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7.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0.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04" r:id="rId2"/>
    <p:sldId id="406" r:id="rId3"/>
    <p:sldId id="380" r:id="rId4"/>
    <p:sldId id="382" r:id="rId5"/>
    <p:sldId id="415" r:id="rId6"/>
    <p:sldId id="387" r:id="rId7"/>
    <p:sldId id="383" r:id="rId8"/>
    <p:sldId id="379" r:id="rId9"/>
    <p:sldId id="336" r:id="rId10"/>
    <p:sldId id="419" r:id="rId11"/>
    <p:sldId id="386" r:id="rId12"/>
    <p:sldId id="390" r:id="rId13"/>
    <p:sldId id="385" r:id="rId14"/>
    <p:sldId id="412" r:id="rId15"/>
    <p:sldId id="416" r:id="rId16"/>
    <p:sldId id="420" r:id="rId17"/>
    <p:sldId id="417" r:id="rId18"/>
    <p:sldId id="414" r:id="rId19"/>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服部　剛史" initials="服部　剛史" lastIdx="8" clrIdx="1">
    <p:extLst>
      <p:ext uri="{19B8F6BF-5375-455C-9EA6-DF929625EA0E}">
        <p15:presenceInfo xmlns:p15="http://schemas.microsoft.com/office/powerpoint/2012/main" userId="服部　剛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61" autoAdjust="0"/>
    <p:restoredTop sz="94333" autoAdjust="0"/>
  </p:normalViewPr>
  <p:slideViewPr>
    <p:cSldViewPr>
      <p:cViewPr varScale="1">
        <p:scale>
          <a:sx n="85" d="100"/>
          <a:sy n="85" d="100"/>
        </p:scale>
        <p:origin x="972" y="60"/>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APFF001C\OA-ga0001$\&#12518;&#12540;&#12470;&#12540;&#20316;&#26989;&#29992;&#12501;&#12457;&#12523;&#12480;\50_&#37117;&#24066;&#39749;&#21147;&#25126;&#30053;&#12521;&#12452;&#12531;\04%20&#22823;&#38442;&#37117;&#24066;&#39749;&#21147;&#21109;&#36896;&#25126;&#30053;2025&#65288;&#35336;&#30011;&#26399;&#38291;&#65306;R3&#65374;R7&#65289;\04%20&#31532;2&#22238;&#25512;&#36914;&#20250;&#35696;&#65288;20220222&#65289;\04%20&#21442;&#32771;&#25351;&#27161;&#12289;&#12487;&#12540;&#12479;&#38598;\20220216%20&#26032;&#35215;&#38525;&#24615;&#32773;&#25968;&#12289;&#37325;&#30151;&#30149;&#24202;&#20351;&#29992;&#29575;\20220217%20&#12464;&#12521;&#12501;.xlsx" TargetMode="External"/><Relationship Id="rId2" Type="http://schemas.microsoft.com/office/2011/relationships/chartColorStyle" Target="colors21.xml"/><Relationship Id="rId1" Type="http://schemas.microsoft.com/office/2011/relationships/chartStyle" Target="style21.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APFF001C\OA-ga0001$\&#12518;&#12540;&#12470;&#12540;&#20316;&#26989;&#29992;&#12501;&#12457;&#12523;&#12480;\50_&#37117;&#24066;&#39749;&#21147;&#25126;&#30053;&#12521;&#12452;&#12531;\04%20&#22823;&#38442;&#37117;&#24066;&#39749;&#21147;&#21109;&#36896;&#25126;&#30053;2025&#65288;&#35336;&#30011;&#26399;&#38291;&#65306;R3&#65374;R7&#65289;\04%20&#31532;2&#22238;&#25512;&#36914;&#20250;&#35696;&#65288;20220222&#65289;\04%20&#21442;&#32771;&#25351;&#27161;&#12289;&#12487;&#12540;&#12479;&#38598;\20220216%20&#26032;&#22411;&#12467;&#12525;&#12490;&#12454;&#12452;&#12523;&#12473;&#38306;&#36899;&#20498;&#29987;\20220216%20&#26032;&#22411;&#12467;&#12525;&#12490;&#12454;&#12452;&#12523;&#12473;&#20498;&#29987;&#12398;&#26376;&#21029;&#30330;&#29983;&#20214;&#25968;.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DI!$C$17</c:f>
              <c:strCache>
                <c:ptCount val="1"/>
                <c:pt idx="0">
                  <c:v>全産業</c:v>
                </c:pt>
              </c:strCache>
            </c:strRef>
          </c:tx>
          <c:spPr>
            <a:ln w="25400" cap="rnd" cmpd="dbl">
              <a:solidFill>
                <a:schemeClr val="accent1"/>
              </a:solidFill>
              <a:round/>
            </a:ln>
            <a:effectLst/>
          </c:spPr>
          <c:marker>
            <c:symbol val="square"/>
            <c:size val="5"/>
            <c:spPr>
              <a:solidFill>
                <a:schemeClr val="accent1"/>
              </a:solidFill>
              <a:ln w="9525">
                <a:solidFill>
                  <a:schemeClr val="accent1"/>
                </a:solidFill>
              </a:ln>
              <a:effectLst/>
            </c:spPr>
          </c:marker>
          <c:cat>
            <c:multiLvlStrRef>
              <c:f>DI!$D$8:$P$9</c:f>
              <c:multiLvlStrCache>
                <c:ptCount val="13"/>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lvl>
                <c:lvl>
                  <c:pt idx="0">
                    <c:v>2019年</c:v>
                  </c:pt>
                  <c:pt idx="4">
                    <c:v>2020年</c:v>
                  </c:pt>
                  <c:pt idx="8">
                    <c:v>2021年</c:v>
                  </c:pt>
                  <c:pt idx="12">
                    <c:v>2022年</c:v>
                  </c:pt>
                </c:lvl>
              </c:multiLvlStrCache>
            </c:multiLvlStrRef>
          </c:cat>
          <c:val>
            <c:numRef>
              <c:f>DI!$D$17:$P$17</c:f>
              <c:numCache>
                <c:formatCode>General</c:formatCode>
                <c:ptCount val="13"/>
                <c:pt idx="0">
                  <c:v>12</c:v>
                </c:pt>
                <c:pt idx="1">
                  <c:v>9</c:v>
                </c:pt>
                <c:pt idx="2">
                  <c:v>5</c:v>
                </c:pt>
                <c:pt idx="3">
                  <c:v>2</c:v>
                </c:pt>
                <c:pt idx="4">
                  <c:v>-10</c:v>
                </c:pt>
                <c:pt idx="5">
                  <c:v>-36</c:v>
                </c:pt>
                <c:pt idx="6">
                  <c:v>-32</c:v>
                </c:pt>
                <c:pt idx="7">
                  <c:v>-20</c:v>
                </c:pt>
                <c:pt idx="8">
                  <c:v>-9</c:v>
                </c:pt>
                <c:pt idx="9">
                  <c:v>-5</c:v>
                </c:pt>
                <c:pt idx="10">
                  <c:v>-1</c:v>
                </c:pt>
                <c:pt idx="11">
                  <c:v>5</c:v>
                </c:pt>
                <c:pt idx="12">
                  <c:v>0</c:v>
                </c:pt>
              </c:numCache>
            </c:numRef>
          </c:val>
          <c:smooth val="0"/>
          <c:extLst>
            <c:ext xmlns:c16="http://schemas.microsoft.com/office/drawing/2014/chart" uri="{C3380CC4-5D6E-409C-BE32-E72D297353CC}">
              <c16:uniqueId val="{00000000-4A1E-475F-9FD4-4DE458E3834D}"/>
            </c:ext>
          </c:extLst>
        </c:ser>
        <c:ser>
          <c:idx val="1"/>
          <c:order val="1"/>
          <c:tx>
            <c:strRef>
              <c:f>DI!$C$18</c:f>
              <c:strCache>
                <c:ptCount val="1"/>
                <c:pt idx="0">
                  <c:v>製造業</c:v>
                </c:pt>
              </c:strCache>
            </c:strRef>
          </c:tx>
          <c:spPr>
            <a:ln w="25400" cap="rnd">
              <a:solidFill>
                <a:schemeClr val="accent6"/>
              </a:solidFill>
              <a:round/>
            </a:ln>
            <a:effectLst/>
          </c:spPr>
          <c:marker>
            <c:symbol val="diamond"/>
            <c:size val="5"/>
            <c:spPr>
              <a:solidFill>
                <a:schemeClr val="accent2"/>
              </a:solidFill>
              <a:ln w="9525">
                <a:solidFill>
                  <a:schemeClr val="accent6"/>
                </a:solidFill>
              </a:ln>
              <a:effectLst/>
            </c:spPr>
          </c:marker>
          <c:cat>
            <c:multiLvlStrRef>
              <c:f>DI!$D$8:$P$9</c:f>
              <c:multiLvlStrCache>
                <c:ptCount val="13"/>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lvl>
                <c:lvl>
                  <c:pt idx="0">
                    <c:v>2019年</c:v>
                  </c:pt>
                  <c:pt idx="4">
                    <c:v>2020年</c:v>
                  </c:pt>
                  <c:pt idx="8">
                    <c:v>2021年</c:v>
                  </c:pt>
                  <c:pt idx="12">
                    <c:v>2022年</c:v>
                  </c:pt>
                </c:lvl>
              </c:multiLvlStrCache>
            </c:multiLvlStrRef>
          </c:cat>
          <c:val>
            <c:numRef>
              <c:f>DI!$D$18:$P$18</c:f>
              <c:numCache>
                <c:formatCode>General</c:formatCode>
                <c:ptCount val="13"/>
                <c:pt idx="0">
                  <c:v>6</c:v>
                </c:pt>
                <c:pt idx="1">
                  <c:v>4</c:v>
                </c:pt>
                <c:pt idx="2">
                  <c:v>-3</c:v>
                </c:pt>
                <c:pt idx="3">
                  <c:v>-6</c:v>
                </c:pt>
                <c:pt idx="4">
                  <c:v>-16</c:v>
                </c:pt>
                <c:pt idx="5">
                  <c:v>-42</c:v>
                </c:pt>
                <c:pt idx="6">
                  <c:v>-39</c:v>
                </c:pt>
                <c:pt idx="7">
                  <c:v>-24</c:v>
                </c:pt>
                <c:pt idx="8">
                  <c:v>-6</c:v>
                </c:pt>
                <c:pt idx="9">
                  <c:v>-1</c:v>
                </c:pt>
                <c:pt idx="10">
                  <c:v>3</c:v>
                </c:pt>
                <c:pt idx="11">
                  <c:v>7</c:v>
                </c:pt>
                <c:pt idx="12">
                  <c:v>3</c:v>
                </c:pt>
              </c:numCache>
            </c:numRef>
          </c:val>
          <c:smooth val="0"/>
          <c:extLst>
            <c:ext xmlns:c16="http://schemas.microsoft.com/office/drawing/2014/chart" uri="{C3380CC4-5D6E-409C-BE32-E72D297353CC}">
              <c16:uniqueId val="{00000001-4A1E-475F-9FD4-4DE458E3834D}"/>
            </c:ext>
          </c:extLst>
        </c:ser>
        <c:ser>
          <c:idx val="2"/>
          <c:order val="2"/>
          <c:tx>
            <c:strRef>
              <c:f>DI!$C$19</c:f>
              <c:strCache>
                <c:ptCount val="1"/>
                <c:pt idx="0">
                  <c:v>非製造業</c:v>
                </c:pt>
              </c:strCache>
            </c:strRef>
          </c:tx>
          <c:spPr>
            <a:ln w="25400" cap="rnd">
              <a:solidFill>
                <a:schemeClr val="accent3"/>
              </a:solidFill>
              <a:prstDash val="dash"/>
              <a:round/>
            </a:ln>
            <a:effectLst/>
          </c:spPr>
          <c:marker>
            <c:symbol val="circle"/>
            <c:size val="5"/>
            <c:spPr>
              <a:solidFill>
                <a:schemeClr val="accent3"/>
              </a:solidFill>
              <a:ln w="9525">
                <a:solidFill>
                  <a:schemeClr val="accent3"/>
                </a:solidFill>
              </a:ln>
              <a:effectLst/>
            </c:spPr>
          </c:marker>
          <c:dPt>
            <c:idx val="10"/>
            <c:marker>
              <c:symbol val="circle"/>
              <c:size val="5"/>
              <c:spPr>
                <a:solidFill>
                  <a:schemeClr val="accent3"/>
                </a:solidFill>
                <a:ln w="9525">
                  <a:solidFill>
                    <a:schemeClr val="accent3"/>
                  </a:solidFill>
                </a:ln>
                <a:effectLst/>
              </c:spPr>
            </c:marker>
            <c:bubble3D val="0"/>
            <c:extLst>
              <c:ext xmlns:c16="http://schemas.microsoft.com/office/drawing/2014/chart" uri="{C3380CC4-5D6E-409C-BE32-E72D297353CC}">
                <c16:uniqueId val="{00000002-4A1E-475F-9FD4-4DE458E3834D}"/>
              </c:ext>
            </c:extLst>
          </c:dPt>
          <c:cat>
            <c:multiLvlStrRef>
              <c:f>DI!$D$8:$P$9</c:f>
              <c:multiLvlStrCache>
                <c:ptCount val="13"/>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lvl>
                <c:lvl>
                  <c:pt idx="0">
                    <c:v>2019年</c:v>
                  </c:pt>
                  <c:pt idx="4">
                    <c:v>2020年</c:v>
                  </c:pt>
                  <c:pt idx="8">
                    <c:v>2021年</c:v>
                  </c:pt>
                  <c:pt idx="12">
                    <c:v>2022年</c:v>
                  </c:pt>
                </c:lvl>
              </c:multiLvlStrCache>
            </c:multiLvlStrRef>
          </c:cat>
          <c:val>
            <c:numRef>
              <c:f>DI!$D$19:$P$19</c:f>
              <c:numCache>
                <c:formatCode>General</c:formatCode>
                <c:ptCount val="13"/>
                <c:pt idx="0">
                  <c:v>16</c:v>
                </c:pt>
                <c:pt idx="1">
                  <c:v>15</c:v>
                </c:pt>
                <c:pt idx="2">
                  <c:v>12</c:v>
                </c:pt>
                <c:pt idx="3">
                  <c:v>11</c:v>
                </c:pt>
                <c:pt idx="4">
                  <c:v>-3</c:v>
                </c:pt>
                <c:pt idx="5">
                  <c:v>-31</c:v>
                </c:pt>
                <c:pt idx="6">
                  <c:v>-25</c:v>
                </c:pt>
                <c:pt idx="7">
                  <c:v>-16</c:v>
                </c:pt>
                <c:pt idx="8">
                  <c:v>-14</c:v>
                </c:pt>
                <c:pt idx="9">
                  <c:v>-9</c:v>
                </c:pt>
                <c:pt idx="10">
                  <c:v>-6</c:v>
                </c:pt>
                <c:pt idx="11">
                  <c:v>4</c:v>
                </c:pt>
                <c:pt idx="12">
                  <c:v>-2</c:v>
                </c:pt>
              </c:numCache>
            </c:numRef>
          </c:val>
          <c:smooth val="0"/>
          <c:extLst>
            <c:ext xmlns:c16="http://schemas.microsoft.com/office/drawing/2014/chart" uri="{C3380CC4-5D6E-409C-BE32-E72D297353CC}">
              <c16:uniqueId val="{00000003-4A1E-475F-9FD4-4DE458E3834D}"/>
            </c:ext>
          </c:extLst>
        </c:ser>
        <c:dLbls>
          <c:showLegendKey val="0"/>
          <c:showVal val="0"/>
          <c:showCatName val="0"/>
          <c:showSerName val="0"/>
          <c:showPercent val="0"/>
          <c:showBubbleSize val="0"/>
        </c:dLbls>
        <c:marker val="1"/>
        <c:smooth val="0"/>
        <c:axId val="481726248"/>
        <c:axId val="481726904"/>
      </c:lineChart>
      <c:catAx>
        <c:axId val="48172624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1726904"/>
        <c:crosses val="autoZero"/>
        <c:auto val="1"/>
        <c:lblAlgn val="ctr"/>
        <c:lblOffset val="100"/>
        <c:noMultiLvlLbl val="0"/>
      </c:catAx>
      <c:valAx>
        <c:axId val="4817269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1726248"/>
        <c:crosses val="autoZero"/>
        <c:crossBetween val="between"/>
      </c:valAx>
      <c:spPr>
        <a:noFill/>
        <a:ln>
          <a:noFill/>
        </a:ln>
        <a:effectLst/>
      </c:spPr>
    </c:plotArea>
    <c:legend>
      <c:legendPos val="b"/>
      <c:layout>
        <c:manualLayout>
          <c:xMode val="edge"/>
          <c:yMode val="edge"/>
          <c:x val="0.54150760068804615"/>
          <c:y val="9.8574084220781732E-2"/>
          <c:w val="0.33662208030525342"/>
          <c:h val="5.7647226859969966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'関空外国人入国者数（グラフ用）'!$Q$25</c:f>
              <c:strCache>
                <c:ptCount val="1"/>
                <c:pt idx="0">
                  <c:v>関空外国人入国者数</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'関空外国人入国者数（グラフ用）'!$R$23:$AN$24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'関空外国人入国者数（グラフ用）'!$R$25:$AN$25</c:f>
              <c:numCache>
                <c:formatCode>_(* #,##0_);_(* \(#,##0\);_(* "-"_);_(@_)</c:formatCode>
                <c:ptCount val="23"/>
                <c:pt idx="0">
                  <c:v>709555</c:v>
                </c:pt>
                <c:pt idx="1">
                  <c:v>228987</c:v>
                </c:pt>
                <c:pt idx="2">
                  <c:v>35696</c:v>
                </c:pt>
                <c:pt idx="3">
                  <c:v>393</c:v>
                </c:pt>
                <c:pt idx="4">
                  <c:v>182</c:v>
                </c:pt>
                <c:pt idx="5">
                  <c:v>577</c:v>
                </c:pt>
                <c:pt idx="6">
                  <c:v>834</c:v>
                </c:pt>
                <c:pt idx="7">
                  <c:v>1616</c:v>
                </c:pt>
                <c:pt idx="8">
                  <c:v>2467</c:v>
                </c:pt>
                <c:pt idx="9">
                  <c:v>5381</c:v>
                </c:pt>
                <c:pt idx="10">
                  <c:v>11945</c:v>
                </c:pt>
                <c:pt idx="11">
                  <c:v>13553</c:v>
                </c:pt>
                <c:pt idx="12">
                  <c:v>10919</c:v>
                </c:pt>
                <c:pt idx="13">
                  <c:v>1881</c:v>
                </c:pt>
                <c:pt idx="14">
                  <c:v>3129</c:v>
                </c:pt>
                <c:pt idx="15">
                  <c:v>2341</c:v>
                </c:pt>
                <c:pt idx="16">
                  <c:v>2002</c:v>
                </c:pt>
                <c:pt idx="17">
                  <c:v>2361</c:v>
                </c:pt>
                <c:pt idx="18">
                  <c:v>2774</c:v>
                </c:pt>
                <c:pt idx="19">
                  <c:v>2476</c:v>
                </c:pt>
                <c:pt idx="20">
                  <c:v>3079</c:v>
                </c:pt>
                <c:pt idx="21">
                  <c:v>3743</c:v>
                </c:pt>
                <c:pt idx="22">
                  <c:v>3678</c:v>
                </c:pt>
              </c:numCache>
            </c:numRef>
          </c:val>
          <c:extLst>
            <c:ext xmlns:c16="http://schemas.microsoft.com/office/drawing/2014/chart" uri="{C3380CC4-5D6E-409C-BE32-E72D297353CC}">
              <c16:uniqueId val="{00000000-9865-42BD-AF03-DB0839725F37}"/>
            </c:ext>
          </c:extLst>
        </c:ser>
        <c:dLbls>
          <c:showLegendKey val="0"/>
          <c:showVal val="0"/>
          <c:showCatName val="0"/>
          <c:showSerName val="0"/>
          <c:showPercent val="0"/>
          <c:showBubbleSize val="0"/>
        </c:dLbls>
        <c:gapWidth val="219"/>
        <c:overlap val="-27"/>
        <c:axId val="432359904"/>
        <c:axId val="432355968"/>
      </c:barChart>
      <c:lineChart>
        <c:grouping val="standard"/>
        <c:varyColors val="0"/>
        <c:ser>
          <c:idx val="1"/>
          <c:order val="1"/>
          <c:tx>
            <c:strRef>
              <c:f>'関空外国人入国者数（グラフ用）'!$Q$26</c:f>
              <c:strCache>
                <c:ptCount val="1"/>
                <c:pt idx="0">
                  <c:v>2019年同月比</c:v>
                </c:pt>
              </c:strCache>
            </c:strRef>
          </c:tx>
          <c:spPr>
            <a:ln w="28575" cap="rnd">
              <a:solidFill>
                <a:schemeClr val="accent2"/>
              </a:solidFill>
              <a:round/>
            </a:ln>
            <a:effectLst/>
          </c:spPr>
          <c:marker>
            <c:symbol val="square"/>
            <c:size val="5"/>
            <c:spPr>
              <a:solidFill>
                <a:schemeClr val="accent2"/>
              </a:solidFill>
              <a:ln w="9525">
                <a:solidFill>
                  <a:schemeClr val="accent2"/>
                </a:solidFill>
              </a:ln>
              <a:effectLst/>
            </c:spPr>
          </c:marker>
          <c:cat>
            <c:multiLvlStrRef>
              <c:f>'関空外国人入国者数（グラフ用）'!$R$23:$AN$24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'関空外国人入国者数（グラフ用）'!$R$26:$AN$26</c:f>
              <c:numCache>
                <c:formatCode>#,##0.0_ </c:formatCode>
                <c:ptCount val="23"/>
                <c:pt idx="0">
                  <c:v>2.0804380414735277</c:v>
                </c:pt>
                <c:pt idx="1">
                  <c:v>-66.067755721390085</c:v>
                </c:pt>
                <c:pt idx="2">
                  <c:v>-95.085226490430955</c:v>
                </c:pt>
                <c:pt idx="3">
                  <c:v>-99.948574815791844</c:v>
                </c:pt>
                <c:pt idx="4">
                  <c:v>-99.975869717688951</c:v>
                </c:pt>
                <c:pt idx="5">
                  <c:v>-99.924661039964903</c:v>
                </c:pt>
                <c:pt idx="6">
                  <c:v>-99.891092716139823</c:v>
                </c:pt>
                <c:pt idx="7">
                  <c:v>-99.757303424785093</c:v>
                </c:pt>
                <c:pt idx="8">
                  <c:v>-99.588842926998367</c:v>
                </c:pt>
                <c:pt idx="9">
                  <c:v>-99.174266453673141</c:v>
                </c:pt>
                <c:pt idx="10">
                  <c:v>-98.214936846572741</c:v>
                </c:pt>
                <c:pt idx="11">
                  <c:v>-97.898756432180519</c:v>
                </c:pt>
                <c:pt idx="12">
                  <c:v>-98.429133325852334</c:v>
                </c:pt>
                <c:pt idx="13">
                  <c:v>-99.721265611200351</c:v>
                </c:pt>
                <c:pt idx="14">
                  <c:v>-99.569186286658407</c:v>
                </c:pt>
                <c:pt idx="15">
                  <c:v>-99.69367339381354</c:v>
                </c:pt>
                <c:pt idx="16">
                  <c:v>-99.734566894578506</c:v>
                </c:pt>
                <c:pt idx="17">
                  <c:v>-99.691723943426581</c:v>
                </c:pt>
                <c:pt idx="18">
                  <c:v>-99.637759226105359</c:v>
                </c:pt>
                <c:pt idx="19">
                  <c:v>-99.628145593915761</c:v>
                </c:pt>
                <c:pt idx="20">
                  <c:v>-99.48684530694284</c:v>
                </c:pt>
                <c:pt idx="21">
                  <c:v>-99.425623366678792</c:v>
                </c:pt>
                <c:pt idx="22">
                  <c:v>-99.450358955353252</c:v>
                </c:pt>
              </c:numCache>
            </c:numRef>
          </c:val>
          <c:smooth val="0"/>
          <c:extLst>
            <c:ext xmlns:c16="http://schemas.microsoft.com/office/drawing/2014/chart" uri="{C3380CC4-5D6E-409C-BE32-E72D297353CC}">
              <c16:uniqueId val="{00000001-9865-42BD-AF03-DB0839725F37}"/>
            </c:ext>
          </c:extLst>
        </c:ser>
        <c:dLbls>
          <c:showLegendKey val="0"/>
          <c:showVal val="0"/>
          <c:showCatName val="0"/>
          <c:showSerName val="0"/>
          <c:showPercent val="0"/>
          <c:showBubbleSize val="0"/>
        </c:dLbls>
        <c:marker val="1"/>
        <c:smooth val="0"/>
        <c:axId val="434205720"/>
        <c:axId val="434199816"/>
      </c:lineChart>
      <c:catAx>
        <c:axId val="432359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32355968"/>
        <c:crosses val="autoZero"/>
        <c:auto val="1"/>
        <c:lblAlgn val="ctr"/>
        <c:lblOffset val="100"/>
        <c:noMultiLvlLbl val="0"/>
      </c:catAx>
      <c:valAx>
        <c:axId val="432355968"/>
        <c:scaling>
          <c:orientation val="minMax"/>
          <c:max val="100000"/>
          <c:min val="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32359904"/>
        <c:crosses val="autoZero"/>
        <c:crossBetween val="between"/>
      </c:valAx>
      <c:valAx>
        <c:axId val="434199816"/>
        <c:scaling>
          <c:orientation val="minMax"/>
          <c:max val="0"/>
          <c:min val="-100"/>
        </c:scaling>
        <c:delete val="0"/>
        <c:axPos val="r"/>
        <c:numFmt formatCode="#,##0_ "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34205720"/>
        <c:crosses val="max"/>
        <c:crossBetween val="between"/>
      </c:valAx>
      <c:catAx>
        <c:axId val="434205720"/>
        <c:scaling>
          <c:orientation val="minMax"/>
        </c:scaling>
        <c:delete val="1"/>
        <c:axPos val="b"/>
        <c:numFmt formatCode="General" sourceLinked="1"/>
        <c:majorTickMark val="out"/>
        <c:minorTickMark val="none"/>
        <c:tickLblPos val="nextTo"/>
        <c:crossAx val="434199816"/>
        <c:crosses val="autoZero"/>
        <c:auto val="1"/>
        <c:lblAlgn val="ctr"/>
        <c:lblOffset val="100"/>
        <c:noMultiLvlLbl val="0"/>
      </c:catAx>
      <c:spPr>
        <a:noFill/>
        <a:ln>
          <a:noFill/>
        </a:ln>
        <a:effectLst/>
      </c:spPr>
    </c:plotArea>
    <c:legend>
      <c:legendPos val="b"/>
      <c:layout>
        <c:manualLayout>
          <c:xMode val="edge"/>
          <c:yMode val="edge"/>
          <c:x val="0.55503066708293236"/>
          <c:y val="0.13571384479717813"/>
          <c:w val="0.39366467029140517"/>
          <c:h val="7.895852818571393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5"/>
          <c:order val="5"/>
          <c:tx>
            <c:strRef>
              <c:f>Sheet1!$D$14</c:f>
              <c:strCache>
                <c:ptCount val="1"/>
                <c:pt idx="0">
                  <c:v>全国</c:v>
                </c:pt>
              </c:strCache>
            </c:strRef>
          </c:tx>
          <c:spPr>
            <a:solidFill>
              <a:schemeClr val="accent6"/>
            </a:solidFill>
            <a:ln>
              <a:noFill/>
            </a:ln>
            <a:effectLst/>
          </c:spPr>
          <c:invertIfNegative val="0"/>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Sheet1!$E$14:$O$14</c:f>
              <c:numCache>
                <c:formatCode>#,##0_);[Red]\(#,##0\)</c:formatCode>
                <c:ptCount val="11"/>
                <c:pt idx="0">
                  <c:v>2159</c:v>
                </c:pt>
                <c:pt idx="1">
                  <c:v>1892</c:v>
                </c:pt>
                <c:pt idx="2">
                  <c:v>2337</c:v>
                </c:pt>
                <c:pt idx="3">
                  <c:v>2427</c:v>
                </c:pt>
                <c:pt idx="4">
                  <c:v>2590</c:v>
                </c:pt>
                <c:pt idx="5">
                  <c:v>2847</c:v>
                </c:pt>
                <c:pt idx="6">
                  <c:v>3112</c:v>
                </c:pt>
                <c:pt idx="7">
                  <c:v>3313</c:v>
                </c:pt>
                <c:pt idx="8">
                  <c:v>3433</c:v>
                </c:pt>
                <c:pt idx="9">
                  <c:v>3621</c:v>
                </c:pt>
                <c:pt idx="10">
                  <c:v>222</c:v>
                </c:pt>
              </c:numCache>
            </c:numRef>
          </c:val>
          <c:extLst>
            <c:ext xmlns:c16="http://schemas.microsoft.com/office/drawing/2014/chart" uri="{C3380CC4-5D6E-409C-BE32-E72D297353CC}">
              <c16:uniqueId val="{00000000-FE74-4A03-94BA-5E646C08C52B}"/>
            </c:ext>
          </c:extLst>
        </c:ser>
        <c:dLbls>
          <c:showLegendKey val="0"/>
          <c:showVal val="0"/>
          <c:showCatName val="0"/>
          <c:showSerName val="0"/>
          <c:showPercent val="0"/>
          <c:showBubbleSize val="0"/>
        </c:dLbls>
        <c:gapWidth val="150"/>
        <c:axId val="343008640"/>
        <c:axId val="343011592"/>
      </c:barChart>
      <c:lineChart>
        <c:grouping val="standard"/>
        <c:varyColors val="0"/>
        <c:ser>
          <c:idx val="0"/>
          <c:order val="0"/>
          <c:tx>
            <c:strRef>
              <c:f>Sheet1!$D$9</c:f>
              <c:strCache>
                <c:ptCount val="1"/>
                <c:pt idx="0">
                  <c:v>東京都</c:v>
                </c:pt>
              </c:strCache>
            </c:strRef>
          </c:tx>
          <c:spPr>
            <a:ln w="19050" cap="rnd">
              <a:solidFill>
                <a:schemeClr val="accent1"/>
              </a:solidFill>
              <a:round/>
            </a:ln>
            <a:effectLst/>
          </c:spPr>
          <c:marker>
            <c:symbol val="diamond"/>
            <c:size val="6"/>
            <c:spPr>
              <a:solidFill>
                <a:schemeClr val="accent1"/>
              </a:solidFill>
              <a:ln w="9525">
                <a:solidFill>
                  <a:schemeClr val="tx1"/>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Sheet1!$E$9:$O$9</c:f>
              <c:numCache>
                <c:formatCode>#,##0_);[Red]\(#,##0\)</c:formatCode>
                <c:ptCount val="11"/>
                <c:pt idx="0">
                  <c:v>510</c:v>
                </c:pt>
                <c:pt idx="1">
                  <c:v>484</c:v>
                </c:pt>
                <c:pt idx="2">
                  <c:v>517</c:v>
                </c:pt>
                <c:pt idx="3">
                  <c:v>537</c:v>
                </c:pt>
                <c:pt idx="4">
                  <c:v>565</c:v>
                </c:pt>
                <c:pt idx="5">
                  <c:v>583</c:v>
                </c:pt>
                <c:pt idx="6">
                  <c:v>593</c:v>
                </c:pt>
                <c:pt idx="7">
                  <c:v>631</c:v>
                </c:pt>
                <c:pt idx="8">
                  <c:v>670</c:v>
                </c:pt>
                <c:pt idx="9">
                  <c:v>581</c:v>
                </c:pt>
                <c:pt idx="10">
                  <c:v>64</c:v>
                </c:pt>
              </c:numCache>
            </c:numRef>
          </c:val>
          <c:smooth val="0"/>
          <c:extLst>
            <c:ext xmlns:c16="http://schemas.microsoft.com/office/drawing/2014/chart" uri="{C3380CC4-5D6E-409C-BE32-E72D297353CC}">
              <c16:uniqueId val="{00000001-FE74-4A03-94BA-5E646C08C52B}"/>
            </c:ext>
          </c:extLst>
        </c:ser>
        <c:ser>
          <c:idx val="1"/>
          <c:order val="1"/>
          <c:tx>
            <c:strRef>
              <c:f>Sheet1!$D$10</c:f>
              <c:strCache>
                <c:ptCount val="1"/>
                <c:pt idx="0">
                  <c:v>愛知県</c:v>
                </c:pt>
              </c:strCache>
            </c:strRef>
          </c:tx>
          <c:spPr>
            <a:ln w="19050" cap="rnd">
              <a:solidFill>
                <a:schemeClr val="accent2"/>
              </a:solidFill>
              <a:round/>
            </a:ln>
            <a:effectLst/>
          </c:spPr>
          <c:marker>
            <c:symbol val="circle"/>
            <c:size val="6"/>
            <c:spPr>
              <a:solidFill>
                <a:schemeClr val="accent2"/>
              </a:solidFill>
              <a:ln w="9525">
                <a:solidFill>
                  <a:schemeClr val="tx1"/>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Sheet1!$E$10:$O$10</c:f>
              <c:numCache>
                <c:formatCode>#,##0_);[Red]\(#,##0\)</c:formatCode>
                <c:ptCount val="11"/>
                <c:pt idx="0">
                  <c:v>139</c:v>
                </c:pt>
                <c:pt idx="1">
                  <c:v>125</c:v>
                </c:pt>
                <c:pt idx="2">
                  <c:v>144</c:v>
                </c:pt>
                <c:pt idx="3">
                  <c:v>154</c:v>
                </c:pt>
                <c:pt idx="4">
                  <c:v>179</c:v>
                </c:pt>
                <c:pt idx="5">
                  <c:v>187</c:v>
                </c:pt>
                <c:pt idx="6">
                  <c:v>207</c:v>
                </c:pt>
                <c:pt idx="7">
                  <c:v>192</c:v>
                </c:pt>
                <c:pt idx="8">
                  <c:v>216</c:v>
                </c:pt>
                <c:pt idx="9">
                  <c:v>259</c:v>
                </c:pt>
                <c:pt idx="10">
                  <c:v>11</c:v>
                </c:pt>
              </c:numCache>
            </c:numRef>
          </c:val>
          <c:smooth val="0"/>
          <c:extLst>
            <c:ext xmlns:c16="http://schemas.microsoft.com/office/drawing/2014/chart" uri="{C3380CC4-5D6E-409C-BE32-E72D297353CC}">
              <c16:uniqueId val="{00000002-FE74-4A03-94BA-5E646C08C52B}"/>
            </c:ext>
          </c:extLst>
        </c:ser>
        <c:ser>
          <c:idx val="2"/>
          <c:order val="2"/>
          <c:tx>
            <c:strRef>
              <c:f>Sheet1!$D$11</c:f>
              <c:strCache>
                <c:ptCount val="1"/>
                <c:pt idx="0">
                  <c:v>大阪府</c:v>
                </c:pt>
              </c:strCache>
            </c:strRef>
          </c:tx>
          <c:spPr>
            <a:ln w="19050" cap="rnd">
              <a:solidFill>
                <a:srgbClr val="FF0000"/>
              </a:solidFill>
              <a:round/>
            </a:ln>
            <a:effectLst/>
          </c:spPr>
          <c:marker>
            <c:symbol val="square"/>
            <c:size val="6"/>
            <c:spPr>
              <a:solidFill>
                <a:srgbClr val="FF0000"/>
              </a:solidFill>
              <a:ln w="9525">
                <a:solidFill>
                  <a:schemeClr val="tx1"/>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Sheet1!$E$11:$O$11</c:f>
              <c:numCache>
                <c:formatCode>#,##0_);[Red]\(#,##0\)</c:formatCode>
                <c:ptCount val="11"/>
                <c:pt idx="0">
                  <c:v>152</c:v>
                </c:pt>
                <c:pt idx="1">
                  <c:v>135</c:v>
                </c:pt>
                <c:pt idx="2">
                  <c:v>281</c:v>
                </c:pt>
                <c:pt idx="3">
                  <c:v>314</c:v>
                </c:pt>
                <c:pt idx="4">
                  <c:v>253</c:v>
                </c:pt>
                <c:pt idx="5">
                  <c:v>242</c:v>
                </c:pt>
                <c:pt idx="6">
                  <c:v>280</c:v>
                </c:pt>
                <c:pt idx="7">
                  <c:v>251</c:v>
                </c:pt>
                <c:pt idx="8">
                  <c:v>240</c:v>
                </c:pt>
                <c:pt idx="9">
                  <c:v>300</c:v>
                </c:pt>
                <c:pt idx="10">
                  <c:v>23</c:v>
                </c:pt>
              </c:numCache>
            </c:numRef>
          </c:val>
          <c:smooth val="0"/>
          <c:extLst>
            <c:ext xmlns:c16="http://schemas.microsoft.com/office/drawing/2014/chart" uri="{C3380CC4-5D6E-409C-BE32-E72D297353CC}">
              <c16:uniqueId val="{00000003-FE74-4A03-94BA-5E646C08C52B}"/>
            </c:ext>
          </c:extLst>
        </c:ser>
        <c:ser>
          <c:idx val="3"/>
          <c:order val="3"/>
          <c:tx>
            <c:strRef>
              <c:f>Sheet1!$D$12</c:f>
              <c:strCache>
                <c:ptCount val="1"/>
                <c:pt idx="0">
                  <c:v>京都府</c:v>
                </c:pt>
              </c:strCache>
            </c:strRef>
          </c:tx>
          <c:spPr>
            <a:ln w="19050" cap="rnd">
              <a:solidFill>
                <a:schemeClr val="accent4"/>
              </a:solidFill>
              <a:round/>
            </a:ln>
            <a:effectLst/>
          </c:spPr>
          <c:marker>
            <c:symbol val="triangle"/>
            <c:size val="6"/>
            <c:spPr>
              <a:solidFill>
                <a:schemeClr val="accent4"/>
              </a:solidFill>
              <a:ln w="9525">
                <a:solidFill>
                  <a:schemeClr val="tx1"/>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Sheet1!$E$12:$O$12</c:f>
              <c:numCache>
                <c:formatCode>#,##0_);[Red]\(#,##0\)</c:formatCode>
                <c:ptCount val="11"/>
                <c:pt idx="0">
                  <c:v>160</c:v>
                </c:pt>
                <c:pt idx="1">
                  <c:v>145</c:v>
                </c:pt>
                <c:pt idx="2">
                  <c:v>202</c:v>
                </c:pt>
                <c:pt idx="3">
                  <c:v>179</c:v>
                </c:pt>
                <c:pt idx="4">
                  <c:v>211</c:v>
                </c:pt>
                <c:pt idx="5">
                  <c:v>230</c:v>
                </c:pt>
                <c:pt idx="6">
                  <c:v>290</c:v>
                </c:pt>
                <c:pt idx="7">
                  <c:v>334</c:v>
                </c:pt>
                <c:pt idx="8">
                  <c:v>367</c:v>
                </c:pt>
                <c:pt idx="9">
                  <c:v>398</c:v>
                </c:pt>
                <c:pt idx="10">
                  <c:v>29</c:v>
                </c:pt>
              </c:numCache>
            </c:numRef>
          </c:val>
          <c:smooth val="0"/>
          <c:extLst>
            <c:ext xmlns:c16="http://schemas.microsoft.com/office/drawing/2014/chart" uri="{C3380CC4-5D6E-409C-BE32-E72D297353CC}">
              <c16:uniqueId val="{00000004-FE74-4A03-94BA-5E646C08C52B}"/>
            </c:ext>
          </c:extLst>
        </c:ser>
        <c:ser>
          <c:idx val="4"/>
          <c:order val="4"/>
          <c:tx>
            <c:strRef>
              <c:f>Sheet1!$D$13</c:f>
              <c:strCache>
                <c:ptCount val="1"/>
                <c:pt idx="0">
                  <c:v>福岡県</c:v>
                </c:pt>
              </c:strCache>
            </c:strRef>
          </c:tx>
          <c:spPr>
            <a:ln w="19050" cap="rnd">
              <a:solidFill>
                <a:schemeClr val="accent4">
                  <a:lumMod val="50000"/>
                </a:schemeClr>
              </a:solidFill>
              <a:prstDash val="dash"/>
              <a:round/>
            </a:ln>
            <a:effectLst/>
          </c:spPr>
          <c:marker>
            <c:symbol val="circle"/>
            <c:size val="6"/>
            <c:spPr>
              <a:solidFill>
                <a:schemeClr val="accent4">
                  <a:lumMod val="50000"/>
                </a:schemeClr>
              </a:solidFill>
              <a:ln w="9525">
                <a:solidFill>
                  <a:schemeClr val="tx1">
                    <a:alpha val="90000"/>
                  </a:schemeClr>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Sheet1!$E$13:$O$13</c:f>
              <c:numCache>
                <c:formatCode>#,##0_);[Red]\(#,##0\)</c:formatCode>
                <c:ptCount val="11"/>
                <c:pt idx="0">
                  <c:v>269</c:v>
                </c:pt>
                <c:pt idx="1">
                  <c:v>268</c:v>
                </c:pt>
                <c:pt idx="2">
                  <c:v>301</c:v>
                </c:pt>
                <c:pt idx="3">
                  <c:v>312</c:v>
                </c:pt>
                <c:pt idx="4">
                  <c:v>411</c:v>
                </c:pt>
                <c:pt idx="5">
                  <c:v>450</c:v>
                </c:pt>
                <c:pt idx="6">
                  <c:v>488</c:v>
                </c:pt>
                <c:pt idx="7">
                  <c:v>436</c:v>
                </c:pt>
                <c:pt idx="8">
                  <c:v>427</c:v>
                </c:pt>
                <c:pt idx="9">
                  <c:v>464</c:v>
                </c:pt>
                <c:pt idx="10">
                  <c:v>21</c:v>
                </c:pt>
              </c:numCache>
            </c:numRef>
          </c:val>
          <c:smooth val="0"/>
          <c:extLst>
            <c:ext xmlns:c16="http://schemas.microsoft.com/office/drawing/2014/chart" uri="{C3380CC4-5D6E-409C-BE32-E72D297353CC}">
              <c16:uniqueId val="{00000005-FE74-4A03-94BA-5E646C08C52B}"/>
            </c:ext>
          </c:extLst>
        </c:ser>
        <c:dLbls>
          <c:showLegendKey val="0"/>
          <c:showVal val="0"/>
          <c:showCatName val="0"/>
          <c:showSerName val="0"/>
          <c:showPercent val="0"/>
          <c:showBubbleSize val="0"/>
        </c:dLbls>
        <c:marker val="1"/>
        <c:smooth val="0"/>
        <c:axId val="411600152"/>
        <c:axId val="411596544"/>
      </c:lineChart>
      <c:catAx>
        <c:axId val="411600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1596544"/>
        <c:crosses val="autoZero"/>
        <c:auto val="1"/>
        <c:lblAlgn val="ctr"/>
        <c:lblOffset val="100"/>
        <c:noMultiLvlLbl val="0"/>
      </c:catAx>
      <c:valAx>
        <c:axId val="411596544"/>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1600152"/>
        <c:crosses val="autoZero"/>
        <c:crossBetween val="between"/>
      </c:valAx>
      <c:valAx>
        <c:axId val="343011592"/>
        <c:scaling>
          <c:orientation val="minMax"/>
        </c:scaling>
        <c:delete val="0"/>
        <c:axPos val="r"/>
        <c:numFmt formatCode="#,##0_);[Red]\(#,##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3008640"/>
        <c:crosses val="max"/>
        <c:crossBetween val="between"/>
      </c:valAx>
      <c:catAx>
        <c:axId val="343008640"/>
        <c:scaling>
          <c:orientation val="minMax"/>
        </c:scaling>
        <c:delete val="1"/>
        <c:axPos val="b"/>
        <c:numFmt formatCode="General" sourceLinked="1"/>
        <c:majorTickMark val="out"/>
        <c:minorTickMark val="none"/>
        <c:tickLblPos val="nextTo"/>
        <c:crossAx val="343011592"/>
        <c:crosses val="autoZero"/>
        <c:auto val="1"/>
        <c:lblAlgn val="ctr"/>
        <c:lblOffset val="100"/>
        <c:noMultiLvlLbl val="0"/>
      </c:catAx>
      <c:spPr>
        <a:noFill/>
        <a:ln>
          <a:noFill/>
        </a:ln>
        <a:effectLst/>
      </c:spPr>
    </c:plotArea>
    <c:legend>
      <c:legendPos val="b"/>
      <c:legendEntry>
        <c:idx val="0"/>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'大阪府のサマリー – イベントチケット販売数（グラフ用）'!$D$9</c:f>
              <c:strCache>
                <c:ptCount val="1"/>
                <c:pt idx="0">
                  <c:v>すべてのジャンル</c:v>
                </c:pt>
              </c:strCache>
            </c:strRef>
          </c:tx>
          <c:spPr>
            <a:ln w="38100" cap="rnd" cmpd="dbl">
              <a:solidFill>
                <a:schemeClr val="accent1">
                  <a:alpha val="70000"/>
                </a:schemeClr>
              </a:solidFill>
              <a:round/>
            </a:ln>
            <a:effectLst/>
          </c:spPr>
          <c:marker>
            <c:symbol val="square"/>
            <c:size val="6"/>
            <c:spPr>
              <a:solidFill>
                <a:schemeClr val="accent1"/>
              </a:solidFill>
              <a:ln w="9525">
                <a:solidFill>
                  <a:schemeClr val="accent1"/>
                </a:solidFill>
              </a:ln>
              <a:effectLst/>
            </c:spPr>
          </c:marker>
          <c:cat>
            <c:multiLvlStrRef>
              <c:f>'大阪府のサマリー – イベントチケット販売数（グラフ用）'!$E$7:$AB$8</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'大阪府のサマリー – イベントチケット販売数（グラフ用）'!$E$9:$AB$9</c:f>
              <c:numCache>
                <c:formatCode>#,##0.0_ </c:formatCode>
                <c:ptCount val="24"/>
                <c:pt idx="0">
                  <c:v>-13.2934898</c:v>
                </c:pt>
                <c:pt idx="1">
                  <c:v>64.200605699999997</c:v>
                </c:pt>
                <c:pt idx="2">
                  <c:v>-94.014322800000002</c:v>
                </c:pt>
                <c:pt idx="3">
                  <c:v>-99.719780900000003</c:v>
                </c:pt>
                <c:pt idx="4">
                  <c:v>-99.714229900000007</c:v>
                </c:pt>
                <c:pt idx="5">
                  <c:v>-99.511292600000004</c:v>
                </c:pt>
                <c:pt idx="6">
                  <c:v>-97.404316499999993</c:v>
                </c:pt>
                <c:pt idx="7">
                  <c:v>-90.762928900000006</c:v>
                </c:pt>
                <c:pt idx="8">
                  <c:v>-84.587090200000006</c:v>
                </c:pt>
                <c:pt idx="9">
                  <c:v>-81.542714099999998</c:v>
                </c:pt>
                <c:pt idx="10">
                  <c:v>-49.7479753</c:v>
                </c:pt>
                <c:pt idx="11">
                  <c:v>-78.556746099999998</c:v>
                </c:pt>
                <c:pt idx="12">
                  <c:v>-59.3908767</c:v>
                </c:pt>
                <c:pt idx="13">
                  <c:v>-73.776323899999994</c:v>
                </c:pt>
                <c:pt idx="14">
                  <c:v>-82.600503799999998</c:v>
                </c:pt>
                <c:pt idx="15">
                  <c:v>-63.988354000000001</c:v>
                </c:pt>
                <c:pt idx="16">
                  <c:v>-99.997318800000002</c:v>
                </c:pt>
                <c:pt idx="17">
                  <c:v>-63.902852000000003</c:v>
                </c:pt>
                <c:pt idx="18">
                  <c:v>-56.251874399999998</c:v>
                </c:pt>
                <c:pt idx="19">
                  <c:v>-66.065818300000004</c:v>
                </c:pt>
                <c:pt idx="20">
                  <c:v>-48.507097000000002</c:v>
                </c:pt>
                <c:pt idx="21">
                  <c:v>-21.9147608</c:v>
                </c:pt>
                <c:pt idx="22">
                  <c:v>-37.336860600000001</c:v>
                </c:pt>
                <c:pt idx="23">
                  <c:v>-57.634146100000002</c:v>
                </c:pt>
              </c:numCache>
            </c:numRef>
          </c:val>
          <c:smooth val="0"/>
          <c:extLst>
            <c:ext xmlns:c16="http://schemas.microsoft.com/office/drawing/2014/chart" uri="{C3380CC4-5D6E-409C-BE32-E72D297353CC}">
              <c16:uniqueId val="{00000000-A95A-404B-922B-5DC70D49FCC9}"/>
            </c:ext>
          </c:extLst>
        </c:ser>
        <c:ser>
          <c:idx val="1"/>
          <c:order val="1"/>
          <c:tx>
            <c:strRef>
              <c:f>'大阪府のサマリー – イベントチケット販売数（グラフ用）'!$D$10</c:f>
              <c:strCache>
                <c:ptCount val="1"/>
                <c:pt idx="0">
                  <c:v>音楽（ポップスやクラシックなど）</c:v>
                </c:pt>
              </c:strCache>
            </c:strRef>
          </c:tx>
          <c:spPr>
            <a:ln w="28575" cap="rnd">
              <a:solidFill>
                <a:schemeClr val="accent2"/>
              </a:solidFill>
              <a:prstDash val="dash"/>
              <a:round/>
            </a:ln>
            <a:effectLst/>
          </c:spPr>
          <c:marker>
            <c:symbol val="circle"/>
            <c:size val="6"/>
            <c:spPr>
              <a:solidFill>
                <a:schemeClr val="accent2"/>
              </a:solidFill>
              <a:ln w="9525">
                <a:solidFill>
                  <a:schemeClr val="accent2"/>
                </a:solidFill>
              </a:ln>
              <a:effectLst/>
            </c:spPr>
          </c:marker>
          <c:cat>
            <c:multiLvlStrRef>
              <c:f>'大阪府のサマリー – イベントチケット販売数（グラフ用）'!$E$7:$AB$8</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'大阪府のサマリー – イベントチケット販売数（グラフ用）'!$E$10:$AB$10</c:f>
              <c:numCache>
                <c:formatCode>#,##0.0_ </c:formatCode>
                <c:ptCount val="24"/>
                <c:pt idx="0">
                  <c:v>-12.7812039</c:v>
                </c:pt>
                <c:pt idx="1">
                  <c:v>123.0085258</c:v>
                </c:pt>
                <c:pt idx="2">
                  <c:v>-99.0886019</c:v>
                </c:pt>
                <c:pt idx="3">
                  <c:v>-99.825917099999998</c:v>
                </c:pt>
                <c:pt idx="4">
                  <c:v>-99.764680499999997</c:v>
                </c:pt>
                <c:pt idx="5">
                  <c:v>-99.818101900000002</c:v>
                </c:pt>
                <c:pt idx="6">
                  <c:v>-97.756206899999995</c:v>
                </c:pt>
                <c:pt idx="7">
                  <c:v>-94.944254099999995</c:v>
                </c:pt>
                <c:pt idx="8">
                  <c:v>-86.0377838</c:v>
                </c:pt>
                <c:pt idx="9">
                  <c:v>-82.537404300000006</c:v>
                </c:pt>
                <c:pt idx="10">
                  <c:v>-58.755682299999997</c:v>
                </c:pt>
                <c:pt idx="11">
                  <c:v>-88.268562399999993</c:v>
                </c:pt>
                <c:pt idx="12">
                  <c:v>-68.369138699999993</c:v>
                </c:pt>
                <c:pt idx="13">
                  <c:v>-83.532048799999998</c:v>
                </c:pt>
                <c:pt idx="14">
                  <c:v>-79.264422999999994</c:v>
                </c:pt>
                <c:pt idx="15">
                  <c:v>-70.958088500000002</c:v>
                </c:pt>
                <c:pt idx="16">
                  <c:v>-99.996566400000006</c:v>
                </c:pt>
                <c:pt idx="17">
                  <c:v>-69.953854000000007</c:v>
                </c:pt>
                <c:pt idx="18">
                  <c:v>-51.972042500000001</c:v>
                </c:pt>
                <c:pt idx="19">
                  <c:v>-67.812428600000004</c:v>
                </c:pt>
                <c:pt idx="20">
                  <c:v>-55.965633500000003</c:v>
                </c:pt>
                <c:pt idx="21">
                  <c:v>-23.359290699999999</c:v>
                </c:pt>
                <c:pt idx="22">
                  <c:v>-57.313638599999997</c:v>
                </c:pt>
                <c:pt idx="23">
                  <c:v>-75.466188700000004</c:v>
                </c:pt>
              </c:numCache>
            </c:numRef>
          </c:val>
          <c:smooth val="0"/>
          <c:extLst>
            <c:ext xmlns:c16="http://schemas.microsoft.com/office/drawing/2014/chart" uri="{C3380CC4-5D6E-409C-BE32-E72D297353CC}">
              <c16:uniqueId val="{00000001-A95A-404B-922B-5DC70D49FCC9}"/>
            </c:ext>
          </c:extLst>
        </c:ser>
        <c:ser>
          <c:idx val="2"/>
          <c:order val="2"/>
          <c:tx>
            <c:strRef>
              <c:f>'大阪府のサマリー – イベントチケット販売数（グラフ用）'!$D$11</c:f>
              <c:strCache>
                <c:ptCount val="1"/>
                <c:pt idx="0">
                  <c:v>ステージ（演劇・伝統芸能・お笑いなど）</c:v>
                </c:pt>
              </c:strCache>
            </c:strRef>
          </c:tx>
          <c:spPr>
            <a:ln w="28575" cap="rnd">
              <a:solidFill>
                <a:schemeClr val="accent3"/>
              </a:solidFill>
              <a:round/>
            </a:ln>
            <a:effectLst/>
          </c:spPr>
          <c:marker>
            <c:symbol val="diamond"/>
            <c:size val="6"/>
            <c:spPr>
              <a:solidFill>
                <a:schemeClr val="accent3"/>
              </a:solidFill>
              <a:ln w="9525">
                <a:solidFill>
                  <a:schemeClr val="accent3"/>
                </a:solidFill>
              </a:ln>
              <a:effectLst/>
            </c:spPr>
          </c:marker>
          <c:cat>
            <c:multiLvlStrRef>
              <c:f>'大阪府のサマリー – イベントチケット販売数（グラフ用）'!$E$7:$AB$8</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'大阪府のサマリー – イベントチケット販売数（グラフ用）'!$E$11:$AB$11</c:f>
              <c:numCache>
                <c:formatCode>#,##0.0_ </c:formatCode>
                <c:ptCount val="24"/>
                <c:pt idx="0">
                  <c:v>-13.6571006</c:v>
                </c:pt>
                <c:pt idx="1">
                  <c:v>-6.4052861999999999</c:v>
                </c:pt>
                <c:pt idx="2">
                  <c:v>-90.345151799999996</c:v>
                </c:pt>
                <c:pt idx="3">
                  <c:v>-99.525416899999996</c:v>
                </c:pt>
                <c:pt idx="4">
                  <c:v>-99.533913900000002</c:v>
                </c:pt>
                <c:pt idx="5">
                  <c:v>-99.940291000000002</c:v>
                </c:pt>
                <c:pt idx="6">
                  <c:v>-96.853739899999994</c:v>
                </c:pt>
                <c:pt idx="7">
                  <c:v>-74.772685100000004</c:v>
                </c:pt>
                <c:pt idx="8">
                  <c:v>-80.320249200000006</c:v>
                </c:pt>
                <c:pt idx="9">
                  <c:v>-82.766055300000005</c:v>
                </c:pt>
                <c:pt idx="10">
                  <c:v>-40.063012999999998</c:v>
                </c:pt>
                <c:pt idx="11">
                  <c:v>-46.530526600000002</c:v>
                </c:pt>
                <c:pt idx="12">
                  <c:v>-45.872679599999998</c:v>
                </c:pt>
                <c:pt idx="13">
                  <c:v>-40.944432800000001</c:v>
                </c:pt>
                <c:pt idx="14">
                  <c:v>-77.814715399999997</c:v>
                </c:pt>
                <c:pt idx="15">
                  <c:v>-26.186228199999999</c:v>
                </c:pt>
                <c:pt idx="16">
                  <c:v>-100</c:v>
                </c:pt>
                <c:pt idx="17">
                  <c:v>-49.929291999999997</c:v>
                </c:pt>
                <c:pt idx="18">
                  <c:v>-43.712243899999997</c:v>
                </c:pt>
                <c:pt idx="19">
                  <c:v>-36.766315900000002</c:v>
                </c:pt>
                <c:pt idx="20">
                  <c:v>-31.710996999999999</c:v>
                </c:pt>
                <c:pt idx="21">
                  <c:v>-22.695350300000001</c:v>
                </c:pt>
                <c:pt idx="22">
                  <c:v>2.7360915000000001</c:v>
                </c:pt>
                <c:pt idx="23">
                  <c:v>14.2527288</c:v>
                </c:pt>
              </c:numCache>
            </c:numRef>
          </c:val>
          <c:smooth val="0"/>
          <c:extLst>
            <c:ext xmlns:c16="http://schemas.microsoft.com/office/drawing/2014/chart" uri="{C3380CC4-5D6E-409C-BE32-E72D297353CC}">
              <c16:uniqueId val="{00000002-A95A-404B-922B-5DC70D49FCC9}"/>
            </c:ext>
          </c:extLst>
        </c:ser>
        <c:dLbls>
          <c:showLegendKey val="0"/>
          <c:showVal val="0"/>
          <c:showCatName val="0"/>
          <c:showSerName val="0"/>
          <c:showPercent val="0"/>
          <c:showBubbleSize val="0"/>
        </c:dLbls>
        <c:marker val="1"/>
        <c:smooth val="0"/>
        <c:axId val="462228752"/>
        <c:axId val="462226784"/>
      </c:lineChart>
      <c:catAx>
        <c:axId val="4622287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62226784"/>
        <c:crosses val="autoZero"/>
        <c:auto val="1"/>
        <c:lblAlgn val="ctr"/>
        <c:lblOffset val="100"/>
        <c:noMultiLvlLbl val="0"/>
      </c:catAx>
      <c:valAx>
        <c:axId val="462226784"/>
        <c:scaling>
          <c:orientation val="minMax"/>
          <c:max val="125"/>
          <c:min val="-100"/>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62228752"/>
        <c:crosses val="autoZero"/>
        <c:crossBetween val="between"/>
        <c:majorUnit val="25"/>
      </c:valAx>
      <c:spPr>
        <a:noFill/>
        <a:ln>
          <a:noFill/>
        </a:ln>
        <a:effectLst/>
      </c:spPr>
    </c:plotArea>
    <c:legend>
      <c:legendPos val="b"/>
      <c:layout>
        <c:manualLayout>
          <c:xMode val="edge"/>
          <c:yMode val="edge"/>
          <c:x val="0.49422351694915256"/>
          <c:y val="0.1410906193078324"/>
          <c:w val="0.43219339670776552"/>
          <c:h val="0.27744478597449918"/>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v>観客者数</c:v>
          </c:tx>
          <c:spPr>
            <a:solidFill>
              <a:schemeClr val="accent2"/>
            </a:solidFill>
            <a:ln>
              <a:noFill/>
            </a:ln>
            <a:effectLst/>
          </c:spPr>
          <c:invertIfNegative val="0"/>
          <c:dLbls>
            <c:dLbl>
              <c:idx val="0"/>
              <c:layout>
                <c:manualLayout>
                  <c:x val="-9.1797761580251474E-3"/>
                  <c:y val="3.317466526566833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8DC-4A45-9389-CB2E5BED045E}"/>
                </c:ext>
              </c:extLst>
            </c:dLbl>
            <c:dLbl>
              <c:idx val="3"/>
              <c:layout>
                <c:manualLayout>
                  <c:x val="3.0599253860083826E-3"/>
                  <c:y val="4.976199789850250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8DC-4A45-9389-CB2E5BED045E}"/>
                </c:ext>
              </c:extLst>
            </c:dLbl>
            <c:dLbl>
              <c:idx val="4"/>
              <c:layout>
                <c:manualLayout>
                  <c:x val="0"/>
                  <c:y val="1.658733263283416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8DC-4A45-9389-CB2E5BED045E}"/>
                </c:ext>
              </c:extLst>
            </c:dLbl>
            <c:dLbl>
              <c:idx val="5"/>
              <c:layout>
                <c:manualLayout>
                  <c:x val="-1.1219596805624366E-16"/>
                  <c:y val="3.317466526566833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8DC-4A45-9389-CB2E5BED045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Sheet1!$E$9:$E$14</c:f>
              <c:numCache>
                <c:formatCode>General</c:formatCode>
                <c:ptCount val="6"/>
                <c:pt idx="0">
                  <c:v>2015</c:v>
                </c:pt>
                <c:pt idx="1">
                  <c:v>2016</c:v>
                </c:pt>
                <c:pt idx="2">
                  <c:v>2017</c:v>
                </c:pt>
                <c:pt idx="3">
                  <c:v>2018</c:v>
                </c:pt>
                <c:pt idx="4">
                  <c:v>2019</c:v>
                </c:pt>
                <c:pt idx="5">
                  <c:v>2020</c:v>
                </c:pt>
              </c:numCache>
            </c:numRef>
          </c:cat>
          <c:val>
            <c:numRef>
              <c:f>Sheet1!$F$9:$F$14</c:f>
              <c:numCache>
                <c:formatCode>#,##0</c:formatCode>
                <c:ptCount val="6"/>
                <c:pt idx="0">
                  <c:v>2653404</c:v>
                </c:pt>
                <c:pt idx="1">
                  <c:v>2906534</c:v>
                </c:pt>
                <c:pt idx="2">
                  <c:v>2811626</c:v>
                </c:pt>
                <c:pt idx="3">
                  <c:v>2708630</c:v>
                </c:pt>
                <c:pt idx="4">
                  <c:v>3030617</c:v>
                </c:pt>
                <c:pt idx="5">
                  <c:v>663705</c:v>
                </c:pt>
              </c:numCache>
            </c:numRef>
          </c:val>
          <c:extLst>
            <c:ext xmlns:c16="http://schemas.microsoft.com/office/drawing/2014/chart" uri="{C3380CC4-5D6E-409C-BE32-E72D297353CC}">
              <c16:uniqueId val="{00000000-665A-43B4-B9D4-9039C0789CAC}"/>
            </c:ext>
          </c:extLst>
        </c:ser>
        <c:dLbls>
          <c:showLegendKey val="0"/>
          <c:showVal val="0"/>
          <c:showCatName val="0"/>
          <c:showSerName val="0"/>
          <c:showPercent val="0"/>
          <c:showBubbleSize val="0"/>
        </c:dLbls>
        <c:gapWidth val="100"/>
        <c:overlap val="-27"/>
        <c:axId val="341847304"/>
        <c:axId val="341846648"/>
      </c:barChart>
      <c:catAx>
        <c:axId val="341847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1846648"/>
        <c:crosses val="autoZero"/>
        <c:auto val="1"/>
        <c:lblAlgn val="ctr"/>
        <c:lblOffset val="100"/>
        <c:noMultiLvlLbl val="0"/>
      </c:catAx>
      <c:valAx>
        <c:axId val="341846648"/>
        <c:scaling>
          <c:orientation val="minMax"/>
          <c:min val="50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1847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Sheet1!$J$7</c:f>
              <c:strCache>
                <c:ptCount val="1"/>
                <c:pt idx="0">
                  <c:v>全国</c:v>
                </c:pt>
              </c:strCache>
            </c:strRef>
          </c:tx>
          <c:spPr>
            <a:ln w="28575" cap="rnd">
              <a:solidFill>
                <a:schemeClr val="accent1"/>
              </a:solidFill>
              <a:round/>
            </a:ln>
            <a:effectLst/>
          </c:spPr>
          <c:marker>
            <c:symbol val="square"/>
            <c:size val="5"/>
            <c:spPr>
              <a:solidFill>
                <a:schemeClr val="accent1"/>
              </a:solidFill>
              <a:ln w="9525">
                <a:solidFill>
                  <a:schemeClr val="accent1"/>
                </a:solidFill>
              </a:ln>
              <a:effectLst/>
            </c:spPr>
          </c:marker>
          <c:dLbls>
            <c:dLbl>
              <c:idx val="2"/>
              <c:layout>
                <c:manualLayout>
                  <c:x val="-3.7269201117856796E-2"/>
                  <c:y val="8.031438415159340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FEC-4EE7-9089-490A0088DF3D}"/>
                </c:ext>
              </c:extLst>
            </c:dLbl>
            <c:dLbl>
              <c:idx val="3"/>
              <c:layout>
                <c:manualLayout>
                  <c:x val="-4.7419774501302079E-3"/>
                  <c:y val="5.70719207579672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FEC-4EE7-9089-490A0088DF3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Sheet1!$K$6:$O$6</c:f>
              <c:numCache>
                <c:formatCode>General</c:formatCode>
                <c:ptCount val="5"/>
                <c:pt idx="0">
                  <c:v>2016</c:v>
                </c:pt>
                <c:pt idx="1">
                  <c:v>2017</c:v>
                </c:pt>
                <c:pt idx="2">
                  <c:v>2018</c:v>
                </c:pt>
                <c:pt idx="3">
                  <c:v>2019</c:v>
                </c:pt>
                <c:pt idx="4">
                  <c:v>2020</c:v>
                </c:pt>
              </c:numCache>
            </c:numRef>
          </c:cat>
          <c:val>
            <c:numRef>
              <c:f>Sheet1!$K$7:$O$7</c:f>
              <c:numCache>
                <c:formatCode>#,##0.0_ </c:formatCode>
                <c:ptCount val="5"/>
                <c:pt idx="0">
                  <c:v>42.5</c:v>
                </c:pt>
                <c:pt idx="1">
                  <c:v>51.5</c:v>
                </c:pt>
                <c:pt idx="2">
                  <c:v>55.1</c:v>
                </c:pt>
                <c:pt idx="3">
                  <c:v>53.6</c:v>
                </c:pt>
                <c:pt idx="4">
                  <c:v>59.9</c:v>
                </c:pt>
              </c:numCache>
            </c:numRef>
          </c:val>
          <c:smooth val="0"/>
          <c:extLst>
            <c:ext xmlns:c16="http://schemas.microsoft.com/office/drawing/2014/chart" uri="{C3380CC4-5D6E-409C-BE32-E72D297353CC}">
              <c16:uniqueId val="{00000002-4FEC-4EE7-9089-490A0088DF3D}"/>
            </c:ext>
          </c:extLst>
        </c:ser>
        <c:ser>
          <c:idx val="1"/>
          <c:order val="1"/>
          <c:tx>
            <c:strRef>
              <c:f>Sheet1!$J$8</c:f>
              <c:strCache>
                <c:ptCount val="1"/>
                <c:pt idx="0">
                  <c:v>大阪</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2"/>
              <c:layout>
                <c:manualLayout>
                  <c:x val="-5.7219331213260095E-2"/>
                  <c:y val="-7.6179586563307491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FEC-4EE7-9089-490A0088DF3D}"/>
                </c:ext>
              </c:extLst>
            </c:dLbl>
            <c:dLbl>
              <c:idx val="3"/>
              <c:layout>
                <c:manualLayout>
                  <c:x val="-6.7885226944203639E-2"/>
                  <c:y val="-6.396856158484068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4FEC-4EE7-9089-490A0088DF3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Sheet1!$K$6:$O$6</c:f>
              <c:numCache>
                <c:formatCode>General</c:formatCode>
                <c:ptCount val="5"/>
                <c:pt idx="0">
                  <c:v>2016</c:v>
                </c:pt>
                <c:pt idx="1">
                  <c:v>2017</c:v>
                </c:pt>
                <c:pt idx="2">
                  <c:v>2018</c:v>
                </c:pt>
                <c:pt idx="3">
                  <c:v>2019</c:v>
                </c:pt>
                <c:pt idx="4">
                  <c:v>2020</c:v>
                </c:pt>
              </c:numCache>
            </c:numRef>
          </c:cat>
          <c:val>
            <c:numRef>
              <c:f>Sheet1!$K$8:$O$8</c:f>
              <c:numCache>
                <c:formatCode>#,##0.0_ </c:formatCode>
                <c:ptCount val="5"/>
                <c:pt idx="0">
                  <c:v>42.3</c:v>
                </c:pt>
                <c:pt idx="1">
                  <c:v>50.3</c:v>
                </c:pt>
                <c:pt idx="2">
                  <c:v>56.4</c:v>
                </c:pt>
                <c:pt idx="3">
                  <c:v>56.2</c:v>
                </c:pt>
                <c:pt idx="4">
                  <c:v>59.5</c:v>
                </c:pt>
              </c:numCache>
            </c:numRef>
          </c:val>
          <c:smooth val="0"/>
          <c:extLst>
            <c:ext xmlns:c16="http://schemas.microsoft.com/office/drawing/2014/chart" uri="{C3380CC4-5D6E-409C-BE32-E72D297353CC}">
              <c16:uniqueId val="{00000005-4FEC-4EE7-9089-490A0088DF3D}"/>
            </c:ext>
          </c:extLst>
        </c:ser>
        <c:dLbls>
          <c:showLegendKey val="0"/>
          <c:showVal val="0"/>
          <c:showCatName val="0"/>
          <c:showSerName val="0"/>
          <c:showPercent val="0"/>
          <c:showBubbleSize val="0"/>
        </c:dLbls>
        <c:marker val="1"/>
        <c:smooth val="0"/>
        <c:axId val="355628280"/>
        <c:axId val="355628608"/>
      </c:lineChart>
      <c:catAx>
        <c:axId val="355628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55628608"/>
        <c:crosses val="autoZero"/>
        <c:auto val="1"/>
        <c:lblAlgn val="ctr"/>
        <c:lblOffset val="100"/>
        <c:noMultiLvlLbl val="0"/>
      </c:catAx>
      <c:valAx>
        <c:axId val="355628608"/>
        <c:scaling>
          <c:orientation val="minMax"/>
          <c:min val="35"/>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55628280"/>
        <c:crosses val="autoZero"/>
        <c:crossBetween val="between"/>
      </c:valAx>
      <c:spPr>
        <a:noFill/>
        <a:ln>
          <a:noFill/>
        </a:ln>
        <a:effectLst/>
      </c:spPr>
    </c:plotArea>
    <c:legend>
      <c:legendPos val="b"/>
      <c:layout>
        <c:manualLayout>
          <c:xMode val="edge"/>
          <c:yMode val="edge"/>
          <c:x val="0.57526741832899675"/>
          <c:y val="0.62329285099052545"/>
          <c:w val="0.30841283607979186"/>
          <c:h val="9.2297157622739018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Sheet1!$E$7</c:f>
              <c:strCache>
                <c:ptCount val="1"/>
                <c:pt idx="0">
                  <c:v>外国人</c:v>
                </c:pt>
              </c:strCache>
            </c:strRef>
          </c:tx>
          <c:spPr>
            <a:ln w="28575" cap="rnd">
              <a:solidFill>
                <a:schemeClr val="accent1"/>
              </a:solidFill>
              <a:round/>
            </a:ln>
            <a:effectLst/>
          </c:spPr>
          <c:marker>
            <c:symbol val="triangle"/>
            <c:size val="6"/>
            <c:spPr>
              <a:solidFill>
                <a:schemeClr val="accent1"/>
              </a:solidFill>
              <a:ln w="9525">
                <a:solidFill>
                  <a:schemeClr val="accent1">
                    <a:alpha val="90000"/>
                  </a:schemeClr>
                </a:solidFill>
              </a:ln>
              <a:effectLst/>
            </c:spPr>
          </c:marker>
          <c:dLbls>
            <c:dLbl>
              <c:idx val="2"/>
              <c:layout>
                <c:manualLayout>
                  <c:x val="5.0751150268171985E-3"/>
                  <c:y val="4.70462003374180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92B-4181-AA4C-1F425EDFD0BE}"/>
                </c:ext>
              </c:extLst>
            </c:dLbl>
            <c:dLbl>
              <c:idx val="3"/>
              <c:layout>
                <c:manualLayout>
                  <c:x val="3.134453429683199E-4"/>
                  <c:y val="7.647759506108742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792B-4181-AA4C-1F425EDFD0BE}"/>
                </c:ext>
              </c:extLst>
            </c:dLbl>
            <c:dLbl>
              <c:idx val="7"/>
              <c:layout>
                <c:manualLayout>
                  <c:x val="-2.6669349532175445E-2"/>
                  <c:y val="4.704620033741819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792B-4181-AA4C-1F425EDFD0BE}"/>
                </c:ext>
              </c:extLst>
            </c:dLbl>
            <c:dLbl>
              <c:idx val="8"/>
              <c:layout>
                <c:manualLayout>
                  <c:x val="1.1627597437696802E-2"/>
                  <c:y val="-1.863169506294147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460-4CBC-9F00-44183C46DBC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Sheet1!$D$8:$D$17</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Sheet1!$E$8:$E$17</c:f>
              <c:numCache>
                <c:formatCode>#,##0_ </c:formatCode>
                <c:ptCount val="10"/>
                <c:pt idx="0">
                  <c:v>163697</c:v>
                </c:pt>
                <c:pt idx="1">
                  <c:v>161848</c:v>
                </c:pt>
                <c:pt idx="2">
                  <c:v>168145</c:v>
                </c:pt>
                <c:pt idx="3">
                  <c:v>184155</c:v>
                </c:pt>
                <c:pt idx="4">
                  <c:v>208379</c:v>
                </c:pt>
                <c:pt idx="5">
                  <c:v>239287</c:v>
                </c:pt>
                <c:pt idx="6">
                  <c:v>267042</c:v>
                </c:pt>
                <c:pt idx="7">
                  <c:v>298980</c:v>
                </c:pt>
                <c:pt idx="8">
                  <c:v>312214</c:v>
                </c:pt>
                <c:pt idx="9">
                  <c:v>279597</c:v>
                </c:pt>
              </c:numCache>
            </c:numRef>
          </c:val>
          <c:smooth val="0"/>
          <c:extLst>
            <c:ext xmlns:c16="http://schemas.microsoft.com/office/drawing/2014/chart" uri="{C3380CC4-5D6E-409C-BE32-E72D297353CC}">
              <c16:uniqueId val="{00000000-1460-4CBC-9F00-44183C46DBC9}"/>
            </c:ext>
          </c:extLst>
        </c:ser>
        <c:dLbls>
          <c:showLegendKey val="0"/>
          <c:showVal val="0"/>
          <c:showCatName val="0"/>
          <c:showSerName val="0"/>
          <c:showPercent val="0"/>
          <c:showBubbleSize val="0"/>
        </c:dLbls>
        <c:marker val="1"/>
        <c:smooth val="0"/>
        <c:axId val="471824656"/>
        <c:axId val="471820064"/>
      </c:lineChart>
      <c:lineChart>
        <c:grouping val="standard"/>
        <c:varyColors val="0"/>
        <c:ser>
          <c:idx val="1"/>
          <c:order val="1"/>
          <c:tx>
            <c:strRef>
              <c:f>Sheet1!$F$7</c:f>
              <c:strCache>
                <c:ptCount val="1"/>
                <c:pt idx="0">
                  <c:v>日本人</c:v>
                </c:pt>
              </c:strCache>
            </c:strRef>
          </c:tx>
          <c:spPr>
            <a:ln w="28575" cap="rnd">
              <a:solidFill>
                <a:schemeClr val="accent2"/>
              </a:solidFill>
              <a:round/>
            </a:ln>
            <a:effectLst/>
          </c:spPr>
          <c:marker>
            <c:symbol val="square"/>
            <c:size val="6"/>
            <c:spPr>
              <a:solidFill>
                <a:schemeClr val="accent2"/>
              </a:solidFill>
              <a:ln w="9525">
                <a:solidFill>
                  <a:schemeClr val="accent2"/>
                </a:solidFill>
              </a:ln>
              <a:effectLst/>
            </c:spPr>
          </c:marker>
          <c:dLbls>
            <c:dLbl>
              <c:idx val="8"/>
              <c:layout>
                <c:manualLayout>
                  <c:x val="-7.0763611792086692E-2"/>
                  <c:y val="0.10361463568197796"/>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460-4CBC-9F00-44183C46DBC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Sheet1!$D$8:$D$17</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Sheet1!$F$8:$F$17</c:f>
              <c:numCache>
                <c:formatCode>#,##0_ </c:formatCode>
                <c:ptCount val="10"/>
                <c:pt idx="0">
                  <c:v>53991</c:v>
                </c:pt>
                <c:pt idx="1">
                  <c:v>65373</c:v>
                </c:pt>
                <c:pt idx="2">
                  <c:v>68869</c:v>
                </c:pt>
                <c:pt idx="3">
                  <c:v>81219</c:v>
                </c:pt>
                <c:pt idx="4">
                  <c:v>84456</c:v>
                </c:pt>
                <c:pt idx="5">
                  <c:v>96853</c:v>
                </c:pt>
                <c:pt idx="6">
                  <c:v>105301</c:v>
                </c:pt>
                <c:pt idx="7">
                  <c:v>115146</c:v>
                </c:pt>
                <c:pt idx="8">
                  <c:v>107346</c:v>
                </c:pt>
              </c:numCache>
            </c:numRef>
          </c:val>
          <c:smooth val="0"/>
          <c:extLst>
            <c:ext xmlns:c16="http://schemas.microsoft.com/office/drawing/2014/chart" uri="{C3380CC4-5D6E-409C-BE32-E72D297353CC}">
              <c16:uniqueId val="{00000001-1460-4CBC-9F00-44183C46DBC9}"/>
            </c:ext>
          </c:extLst>
        </c:ser>
        <c:dLbls>
          <c:showLegendKey val="0"/>
          <c:showVal val="0"/>
          <c:showCatName val="0"/>
          <c:showSerName val="0"/>
          <c:showPercent val="0"/>
          <c:showBubbleSize val="0"/>
        </c:dLbls>
        <c:marker val="1"/>
        <c:smooth val="0"/>
        <c:axId val="470353264"/>
        <c:axId val="470352280"/>
      </c:lineChart>
      <c:catAx>
        <c:axId val="471824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71820064"/>
        <c:crosses val="autoZero"/>
        <c:auto val="1"/>
        <c:lblAlgn val="ctr"/>
        <c:lblOffset val="100"/>
        <c:noMultiLvlLbl val="0"/>
      </c:catAx>
      <c:valAx>
        <c:axId val="471820064"/>
        <c:scaling>
          <c:orientation val="minMax"/>
          <c:max val="325000"/>
          <c:min val="150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71824656"/>
        <c:crosses val="autoZero"/>
        <c:crossBetween val="between"/>
        <c:majorUnit val="25000"/>
      </c:valAx>
      <c:valAx>
        <c:axId val="470352280"/>
        <c:scaling>
          <c:orientation val="minMax"/>
          <c:min val="50000"/>
        </c:scaling>
        <c:delete val="0"/>
        <c:axPos val="r"/>
        <c:numFmt formatCode="#,##0_ "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70353264"/>
        <c:crosses val="max"/>
        <c:crossBetween val="between"/>
        <c:majorUnit val="10000"/>
        <c:minorUnit val="2500"/>
      </c:valAx>
      <c:catAx>
        <c:axId val="470353264"/>
        <c:scaling>
          <c:orientation val="minMax"/>
        </c:scaling>
        <c:delete val="1"/>
        <c:axPos val="b"/>
        <c:numFmt formatCode="General" sourceLinked="1"/>
        <c:majorTickMark val="out"/>
        <c:minorTickMark val="none"/>
        <c:tickLblPos val="nextTo"/>
        <c:crossAx val="470352280"/>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OFIX相談件数!$W$13</c:f>
              <c:strCache>
                <c:ptCount val="1"/>
                <c:pt idx="0">
                  <c:v>ihouse（公益財団法人大阪国際交流センター）</c:v>
                </c:pt>
              </c:strCache>
            </c:strRef>
          </c:tx>
          <c:spPr>
            <a:solidFill>
              <a:schemeClr val="accent1"/>
            </a:solidFill>
            <a:ln>
              <a:solidFill>
                <a:schemeClr val="accent1"/>
              </a:solidFill>
            </a:ln>
            <a:effectLst/>
          </c:spPr>
          <c:invertIfNegative val="0"/>
          <c:cat>
            <c:multiLvlStrRef>
              <c:f>OFIX相談件数!$X$11:$AU$12</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OFIX相談件数!$X$13:$AU$13</c:f>
              <c:numCache>
                <c:formatCode>General</c:formatCode>
                <c:ptCount val="24"/>
                <c:pt idx="0">
                  <c:v>11</c:v>
                </c:pt>
                <c:pt idx="1">
                  <c:v>85</c:v>
                </c:pt>
                <c:pt idx="2">
                  <c:v>187</c:v>
                </c:pt>
                <c:pt idx="3">
                  <c:v>292</c:v>
                </c:pt>
                <c:pt idx="4">
                  <c:v>238</c:v>
                </c:pt>
                <c:pt idx="5">
                  <c:v>466</c:v>
                </c:pt>
                <c:pt idx="6">
                  <c:v>581</c:v>
                </c:pt>
                <c:pt idx="7">
                  <c:v>513</c:v>
                </c:pt>
                <c:pt idx="8">
                  <c:v>101</c:v>
                </c:pt>
                <c:pt idx="9">
                  <c:v>79</c:v>
                </c:pt>
                <c:pt idx="10">
                  <c:v>95</c:v>
                </c:pt>
                <c:pt idx="11">
                  <c:v>60</c:v>
                </c:pt>
                <c:pt idx="12">
                  <c:v>69</c:v>
                </c:pt>
                <c:pt idx="13">
                  <c:v>41</c:v>
                </c:pt>
                <c:pt idx="14">
                  <c:v>52</c:v>
                </c:pt>
                <c:pt idx="15">
                  <c:v>134</c:v>
                </c:pt>
                <c:pt idx="16">
                  <c:v>95</c:v>
                </c:pt>
                <c:pt idx="17">
                  <c:v>85</c:v>
                </c:pt>
                <c:pt idx="18">
                  <c:v>126</c:v>
                </c:pt>
                <c:pt idx="19">
                  <c:v>239</c:v>
                </c:pt>
                <c:pt idx="20">
                  <c:v>139</c:v>
                </c:pt>
                <c:pt idx="21">
                  <c:v>55</c:v>
                </c:pt>
                <c:pt idx="22">
                  <c:v>50</c:v>
                </c:pt>
                <c:pt idx="23">
                  <c:v>40</c:v>
                </c:pt>
              </c:numCache>
            </c:numRef>
          </c:val>
          <c:extLst>
            <c:ext xmlns:c16="http://schemas.microsoft.com/office/drawing/2014/chart" uri="{C3380CC4-5D6E-409C-BE32-E72D297353CC}">
              <c16:uniqueId val="{00000000-1C2E-47D2-91A0-172F1E713C02}"/>
            </c:ext>
          </c:extLst>
        </c:ser>
        <c:ser>
          <c:idx val="1"/>
          <c:order val="1"/>
          <c:tx>
            <c:strRef>
              <c:f>OFIX相談件数!$W$14</c:f>
              <c:strCache>
                <c:ptCount val="1"/>
                <c:pt idx="0">
                  <c:v>OFIX（公益財団法人大阪府国際交流財団）</c:v>
                </c:pt>
              </c:strCache>
            </c:strRef>
          </c:tx>
          <c:spPr>
            <a:pattFill prst="dkDnDiag">
              <a:fgClr>
                <a:schemeClr val="accent2"/>
              </a:fgClr>
              <a:bgClr>
                <a:schemeClr val="bg1"/>
              </a:bgClr>
            </a:pattFill>
            <a:ln>
              <a:solidFill>
                <a:schemeClr val="accent2"/>
              </a:solidFill>
            </a:ln>
            <a:effectLst/>
          </c:spPr>
          <c:invertIfNegative val="0"/>
          <c:cat>
            <c:multiLvlStrRef>
              <c:f>OFIX相談件数!$X$11:$AU$12</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OFIX相談件数!$X$14:$AU$14</c:f>
              <c:numCache>
                <c:formatCode>General</c:formatCode>
                <c:ptCount val="24"/>
                <c:pt idx="0">
                  <c:v>1</c:v>
                </c:pt>
                <c:pt idx="1">
                  <c:v>60</c:v>
                </c:pt>
                <c:pt idx="2">
                  <c:v>185</c:v>
                </c:pt>
                <c:pt idx="3">
                  <c:v>202</c:v>
                </c:pt>
                <c:pt idx="4">
                  <c:v>54</c:v>
                </c:pt>
                <c:pt idx="5">
                  <c:v>32</c:v>
                </c:pt>
                <c:pt idx="6">
                  <c:v>73</c:v>
                </c:pt>
                <c:pt idx="7">
                  <c:v>70</c:v>
                </c:pt>
                <c:pt idx="8">
                  <c:v>30</c:v>
                </c:pt>
                <c:pt idx="9">
                  <c:v>21</c:v>
                </c:pt>
                <c:pt idx="10">
                  <c:v>40</c:v>
                </c:pt>
                <c:pt idx="11">
                  <c:v>38</c:v>
                </c:pt>
                <c:pt idx="12">
                  <c:v>51</c:v>
                </c:pt>
                <c:pt idx="13">
                  <c:v>20</c:v>
                </c:pt>
                <c:pt idx="14">
                  <c:v>40</c:v>
                </c:pt>
                <c:pt idx="15">
                  <c:v>74</c:v>
                </c:pt>
                <c:pt idx="16">
                  <c:v>50</c:v>
                </c:pt>
                <c:pt idx="17">
                  <c:v>39</c:v>
                </c:pt>
                <c:pt idx="18">
                  <c:v>49</c:v>
                </c:pt>
                <c:pt idx="19">
                  <c:v>89</c:v>
                </c:pt>
                <c:pt idx="20">
                  <c:v>76</c:v>
                </c:pt>
                <c:pt idx="21">
                  <c:v>42</c:v>
                </c:pt>
                <c:pt idx="22">
                  <c:v>23</c:v>
                </c:pt>
                <c:pt idx="23">
                  <c:v>18</c:v>
                </c:pt>
              </c:numCache>
            </c:numRef>
          </c:val>
          <c:extLst>
            <c:ext xmlns:c16="http://schemas.microsoft.com/office/drawing/2014/chart" uri="{C3380CC4-5D6E-409C-BE32-E72D297353CC}">
              <c16:uniqueId val="{00000001-1C2E-47D2-91A0-172F1E713C02}"/>
            </c:ext>
          </c:extLst>
        </c:ser>
        <c:ser>
          <c:idx val="2"/>
          <c:order val="2"/>
          <c:tx>
            <c:strRef>
              <c:f>OFIX相談件数!$W$15</c:f>
              <c:strCache>
                <c:ptCount val="1"/>
                <c:pt idx="0">
                  <c:v>計</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OFIX相談件数!$X$11:$AU$12</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OFIX相談件数!$X$15:$AU$15</c:f>
              <c:numCache>
                <c:formatCode>General</c:formatCode>
                <c:ptCount val="24"/>
                <c:pt idx="0">
                  <c:v>12</c:v>
                </c:pt>
                <c:pt idx="1">
                  <c:v>145</c:v>
                </c:pt>
                <c:pt idx="2">
                  <c:v>372</c:v>
                </c:pt>
                <c:pt idx="3">
                  <c:v>494</c:v>
                </c:pt>
                <c:pt idx="4">
                  <c:v>292</c:v>
                </c:pt>
                <c:pt idx="5">
                  <c:v>498</c:v>
                </c:pt>
                <c:pt idx="6">
                  <c:v>654</c:v>
                </c:pt>
                <c:pt idx="7">
                  <c:v>583</c:v>
                </c:pt>
                <c:pt idx="8">
                  <c:v>131</c:v>
                </c:pt>
                <c:pt idx="9">
                  <c:v>100</c:v>
                </c:pt>
                <c:pt idx="10">
                  <c:v>135</c:v>
                </c:pt>
                <c:pt idx="11">
                  <c:v>98</c:v>
                </c:pt>
                <c:pt idx="12">
                  <c:v>120</c:v>
                </c:pt>
                <c:pt idx="13">
                  <c:v>61</c:v>
                </c:pt>
                <c:pt idx="14">
                  <c:v>92</c:v>
                </c:pt>
                <c:pt idx="15">
                  <c:v>208</c:v>
                </c:pt>
                <c:pt idx="16">
                  <c:v>145</c:v>
                </c:pt>
                <c:pt idx="17">
                  <c:v>124</c:v>
                </c:pt>
                <c:pt idx="18">
                  <c:v>175</c:v>
                </c:pt>
                <c:pt idx="19">
                  <c:v>328</c:v>
                </c:pt>
                <c:pt idx="20">
                  <c:v>215</c:v>
                </c:pt>
                <c:pt idx="21">
                  <c:v>97</c:v>
                </c:pt>
                <c:pt idx="22">
                  <c:v>73</c:v>
                </c:pt>
                <c:pt idx="23">
                  <c:v>58</c:v>
                </c:pt>
              </c:numCache>
            </c:numRef>
          </c:val>
          <c:extLst>
            <c:ext xmlns:c16="http://schemas.microsoft.com/office/drawing/2014/chart" uri="{C3380CC4-5D6E-409C-BE32-E72D297353CC}">
              <c16:uniqueId val="{00000002-1C2E-47D2-91A0-172F1E713C02}"/>
            </c:ext>
          </c:extLst>
        </c:ser>
        <c:dLbls>
          <c:showLegendKey val="0"/>
          <c:showVal val="0"/>
          <c:showCatName val="0"/>
          <c:showSerName val="0"/>
          <c:showPercent val="0"/>
          <c:showBubbleSize val="0"/>
        </c:dLbls>
        <c:gapWidth val="190"/>
        <c:overlap val="100"/>
        <c:axId val="344812480"/>
        <c:axId val="344812808"/>
      </c:barChart>
      <c:catAx>
        <c:axId val="344812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4812808"/>
        <c:crosses val="autoZero"/>
        <c:auto val="1"/>
        <c:lblAlgn val="ctr"/>
        <c:lblOffset val="100"/>
        <c:noMultiLvlLbl val="0"/>
      </c:catAx>
      <c:valAx>
        <c:axId val="344812808"/>
        <c:scaling>
          <c:orientation val="minMax"/>
          <c:max val="7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4812480"/>
        <c:crosses val="autoZero"/>
        <c:crossBetween val="between"/>
      </c:valAx>
      <c:spPr>
        <a:noFill/>
        <a:ln>
          <a:noFill/>
        </a:ln>
        <a:effectLst/>
      </c:spPr>
    </c:plotArea>
    <c:legend>
      <c:legendPos val="b"/>
      <c:legendEntry>
        <c:idx val="2"/>
        <c:delete val="1"/>
      </c:legendEntry>
      <c:layout>
        <c:manualLayout>
          <c:xMode val="edge"/>
          <c:yMode val="edge"/>
          <c:x val="0.59887046861184789"/>
          <c:y val="6.8125201288244772E-2"/>
          <c:w val="0.34966327733569108"/>
          <c:h val="0.1613816425120773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グランキューブ催事開催件数!$A$15</c:f>
              <c:strCache>
                <c:ptCount val="1"/>
                <c:pt idx="0">
                  <c:v>月別</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グランキューブ催事開催件数!$B$13:$V$14</c:f>
              <c:multiLvlStrCache>
                <c:ptCount val="21"/>
                <c:lvl>
                  <c:pt idx="0">
                    <c:v>4</c:v>
                  </c:pt>
                  <c:pt idx="1">
                    <c:v>5</c:v>
                  </c:pt>
                  <c:pt idx="2">
                    <c:v>6</c:v>
                  </c:pt>
                  <c:pt idx="3">
                    <c:v>7</c:v>
                  </c:pt>
                  <c:pt idx="4">
                    <c:v>8</c:v>
                  </c:pt>
                  <c:pt idx="5">
                    <c:v>9</c:v>
                  </c:pt>
                  <c:pt idx="6">
                    <c:v>10</c:v>
                  </c:pt>
                  <c:pt idx="7">
                    <c:v>11</c:v>
                  </c:pt>
                  <c:pt idx="8">
                    <c:v>12</c:v>
                  </c:pt>
                  <c:pt idx="9">
                    <c:v>1</c:v>
                  </c:pt>
                  <c:pt idx="10">
                    <c:v>2</c:v>
                  </c:pt>
                  <c:pt idx="11">
                    <c:v>3</c:v>
                  </c:pt>
                  <c:pt idx="12">
                    <c:v>4</c:v>
                  </c:pt>
                  <c:pt idx="13">
                    <c:v>5</c:v>
                  </c:pt>
                  <c:pt idx="14">
                    <c:v>6</c:v>
                  </c:pt>
                  <c:pt idx="15">
                    <c:v>7</c:v>
                  </c:pt>
                  <c:pt idx="16">
                    <c:v>8</c:v>
                  </c:pt>
                  <c:pt idx="17">
                    <c:v>9</c:v>
                  </c:pt>
                  <c:pt idx="18">
                    <c:v>10</c:v>
                  </c:pt>
                  <c:pt idx="19">
                    <c:v>11</c:v>
                  </c:pt>
                  <c:pt idx="20">
                    <c:v>12</c:v>
                  </c:pt>
                </c:lvl>
                <c:lvl>
                  <c:pt idx="0">
                    <c:v>2020年度</c:v>
                  </c:pt>
                  <c:pt idx="12">
                    <c:v>2021年度</c:v>
                  </c:pt>
                </c:lvl>
              </c:multiLvlStrCache>
            </c:multiLvlStrRef>
          </c:cat>
          <c:val>
            <c:numRef>
              <c:f>グランキューブ催事開催件数!$B$15:$V$15</c:f>
              <c:numCache>
                <c:formatCode>General</c:formatCode>
                <c:ptCount val="21"/>
                <c:pt idx="0">
                  <c:v>7</c:v>
                </c:pt>
                <c:pt idx="1">
                  <c:v>0</c:v>
                </c:pt>
                <c:pt idx="2">
                  <c:v>18</c:v>
                </c:pt>
                <c:pt idx="3">
                  <c:v>46</c:v>
                </c:pt>
                <c:pt idx="4">
                  <c:v>52</c:v>
                </c:pt>
                <c:pt idx="5">
                  <c:v>64</c:v>
                </c:pt>
                <c:pt idx="6">
                  <c:v>80</c:v>
                </c:pt>
                <c:pt idx="7">
                  <c:v>67</c:v>
                </c:pt>
                <c:pt idx="8">
                  <c:v>43</c:v>
                </c:pt>
                <c:pt idx="9">
                  <c:v>41</c:v>
                </c:pt>
                <c:pt idx="10">
                  <c:v>42</c:v>
                </c:pt>
                <c:pt idx="11">
                  <c:v>86</c:v>
                </c:pt>
                <c:pt idx="12">
                  <c:v>59</c:v>
                </c:pt>
                <c:pt idx="13">
                  <c:v>5</c:v>
                </c:pt>
                <c:pt idx="14">
                  <c:v>0</c:v>
                </c:pt>
                <c:pt idx="15">
                  <c:v>0</c:v>
                </c:pt>
                <c:pt idx="16">
                  <c:v>0</c:v>
                </c:pt>
                <c:pt idx="17">
                  <c:v>0</c:v>
                </c:pt>
                <c:pt idx="18">
                  <c:v>0</c:v>
                </c:pt>
                <c:pt idx="19">
                  <c:v>0</c:v>
                </c:pt>
                <c:pt idx="20">
                  <c:v>51</c:v>
                </c:pt>
              </c:numCache>
            </c:numRef>
          </c:val>
          <c:extLst>
            <c:ext xmlns:c16="http://schemas.microsoft.com/office/drawing/2014/chart" uri="{C3380CC4-5D6E-409C-BE32-E72D297353CC}">
              <c16:uniqueId val="{00000000-003F-48E3-8C40-0EFA639EE18C}"/>
            </c:ext>
          </c:extLst>
        </c:ser>
        <c:dLbls>
          <c:showLegendKey val="0"/>
          <c:showVal val="0"/>
          <c:showCatName val="0"/>
          <c:showSerName val="0"/>
          <c:showPercent val="0"/>
          <c:showBubbleSize val="0"/>
        </c:dLbls>
        <c:gapWidth val="219"/>
        <c:overlap val="-27"/>
        <c:axId val="493576528"/>
        <c:axId val="493575872"/>
      </c:barChart>
      <c:catAx>
        <c:axId val="493576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3575872"/>
        <c:crosses val="autoZero"/>
        <c:auto val="1"/>
        <c:lblAlgn val="ctr"/>
        <c:lblOffset val="100"/>
        <c:noMultiLvlLbl val="0"/>
      </c:catAx>
      <c:valAx>
        <c:axId val="493575872"/>
        <c:scaling>
          <c:orientation val="minMax"/>
          <c:max val="9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35765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グランキューブ催事開催件数!$A$11</c:f>
              <c:strCache>
                <c:ptCount val="1"/>
                <c:pt idx="0">
                  <c:v>年度別</c:v>
                </c:pt>
              </c:strCache>
            </c:strRef>
          </c:tx>
          <c:spPr>
            <a:solidFill>
              <a:schemeClr val="accent1"/>
            </a:solidFill>
            <a:ln>
              <a:noFill/>
            </a:ln>
            <a:effectLst/>
          </c:spPr>
          <c:invertIfNegative val="0"/>
          <c:dLbls>
            <c:dLbl>
              <c:idx val="0"/>
              <c:layout>
                <c:manualLayout>
                  <c:x val="9.9502487562188897E-3"/>
                  <c:y val="5.689332009705012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9D1-4C83-834F-8ADC8CD9ED9E}"/>
                </c:ext>
              </c:extLst>
            </c:dLbl>
            <c:dLbl>
              <c:idx val="1"/>
              <c:layout>
                <c:manualLayout>
                  <c:x val="0"/>
                  <c:y val="1.137866401941002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9D1-4C83-834F-8ADC8CD9ED9E}"/>
                </c:ext>
              </c:extLst>
            </c:dLbl>
            <c:dLbl>
              <c:idx val="4"/>
              <c:layout>
                <c:manualLayout>
                  <c:x val="-6.0806373292035783E-17"/>
                  <c:y val="2.844666004852507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9D1-4C83-834F-8ADC8CD9ED9E}"/>
                </c:ext>
              </c:extLst>
            </c:dLbl>
            <c:dLbl>
              <c:idx val="5"/>
              <c:layout>
                <c:manualLayout>
                  <c:x val="3.3167495854063019E-3"/>
                  <c:y val="1.706799602911504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9D1-4C83-834F-8ADC8CD9ED9E}"/>
                </c:ext>
              </c:extLst>
            </c:dLbl>
            <c:dLbl>
              <c:idx val="6"/>
              <c:layout>
                <c:manualLayout>
                  <c:x val="0"/>
                  <c:y val="1.137866401941001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09D1-4C83-834F-8ADC8CD9ED9E}"/>
                </c:ext>
              </c:extLst>
            </c:dLbl>
            <c:dLbl>
              <c:idx val="7"/>
              <c:layout>
                <c:manualLayout>
                  <c:x val="-3.3167495854064233E-3"/>
                  <c:y val="3.41359920582300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09D1-4C83-834F-8ADC8CD9ED9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グランキューブ催事開催件数!$B$10:$L$10</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グランキューブ催事開催件数!$B$11:$L$11</c:f>
              <c:numCache>
                <c:formatCode>#,##0_ </c:formatCode>
                <c:ptCount val="10"/>
                <c:pt idx="0">
                  <c:v>1670</c:v>
                </c:pt>
                <c:pt idx="1">
                  <c:v>1630</c:v>
                </c:pt>
                <c:pt idx="2">
                  <c:v>1507</c:v>
                </c:pt>
                <c:pt idx="3">
                  <c:v>1448</c:v>
                </c:pt>
                <c:pt idx="4">
                  <c:v>1618</c:v>
                </c:pt>
                <c:pt idx="5">
                  <c:v>1592</c:v>
                </c:pt>
                <c:pt idx="6">
                  <c:v>1572</c:v>
                </c:pt>
                <c:pt idx="7">
                  <c:v>1368</c:v>
                </c:pt>
                <c:pt idx="8">
                  <c:v>1215</c:v>
                </c:pt>
                <c:pt idx="9">
                  <c:v>546</c:v>
                </c:pt>
              </c:numCache>
            </c:numRef>
          </c:val>
          <c:extLst>
            <c:ext xmlns:c16="http://schemas.microsoft.com/office/drawing/2014/chart" uri="{C3380CC4-5D6E-409C-BE32-E72D297353CC}">
              <c16:uniqueId val="{00000000-695B-4220-BA58-70A5A6A041D5}"/>
            </c:ext>
          </c:extLst>
        </c:ser>
        <c:dLbls>
          <c:showLegendKey val="0"/>
          <c:showVal val="0"/>
          <c:showCatName val="0"/>
          <c:showSerName val="0"/>
          <c:showPercent val="0"/>
          <c:showBubbleSize val="0"/>
        </c:dLbls>
        <c:gapWidth val="219"/>
        <c:overlap val="-27"/>
        <c:axId val="499167104"/>
        <c:axId val="499163168"/>
      </c:barChart>
      <c:catAx>
        <c:axId val="49916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9163168"/>
        <c:crosses val="autoZero"/>
        <c:auto val="1"/>
        <c:lblAlgn val="ctr"/>
        <c:lblOffset val="100"/>
        <c:noMultiLvlLbl val="0"/>
      </c:catAx>
      <c:valAx>
        <c:axId val="499163168"/>
        <c:scaling>
          <c:orientation val="minMax"/>
          <c:min val="25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9167104"/>
        <c:crosses val="autoZero"/>
        <c:crossBetween val="between"/>
        <c:majorUnit val="250"/>
        <c:minorUnit val="100"/>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インテックス大阪催事開催件数!$B$17</c:f>
              <c:strCache>
                <c:ptCount val="1"/>
                <c:pt idx="0">
                  <c:v>年度別</c:v>
                </c:pt>
              </c:strCache>
            </c:strRef>
          </c:tx>
          <c:spPr>
            <a:solidFill>
              <a:schemeClr val="accent1"/>
            </a:solidFill>
            <a:ln>
              <a:noFill/>
            </a:ln>
            <a:effectLst/>
          </c:spPr>
          <c:invertIfNegative val="0"/>
          <c:dLbls>
            <c:dLbl>
              <c:idx val="0"/>
              <c:layout>
                <c:manualLayout>
                  <c:x val="-3.3167495854063019E-3"/>
                  <c:y val="2.55331040715248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642-41A5-8030-7E9182C76423}"/>
                </c:ext>
              </c:extLst>
            </c:dLbl>
            <c:dLbl>
              <c:idx val="1"/>
              <c:layout>
                <c:manualLayout>
                  <c:x val="-3.3167495854063019E-3"/>
                  <c:y val="1.914982805364364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642-41A5-8030-7E9182C76423}"/>
                </c:ext>
              </c:extLst>
            </c:dLbl>
            <c:dLbl>
              <c:idx val="6"/>
              <c:layout>
                <c:manualLayout>
                  <c:x val="3.3167495854063019E-3"/>
                  <c:y val="3.191638008940604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642-41A5-8030-7E9182C7642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インテックス大阪催事開催件数!$D$16:$M$16</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インテックス大阪催事開催件数!$D$17:$M$17</c:f>
              <c:numCache>
                <c:formatCode>General</c:formatCode>
                <c:ptCount val="10"/>
                <c:pt idx="0">
                  <c:v>158</c:v>
                </c:pt>
                <c:pt idx="1">
                  <c:v>161</c:v>
                </c:pt>
                <c:pt idx="2">
                  <c:v>177</c:v>
                </c:pt>
                <c:pt idx="3">
                  <c:v>202</c:v>
                </c:pt>
                <c:pt idx="4">
                  <c:v>199</c:v>
                </c:pt>
                <c:pt idx="5">
                  <c:v>221</c:v>
                </c:pt>
                <c:pt idx="6">
                  <c:v>215</c:v>
                </c:pt>
                <c:pt idx="7">
                  <c:v>233</c:v>
                </c:pt>
                <c:pt idx="8">
                  <c:v>215</c:v>
                </c:pt>
                <c:pt idx="9">
                  <c:v>129</c:v>
                </c:pt>
              </c:numCache>
            </c:numRef>
          </c:val>
          <c:extLst>
            <c:ext xmlns:c16="http://schemas.microsoft.com/office/drawing/2014/chart" uri="{C3380CC4-5D6E-409C-BE32-E72D297353CC}">
              <c16:uniqueId val="{00000000-56A9-4E3D-9977-395A5DDED864}"/>
            </c:ext>
          </c:extLst>
        </c:ser>
        <c:dLbls>
          <c:showLegendKey val="0"/>
          <c:showVal val="0"/>
          <c:showCatName val="0"/>
          <c:showSerName val="0"/>
          <c:showPercent val="0"/>
          <c:showBubbleSize val="0"/>
        </c:dLbls>
        <c:gapWidth val="219"/>
        <c:overlap val="-27"/>
        <c:axId val="499167104"/>
        <c:axId val="499163168"/>
      </c:barChart>
      <c:catAx>
        <c:axId val="49916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9163168"/>
        <c:crosses val="autoZero"/>
        <c:auto val="1"/>
        <c:lblAlgn val="ctr"/>
        <c:lblOffset val="100"/>
        <c:noMultiLvlLbl val="0"/>
      </c:catAx>
      <c:valAx>
        <c:axId val="499163168"/>
        <c:scaling>
          <c:orientation val="minMax"/>
          <c:max val="250"/>
          <c:min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9167104"/>
        <c:crosses val="autoZero"/>
        <c:crossBetween val="between"/>
        <c:majorUnit val="25"/>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'業況 （グラフ用）'!$D$6</c:f>
              <c:strCache>
                <c:ptCount val="1"/>
                <c:pt idx="0">
                  <c:v>2020年3月</c:v>
                </c:pt>
              </c:strCache>
            </c:strRef>
          </c:tx>
          <c:spPr>
            <a:solidFill>
              <a:schemeClr val="accent1"/>
            </a:solidFill>
            <a:ln>
              <a:no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（グラフ用）'!$D$7:$D$19</c:f>
              <c:numCache>
                <c:formatCode>0\ </c:formatCode>
                <c:ptCount val="13"/>
                <c:pt idx="0">
                  <c:v>-10</c:v>
                </c:pt>
                <c:pt idx="1">
                  <c:v>-16</c:v>
                </c:pt>
                <c:pt idx="2">
                  <c:v>-44</c:v>
                </c:pt>
                <c:pt idx="3">
                  <c:v>-23</c:v>
                </c:pt>
                <c:pt idx="4">
                  <c:v>-3</c:v>
                </c:pt>
                <c:pt idx="5">
                  <c:v>0</c:v>
                </c:pt>
                <c:pt idx="6">
                  <c:v>-29</c:v>
                </c:pt>
                <c:pt idx="7">
                  <c:v>-23</c:v>
                </c:pt>
                <c:pt idx="8">
                  <c:v>-12</c:v>
                </c:pt>
                <c:pt idx="9">
                  <c:v>-22</c:v>
                </c:pt>
                <c:pt idx="10">
                  <c:v>-13</c:v>
                </c:pt>
                <c:pt idx="11">
                  <c:v>-5</c:v>
                </c:pt>
                <c:pt idx="12">
                  <c:v>-19</c:v>
                </c:pt>
              </c:numCache>
            </c:numRef>
          </c:val>
          <c:extLst>
            <c:ext xmlns:c16="http://schemas.microsoft.com/office/drawing/2014/chart" uri="{C3380CC4-5D6E-409C-BE32-E72D297353CC}">
              <c16:uniqueId val="{00000000-356C-4243-ADC6-D5EAFD800D71}"/>
            </c:ext>
          </c:extLst>
        </c:ser>
        <c:ser>
          <c:idx val="1"/>
          <c:order val="1"/>
          <c:tx>
            <c:strRef>
              <c:f>'業況 （グラフ用）'!$E$6</c:f>
              <c:strCache>
                <c:ptCount val="1"/>
                <c:pt idx="0">
                  <c:v>2020年6月</c:v>
                </c:pt>
              </c:strCache>
            </c:strRef>
          </c:tx>
          <c:spPr>
            <a:pattFill prst="wdUpDiag">
              <a:fgClr>
                <a:srgbClr val="7030A0"/>
              </a:fgClr>
              <a:bgClr>
                <a:schemeClr val="bg1"/>
              </a:bgClr>
            </a:pattFill>
            <a:ln>
              <a:solidFill>
                <a:srgbClr val="7030A0"/>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（グラフ用）'!$E$7:$E$19</c:f>
              <c:numCache>
                <c:formatCode>0\ </c:formatCode>
                <c:ptCount val="13"/>
                <c:pt idx="0">
                  <c:v>-36</c:v>
                </c:pt>
                <c:pt idx="1">
                  <c:v>-42</c:v>
                </c:pt>
                <c:pt idx="2">
                  <c:v>-59</c:v>
                </c:pt>
                <c:pt idx="3">
                  <c:v>-47</c:v>
                </c:pt>
                <c:pt idx="4">
                  <c:v>-21</c:v>
                </c:pt>
                <c:pt idx="5">
                  <c:v>-19</c:v>
                </c:pt>
                <c:pt idx="6">
                  <c:v>-77</c:v>
                </c:pt>
                <c:pt idx="7">
                  <c:v>-62</c:v>
                </c:pt>
                <c:pt idx="8">
                  <c:v>-24</c:v>
                </c:pt>
                <c:pt idx="9">
                  <c:v>-55</c:v>
                </c:pt>
                <c:pt idx="10">
                  <c:v>-37</c:v>
                </c:pt>
                <c:pt idx="11">
                  <c:v>-24</c:v>
                </c:pt>
                <c:pt idx="12">
                  <c:v>-57</c:v>
                </c:pt>
              </c:numCache>
            </c:numRef>
          </c:val>
          <c:extLst>
            <c:ext xmlns:c16="http://schemas.microsoft.com/office/drawing/2014/chart" uri="{C3380CC4-5D6E-409C-BE32-E72D297353CC}">
              <c16:uniqueId val="{00000001-356C-4243-ADC6-D5EAFD800D71}"/>
            </c:ext>
          </c:extLst>
        </c:ser>
        <c:ser>
          <c:idx val="2"/>
          <c:order val="2"/>
          <c:tx>
            <c:strRef>
              <c:f>'業況 （グラフ用）'!$F$6</c:f>
              <c:strCache>
                <c:ptCount val="1"/>
                <c:pt idx="0">
                  <c:v>2020年9月</c:v>
                </c:pt>
              </c:strCache>
            </c:strRef>
          </c:tx>
          <c:spPr>
            <a:solidFill>
              <a:schemeClr val="accent3"/>
            </a:solidFill>
            <a:ln>
              <a:no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（グラフ用）'!$F$7:$F$19</c:f>
              <c:numCache>
                <c:formatCode>0\ </c:formatCode>
                <c:ptCount val="13"/>
                <c:pt idx="0">
                  <c:v>-32</c:v>
                </c:pt>
                <c:pt idx="1">
                  <c:v>-39</c:v>
                </c:pt>
                <c:pt idx="2">
                  <c:v>-51</c:v>
                </c:pt>
                <c:pt idx="3">
                  <c:v>-32</c:v>
                </c:pt>
                <c:pt idx="4">
                  <c:v>-24</c:v>
                </c:pt>
                <c:pt idx="5">
                  <c:v>-30</c:v>
                </c:pt>
                <c:pt idx="6">
                  <c:v>-74</c:v>
                </c:pt>
                <c:pt idx="7">
                  <c:v>-65</c:v>
                </c:pt>
                <c:pt idx="8">
                  <c:v>-19</c:v>
                </c:pt>
                <c:pt idx="9">
                  <c:v>-54</c:v>
                </c:pt>
                <c:pt idx="10">
                  <c:v>-35</c:v>
                </c:pt>
                <c:pt idx="11">
                  <c:v>-27</c:v>
                </c:pt>
                <c:pt idx="12">
                  <c:v>-43</c:v>
                </c:pt>
              </c:numCache>
            </c:numRef>
          </c:val>
          <c:extLst>
            <c:ext xmlns:c16="http://schemas.microsoft.com/office/drawing/2014/chart" uri="{C3380CC4-5D6E-409C-BE32-E72D297353CC}">
              <c16:uniqueId val="{00000002-356C-4243-ADC6-D5EAFD800D71}"/>
            </c:ext>
          </c:extLst>
        </c:ser>
        <c:ser>
          <c:idx val="3"/>
          <c:order val="3"/>
          <c:tx>
            <c:strRef>
              <c:f>'業況 （グラフ用）'!$G$6</c:f>
              <c:strCache>
                <c:ptCount val="1"/>
                <c:pt idx="0">
                  <c:v>2020年12月</c:v>
                </c:pt>
              </c:strCache>
            </c:strRef>
          </c:tx>
          <c:spPr>
            <a:pattFill prst="pct70">
              <a:fgClr>
                <a:srgbClr val="FFC000"/>
              </a:fgClr>
              <a:bgClr>
                <a:schemeClr val="bg1"/>
              </a:bgClr>
            </a:pattFill>
            <a:ln>
              <a:solidFill>
                <a:srgbClr val="FFC000"/>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（グラフ用）'!$G$7:$G$19</c:f>
              <c:numCache>
                <c:formatCode>0\ </c:formatCode>
                <c:ptCount val="13"/>
                <c:pt idx="0">
                  <c:v>-20</c:v>
                </c:pt>
                <c:pt idx="1">
                  <c:v>-24</c:v>
                </c:pt>
                <c:pt idx="2">
                  <c:v>-43</c:v>
                </c:pt>
                <c:pt idx="3">
                  <c:v>-38</c:v>
                </c:pt>
                <c:pt idx="4">
                  <c:v>-5</c:v>
                </c:pt>
                <c:pt idx="5">
                  <c:v>-5</c:v>
                </c:pt>
                <c:pt idx="6">
                  <c:v>-32</c:v>
                </c:pt>
                <c:pt idx="7">
                  <c:v>-32</c:v>
                </c:pt>
                <c:pt idx="8">
                  <c:v>-21</c:v>
                </c:pt>
                <c:pt idx="9">
                  <c:v>-29</c:v>
                </c:pt>
                <c:pt idx="10">
                  <c:v>-19</c:v>
                </c:pt>
                <c:pt idx="11">
                  <c:v>-13</c:v>
                </c:pt>
                <c:pt idx="12">
                  <c:v>-27</c:v>
                </c:pt>
              </c:numCache>
            </c:numRef>
          </c:val>
          <c:extLst>
            <c:ext xmlns:c16="http://schemas.microsoft.com/office/drawing/2014/chart" uri="{C3380CC4-5D6E-409C-BE32-E72D297353CC}">
              <c16:uniqueId val="{00000003-356C-4243-ADC6-D5EAFD800D71}"/>
            </c:ext>
          </c:extLst>
        </c:ser>
        <c:ser>
          <c:idx val="4"/>
          <c:order val="4"/>
          <c:tx>
            <c:strRef>
              <c:f>'業況 （グラフ用）'!$H$6</c:f>
              <c:strCache>
                <c:ptCount val="1"/>
                <c:pt idx="0">
                  <c:v>2021年3月</c:v>
                </c:pt>
              </c:strCache>
            </c:strRef>
          </c:tx>
          <c:spPr>
            <a:solidFill>
              <a:schemeClr val="accent5"/>
            </a:solidFill>
            <a:ln>
              <a:no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（グラフ用）'!$H$7:$H$19</c:f>
              <c:numCache>
                <c:formatCode>0\ </c:formatCode>
                <c:ptCount val="13"/>
                <c:pt idx="0">
                  <c:v>-9</c:v>
                </c:pt>
                <c:pt idx="1">
                  <c:v>-6</c:v>
                </c:pt>
                <c:pt idx="2">
                  <c:v>-35</c:v>
                </c:pt>
                <c:pt idx="3">
                  <c:v>-32</c:v>
                </c:pt>
                <c:pt idx="4">
                  <c:v>10</c:v>
                </c:pt>
                <c:pt idx="5">
                  <c:v>11</c:v>
                </c:pt>
                <c:pt idx="6">
                  <c:v>7</c:v>
                </c:pt>
                <c:pt idx="7">
                  <c:v>14</c:v>
                </c:pt>
                <c:pt idx="8">
                  <c:v>-15</c:v>
                </c:pt>
                <c:pt idx="9">
                  <c:v>-13</c:v>
                </c:pt>
                <c:pt idx="10">
                  <c:v>-3</c:v>
                </c:pt>
                <c:pt idx="11">
                  <c:v>6</c:v>
                </c:pt>
                <c:pt idx="12">
                  <c:v>-11</c:v>
                </c:pt>
              </c:numCache>
            </c:numRef>
          </c:val>
          <c:extLst>
            <c:ext xmlns:c16="http://schemas.microsoft.com/office/drawing/2014/chart" uri="{C3380CC4-5D6E-409C-BE32-E72D297353CC}">
              <c16:uniqueId val="{00000004-356C-4243-ADC6-D5EAFD800D71}"/>
            </c:ext>
          </c:extLst>
        </c:ser>
        <c:ser>
          <c:idx val="5"/>
          <c:order val="5"/>
          <c:tx>
            <c:strRef>
              <c:f>'業況 （グラフ用）'!$I$6</c:f>
              <c:strCache>
                <c:ptCount val="1"/>
                <c:pt idx="0">
                  <c:v>2021年6月</c:v>
                </c:pt>
              </c:strCache>
            </c:strRef>
          </c:tx>
          <c:spPr>
            <a:pattFill prst="narHorz">
              <a:fgClr>
                <a:schemeClr val="accent6"/>
              </a:fgClr>
              <a:bgClr>
                <a:schemeClr val="bg1"/>
              </a:bgClr>
            </a:pattFill>
            <a:ln>
              <a:solidFill>
                <a:schemeClr val="accent6"/>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（グラフ用）'!$I$7:$I$19</c:f>
              <c:numCache>
                <c:formatCode>0\ </c:formatCode>
                <c:ptCount val="13"/>
                <c:pt idx="0">
                  <c:v>-5</c:v>
                </c:pt>
                <c:pt idx="1">
                  <c:v>-1</c:v>
                </c:pt>
                <c:pt idx="2">
                  <c:v>-41</c:v>
                </c:pt>
                <c:pt idx="3">
                  <c:v>-19</c:v>
                </c:pt>
                <c:pt idx="4">
                  <c:v>14</c:v>
                </c:pt>
                <c:pt idx="5">
                  <c:v>5</c:v>
                </c:pt>
                <c:pt idx="6">
                  <c:v>23</c:v>
                </c:pt>
                <c:pt idx="7">
                  <c:v>26</c:v>
                </c:pt>
                <c:pt idx="8">
                  <c:v>-24</c:v>
                </c:pt>
                <c:pt idx="9">
                  <c:v>4</c:v>
                </c:pt>
                <c:pt idx="10">
                  <c:v>3</c:v>
                </c:pt>
                <c:pt idx="11">
                  <c:v>15</c:v>
                </c:pt>
                <c:pt idx="12">
                  <c:v>-15</c:v>
                </c:pt>
              </c:numCache>
            </c:numRef>
          </c:val>
          <c:extLst>
            <c:ext xmlns:c16="http://schemas.microsoft.com/office/drawing/2014/chart" uri="{C3380CC4-5D6E-409C-BE32-E72D297353CC}">
              <c16:uniqueId val="{00000005-356C-4243-ADC6-D5EAFD800D71}"/>
            </c:ext>
          </c:extLst>
        </c:ser>
        <c:ser>
          <c:idx val="6"/>
          <c:order val="6"/>
          <c:tx>
            <c:strRef>
              <c:f>'業況 （グラフ用）'!$J$6</c:f>
              <c:strCache>
                <c:ptCount val="1"/>
                <c:pt idx="0">
                  <c:v>2021年9月</c:v>
                </c:pt>
              </c:strCache>
            </c:strRef>
          </c:tx>
          <c:spPr>
            <a:solidFill>
              <a:schemeClr val="accent1">
                <a:lumMod val="60000"/>
              </a:schemeClr>
            </a:solidFill>
            <a:ln>
              <a:no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（グラフ用）'!$J$7:$J$19</c:f>
              <c:numCache>
                <c:formatCode>0\ </c:formatCode>
                <c:ptCount val="13"/>
                <c:pt idx="0">
                  <c:v>-1</c:v>
                </c:pt>
                <c:pt idx="1">
                  <c:v>3</c:v>
                </c:pt>
                <c:pt idx="2">
                  <c:v>-41</c:v>
                </c:pt>
                <c:pt idx="3">
                  <c:v>-32</c:v>
                </c:pt>
                <c:pt idx="4">
                  <c:v>24</c:v>
                </c:pt>
                <c:pt idx="5">
                  <c:v>5</c:v>
                </c:pt>
                <c:pt idx="6">
                  <c:v>29</c:v>
                </c:pt>
                <c:pt idx="7">
                  <c:v>26</c:v>
                </c:pt>
                <c:pt idx="8">
                  <c:v>-18</c:v>
                </c:pt>
                <c:pt idx="9">
                  <c:v>7</c:v>
                </c:pt>
                <c:pt idx="10">
                  <c:v>14</c:v>
                </c:pt>
                <c:pt idx="11">
                  <c:v>24</c:v>
                </c:pt>
                <c:pt idx="12">
                  <c:v>-21</c:v>
                </c:pt>
              </c:numCache>
            </c:numRef>
          </c:val>
          <c:extLst>
            <c:ext xmlns:c16="http://schemas.microsoft.com/office/drawing/2014/chart" uri="{C3380CC4-5D6E-409C-BE32-E72D297353CC}">
              <c16:uniqueId val="{00000006-356C-4243-ADC6-D5EAFD800D71}"/>
            </c:ext>
          </c:extLst>
        </c:ser>
        <c:ser>
          <c:idx val="7"/>
          <c:order val="7"/>
          <c:tx>
            <c:strRef>
              <c:f>'業況 （グラフ用）'!$K$6</c:f>
              <c:strCache>
                <c:ptCount val="1"/>
                <c:pt idx="0">
                  <c:v>2021年12月</c:v>
                </c:pt>
              </c:strCache>
            </c:strRef>
          </c:tx>
          <c:spPr>
            <a:pattFill prst="wdDnDiag">
              <a:fgClr>
                <a:schemeClr val="accent1"/>
              </a:fgClr>
              <a:bgClr>
                <a:schemeClr val="bg1"/>
              </a:bgClr>
            </a:pattFill>
            <a:ln>
              <a:solidFill>
                <a:schemeClr val="accent1"/>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（グラフ用）'!$K$7:$K$19</c:f>
              <c:numCache>
                <c:formatCode>0\ </c:formatCode>
                <c:ptCount val="13"/>
                <c:pt idx="0">
                  <c:v>5</c:v>
                </c:pt>
                <c:pt idx="1">
                  <c:v>7</c:v>
                </c:pt>
                <c:pt idx="2">
                  <c:v>-30</c:v>
                </c:pt>
                <c:pt idx="3">
                  <c:v>-26</c:v>
                </c:pt>
                <c:pt idx="4">
                  <c:v>24</c:v>
                </c:pt>
                <c:pt idx="5">
                  <c:v>17</c:v>
                </c:pt>
                <c:pt idx="6">
                  <c:v>36</c:v>
                </c:pt>
                <c:pt idx="7">
                  <c:v>20</c:v>
                </c:pt>
                <c:pt idx="8">
                  <c:v>-20</c:v>
                </c:pt>
                <c:pt idx="9">
                  <c:v>6</c:v>
                </c:pt>
                <c:pt idx="10">
                  <c:v>13</c:v>
                </c:pt>
                <c:pt idx="11">
                  <c:v>30</c:v>
                </c:pt>
                <c:pt idx="12">
                  <c:v>-14</c:v>
                </c:pt>
              </c:numCache>
            </c:numRef>
          </c:val>
          <c:extLst>
            <c:ext xmlns:c16="http://schemas.microsoft.com/office/drawing/2014/chart" uri="{C3380CC4-5D6E-409C-BE32-E72D297353CC}">
              <c16:uniqueId val="{00000007-356C-4243-ADC6-D5EAFD800D71}"/>
            </c:ext>
          </c:extLst>
        </c:ser>
        <c:ser>
          <c:idx val="8"/>
          <c:order val="8"/>
          <c:tx>
            <c:strRef>
              <c:f>'業況 （グラフ用）'!$L$6</c:f>
              <c:strCache>
                <c:ptCount val="1"/>
                <c:pt idx="0">
                  <c:v>2022年3月</c:v>
                </c:pt>
              </c:strCache>
            </c:strRef>
          </c:tx>
          <c:spPr>
            <a:solidFill>
              <a:schemeClr val="accent3">
                <a:lumMod val="60000"/>
              </a:schemeClr>
            </a:solidFill>
            <a:ln>
              <a:no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（グラフ用）'!$L$7:$L$19</c:f>
              <c:numCache>
                <c:formatCode>\(#,##0\);\(\-#,##0\)</c:formatCode>
                <c:ptCount val="13"/>
                <c:pt idx="0">
                  <c:v>0</c:v>
                </c:pt>
                <c:pt idx="1">
                  <c:v>3</c:v>
                </c:pt>
                <c:pt idx="2">
                  <c:v>-24</c:v>
                </c:pt>
                <c:pt idx="3">
                  <c:v>-13</c:v>
                </c:pt>
                <c:pt idx="4">
                  <c:v>10</c:v>
                </c:pt>
                <c:pt idx="5">
                  <c:v>6</c:v>
                </c:pt>
                <c:pt idx="6">
                  <c:v>22</c:v>
                </c:pt>
                <c:pt idx="7">
                  <c:v>17</c:v>
                </c:pt>
                <c:pt idx="8">
                  <c:v>-22</c:v>
                </c:pt>
                <c:pt idx="9">
                  <c:v>3</c:v>
                </c:pt>
                <c:pt idx="10">
                  <c:v>14</c:v>
                </c:pt>
                <c:pt idx="11">
                  <c:v>27</c:v>
                </c:pt>
                <c:pt idx="12">
                  <c:v>-4</c:v>
                </c:pt>
              </c:numCache>
            </c:numRef>
          </c:val>
          <c:extLst>
            <c:ext xmlns:c16="http://schemas.microsoft.com/office/drawing/2014/chart" uri="{C3380CC4-5D6E-409C-BE32-E72D297353CC}">
              <c16:uniqueId val="{00000008-356C-4243-ADC6-D5EAFD800D71}"/>
            </c:ext>
          </c:extLst>
        </c:ser>
        <c:dLbls>
          <c:showLegendKey val="0"/>
          <c:showVal val="0"/>
          <c:showCatName val="0"/>
          <c:showSerName val="0"/>
          <c:showPercent val="0"/>
          <c:showBubbleSize val="0"/>
        </c:dLbls>
        <c:gapWidth val="219"/>
        <c:overlap val="-27"/>
        <c:axId val="484665776"/>
        <c:axId val="484672336"/>
      </c:barChart>
      <c:catAx>
        <c:axId val="484665776"/>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484672336"/>
        <c:crosses val="autoZero"/>
        <c:auto val="1"/>
        <c:lblAlgn val="ctr"/>
        <c:lblOffset val="0"/>
        <c:noMultiLvlLbl val="0"/>
      </c:catAx>
      <c:valAx>
        <c:axId val="484672336"/>
        <c:scaling>
          <c:orientation val="minMax"/>
          <c:max val="40"/>
        </c:scaling>
        <c:delete val="0"/>
        <c:axPos val="l"/>
        <c:majorGridlines>
          <c:spPr>
            <a:ln w="9525" cap="flat" cmpd="sng" algn="ctr">
              <a:solidFill>
                <a:schemeClr val="tx1">
                  <a:lumMod val="15000"/>
                  <a:lumOff val="85000"/>
                </a:schemeClr>
              </a:solidFill>
              <a:round/>
            </a:ln>
            <a:effectLst/>
          </c:spPr>
        </c:majorGridlines>
        <c:numFmt formatCode="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46657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インテックス大阪催事開催件数!$B$13</c:f>
              <c:strCache>
                <c:ptCount val="1"/>
                <c:pt idx="0">
                  <c:v>月別</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インテックス大阪催事開催件数!$C$11:$W$12</c:f>
              <c:multiLvlStrCache>
                <c:ptCount val="21"/>
                <c:lvl>
                  <c:pt idx="0">
                    <c:v>4</c:v>
                  </c:pt>
                  <c:pt idx="1">
                    <c:v>5</c:v>
                  </c:pt>
                  <c:pt idx="2">
                    <c:v>6</c:v>
                  </c:pt>
                  <c:pt idx="3">
                    <c:v>7</c:v>
                  </c:pt>
                  <c:pt idx="4">
                    <c:v>8</c:v>
                  </c:pt>
                  <c:pt idx="5">
                    <c:v>9</c:v>
                  </c:pt>
                  <c:pt idx="6">
                    <c:v>10</c:v>
                  </c:pt>
                  <c:pt idx="7">
                    <c:v>11</c:v>
                  </c:pt>
                  <c:pt idx="8">
                    <c:v>12</c:v>
                  </c:pt>
                  <c:pt idx="9">
                    <c:v>1</c:v>
                  </c:pt>
                  <c:pt idx="10">
                    <c:v>2</c:v>
                  </c:pt>
                  <c:pt idx="11">
                    <c:v>3</c:v>
                  </c:pt>
                  <c:pt idx="12">
                    <c:v>4</c:v>
                  </c:pt>
                  <c:pt idx="13">
                    <c:v>5</c:v>
                  </c:pt>
                  <c:pt idx="14">
                    <c:v>6</c:v>
                  </c:pt>
                  <c:pt idx="15">
                    <c:v>7</c:v>
                  </c:pt>
                  <c:pt idx="16">
                    <c:v>8</c:v>
                  </c:pt>
                  <c:pt idx="17">
                    <c:v>9</c:v>
                  </c:pt>
                  <c:pt idx="18">
                    <c:v>10</c:v>
                  </c:pt>
                  <c:pt idx="19">
                    <c:v>11</c:v>
                  </c:pt>
                  <c:pt idx="20">
                    <c:v>12</c:v>
                  </c:pt>
                </c:lvl>
                <c:lvl>
                  <c:pt idx="0">
                    <c:v>2020年度</c:v>
                  </c:pt>
                  <c:pt idx="12">
                    <c:v>2021年度</c:v>
                  </c:pt>
                </c:lvl>
              </c:multiLvlStrCache>
            </c:multiLvlStrRef>
          </c:cat>
          <c:val>
            <c:numRef>
              <c:f>インテックス大阪催事開催件数!$C$13:$W$13</c:f>
              <c:numCache>
                <c:formatCode>General</c:formatCode>
                <c:ptCount val="21"/>
                <c:pt idx="0">
                  <c:v>0</c:v>
                </c:pt>
                <c:pt idx="1">
                  <c:v>0</c:v>
                </c:pt>
                <c:pt idx="2">
                  <c:v>0</c:v>
                </c:pt>
                <c:pt idx="3">
                  <c:v>14</c:v>
                </c:pt>
                <c:pt idx="4">
                  <c:v>3</c:v>
                </c:pt>
                <c:pt idx="5">
                  <c:v>19</c:v>
                </c:pt>
                <c:pt idx="6">
                  <c:v>25</c:v>
                </c:pt>
                <c:pt idx="7">
                  <c:v>19</c:v>
                </c:pt>
                <c:pt idx="8">
                  <c:v>7</c:v>
                </c:pt>
                <c:pt idx="9">
                  <c:v>13</c:v>
                </c:pt>
                <c:pt idx="10">
                  <c:v>17</c:v>
                </c:pt>
                <c:pt idx="11">
                  <c:v>12</c:v>
                </c:pt>
                <c:pt idx="12">
                  <c:v>3</c:v>
                </c:pt>
                <c:pt idx="13">
                  <c:v>0</c:v>
                </c:pt>
                <c:pt idx="14">
                  <c:v>20</c:v>
                </c:pt>
                <c:pt idx="15">
                  <c:v>14</c:v>
                </c:pt>
                <c:pt idx="16">
                  <c:v>10</c:v>
                </c:pt>
                <c:pt idx="17">
                  <c:v>17</c:v>
                </c:pt>
                <c:pt idx="18">
                  <c:v>20</c:v>
                </c:pt>
                <c:pt idx="19">
                  <c:v>17</c:v>
                </c:pt>
                <c:pt idx="20">
                  <c:v>4</c:v>
                </c:pt>
              </c:numCache>
            </c:numRef>
          </c:val>
          <c:extLst>
            <c:ext xmlns:c16="http://schemas.microsoft.com/office/drawing/2014/chart" uri="{C3380CC4-5D6E-409C-BE32-E72D297353CC}">
              <c16:uniqueId val="{00000000-3C09-4CC5-BD35-EB2E73832C9B}"/>
            </c:ext>
          </c:extLst>
        </c:ser>
        <c:dLbls>
          <c:showLegendKey val="0"/>
          <c:showVal val="0"/>
          <c:showCatName val="0"/>
          <c:showSerName val="0"/>
          <c:showPercent val="0"/>
          <c:showBubbleSize val="0"/>
        </c:dLbls>
        <c:gapWidth val="219"/>
        <c:overlap val="-27"/>
        <c:axId val="493576528"/>
        <c:axId val="493575872"/>
      </c:barChart>
      <c:catAx>
        <c:axId val="493576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3575872"/>
        <c:crosses val="autoZero"/>
        <c:auto val="1"/>
        <c:lblAlgn val="ctr"/>
        <c:lblOffset val="100"/>
        <c:noMultiLvlLbl val="0"/>
      </c:catAx>
      <c:valAx>
        <c:axId val="493575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35765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'summary（グラフ用_月のみ）'!$D$1</c:f>
              <c:strCache>
                <c:ptCount val="1"/>
                <c:pt idx="0">
                  <c:v>陽性者数</c:v>
                </c:pt>
              </c:strCache>
            </c:strRef>
          </c:tx>
          <c:spPr>
            <a:solidFill>
              <a:schemeClr val="accent1"/>
            </a:solidFill>
            <a:ln>
              <a:noFill/>
            </a:ln>
            <a:effectLst/>
          </c:spPr>
          <c:invertIfNegative val="0"/>
          <c:cat>
            <c:strRef>
              <c:f>'summary（グラフ用_月のみ）'!$C$2:$C$754</c:f>
              <c:strCache>
                <c:ptCount val="738"/>
                <c:pt idx="0">
                  <c:v>1月</c:v>
                </c:pt>
                <c:pt idx="6">
                  <c:v>2月</c:v>
                </c:pt>
                <c:pt idx="35">
                  <c:v>3月</c:v>
                </c:pt>
                <c:pt idx="66">
                  <c:v>4月</c:v>
                </c:pt>
                <c:pt idx="96">
                  <c:v>5月</c:v>
                </c:pt>
                <c:pt idx="127">
                  <c:v>6月</c:v>
                </c:pt>
                <c:pt idx="157">
                  <c:v>7月</c:v>
                </c:pt>
                <c:pt idx="188">
                  <c:v>8月</c:v>
                </c:pt>
                <c:pt idx="219">
                  <c:v>9月</c:v>
                </c:pt>
                <c:pt idx="249">
                  <c:v>10月</c:v>
                </c:pt>
                <c:pt idx="280">
                  <c:v>11月</c:v>
                </c:pt>
                <c:pt idx="310">
                  <c:v>12月</c:v>
                </c:pt>
                <c:pt idx="341">
                  <c:v>1月</c:v>
                </c:pt>
                <c:pt idx="372">
                  <c:v>2月</c:v>
                </c:pt>
                <c:pt idx="400">
                  <c:v>3月</c:v>
                </c:pt>
                <c:pt idx="431">
                  <c:v>4月</c:v>
                </c:pt>
                <c:pt idx="461">
                  <c:v>5月</c:v>
                </c:pt>
                <c:pt idx="492">
                  <c:v>6月</c:v>
                </c:pt>
                <c:pt idx="522">
                  <c:v>7月</c:v>
                </c:pt>
                <c:pt idx="553">
                  <c:v>8月</c:v>
                </c:pt>
                <c:pt idx="584">
                  <c:v>9月</c:v>
                </c:pt>
                <c:pt idx="614">
                  <c:v>10月</c:v>
                </c:pt>
                <c:pt idx="645">
                  <c:v>11月</c:v>
                </c:pt>
                <c:pt idx="675">
                  <c:v>12月</c:v>
                </c:pt>
                <c:pt idx="706">
                  <c:v>1月</c:v>
                </c:pt>
                <c:pt idx="737">
                  <c:v>2月</c:v>
                </c:pt>
              </c:strCache>
            </c:strRef>
          </c:cat>
          <c:val>
            <c:numRef>
              <c:f>'summary（グラフ用_月のみ）'!$D$2:$D$754</c:f>
              <c:numCache>
                <c:formatCode>General</c:formatCode>
                <c:ptCount val="753"/>
                <c:pt idx="0">
                  <c:v>0</c:v>
                </c:pt>
                <c:pt idx="1">
                  <c:v>0</c:v>
                </c:pt>
                <c:pt idx="2">
                  <c:v>0</c:v>
                </c:pt>
                <c:pt idx="3">
                  <c:v>1</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1</c:v>
                </c:pt>
                <c:pt idx="33">
                  <c:v>2</c:v>
                </c:pt>
                <c:pt idx="34">
                  <c:v>0</c:v>
                </c:pt>
                <c:pt idx="35">
                  <c:v>0</c:v>
                </c:pt>
                <c:pt idx="36">
                  <c:v>2</c:v>
                </c:pt>
                <c:pt idx="37">
                  <c:v>2</c:v>
                </c:pt>
                <c:pt idx="38">
                  <c:v>9</c:v>
                </c:pt>
                <c:pt idx="39">
                  <c:v>1</c:v>
                </c:pt>
                <c:pt idx="40">
                  <c:v>13</c:v>
                </c:pt>
                <c:pt idx="41">
                  <c:v>10</c:v>
                </c:pt>
                <c:pt idx="42">
                  <c:v>14</c:v>
                </c:pt>
                <c:pt idx="43">
                  <c:v>0</c:v>
                </c:pt>
                <c:pt idx="44">
                  <c:v>18</c:v>
                </c:pt>
                <c:pt idx="45">
                  <c:v>7</c:v>
                </c:pt>
                <c:pt idx="46">
                  <c:v>9</c:v>
                </c:pt>
                <c:pt idx="47">
                  <c:v>3</c:v>
                </c:pt>
                <c:pt idx="48">
                  <c:v>10</c:v>
                </c:pt>
                <c:pt idx="49">
                  <c:v>4</c:v>
                </c:pt>
                <c:pt idx="50">
                  <c:v>2</c:v>
                </c:pt>
                <c:pt idx="51">
                  <c:v>4</c:v>
                </c:pt>
                <c:pt idx="52">
                  <c:v>5</c:v>
                </c:pt>
                <c:pt idx="53">
                  <c:v>2</c:v>
                </c:pt>
                <c:pt idx="54">
                  <c:v>4</c:v>
                </c:pt>
                <c:pt idx="55">
                  <c:v>2</c:v>
                </c:pt>
                <c:pt idx="56">
                  <c:v>6</c:v>
                </c:pt>
                <c:pt idx="57">
                  <c:v>3</c:v>
                </c:pt>
                <c:pt idx="58">
                  <c:v>8</c:v>
                </c:pt>
                <c:pt idx="59">
                  <c:v>7</c:v>
                </c:pt>
                <c:pt idx="60">
                  <c:v>7</c:v>
                </c:pt>
                <c:pt idx="61">
                  <c:v>20</c:v>
                </c:pt>
                <c:pt idx="62">
                  <c:v>15</c:v>
                </c:pt>
                <c:pt idx="63">
                  <c:v>17</c:v>
                </c:pt>
                <c:pt idx="64">
                  <c:v>8</c:v>
                </c:pt>
                <c:pt idx="65">
                  <c:v>28</c:v>
                </c:pt>
                <c:pt idx="66">
                  <c:v>34</c:v>
                </c:pt>
                <c:pt idx="67">
                  <c:v>33</c:v>
                </c:pt>
                <c:pt idx="68">
                  <c:v>35</c:v>
                </c:pt>
                <c:pt idx="69">
                  <c:v>41</c:v>
                </c:pt>
                <c:pt idx="70">
                  <c:v>21</c:v>
                </c:pt>
                <c:pt idx="71">
                  <c:v>20</c:v>
                </c:pt>
                <c:pt idx="72">
                  <c:v>53</c:v>
                </c:pt>
                <c:pt idx="73">
                  <c:v>43</c:v>
                </c:pt>
                <c:pt idx="74">
                  <c:v>92</c:v>
                </c:pt>
                <c:pt idx="75">
                  <c:v>80</c:v>
                </c:pt>
                <c:pt idx="76">
                  <c:v>70</c:v>
                </c:pt>
                <c:pt idx="77">
                  <c:v>45</c:v>
                </c:pt>
                <c:pt idx="78">
                  <c:v>24</c:v>
                </c:pt>
                <c:pt idx="79">
                  <c:v>59</c:v>
                </c:pt>
                <c:pt idx="80">
                  <c:v>74</c:v>
                </c:pt>
                <c:pt idx="81">
                  <c:v>52</c:v>
                </c:pt>
                <c:pt idx="82">
                  <c:v>55</c:v>
                </c:pt>
                <c:pt idx="83">
                  <c:v>88</c:v>
                </c:pt>
                <c:pt idx="84">
                  <c:v>48</c:v>
                </c:pt>
                <c:pt idx="85">
                  <c:v>84</c:v>
                </c:pt>
                <c:pt idx="86">
                  <c:v>54</c:v>
                </c:pt>
                <c:pt idx="87">
                  <c:v>31</c:v>
                </c:pt>
                <c:pt idx="88">
                  <c:v>35</c:v>
                </c:pt>
                <c:pt idx="89">
                  <c:v>31</c:v>
                </c:pt>
                <c:pt idx="90">
                  <c:v>29</c:v>
                </c:pt>
                <c:pt idx="91">
                  <c:v>16</c:v>
                </c:pt>
                <c:pt idx="92">
                  <c:v>30</c:v>
                </c:pt>
                <c:pt idx="93">
                  <c:v>32</c:v>
                </c:pt>
                <c:pt idx="94">
                  <c:v>44</c:v>
                </c:pt>
                <c:pt idx="95">
                  <c:v>28</c:v>
                </c:pt>
                <c:pt idx="96">
                  <c:v>14</c:v>
                </c:pt>
                <c:pt idx="97">
                  <c:v>17</c:v>
                </c:pt>
                <c:pt idx="98">
                  <c:v>10</c:v>
                </c:pt>
                <c:pt idx="99">
                  <c:v>13</c:v>
                </c:pt>
                <c:pt idx="100">
                  <c:v>7</c:v>
                </c:pt>
                <c:pt idx="101">
                  <c:v>12</c:v>
                </c:pt>
                <c:pt idx="102">
                  <c:v>8</c:v>
                </c:pt>
                <c:pt idx="103">
                  <c:v>10</c:v>
                </c:pt>
                <c:pt idx="104">
                  <c:v>16</c:v>
                </c:pt>
                <c:pt idx="105">
                  <c:v>11</c:v>
                </c:pt>
                <c:pt idx="106">
                  <c:v>1</c:v>
                </c:pt>
                <c:pt idx="107">
                  <c:v>6</c:v>
                </c:pt>
                <c:pt idx="108">
                  <c:v>12</c:v>
                </c:pt>
                <c:pt idx="109">
                  <c:v>3</c:v>
                </c:pt>
                <c:pt idx="110">
                  <c:v>3</c:v>
                </c:pt>
                <c:pt idx="111">
                  <c:v>2</c:v>
                </c:pt>
                <c:pt idx="112">
                  <c:v>0</c:v>
                </c:pt>
                <c:pt idx="113">
                  <c:v>1</c:v>
                </c:pt>
                <c:pt idx="114">
                  <c:v>3</c:v>
                </c:pt>
                <c:pt idx="115">
                  <c:v>3</c:v>
                </c:pt>
                <c:pt idx="116">
                  <c:v>3</c:v>
                </c:pt>
                <c:pt idx="117">
                  <c:v>1</c:v>
                </c:pt>
                <c:pt idx="118">
                  <c:v>0</c:v>
                </c:pt>
                <c:pt idx="119">
                  <c:v>0</c:v>
                </c:pt>
                <c:pt idx="120">
                  <c:v>0</c:v>
                </c:pt>
                <c:pt idx="121">
                  <c:v>0</c:v>
                </c:pt>
                <c:pt idx="122">
                  <c:v>1</c:v>
                </c:pt>
                <c:pt idx="123">
                  <c:v>0</c:v>
                </c:pt>
                <c:pt idx="124">
                  <c:v>0</c:v>
                </c:pt>
                <c:pt idx="125">
                  <c:v>0</c:v>
                </c:pt>
                <c:pt idx="126">
                  <c:v>1</c:v>
                </c:pt>
                <c:pt idx="127">
                  <c:v>0</c:v>
                </c:pt>
                <c:pt idx="128">
                  <c:v>0</c:v>
                </c:pt>
                <c:pt idx="129">
                  <c:v>0</c:v>
                </c:pt>
                <c:pt idx="130">
                  <c:v>0</c:v>
                </c:pt>
                <c:pt idx="131">
                  <c:v>0</c:v>
                </c:pt>
                <c:pt idx="132">
                  <c:v>1</c:v>
                </c:pt>
                <c:pt idx="133">
                  <c:v>1</c:v>
                </c:pt>
                <c:pt idx="134">
                  <c:v>0</c:v>
                </c:pt>
                <c:pt idx="135">
                  <c:v>0</c:v>
                </c:pt>
                <c:pt idx="136">
                  <c:v>0</c:v>
                </c:pt>
                <c:pt idx="137">
                  <c:v>1</c:v>
                </c:pt>
                <c:pt idx="138">
                  <c:v>0</c:v>
                </c:pt>
                <c:pt idx="139">
                  <c:v>0</c:v>
                </c:pt>
                <c:pt idx="140">
                  <c:v>1</c:v>
                </c:pt>
                <c:pt idx="141">
                  <c:v>0</c:v>
                </c:pt>
                <c:pt idx="142">
                  <c:v>3</c:v>
                </c:pt>
                <c:pt idx="143">
                  <c:v>4</c:v>
                </c:pt>
                <c:pt idx="144">
                  <c:v>4</c:v>
                </c:pt>
                <c:pt idx="145">
                  <c:v>2</c:v>
                </c:pt>
                <c:pt idx="146">
                  <c:v>6</c:v>
                </c:pt>
                <c:pt idx="147">
                  <c:v>3</c:v>
                </c:pt>
                <c:pt idx="148">
                  <c:v>0</c:v>
                </c:pt>
                <c:pt idx="149">
                  <c:v>0</c:v>
                </c:pt>
                <c:pt idx="150">
                  <c:v>2</c:v>
                </c:pt>
                <c:pt idx="151">
                  <c:v>1</c:v>
                </c:pt>
                <c:pt idx="152">
                  <c:v>2</c:v>
                </c:pt>
                <c:pt idx="153">
                  <c:v>2</c:v>
                </c:pt>
                <c:pt idx="154">
                  <c:v>5</c:v>
                </c:pt>
                <c:pt idx="155">
                  <c:v>7</c:v>
                </c:pt>
                <c:pt idx="156">
                  <c:v>5</c:v>
                </c:pt>
                <c:pt idx="157">
                  <c:v>10</c:v>
                </c:pt>
                <c:pt idx="158">
                  <c:v>8</c:v>
                </c:pt>
                <c:pt idx="159">
                  <c:v>11</c:v>
                </c:pt>
                <c:pt idx="160">
                  <c:v>17</c:v>
                </c:pt>
                <c:pt idx="161">
                  <c:v>6</c:v>
                </c:pt>
                <c:pt idx="162">
                  <c:v>8</c:v>
                </c:pt>
                <c:pt idx="163">
                  <c:v>12</c:v>
                </c:pt>
                <c:pt idx="164">
                  <c:v>10</c:v>
                </c:pt>
                <c:pt idx="165">
                  <c:v>30</c:v>
                </c:pt>
                <c:pt idx="166">
                  <c:v>22</c:v>
                </c:pt>
                <c:pt idx="167">
                  <c:v>28</c:v>
                </c:pt>
                <c:pt idx="168">
                  <c:v>32</c:v>
                </c:pt>
                <c:pt idx="169">
                  <c:v>18</c:v>
                </c:pt>
                <c:pt idx="170">
                  <c:v>20</c:v>
                </c:pt>
                <c:pt idx="171">
                  <c:v>61</c:v>
                </c:pt>
                <c:pt idx="172">
                  <c:v>66</c:v>
                </c:pt>
                <c:pt idx="173">
                  <c:v>53</c:v>
                </c:pt>
                <c:pt idx="174">
                  <c:v>86</c:v>
                </c:pt>
                <c:pt idx="175">
                  <c:v>89</c:v>
                </c:pt>
                <c:pt idx="176">
                  <c:v>49</c:v>
                </c:pt>
                <c:pt idx="177">
                  <c:v>72</c:v>
                </c:pt>
                <c:pt idx="178">
                  <c:v>121</c:v>
                </c:pt>
                <c:pt idx="179">
                  <c:v>104</c:v>
                </c:pt>
                <c:pt idx="180">
                  <c:v>149</c:v>
                </c:pt>
                <c:pt idx="181">
                  <c:v>132</c:v>
                </c:pt>
                <c:pt idx="182">
                  <c:v>141</c:v>
                </c:pt>
                <c:pt idx="183">
                  <c:v>86</c:v>
                </c:pt>
                <c:pt idx="184">
                  <c:v>155</c:v>
                </c:pt>
                <c:pt idx="185">
                  <c:v>221</c:v>
                </c:pt>
                <c:pt idx="186">
                  <c:v>190</c:v>
                </c:pt>
                <c:pt idx="187">
                  <c:v>216</c:v>
                </c:pt>
                <c:pt idx="188">
                  <c:v>195</c:v>
                </c:pt>
                <c:pt idx="189">
                  <c:v>194</c:v>
                </c:pt>
                <c:pt idx="190">
                  <c:v>81</c:v>
                </c:pt>
                <c:pt idx="191">
                  <c:v>193</c:v>
                </c:pt>
                <c:pt idx="192">
                  <c:v>196</c:v>
                </c:pt>
                <c:pt idx="193">
                  <c:v>225</c:v>
                </c:pt>
                <c:pt idx="194">
                  <c:v>255</c:v>
                </c:pt>
                <c:pt idx="195">
                  <c:v>178</c:v>
                </c:pt>
                <c:pt idx="196">
                  <c:v>195</c:v>
                </c:pt>
                <c:pt idx="197">
                  <c:v>123</c:v>
                </c:pt>
                <c:pt idx="198">
                  <c:v>101</c:v>
                </c:pt>
                <c:pt idx="199">
                  <c:v>184</c:v>
                </c:pt>
                <c:pt idx="200">
                  <c:v>177</c:v>
                </c:pt>
                <c:pt idx="201">
                  <c:v>192</c:v>
                </c:pt>
                <c:pt idx="202">
                  <c:v>151</c:v>
                </c:pt>
                <c:pt idx="203">
                  <c:v>147</c:v>
                </c:pt>
                <c:pt idx="204">
                  <c:v>71</c:v>
                </c:pt>
                <c:pt idx="205">
                  <c:v>185</c:v>
                </c:pt>
                <c:pt idx="206">
                  <c:v>187</c:v>
                </c:pt>
                <c:pt idx="207">
                  <c:v>132</c:v>
                </c:pt>
                <c:pt idx="208">
                  <c:v>166</c:v>
                </c:pt>
                <c:pt idx="209">
                  <c:v>134</c:v>
                </c:pt>
                <c:pt idx="210">
                  <c:v>121</c:v>
                </c:pt>
                <c:pt idx="211">
                  <c:v>60</c:v>
                </c:pt>
                <c:pt idx="212">
                  <c:v>119</c:v>
                </c:pt>
                <c:pt idx="213">
                  <c:v>119</c:v>
                </c:pt>
                <c:pt idx="214">
                  <c:v>94</c:v>
                </c:pt>
                <c:pt idx="215">
                  <c:v>106</c:v>
                </c:pt>
                <c:pt idx="216">
                  <c:v>90</c:v>
                </c:pt>
                <c:pt idx="217">
                  <c:v>62</c:v>
                </c:pt>
                <c:pt idx="218">
                  <c:v>53</c:v>
                </c:pt>
                <c:pt idx="219">
                  <c:v>114</c:v>
                </c:pt>
                <c:pt idx="220">
                  <c:v>96</c:v>
                </c:pt>
                <c:pt idx="221">
                  <c:v>74</c:v>
                </c:pt>
                <c:pt idx="222">
                  <c:v>74</c:v>
                </c:pt>
                <c:pt idx="223">
                  <c:v>76</c:v>
                </c:pt>
                <c:pt idx="224">
                  <c:v>67</c:v>
                </c:pt>
                <c:pt idx="225">
                  <c:v>45</c:v>
                </c:pt>
                <c:pt idx="226">
                  <c:v>81</c:v>
                </c:pt>
                <c:pt idx="227">
                  <c:v>63</c:v>
                </c:pt>
                <c:pt idx="228">
                  <c:v>92</c:v>
                </c:pt>
                <c:pt idx="229">
                  <c:v>120</c:v>
                </c:pt>
                <c:pt idx="230">
                  <c:v>83</c:v>
                </c:pt>
                <c:pt idx="231">
                  <c:v>77</c:v>
                </c:pt>
                <c:pt idx="232">
                  <c:v>32</c:v>
                </c:pt>
                <c:pt idx="233">
                  <c:v>89</c:v>
                </c:pt>
                <c:pt idx="234">
                  <c:v>78</c:v>
                </c:pt>
                <c:pt idx="235">
                  <c:v>57</c:v>
                </c:pt>
                <c:pt idx="236">
                  <c:v>60</c:v>
                </c:pt>
                <c:pt idx="237">
                  <c:v>81</c:v>
                </c:pt>
                <c:pt idx="238">
                  <c:v>59</c:v>
                </c:pt>
                <c:pt idx="239">
                  <c:v>39</c:v>
                </c:pt>
                <c:pt idx="240">
                  <c:v>67</c:v>
                </c:pt>
                <c:pt idx="241">
                  <c:v>39</c:v>
                </c:pt>
                <c:pt idx="242">
                  <c:v>66</c:v>
                </c:pt>
                <c:pt idx="243">
                  <c:v>62</c:v>
                </c:pt>
                <c:pt idx="244">
                  <c:v>66</c:v>
                </c:pt>
                <c:pt idx="245">
                  <c:v>48</c:v>
                </c:pt>
                <c:pt idx="246">
                  <c:v>36</c:v>
                </c:pt>
                <c:pt idx="247">
                  <c:v>51</c:v>
                </c:pt>
                <c:pt idx="248">
                  <c:v>59</c:v>
                </c:pt>
                <c:pt idx="249">
                  <c:v>76</c:v>
                </c:pt>
                <c:pt idx="250">
                  <c:v>50</c:v>
                </c:pt>
                <c:pt idx="251">
                  <c:v>51</c:v>
                </c:pt>
                <c:pt idx="252">
                  <c:v>39</c:v>
                </c:pt>
                <c:pt idx="253">
                  <c:v>31</c:v>
                </c:pt>
                <c:pt idx="254">
                  <c:v>59</c:v>
                </c:pt>
                <c:pt idx="255">
                  <c:v>51</c:v>
                </c:pt>
                <c:pt idx="256">
                  <c:v>49</c:v>
                </c:pt>
                <c:pt idx="257">
                  <c:v>58</c:v>
                </c:pt>
                <c:pt idx="258">
                  <c:v>52</c:v>
                </c:pt>
                <c:pt idx="259">
                  <c:v>45</c:v>
                </c:pt>
                <c:pt idx="260">
                  <c:v>26</c:v>
                </c:pt>
                <c:pt idx="261">
                  <c:v>69</c:v>
                </c:pt>
                <c:pt idx="262">
                  <c:v>61</c:v>
                </c:pt>
                <c:pt idx="263">
                  <c:v>51</c:v>
                </c:pt>
                <c:pt idx="264">
                  <c:v>53</c:v>
                </c:pt>
                <c:pt idx="265">
                  <c:v>50</c:v>
                </c:pt>
                <c:pt idx="266">
                  <c:v>50</c:v>
                </c:pt>
                <c:pt idx="267">
                  <c:v>41</c:v>
                </c:pt>
                <c:pt idx="268">
                  <c:v>65</c:v>
                </c:pt>
                <c:pt idx="269">
                  <c:v>82</c:v>
                </c:pt>
                <c:pt idx="270">
                  <c:v>78</c:v>
                </c:pt>
                <c:pt idx="271">
                  <c:v>100</c:v>
                </c:pt>
                <c:pt idx="272">
                  <c:v>96</c:v>
                </c:pt>
                <c:pt idx="273">
                  <c:v>70</c:v>
                </c:pt>
                <c:pt idx="274">
                  <c:v>43</c:v>
                </c:pt>
                <c:pt idx="275">
                  <c:v>142</c:v>
                </c:pt>
                <c:pt idx="276">
                  <c:v>117</c:v>
                </c:pt>
                <c:pt idx="277">
                  <c:v>125</c:v>
                </c:pt>
                <c:pt idx="278">
                  <c:v>137</c:v>
                </c:pt>
                <c:pt idx="279">
                  <c:v>143</c:v>
                </c:pt>
                <c:pt idx="280">
                  <c:v>123</c:v>
                </c:pt>
                <c:pt idx="281">
                  <c:v>74</c:v>
                </c:pt>
                <c:pt idx="282">
                  <c:v>156</c:v>
                </c:pt>
                <c:pt idx="283">
                  <c:v>85</c:v>
                </c:pt>
                <c:pt idx="284">
                  <c:v>125</c:v>
                </c:pt>
                <c:pt idx="285">
                  <c:v>169</c:v>
                </c:pt>
                <c:pt idx="286">
                  <c:v>191</c:v>
                </c:pt>
                <c:pt idx="287">
                  <c:v>140</c:v>
                </c:pt>
                <c:pt idx="288">
                  <c:v>78</c:v>
                </c:pt>
                <c:pt idx="289">
                  <c:v>226</c:v>
                </c:pt>
                <c:pt idx="290">
                  <c:v>256</c:v>
                </c:pt>
                <c:pt idx="291">
                  <c:v>231</c:v>
                </c:pt>
                <c:pt idx="292">
                  <c:v>263</c:v>
                </c:pt>
                <c:pt idx="293">
                  <c:v>285</c:v>
                </c:pt>
                <c:pt idx="294">
                  <c:v>266</c:v>
                </c:pt>
                <c:pt idx="295">
                  <c:v>73</c:v>
                </c:pt>
                <c:pt idx="296">
                  <c:v>271</c:v>
                </c:pt>
                <c:pt idx="297">
                  <c:v>273</c:v>
                </c:pt>
                <c:pt idx="298">
                  <c:v>339</c:v>
                </c:pt>
                <c:pt idx="299">
                  <c:v>370</c:v>
                </c:pt>
                <c:pt idx="300">
                  <c:v>416</c:v>
                </c:pt>
                <c:pt idx="301">
                  <c:v>485</c:v>
                </c:pt>
                <c:pt idx="302">
                  <c:v>281</c:v>
                </c:pt>
                <c:pt idx="303">
                  <c:v>209</c:v>
                </c:pt>
                <c:pt idx="304">
                  <c:v>319</c:v>
                </c:pt>
                <c:pt idx="305">
                  <c:v>326</c:v>
                </c:pt>
                <c:pt idx="306">
                  <c:v>383</c:v>
                </c:pt>
                <c:pt idx="307">
                  <c:v>462</c:v>
                </c:pt>
                <c:pt idx="308">
                  <c:v>381</c:v>
                </c:pt>
                <c:pt idx="309">
                  <c:v>261</c:v>
                </c:pt>
                <c:pt idx="310">
                  <c:v>325</c:v>
                </c:pt>
                <c:pt idx="311">
                  <c:v>427</c:v>
                </c:pt>
                <c:pt idx="312">
                  <c:v>389</c:v>
                </c:pt>
                <c:pt idx="313">
                  <c:v>394</c:v>
                </c:pt>
                <c:pt idx="314">
                  <c:v>403</c:v>
                </c:pt>
                <c:pt idx="315">
                  <c:v>322</c:v>
                </c:pt>
                <c:pt idx="316">
                  <c:v>237</c:v>
                </c:pt>
                <c:pt idx="317">
                  <c:v>259</c:v>
                </c:pt>
                <c:pt idx="318">
                  <c:v>427</c:v>
                </c:pt>
                <c:pt idx="319">
                  <c:v>418</c:v>
                </c:pt>
                <c:pt idx="320">
                  <c:v>357</c:v>
                </c:pt>
                <c:pt idx="321">
                  <c:v>429</c:v>
                </c:pt>
                <c:pt idx="322">
                  <c:v>308</c:v>
                </c:pt>
                <c:pt idx="323">
                  <c:v>185</c:v>
                </c:pt>
                <c:pt idx="324">
                  <c:v>306</c:v>
                </c:pt>
                <c:pt idx="325">
                  <c:v>396</c:v>
                </c:pt>
                <c:pt idx="326">
                  <c:v>351</c:v>
                </c:pt>
                <c:pt idx="327">
                  <c:v>309</c:v>
                </c:pt>
                <c:pt idx="328">
                  <c:v>311</c:v>
                </c:pt>
                <c:pt idx="329">
                  <c:v>251</c:v>
                </c:pt>
                <c:pt idx="330">
                  <c:v>180</c:v>
                </c:pt>
                <c:pt idx="331">
                  <c:v>282</c:v>
                </c:pt>
                <c:pt idx="332">
                  <c:v>312</c:v>
                </c:pt>
                <c:pt idx="333">
                  <c:v>289</c:v>
                </c:pt>
                <c:pt idx="334">
                  <c:v>294</c:v>
                </c:pt>
                <c:pt idx="335">
                  <c:v>299</c:v>
                </c:pt>
                <c:pt idx="336">
                  <c:v>233</c:v>
                </c:pt>
                <c:pt idx="337">
                  <c:v>150</c:v>
                </c:pt>
                <c:pt idx="338">
                  <c:v>302</c:v>
                </c:pt>
                <c:pt idx="339">
                  <c:v>307</c:v>
                </c:pt>
                <c:pt idx="340">
                  <c:v>313</c:v>
                </c:pt>
                <c:pt idx="341">
                  <c:v>262</c:v>
                </c:pt>
                <c:pt idx="342">
                  <c:v>258</c:v>
                </c:pt>
                <c:pt idx="343">
                  <c:v>252</c:v>
                </c:pt>
                <c:pt idx="344">
                  <c:v>286</c:v>
                </c:pt>
                <c:pt idx="345">
                  <c:v>394</c:v>
                </c:pt>
                <c:pt idx="346">
                  <c:v>560</c:v>
                </c:pt>
                <c:pt idx="347">
                  <c:v>607</c:v>
                </c:pt>
                <c:pt idx="348">
                  <c:v>654</c:v>
                </c:pt>
                <c:pt idx="349">
                  <c:v>647</c:v>
                </c:pt>
                <c:pt idx="350">
                  <c:v>532</c:v>
                </c:pt>
                <c:pt idx="351">
                  <c:v>479</c:v>
                </c:pt>
                <c:pt idx="352">
                  <c:v>374</c:v>
                </c:pt>
                <c:pt idx="353">
                  <c:v>536</c:v>
                </c:pt>
                <c:pt idx="354">
                  <c:v>592</c:v>
                </c:pt>
                <c:pt idx="355">
                  <c:v>568</c:v>
                </c:pt>
                <c:pt idx="356">
                  <c:v>629</c:v>
                </c:pt>
                <c:pt idx="357">
                  <c:v>464</c:v>
                </c:pt>
                <c:pt idx="358">
                  <c:v>431</c:v>
                </c:pt>
                <c:pt idx="359">
                  <c:v>525</c:v>
                </c:pt>
                <c:pt idx="360">
                  <c:v>507</c:v>
                </c:pt>
                <c:pt idx="361">
                  <c:v>501</c:v>
                </c:pt>
                <c:pt idx="362">
                  <c:v>450</c:v>
                </c:pt>
                <c:pt idx="363">
                  <c:v>525</c:v>
                </c:pt>
                <c:pt idx="364">
                  <c:v>421</c:v>
                </c:pt>
                <c:pt idx="365">
                  <c:v>273</c:v>
                </c:pt>
                <c:pt idx="366">
                  <c:v>343</c:v>
                </c:pt>
                <c:pt idx="367">
                  <c:v>357</c:v>
                </c:pt>
                <c:pt idx="368">
                  <c:v>397</c:v>
                </c:pt>
                <c:pt idx="369">
                  <c:v>345</c:v>
                </c:pt>
                <c:pt idx="370">
                  <c:v>338</c:v>
                </c:pt>
                <c:pt idx="371">
                  <c:v>214</c:v>
                </c:pt>
                <c:pt idx="372">
                  <c:v>178</c:v>
                </c:pt>
                <c:pt idx="373">
                  <c:v>211</c:v>
                </c:pt>
                <c:pt idx="374">
                  <c:v>244</c:v>
                </c:pt>
                <c:pt idx="375">
                  <c:v>207</c:v>
                </c:pt>
                <c:pt idx="376">
                  <c:v>209</c:v>
                </c:pt>
                <c:pt idx="377">
                  <c:v>188</c:v>
                </c:pt>
                <c:pt idx="378">
                  <c:v>117</c:v>
                </c:pt>
                <c:pt idx="379">
                  <c:v>119</c:v>
                </c:pt>
                <c:pt idx="380">
                  <c:v>155</c:v>
                </c:pt>
                <c:pt idx="381">
                  <c:v>127</c:v>
                </c:pt>
                <c:pt idx="382">
                  <c:v>141</c:v>
                </c:pt>
                <c:pt idx="383">
                  <c:v>89</c:v>
                </c:pt>
                <c:pt idx="384">
                  <c:v>142</c:v>
                </c:pt>
                <c:pt idx="385">
                  <c:v>98</c:v>
                </c:pt>
                <c:pt idx="386">
                  <c:v>69</c:v>
                </c:pt>
                <c:pt idx="387">
                  <c:v>98</c:v>
                </c:pt>
                <c:pt idx="388">
                  <c:v>133</c:v>
                </c:pt>
                <c:pt idx="389">
                  <c:v>89</c:v>
                </c:pt>
                <c:pt idx="390">
                  <c:v>91</c:v>
                </c:pt>
                <c:pt idx="391">
                  <c:v>94</c:v>
                </c:pt>
                <c:pt idx="392">
                  <c:v>60</c:v>
                </c:pt>
                <c:pt idx="393">
                  <c:v>62</c:v>
                </c:pt>
                <c:pt idx="394">
                  <c:v>100</c:v>
                </c:pt>
                <c:pt idx="395">
                  <c:v>62</c:v>
                </c:pt>
                <c:pt idx="396">
                  <c:v>82</c:v>
                </c:pt>
                <c:pt idx="397">
                  <c:v>77</c:v>
                </c:pt>
                <c:pt idx="398">
                  <c:v>69</c:v>
                </c:pt>
                <c:pt idx="399">
                  <c:v>54</c:v>
                </c:pt>
                <c:pt idx="400">
                  <c:v>56</c:v>
                </c:pt>
                <c:pt idx="401">
                  <c:v>81</c:v>
                </c:pt>
                <c:pt idx="402">
                  <c:v>98</c:v>
                </c:pt>
                <c:pt idx="403">
                  <c:v>81</c:v>
                </c:pt>
                <c:pt idx="404">
                  <c:v>74</c:v>
                </c:pt>
                <c:pt idx="405">
                  <c:v>82</c:v>
                </c:pt>
                <c:pt idx="406">
                  <c:v>76</c:v>
                </c:pt>
                <c:pt idx="407">
                  <c:v>38</c:v>
                </c:pt>
                <c:pt idx="408">
                  <c:v>103</c:v>
                </c:pt>
                <c:pt idx="409">
                  <c:v>84</c:v>
                </c:pt>
                <c:pt idx="410">
                  <c:v>88</c:v>
                </c:pt>
                <c:pt idx="411">
                  <c:v>111</c:v>
                </c:pt>
                <c:pt idx="412">
                  <c:v>120</c:v>
                </c:pt>
                <c:pt idx="413">
                  <c:v>92</c:v>
                </c:pt>
                <c:pt idx="414">
                  <c:v>67</c:v>
                </c:pt>
                <c:pt idx="415">
                  <c:v>86</c:v>
                </c:pt>
                <c:pt idx="416">
                  <c:v>147</c:v>
                </c:pt>
                <c:pt idx="417">
                  <c:v>141</c:v>
                </c:pt>
                <c:pt idx="418">
                  <c:v>158</c:v>
                </c:pt>
                <c:pt idx="419">
                  <c:v>153</c:v>
                </c:pt>
                <c:pt idx="420">
                  <c:v>100</c:v>
                </c:pt>
                <c:pt idx="421">
                  <c:v>79</c:v>
                </c:pt>
                <c:pt idx="422">
                  <c:v>183</c:v>
                </c:pt>
                <c:pt idx="423">
                  <c:v>262</c:v>
                </c:pt>
                <c:pt idx="424">
                  <c:v>266</c:v>
                </c:pt>
                <c:pt idx="425">
                  <c:v>300</c:v>
                </c:pt>
                <c:pt idx="426">
                  <c:v>386</c:v>
                </c:pt>
                <c:pt idx="427">
                  <c:v>323</c:v>
                </c:pt>
                <c:pt idx="428">
                  <c:v>213</c:v>
                </c:pt>
                <c:pt idx="429">
                  <c:v>432</c:v>
                </c:pt>
                <c:pt idx="430">
                  <c:v>600</c:v>
                </c:pt>
                <c:pt idx="431">
                  <c:v>616</c:v>
                </c:pt>
                <c:pt idx="432">
                  <c:v>613</c:v>
                </c:pt>
                <c:pt idx="433">
                  <c:v>666</c:v>
                </c:pt>
                <c:pt idx="434">
                  <c:v>593</c:v>
                </c:pt>
                <c:pt idx="435">
                  <c:v>341</c:v>
                </c:pt>
                <c:pt idx="436">
                  <c:v>731</c:v>
                </c:pt>
                <c:pt idx="437">
                  <c:v>879</c:v>
                </c:pt>
                <c:pt idx="438">
                  <c:v>957</c:v>
                </c:pt>
                <c:pt idx="439">
                  <c:v>927</c:v>
                </c:pt>
                <c:pt idx="440">
                  <c:v>991</c:v>
                </c:pt>
                <c:pt idx="441">
                  <c:v>827</c:v>
                </c:pt>
                <c:pt idx="442">
                  <c:v>602</c:v>
                </c:pt>
                <c:pt idx="443">
                  <c:v>1099</c:v>
                </c:pt>
                <c:pt idx="444">
                  <c:v>1130</c:v>
                </c:pt>
                <c:pt idx="445">
                  <c:v>1208</c:v>
                </c:pt>
                <c:pt idx="446">
                  <c:v>1206</c:v>
                </c:pt>
                <c:pt idx="447">
                  <c:v>1161</c:v>
                </c:pt>
                <c:pt idx="448">
                  <c:v>1219</c:v>
                </c:pt>
                <c:pt idx="449">
                  <c:v>719</c:v>
                </c:pt>
                <c:pt idx="450">
                  <c:v>1153</c:v>
                </c:pt>
                <c:pt idx="451">
                  <c:v>1241</c:v>
                </c:pt>
                <c:pt idx="452">
                  <c:v>1167</c:v>
                </c:pt>
                <c:pt idx="453">
                  <c:v>1161</c:v>
                </c:pt>
                <c:pt idx="454">
                  <c:v>1097</c:v>
                </c:pt>
                <c:pt idx="455">
                  <c:v>1050</c:v>
                </c:pt>
                <c:pt idx="456">
                  <c:v>922</c:v>
                </c:pt>
                <c:pt idx="457">
                  <c:v>1230</c:v>
                </c:pt>
                <c:pt idx="458">
                  <c:v>1260</c:v>
                </c:pt>
                <c:pt idx="459">
                  <c:v>1171</c:v>
                </c:pt>
                <c:pt idx="460">
                  <c:v>1041</c:v>
                </c:pt>
                <c:pt idx="461">
                  <c:v>1260</c:v>
                </c:pt>
                <c:pt idx="462">
                  <c:v>1055</c:v>
                </c:pt>
                <c:pt idx="463">
                  <c:v>845</c:v>
                </c:pt>
                <c:pt idx="464">
                  <c:v>884</c:v>
                </c:pt>
                <c:pt idx="465">
                  <c:v>668</c:v>
                </c:pt>
                <c:pt idx="466">
                  <c:v>746</c:v>
                </c:pt>
                <c:pt idx="467">
                  <c:v>1003</c:v>
                </c:pt>
                <c:pt idx="468">
                  <c:v>1018</c:v>
                </c:pt>
                <c:pt idx="469">
                  <c:v>872</c:v>
                </c:pt>
                <c:pt idx="470">
                  <c:v>668</c:v>
                </c:pt>
                <c:pt idx="471">
                  <c:v>974</c:v>
                </c:pt>
                <c:pt idx="472">
                  <c:v>849</c:v>
                </c:pt>
                <c:pt idx="473">
                  <c:v>760</c:v>
                </c:pt>
                <c:pt idx="474">
                  <c:v>575</c:v>
                </c:pt>
                <c:pt idx="475">
                  <c:v>785</c:v>
                </c:pt>
                <c:pt idx="476">
                  <c:v>620</c:v>
                </c:pt>
                <c:pt idx="477">
                  <c:v>381</c:v>
                </c:pt>
                <c:pt idx="478">
                  <c:v>508</c:v>
                </c:pt>
                <c:pt idx="479">
                  <c:v>477</c:v>
                </c:pt>
                <c:pt idx="480">
                  <c:v>500</c:v>
                </c:pt>
                <c:pt idx="481">
                  <c:v>415</c:v>
                </c:pt>
                <c:pt idx="482">
                  <c:v>406</c:v>
                </c:pt>
                <c:pt idx="483">
                  <c:v>274</c:v>
                </c:pt>
                <c:pt idx="484">
                  <c:v>216</c:v>
                </c:pt>
                <c:pt idx="485">
                  <c:v>327</c:v>
                </c:pt>
                <c:pt idx="486">
                  <c:v>331</c:v>
                </c:pt>
                <c:pt idx="487">
                  <c:v>309</c:v>
                </c:pt>
                <c:pt idx="488">
                  <c:v>290</c:v>
                </c:pt>
                <c:pt idx="489">
                  <c:v>216</c:v>
                </c:pt>
                <c:pt idx="490">
                  <c:v>197</c:v>
                </c:pt>
                <c:pt idx="491">
                  <c:v>98</c:v>
                </c:pt>
                <c:pt idx="492">
                  <c:v>201</c:v>
                </c:pt>
                <c:pt idx="493">
                  <c:v>213</c:v>
                </c:pt>
                <c:pt idx="494">
                  <c:v>226</c:v>
                </c:pt>
                <c:pt idx="495">
                  <c:v>189</c:v>
                </c:pt>
                <c:pt idx="496">
                  <c:v>174</c:v>
                </c:pt>
                <c:pt idx="497">
                  <c:v>145</c:v>
                </c:pt>
                <c:pt idx="498">
                  <c:v>72</c:v>
                </c:pt>
                <c:pt idx="499">
                  <c:v>190</c:v>
                </c:pt>
                <c:pt idx="500">
                  <c:v>153</c:v>
                </c:pt>
                <c:pt idx="501">
                  <c:v>148</c:v>
                </c:pt>
                <c:pt idx="502">
                  <c:v>134</c:v>
                </c:pt>
                <c:pt idx="503">
                  <c:v>126</c:v>
                </c:pt>
                <c:pt idx="504">
                  <c:v>96</c:v>
                </c:pt>
                <c:pt idx="505">
                  <c:v>57</c:v>
                </c:pt>
                <c:pt idx="506">
                  <c:v>110</c:v>
                </c:pt>
                <c:pt idx="507">
                  <c:v>108</c:v>
                </c:pt>
                <c:pt idx="508">
                  <c:v>95</c:v>
                </c:pt>
                <c:pt idx="509">
                  <c:v>79</c:v>
                </c:pt>
                <c:pt idx="510">
                  <c:v>111</c:v>
                </c:pt>
                <c:pt idx="511">
                  <c:v>106</c:v>
                </c:pt>
                <c:pt idx="512">
                  <c:v>42</c:v>
                </c:pt>
                <c:pt idx="513">
                  <c:v>107</c:v>
                </c:pt>
                <c:pt idx="514">
                  <c:v>125</c:v>
                </c:pt>
                <c:pt idx="515">
                  <c:v>116</c:v>
                </c:pt>
                <c:pt idx="516">
                  <c:v>120</c:v>
                </c:pt>
                <c:pt idx="517">
                  <c:v>88</c:v>
                </c:pt>
                <c:pt idx="518">
                  <c:v>96</c:v>
                </c:pt>
                <c:pt idx="519">
                  <c:v>40</c:v>
                </c:pt>
                <c:pt idx="520">
                  <c:v>101</c:v>
                </c:pt>
                <c:pt idx="521">
                  <c:v>108</c:v>
                </c:pt>
                <c:pt idx="522">
                  <c:v>108</c:v>
                </c:pt>
                <c:pt idx="523">
                  <c:v>123</c:v>
                </c:pt>
                <c:pt idx="524">
                  <c:v>148</c:v>
                </c:pt>
                <c:pt idx="525">
                  <c:v>88</c:v>
                </c:pt>
                <c:pt idx="526">
                  <c:v>77</c:v>
                </c:pt>
                <c:pt idx="527">
                  <c:v>136</c:v>
                </c:pt>
                <c:pt idx="528">
                  <c:v>151</c:v>
                </c:pt>
                <c:pt idx="529">
                  <c:v>125</c:v>
                </c:pt>
                <c:pt idx="530">
                  <c:v>143</c:v>
                </c:pt>
                <c:pt idx="531">
                  <c:v>200</c:v>
                </c:pt>
                <c:pt idx="532">
                  <c:v>166</c:v>
                </c:pt>
                <c:pt idx="533">
                  <c:v>104</c:v>
                </c:pt>
                <c:pt idx="534">
                  <c:v>225</c:v>
                </c:pt>
                <c:pt idx="535">
                  <c:v>349</c:v>
                </c:pt>
                <c:pt idx="536">
                  <c:v>324</c:v>
                </c:pt>
                <c:pt idx="537">
                  <c:v>254</c:v>
                </c:pt>
                <c:pt idx="538">
                  <c:v>380</c:v>
                </c:pt>
                <c:pt idx="539">
                  <c:v>262</c:v>
                </c:pt>
                <c:pt idx="540">
                  <c:v>224</c:v>
                </c:pt>
                <c:pt idx="541">
                  <c:v>313</c:v>
                </c:pt>
                <c:pt idx="542">
                  <c:v>491</c:v>
                </c:pt>
                <c:pt idx="543">
                  <c:v>461</c:v>
                </c:pt>
                <c:pt idx="544">
                  <c:v>379</c:v>
                </c:pt>
                <c:pt idx="545">
                  <c:v>283</c:v>
                </c:pt>
                <c:pt idx="546">
                  <c:v>471</c:v>
                </c:pt>
                <c:pt idx="547">
                  <c:v>374</c:v>
                </c:pt>
                <c:pt idx="548">
                  <c:v>741</c:v>
                </c:pt>
                <c:pt idx="549">
                  <c:v>798</c:v>
                </c:pt>
                <c:pt idx="550">
                  <c:v>932</c:v>
                </c:pt>
                <c:pt idx="551">
                  <c:v>882</c:v>
                </c:pt>
                <c:pt idx="552">
                  <c:v>1040</c:v>
                </c:pt>
                <c:pt idx="553">
                  <c:v>890</c:v>
                </c:pt>
                <c:pt idx="554">
                  <c:v>448</c:v>
                </c:pt>
                <c:pt idx="555">
                  <c:v>1077</c:v>
                </c:pt>
                <c:pt idx="556">
                  <c:v>1224</c:v>
                </c:pt>
                <c:pt idx="557">
                  <c:v>1085</c:v>
                </c:pt>
                <c:pt idx="558">
                  <c:v>1310</c:v>
                </c:pt>
                <c:pt idx="559">
                  <c:v>1123</c:v>
                </c:pt>
                <c:pt idx="560">
                  <c:v>1164</c:v>
                </c:pt>
                <c:pt idx="561">
                  <c:v>995</c:v>
                </c:pt>
                <c:pt idx="562">
                  <c:v>697</c:v>
                </c:pt>
                <c:pt idx="563">
                  <c:v>1490</c:v>
                </c:pt>
                <c:pt idx="564">
                  <c:v>1654</c:v>
                </c:pt>
                <c:pt idx="565">
                  <c:v>1561</c:v>
                </c:pt>
                <c:pt idx="566">
                  <c:v>1828</c:v>
                </c:pt>
                <c:pt idx="567">
                  <c:v>1764</c:v>
                </c:pt>
                <c:pt idx="568">
                  <c:v>964</c:v>
                </c:pt>
                <c:pt idx="569">
                  <c:v>1856</c:v>
                </c:pt>
                <c:pt idx="570">
                  <c:v>2296</c:v>
                </c:pt>
                <c:pt idx="571">
                  <c:v>2443</c:v>
                </c:pt>
                <c:pt idx="572">
                  <c:v>2585</c:v>
                </c:pt>
                <c:pt idx="573">
                  <c:v>2556</c:v>
                </c:pt>
                <c:pt idx="574">
                  <c:v>2221</c:v>
                </c:pt>
                <c:pt idx="575">
                  <c:v>1557</c:v>
                </c:pt>
                <c:pt idx="576">
                  <c:v>2368</c:v>
                </c:pt>
                <c:pt idx="577">
                  <c:v>2807</c:v>
                </c:pt>
                <c:pt idx="578">
                  <c:v>2829</c:v>
                </c:pt>
                <c:pt idx="579">
                  <c:v>2814</c:v>
                </c:pt>
                <c:pt idx="580">
                  <c:v>2641</c:v>
                </c:pt>
                <c:pt idx="581">
                  <c:v>2389</c:v>
                </c:pt>
                <c:pt idx="582">
                  <c:v>1604</c:v>
                </c:pt>
                <c:pt idx="583">
                  <c:v>2346</c:v>
                </c:pt>
                <c:pt idx="584">
                  <c:v>3004</c:v>
                </c:pt>
                <c:pt idx="585">
                  <c:v>2501</c:v>
                </c:pt>
                <c:pt idx="586">
                  <c:v>2303</c:v>
                </c:pt>
                <c:pt idx="587">
                  <c:v>2353</c:v>
                </c:pt>
                <c:pt idx="588">
                  <c:v>1819</c:v>
                </c:pt>
                <c:pt idx="589">
                  <c:v>924</c:v>
                </c:pt>
                <c:pt idx="590">
                  <c:v>1649</c:v>
                </c:pt>
                <c:pt idx="591">
                  <c:v>2011</c:v>
                </c:pt>
                <c:pt idx="592">
                  <c:v>1488</c:v>
                </c:pt>
                <c:pt idx="593">
                  <c:v>1309</c:v>
                </c:pt>
                <c:pt idx="594">
                  <c:v>1263</c:v>
                </c:pt>
                <c:pt idx="595">
                  <c:v>1147</c:v>
                </c:pt>
                <c:pt idx="596">
                  <c:v>452</c:v>
                </c:pt>
                <c:pt idx="597">
                  <c:v>942</c:v>
                </c:pt>
                <c:pt idx="598">
                  <c:v>1160</c:v>
                </c:pt>
                <c:pt idx="599">
                  <c:v>858</c:v>
                </c:pt>
                <c:pt idx="600">
                  <c:v>735</c:v>
                </c:pt>
                <c:pt idx="601">
                  <c:v>666</c:v>
                </c:pt>
                <c:pt idx="602">
                  <c:v>467</c:v>
                </c:pt>
                <c:pt idx="603">
                  <c:v>268</c:v>
                </c:pt>
                <c:pt idx="604">
                  <c:v>245</c:v>
                </c:pt>
                <c:pt idx="605">
                  <c:v>591</c:v>
                </c:pt>
                <c:pt idx="606">
                  <c:v>540</c:v>
                </c:pt>
                <c:pt idx="607">
                  <c:v>240</c:v>
                </c:pt>
                <c:pt idx="608">
                  <c:v>425</c:v>
                </c:pt>
                <c:pt idx="609">
                  <c:v>386</c:v>
                </c:pt>
                <c:pt idx="610">
                  <c:v>141</c:v>
                </c:pt>
                <c:pt idx="611">
                  <c:v>281</c:v>
                </c:pt>
                <c:pt idx="612">
                  <c:v>398</c:v>
                </c:pt>
                <c:pt idx="613">
                  <c:v>264</c:v>
                </c:pt>
                <c:pt idx="614">
                  <c:v>241</c:v>
                </c:pt>
                <c:pt idx="615">
                  <c:v>184</c:v>
                </c:pt>
                <c:pt idx="616">
                  <c:v>136</c:v>
                </c:pt>
                <c:pt idx="617">
                  <c:v>96</c:v>
                </c:pt>
                <c:pt idx="618">
                  <c:v>176</c:v>
                </c:pt>
                <c:pt idx="619">
                  <c:v>209</c:v>
                </c:pt>
                <c:pt idx="620">
                  <c:v>165</c:v>
                </c:pt>
                <c:pt idx="621">
                  <c:v>166</c:v>
                </c:pt>
                <c:pt idx="622">
                  <c:v>124</c:v>
                </c:pt>
                <c:pt idx="623">
                  <c:v>105</c:v>
                </c:pt>
                <c:pt idx="624">
                  <c:v>49</c:v>
                </c:pt>
                <c:pt idx="625">
                  <c:v>103</c:v>
                </c:pt>
                <c:pt idx="626">
                  <c:v>125</c:v>
                </c:pt>
                <c:pt idx="627">
                  <c:v>112</c:v>
                </c:pt>
                <c:pt idx="628">
                  <c:v>65</c:v>
                </c:pt>
                <c:pt idx="629">
                  <c:v>78</c:v>
                </c:pt>
                <c:pt idx="630">
                  <c:v>71</c:v>
                </c:pt>
                <c:pt idx="631">
                  <c:v>29</c:v>
                </c:pt>
                <c:pt idx="632">
                  <c:v>83</c:v>
                </c:pt>
                <c:pt idx="633">
                  <c:v>73</c:v>
                </c:pt>
                <c:pt idx="634">
                  <c:v>42</c:v>
                </c:pt>
                <c:pt idx="635">
                  <c:v>51</c:v>
                </c:pt>
                <c:pt idx="636">
                  <c:v>46</c:v>
                </c:pt>
                <c:pt idx="637">
                  <c:v>38</c:v>
                </c:pt>
                <c:pt idx="638">
                  <c:v>26</c:v>
                </c:pt>
                <c:pt idx="639">
                  <c:v>50</c:v>
                </c:pt>
                <c:pt idx="640">
                  <c:v>66</c:v>
                </c:pt>
                <c:pt idx="641">
                  <c:v>61</c:v>
                </c:pt>
                <c:pt idx="642">
                  <c:v>52</c:v>
                </c:pt>
                <c:pt idx="643">
                  <c:v>49</c:v>
                </c:pt>
                <c:pt idx="644">
                  <c:v>45</c:v>
                </c:pt>
                <c:pt idx="645">
                  <c:v>7</c:v>
                </c:pt>
                <c:pt idx="646">
                  <c:v>36</c:v>
                </c:pt>
                <c:pt idx="647">
                  <c:v>53</c:v>
                </c:pt>
                <c:pt idx="648">
                  <c:v>20</c:v>
                </c:pt>
                <c:pt idx="649">
                  <c:v>32</c:v>
                </c:pt>
                <c:pt idx="650">
                  <c:v>39</c:v>
                </c:pt>
                <c:pt idx="651">
                  <c:v>39</c:v>
                </c:pt>
                <c:pt idx="652">
                  <c:v>15</c:v>
                </c:pt>
                <c:pt idx="653">
                  <c:v>28</c:v>
                </c:pt>
                <c:pt idx="654">
                  <c:v>26</c:v>
                </c:pt>
                <c:pt idx="655">
                  <c:v>64</c:v>
                </c:pt>
                <c:pt idx="656">
                  <c:v>26</c:v>
                </c:pt>
                <c:pt idx="657">
                  <c:v>30</c:v>
                </c:pt>
                <c:pt idx="658">
                  <c:v>18</c:v>
                </c:pt>
                <c:pt idx="659">
                  <c:v>8</c:v>
                </c:pt>
                <c:pt idx="660">
                  <c:v>13</c:v>
                </c:pt>
                <c:pt idx="661">
                  <c:v>18</c:v>
                </c:pt>
                <c:pt idx="662">
                  <c:v>28</c:v>
                </c:pt>
                <c:pt idx="663">
                  <c:v>26</c:v>
                </c:pt>
                <c:pt idx="664">
                  <c:v>17</c:v>
                </c:pt>
                <c:pt idx="665">
                  <c:v>18</c:v>
                </c:pt>
                <c:pt idx="666">
                  <c:v>5</c:v>
                </c:pt>
                <c:pt idx="667">
                  <c:v>13</c:v>
                </c:pt>
                <c:pt idx="668">
                  <c:v>9</c:v>
                </c:pt>
                <c:pt idx="669">
                  <c:v>13</c:v>
                </c:pt>
                <c:pt idx="670">
                  <c:v>14</c:v>
                </c:pt>
                <c:pt idx="671">
                  <c:v>19</c:v>
                </c:pt>
                <c:pt idx="672">
                  <c:v>13</c:v>
                </c:pt>
                <c:pt idx="673">
                  <c:v>9</c:v>
                </c:pt>
                <c:pt idx="674">
                  <c:v>12</c:v>
                </c:pt>
                <c:pt idx="675">
                  <c:v>12</c:v>
                </c:pt>
                <c:pt idx="676">
                  <c:v>19</c:v>
                </c:pt>
                <c:pt idx="677">
                  <c:v>18</c:v>
                </c:pt>
                <c:pt idx="678">
                  <c:v>16</c:v>
                </c:pt>
                <c:pt idx="679">
                  <c:v>8</c:v>
                </c:pt>
                <c:pt idx="680">
                  <c:v>6</c:v>
                </c:pt>
                <c:pt idx="681">
                  <c:v>15</c:v>
                </c:pt>
                <c:pt idx="682">
                  <c:v>12</c:v>
                </c:pt>
                <c:pt idx="683">
                  <c:v>13</c:v>
                </c:pt>
                <c:pt idx="684">
                  <c:v>6</c:v>
                </c:pt>
                <c:pt idx="685">
                  <c:v>18</c:v>
                </c:pt>
                <c:pt idx="686">
                  <c:v>6</c:v>
                </c:pt>
                <c:pt idx="687">
                  <c:v>2</c:v>
                </c:pt>
                <c:pt idx="688">
                  <c:v>14</c:v>
                </c:pt>
                <c:pt idx="689">
                  <c:v>17</c:v>
                </c:pt>
                <c:pt idx="690">
                  <c:v>14</c:v>
                </c:pt>
                <c:pt idx="691">
                  <c:v>15</c:v>
                </c:pt>
                <c:pt idx="692">
                  <c:v>14</c:v>
                </c:pt>
                <c:pt idx="693">
                  <c:v>13</c:v>
                </c:pt>
                <c:pt idx="694">
                  <c:v>3</c:v>
                </c:pt>
                <c:pt idx="695">
                  <c:v>27</c:v>
                </c:pt>
                <c:pt idx="696">
                  <c:v>24</c:v>
                </c:pt>
                <c:pt idx="697">
                  <c:v>33</c:v>
                </c:pt>
                <c:pt idx="698">
                  <c:v>26</c:v>
                </c:pt>
                <c:pt idx="699">
                  <c:v>22</c:v>
                </c:pt>
                <c:pt idx="700">
                  <c:v>30</c:v>
                </c:pt>
                <c:pt idx="701">
                  <c:v>11</c:v>
                </c:pt>
                <c:pt idx="702">
                  <c:v>51</c:v>
                </c:pt>
                <c:pt idx="703">
                  <c:v>61</c:v>
                </c:pt>
                <c:pt idx="704">
                  <c:v>52</c:v>
                </c:pt>
                <c:pt idx="705">
                  <c:v>78</c:v>
                </c:pt>
                <c:pt idx="706">
                  <c:v>70</c:v>
                </c:pt>
                <c:pt idx="707">
                  <c:v>57</c:v>
                </c:pt>
                <c:pt idx="708">
                  <c:v>79</c:v>
                </c:pt>
                <c:pt idx="709">
                  <c:v>124</c:v>
                </c:pt>
                <c:pt idx="710">
                  <c:v>244</c:v>
                </c:pt>
                <c:pt idx="711">
                  <c:v>505</c:v>
                </c:pt>
                <c:pt idx="712">
                  <c:v>671</c:v>
                </c:pt>
                <c:pt idx="713">
                  <c:v>891</c:v>
                </c:pt>
                <c:pt idx="714">
                  <c:v>876</c:v>
                </c:pt>
                <c:pt idx="715">
                  <c:v>499</c:v>
                </c:pt>
                <c:pt idx="716">
                  <c:v>613</c:v>
                </c:pt>
                <c:pt idx="717">
                  <c:v>1711</c:v>
                </c:pt>
                <c:pt idx="718">
                  <c:v>2452</c:v>
                </c:pt>
                <c:pt idx="719">
                  <c:v>2826</c:v>
                </c:pt>
                <c:pt idx="720">
                  <c:v>3692</c:v>
                </c:pt>
                <c:pt idx="721">
                  <c:v>3760</c:v>
                </c:pt>
                <c:pt idx="722">
                  <c:v>2549</c:v>
                </c:pt>
                <c:pt idx="723">
                  <c:v>5394</c:v>
                </c:pt>
                <c:pt idx="724">
                  <c:v>6101</c:v>
                </c:pt>
                <c:pt idx="725">
                  <c:v>5933</c:v>
                </c:pt>
                <c:pt idx="726">
                  <c:v>6252</c:v>
                </c:pt>
                <c:pt idx="727">
                  <c:v>7375</c:v>
                </c:pt>
                <c:pt idx="728">
                  <c:v>6219</c:v>
                </c:pt>
                <c:pt idx="729">
                  <c:v>4800</c:v>
                </c:pt>
                <c:pt idx="730">
                  <c:v>8612</c:v>
                </c:pt>
                <c:pt idx="731">
                  <c:v>11012</c:v>
                </c:pt>
                <c:pt idx="732">
                  <c:v>11111</c:v>
                </c:pt>
                <c:pt idx="733">
                  <c:v>12212</c:v>
                </c:pt>
                <c:pt idx="734">
                  <c:v>10550</c:v>
                </c:pt>
                <c:pt idx="735">
                  <c:v>10133</c:v>
                </c:pt>
                <c:pt idx="736">
                  <c:v>6942</c:v>
                </c:pt>
                <c:pt idx="737">
                  <c:v>14879</c:v>
                </c:pt>
                <c:pt idx="738">
                  <c:v>14169</c:v>
                </c:pt>
                <c:pt idx="739">
                  <c:v>11987</c:v>
                </c:pt>
                <c:pt idx="740">
                  <c:v>12940</c:v>
                </c:pt>
                <c:pt idx="741">
                  <c:v>15618</c:v>
                </c:pt>
                <c:pt idx="742">
                  <c:v>14054</c:v>
                </c:pt>
                <c:pt idx="743">
                  <c:v>9008</c:v>
                </c:pt>
                <c:pt idx="744">
                  <c:v>11409</c:v>
                </c:pt>
                <c:pt idx="745">
                  <c:v>15264</c:v>
                </c:pt>
                <c:pt idx="746">
                  <c:v>12828</c:v>
                </c:pt>
                <c:pt idx="747">
                  <c:v>15301</c:v>
                </c:pt>
                <c:pt idx="748">
                  <c:v>6746</c:v>
                </c:pt>
                <c:pt idx="749">
                  <c:v>12574</c:v>
                </c:pt>
                <c:pt idx="750">
                  <c:v>7997</c:v>
                </c:pt>
                <c:pt idx="751">
                  <c:v>12597</c:v>
                </c:pt>
                <c:pt idx="752">
                  <c:v>12467</c:v>
                </c:pt>
              </c:numCache>
            </c:numRef>
          </c:val>
          <c:extLst>
            <c:ext xmlns:c16="http://schemas.microsoft.com/office/drawing/2014/chart" uri="{C3380CC4-5D6E-409C-BE32-E72D297353CC}">
              <c16:uniqueId val="{00000000-32D7-45AB-908D-A87BFA71B878}"/>
            </c:ext>
          </c:extLst>
        </c:ser>
        <c:dLbls>
          <c:showLegendKey val="0"/>
          <c:showVal val="0"/>
          <c:showCatName val="0"/>
          <c:showSerName val="0"/>
          <c:showPercent val="0"/>
          <c:showBubbleSize val="0"/>
        </c:dLbls>
        <c:gapWidth val="219"/>
        <c:overlap val="-27"/>
        <c:axId val="661855824"/>
        <c:axId val="661855168"/>
      </c:barChart>
      <c:lineChart>
        <c:grouping val="standard"/>
        <c:varyColors val="0"/>
        <c:ser>
          <c:idx val="1"/>
          <c:order val="1"/>
          <c:tx>
            <c:strRef>
              <c:f>'summary（グラフ用_月のみ）'!$E$1</c:f>
              <c:strCache>
                <c:ptCount val="1"/>
                <c:pt idx="0">
                  <c:v>重症病床使用率</c:v>
                </c:pt>
              </c:strCache>
            </c:strRef>
          </c:tx>
          <c:spPr>
            <a:ln w="28575" cap="rnd">
              <a:solidFill>
                <a:schemeClr val="accent2"/>
              </a:solidFill>
              <a:round/>
            </a:ln>
            <a:effectLst/>
          </c:spPr>
          <c:marker>
            <c:symbol val="none"/>
          </c:marker>
          <c:cat>
            <c:strRef>
              <c:f>'summary（グラフ用_月のみ）'!$C$2:$C$754</c:f>
              <c:strCache>
                <c:ptCount val="738"/>
                <c:pt idx="0">
                  <c:v>1月</c:v>
                </c:pt>
                <c:pt idx="6">
                  <c:v>2月</c:v>
                </c:pt>
                <c:pt idx="35">
                  <c:v>3月</c:v>
                </c:pt>
                <c:pt idx="66">
                  <c:v>4月</c:v>
                </c:pt>
                <c:pt idx="96">
                  <c:v>5月</c:v>
                </c:pt>
                <c:pt idx="127">
                  <c:v>6月</c:v>
                </c:pt>
                <c:pt idx="157">
                  <c:v>7月</c:v>
                </c:pt>
                <c:pt idx="188">
                  <c:v>8月</c:v>
                </c:pt>
                <c:pt idx="219">
                  <c:v>9月</c:v>
                </c:pt>
                <c:pt idx="249">
                  <c:v>10月</c:v>
                </c:pt>
                <c:pt idx="280">
                  <c:v>11月</c:v>
                </c:pt>
                <c:pt idx="310">
                  <c:v>12月</c:v>
                </c:pt>
                <c:pt idx="341">
                  <c:v>1月</c:v>
                </c:pt>
                <c:pt idx="372">
                  <c:v>2月</c:v>
                </c:pt>
                <c:pt idx="400">
                  <c:v>3月</c:v>
                </c:pt>
                <c:pt idx="431">
                  <c:v>4月</c:v>
                </c:pt>
                <c:pt idx="461">
                  <c:v>5月</c:v>
                </c:pt>
                <c:pt idx="492">
                  <c:v>6月</c:v>
                </c:pt>
                <c:pt idx="522">
                  <c:v>7月</c:v>
                </c:pt>
                <c:pt idx="553">
                  <c:v>8月</c:v>
                </c:pt>
                <c:pt idx="584">
                  <c:v>9月</c:v>
                </c:pt>
                <c:pt idx="614">
                  <c:v>10月</c:v>
                </c:pt>
                <c:pt idx="645">
                  <c:v>11月</c:v>
                </c:pt>
                <c:pt idx="675">
                  <c:v>12月</c:v>
                </c:pt>
                <c:pt idx="706">
                  <c:v>1月</c:v>
                </c:pt>
                <c:pt idx="737">
                  <c:v>2月</c:v>
                </c:pt>
              </c:strCache>
            </c:strRef>
          </c:cat>
          <c:val>
            <c:numRef>
              <c:f>'summary（グラフ用_月のみ）'!$E$2:$E$754</c:f>
              <c:numCache>
                <c:formatCode>General</c:formatCode>
                <c:ptCount val="753"/>
                <c:pt idx="88">
                  <c:v>45.7</c:v>
                </c:pt>
                <c:pt idx="89">
                  <c:v>38.1</c:v>
                </c:pt>
                <c:pt idx="90">
                  <c:v>39.4</c:v>
                </c:pt>
                <c:pt idx="91">
                  <c:v>38.1</c:v>
                </c:pt>
                <c:pt idx="92">
                  <c:v>34.700000000000003</c:v>
                </c:pt>
                <c:pt idx="93">
                  <c:v>35.299999999999997</c:v>
                </c:pt>
                <c:pt idx="94">
                  <c:v>36.5</c:v>
                </c:pt>
                <c:pt idx="95">
                  <c:v>37.6</c:v>
                </c:pt>
                <c:pt idx="96">
                  <c:v>32.4</c:v>
                </c:pt>
                <c:pt idx="97">
                  <c:v>31.9</c:v>
                </c:pt>
                <c:pt idx="98">
                  <c:v>31.9</c:v>
                </c:pt>
                <c:pt idx="99">
                  <c:v>33</c:v>
                </c:pt>
                <c:pt idx="100">
                  <c:v>32.4</c:v>
                </c:pt>
                <c:pt idx="101">
                  <c:v>32.4</c:v>
                </c:pt>
                <c:pt idx="102">
                  <c:v>31.4</c:v>
                </c:pt>
                <c:pt idx="103">
                  <c:v>30.9</c:v>
                </c:pt>
                <c:pt idx="104">
                  <c:v>29.8</c:v>
                </c:pt>
                <c:pt idx="105">
                  <c:v>26.6</c:v>
                </c:pt>
                <c:pt idx="106">
                  <c:v>26.6</c:v>
                </c:pt>
                <c:pt idx="107">
                  <c:v>26.6</c:v>
                </c:pt>
                <c:pt idx="108">
                  <c:v>23.9</c:v>
                </c:pt>
                <c:pt idx="109">
                  <c:v>22.9</c:v>
                </c:pt>
                <c:pt idx="110">
                  <c:v>21.8</c:v>
                </c:pt>
                <c:pt idx="111">
                  <c:v>20.7</c:v>
                </c:pt>
                <c:pt idx="112">
                  <c:v>20.7</c:v>
                </c:pt>
                <c:pt idx="113">
                  <c:v>19.100000000000001</c:v>
                </c:pt>
                <c:pt idx="114">
                  <c:v>19.7</c:v>
                </c:pt>
                <c:pt idx="115">
                  <c:v>18.600000000000001</c:v>
                </c:pt>
                <c:pt idx="116">
                  <c:v>16</c:v>
                </c:pt>
                <c:pt idx="117">
                  <c:v>15.4</c:v>
                </c:pt>
                <c:pt idx="118">
                  <c:v>12.8</c:v>
                </c:pt>
                <c:pt idx="119">
                  <c:v>12.8</c:v>
                </c:pt>
                <c:pt idx="120">
                  <c:v>13.3</c:v>
                </c:pt>
                <c:pt idx="121">
                  <c:v>12.2</c:v>
                </c:pt>
                <c:pt idx="122">
                  <c:v>11.2</c:v>
                </c:pt>
                <c:pt idx="123">
                  <c:v>10.1</c:v>
                </c:pt>
                <c:pt idx="124">
                  <c:v>9.6</c:v>
                </c:pt>
                <c:pt idx="125">
                  <c:v>9</c:v>
                </c:pt>
                <c:pt idx="126">
                  <c:v>8.5</c:v>
                </c:pt>
                <c:pt idx="127">
                  <c:v>8.5</c:v>
                </c:pt>
                <c:pt idx="128">
                  <c:v>8</c:v>
                </c:pt>
                <c:pt idx="129">
                  <c:v>8</c:v>
                </c:pt>
                <c:pt idx="130">
                  <c:v>8</c:v>
                </c:pt>
                <c:pt idx="131">
                  <c:v>8</c:v>
                </c:pt>
                <c:pt idx="132">
                  <c:v>8</c:v>
                </c:pt>
                <c:pt idx="133">
                  <c:v>8</c:v>
                </c:pt>
                <c:pt idx="134">
                  <c:v>8</c:v>
                </c:pt>
                <c:pt idx="135">
                  <c:v>7.4</c:v>
                </c:pt>
                <c:pt idx="136">
                  <c:v>5.3</c:v>
                </c:pt>
                <c:pt idx="137">
                  <c:v>5.3</c:v>
                </c:pt>
                <c:pt idx="138">
                  <c:v>4.8</c:v>
                </c:pt>
                <c:pt idx="139">
                  <c:v>4.8</c:v>
                </c:pt>
                <c:pt idx="140">
                  <c:v>4.8</c:v>
                </c:pt>
                <c:pt idx="141">
                  <c:v>4.3</c:v>
                </c:pt>
                <c:pt idx="142">
                  <c:v>3.7</c:v>
                </c:pt>
                <c:pt idx="143">
                  <c:v>3.7</c:v>
                </c:pt>
                <c:pt idx="144">
                  <c:v>3.2</c:v>
                </c:pt>
                <c:pt idx="145">
                  <c:v>2.7</c:v>
                </c:pt>
                <c:pt idx="146">
                  <c:v>2.7</c:v>
                </c:pt>
                <c:pt idx="147">
                  <c:v>2.7</c:v>
                </c:pt>
                <c:pt idx="148">
                  <c:v>2.7</c:v>
                </c:pt>
                <c:pt idx="149">
                  <c:v>2.7</c:v>
                </c:pt>
                <c:pt idx="150">
                  <c:v>2.1</c:v>
                </c:pt>
                <c:pt idx="151">
                  <c:v>2.1</c:v>
                </c:pt>
                <c:pt idx="152">
                  <c:v>1.6</c:v>
                </c:pt>
                <c:pt idx="153">
                  <c:v>1.6</c:v>
                </c:pt>
                <c:pt idx="154">
                  <c:v>1.6</c:v>
                </c:pt>
                <c:pt idx="155">
                  <c:v>1.6</c:v>
                </c:pt>
                <c:pt idx="156">
                  <c:v>1.6</c:v>
                </c:pt>
                <c:pt idx="157">
                  <c:v>1.6</c:v>
                </c:pt>
                <c:pt idx="158">
                  <c:v>1.1000000000000001</c:v>
                </c:pt>
                <c:pt idx="159">
                  <c:v>1.6</c:v>
                </c:pt>
                <c:pt idx="160">
                  <c:v>1.6</c:v>
                </c:pt>
                <c:pt idx="161">
                  <c:v>1.6</c:v>
                </c:pt>
                <c:pt idx="162">
                  <c:v>1.6</c:v>
                </c:pt>
                <c:pt idx="163">
                  <c:v>1.6</c:v>
                </c:pt>
                <c:pt idx="164">
                  <c:v>1.6</c:v>
                </c:pt>
                <c:pt idx="165">
                  <c:v>1.6</c:v>
                </c:pt>
                <c:pt idx="166">
                  <c:v>1.6</c:v>
                </c:pt>
                <c:pt idx="167">
                  <c:v>1.6</c:v>
                </c:pt>
                <c:pt idx="168">
                  <c:v>2.7</c:v>
                </c:pt>
                <c:pt idx="169">
                  <c:v>2.7</c:v>
                </c:pt>
                <c:pt idx="170">
                  <c:v>2.7</c:v>
                </c:pt>
                <c:pt idx="171">
                  <c:v>3.2</c:v>
                </c:pt>
                <c:pt idx="172">
                  <c:v>2.7</c:v>
                </c:pt>
                <c:pt idx="173">
                  <c:v>2.1</c:v>
                </c:pt>
                <c:pt idx="174">
                  <c:v>2.1</c:v>
                </c:pt>
                <c:pt idx="175">
                  <c:v>2.7</c:v>
                </c:pt>
                <c:pt idx="176">
                  <c:v>2.7</c:v>
                </c:pt>
                <c:pt idx="177">
                  <c:v>4.3</c:v>
                </c:pt>
                <c:pt idx="178">
                  <c:v>5.3</c:v>
                </c:pt>
                <c:pt idx="179">
                  <c:v>6.9</c:v>
                </c:pt>
                <c:pt idx="180">
                  <c:v>6.4</c:v>
                </c:pt>
                <c:pt idx="181">
                  <c:v>5.9</c:v>
                </c:pt>
                <c:pt idx="182">
                  <c:v>5.9</c:v>
                </c:pt>
                <c:pt idx="183">
                  <c:v>5.9</c:v>
                </c:pt>
                <c:pt idx="184">
                  <c:v>6.9</c:v>
                </c:pt>
                <c:pt idx="185">
                  <c:v>8.5</c:v>
                </c:pt>
                <c:pt idx="186">
                  <c:v>9.6</c:v>
                </c:pt>
                <c:pt idx="187">
                  <c:v>10.1</c:v>
                </c:pt>
                <c:pt idx="188">
                  <c:v>10.6</c:v>
                </c:pt>
                <c:pt idx="189">
                  <c:v>12.2</c:v>
                </c:pt>
                <c:pt idx="190">
                  <c:v>14.4</c:v>
                </c:pt>
                <c:pt idx="191">
                  <c:v>13.8</c:v>
                </c:pt>
                <c:pt idx="192">
                  <c:v>16</c:v>
                </c:pt>
                <c:pt idx="193">
                  <c:v>18.600000000000001</c:v>
                </c:pt>
                <c:pt idx="194">
                  <c:v>19.100000000000001</c:v>
                </c:pt>
                <c:pt idx="195">
                  <c:v>21.3</c:v>
                </c:pt>
                <c:pt idx="196">
                  <c:v>20.2</c:v>
                </c:pt>
                <c:pt idx="197">
                  <c:v>21.8</c:v>
                </c:pt>
                <c:pt idx="198">
                  <c:v>26.1</c:v>
                </c:pt>
                <c:pt idx="199">
                  <c:v>29.3</c:v>
                </c:pt>
                <c:pt idx="200">
                  <c:v>28.2</c:v>
                </c:pt>
                <c:pt idx="201">
                  <c:v>34</c:v>
                </c:pt>
                <c:pt idx="202">
                  <c:v>37.200000000000003</c:v>
                </c:pt>
                <c:pt idx="203">
                  <c:v>38.299999999999997</c:v>
                </c:pt>
                <c:pt idx="204">
                  <c:v>37.200000000000003</c:v>
                </c:pt>
                <c:pt idx="205">
                  <c:v>34.6</c:v>
                </c:pt>
                <c:pt idx="206">
                  <c:v>31.9</c:v>
                </c:pt>
                <c:pt idx="207">
                  <c:v>33.5</c:v>
                </c:pt>
                <c:pt idx="208">
                  <c:v>33</c:v>
                </c:pt>
                <c:pt idx="209">
                  <c:v>35.1</c:v>
                </c:pt>
                <c:pt idx="210">
                  <c:v>36.200000000000003</c:v>
                </c:pt>
                <c:pt idx="211">
                  <c:v>35.6</c:v>
                </c:pt>
                <c:pt idx="212">
                  <c:v>38.299999999999997</c:v>
                </c:pt>
                <c:pt idx="213">
                  <c:v>36.200000000000003</c:v>
                </c:pt>
                <c:pt idx="214">
                  <c:v>30.9</c:v>
                </c:pt>
                <c:pt idx="215">
                  <c:v>30.9</c:v>
                </c:pt>
                <c:pt idx="216">
                  <c:v>30.9</c:v>
                </c:pt>
                <c:pt idx="217">
                  <c:v>32.4</c:v>
                </c:pt>
                <c:pt idx="218">
                  <c:v>31.9</c:v>
                </c:pt>
                <c:pt idx="219">
                  <c:v>32.4</c:v>
                </c:pt>
                <c:pt idx="220">
                  <c:v>28.2</c:v>
                </c:pt>
                <c:pt idx="221">
                  <c:v>27.1</c:v>
                </c:pt>
                <c:pt idx="222">
                  <c:v>26.1</c:v>
                </c:pt>
                <c:pt idx="223">
                  <c:v>25</c:v>
                </c:pt>
                <c:pt idx="224">
                  <c:v>25</c:v>
                </c:pt>
                <c:pt idx="225">
                  <c:v>24.5</c:v>
                </c:pt>
                <c:pt idx="226">
                  <c:v>23.4</c:v>
                </c:pt>
                <c:pt idx="227">
                  <c:v>22.3</c:v>
                </c:pt>
                <c:pt idx="228">
                  <c:v>21.3</c:v>
                </c:pt>
                <c:pt idx="229">
                  <c:v>18.600000000000001</c:v>
                </c:pt>
                <c:pt idx="230">
                  <c:v>18.100000000000001</c:v>
                </c:pt>
                <c:pt idx="231">
                  <c:v>19.100000000000001</c:v>
                </c:pt>
                <c:pt idx="232">
                  <c:v>19.100000000000001</c:v>
                </c:pt>
                <c:pt idx="233">
                  <c:v>18.600000000000001</c:v>
                </c:pt>
                <c:pt idx="234">
                  <c:v>14.9</c:v>
                </c:pt>
                <c:pt idx="235">
                  <c:v>16.5</c:v>
                </c:pt>
                <c:pt idx="236">
                  <c:v>16</c:v>
                </c:pt>
                <c:pt idx="237">
                  <c:v>15.4</c:v>
                </c:pt>
                <c:pt idx="238">
                  <c:v>15.4</c:v>
                </c:pt>
                <c:pt idx="239">
                  <c:v>15.4</c:v>
                </c:pt>
                <c:pt idx="240">
                  <c:v>15.4</c:v>
                </c:pt>
                <c:pt idx="241">
                  <c:v>14.9</c:v>
                </c:pt>
                <c:pt idx="242">
                  <c:v>16</c:v>
                </c:pt>
                <c:pt idx="243">
                  <c:v>15.4</c:v>
                </c:pt>
                <c:pt idx="244">
                  <c:v>16</c:v>
                </c:pt>
                <c:pt idx="245">
                  <c:v>16</c:v>
                </c:pt>
                <c:pt idx="246">
                  <c:v>16</c:v>
                </c:pt>
                <c:pt idx="247">
                  <c:v>14.4</c:v>
                </c:pt>
                <c:pt idx="248">
                  <c:v>14.4</c:v>
                </c:pt>
                <c:pt idx="249">
                  <c:v>12.8</c:v>
                </c:pt>
                <c:pt idx="250">
                  <c:v>12.8</c:v>
                </c:pt>
                <c:pt idx="251">
                  <c:v>11.7</c:v>
                </c:pt>
                <c:pt idx="252">
                  <c:v>11.7</c:v>
                </c:pt>
                <c:pt idx="253">
                  <c:v>12.2</c:v>
                </c:pt>
                <c:pt idx="254">
                  <c:v>11.2</c:v>
                </c:pt>
                <c:pt idx="255">
                  <c:v>11.7</c:v>
                </c:pt>
                <c:pt idx="256">
                  <c:v>12.2</c:v>
                </c:pt>
                <c:pt idx="257">
                  <c:v>12.2</c:v>
                </c:pt>
                <c:pt idx="258">
                  <c:v>12.2</c:v>
                </c:pt>
                <c:pt idx="259">
                  <c:v>12.8</c:v>
                </c:pt>
                <c:pt idx="260">
                  <c:v>11.7</c:v>
                </c:pt>
                <c:pt idx="261">
                  <c:v>11.2</c:v>
                </c:pt>
                <c:pt idx="262">
                  <c:v>11.2</c:v>
                </c:pt>
                <c:pt idx="263">
                  <c:v>10.199999999999999</c:v>
                </c:pt>
                <c:pt idx="264">
                  <c:v>9.1999999999999993</c:v>
                </c:pt>
                <c:pt idx="265">
                  <c:v>9.1999999999999993</c:v>
                </c:pt>
                <c:pt idx="266">
                  <c:v>9.6999999999999993</c:v>
                </c:pt>
                <c:pt idx="267">
                  <c:v>7.8</c:v>
                </c:pt>
                <c:pt idx="268">
                  <c:v>9.1999999999999993</c:v>
                </c:pt>
                <c:pt idx="269">
                  <c:v>9.1999999999999993</c:v>
                </c:pt>
                <c:pt idx="270">
                  <c:v>10.7</c:v>
                </c:pt>
                <c:pt idx="271">
                  <c:v>10.7</c:v>
                </c:pt>
                <c:pt idx="272">
                  <c:v>11.2</c:v>
                </c:pt>
                <c:pt idx="273">
                  <c:v>11.2</c:v>
                </c:pt>
                <c:pt idx="274">
                  <c:v>12.6</c:v>
                </c:pt>
                <c:pt idx="275">
                  <c:v>12.6</c:v>
                </c:pt>
                <c:pt idx="276">
                  <c:v>12.1</c:v>
                </c:pt>
                <c:pt idx="277">
                  <c:v>12.1</c:v>
                </c:pt>
                <c:pt idx="278">
                  <c:v>12.6</c:v>
                </c:pt>
                <c:pt idx="279">
                  <c:v>12.1</c:v>
                </c:pt>
                <c:pt idx="280">
                  <c:v>12.6</c:v>
                </c:pt>
                <c:pt idx="281">
                  <c:v>15</c:v>
                </c:pt>
                <c:pt idx="282">
                  <c:v>15.5</c:v>
                </c:pt>
                <c:pt idx="283">
                  <c:v>18</c:v>
                </c:pt>
                <c:pt idx="284">
                  <c:v>19.399999999999999</c:v>
                </c:pt>
                <c:pt idx="285">
                  <c:v>20.399999999999999</c:v>
                </c:pt>
                <c:pt idx="286">
                  <c:v>20.9</c:v>
                </c:pt>
                <c:pt idx="287">
                  <c:v>22.3</c:v>
                </c:pt>
                <c:pt idx="288">
                  <c:v>24.8</c:v>
                </c:pt>
                <c:pt idx="289">
                  <c:v>28.2</c:v>
                </c:pt>
                <c:pt idx="290">
                  <c:v>30.6</c:v>
                </c:pt>
                <c:pt idx="291">
                  <c:v>29.1</c:v>
                </c:pt>
                <c:pt idx="292">
                  <c:v>28.2</c:v>
                </c:pt>
                <c:pt idx="293">
                  <c:v>30.1</c:v>
                </c:pt>
                <c:pt idx="294">
                  <c:v>32</c:v>
                </c:pt>
                <c:pt idx="295">
                  <c:v>35</c:v>
                </c:pt>
                <c:pt idx="296">
                  <c:v>33.5</c:v>
                </c:pt>
                <c:pt idx="297">
                  <c:v>35</c:v>
                </c:pt>
                <c:pt idx="298">
                  <c:v>36.9</c:v>
                </c:pt>
                <c:pt idx="299">
                  <c:v>39.299999999999997</c:v>
                </c:pt>
                <c:pt idx="300">
                  <c:v>42.2</c:v>
                </c:pt>
                <c:pt idx="301">
                  <c:v>44.2</c:v>
                </c:pt>
                <c:pt idx="302">
                  <c:v>47.6</c:v>
                </c:pt>
                <c:pt idx="303">
                  <c:v>50</c:v>
                </c:pt>
                <c:pt idx="304">
                  <c:v>51.9</c:v>
                </c:pt>
                <c:pt idx="305">
                  <c:v>52.4</c:v>
                </c:pt>
                <c:pt idx="306">
                  <c:v>51.9</c:v>
                </c:pt>
                <c:pt idx="307">
                  <c:v>51.9</c:v>
                </c:pt>
                <c:pt idx="308">
                  <c:v>53.4</c:v>
                </c:pt>
                <c:pt idx="309">
                  <c:v>60.2</c:v>
                </c:pt>
                <c:pt idx="310">
                  <c:v>60.7</c:v>
                </c:pt>
                <c:pt idx="311">
                  <c:v>63.6</c:v>
                </c:pt>
                <c:pt idx="312">
                  <c:v>66</c:v>
                </c:pt>
                <c:pt idx="313">
                  <c:v>67.5</c:v>
                </c:pt>
                <c:pt idx="314">
                  <c:v>64.099999999999994</c:v>
                </c:pt>
                <c:pt idx="315">
                  <c:v>68.400000000000006</c:v>
                </c:pt>
                <c:pt idx="316">
                  <c:v>68.400000000000006</c:v>
                </c:pt>
                <c:pt idx="317">
                  <c:v>70.900000000000006</c:v>
                </c:pt>
                <c:pt idx="318">
                  <c:v>71.400000000000006</c:v>
                </c:pt>
                <c:pt idx="319">
                  <c:v>72.8</c:v>
                </c:pt>
                <c:pt idx="320">
                  <c:v>75.2</c:v>
                </c:pt>
                <c:pt idx="321">
                  <c:v>73.8</c:v>
                </c:pt>
                <c:pt idx="322">
                  <c:v>76.7</c:v>
                </c:pt>
                <c:pt idx="323">
                  <c:v>75.7</c:v>
                </c:pt>
                <c:pt idx="324">
                  <c:v>66.900000000000006</c:v>
                </c:pt>
                <c:pt idx="325">
                  <c:v>66.5</c:v>
                </c:pt>
                <c:pt idx="326">
                  <c:v>66.5</c:v>
                </c:pt>
                <c:pt idx="327">
                  <c:v>66.099999999999994</c:v>
                </c:pt>
                <c:pt idx="328">
                  <c:v>66.900000000000006</c:v>
                </c:pt>
                <c:pt idx="329">
                  <c:v>66.900000000000006</c:v>
                </c:pt>
                <c:pt idx="330">
                  <c:v>69.900000000000006</c:v>
                </c:pt>
                <c:pt idx="331">
                  <c:v>67.8</c:v>
                </c:pt>
                <c:pt idx="332">
                  <c:v>68.599999999999994</c:v>
                </c:pt>
                <c:pt idx="333">
                  <c:v>68.2</c:v>
                </c:pt>
                <c:pt idx="334">
                  <c:v>68.599999999999994</c:v>
                </c:pt>
                <c:pt idx="335">
                  <c:v>68.2</c:v>
                </c:pt>
                <c:pt idx="336">
                  <c:v>68.2</c:v>
                </c:pt>
                <c:pt idx="337">
                  <c:v>66.900000000000006</c:v>
                </c:pt>
                <c:pt idx="338">
                  <c:v>63.6</c:v>
                </c:pt>
                <c:pt idx="339">
                  <c:v>67.400000000000006</c:v>
                </c:pt>
                <c:pt idx="340">
                  <c:v>69.5</c:v>
                </c:pt>
                <c:pt idx="341">
                  <c:v>69.900000000000006</c:v>
                </c:pt>
                <c:pt idx="342">
                  <c:v>69.900000000000006</c:v>
                </c:pt>
                <c:pt idx="343">
                  <c:v>71.599999999999994</c:v>
                </c:pt>
                <c:pt idx="344">
                  <c:v>72.5</c:v>
                </c:pt>
                <c:pt idx="345">
                  <c:v>68.2</c:v>
                </c:pt>
                <c:pt idx="346">
                  <c:v>70.3</c:v>
                </c:pt>
                <c:pt idx="347">
                  <c:v>71.2</c:v>
                </c:pt>
                <c:pt idx="348">
                  <c:v>71.2</c:v>
                </c:pt>
                <c:pt idx="349">
                  <c:v>71.2</c:v>
                </c:pt>
                <c:pt idx="350">
                  <c:v>72.5</c:v>
                </c:pt>
                <c:pt idx="351">
                  <c:v>71.599999999999994</c:v>
                </c:pt>
                <c:pt idx="352">
                  <c:v>72.5</c:v>
                </c:pt>
                <c:pt idx="353">
                  <c:v>72.900000000000006</c:v>
                </c:pt>
                <c:pt idx="354">
                  <c:v>74.2</c:v>
                </c:pt>
                <c:pt idx="355">
                  <c:v>79.2</c:v>
                </c:pt>
                <c:pt idx="356">
                  <c:v>78.400000000000006</c:v>
                </c:pt>
                <c:pt idx="357">
                  <c:v>78.8</c:v>
                </c:pt>
                <c:pt idx="358">
                  <c:v>79.2</c:v>
                </c:pt>
                <c:pt idx="359">
                  <c:v>75.8</c:v>
                </c:pt>
                <c:pt idx="360">
                  <c:v>78.400000000000006</c:v>
                </c:pt>
                <c:pt idx="361">
                  <c:v>73.7</c:v>
                </c:pt>
                <c:pt idx="362">
                  <c:v>72</c:v>
                </c:pt>
                <c:pt idx="363">
                  <c:v>73.7</c:v>
                </c:pt>
                <c:pt idx="364">
                  <c:v>74.2</c:v>
                </c:pt>
                <c:pt idx="365">
                  <c:v>75.8</c:v>
                </c:pt>
                <c:pt idx="366">
                  <c:v>78</c:v>
                </c:pt>
                <c:pt idx="367">
                  <c:v>77.099999999999994</c:v>
                </c:pt>
                <c:pt idx="368">
                  <c:v>76.7</c:v>
                </c:pt>
                <c:pt idx="369">
                  <c:v>73.7</c:v>
                </c:pt>
                <c:pt idx="370">
                  <c:v>75.8</c:v>
                </c:pt>
                <c:pt idx="371">
                  <c:v>78.400000000000006</c:v>
                </c:pt>
                <c:pt idx="372">
                  <c:v>75.8</c:v>
                </c:pt>
                <c:pt idx="373">
                  <c:v>72.900000000000006</c:v>
                </c:pt>
                <c:pt idx="374">
                  <c:v>70.3</c:v>
                </c:pt>
                <c:pt idx="375">
                  <c:v>70.3</c:v>
                </c:pt>
                <c:pt idx="376">
                  <c:v>65.7</c:v>
                </c:pt>
                <c:pt idx="377">
                  <c:v>62.3</c:v>
                </c:pt>
                <c:pt idx="378">
                  <c:v>63.1</c:v>
                </c:pt>
                <c:pt idx="379">
                  <c:v>64.8</c:v>
                </c:pt>
                <c:pt idx="380">
                  <c:v>61.9</c:v>
                </c:pt>
                <c:pt idx="381">
                  <c:v>60.6</c:v>
                </c:pt>
                <c:pt idx="382">
                  <c:v>59.7</c:v>
                </c:pt>
                <c:pt idx="383">
                  <c:v>61</c:v>
                </c:pt>
                <c:pt idx="384">
                  <c:v>58.1</c:v>
                </c:pt>
                <c:pt idx="385">
                  <c:v>59.3</c:v>
                </c:pt>
                <c:pt idx="386">
                  <c:v>64.3</c:v>
                </c:pt>
                <c:pt idx="387">
                  <c:v>60.2</c:v>
                </c:pt>
                <c:pt idx="388">
                  <c:v>52.5</c:v>
                </c:pt>
                <c:pt idx="389">
                  <c:v>49.8</c:v>
                </c:pt>
                <c:pt idx="390">
                  <c:v>48.4</c:v>
                </c:pt>
                <c:pt idx="391">
                  <c:v>47.5</c:v>
                </c:pt>
                <c:pt idx="392">
                  <c:v>48.4</c:v>
                </c:pt>
                <c:pt idx="393">
                  <c:v>46.2</c:v>
                </c:pt>
                <c:pt idx="394">
                  <c:v>45.2</c:v>
                </c:pt>
                <c:pt idx="395">
                  <c:v>44.3</c:v>
                </c:pt>
                <c:pt idx="396">
                  <c:v>43</c:v>
                </c:pt>
                <c:pt idx="397">
                  <c:v>41.6</c:v>
                </c:pt>
                <c:pt idx="398">
                  <c:v>40.700000000000003</c:v>
                </c:pt>
                <c:pt idx="399">
                  <c:v>40.700000000000003</c:v>
                </c:pt>
                <c:pt idx="400">
                  <c:v>39.4</c:v>
                </c:pt>
                <c:pt idx="401">
                  <c:v>37.6</c:v>
                </c:pt>
                <c:pt idx="402">
                  <c:v>37.1</c:v>
                </c:pt>
                <c:pt idx="403">
                  <c:v>35.700000000000003</c:v>
                </c:pt>
                <c:pt idx="404">
                  <c:v>33.9</c:v>
                </c:pt>
                <c:pt idx="405">
                  <c:v>33.9</c:v>
                </c:pt>
                <c:pt idx="406">
                  <c:v>34.799999999999997</c:v>
                </c:pt>
                <c:pt idx="407">
                  <c:v>33.5</c:v>
                </c:pt>
                <c:pt idx="408">
                  <c:v>30.8</c:v>
                </c:pt>
                <c:pt idx="409">
                  <c:v>28.1</c:v>
                </c:pt>
                <c:pt idx="410">
                  <c:v>27.1</c:v>
                </c:pt>
                <c:pt idx="411">
                  <c:v>27.6</c:v>
                </c:pt>
                <c:pt idx="412">
                  <c:v>27.1</c:v>
                </c:pt>
                <c:pt idx="413">
                  <c:v>27.1</c:v>
                </c:pt>
                <c:pt idx="414">
                  <c:v>27</c:v>
                </c:pt>
                <c:pt idx="415">
                  <c:v>27.5</c:v>
                </c:pt>
                <c:pt idx="416">
                  <c:v>24.1</c:v>
                </c:pt>
                <c:pt idx="417">
                  <c:v>24.1</c:v>
                </c:pt>
                <c:pt idx="418">
                  <c:v>25</c:v>
                </c:pt>
                <c:pt idx="419">
                  <c:v>24.6</c:v>
                </c:pt>
                <c:pt idx="420">
                  <c:v>26.3</c:v>
                </c:pt>
                <c:pt idx="421">
                  <c:v>27.2</c:v>
                </c:pt>
                <c:pt idx="422">
                  <c:v>26.3</c:v>
                </c:pt>
                <c:pt idx="423">
                  <c:v>27.2</c:v>
                </c:pt>
                <c:pt idx="424">
                  <c:v>27.2</c:v>
                </c:pt>
                <c:pt idx="425">
                  <c:v>28.1</c:v>
                </c:pt>
                <c:pt idx="426">
                  <c:v>31.3</c:v>
                </c:pt>
                <c:pt idx="427">
                  <c:v>31.7</c:v>
                </c:pt>
                <c:pt idx="428">
                  <c:v>37.1</c:v>
                </c:pt>
                <c:pt idx="429">
                  <c:v>40.200000000000003</c:v>
                </c:pt>
                <c:pt idx="430">
                  <c:v>41.1</c:v>
                </c:pt>
                <c:pt idx="431">
                  <c:v>42.9</c:v>
                </c:pt>
                <c:pt idx="432">
                  <c:v>50</c:v>
                </c:pt>
                <c:pt idx="433">
                  <c:v>55.4</c:v>
                </c:pt>
                <c:pt idx="434">
                  <c:v>60.3</c:v>
                </c:pt>
                <c:pt idx="435">
                  <c:v>63.8</c:v>
                </c:pt>
                <c:pt idx="436">
                  <c:v>65.2</c:v>
                </c:pt>
                <c:pt idx="437">
                  <c:v>69.2</c:v>
                </c:pt>
                <c:pt idx="438">
                  <c:v>72.8</c:v>
                </c:pt>
                <c:pt idx="439">
                  <c:v>76.3</c:v>
                </c:pt>
                <c:pt idx="440">
                  <c:v>81.3</c:v>
                </c:pt>
                <c:pt idx="441">
                  <c:v>83.9</c:v>
                </c:pt>
                <c:pt idx="442">
                  <c:v>90.6</c:v>
                </c:pt>
                <c:pt idx="443">
                  <c:v>93.8</c:v>
                </c:pt>
                <c:pt idx="444">
                  <c:v>94.4</c:v>
                </c:pt>
                <c:pt idx="445">
                  <c:v>93.8</c:v>
                </c:pt>
                <c:pt idx="446">
                  <c:v>92.3</c:v>
                </c:pt>
                <c:pt idx="447">
                  <c:v>95.2</c:v>
                </c:pt>
                <c:pt idx="448">
                  <c:v>98.4</c:v>
                </c:pt>
                <c:pt idx="449">
                  <c:v>97.6</c:v>
                </c:pt>
                <c:pt idx="450">
                  <c:v>99.2</c:v>
                </c:pt>
                <c:pt idx="451">
                  <c:v>96.7</c:v>
                </c:pt>
                <c:pt idx="452">
                  <c:v>99.6</c:v>
                </c:pt>
                <c:pt idx="453">
                  <c:v>97.2</c:v>
                </c:pt>
                <c:pt idx="454">
                  <c:v>98.3</c:v>
                </c:pt>
                <c:pt idx="455">
                  <c:v>98.6</c:v>
                </c:pt>
                <c:pt idx="456">
                  <c:v>96.5</c:v>
                </c:pt>
                <c:pt idx="457">
                  <c:v>92.7</c:v>
                </c:pt>
                <c:pt idx="458">
                  <c:v>93.8</c:v>
                </c:pt>
                <c:pt idx="459">
                  <c:v>98.2</c:v>
                </c:pt>
                <c:pt idx="460">
                  <c:v>98.3</c:v>
                </c:pt>
                <c:pt idx="461">
                  <c:v>98.3</c:v>
                </c:pt>
                <c:pt idx="462">
                  <c:v>98.6</c:v>
                </c:pt>
                <c:pt idx="463">
                  <c:v>99.7</c:v>
                </c:pt>
                <c:pt idx="464">
                  <c:v>98.9</c:v>
                </c:pt>
                <c:pt idx="465">
                  <c:v>103</c:v>
                </c:pt>
                <c:pt idx="466">
                  <c:v>101.6</c:v>
                </c:pt>
                <c:pt idx="467">
                  <c:v>97.8</c:v>
                </c:pt>
                <c:pt idx="468">
                  <c:v>96.7</c:v>
                </c:pt>
                <c:pt idx="469">
                  <c:v>95.9</c:v>
                </c:pt>
                <c:pt idx="470">
                  <c:v>96.4</c:v>
                </c:pt>
                <c:pt idx="471">
                  <c:v>99.7</c:v>
                </c:pt>
                <c:pt idx="472">
                  <c:v>97.5</c:v>
                </c:pt>
                <c:pt idx="473">
                  <c:v>94.6</c:v>
                </c:pt>
                <c:pt idx="474">
                  <c:v>93.5</c:v>
                </c:pt>
                <c:pt idx="475">
                  <c:v>95.5</c:v>
                </c:pt>
                <c:pt idx="476">
                  <c:v>92.9</c:v>
                </c:pt>
                <c:pt idx="477">
                  <c:v>93.2</c:v>
                </c:pt>
                <c:pt idx="478">
                  <c:v>92</c:v>
                </c:pt>
                <c:pt idx="479">
                  <c:v>95.2</c:v>
                </c:pt>
                <c:pt idx="480">
                  <c:v>96</c:v>
                </c:pt>
                <c:pt idx="481">
                  <c:v>90.8</c:v>
                </c:pt>
                <c:pt idx="482">
                  <c:v>90.5</c:v>
                </c:pt>
                <c:pt idx="483">
                  <c:v>88.5</c:v>
                </c:pt>
                <c:pt idx="484">
                  <c:v>83</c:v>
                </c:pt>
                <c:pt idx="485">
                  <c:v>82.2</c:v>
                </c:pt>
                <c:pt idx="486">
                  <c:v>77</c:v>
                </c:pt>
                <c:pt idx="487">
                  <c:v>72.599999999999994</c:v>
                </c:pt>
                <c:pt idx="488">
                  <c:v>72.099999999999994</c:v>
                </c:pt>
                <c:pt idx="489">
                  <c:v>70.3</c:v>
                </c:pt>
                <c:pt idx="490">
                  <c:v>71.8</c:v>
                </c:pt>
                <c:pt idx="491">
                  <c:v>70.900000000000006</c:v>
                </c:pt>
                <c:pt idx="492">
                  <c:v>62.8</c:v>
                </c:pt>
                <c:pt idx="493">
                  <c:v>59.8</c:v>
                </c:pt>
                <c:pt idx="494">
                  <c:v>55.5</c:v>
                </c:pt>
                <c:pt idx="495">
                  <c:v>54.3</c:v>
                </c:pt>
                <c:pt idx="496">
                  <c:v>52.9</c:v>
                </c:pt>
                <c:pt idx="497">
                  <c:v>53.5</c:v>
                </c:pt>
                <c:pt idx="498">
                  <c:v>52.9</c:v>
                </c:pt>
                <c:pt idx="499">
                  <c:v>52.1</c:v>
                </c:pt>
                <c:pt idx="500">
                  <c:v>50</c:v>
                </c:pt>
                <c:pt idx="501">
                  <c:v>43.3</c:v>
                </c:pt>
                <c:pt idx="502">
                  <c:v>41.5</c:v>
                </c:pt>
                <c:pt idx="503">
                  <c:v>39.799999999999997</c:v>
                </c:pt>
                <c:pt idx="504">
                  <c:v>39.6</c:v>
                </c:pt>
                <c:pt idx="505">
                  <c:v>38.700000000000003</c:v>
                </c:pt>
                <c:pt idx="506">
                  <c:v>37.799999999999997</c:v>
                </c:pt>
                <c:pt idx="507">
                  <c:v>35.200000000000003</c:v>
                </c:pt>
                <c:pt idx="508">
                  <c:v>34.1</c:v>
                </c:pt>
                <c:pt idx="509">
                  <c:v>30.7</c:v>
                </c:pt>
                <c:pt idx="510">
                  <c:v>29.7</c:v>
                </c:pt>
                <c:pt idx="511">
                  <c:v>30.6</c:v>
                </c:pt>
                <c:pt idx="512">
                  <c:v>30.6</c:v>
                </c:pt>
                <c:pt idx="513">
                  <c:v>28.6</c:v>
                </c:pt>
                <c:pt idx="514">
                  <c:v>26.7</c:v>
                </c:pt>
                <c:pt idx="515">
                  <c:v>23.6</c:v>
                </c:pt>
                <c:pt idx="516">
                  <c:v>22.2</c:v>
                </c:pt>
                <c:pt idx="517">
                  <c:v>21.9</c:v>
                </c:pt>
                <c:pt idx="518">
                  <c:v>21.9</c:v>
                </c:pt>
                <c:pt idx="519">
                  <c:v>21.1</c:v>
                </c:pt>
                <c:pt idx="520">
                  <c:v>17.2</c:v>
                </c:pt>
                <c:pt idx="521">
                  <c:v>16.3</c:v>
                </c:pt>
                <c:pt idx="522">
                  <c:v>15.4</c:v>
                </c:pt>
                <c:pt idx="523">
                  <c:v>14.4</c:v>
                </c:pt>
                <c:pt idx="524">
                  <c:v>14.6</c:v>
                </c:pt>
                <c:pt idx="525">
                  <c:v>15.6</c:v>
                </c:pt>
                <c:pt idx="526">
                  <c:v>15.4</c:v>
                </c:pt>
                <c:pt idx="527">
                  <c:v>16.2</c:v>
                </c:pt>
                <c:pt idx="528">
                  <c:v>15.1</c:v>
                </c:pt>
                <c:pt idx="529">
                  <c:v>13.8</c:v>
                </c:pt>
                <c:pt idx="530">
                  <c:v>13.1</c:v>
                </c:pt>
                <c:pt idx="531">
                  <c:v>13.1</c:v>
                </c:pt>
                <c:pt idx="532">
                  <c:v>12.8</c:v>
                </c:pt>
                <c:pt idx="533">
                  <c:v>12.1</c:v>
                </c:pt>
                <c:pt idx="534">
                  <c:v>11.3</c:v>
                </c:pt>
                <c:pt idx="535">
                  <c:v>11.5</c:v>
                </c:pt>
                <c:pt idx="536">
                  <c:v>11.3</c:v>
                </c:pt>
                <c:pt idx="537">
                  <c:v>11.5</c:v>
                </c:pt>
                <c:pt idx="538">
                  <c:v>11.3</c:v>
                </c:pt>
                <c:pt idx="539">
                  <c:v>11.8</c:v>
                </c:pt>
                <c:pt idx="540">
                  <c:v>11.8</c:v>
                </c:pt>
                <c:pt idx="541">
                  <c:v>10.8</c:v>
                </c:pt>
                <c:pt idx="542">
                  <c:v>7.7</c:v>
                </c:pt>
                <c:pt idx="543">
                  <c:v>7.7</c:v>
                </c:pt>
                <c:pt idx="544">
                  <c:v>8.4</c:v>
                </c:pt>
                <c:pt idx="545">
                  <c:v>9.1999999999999993</c:v>
                </c:pt>
                <c:pt idx="546">
                  <c:v>9.8000000000000007</c:v>
                </c:pt>
                <c:pt idx="547">
                  <c:v>11.1</c:v>
                </c:pt>
                <c:pt idx="548">
                  <c:v>10.6</c:v>
                </c:pt>
                <c:pt idx="549">
                  <c:v>11.4</c:v>
                </c:pt>
                <c:pt idx="550">
                  <c:v>12.4</c:v>
                </c:pt>
                <c:pt idx="551">
                  <c:v>12.9</c:v>
                </c:pt>
                <c:pt idx="552">
                  <c:v>12.9</c:v>
                </c:pt>
                <c:pt idx="553">
                  <c:v>13.1</c:v>
                </c:pt>
                <c:pt idx="554">
                  <c:v>12.3</c:v>
                </c:pt>
                <c:pt idx="555">
                  <c:v>12.6</c:v>
                </c:pt>
                <c:pt idx="556">
                  <c:v>14.1</c:v>
                </c:pt>
                <c:pt idx="557">
                  <c:v>16.399999999999999</c:v>
                </c:pt>
                <c:pt idx="558">
                  <c:v>17.2</c:v>
                </c:pt>
                <c:pt idx="559">
                  <c:v>17</c:v>
                </c:pt>
                <c:pt idx="560">
                  <c:v>18.399999999999999</c:v>
                </c:pt>
                <c:pt idx="561">
                  <c:v>19.100000000000001</c:v>
                </c:pt>
                <c:pt idx="562">
                  <c:v>20.6</c:v>
                </c:pt>
                <c:pt idx="563">
                  <c:v>22.8</c:v>
                </c:pt>
                <c:pt idx="564">
                  <c:v>22</c:v>
                </c:pt>
                <c:pt idx="565">
                  <c:v>23</c:v>
                </c:pt>
                <c:pt idx="566">
                  <c:v>23.5</c:v>
                </c:pt>
                <c:pt idx="567">
                  <c:v>25.4</c:v>
                </c:pt>
                <c:pt idx="568">
                  <c:v>25.9</c:v>
                </c:pt>
                <c:pt idx="569">
                  <c:v>26.7</c:v>
                </c:pt>
                <c:pt idx="570">
                  <c:v>26.9</c:v>
                </c:pt>
                <c:pt idx="571">
                  <c:v>28.3</c:v>
                </c:pt>
                <c:pt idx="572">
                  <c:v>29.5</c:v>
                </c:pt>
                <c:pt idx="573">
                  <c:v>29.8</c:v>
                </c:pt>
                <c:pt idx="574">
                  <c:v>31.3</c:v>
                </c:pt>
                <c:pt idx="575">
                  <c:v>31.8</c:v>
                </c:pt>
                <c:pt idx="576">
                  <c:v>33.200000000000003</c:v>
                </c:pt>
                <c:pt idx="577">
                  <c:v>33.200000000000003</c:v>
                </c:pt>
                <c:pt idx="578">
                  <c:v>34.4</c:v>
                </c:pt>
                <c:pt idx="579">
                  <c:v>34.4</c:v>
                </c:pt>
                <c:pt idx="580">
                  <c:v>35.700000000000003</c:v>
                </c:pt>
                <c:pt idx="581">
                  <c:v>36.9</c:v>
                </c:pt>
                <c:pt idx="582">
                  <c:v>37.1</c:v>
                </c:pt>
                <c:pt idx="583">
                  <c:v>36.700000000000003</c:v>
                </c:pt>
                <c:pt idx="584">
                  <c:v>39</c:v>
                </c:pt>
                <c:pt idx="585">
                  <c:v>41.1</c:v>
                </c:pt>
                <c:pt idx="586">
                  <c:v>43.1</c:v>
                </c:pt>
                <c:pt idx="587">
                  <c:v>43.8</c:v>
                </c:pt>
                <c:pt idx="588">
                  <c:v>45</c:v>
                </c:pt>
                <c:pt idx="589">
                  <c:v>44.1</c:v>
                </c:pt>
                <c:pt idx="590">
                  <c:v>46</c:v>
                </c:pt>
                <c:pt idx="591">
                  <c:v>47.4</c:v>
                </c:pt>
                <c:pt idx="592">
                  <c:v>47.3</c:v>
                </c:pt>
                <c:pt idx="593">
                  <c:v>46</c:v>
                </c:pt>
                <c:pt idx="594">
                  <c:v>45.8</c:v>
                </c:pt>
                <c:pt idx="595">
                  <c:v>44.8</c:v>
                </c:pt>
                <c:pt idx="596">
                  <c:v>43.6</c:v>
                </c:pt>
                <c:pt idx="597">
                  <c:v>42.3</c:v>
                </c:pt>
                <c:pt idx="598">
                  <c:v>39.299999999999997</c:v>
                </c:pt>
                <c:pt idx="599">
                  <c:v>37</c:v>
                </c:pt>
                <c:pt idx="600">
                  <c:v>36.200000000000003</c:v>
                </c:pt>
                <c:pt idx="601">
                  <c:v>35.700000000000003</c:v>
                </c:pt>
                <c:pt idx="602">
                  <c:v>34.200000000000003</c:v>
                </c:pt>
                <c:pt idx="603">
                  <c:v>33.6</c:v>
                </c:pt>
                <c:pt idx="604">
                  <c:v>31.6</c:v>
                </c:pt>
                <c:pt idx="605">
                  <c:v>28.6</c:v>
                </c:pt>
                <c:pt idx="606">
                  <c:v>28.6</c:v>
                </c:pt>
                <c:pt idx="607">
                  <c:v>27.8</c:v>
                </c:pt>
                <c:pt idx="608">
                  <c:v>27.9</c:v>
                </c:pt>
                <c:pt idx="609">
                  <c:v>27.9</c:v>
                </c:pt>
                <c:pt idx="610">
                  <c:v>25.3</c:v>
                </c:pt>
                <c:pt idx="611">
                  <c:v>24.6</c:v>
                </c:pt>
                <c:pt idx="612">
                  <c:v>22.5</c:v>
                </c:pt>
                <c:pt idx="613">
                  <c:v>20.8</c:v>
                </c:pt>
                <c:pt idx="614">
                  <c:v>19</c:v>
                </c:pt>
                <c:pt idx="615">
                  <c:v>19</c:v>
                </c:pt>
                <c:pt idx="616">
                  <c:v>18.8</c:v>
                </c:pt>
                <c:pt idx="617">
                  <c:v>17.7</c:v>
                </c:pt>
                <c:pt idx="618">
                  <c:v>15.9</c:v>
                </c:pt>
                <c:pt idx="619">
                  <c:v>15</c:v>
                </c:pt>
                <c:pt idx="620">
                  <c:v>14.2</c:v>
                </c:pt>
                <c:pt idx="621">
                  <c:v>13.2</c:v>
                </c:pt>
                <c:pt idx="622">
                  <c:v>12.9</c:v>
                </c:pt>
                <c:pt idx="623">
                  <c:v>12.9</c:v>
                </c:pt>
                <c:pt idx="624">
                  <c:v>12.4</c:v>
                </c:pt>
                <c:pt idx="625">
                  <c:v>11.9</c:v>
                </c:pt>
                <c:pt idx="626">
                  <c:v>10.6</c:v>
                </c:pt>
                <c:pt idx="627">
                  <c:v>10.1</c:v>
                </c:pt>
                <c:pt idx="628">
                  <c:v>9.6</c:v>
                </c:pt>
                <c:pt idx="629">
                  <c:v>8.8000000000000007</c:v>
                </c:pt>
                <c:pt idx="630">
                  <c:v>8.8000000000000007</c:v>
                </c:pt>
                <c:pt idx="631">
                  <c:v>7.9</c:v>
                </c:pt>
                <c:pt idx="632">
                  <c:v>7.4</c:v>
                </c:pt>
                <c:pt idx="633">
                  <c:v>6.6</c:v>
                </c:pt>
                <c:pt idx="634">
                  <c:v>6.1</c:v>
                </c:pt>
                <c:pt idx="635">
                  <c:v>5.8</c:v>
                </c:pt>
                <c:pt idx="636">
                  <c:v>5.3</c:v>
                </c:pt>
                <c:pt idx="637">
                  <c:v>5.0999999999999996</c:v>
                </c:pt>
                <c:pt idx="638">
                  <c:v>4.8</c:v>
                </c:pt>
                <c:pt idx="639">
                  <c:v>4</c:v>
                </c:pt>
                <c:pt idx="640">
                  <c:v>3.8</c:v>
                </c:pt>
                <c:pt idx="641">
                  <c:v>3.8</c:v>
                </c:pt>
                <c:pt idx="642">
                  <c:v>3.1</c:v>
                </c:pt>
                <c:pt idx="643">
                  <c:v>3.1</c:v>
                </c:pt>
                <c:pt idx="644">
                  <c:v>3.1</c:v>
                </c:pt>
                <c:pt idx="645">
                  <c:v>2.6</c:v>
                </c:pt>
                <c:pt idx="646">
                  <c:v>2.5</c:v>
                </c:pt>
                <c:pt idx="647">
                  <c:v>2.5</c:v>
                </c:pt>
                <c:pt idx="648">
                  <c:v>2.2999999999999998</c:v>
                </c:pt>
                <c:pt idx="649">
                  <c:v>2.2999999999999998</c:v>
                </c:pt>
                <c:pt idx="650">
                  <c:v>2.5</c:v>
                </c:pt>
                <c:pt idx="651">
                  <c:v>2.5</c:v>
                </c:pt>
                <c:pt idx="652">
                  <c:v>2.5</c:v>
                </c:pt>
                <c:pt idx="653">
                  <c:v>2.2999999999999998</c:v>
                </c:pt>
                <c:pt idx="654">
                  <c:v>2.1</c:v>
                </c:pt>
                <c:pt idx="655">
                  <c:v>2</c:v>
                </c:pt>
                <c:pt idx="656">
                  <c:v>1.8</c:v>
                </c:pt>
                <c:pt idx="657">
                  <c:v>2</c:v>
                </c:pt>
                <c:pt idx="658">
                  <c:v>2</c:v>
                </c:pt>
                <c:pt idx="659">
                  <c:v>1.7</c:v>
                </c:pt>
                <c:pt idx="660">
                  <c:v>1.5</c:v>
                </c:pt>
                <c:pt idx="661">
                  <c:v>1.5</c:v>
                </c:pt>
                <c:pt idx="662">
                  <c:v>1.7</c:v>
                </c:pt>
                <c:pt idx="663">
                  <c:v>1.7</c:v>
                </c:pt>
                <c:pt idx="664">
                  <c:v>1.5</c:v>
                </c:pt>
                <c:pt idx="665">
                  <c:v>1.5</c:v>
                </c:pt>
                <c:pt idx="666">
                  <c:v>1.5</c:v>
                </c:pt>
                <c:pt idx="667">
                  <c:v>1.3</c:v>
                </c:pt>
                <c:pt idx="668">
                  <c:v>1.3</c:v>
                </c:pt>
                <c:pt idx="669">
                  <c:v>1.2</c:v>
                </c:pt>
                <c:pt idx="670">
                  <c:v>0.3</c:v>
                </c:pt>
                <c:pt idx="671">
                  <c:v>0.3</c:v>
                </c:pt>
                <c:pt idx="672">
                  <c:v>0.3</c:v>
                </c:pt>
                <c:pt idx="673">
                  <c:v>0.2</c:v>
                </c:pt>
                <c:pt idx="674">
                  <c:v>0.2</c:v>
                </c:pt>
                <c:pt idx="675">
                  <c:v>0.2</c:v>
                </c:pt>
                <c:pt idx="676">
                  <c:v>0.2</c:v>
                </c:pt>
                <c:pt idx="677">
                  <c:v>0.2</c:v>
                </c:pt>
                <c:pt idx="678">
                  <c:v>0.2</c:v>
                </c:pt>
                <c:pt idx="679">
                  <c:v>0.2</c:v>
                </c:pt>
                <c:pt idx="680">
                  <c:v>0.2</c:v>
                </c:pt>
                <c:pt idx="681">
                  <c:v>0.2</c:v>
                </c:pt>
                <c:pt idx="682">
                  <c:v>0.2</c:v>
                </c:pt>
                <c:pt idx="683">
                  <c:v>0.2</c:v>
                </c:pt>
                <c:pt idx="684">
                  <c:v>0.2</c:v>
                </c:pt>
                <c:pt idx="685">
                  <c:v>0.2</c:v>
                </c:pt>
                <c:pt idx="686">
                  <c:v>0.2</c:v>
                </c:pt>
                <c:pt idx="687">
                  <c:v>0.2</c:v>
                </c:pt>
                <c:pt idx="688">
                  <c:v>0.2</c:v>
                </c:pt>
                <c:pt idx="689">
                  <c:v>0.2</c:v>
                </c:pt>
                <c:pt idx="690">
                  <c:v>0.2</c:v>
                </c:pt>
                <c:pt idx="691">
                  <c:v>0.2</c:v>
                </c:pt>
                <c:pt idx="692">
                  <c:v>0.2</c:v>
                </c:pt>
                <c:pt idx="693">
                  <c:v>0.2</c:v>
                </c:pt>
                <c:pt idx="694">
                  <c:v>0.3</c:v>
                </c:pt>
                <c:pt idx="695">
                  <c:v>0.3</c:v>
                </c:pt>
                <c:pt idx="696">
                  <c:v>0.3</c:v>
                </c:pt>
                <c:pt idx="697">
                  <c:v>0.3</c:v>
                </c:pt>
                <c:pt idx="698">
                  <c:v>0.3</c:v>
                </c:pt>
                <c:pt idx="699">
                  <c:v>0.3</c:v>
                </c:pt>
                <c:pt idx="700">
                  <c:v>0.3</c:v>
                </c:pt>
                <c:pt idx="701">
                  <c:v>0.3</c:v>
                </c:pt>
                <c:pt idx="702">
                  <c:v>0.3</c:v>
                </c:pt>
                <c:pt idx="703">
                  <c:v>0.3</c:v>
                </c:pt>
                <c:pt idx="704">
                  <c:v>0.3</c:v>
                </c:pt>
                <c:pt idx="705">
                  <c:v>0.3</c:v>
                </c:pt>
                <c:pt idx="706">
                  <c:v>0.3</c:v>
                </c:pt>
                <c:pt idx="707">
                  <c:v>0.3</c:v>
                </c:pt>
                <c:pt idx="708">
                  <c:v>0.3</c:v>
                </c:pt>
                <c:pt idx="709">
                  <c:v>0.3</c:v>
                </c:pt>
                <c:pt idx="710">
                  <c:v>0.3</c:v>
                </c:pt>
                <c:pt idx="711">
                  <c:v>0.2</c:v>
                </c:pt>
                <c:pt idx="712">
                  <c:v>0.2</c:v>
                </c:pt>
                <c:pt idx="713">
                  <c:v>0.3</c:v>
                </c:pt>
                <c:pt idx="714">
                  <c:v>0.3</c:v>
                </c:pt>
                <c:pt idx="715">
                  <c:v>0.3</c:v>
                </c:pt>
                <c:pt idx="716">
                  <c:v>0.8</c:v>
                </c:pt>
                <c:pt idx="717">
                  <c:v>1</c:v>
                </c:pt>
                <c:pt idx="718">
                  <c:v>1</c:v>
                </c:pt>
                <c:pt idx="719">
                  <c:v>1.1000000000000001</c:v>
                </c:pt>
                <c:pt idx="720">
                  <c:v>1.5</c:v>
                </c:pt>
                <c:pt idx="721">
                  <c:v>1.5</c:v>
                </c:pt>
                <c:pt idx="722">
                  <c:v>1.8</c:v>
                </c:pt>
                <c:pt idx="723">
                  <c:v>2.2999999999999998</c:v>
                </c:pt>
                <c:pt idx="724">
                  <c:v>2.1</c:v>
                </c:pt>
                <c:pt idx="725">
                  <c:v>2.8</c:v>
                </c:pt>
                <c:pt idx="726">
                  <c:v>3.3</c:v>
                </c:pt>
                <c:pt idx="727">
                  <c:v>3.9</c:v>
                </c:pt>
                <c:pt idx="728">
                  <c:v>3.8</c:v>
                </c:pt>
                <c:pt idx="729">
                  <c:v>4.5999999999999996</c:v>
                </c:pt>
                <c:pt idx="730">
                  <c:v>6</c:v>
                </c:pt>
                <c:pt idx="731">
                  <c:v>7.2</c:v>
                </c:pt>
                <c:pt idx="732">
                  <c:v>7.5</c:v>
                </c:pt>
                <c:pt idx="733">
                  <c:v>7.7</c:v>
                </c:pt>
                <c:pt idx="734">
                  <c:v>7.7</c:v>
                </c:pt>
                <c:pt idx="735">
                  <c:v>8.1999999999999993</c:v>
                </c:pt>
                <c:pt idx="736">
                  <c:v>9.8000000000000007</c:v>
                </c:pt>
                <c:pt idx="737">
                  <c:v>11.8</c:v>
                </c:pt>
                <c:pt idx="738">
                  <c:v>12.6</c:v>
                </c:pt>
                <c:pt idx="739">
                  <c:v>14.2</c:v>
                </c:pt>
                <c:pt idx="740">
                  <c:v>17.3</c:v>
                </c:pt>
                <c:pt idx="741">
                  <c:v>18.3</c:v>
                </c:pt>
                <c:pt idx="742">
                  <c:v>19.8</c:v>
                </c:pt>
                <c:pt idx="743">
                  <c:v>22.2</c:v>
                </c:pt>
                <c:pt idx="744">
                  <c:v>24</c:v>
                </c:pt>
                <c:pt idx="745">
                  <c:v>26.6</c:v>
                </c:pt>
                <c:pt idx="746">
                  <c:v>29.9</c:v>
                </c:pt>
                <c:pt idx="747">
                  <c:v>30.1</c:v>
                </c:pt>
                <c:pt idx="748">
                  <c:v>31.5</c:v>
                </c:pt>
                <c:pt idx="749">
                  <c:v>31.2</c:v>
                </c:pt>
                <c:pt idx="750">
                  <c:v>33.200000000000003</c:v>
                </c:pt>
                <c:pt idx="751">
                  <c:v>33</c:v>
                </c:pt>
                <c:pt idx="752">
                  <c:v>37.1</c:v>
                </c:pt>
              </c:numCache>
            </c:numRef>
          </c:val>
          <c:smooth val="0"/>
          <c:extLst>
            <c:ext xmlns:c16="http://schemas.microsoft.com/office/drawing/2014/chart" uri="{C3380CC4-5D6E-409C-BE32-E72D297353CC}">
              <c16:uniqueId val="{00000001-32D7-45AB-908D-A87BFA71B878}"/>
            </c:ext>
          </c:extLst>
        </c:ser>
        <c:dLbls>
          <c:showLegendKey val="0"/>
          <c:showVal val="0"/>
          <c:showCatName val="0"/>
          <c:showSerName val="0"/>
          <c:showPercent val="0"/>
          <c:showBubbleSize val="0"/>
        </c:dLbls>
        <c:marker val="1"/>
        <c:smooth val="0"/>
        <c:axId val="661849920"/>
        <c:axId val="661857136"/>
      </c:lineChart>
      <c:catAx>
        <c:axId val="661855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61855168"/>
        <c:crosses val="autoZero"/>
        <c:auto val="1"/>
        <c:lblAlgn val="ctr"/>
        <c:lblOffset val="100"/>
        <c:noMultiLvlLbl val="0"/>
      </c:catAx>
      <c:valAx>
        <c:axId val="661855168"/>
        <c:scaling>
          <c:orientation val="minMax"/>
          <c:max val="155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61855824"/>
        <c:crosses val="autoZero"/>
        <c:crossBetween val="between"/>
        <c:majorUnit val="2500"/>
      </c:valAx>
      <c:valAx>
        <c:axId val="661857136"/>
        <c:scaling>
          <c:orientation val="minMax"/>
          <c:max val="1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61849920"/>
        <c:crosses val="max"/>
        <c:crossBetween val="between"/>
      </c:valAx>
      <c:catAx>
        <c:axId val="661849920"/>
        <c:scaling>
          <c:orientation val="minMax"/>
        </c:scaling>
        <c:delete val="1"/>
        <c:axPos val="b"/>
        <c:numFmt formatCode="General" sourceLinked="1"/>
        <c:majorTickMark val="out"/>
        <c:minorTickMark val="none"/>
        <c:tickLblPos val="nextTo"/>
        <c:crossAx val="661857136"/>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'業況 （グラフ用）'!$D$6</c:f>
              <c:strCache>
                <c:ptCount val="1"/>
                <c:pt idx="0">
                  <c:v>2020年3月</c:v>
                </c:pt>
              </c:strCache>
            </c:strRef>
          </c:tx>
          <c:spPr>
            <a:solidFill>
              <a:schemeClr val="accent1"/>
            </a:solidFill>
            <a:ln>
              <a:no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（グラフ用）'!$D$20:$D$30</c:f>
              <c:numCache>
                <c:formatCode>0\ </c:formatCode>
                <c:ptCount val="11"/>
                <c:pt idx="0">
                  <c:v>-3</c:v>
                </c:pt>
                <c:pt idx="1">
                  <c:v>20</c:v>
                </c:pt>
                <c:pt idx="2">
                  <c:v>17</c:v>
                </c:pt>
                <c:pt idx="3">
                  <c:v>15</c:v>
                </c:pt>
                <c:pt idx="4">
                  <c:v>-20</c:v>
                </c:pt>
                <c:pt idx="5">
                  <c:v>-17</c:v>
                </c:pt>
                <c:pt idx="6">
                  <c:v>-19</c:v>
                </c:pt>
                <c:pt idx="7">
                  <c:v>25</c:v>
                </c:pt>
                <c:pt idx="8">
                  <c:v>21</c:v>
                </c:pt>
                <c:pt idx="9">
                  <c:v>-9</c:v>
                </c:pt>
                <c:pt idx="10">
                  <c:v>-55</c:v>
                </c:pt>
              </c:numCache>
            </c:numRef>
          </c:val>
          <c:extLst>
            <c:ext xmlns:c16="http://schemas.microsoft.com/office/drawing/2014/chart" uri="{C3380CC4-5D6E-409C-BE32-E72D297353CC}">
              <c16:uniqueId val="{00000000-9CBA-4288-BAF3-3BEFAA15D050}"/>
            </c:ext>
          </c:extLst>
        </c:ser>
        <c:ser>
          <c:idx val="1"/>
          <c:order val="1"/>
          <c:tx>
            <c:strRef>
              <c:f>'業況 （グラフ用）'!$E$6</c:f>
              <c:strCache>
                <c:ptCount val="1"/>
                <c:pt idx="0">
                  <c:v>2020年6月</c:v>
                </c:pt>
              </c:strCache>
            </c:strRef>
          </c:tx>
          <c:spPr>
            <a:pattFill prst="wdUpDiag">
              <a:fgClr>
                <a:srgbClr val="7030A0"/>
              </a:fgClr>
              <a:bgClr>
                <a:schemeClr val="bg1"/>
              </a:bgClr>
            </a:pattFill>
            <a:ln>
              <a:solidFill>
                <a:srgbClr val="7030A0"/>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（グラフ用）'!$E$20:$E$30</c:f>
              <c:numCache>
                <c:formatCode>0\ </c:formatCode>
                <c:ptCount val="11"/>
                <c:pt idx="0">
                  <c:v>-31</c:v>
                </c:pt>
                <c:pt idx="1">
                  <c:v>0</c:v>
                </c:pt>
                <c:pt idx="2">
                  <c:v>-15</c:v>
                </c:pt>
                <c:pt idx="3">
                  <c:v>-24</c:v>
                </c:pt>
                <c:pt idx="4">
                  <c:v>-49</c:v>
                </c:pt>
                <c:pt idx="5">
                  <c:v>-40</c:v>
                </c:pt>
                <c:pt idx="6">
                  <c:v>-47</c:v>
                </c:pt>
                <c:pt idx="7">
                  <c:v>2</c:v>
                </c:pt>
                <c:pt idx="8">
                  <c:v>-17</c:v>
                </c:pt>
                <c:pt idx="9">
                  <c:v>-47</c:v>
                </c:pt>
                <c:pt idx="10">
                  <c:v>-85</c:v>
                </c:pt>
              </c:numCache>
            </c:numRef>
          </c:val>
          <c:extLst>
            <c:ext xmlns:c16="http://schemas.microsoft.com/office/drawing/2014/chart" uri="{C3380CC4-5D6E-409C-BE32-E72D297353CC}">
              <c16:uniqueId val="{00000001-9CBA-4288-BAF3-3BEFAA15D050}"/>
            </c:ext>
          </c:extLst>
        </c:ser>
        <c:ser>
          <c:idx val="2"/>
          <c:order val="2"/>
          <c:tx>
            <c:strRef>
              <c:f>'業況 （グラフ用）'!$F$6</c:f>
              <c:strCache>
                <c:ptCount val="1"/>
                <c:pt idx="0">
                  <c:v>2020年9月</c:v>
                </c:pt>
              </c:strCache>
            </c:strRef>
          </c:tx>
          <c:spPr>
            <a:solidFill>
              <a:schemeClr val="accent3"/>
            </a:solidFill>
            <a:ln>
              <a:no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（グラフ用）'!$F$20:$F$30</c:f>
              <c:numCache>
                <c:formatCode>0\ </c:formatCode>
                <c:ptCount val="11"/>
                <c:pt idx="0">
                  <c:v>-25</c:v>
                </c:pt>
                <c:pt idx="1">
                  <c:v>3</c:v>
                </c:pt>
                <c:pt idx="2">
                  <c:v>-8</c:v>
                </c:pt>
                <c:pt idx="3">
                  <c:v>-19</c:v>
                </c:pt>
                <c:pt idx="4">
                  <c:v>-47</c:v>
                </c:pt>
                <c:pt idx="5">
                  <c:v>-22</c:v>
                </c:pt>
                <c:pt idx="6">
                  <c:v>-38</c:v>
                </c:pt>
                <c:pt idx="7">
                  <c:v>5</c:v>
                </c:pt>
                <c:pt idx="8">
                  <c:v>-13</c:v>
                </c:pt>
                <c:pt idx="9">
                  <c:v>-41</c:v>
                </c:pt>
                <c:pt idx="10">
                  <c:v>-76</c:v>
                </c:pt>
              </c:numCache>
            </c:numRef>
          </c:val>
          <c:extLst>
            <c:ext xmlns:c16="http://schemas.microsoft.com/office/drawing/2014/chart" uri="{C3380CC4-5D6E-409C-BE32-E72D297353CC}">
              <c16:uniqueId val="{00000002-9CBA-4288-BAF3-3BEFAA15D050}"/>
            </c:ext>
          </c:extLst>
        </c:ser>
        <c:ser>
          <c:idx val="3"/>
          <c:order val="3"/>
          <c:tx>
            <c:strRef>
              <c:f>'業況 （グラフ用）'!$G$6</c:f>
              <c:strCache>
                <c:ptCount val="1"/>
                <c:pt idx="0">
                  <c:v>2020年12月</c:v>
                </c:pt>
              </c:strCache>
            </c:strRef>
          </c:tx>
          <c:spPr>
            <a:pattFill prst="pct70">
              <a:fgClr>
                <a:srgbClr val="FFC000"/>
              </a:fgClr>
              <a:bgClr>
                <a:schemeClr val="bg1"/>
              </a:bgClr>
            </a:pattFill>
            <a:ln>
              <a:solidFill>
                <a:srgbClr val="FFC000"/>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（グラフ用）'!$G$20:$G$30</c:f>
              <c:numCache>
                <c:formatCode>0\ </c:formatCode>
                <c:ptCount val="11"/>
                <c:pt idx="0">
                  <c:v>-16</c:v>
                </c:pt>
                <c:pt idx="1">
                  <c:v>2</c:v>
                </c:pt>
                <c:pt idx="2">
                  <c:v>0</c:v>
                </c:pt>
                <c:pt idx="3">
                  <c:v>-12</c:v>
                </c:pt>
                <c:pt idx="4">
                  <c:v>-33</c:v>
                </c:pt>
                <c:pt idx="5">
                  <c:v>-12</c:v>
                </c:pt>
                <c:pt idx="6">
                  <c:v>-34</c:v>
                </c:pt>
                <c:pt idx="7">
                  <c:v>14</c:v>
                </c:pt>
                <c:pt idx="8">
                  <c:v>-6</c:v>
                </c:pt>
                <c:pt idx="9">
                  <c:v>-20</c:v>
                </c:pt>
                <c:pt idx="10">
                  <c:v>-43</c:v>
                </c:pt>
              </c:numCache>
            </c:numRef>
          </c:val>
          <c:extLst>
            <c:ext xmlns:c16="http://schemas.microsoft.com/office/drawing/2014/chart" uri="{C3380CC4-5D6E-409C-BE32-E72D297353CC}">
              <c16:uniqueId val="{00000003-9CBA-4288-BAF3-3BEFAA15D050}"/>
            </c:ext>
          </c:extLst>
        </c:ser>
        <c:ser>
          <c:idx val="4"/>
          <c:order val="4"/>
          <c:tx>
            <c:strRef>
              <c:f>'業況 （グラフ用）'!$H$6</c:f>
              <c:strCache>
                <c:ptCount val="1"/>
                <c:pt idx="0">
                  <c:v>2021年3月</c:v>
                </c:pt>
              </c:strCache>
            </c:strRef>
          </c:tx>
          <c:spPr>
            <a:solidFill>
              <a:schemeClr val="accent5"/>
            </a:solidFill>
            <a:ln>
              <a:no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（グラフ用）'!$H$20:$H$30</c:f>
              <c:numCache>
                <c:formatCode>0\ </c:formatCode>
                <c:ptCount val="11"/>
                <c:pt idx="0">
                  <c:v>-14</c:v>
                </c:pt>
                <c:pt idx="1">
                  <c:v>-1</c:v>
                </c:pt>
                <c:pt idx="2">
                  <c:v>6</c:v>
                </c:pt>
                <c:pt idx="3">
                  <c:v>-22</c:v>
                </c:pt>
                <c:pt idx="4">
                  <c:v>-27</c:v>
                </c:pt>
                <c:pt idx="5">
                  <c:v>-6</c:v>
                </c:pt>
                <c:pt idx="6">
                  <c:v>-29</c:v>
                </c:pt>
                <c:pt idx="7">
                  <c:v>12</c:v>
                </c:pt>
                <c:pt idx="8">
                  <c:v>8</c:v>
                </c:pt>
                <c:pt idx="9">
                  <c:v>-20</c:v>
                </c:pt>
                <c:pt idx="10">
                  <c:v>-73</c:v>
                </c:pt>
              </c:numCache>
            </c:numRef>
          </c:val>
          <c:extLst>
            <c:ext xmlns:c16="http://schemas.microsoft.com/office/drawing/2014/chart" uri="{C3380CC4-5D6E-409C-BE32-E72D297353CC}">
              <c16:uniqueId val="{00000004-9CBA-4288-BAF3-3BEFAA15D050}"/>
            </c:ext>
          </c:extLst>
        </c:ser>
        <c:ser>
          <c:idx val="5"/>
          <c:order val="5"/>
          <c:tx>
            <c:strRef>
              <c:f>'業況 （グラフ用）'!$I$6</c:f>
              <c:strCache>
                <c:ptCount val="1"/>
                <c:pt idx="0">
                  <c:v>2021年6月</c:v>
                </c:pt>
              </c:strCache>
            </c:strRef>
          </c:tx>
          <c:spPr>
            <a:pattFill prst="narHorz">
              <a:fgClr>
                <a:schemeClr val="accent6"/>
              </a:fgClr>
              <a:bgClr>
                <a:schemeClr val="bg1"/>
              </a:bgClr>
            </a:pattFill>
            <a:ln>
              <a:solidFill>
                <a:schemeClr val="accent6"/>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（グラフ用）'!$I$20:$I$30</c:f>
              <c:numCache>
                <c:formatCode>0\ </c:formatCode>
                <c:ptCount val="11"/>
                <c:pt idx="0">
                  <c:v>-9</c:v>
                </c:pt>
                <c:pt idx="1">
                  <c:v>2</c:v>
                </c:pt>
                <c:pt idx="2">
                  <c:v>0</c:v>
                </c:pt>
                <c:pt idx="3">
                  <c:v>-20</c:v>
                </c:pt>
                <c:pt idx="4">
                  <c:v>-12</c:v>
                </c:pt>
                <c:pt idx="5">
                  <c:v>-10</c:v>
                </c:pt>
                <c:pt idx="6">
                  <c:v>-21</c:v>
                </c:pt>
                <c:pt idx="7">
                  <c:v>22</c:v>
                </c:pt>
                <c:pt idx="8">
                  <c:v>8</c:v>
                </c:pt>
                <c:pt idx="9">
                  <c:v>-12</c:v>
                </c:pt>
                <c:pt idx="10">
                  <c:v>-64</c:v>
                </c:pt>
              </c:numCache>
            </c:numRef>
          </c:val>
          <c:extLst>
            <c:ext xmlns:c16="http://schemas.microsoft.com/office/drawing/2014/chart" uri="{C3380CC4-5D6E-409C-BE32-E72D297353CC}">
              <c16:uniqueId val="{00000005-9CBA-4288-BAF3-3BEFAA15D050}"/>
            </c:ext>
          </c:extLst>
        </c:ser>
        <c:ser>
          <c:idx val="6"/>
          <c:order val="6"/>
          <c:tx>
            <c:strRef>
              <c:f>'業況 （グラフ用）'!$J$6</c:f>
              <c:strCache>
                <c:ptCount val="1"/>
                <c:pt idx="0">
                  <c:v>2021年9月</c:v>
                </c:pt>
              </c:strCache>
            </c:strRef>
          </c:tx>
          <c:spPr>
            <a:solidFill>
              <a:schemeClr val="accent1">
                <a:lumMod val="60000"/>
              </a:schemeClr>
            </a:solidFill>
            <a:ln>
              <a:no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（グラフ用）'!$J$20:$J$30</c:f>
              <c:numCache>
                <c:formatCode>0\ </c:formatCode>
                <c:ptCount val="11"/>
                <c:pt idx="0">
                  <c:v>-6</c:v>
                </c:pt>
                <c:pt idx="1">
                  <c:v>1</c:v>
                </c:pt>
                <c:pt idx="2">
                  <c:v>4</c:v>
                </c:pt>
                <c:pt idx="3">
                  <c:v>0</c:v>
                </c:pt>
                <c:pt idx="4">
                  <c:v>-9</c:v>
                </c:pt>
                <c:pt idx="5">
                  <c:v>-15</c:v>
                </c:pt>
                <c:pt idx="6">
                  <c:v>-7</c:v>
                </c:pt>
                <c:pt idx="7">
                  <c:v>13</c:v>
                </c:pt>
                <c:pt idx="8">
                  <c:v>8</c:v>
                </c:pt>
                <c:pt idx="9">
                  <c:v>-14</c:v>
                </c:pt>
                <c:pt idx="10">
                  <c:v>-66</c:v>
                </c:pt>
              </c:numCache>
            </c:numRef>
          </c:val>
          <c:extLst>
            <c:ext xmlns:c16="http://schemas.microsoft.com/office/drawing/2014/chart" uri="{C3380CC4-5D6E-409C-BE32-E72D297353CC}">
              <c16:uniqueId val="{00000006-9CBA-4288-BAF3-3BEFAA15D050}"/>
            </c:ext>
          </c:extLst>
        </c:ser>
        <c:ser>
          <c:idx val="7"/>
          <c:order val="7"/>
          <c:tx>
            <c:strRef>
              <c:f>'業況 （グラフ用）'!$K$6</c:f>
              <c:strCache>
                <c:ptCount val="1"/>
                <c:pt idx="0">
                  <c:v>2021年12月</c:v>
                </c:pt>
              </c:strCache>
            </c:strRef>
          </c:tx>
          <c:spPr>
            <a:pattFill prst="wdDnDiag">
              <a:fgClr>
                <a:schemeClr val="accent1"/>
              </a:fgClr>
              <a:bgClr>
                <a:schemeClr val="bg1"/>
              </a:bgClr>
            </a:pattFill>
            <a:ln>
              <a:solidFill>
                <a:schemeClr val="accent1"/>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（グラフ用）'!$K$20:$K$30</c:f>
              <c:numCache>
                <c:formatCode>0\ </c:formatCode>
                <c:ptCount val="11"/>
                <c:pt idx="0">
                  <c:v>4</c:v>
                </c:pt>
                <c:pt idx="1">
                  <c:v>6</c:v>
                </c:pt>
                <c:pt idx="2">
                  <c:v>17</c:v>
                </c:pt>
                <c:pt idx="3">
                  <c:v>16</c:v>
                </c:pt>
                <c:pt idx="4">
                  <c:v>-2</c:v>
                </c:pt>
                <c:pt idx="5">
                  <c:v>-8</c:v>
                </c:pt>
                <c:pt idx="6">
                  <c:v>-3</c:v>
                </c:pt>
                <c:pt idx="7">
                  <c:v>25</c:v>
                </c:pt>
                <c:pt idx="8">
                  <c:v>14</c:v>
                </c:pt>
                <c:pt idx="9">
                  <c:v>5</c:v>
                </c:pt>
                <c:pt idx="10">
                  <c:v>-28</c:v>
                </c:pt>
              </c:numCache>
            </c:numRef>
          </c:val>
          <c:extLst>
            <c:ext xmlns:c16="http://schemas.microsoft.com/office/drawing/2014/chart" uri="{C3380CC4-5D6E-409C-BE32-E72D297353CC}">
              <c16:uniqueId val="{00000007-9CBA-4288-BAF3-3BEFAA15D050}"/>
            </c:ext>
          </c:extLst>
        </c:ser>
        <c:ser>
          <c:idx val="8"/>
          <c:order val="8"/>
          <c:tx>
            <c:strRef>
              <c:f>'業況 （グラフ用）'!$L$6</c:f>
              <c:strCache>
                <c:ptCount val="1"/>
                <c:pt idx="0">
                  <c:v>2022年3月</c:v>
                </c:pt>
              </c:strCache>
            </c:strRef>
          </c:tx>
          <c:spPr>
            <a:solidFill>
              <a:schemeClr val="accent3">
                <a:lumMod val="60000"/>
              </a:schemeClr>
            </a:solidFill>
            <a:ln>
              <a:no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（グラフ用）'!$L$20:$L$30</c:f>
              <c:numCache>
                <c:formatCode>\(#,##0\);\(\-#,##0\)</c:formatCode>
                <c:ptCount val="11"/>
                <c:pt idx="0">
                  <c:v>-2</c:v>
                </c:pt>
                <c:pt idx="1">
                  <c:v>-2</c:v>
                </c:pt>
                <c:pt idx="2">
                  <c:v>10</c:v>
                </c:pt>
                <c:pt idx="3">
                  <c:v>10</c:v>
                </c:pt>
                <c:pt idx="4">
                  <c:v>-6</c:v>
                </c:pt>
                <c:pt idx="5">
                  <c:v>-6</c:v>
                </c:pt>
                <c:pt idx="6">
                  <c:v>-10</c:v>
                </c:pt>
                <c:pt idx="7">
                  <c:v>16</c:v>
                </c:pt>
                <c:pt idx="8">
                  <c:v>8</c:v>
                </c:pt>
                <c:pt idx="9">
                  <c:v>-7</c:v>
                </c:pt>
                <c:pt idx="10">
                  <c:v>-22</c:v>
                </c:pt>
              </c:numCache>
            </c:numRef>
          </c:val>
          <c:extLst>
            <c:ext xmlns:c16="http://schemas.microsoft.com/office/drawing/2014/chart" uri="{C3380CC4-5D6E-409C-BE32-E72D297353CC}">
              <c16:uniqueId val="{00000008-9CBA-4288-BAF3-3BEFAA15D050}"/>
            </c:ext>
          </c:extLst>
        </c:ser>
        <c:dLbls>
          <c:showLegendKey val="0"/>
          <c:showVal val="0"/>
          <c:showCatName val="0"/>
          <c:showSerName val="0"/>
          <c:showPercent val="0"/>
          <c:showBubbleSize val="0"/>
        </c:dLbls>
        <c:gapWidth val="219"/>
        <c:overlap val="-27"/>
        <c:axId val="484665776"/>
        <c:axId val="484672336"/>
      </c:barChart>
      <c:catAx>
        <c:axId val="484665776"/>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484672336"/>
        <c:crosses val="autoZero"/>
        <c:auto val="1"/>
        <c:lblAlgn val="ctr"/>
        <c:lblOffset val="100"/>
        <c:noMultiLvlLbl val="0"/>
      </c:catAx>
      <c:valAx>
        <c:axId val="484672336"/>
        <c:scaling>
          <c:orientation val="minMax"/>
        </c:scaling>
        <c:delete val="0"/>
        <c:axPos val="l"/>
        <c:majorGridlines>
          <c:spPr>
            <a:ln w="9525" cap="flat" cmpd="sng" algn="ctr">
              <a:solidFill>
                <a:schemeClr val="tx1">
                  <a:lumMod val="15000"/>
                  <a:lumOff val="85000"/>
                </a:schemeClr>
              </a:solidFill>
              <a:round/>
            </a:ln>
            <a:effectLst/>
          </c:spPr>
        </c:majorGridlines>
        <c:numFmt formatCode="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4665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倒産件数!$C$8</c:f>
              <c:strCache>
                <c:ptCount val="1"/>
                <c:pt idx="0">
                  <c:v>全国</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倒産件数!$D$7:$N$7</c:f>
              <c:strCache>
                <c:ptCount val="11"/>
                <c:pt idx="0">
                  <c:v>2011年</c:v>
                </c:pt>
                <c:pt idx="1">
                  <c:v>2012年</c:v>
                </c:pt>
                <c:pt idx="2">
                  <c:v>2013年</c:v>
                </c:pt>
                <c:pt idx="3">
                  <c:v>2014年</c:v>
                </c:pt>
                <c:pt idx="4">
                  <c:v>2015年</c:v>
                </c:pt>
                <c:pt idx="5">
                  <c:v>2016年</c:v>
                </c:pt>
                <c:pt idx="6">
                  <c:v>2017年</c:v>
                </c:pt>
                <c:pt idx="7">
                  <c:v>2018年</c:v>
                </c:pt>
                <c:pt idx="8">
                  <c:v>2019年</c:v>
                </c:pt>
                <c:pt idx="9">
                  <c:v>2020年</c:v>
                </c:pt>
                <c:pt idx="10">
                  <c:v>2021年</c:v>
                </c:pt>
              </c:strCache>
            </c:strRef>
          </c:cat>
          <c:val>
            <c:numRef>
              <c:f>倒産件数!$D$8:$N$8</c:f>
              <c:numCache>
                <c:formatCode>#,##0_ </c:formatCode>
                <c:ptCount val="11"/>
                <c:pt idx="0">
                  <c:v>11369</c:v>
                </c:pt>
                <c:pt idx="1">
                  <c:v>11129</c:v>
                </c:pt>
                <c:pt idx="2">
                  <c:v>10332</c:v>
                </c:pt>
                <c:pt idx="3">
                  <c:v>9180</c:v>
                </c:pt>
                <c:pt idx="4">
                  <c:v>8517</c:v>
                </c:pt>
                <c:pt idx="5">
                  <c:v>8164</c:v>
                </c:pt>
                <c:pt idx="6">
                  <c:v>8376</c:v>
                </c:pt>
                <c:pt idx="7">
                  <c:v>8063</c:v>
                </c:pt>
                <c:pt idx="8">
                  <c:v>8354</c:v>
                </c:pt>
                <c:pt idx="9">
                  <c:v>7809</c:v>
                </c:pt>
                <c:pt idx="10">
                  <c:v>6015</c:v>
                </c:pt>
              </c:numCache>
            </c:numRef>
          </c:val>
          <c:extLst>
            <c:ext xmlns:c16="http://schemas.microsoft.com/office/drawing/2014/chart" uri="{C3380CC4-5D6E-409C-BE32-E72D297353CC}">
              <c16:uniqueId val="{00000000-DDEA-451B-ADB7-06AF5E45037D}"/>
            </c:ext>
          </c:extLst>
        </c:ser>
        <c:dLbls>
          <c:showLegendKey val="0"/>
          <c:showVal val="0"/>
          <c:showCatName val="0"/>
          <c:showSerName val="0"/>
          <c:showPercent val="0"/>
          <c:showBubbleSize val="0"/>
        </c:dLbls>
        <c:gapWidth val="219"/>
        <c:overlap val="-27"/>
        <c:axId val="400091240"/>
        <c:axId val="400086976"/>
      </c:barChart>
      <c:catAx>
        <c:axId val="400091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400086976"/>
        <c:crosses val="autoZero"/>
        <c:auto val="1"/>
        <c:lblAlgn val="ctr"/>
        <c:lblOffset val="100"/>
        <c:noMultiLvlLbl val="0"/>
      </c:catAx>
      <c:valAx>
        <c:axId val="400086976"/>
        <c:scaling>
          <c:orientation val="minMax"/>
          <c:min val="5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00091240"/>
        <c:crosses val="autoZero"/>
        <c:crossBetween val="between"/>
        <c:majorUnit val="2500"/>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倒産件数!$C$9</c:f>
              <c:strCache>
                <c:ptCount val="1"/>
                <c:pt idx="0">
                  <c:v>大阪</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倒産件数!$D$7:$N$7</c:f>
              <c:strCache>
                <c:ptCount val="11"/>
                <c:pt idx="0">
                  <c:v>2011年</c:v>
                </c:pt>
                <c:pt idx="1">
                  <c:v>2012年</c:v>
                </c:pt>
                <c:pt idx="2">
                  <c:v>2013年</c:v>
                </c:pt>
                <c:pt idx="3">
                  <c:v>2014年</c:v>
                </c:pt>
                <c:pt idx="4">
                  <c:v>2015年</c:v>
                </c:pt>
                <c:pt idx="5">
                  <c:v>2016年</c:v>
                </c:pt>
                <c:pt idx="6">
                  <c:v>2017年</c:v>
                </c:pt>
                <c:pt idx="7">
                  <c:v>2018年</c:v>
                </c:pt>
                <c:pt idx="8">
                  <c:v>2019年</c:v>
                </c:pt>
                <c:pt idx="9">
                  <c:v>2020年</c:v>
                </c:pt>
                <c:pt idx="10">
                  <c:v>2021年</c:v>
                </c:pt>
              </c:strCache>
            </c:strRef>
          </c:cat>
          <c:val>
            <c:numRef>
              <c:f>倒産件数!$D$9:$N$9</c:f>
              <c:numCache>
                <c:formatCode>#,##0_ </c:formatCode>
                <c:ptCount val="11"/>
                <c:pt idx="0">
                  <c:v>1515</c:v>
                </c:pt>
                <c:pt idx="1">
                  <c:v>1553</c:v>
                </c:pt>
                <c:pt idx="2">
                  <c:v>1364</c:v>
                </c:pt>
                <c:pt idx="3">
                  <c:v>1245</c:v>
                </c:pt>
                <c:pt idx="4">
                  <c:v>1175</c:v>
                </c:pt>
                <c:pt idx="5">
                  <c:v>1137</c:v>
                </c:pt>
                <c:pt idx="6">
                  <c:v>1238</c:v>
                </c:pt>
                <c:pt idx="7">
                  <c:v>1100</c:v>
                </c:pt>
                <c:pt idx="8">
                  <c:v>1195</c:v>
                </c:pt>
                <c:pt idx="9">
                  <c:v>1146</c:v>
                </c:pt>
                <c:pt idx="10">
                  <c:v>842</c:v>
                </c:pt>
              </c:numCache>
            </c:numRef>
          </c:val>
          <c:extLst>
            <c:ext xmlns:c16="http://schemas.microsoft.com/office/drawing/2014/chart" uri="{C3380CC4-5D6E-409C-BE32-E72D297353CC}">
              <c16:uniqueId val="{00000000-26D1-4B38-BC3B-D9B0FE883BF6}"/>
            </c:ext>
          </c:extLst>
        </c:ser>
        <c:dLbls>
          <c:showLegendKey val="0"/>
          <c:showVal val="0"/>
          <c:showCatName val="0"/>
          <c:showSerName val="0"/>
          <c:showPercent val="0"/>
          <c:showBubbleSize val="0"/>
        </c:dLbls>
        <c:gapWidth val="219"/>
        <c:overlap val="-27"/>
        <c:axId val="422634568"/>
        <c:axId val="422641784"/>
      </c:barChart>
      <c:catAx>
        <c:axId val="422634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422641784"/>
        <c:crosses val="autoZero"/>
        <c:auto val="1"/>
        <c:lblAlgn val="ctr"/>
        <c:lblOffset val="100"/>
        <c:noMultiLvlLbl val="0"/>
      </c:catAx>
      <c:valAx>
        <c:axId val="422641784"/>
        <c:scaling>
          <c:orientation val="minMax"/>
          <c:max val="1600"/>
          <c:min val="5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6345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'グラフ用（コロナ倒産）'!$D$3:$AA$4</c:f>
              <c:multiLvlStrCache>
                <c:ptCount val="24"/>
                <c:lvl>
                  <c:pt idx="0">
                    <c:v>2月</c:v>
                  </c:pt>
                  <c:pt idx="1">
                    <c:v>3月</c:v>
                  </c:pt>
                  <c:pt idx="2">
                    <c:v>4月</c:v>
                  </c:pt>
                  <c:pt idx="3">
                    <c:v>5月</c:v>
                  </c:pt>
                  <c:pt idx="4">
                    <c:v>6月</c:v>
                  </c:pt>
                  <c:pt idx="5">
                    <c:v>7月</c:v>
                  </c:pt>
                  <c:pt idx="6">
                    <c:v>8月</c:v>
                  </c:pt>
                  <c:pt idx="7">
                    <c:v>9月</c:v>
                  </c:pt>
                  <c:pt idx="8">
                    <c:v>10月</c:v>
                  </c:pt>
                  <c:pt idx="9">
                    <c:v>11月</c:v>
                  </c:pt>
                  <c:pt idx="10">
                    <c:v>12月</c:v>
                  </c:pt>
                  <c:pt idx="11">
                    <c:v>1月</c:v>
                  </c:pt>
                  <c:pt idx="12">
                    <c:v>2月</c:v>
                  </c:pt>
                  <c:pt idx="13">
                    <c:v>3月</c:v>
                  </c:pt>
                  <c:pt idx="14">
                    <c:v>4月</c:v>
                  </c:pt>
                  <c:pt idx="15">
                    <c:v>5月</c:v>
                  </c:pt>
                  <c:pt idx="16">
                    <c:v>6月</c:v>
                  </c:pt>
                  <c:pt idx="17">
                    <c:v>7月</c:v>
                  </c:pt>
                  <c:pt idx="18">
                    <c:v>8月</c:v>
                  </c:pt>
                  <c:pt idx="19">
                    <c:v>9月</c:v>
                  </c:pt>
                  <c:pt idx="20">
                    <c:v>10月</c:v>
                  </c:pt>
                  <c:pt idx="21">
                    <c:v>11月</c:v>
                  </c:pt>
                  <c:pt idx="22">
                    <c:v>12月</c:v>
                  </c:pt>
                  <c:pt idx="23">
                    <c:v>1月</c:v>
                  </c:pt>
                </c:lvl>
                <c:lvl>
                  <c:pt idx="0">
                    <c:v>2020年</c:v>
                  </c:pt>
                  <c:pt idx="11">
                    <c:v>2021年</c:v>
                  </c:pt>
                  <c:pt idx="23">
                    <c:v>2022年</c:v>
                  </c:pt>
                </c:lvl>
              </c:multiLvlStrCache>
            </c:multiLvlStrRef>
          </c:cat>
          <c:val>
            <c:numRef>
              <c:f>'グラフ用（コロナ倒産）'!$D$5:$AA$5</c:f>
              <c:numCache>
                <c:formatCode>#,##0_);[Red]\(#,##0\)</c:formatCode>
                <c:ptCount val="24"/>
                <c:pt idx="0">
                  <c:v>1</c:v>
                </c:pt>
                <c:pt idx="1">
                  <c:v>15</c:v>
                </c:pt>
                <c:pt idx="2">
                  <c:v>69</c:v>
                </c:pt>
                <c:pt idx="3">
                  <c:v>67</c:v>
                </c:pt>
                <c:pt idx="4">
                  <c:v>108</c:v>
                </c:pt>
                <c:pt idx="5">
                  <c:v>103</c:v>
                </c:pt>
                <c:pt idx="6">
                  <c:v>88</c:v>
                </c:pt>
                <c:pt idx="7">
                  <c:v>98</c:v>
                </c:pt>
                <c:pt idx="8">
                  <c:v>99</c:v>
                </c:pt>
                <c:pt idx="9">
                  <c:v>83</c:v>
                </c:pt>
                <c:pt idx="10">
                  <c:v>110</c:v>
                </c:pt>
                <c:pt idx="11">
                  <c:v>119</c:v>
                </c:pt>
                <c:pt idx="12">
                  <c:v>108</c:v>
                </c:pt>
                <c:pt idx="13">
                  <c:v>173</c:v>
                </c:pt>
                <c:pt idx="14">
                  <c:v>158</c:v>
                </c:pt>
                <c:pt idx="15">
                  <c:v>134</c:v>
                </c:pt>
                <c:pt idx="16">
                  <c:v>143</c:v>
                </c:pt>
                <c:pt idx="17">
                  <c:v>161</c:v>
                </c:pt>
                <c:pt idx="18">
                  <c:v>127</c:v>
                </c:pt>
                <c:pt idx="19">
                  <c:v>170</c:v>
                </c:pt>
                <c:pt idx="20">
                  <c:v>165</c:v>
                </c:pt>
                <c:pt idx="21">
                  <c:v>175</c:v>
                </c:pt>
                <c:pt idx="22">
                  <c:v>172</c:v>
                </c:pt>
                <c:pt idx="23">
                  <c:v>180</c:v>
                </c:pt>
              </c:numCache>
            </c:numRef>
          </c:val>
          <c:extLst>
            <c:ext xmlns:c16="http://schemas.microsoft.com/office/drawing/2014/chart" uri="{C3380CC4-5D6E-409C-BE32-E72D297353CC}">
              <c16:uniqueId val="{00000000-CBFC-4B2F-81A9-63F7A19B0594}"/>
            </c:ext>
          </c:extLst>
        </c:ser>
        <c:dLbls>
          <c:showLegendKey val="0"/>
          <c:showVal val="0"/>
          <c:showCatName val="0"/>
          <c:showSerName val="0"/>
          <c:showPercent val="0"/>
          <c:showBubbleSize val="0"/>
        </c:dLbls>
        <c:gapWidth val="150"/>
        <c:overlap val="-27"/>
        <c:axId val="491500120"/>
        <c:axId val="491491920"/>
      </c:barChart>
      <c:catAx>
        <c:axId val="491500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91491920"/>
        <c:crosses val="autoZero"/>
        <c:auto val="1"/>
        <c:lblAlgn val="ctr"/>
        <c:lblOffset val="100"/>
        <c:noMultiLvlLbl val="0"/>
      </c:catAx>
      <c:valAx>
        <c:axId val="491491920"/>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915001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4"/>
          <c:order val="4"/>
          <c:tx>
            <c:strRef>
              <c:f>'延べ宿泊者数、客室稼働率（グラフ用）'!$C$30</c:f>
              <c:strCache>
                <c:ptCount val="1"/>
                <c:pt idx="0">
                  <c:v>日本人</c:v>
                </c:pt>
              </c:strCache>
            </c:strRef>
          </c:tx>
          <c:spPr>
            <a:pattFill prst="dkUpDiag">
              <a:fgClr>
                <a:schemeClr val="accent1"/>
              </a:fgClr>
              <a:bgClr>
                <a:schemeClr val="bg1"/>
              </a:bgClr>
            </a:pattFill>
            <a:ln>
              <a:solidFill>
                <a:schemeClr val="accent1"/>
              </a:solidFill>
            </a:ln>
            <a:effectLst/>
          </c:spPr>
          <c:invertIfNegative val="0"/>
          <c:cat>
            <c:multiLvlStrRef>
              <c:f>'延べ宿泊者数、客室稼働率（グラフ用）'!$D$23:$Z$24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'延べ宿泊者数、客室稼働率（グラフ用）'!$D$30:$Z$30</c:f>
              <c:numCache>
                <c:formatCode>#,##0;"△ "#,##0</c:formatCode>
                <c:ptCount val="23"/>
                <c:pt idx="0">
                  <c:v>2476650</c:v>
                </c:pt>
                <c:pt idx="1">
                  <c:v>2445750</c:v>
                </c:pt>
                <c:pt idx="2">
                  <c:v>1334720</c:v>
                </c:pt>
                <c:pt idx="3">
                  <c:v>629950</c:v>
                </c:pt>
                <c:pt idx="4">
                  <c:v>451130</c:v>
                </c:pt>
                <c:pt idx="5">
                  <c:v>823900</c:v>
                </c:pt>
                <c:pt idx="6">
                  <c:v>1030290</c:v>
                </c:pt>
                <c:pt idx="7">
                  <c:v>1017100</c:v>
                </c:pt>
                <c:pt idx="8">
                  <c:v>1291610</c:v>
                </c:pt>
                <c:pt idx="9">
                  <c:v>1767950</c:v>
                </c:pt>
                <c:pt idx="10">
                  <c:v>1953460</c:v>
                </c:pt>
                <c:pt idx="11">
                  <c:v>1269750</c:v>
                </c:pt>
                <c:pt idx="12">
                  <c:v>1009910</c:v>
                </c:pt>
                <c:pt idx="13">
                  <c:v>947270</c:v>
                </c:pt>
                <c:pt idx="14">
                  <c:v>1654950</c:v>
                </c:pt>
                <c:pt idx="15">
                  <c:v>1164970</c:v>
                </c:pt>
                <c:pt idx="16">
                  <c:v>832390</c:v>
                </c:pt>
                <c:pt idx="17">
                  <c:v>1041800</c:v>
                </c:pt>
                <c:pt idx="18">
                  <c:v>1585010</c:v>
                </c:pt>
                <c:pt idx="19">
                  <c:v>1565420</c:v>
                </c:pt>
                <c:pt idx="20">
                  <c:v>1352100</c:v>
                </c:pt>
                <c:pt idx="21">
                  <c:v>1825890</c:v>
                </c:pt>
                <c:pt idx="22" formatCode="General">
                  <c:v>2116070</c:v>
                </c:pt>
              </c:numCache>
            </c:numRef>
          </c:val>
          <c:extLst>
            <c:ext xmlns:c16="http://schemas.microsoft.com/office/drawing/2014/chart" uri="{C3380CC4-5D6E-409C-BE32-E72D297353CC}">
              <c16:uniqueId val="{00000000-1C95-467D-AB18-4E4CA7BE9582}"/>
            </c:ext>
          </c:extLst>
        </c:ser>
        <c:ser>
          <c:idx val="5"/>
          <c:order val="5"/>
          <c:tx>
            <c:strRef>
              <c:f>'延べ宿泊者数、客室稼働率（グラフ用）'!$C$31</c:f>
              <c:strCache>
                <c:ptCount val="1"/>
                <c:pt idx="0">
                  <c:v>外国人</c:v>
                </c:pt>
              </c:strCache>
            </c:strRef>
          </c:tx>
          <c:spPr>
            <a:pattFill prst="lgCheck">
              <a:fgClr>
                <a:schemeClr val="accent6">
                  <a:lumMod val="60000"/>
                  <a:lumOff val="40000"/>
                </a:schemeClr>
              </a:fgClr>
              <a:bgClr>
                <a:schemeClr val="bg1"/>
              </a:bgClr>
            </a:pattFill>
            <a:ln>
              <a:solidFill>
                <a:schemeClr val="accent6">
                  <a:lumMod val="60000"/>
                  <a:lumOff val="40000"/>
                </a:schemeClr>
              </a:solidFill>
            </a:ln>
            <a:effectLst/>
          </c:spPr>
          <c:invertIfNegative val="0"/>
          <c:cat>
            <c:multiLvlStrRef>
              <c:f>'延べ宿泊者数、客室稼働率（グラフ用）'!$D$23:$Z$24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'延べ宿泊者数、客室稼働率（グラフ用）'!$D$31:$Z$31</c:f>
              <c:numCache>
                <c:formatCode>#,##0;"△ "#,##0</c:formatCode>
                <c:ptCount val="23"/>
                <c:pt idx="0">
                  <c:v>1966700</c:v>
                </c:pt>
                <c:pt idx="1">
                  <c:v>685300</c:v>
                </c:pt>
                <c:pt idx="2">
                  <c:v>159200</c:v>
                </c:pt>
                <c:pt idx="3">
                  <c:v>42200</c:v>
                </c:pt>
                <c:pt idx="4">
                  <c:v>33160</c:v>
                </c:pt>
                <c:pt idx="5">
                  <c:v>30950</c:v>
                </c:pt>
                <c:pt idx="6">
                  <c:v>29190</c:v>
                </c:pt>
                <c:pt idx="7">
                  <c:v>30940</c:v>
                </c:pt>
                <c:pt idx="8">
                  <c:v>33070</c:v>
                </c:pt>
                <c:pt idx="9">
                  <c:v>41510</c:v>
                </c:pt>
                <c:pt idx="10">
                  <c:v>69120</c:v>
                </c:pt>
                <c:pt idx="11">
                  <c:v>103410</c:v>
                </c:pt>
                <c:pt idx="12">
                  <c:v>70150</c:v>
                </c:pt>
                <c:pt idx="13">
                  <c:v>19090</c:v>
                </c:pt>
                <c:pt idx="14">
                  <c:v>20740</c:v>
                </c:pt>
                <c:pt idx="15">
                  <c:v>20020</c:v>
                </c:pt>
                <c:pt idx="16">
                  <c:v>21990</c:v>
                </c:pt>
                <c:pt idx="17">
                  <c:v>17610</c:v>
                </c:pt>
                <c:pt idx="18">
                  <c:v>21140</c:v>
                </c:pt>
                <c:pt idx="19">
                  <c:v>18720</c:v>
                </c:pt>
                <c:pt idx="20">
                  <c:v>25620</c:v>
                </c:pt>
                <c:pt idx="21">
                  <c:v>25250</c:v>
                </c:pt>
                <c:pt idx="22" formatCode="General">
                  <c:v>36240</c:v>
                </c:pt>
              </c:numCache>
            </c:numRef>
          </c:val>
          <c:extLst>
            <c:ext xmlns:c16="http://schemas.microsoft.com/office/drawing/2014/chart" uri="{C3380CC4-5D6E-409C-BE32-E72D297353CC}">
              <c16:uniqueId val="{00000001-1C95-467D-AB18-4E4CA7BE9582}"/>
            </c:ext>
          </c:extLst>
        </c:ser>
        <c:dLbls>
          <c:showLegendKey val="0"/>
          <c:showVal val="0"/>
          <c:showCatName val="0"/>
          <c:showSerName val="0"/>
          <c:showPercent val="0"/>
          <c:showBubbleSize val="0"/>
        </c:dLbls>
        <c:gapWidth val="150"/>
        <c:overlap val="100"/>
        <c:axId val="503941632"/>
        <c:axId val="503946880"/>
      </c:barChart>
      <c:lineChart>
        <c:grouping val="standard"/>
        <c:varyColors val="0"/>
        <c:dLbls>
          <c:showLegendKey val="0"/>
          <c:showVal val="0"/>
          <c:showCatName val="0"/>
          <c:showSerName val="0"/>
          <c:showPercent val="0"/>
          <c:showBubbleSize val="0"/>
        </c:dLbls>
        <c:marker val="1"/>
        <c:smooth val="0"/>
        <c:axId val="474280720"/>
        <c:axId val="474280392"/>
        <c:extLst>
          <c:ext xmlns:c15="http://schemas.microsoft.com/office/drawing/2012/chart" uri="{02D57815-91ED-43cb-92C2-25804820EDAC}">
            <c15:filteredLineSeries>
              <c15:ser>
                <c:idx val="0"/>
                <c:order val="0"/>
                <c:tx>
                  <c:strRef>
                    <c:extLst>
                      <c:ext uri="{02D57815-91ED-43cb-92C2-25804820EDAC}">
                        <c15:formulaRef>
                          <c15:sqref>'延べ宿泊者数、客室稼働率（グラフ用）'!$C$25</c15:sqref>
                        </c15:formulaRef>
                      </c:ext>
                    </c:extLst>
                    <c:strCache>
                      <c:ptCount val="1"/>
                      <c:pt idx="0">
                        <c:v>客室稼働率全体</c:v>
                      </c:pt>
                    </c:strCache>
                  </c:strRef>
                </c:tx>
                <c:spPr>
                  <a:ln w="38100" cap="rnd" cmpd="dbl">
                    <a:solidFill>
                      <a:schemeClr val="tx1">
                        <a:alpha val="60000"/>
                      </a:schemeClr>
                    </a:solidFill>
                    <a:round/>
                  </a:ln>
                  <a:effectLst/>
                </c:spPr>
                <c:marker>
                  <c:symbol val="square"/>
                  <c:size val="6"/>
                  <c:spPr>
                    <a:solidFill>
                      <a:schemeClr val="tx1">
                        <a:alpha val="80000"/>
                      </a:schemeClr>
                    </a:solidFill>
                    <a:ln w="9525">
                      <a:solidFill>
                        <a:schemeClr val="accent1"/>
                      </a:solidFill>
                    </a:ln>
                    <a:effectLst/>
                  </c:spPr>
                </c:marker>
                <c:cat>
                  <c:multiLvlStrRef>
                    <c:extLst>
                      <c:ext uri="{02D57815-91ED-43cb-92C2-25804820EDAC}">
                        <c15:formulaRef>
                          <c15:sqref>'延べ宿泊者数、客室稼働率（グラフ用）'!$D$23:$T$24</c15:sqref>
                        </c15:formulaRef>
                      </c:ext>
                    </c:extLst>
                    <c:multiLvlStrCache>
                      <c:ptCount val="17"/>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lvl>
                      <c:lvl>
                        <c:pt idx="0">
                          <c:v>2020年</c:v>
                        </c:pt>
                        <c:pt idx="12">
                          <c:v>2021年</c:v>
                        </c:pt>
                      </c:lvl>
                    </c:multiLvlStrCache>
                  </c:multiLvlStrRef>
                </c:cat>
                <c:val>
                  <c:numRef>
                    <c:extLst>
                      <c:ext uri="{02D57815-91ED-43cb-92C2-25804820EDAC}">
                        <c15:formulaRef>
                          <c15:sqref>'延べ宿泊者数、客室稼働率（グラフ用）'!$D$25:$T$25</c15:sqref>
                        </c15:formulaRef>
                      </c:ext>
                    </c:extLst>
                    <c:numCache>
                      <c:formatCode>#,##0.0</c:formatCode>
                      <c:ptCount val="17"/>
                      <c:pt idx="0">
                        <c:v>66.900000000000006</c:v>
                      </c:pt>
                      <c:pt idx="1">
                        <c:v>54.7</c:v>
                      </c:pt>
                      <c:pt idx="2">
                        <c:v>25.8</c:v>
                      </c:pt>
                      <c:pt idx="3">
                        <c:v>14.1</c:v>
                      </c:pt>
                      <c:pt idx="4">
                        <c:v>8.9</c:v>
                      </c:pt>
                      <c:pt idx="5">
                        <c:v>15.3</c:v>
                      </c:pt>
                      <c:pt idx="6">
                        <c:v>18.7</c:v>
                      </c:pt>
                      <c:pt idx="7">
                        <c:v>17.899999999999999</c:v>
                      </c:pt>
                      <c:pt idx="8">
                        <c:v>24</c:v>
                      </c:pt>
                      <c:pt idx="9">
                        <c:v>30.8</c:v>
                      </c:pt>
                      <c:pt idx="10">
                        <c:v>34</c:v>
                      </c:pt>
                      <c:pt idx="11">
                        <c:v>23.6</c:v>
                      </c:pt>
                      <c:pt idx="12">
                        <c:v>17.399999999999999</c:v>
                      </c:pt>
                      <c:pt idx="13">
                        <c:v>18.600000000000001</c:v>
                      </c:pt>
                      <c:pt idx="14">
                        <c:v>28.2</c:v>
                      </c:pt>
                      <c:pt idx="15">
                        <c:v>23.4</c:v>
                      </c:pt>
                      <c:pt idx="16">
                        <c:v>16</c:v>
                      </c:pt>
                    </c:numCache>
                  </c:numRef>
                </c:val>
                <c:smooth val="0"/>
                <c:extLst>
                  <c:ext xmlns:c16="http://schemas.microsoft.com/office/drawing/2014/chart" uri="{C3380CC4-5D6E-409C-BE32-E72D297353CC}">
                    <c16:uniqueId val="{00000002-1C95-467D-AB18-4E4CA7BE9582}"/>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'延べ宿泊者数、客室稼働率（グラフ用）'!$C$26</c15:sqref>
                        </c15:formulaRef>
                      </c:ext>
                    </c:extLst>
                    <c:strCache>
                      <c:ptCount val="1"/>
                      <c:pt idx="0">
                        <c:v>リゾート
ホテル</c:v>
                      </c:pt>
                    </c:strCache>
                  </c:strRef>
                </c:tx>
                <c:spPr>
                  <a:ln w="28575" cap="rnd">
                    <a:solidFill>
                      <a:schemeClr val="accent2">
                        <a:alpha val="60000"/>
                      </a:schemeClr>
                    </a:solidFill>
                    <a:prstDash val="sysDash"/>
                    <a:round/>
                  </a:ln>
                  <a:effectLst/>
                </c:spPr>
                <c:marker>
                  <c:symbol val="diamond"/>
                  <c:size val="6"/>
                  <c:spPr>
                    <a:solidFill>
                      <a:schemeClr val="accent2"/>
                    </a:solidFill>
                    <a:ln w="9525">
                      <a:solidFill>
                        <a:schemeClr val="accent2"/>
                      </a:solidFill>
                    </a:ln>
                    <a:effectLst/>
                  </c:spPr>
                </c:marker>
                <c:cat>
                  <c:multiLvlStrRef>
                    <c:extLst xmlns:c15="http://schemas.microsoft.com/office/drawing/2012/chart">
                      <c:ext xmlns:c15="http://schemas.microsoft.com/office/drawing/2012/chart" uri="{02D57815-91ED-43cb-92C2-25804820EDAC}">
                        <c15:formulaRef>
                          <c15:sqref>'延べ宿泊者数、客室稼働率（グラフ用）'!$D$23:$T$24</c15:sqref>
                        </c15:formulaRef>
                      </c:ext>
                    </c:extLst>
                    <c:multiLvlStrCache>
                      <c:ptCount val="17"/>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lvl>
                      <c:lvl>
                        <c:pt idx="0">
                          <c:v>2020年</c:v>
                        </c:pt>
                        <c:pt idx="12">
                          <c:v>2021年</c:v>
                        </c:pt>
                      </c:lvl>
                    </c:multiLvlStrCache>
                  </c:multiLvlStrRef>
                </c:cat>
                <c:val>
                  <c:numRef>
                    <c:extLst xmlns:c15="http://schemas.microsoft.com/office/drawing/2012/chart">
                      <c:ext xmlns:c15="http://schemas.microsoft.com/office/drawing/2012/chart" uri="{02D57815-91ED-43cb-92C2-25804820EDAC}">
                        <c15:formulaRef>
                          <c15:sqref>'延べ宿泊者数、客室稼働率（グラフ用）'!$D$26:$T$26</c15:sqref>
                        </c15:formulaRef>
                      </c:ext>
                    </c:extLst>
                    <c:numCache>
                      <c:formatCode>#,##0.0</c:formatCode>
                      <c:ptCount val="17"/>
                      <c:pt idx="0">
                        <c:v>77.8</c:v>
                      </c:pt>
                      <c:pt idx="1">
                        <c:v>72</c:v>
                      </c:pt>
                      <c:pt idx="2">
                        <c:v>15.3</c:v>
                      </c:pt>
                      <c:pt idx="3">
                        <c:v>1.1000000000000001</c:v>
                      </c:pt>
                      <c:pt idx="4">
                        <c:v>0.1</c:v>
                      </c:pt>
                      <c:pt idx="5">
                        <c:v>5.0999999999999996</c:v>
                      </c:pt>
                      <c:pt idx="6">
                        <c:v>13.7</c:v>
                      </c:pt>
                      <c:pt idx="7">
                        <c:v>21.7</c:v>
                      </c:pt>
                      <c:pt idx="8">
                        <c:v>34.6</c:v>
                      </c:pt>
                      <c:pt idx="9">
                        <c:v>58.8</c:v>
                      </c:pt>
                      <c:pt idx="10">
                        <c:v>61.8</c:v>
                      </c:pt>
                      <c:pt idx="11">
                        <c:v>20.7</c:v>
                      </c:pt>
                      <c:pt idx="12">
                        <c:v>14.5</c:v>
                      </c:pt>
                      <c:pt idx="13">
                        <c:v>16.100000000000001</c:v>
                      </c:pt>
                      <c:pt idx="14">
                        <c:v>35.799999999999997</c:v>
                      </c:pt>
                      <c:pt idx="15">
                        <c:v>22.3</c:v>
                      </c:pt>
                      <c:pt idx="16">
                        <c:v>8.6999999999999993</c:v>
                      </c:pt>
                    </c:numCache>
                  </c:numRef>
                </c:val>
                <c:smooth val="0"/>
                <c:extLst xmlns:c15="http://schemas.microsoft.com/office/drawing/2012/chart">
                  <c:ext xmlns:c16="http://schemas.microsoft.com/office/drawing/2014/chart" uri="{C3380CC4-5D6E-409C-BE32-E72D297353CC}">
                    <c16:uniqueId val="{00000003-1C95-467D-AB18-4E4CA7BE9582}"/>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'延べ宿泊者数、客室稼働率（グラフ用）'!$C$27</c15:sqref>
                        </c15:formulaRef>
                      </c:ext>
                    </c:extLst>
                    <c:strCache>
                      <c:ptCount val="1"/>
                      <c:pt idx="0">
                        <c:v>ビジネス
ホテル</c:v>
                      </c:pt>
                    </c:strCache>
                  </c:strRef>
                </c:tx>
                <c:spPr>
                  <a:ln w="28575" cap="rnd">
                    <a:solidFill>
                      <a:schemeClr val="accent3">
                        <a:alpha val="60000"/>
                      </a:schemeClr>
                    </a:solidFill>
                    <a:prstDash val="sysDash"/>
                    <a:round/>
                  </a:ln>
                  <a:effectLst/>
                </c:spPr>
                <c:marker>
                  <c:symbol val="triangle"/>
                  <c:size val="6"/>
                  <c:spPr>
                    <a:solidFill>
                      <a:schemeClr val="accent3"/>
                    </a:solidFill>
                    <a:ln w="9525">
                      <a:solidFill>
                        <a:schemeClr val="accent3"/>
                      </a:solidFill>
                    </a:ln>
                    <a:effectLst/>
                  </c:spPr>
                </c:marker>
                <c:cat>
                  <c:multiLvlStrRef>
                    <c:extLst xmlns:c15="http://schemas.microsoft.com/office/drawing/2012/chart">
                      <c:ext xmlns:c15="http://schemas.microsoft.com/office/drawing/2012/chart" uri="{02D57815-91ED-43cb-92C2-25804820EDAC}">
                        <c15:formulaRef>
                          <c15:sqref>'延べ宿泊者数、客室稼働率（グラフ用）'!$D$23:$T$24</c15:sqref>
                        </c15:formulaRef>
                      </c:ext>
                    </c:extLst>
                    <c:multiLvlStrCache>
                      <c:ptCount val="17"/>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lvl>
                      <c:lvl>
                        <c:pt idx="0">
                          <c:v>2020年</c:v>
                        </c:pt>
                        <c:pt idx="12">
                          <c:v>2021年</c:v>
                        </c:pt>
                      </c:lvl>
                    </c:multiLvlStrCache>
                  </c:multiLvlStrRef>
                </c:cat>
                <c:val>
                  <c:numRef>
                    <c:extLst xmlns:c15="http://schemas.microsoft.com/office/drawing/2012/chart">
                      <c:ext xmlns:c15="http://schemas.microsoft.com/office/drawing/2012/chart" uri="{02D57815-91ED-43cb-92C2-25804820EDAC}">
                        <c15:formulaRef>
                          <c15:sqref>'延べ宿泊者数、客室稼働率（グラフ用）'!$D$27:$T$27</c15:sqref>
                        </c15:formulaRef>
                      </c:ext>
                    </c:extLst>
                    <c:numCache>
                      <c:formatCode>#,##0.0</c:formatCode>
                      <c:ptCount val="17"/>
                      <c:pt idx="0">
                        <c:v>67.2</c:v>
                      </c:pt>
                      <c:pt idx="1">
                        <c:v>55.5</c:v>
                      </c:pt>
                      <c:pt idx="2">
                        <c:v>26.8</c:v>
                      </c:pt>
                      <c:pt idx="3">
                        <c:v>17</c:v>
                      </c:pt>
                      <c:pt idx="4">
                        <c:v>9.8000000000000007</c:v>
                      </c:pt>
                      <c:pt idx="5">
                        <c:v>15.7</c:v>
                      </c:pt>
                      <c:pt idx="6">
                        <c:v>18.899999999999999</c:v>
                      </c:pt>
                      <c:pt idx="7">
                        <c:v>17.399999999999999</c:v>
                      </c:pt>
                      <c:pt idx="8">
                        <c:v>23.1</c:v>
                      </c:pt>
                      <c:pt idx="9">
                        <c:v>28.8</c:v>
                      </c:pt>
                      <c:pt idx="10">
                        <c:v>32.1</c:v>
                      </c:pt>
                      <c:pt idx="11">
                        <c:v>23.7</c:v>
                      </c:pt>
                      <c:pt idx="12">
                        <c:v>17.7</c:v>
                      </c:pt>
                      <c:pt idx="13">
                        <c:v>19.7</c:v>
                      </c:pt>
                      <c:pt idx="14">
                        <c:v>28.6</c:v>
                      </c:pt>
                      <c:pt idx="15">
                        <c:v>24.7</c:v>
                      </c:pt>
                      <c:pt idx="16">
                        <c:v>17.8</c:v>
                      </c:pt>
                    </c:numCache>
                  </c:numRef>
                </c:val>
                <c:smooth val="0"/>
                <c:extLst xmlns:c15="http://schemas.microsoft.com/office/drawing/2012/chart">
                  <c:ext xmlns:c16="http://schemas.microsoft.com/office/drawing/2014/chart" uri="{C3380CC4-5D6E-409C-BE32-E72D297353CC}">
                    <c16:uniqueId val="{00000004-1C95-467D-AB18-4E4CA7BE9582}"/>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'延べ宿泊者数、客室稼働率（グラフ用）'!$C$28</c15:sqref>
                        </c15:formulaRef>
                      </c:ext>
                    </c:extLst>
                    <c:strCache>
                      <c:ptCount val="1"/>
                      <c:pt idx="0">
                        <c:v>シティ
ホテル</c:v>
                      </c:pt>
                    </c:strCache>
                  </c:strRef>
                </c:tx>
                <c:spPr>
                  <a:ln w="28575" cap="rnd">
                    <a:solidFill>
                      <a:srgbClr val="FFC000">
                        <a:alpha val="60000"/>
                      </a:srgbClr>
                    </a:solidFill>
                    <a:round/>
                  </a:ln>
                  <a:effectLst/>
                </c:spPr>
                <c:marker>
                  <c:symbol val="circle"/>
                  <c:size val="6"/>
                  <c:spPr>
                    <a:solidFill>
                      <a:schemeClr val="accent4"/>
                    </a:solidFill>
                    <a:ln w="9525">
                      <a:solidFill>
                        <a:schemeClr val="accent4"/>
                      </a:solidFill>
                    </a:ln>
                    <a:effectLst/>
                  </c:spPr>
                </c:marker>
                <c:cat>
                  <c:multiLvlStrRef>
                    <c:extLst xmlns:c15="http://schemas.microsoft.com/office/drawing/2012/chart">
                      <c:ext xmlns:c15="http://schemas.microsoft.com/office/drawing/2012/chart" uri="{02D57815-91ED-43cb-92C2-25804820EDAC}">
                        <c15:formulaRef>
                          <c15:sqref>'延べ宿泊者数、客室稼働率（グラフ用）'!$D$23:$T$24</c15:sqref>
                        </c15:formulaRef>
                      </c:ext>
                    </c:extLst>
                    <c:multiLvlStrCache>
                      <c:ptCount val="17"/>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lvl>
                      <c:lvl>
                        <c:pt idx="0">
                          <c:v>2020年</c:v>
                        </c:pt>
                        <c:pt idx="12">
                          <c:v>2021年</c:v>
                        </c:pt>
                      </c:lvl>
                    </c:multiLvlStrCache>
                  </c:multiLvlStrRef>
                </c:cat>
                <c:val>
                  <c:numRef>
                    <c:extLst xmlns:c15="http://schemas.microsoft.com/office/drawing/2012/chart">
                      <c:ext xmlns:c15="http://schemas.microsoft.com/office/drawing/2012/chart" uri="{02D57815-91ED-43cb-92C2-25804820EDAC}">
                        <c15:formulaRef>
                          <c15:sqref>'延べ宿泊者数、客室稼働率（グラフ用）'!$D$28:$T$28</c15:sqref>
                        </c15:formulaRef>
                      </c:ext>
                    </c:extLst>
                    <c:numCache>
                      <c:formatCode>#,##0.0</c:formatCode>
                      <c:ptCount val="17"/>
                      <c:pt idx="0">
                        <c:v>74.599999999999994</c:v>
                      </c:pt>
                      <c:pt idx="1">
                        <c:v>57.8</c:v>
                      </c:pt>
                      <c:pt idx="2">
                        <c:v>24.7</c:v>
                      </c:pt>
                      <c:pt idx="3">
                        <c:v>8.4</c:v>
                      </c:pt>
                      <c:pt idx="4">
                        <c:v>7</c:v>
                      </c:pt>
                      <c:pt idx="5">
                        <c:v>15.9</c:v>
                      </c:pt>
                      <c:pt idx="6">
                        <c:v>19.3</c:v>
                      </c:pt>
                      <c:pt idx="7">
                        <c:v>19.5</c:v>
                      </c:pt>
                      <c:pt idx="8">
                        <c:v>29.5</c:v>
                      </c:pt>
                      <c:pt idx="9">
                        <c:v>38.5</c:v>
                      </c:pt>
                      <c:pt idx="10">
                        <c:v>42.6</c:v>
                      </c:pt>
                      <c:pt idx="11">
                        <c:v>26.5</c:v>
                      </c:pt>
                      <c:pt idx="12">
                        <c:v>18.7</c:v>
                      </c:pt>
                      <c:pt idx="13">
                        <c:v>16</c:v>
                      </c:pt>
                      <c:pt idx="14">
                        <c:v>27.7</c:v>
                      </c:pt>
                      <c:pt idx="15">
                        <c:v>21.3</c:v>
                      </c:pt>
                      <c:pt idx="16">
                        <c:v>13.4</c:v>
                      </c:pt>
                    </c:numCache>
                  </c:numRef>
                </c:val>
                <c:smooth val="0"/>
                <c:extLst xmlns:c15="http://schemas.microsoft.com/office/drawing/2012/chart">
                  <c:ext xmlns:c16="http://schemas.microsoft.com/office/drawing/2014/chart" uri="{C3380CC4-5D6E-409C-BE32-E72D297353CC}">
                    <c16:uniqueId val="{00000005-1C95-467D-AB18-4E4CA7BE9582}"/>
                  </c:ext>
                </c:extLst>
              </c15:ser>
            </c15:filteredLineSeries>
          </c:ext>
        </c:extLst>
      </c:lineChart>
      <c:catAx>
        <c:axId val="503941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03946880"/>
        <c:crosses val="autoZero"/>
        <c:auto val="1"/>
        <c:lblAlgn val="ctr"/>
        <c:lblOffset val="100"/>
        <c:noMultiLvlLbl val="0"/>
      </c:catAx>
      <c:valAx>
        <c:axId val="503946880"/>
        <c:scaling>
          <c:orientation val="minMax"/>
          <c:max val="4500000"/>
        </c:scaling>
        <c:delete val="0"/>
        <c:axPos val="l"/>
        <c:majorGridlines>
          <c:spPr>
            <a:ln w="3175" cap="flat" cmpd="sng" algn="ctr">
              <a:solidFill>
                <a:schemeClr val="tx1">
                  <a:lumMod val="15000"/>
                  <a:lumOff val="85000"/>
                </a:schemeClr>
              </a:solidFill>
              <a:round/>
            </a:ln>
            <a:effectLst/>
          </c:spPr>
        </c:majorGridlines>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03941632"/>
        <c:crosses val="autoZero"/>
        <c:crossBetween val="between"/>
      </c:valAx>
      <c:valAx>
        <c:axId val="474280392"/>
        <c:scaling>
          <c:orientation val="minMax"/>
          <c:max val="80"/>
        </c:scaling>
        <c:delete val="1"/>
        <c:axPos val="r"/>
        <c:numFmt formatCode="#,##0.0" sourceLinked="1"/>
        <c:majorTickMark val="out"/>
        <c:minorTickMark val="none"/>
        <c:tickLblPos val="nextTo"/>
        <c:crossAx val="474280720"/>
        <c:crosses val="max"/>
        <c:crossBetween val="between"/>
      </c:valAx>
      <c:catAx>
        <c:axId val="474280720"/>
        <c:scaling>
          <c:orientation val="minMax"/>
        </c:scaling>
        <c:delete val="1"/>
        <c:axPos val="b"/>
        <c:numFmt formatCode="General" sourceLinked="1"/>
        <c:majorTickMark val="out"/>
        <c:minorTickMark val="none"/>
        <c:tickLblPos val="nextTo"/>
        <c:crossAx val="474280392"/>
        <c:crosses val="autoZero"/>
        <c:auto val="1"/>
        <c:lblAlgn val="ctr"/>
        <c:lblOffset val="100"/>
        <c:noMultiLvlLbl val="0"/>
      </c:catAx>
      <c:spPr>
        <a:noFill/>
        <a:ln>
          <a:noFill/>
        </a:ln>
        <a:effectLst/>
      </c:spPr>
    </c:plotArea>
    <c:legend>
      <c:legendPos val="b"/>
      <c:layout>
        <c:manualLayout>
          <c:xMode val="edge"/>
          <c:yMode val="edge"/>
          <c:x val="9.4869223205506406E-2"/>
          <c:y val="0"/>
          <c:w val="0.32839626352015727"/>
          <c:h val="0.15633939393939394"/>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dLbls>
          <c:showLegendKey val="0"/>
          <c:showVal val="0"/>
          <c:showCatName val="0"/>
          <c:showSerName val="0"/>
          <c:showPercent val="0"/>
          <c:showBubbleSize val="0"/>
        </c:dLbls>
        <c:gapWidth val="150"/>
        <c:overlap val="100"/>
        <c:axId val="503941632"/>
        <c:axId val="503946880"/>
        <c:extLst>
          <c:ext xmlns:c15="http://schemas.microsoft.com/office/drawing/2012/chart" uri="{02D57815-91ED-43cb-92C2-25804820EDAC}">
            <c15:filteredBarSeries>
              <c15:ser>
                <c:idx val="4"/>
                <c:order val="4"/>
                <c:tx>
                  <c:strRef>
                    <c:extLst>
                      <c:ext uri="{02D57815-91ED-43cb-92C2-25804820EDAC}">
                        <c15:formulaRef>
                          <c15:sqref>'延べ宿泊者数、客室稼働率（グラフ用）'!$C$31</c15:sqref>
                        </c15:formulaRef>
                      </c:ext>
                    </c:extLst>
                    <c:strCache>
                      <c:ptCount val="1"/>
                      <c:pt idx="0">
                        <c:v>日本人</c:v>
                      </c:pt>
                    </c:strCache>
                  </c:strRef>
                </c:tx>
                <c:spPr>
                  <a:pattFill prst="dkUpDiag">
                    <a:fgClr>
                      <a:schemeClr val="accent1"/>
                    </a:fgClr>
                    <a:bgClr>
                      <a:schemeClr val="bg1"/>
                    </a:bgClr>
                  </a:pattFill>
                  <a:ln>
                    <a:solidFill>
                      <a:schemeClr val="accent1"/>
                    </a:solidFill>
                  </a:ln>
                  <a:effectLst/>
                </c:spPr>
                <c:invertIfNegative val="0"/>
                <c:cat>
                  <c:multiLvlStrRef>
                    <c:extLst>
                      <c:ext uri="{02D57815-91ED-43cb-92C2-25804820EDAC}">
                        <c15:formulaRef>
                          <c15:sqref>'延べ宿泊者数、客室稼働率（グラフ用）'!$D$23:$T$24</c15:sqref>
                        </c15:formulaRef>
                      </c:ext>
                    </c:extLst>
                    <c:multiLvlStrCache>
                      <c:ptCount val="17"/>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lvl>
                      <c:lvl>
                        <c:pt idx="0">
                          <c:v>2020年</c:v>
                        </c:pt>
                        <c:pt idx="12">
                          <c:v>2021年</c:v>
                        </c:pt>
                      </c:lvl>
                    </c:multiLvlStrCache>
                  </c:multiLvlStrRef>
                </c:cat>
                <c:val>
                  <c:numRef>
                    <c:extLst>
                      <c:ext uri="{02D57815-91ED-43cb-92C2-25804820EDAC}">
                        <c15:formulaRef>
                          <c15:sqref>'延べ宿泊者数、客室稼働率（グラフ用）'!$D$31:$T$31</c15:sqref>
                        </c15:formulaRef>
                      </c:ext>
                    </c:extLst>
                    <c:numCache>
                      <c:formatCode>#,##0;"△ "#,##0</c:formatCode>
                      <c:ptCount val="17"/>
                      <c:pt idx="0">
                        <c:v>2476650</c:v>
                      </c:pt>
                      <c:pt idx="1">
                        <c:v>2445750</c:v>
                      </c:pt>
                      <c:pt idx="2">
                        <c:v>1334720</c:v>
                      </c:pt>
                      <c:pt idx="3">
                        <c:v>629950</c:v>
                      </c:pt>
                      <c:pt idx="4">
                        <c:v>451130</c:v>
                      </c:pt>
                      <c:pt idx="5">
                        <c:v>823900</c:v>
                      </c:pt>
                      <c:pt idx="6">
                        <c:v>1030290</c:v>
                      </c:pt>
                      <c:pt idx="7">
                        <c:v>1017100</c:v>
                      </c:pt>
                      <c:pt idx="8">
                        <c:v>1291610</c:v>
                      </c:pt>
                      <c:pt idx="9">
                        <c:v>1767950</c:v>
                      </c:pt>
                      <c:pt idx="10">
                        <c:v>1953460</c:v>
                      </c:pt>
                      <c:pt idx="11">
                        <c:v>1269750</c:v>
                      </c:pt>
                      <c:pt idx="12">
                        <c:v>1009910</c:v>
                      </c:pt>
                      <c:pt idx="13">
                        <c:v>947270</c:v>
                      </c:pt>
                      <c:pt idx="14">
                        <c:v>1654950</c:v>
                      </c:pt>
                      <c:pt idx="15">
                        <c:v>1164970</c:v>
                      </c:pt>
                      <c:pt idx="16">
                        <c:v>832390</c:v>
                      </c:pt>
                    </c:numCache>
                  </c:numRef>
                </c:val>
                <c:extLst>
                  <c:ext xmlns:c16="http://schemas.microsoft.com/office/drawing/2014/chart" uri="{C3380CC4-5D6E-409C-BE32-E72D297353CC}">
                    <c16:uniqueId val="{00000005-2AEE-4D0A-8B10-1ED3843BD0F1}"/>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'延べ宿泊者数、客室稼働率（グラフ用）'!$C$32</c15:sqref>
                        </c15:formulaRef>
                      </c:ext>
                    </c:extLst>
                    <c:strCache>
                      <c:ptCount val="1"/>
                      <c:pt idx="0">
                        <c:v>外国人</c:v>
                      </c:pt>
                    </c:strCache>
                  </c:strRef>
                </c:tx>
                <c:spPr>
                  <a:pattFill prst="lgCheck">
                    <a:fgClr>
                      <a:schemeClr val="accent6">
                        <a:lumMod val="60000"/>
                        <a:lumOff val="40000"/>
                      </a:schemeClr>
                    </a:fgClr>
                    <a:bgClr>
                      <a:schemeClr val="bg1"/>
                    </a:bgClr>
                  </a:pattFill>
                  <a:ln>
                    <a:solidFill>
                      <a:schemeClr val="accent6">
                        <a:lumMod val="60000"/>
                        <a:lumOff val="40000"/>
                      </a:schemeClr>
                    </a:solidFill>
                  </a:ln>
                  <a:effectLst/>
                </c:spPr>
                <c:invertIfNegative val="0"/>
                <c:cat>
                  <c:multiLvlStrRef>
                    <c:extLst xmlns:c15="http://schemas.microsoft.com/office/drawing/2012/chart">
                      <c:ext xmlns:c15="http://schemas.microsoft.com/office/drawing/2012/chart" uri="{02D57815-91ED-43cb-92C2-25804820EDAC}">
                        <c15:formulaRef>
                          <c15:sqref>'延べ宿泊者数、客室稼働率（グラフ用）'!$D$23:$T$24</c15:sqref>
                        </c15:formulaRef>
                      </c:ext>
                    </c:extLst>
                    <c:multiLvlStrCache>
                      <c:ptCount val="17"/>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lvl>
                      <c:lvl>
                        <c:pt idx="0">
                          <c:v>2020年</c:v>
                        </c:pt>
                        <c:pt idx="12">
                          <c:v>2021年</c:v>
                        </c:pt>
                      </c:lvl>
                    </c:multiLvlStrCache>
                  </c:multiLvlStrRef>
                </c:cat>
                <c:val>
                  <c:numRef>
                    <c:extLst xmlns:c15="http://schemas.microsoft.com/office/drawing/2012/chart">
                      <c:ext xmlns:c15="http://schemas.microsoft.com/office/drawing/2012/chart" uri="{02D57815-91ED-43cb-92C2-25804820EDAC}">
                        <c15:formulaRef>
                          <c15:sqref>'延べ宿泊者数、客室稼働率（グラフ用）'!$D$32:$T$32</c15:sqref>
                        </c15:formulaRef>
                      </c:ext>
                    </c:extLst>
                    <c:numCache>
                      <c:formatCode>#,##0;"△ "#,##0</c:formatCode>
                      <c:ptCount val="17"/>
                      <c:pt idx="0">
                        <c:v>1966700</c:v>
                      </c:pt>
                      <c:pt idx="1">
                        <c:v>685300</c:v>
                      </c:pt>
                      <c:pt idx="2">
                        <c:v>159200</c:v>
                      </c:pt>
                      <c:pt idx="3">
                        <c:v>42200</c:v>
                      </c:pt>
                      <c:pt idx="4">
                        <c:v>33160</c:v>
                      </c:pt>
                      <c:pt idx="5">
                        <c:v>30950</c:v>
                      </c:pt>
                      <c:pt idx="6">
                        <c:v>29190</c:v>
                      </c:pt>
                      <c:pt idx="7">
                        <c:v>30940</c:v>
                      </c:pt>
                      <c:pt idx="8">
                        <c:v>33070</c:v>
                      </c:pt>
                      <c:pt idx="9">
                        <c:v>41510</c:v>
                      </c:pt>
                      <c:pt idx="10">
                        <c:v>69120</c:v>
                      </c:pt>
                      <c:pt idx="11">
                        <c:v>103410</c:v>
                      </c:pt>
                      <c:pt idx="12">
                        <c:v>70150</c:v>
                      </c:pt>
                      <c:pt idx="13">
                        <c:v>19090</c:v>
                      </c:pt>
                      <c:pt idx="14">
                        <c:v>20740</c:v>
                      </c:pt>
                      <c:pt idx="15">
                        <c:v>20020</c:v>
                      </c:pt>
                      <c:pt idx="16">
                        <c:v>21990</c:v>
                      </c:pt>
                    </c:numCache>
                  </c:numRef>
                </c:val>
                <c:extLst xmlns:c15="http://schemas.microsoft.com/office/drawing/2012/chart">
                  <c:ext xmlns:c16="http://schemas.microsoft.com/office/drawing/2014/chart" uri="{C3380CC4-5D6E-409C-BE32-E72D297353CC}">
                    <c16:uniqueId val="{00000006-2AEE-4D0A-8B10-1ED3843BD0F1}"/>
                  </c:ext>
                </c:extLst>
              </c15:ser>
            </c15:filteredBarSeries>
          </c:ext>
        </c:extLst>
      </c:barChart>
      <c:lineChart>
        <c:grouping val="standard"/>
        <c:varyColors val="0"/>
        <c:ser>
          <c:idx val="0"/>
          <c:order val="0"/>
          <c:tx>
            <c:strRef>
              <c:f>'延べ宿泊者数、客室稼働率（グラフ用）'!$C$25</c:f>
              <c:strCache>
                <c:ptCount val="1"/>
                <c:pt idx="0">
                  <c:v>客室稼働率全体</c:v>
                </c:pt>
              </c:strCache>
            </c:strRef>
          </c:tx>
          <c:spPr>
            <a:ln w="38100" cap="rnd" cmpd="dbl">
              <a:solidFill>
                <a:schemeClr val="tx1">
                  <a:alpha val="60000"/>
                </a:schemeClr>
              </a:solidFill>
              <a:round/>
            </a:ln>
            <a:effectLst/>
          </c:spPr>
          <c:marker>
            <c:symbol val="square"/>
            <c:size val="6"/>
            <c:spPr>
              <a:solidFill>
                <a:schemeClr val="tx1">
                  <a:alpha val="80000"/>
                </a:schemeClr>
              </a:solidFill>
              <a:ln w="9525">
                <a:solidFill>
                  <a:schemeClr val="accent1"/>
                </a:solidFill>
              </a:ln>
              <a:effectLst/>
            </c:spPr>
          </c:marker>
          <c:cat>
            <c:multiLvlStrRef>
              <c:f>'延べ宿泊者数、客室稼働率（グラフ用）'!$D$23:$Z$24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'延べ宿泊者数、客室稼働率（グラフ用）'!$D$25:$Z$25</c:f>
              <c:numCache>
                <c:formatCode>#,##0.0</c:formatCode>
                <c:ptCount val="23"/>
                <c:pt idx="0">
                  <c:v>66.900000000000006</c:v>
                </c:pt>
                <c:pt idx="1">
                  <c:v>54.7</c:v>
                </c:pt>
                <c:pt idx="2">
                  <c:v>25.8</c:v>
                </c:pt>
                <c:pt idx="3">
                  <c:v>14.1</c:v>
                </c:pt>
                <c:pt idx="4">
                  <c:v>8.9</c:v>
                </c:pt>
                <c:pt idx="5">
                  <c:v>15.3</c:v>
                </c:pt>
                <c:pt idx="6">
                  <c:v>18.7</c:v>
                </c:pt>
                <c:pt idx="7">
                  <c:v>17.899999999999999</c:v>
                </c:pt>
                <c:pt idx="8">
                  <c:v>24</c:v>
                </c:pt>
                <c:pt idx="9">
                  <c:v>30.8</c:v>
                </c:pt>
                <c:pt idx="10">
                  <c:v>34</c:v>
                </c:pt>
                <c:pt idx="11">
                  <c:v>23.6</c:v>
                </c:pt>
                <c:pt idx="12">
                  <c:v>17.399999999999999</c:v>
                </c:pt>
                <c:pt idx="13">
                  <c:v>18.600000000000001</c:v>
                </c:pt>
                <c:pt idx="14">
                  <c:v>28.2</c:v>
                </c:pt>
                <c:pt idx="15">
                  <c:v>23.4</c:v>
                </c:pt>
                <c:pt idx="16">
                  <c:v>16</c:v>
                </c:pt>
                <c:pt idx="17">
                  <c:v>21</c:v>
                </c:pt>
                <c:pt idx="18">
                  <c:v>28.1</c:v>
                </c:pt>
                <c:pt idx="19">
                  <c:v>28</c:v>
                </c:pt>
                <c:pt idx="20">
                  <c:v>25.7</c:v>
                </c:pt>
                <c:pt idx="21">
                  <c:v>37</c:v>
                </c:pt>
                <c:pt idx="22">
                  <c:v>42.3</c:v>
                </c:pt>
              </c:numCache>
            </c:numRef>
          </c:val>
          <c:smooth val="0"/>
          <c:extLst>
            <c:ext xmlns:c16="http://schemas.microsoft.com/office/drawing/2014/chart" uri="{C3380CC4-5D6E-409C-BE32-E72D297353CC}">
              <c16:uniqueId val="{00000000-2AEE-4D0A-8B10-1ED3843BD0F1}"/>
            </c:ext>
          </c:extLst>
        </c:ser>
        <c:ser>
          <c:idx val="1"/>
          <c:order val="1"/>
          <c:tx>
            <c:strRef>
              <c:f>'延べ宿泊者数、客室稼働率（グラフ用）'!$C$27</c:f>
              <c:strCache>
                <c:ptCount val="1"/>
                <c:pt idx="0">
                  <c:v>リゾート
ホテル</c:v>
                </c:pt>
              </c:strCache>
            </c:strRef>
          </c:tx>
          <c:spPr>
            <a:ln w="28575" cap="rnd">
              <a:solidFill>
                <a:schemeClr val="accent2">
                  <a:alpha val="60000"/>
                </a:schemeClr>
              </a:solidFill>
              <a:prstDash val="sysDash"/>
              <a:round/>
            </a:ln>
            <a:effectLst/>
          </c:spPr>
          <c:marker>
            <c:symbol val="diamond"/>
            <c:size val="6"/>
            <c:spPr>
              <a:solidFill>
                <a:schemeClr val="accent2"/>
              </a:solidFill>
              <a:ln w="9525">
                <a:solidFill>
                  <a:schemeClr val="accent2"/>
                </a:solidFill>
              </a:ln>
              <a:effectLst/>
            </c:spPr>
          </c:marker>
          <c:cat>
            <c:multiLvlStrRef>
              <c:f>'延べ宿泊者数、客室稼働率（グラフ用）'!$D$23:$Z$24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'延べ宿泊者数、客室稼働率（グラフ用）'!$D$27:$Z$27</c:f>
              <c:numCache>
                <c:formatCode>#,##0.0</c:formatCode>
                <c:ptCount val="23"/>
                <c:pt idx="0">
                  <c:v>77.8</c:v>
                </c:pt>
                <c:pt idx="1">
                  <c:v>72</c:v>
                </c:pt>
                <c:pt idx="2">
                  <c:v>15.3</c:v>
                </c:pt>
                <c:pt idx="3">
                  <c:v>1.1000000000000001</c:v>
                </c:pt>
                <c:pt idx="4">
                  <c:v>0.1</c:v>
                </c:pt>
                <c:pt idx="5">
                  <c:v>5.0999999999999996</c:v>
                </c:pt>
                <c:pt idx="6">
                  <c:v>13.7</c:v>
                </c:pt>
                <c:pt idx="7">
                  <c:v>21.7</c:v>
                </c:pt>
                <c:pt idx="8">
                  <c:v>34.6</c:v>
                </c:pt>
                <c:pt idx="9">
                  <c:v>58.8</c:v>
                </c:pt>
                <c:pt idx="10">
                  <c:v>61.8</c:v>
                </c:pt>
                <c:pt idx="11">
                  <c:v>20.7</c:v>
                </c:pt>
                <c:pt idx="12">
                  <c:v>14.5</c:v>
                </c:pt>
                <c:pt idx="13">
                  <c:v>16.100000000000001</c:v>
                </c:pt>
                <c:pt idx="14">
                  <c:v>35.799999999999997</c:v>
                </c:pt>
                <c:pt idx="15">
                  <c:v>22.3</c:v>
                </c:pt>
                <c:pt idx="16">
                  <c:v>8.6999999999999993</c:v>
                </c:pt>
                <c:pt idx="17">
                  <c:v>19.8</c:v>
                </c:pt>
                <c:pt idx="18">
                  <c:v>35.9</c:v>
                </c:pt>
                <c:pt idx="19">
                  <c:v>35.799999999999997</c:v>
                </c:pt>
                <c:pt idx="20">
                  <c:v>32.200000000000003</c:v>
                </c:pt>
                <c:pt idx="21">
                  <c:v>45.8</c:v>
                </c:pt>
                <c:pt idx="22">
                  <c:v>62.7</c:v>
                </c:pt>
              </c:numCache>
            </c:numRef>
          </c:val>
          <c:smooth val="0"/>
          <c:extLst>
            <c:ext xmlns:c16="http://schemas.microsoft.com/office/drawing/2014/chart" uri="{C3380CC4-5D6E-409C-BE32-E72D297353CC}">
              <c16:uniqueId val="{00000001-2AEE-4D0A-8B10-1ED3843BD0F1}"/>
            </c:ext>
          </c:extLst>
        </c:ser>
        <c:ser>
          <c:idx val="2"/>
          <c:order val="2"/>
          <c:tx>
            <c:strRef>
              <c:f>'延べ宿泊者数、客室稼働率（グラフ用）'!$C$28</c:f>
              <c:strCache>
                <c:ptCount val="1"/>
                <c:pt idx="0">
                  <c:v>ビジネス
ホテル</c:v>
                </c:pt>
              </c:strCache>
            </c:strRef>
          </c:tx>
          <c:spPr>
            <a:ln w="28575" cap="rnd">
              <a:solidFill>
                <a:schemeClr val="accent3">
                  <a:alpha val="60000"/>
                </a:schemeClr>
              </a:solidFill>
              <a:prstDash val="sysDash"/>
              <a:round/>
            </a:ln>
            <a:effectLst/>
          </c:spPr>
          <c:marker>
            <c:symbol val="triangle"/>
            <c:size val="6"/>
            <c:spPr>
              <a:solidFill>
                <a:schemeClr val="accent3"/>
              </a:solidFill>
              <a:ln w="9525">
                <a:solidFill>
                  <a:schemeClr val="accent3"/>
                </a:solidFill>
              </a:ln>
              <a:effectLst/>
            </c:spPr>
          </c:marker>
          <c:cat>
            <c:multiLvlStrRef>
              <c:f>'延べ宿泊者数、客室稼働率（グラフ用）'!$D$23:$Z$24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'延べ宿泊者数、客室稼働率（グラフ用）'!$D$28:$Z$28</c:f>
              <c:numCache>
                <c:formatCode>#,##0.0</c:formatCode>
                <c:ptCount val="23"/>
                <c:pt idx="0">
                  <c:v>67.2</c:v>
                </c:pt>
                <c:pt idx="1">
                  <c:v>55.5</c:v>
                </c:pt>
                <c:pt idx="2">
                  <c:v>26.8</c:v>
                </c:pt>
                <c:pt idx="3">
                  <c:v>17</c:v>
                </c:pt>
                <c:pt idx="4">
                  <c:v>9.8000000000000007</c:v>
                </c:pt>
                <c:pt idx="5">
                  <c:v>15.7</c:v>
                </c:pt>
                <c:pt idx="6">
                  <c:v>18.899999999999999</c:v>
                </c:pt>
                <c:pt idx="7">
                  <c:v>17.399999999999999</c:v>
                </c:pt>
                <c:pt idx="8">
                  <c:v>23.1</c:v>
                </c:pt>
                <c:pt idx="9">
                  <c:v>28.8</c:v>
                </c:pt>
                <c:pt idx="10">
                  <c:v>32.1</c:v>
                </c:pt>
                <c:pt idx="11">
                  <c:v>23.7</c:v>
                </c:pt>
                <c:pt idx="12">
                  <c:v>17.7</c:v>
                </c:pt>
                <c:pt idx="13">
                  <c:v>19.7</c:v>
                </c:pt>
                <c:pt idx="14">
                  <c:v>28.6</c:v>
                </c:pt>
                <c:pt idx="15">
                  <c:v>24.7</c:v>
                </c:pt>
                <c:pt idx="16">
                  <c:v>17.8</c:v>
                </c:pt>
                <c:pt idx="17">
                  <c:v>22.7</c:v>
                </c:pt>
                <c:pt idx="18">
                  <c:v>27.8</c:v>
                </c:pt>
                <c:pt idx="19">
                  <c:v>27.8</c:v>
                </c:pt>
                <c:pt idx="20">
                  <c:v>26</c:v>
                </c:pt>
                <c:pt idx="21">
                  <c:v>38</c:v>
                </c:pt>
                <c:pt idx="22">
                  <c:v>43.6</c:v>
                </c:pt>
              </c:numCache>
            </c:numRef>
          </c:val>
          <c:smooth val="0"/>
          <c:extLst>
            <c:ext xmlns:c16="http://schemas.microsoft.com/office/drawing/2014/chart" uri="{C3380CC4-5D6E-409C-BE32-E72D297353CC}">
              <c16:uniqueId val="{00000002-2AEE-4D0A-8B10-1ED3843BD0F1}"/>
            </c:ext>
          </c:extLst>
        </c:ser>
        <c:ser>
          <c:idx val="3"/>
          <c:order val="3"/>
          <c:tx>
            <c:strRef>
              <c:f>'延べ宿泊者数、客室稼働率（グラフ用）'!$C$29</c:f>
              <c:strCache>
                <c:ptCount val="1"/>
                <c:pt idx="0">
                  <c:v>シティ
ホテル</c:v>
                </c:pt>
              </c:strCache>
            </c:strRef>
          </c:tx>
          <c:spPr>
            <a:ln w="28575" cap="rnd">
              <a:solidFill>
                <a:srgbClr val="FFC000">
                  <a:alpha val="60000"/>
                </a:srgbClr>
              </a:solidFill>
              <a:round/>
            </a:ln>
            <a:effectLst/>
          </c:spPr>
          <c:marker>
            <c:symbol val="circle"/>
            <c:size val="6"/>
            <c:spPr>
              <a:solidFill>
                <a:schemeClr val="accent4"/>
              </a:solidFill>
              <a:ln w="9525">
                <a:solidFill>
                  <a:schemeClr val="accent4"/>
                </a:solidFill>
              </a:ln>
              <a:effectLst/>
            </c:spPr>
          </c:marker>
          <c:cat>
            <c:multiLvlStrRef>
              <c:f>'延べ宿泊者数、客室稼働率（グラフ用）'!$D$23:$Z$24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'延べ宿泊者数、客室稼働率（グラフ用）'!$D$29:$Z$29</c:f>
              <c:numCache>
                <c:formatCode>#,##0.0</c:formatCode>
                <c:ptCount val="23"/>
                <c:pt idx="0">
                  <c:v>74.599999999999994</c:v>
                </c:pt>
                <c:pt idx="1">
                  <c:v>57.8</c:v>
                </c:pt>
                <c:pt idx="2">
                  <c:v>24.7</c:v>
                </c:pt>
                <c:pt idx="3">
                  <c:v>8.4</c:v>
                </c:pt>
                <c:pt idx="4">
                  <c:v>7</c:v>
                </c:pt>
                <c:pt idx="5">
                  <c:v>15.9</c:v>
                </c:pt>
                <c:pt idx="6">
                  <c:v>19.3</c:v>
                </c:pt>
                <c:pt idx="7">
                  <c:v>19.5</c:v>
                </c:pt>
                <c:pt idx="8">
                  <c:v>29.5</c:v>
                </c:pt>
                <c:pt idx="9">
                  <c:v>38.5</c:v>
                </c:pt>
                <c:pt idx="10">
                  <c:v>42.6</c:v>
                </c:pt>
                <c:pt idx="11">
                  <c:v>26.5</c:v>
                </c:pt>
                <c:pt idx="12">
                  <c:v>18.7</c:v>
                </c:pt>
                <c:pt idx="13">
                  <c:v>16</c:v>
                </c:pt>
                <c:pt idx="14">
                  <c:v>27.7</c:v>
                </c:pt>
                <c:pt idx="15">
                  <c:v>21.3</c:v>
                </c:pt>
                <c:pt idx="16">
                  <c:v>13.4</c:v>
                </c:pt>
                <c:pt idx="17">
                  <c:v>19.3</c:v>
                </c:pt>
                <c:pt idx="18">
                  <c:v>31.7</c:v>
                </c:pt>
                <c:pt idx="19">
                  <c:v>28.5</c:v>
                </c:pt>
                <c:pt idx="20">
                  <c:v>26.4</c:v>
                </c:pt>
                <c:pt idx="21">
                  <c:v>35.200000000000003</c:v>
                </c:pt>
                <c:pt idx="22">
                  <c:v>41.9</c:v>
                </c:pt>
              </c:numCache>
            </c:numRef>
          </c:val>
          <c:smooth val="0"/>
          <c:extLst>
            <c:ext xmlns:c16="http://schemas.microsoft.com/office/drawing/2014/chart" uri="{C3380CC4-5D6E-409C-BE32-E72D297353CC}">
              <c16:uniqueId val="{00000003-2AEE-4D0A-8B10-1ED3843BD0F1}"/>
            </c:ext>
          </c:extLst>
        </c:ser>
        <c:ser>
          <c:idx val="6"/>
          <c:order val="6"/>
          <c:tx>
            <c:strRef>
              <c:f>'延べ宿泊者数、客室稼働率（グラフ用）'!$C$26</c:f>
              <c:strCache>
                <c:ptCount val="1"/>
                <c:pt idx="0">
                  <c:v>旅館</c:v>
                </c:pt>
              </c:strCache>
            </c:strRef>
          </c:tx>
          <c:spPr>
            <a:ln w="28575" cap="rnd">
              <a:solidFill>
                <a:schemeClr val="accent1">
                  <a:lumMod val="60000"/>
                </a:schemeClr>
              </a:solidFill>
              <a:round/>
            </a:ln>
            <a:effectLst/>
          </c:spPr>
          <c:marker>
            <c:symbol val="x"/>
            <c:size val="5"/>
            <c:spPr>
              <a:solidFill>
                <a:schemeClr val="accent1">
                  <a:lumMod val="60000"/>
                </a:schemeClr>
              </a:solidFill>
              <a:ln w="9525">
                <a:solidFill>
                  <a:schemeClr val="accent1">
                    <a:lumMod val="60000"/>
                  </a:schemeClr>
                </a:solidFill>
              </a:ln>
              <a:effectLst/>
            </c:spPr>
          </c:marker>
          <c:val>
            <c:numRef>
              <c:f>'延べ宿泊者数、客室稼働率（グラフ用）'!$D$26:$Z$26</c:f>
              <c:numCache>
                <c:formatCode>#,##0.0</c:formatCode>
                <c:ptCount val="23"/>
                <c:pt idx="0">
                  <c:v>42.6</c:v>
                </c:pt>
                <c:pt idx="1">
                  <c:v>30.5</c:v>
                </c:pt>
                <c:pt idx="2">
                  <c:v>19.2</c:v>
                </c:pt>
                <c:pt idx="3">
                  <c:v>2.8</c:v>
                </c:pt>
                <c:pt idx="4">
                  <c:v>2.4</c:v>
                </c:pt>
                <c:pt idx="5">
                  <c:v>16.899999999999999</c:v>
                </c:pt>
                <c:pt idx="6">
                  <c:v>25.1</c:v>
                </c:pt>
                <c:pt idx="7">
                  <c:v>30.9</c:v>
                </c:pt>
                <c:pt idx="8">
                  <c:v>25.8</c:v>
                </c:pt>
                <c:pt idx="9">
                  <c:v>25.8</c:v>
                </c:pt>
                <c:pt idx="10">
                  <c:v>27.4</c:v>
                </c:pt>
                <c:pt idx="11">
                  <c:v>16.399999999999999</c:v>
                </c:pt>
                <c:pt idx="12">
                  <c:v>11.6</c:v>
                </c:pt>
                <c:pt idx="13">
                  <c:v>10.4</c:v>
                </c:pt>
                <c:pt idx="14">
                  <c:v>21.4</c:v>
                </c:pt>
                <c:pt idx="15">
                  <c:v>10.8</c:v>
                </c:pt>
                <c:pt idx="16">
                  <c:v>8.9</c:v>
                </c:pt>
                <c:pt idx="17">
                  <c:v>9.3000000000000007</c:v>
                </c:pt>
                <c:pt idx="18">
                  <c:v>23.9</c:v>
                </c:pt>
                <c:pt idx="19">
                  <c:v>19.3</c:v>
                </c:pt>
                <c:pt idx="20">
                  <c:v>14.5</c:v>
                </c:pt>
                <c:pt idx="21">
                  <c:v>23</c:v>
                </c:pt>
                <c:pt idx="22">
                  <c:v>28.8</c:v>
                </c:pt>
              </c:numCache>
            </c:numRef>
          </c:val>
          <c:smooth val="0"/>
          <c:extLst>
            <c:ext xmlns:c16="http://schemas.microsoft.com/office/drawing/2014/chart" uri="{C3380CC4-5D6E-409C-BE32-E72D297353CC}">
              <c16:uniqueId val="{00000004-2AEE-4D0A-8B10-1ED3843BD0F1}"/>
            </c:ext>
          </c:extLst>
        </c:ser>
        <c:dLbls>
          <c:showLegendKey val="0"/>
          <c:showVal val="0"/>
          <c:showCatName val="0"/>
          <c:showSerName val="0"/>
          <c:showPercent val="0"/>
          <c:showBubbleSize val="0"/>
        </c:dLbls>
        <c:marker val="1"/>
        <c:smooth val="0"/>
        <c:axId val="503941632"/>
        <c:axId val="503946880"/>
      </c:lineChart>
      <c:catAx>
        <c:axId val="503941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03946880"/>
        <c:crosses val="autoZero"/>
        <c:auto val="1"/>
        <c:lblAlgn val="ctr"/>
        <c:lblOffset val="100"/>
        <c:noMultiLvlLbl val="0"/>
      </c:catAx>
      <c:valAx>
        <c:axId val="503946880"/>
        <c:scaling>
          <c:orientation val="minMax"/>
          <c:max val="8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03941632"/>
        <c:crosses val="autoZero"/>
        <c:crossBetween val="between"/>
      </c:valAx>
      <c:spPr>
        <a:noFill/>
        <a:ln>
          <a:noFill/>
        </a:ln>
        <a:effectLst/>
      </c:spPr>
    </c:plotArea>
    <c:legend>
      <c:legendPos val="b"/>
      <c:layout>
        <c:manualLayout>
          <c:xMode val="edge"/>
          <c:yMode val="edge"/>
          <c:x val="0.49436099567612618"/>
          <c:y val="0.10402192982456139"/>
          <c:w val="0.50240220507195266"/>
          <c:h val="0.25743908382066277"/>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'外国人旅行者数(全国)（グラフ用）'!$P$39</c:f>
              <c:strCache>
                <c:ptCount val="1"/>
                <c:pt idx="0">
                  <c:v>外国人旅行者数</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'外国人旅行者数(全国)（グラフ用）'!$Q$37:$AN$38</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'外国人旅行者数(全国)（グラフ用）'!$Q$39:$AN$39</c:f>
              <c:numCache>
                <c:formatCode>#,##0</c:formatCode>
                <c:ptCount val="24"/>
                <c:pt idx="0">
                  <c:v>2661022</c:v>
                </c:pt>
                <c:pt idx="1">
                  <c:v>1085147</c:v>
                </c:pt>
                <c:pt idx="2">
                  <c:v>193658</c:v>
                </c:pt>
                <c:pt idx="3">
                  <c:v>2917</c:v>
                </c:pt>
                <c:pt idx="4">
                  <c:v>1663</c:v>
                </c:pt>
                <c:pt idx="5">
                  <c:v>2565</c:v>
                </c:pt>
                <c:pt idx="6">
                  <c:v>3782</c:v>
                </c:pt>
                <c:pt idx="7">
                  <c:v>8658</c:v>
                </c:pt>
                <c:pt idx="8">
                  <c:v>13684</c:v>
                </c:pt>
                <c:pt idx="9">
                  <c:v>27386</c:v>
                </c:pt>
                <c:pt idx="10">
                  <c:v>56673</c:v>
                </c:pt>
                <c:pt idx="11">
                  <c:v>58673</c:v>
                </c:pt>
                <c:pt idx="12">
                  <c:v>46522</c:v>
                </c:pt>
                <c:pt idx="13">
                  <c:v>7355</c:v>
                </c:pt>
                <c:pt idx="14">
                  <c:v>12276</c:v>
                </c:pt>
                <c:pt idx="15">
                  <c:v>10853</c:v>
                </c:pt>
                <c:pt idx="16">
                  <c:v>10035</c:v>
                </c:pt>
                <c:pt idx="17">
                  <c:v>9251</c:v>
                </c:pt>
                <c:pt idx="18">
                  <c:v>51055</c:v>
                </c:pt>
                <c:pt idx="19">
                  <c:v>25916</c:v>
                </c:pt>
                <c:pt idx="20">
                  <c:v>17720</c:v>
                </c:pt>
                <c:pt idx="21">
                  <c:v>22113</c:v>
                </c:pt>
                <c:pt idx="22">
                  <c:v>20700</c:v>
                </c:pt>
                <c:pt idx="23">
                  <c:v>12100</c:v>
                </c:pt>
              </c:numCache>
            </c:numRef>
          </c:val>
          <c:extLst>
            <c:ext xmlns:c16="http://schemas.microsoft.com/office/drawing/2014/chart" uri="{C3380CC4-5D6E-409C-BE32-E72D297353CC}">
              <c16:uniqueId val="{00000000-CF38-4D0E-A768-8E5C2E5C36E6}"/>
            </c:ext>
          </c:extLst>
        </c:ser>
        <c:dLbls>
          <c:showLegendKey val="0"/>
          <c:showVal val="0"/>
          <c:showCatName val="0"/>
          <c:showSerName val="0"/>
          <c:showPercent val="0"/>
          <c:showBubbleSize val="0"/>
        </c:dLbls>
        <c:gapWidth val="219"/>
        <c:overlap val="-27"/>
        <c:axId val="431785760"/>
        <c:axId val="431777888"/>
      </c:barChart>
      <c:lineChart>
        <c:grouping val="standard"/>
        <c:varyColors val="0"/>
        <c:ser>
          <c:idx val="1"/>
          <c:order val="1"/>
          <c:tx>
            <c:strRef>
              <c:f>'外国人旅行者数(全国)（グラフ用）'!$P$40</c:f>
              <c:strCache>
                <c:ptCount val="1"/>
                <c:pt idx="0">
                  <c:v>2019年同月比</c:v>
                </c:pt>
              </c:strCache>
            </c:strRef>
          </c:tx>
          <c:spPr>
            <a:ln w="28575" cap="rnd">
              <a:solidFill>
                <a:schemeClr val="accent2"/>
              </a:solidFill>
              <a:round/>
            </a:ln>
            <a:effectLst/>
          </c:spPr>
          <c:marker>
            <c:symbol val="square"/>
            <c:size val="5"/>
            <c:spPr>
              <a:solidFill>
                <a:schemeClr val="accent2"/>
              </a:solidFill>
              <a:ln w="9525">
                <a:solidFill>
                  <a:schemeClr val="accent2"/>
                </a:solidFill>
              </a:ln>
              <a:effectLst/>
            </c:spPr>
          </c:marker>
          <c:cat>
            <c:multiLvlStrRef>
              <c:f>'外国人旅行者数(全国)（グラフ用）'!$Q$37:$AN$38</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'外国人旅行者数(全国)（グラフ用）'!$Q$40:$AN$40</c:f>
              <c:numCache>
                <c:formatCode>#,##0.0</c:formatCode>
                <c:ptCount val="24"/>
                <c:pt idx="0">
                  <c:v>-1.0529353123574339</c:v>
                </c:pt>
                <c:pt idx="1">
                  <c:v>-58.332840562726112</c:v>
                </c:pt>
                <c:pt idx="2">
                  <c:v>-92.983751525287161</c:v>
                </c:pt>
                <c:pt idx="3">
                  <c:v>-99.900330920478282</c:v>
                </c:pt>
                <c:pt idx="4">
                  <c:v>-99.940030817596679</c:v>
                </c:pt>
                <c:pt idx="5">
                  <c:v>-99.910938767885597</c:v>
                </c:pt>
                <c:pt idx="6">
                  <c:v>-99.87356198488294</c:v>
                </c:pt>
                <c:pt idx="7">
                  <c:v>-99.656446839731544</c:v>
                </c:pt>
                <c:pt idx="8">
                  <c:v>-99.397945252791274</c:v>
                </c:pt>
                <c:pt idx="9">
                  <c:v>-98.903054112685894</c:v>
                </c:pt>
                <c:pt idx="10">
                  <c:v>-97.678548167882838</c:v>
                </c:pt>
                <c:pt idx="11">
                  <c:v>-97.677592546193438</c:v>
                </c:pt>
                <c:pt idx="12">
                  <c:v>-98.270132549299291</c:v>
                </c:pt>
                <c:pt idx="13">
                  <c:v>-99.717584845499147</c:v>
                </c:pt>
                <c:pt idx="14">
                  <c:v>-99.555239307048637</c:v>
                </c:pt>
                <c:pt idx="15">
                  <c:v>-99.629170887881685</c:v>
                </c:pt>
                <c:pt idx="16">
                  <c:v>-99.638129437512148</c:v>
                </c:pt>
                <c:pt idx="17">
                  <c:v>-99.678789295013502</c:v>
                </c:pt>
                <c:pt idx="18">
                  <c:v>-98.293153658963035</c:v>
                </c:pt>
                <c:pt idx="19">
                  <c:v>-98.971641984116715</c:v>
                </c:pt>
                <c:pt idx="20">
                  <c:v>-99.22037342001326</c:v>
                </c:pt>
                <c:pt idx="21">
                  <c:v>-99.114264061703906</c:v>
                </c:pt>
                <c:pt idx="22">
                  <c:v>-99.152082068624821</c:v>
                </c:pt>
                <c:pt idx="23">
                  <c:v>-99.521055166924143</c:v>
                </c:pt>
              </c:numCache>
            </c:numRef>
          </c:val>
          <c:smooth val="0"/>
          <c:extLst>
            <c:ext xmlns:c16="http://schemas.microsoft.com/office/drawing/2014/chart" uri="{C3380CC4-5D6E-409C-BE32-E72D297353CC}">
              <c16:uniqueId val="{00000001-CF38-4D0E-A768-8E5C2E5C36E6}"/>
            </c:ext>
          </c:extLst>
        </c:ser>
        <c:dLbls>
          <c:showLegendKey val="0"/>
          <c:showVal val="0"/>
          <c:showCatName val="0"/>
          <c:showSerName val="0"/>
          <c:showPercent val="0"/>
          <c:showBubbleSize val="0"/>
        </c:dLbls>
        <c:marker val="1"/>
        <c:smooth val="0"/>
        <c:axId val="431777560"/>
        <c:axId val="431785104"/>
      </c:lineChart>
      <c:catAx>
        <c:axId val="431785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31777888"/>
        <c:crosses val="autoZero"/>
        <c:auto val="1"/>
        <c:lblAlgn val="ctr"/>
        <c:lblOffset val="100"/>
        <c:noMultiLvlLbl val="0"/>
      </c:catAx>
      <c:valAx>
        <c:axId val="431777888"/>
        <c:scaling>
          <c:orientation val="minMax"/>
          <c:max val="100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31785760"/>
        <c:crosses val="autoZero"/>
        <c:crossBetween val="between"/>
      </c:valAx>
      <c:valAx>
        <c:axId val="431785104"/>
        <c:scaling>
          <c:orientation val="minMax"/>
          <c:max val="0"/>
          <c:min val="-10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31777560"/>
        <c:crosses val="max"/>
        <c:crossBetween val="between"/>
      </c:valAx>
      <c:catAx>
        <c:axId val="431777560"/>
        <c:scaling>
          <c:orientation val="minMax"/>
        </c:scaling>
        <c:delete val="1"/>
        <c:axPos val="b"/>
        <c:numFmt formatCode="General" sourceLinked="1"/>
        <c:majorTickMark val="out"/>
        <c:minorTickMark val="none"/>
        <c:tickLblPos val="nextTo"/>
        <c:crossAx val="431785104"/>
        <c:crosses val="autoZero"/>
        <c:auto val="1"/>
        <c:lblAlgn val="ctr"/>
        <c:lblOffset val="100"/>
        <c:noMultiLvlLbl val="0"/>
      </c:catAx>
      <c:spPr>
        <a:noFill/>
        <a:ln>
          <a:noFill/>
        </a:ln>
        <a:effectLst/>
      </c:spPr>
    </c:plotArea>
    <c:legend>
      <c:legendPos val="b"/>
      <c:layout>
        <c:manualLayout>
          <c:xMode val="edge"/>
          <c:yMode val="edge"/>
          <c:x val="0.55585648148148148"/>
          <c:y val="0.13255864197530864"/>
          <c:w val="0.33807870370370369"/>
          <c:h val="8.349074074074074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117DCB5-3F0B-4DB2-9202-A4B85F2DEDDD}" type="datetimeFigureOut">
              <a:rPr kumimoji="1" lang="ja-JP" altLang="en-US" smtClean="0"/>
              <a:t>2022/2/21</a:t>
            </a:fld>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62B43BC-BBE3-4331-A944-74EDC3F40AAF}" type="slidenum">
              <a:rPr kumimoji="1" lang="ja-JP" altLang="en-US" smtClean="0"/>
              <a:t>‹#›</a:t>
            </a:fld>
            <a:endParaRPr kumimoji="1" lang="ja-JP" altLang="en-US"/>
          </a:p>
        </p:txBody>
      </p:sp>
    </p:spTree>
    <p:extLst>
      <p:ext uri="{BB962C8B-B14F-4D97-AF65-F5344CB8AC3E}">
        <p14:creationId xmlns:p14="http://schemas.microsoft.com/office/powerpoint/2010/main" val="2955652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5659" cy="496332"/>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8" y="2"/>
            <a:ext cx="2945659" cy="496332"/>
          </a:xfrm>
          <a:prstGeom prst="rect">
            <a:avLst/>
          </a:prstGeom>
        </p:spPr>
        <p:txBody>
          <a:bodyPr vert="horz" lIns="91292" tIns="45644" rIns="91292" bIns="45644" rtlCol="0"/>
          <a:lstStyle>
            <a:lvl1pPr algn="r">
              <a:defRPr sz="1200"/>
            </a:lvl1pPr>
          </a:lstStyle>
          <a:p>
            <a:fld id="{3D16FDEC-560D-45FF-95E3-45F1DE396D79}" type="datetimeFigureOut">
              <a:rPr kumimoji="1" lang="ja-JP" altLang="en-US" smtClean="0"/>
              <a:t>2022/2/21</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92" tIns="45644" rIns="91292" bIns="45644"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92" tIns="45644" rIns="91292"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5"/>
            <a:ext cx="2945659" cy="496332"/>
          </a:xfrm>
          <a:prstGeom prst="rect">
            <a:avLst/>
          </a:prstGeom>
        </p:spPr>
        <p:txBody>
          <a:bodyPr vert="horz" lIns="91292" tIns="45644" rIns="91292" bIns="456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8" y="9428585"/>
            <a:ext cx="2945659" cy="496332"/>
          </a:xfrm>
          <a:prstGeom prst="rect">
            <a:avLst/>
          </a:prstGeom>
        </p:spPr>
        <p:txBody>
          <a:bodyPr vert="horz" lIns="91292" tIns="45644" rIns="91292" bIns="45644"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a:solidFill>
                <a:prstClr val="black"/>
              </a:solidFill>
            </a:endParaRPr>
          </a:p>
        </p:txBody>
      </p:sp>
    </p:spTree>
    <p:extLst>
      <p:ext uri="{BB962C8B-B14F-4D97-AF65-F5344CB8AC3E}">
        <p14:creationId xmlns:p14="http://schemas.microsoft.com/office/powerpoint/2010/main" val="2667616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10</a:t>
            </a:fld>
            <a:endParaRPr lang="ja-JP" altLang="en-US">
              <a:solidFill>
                <a:prstClr val="black"/>
              </a:solidFill>
            </a:endParaRPr>
          </a:p>
        </p:txBody>
      </p:sp>
    </p:spTree>
    <p:extLst>
      <p:ext uri="{BB962C8B-B14F-4D97-AF65-F5344CB8AC3E}">
        <p14:creationId xmlns:p14="http://schemas.microsoft.com/office/powerpoint/2010/main" val="1734898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12</a:t>
            </a:fld>
            <a:endParaRPr lang="ja-JP" altLang="en-US">
              <a:solidFill>
                <a:prstClr val="black"/>
              </a:solidFill>
            </a:endParaRPr>
          </a:p>
        </p:txBody>
      </p:sp>
    </p:spTree>
    <p:extLst>
      <p:ext uri="{BB962C8B-B14F-4D97-AF65-F5344CB8AC3E}">
        <p14:creationId xmlns:p14="http://schemas.microsoft.com/office/powerpoint/2010/main" val="36938070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13</a:t>
            </a:fld>
            <a:endParaRPr lang="ja-JP" altLang="en-US">
              <a:solidFill>
                <a:prstClr val="black"/>
              </a:solidFill>
            </a:endParaRPr>
          </a:p>
        </p:txBody>
      </p:sp>
    </p:spTree>
    <p:extLst>
      <p:ext uri="{BB962C8B-B14F-4D97-AF65-F5344CB8AC3E}">
        <p14:creationId xmlns:p14="http://schemas.microsoft.com/office/powerpoint/2010/main" val="2756222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14</a:t>
            </a:fld>
            <a:endParaRPr lang="ja-JP" altLang="en-US">
              <a:solidFill>
                <a:prstClr val="black"/>
              </a:solidFill>
            </a:endParaRPr>
          </a:p>
        </p:txBody>
      </p:sp>
    </p:spTree>
    <p:extLst>
      <p:ext uri="{BB962C8B-B14F-4D97-AF65-F5344CB8AC3E}">
        <p14:creationId xmlns:p14="http://schemas.microsoft.com/office/powerpoint/2010/main" val="2032683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15</a:t>
            </a:fld>
            <a:endParaRPr lang="ja-JP" altLang="en-US">
              <a:solidFill>
                <a:prstClr val="black"/>
              </a:solidFill>
            </a:endParaRPr>
          </a:p>
        </p:txBody>
      </p:sp>
    </p:spTree>
    <p:extLst>
      <p:ext uri="{BB962C8B-B14F-4D97-AF65-F5344CB8AC3E}">
        <p14:creationId xmlns:p14="http://schemas.microsoft.com/office/powerpoint/2010/main" val="19732921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16</a:t>
            </a:fld>
            <a:endParaRPr lang="ja-JP" altLang="en-US">
              <a:solidFill>
                <a:prstClr val="black"/>
              </a:solidFill>
            </a:endParaRPr>
          </a:p>
        </p:txBody>
      </p:sp>
    </p:spTree>
    <p:extLst>
      <p:ext uri="{BB962C8B-B14F-4D97-AF65-F5344CB8AC3E}">
        <p14:creationId xmlns:p14="http://schemas.microsoft.com/office/powerpoint/2010/main" val="2485877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17</a:t>
            </a:fld>
            <a:endParaRPr lang="ja-JP" altLang="en-US">
              <a:solidFill>
                <a:prstClr val="black"/>
              </a:solidFill>
            </a:endParaRPr>
          </a:p>
        </p:txBody>
      </p:sp>
    </p:spTree>
    <p:extLst>
      <p:ext uri="{BB962C8B-B14F-4D97-AF65-F5344CB8AC3E}">
        <p14:creationId xmlns:p14="http://schemas.microsoft.com/office/powerpoint/2010/main" val="3269977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18</a:t>
            </a:fld>
            <a:endParaRPr lang="ja-JP" altLang="en-US">
              <a:solidFill>
                <a:prstClr val="black"/>
              </a:solidFill>
            </a:endParaRPr>
          </a:p>
        </p:txBody>
      </p:sp>
    </p:spTree>
    <p:extLst>
      <p:ext uri="{BB962C8B-B14F-4D97-AF65-F5344CB8AC3E}">
        <p14:creationId xmlns:p14="http://schemas.microsoft.com/office/powerpoint/2010/main" val="3976076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2</a:t>
            </a:fld>
            <a:endParaRPr lang="ja-JP" altLang="en-US">
              <a:solidFill>
                <a:prstClr val="black"/>
              </a:solidFill>
            </a:endParaRPr>
          </a:p>
        </p:txBody>
      </p:sp>
    </p:spTree>
    <p:extLst>
      <p:ext uri="{BB962C8B-B14F-4D97-AF65-F5344CB8AC3E}">
        <p14:creationId xmlns:p14="http://schemas.microsoft.com/office/powerpoint/2010/main" val="227658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3</a:t>
            </a:fld>
            <a:endParaRPr lang="ja-JP" altLang="en-US">
              <a:solidFill>
                <a:prstClr val="black"/>
              </a:solidFill>
            </a:endParaRPr>
          </a:p>
        </p:txBody>
      </p:sp>
    </p:spTree>
    <p:extLst>
      <p:ext uri="{BB962C8B-B14F-4D97-AF65-F5344CB8AC3E}">
        <p14:creationId xmlns:p14="http://schemas.microsoft.com/office/powerpoint/2010/main" val="2706589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4</a:t>
            </a:fld>
            <a:endParaRPr lang="ja-JP" altLang="en-US">
              <a:solidFill>
                <a:prstClr val="black"/>
              </a:solidFill>
            </a:endParaRPr>
          </a:p>
        </p:txBody>
      </p:sp>
    </p:spTree>
    <p:extLst>
      <p:ext uri="{BB962C8B-B14F-4D97-AF65-F5344CB8AC3E}">
        <p14:creationId xmlns:p14="http://schemas.microsoft.com/office/powerpoint/2010/main" val="890761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5</a:t>
            </a:fld>
            <a:endParaRPr lang="ja-JP" altLang="en-US">
              <a:solidFill>
                <a:prstClr val="black"/>
              </a:solidFill>
            </a:endParaRPr>
          </a:p>
        </p:txBody>
      </p:sp>
    </p:spTree>
    <p:extLst>
      <p:ext uri="{BB962C8B-B14F-4D97-AF65-F5344CB8AC3E}">
        <p14:creationId xmlns:p14="http://schemas.microsoft.com/office/powerpoint/2010/main" val="1244619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6</a:t>
            </a:fld>
            <a:endParaRPr lang="ja-JP" altLang="en-US">
              <a:solidFill>
                <a:prstClr val="black"/>
              </a:solidFill>
            </a:endParaRPr>
          </a:p>
        </p:txBody>
      </p:sp>
    </p:spTree>
    <p:extLst>
      <p:ext uri="{BB962C8B-B14F-4D97-AF65-F5344CB8AC3E}">
        <p14:creationId xmlns:p14="http://schemas.microsoft.com/office/powerpoint/2010/main" val="1666981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7</a:t>
            </a:fld>
            <a:endParaRPr lang="ja-JP" altLang="en-US">
              <a:solidFill>
                <a:prstClr val="black"/>
              </a:solidFill>
            </a:endParaRPr>
          </a:p>
        </p:txBody>
      </p:sp>
    </p:spTree>
    <p:extLst>
      <p:ext uri="{BB962C8B-B14F-4D97-AF65-F5344CB8AC3E}">
        <p14:creationId xmlns:p14="http://schemas.microsoft.com/office/powerpoint/2010/main" val="1079643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8</a:t>
            </a:fld>
            <a:endParaRPr lang="ja-JP" altLang="en-US">
              <a:solidFill>
                <a:prstClr val="black"/>
              </a:solidFill>
            </a:endParaRPr>
          </a:p>
        </p:txBody>
      </p:sp>
    </p:spTree>
    <p:extLst>
      <p:ext uri="{BB962C8B-B14F-4D97-AF65-F5344CB8AC3E}">
        <p14:creationId xmlns:p14="http://schemas.microsoft.com/office/powerpoint/2010/main" val="334377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9</a:t>
            </a:fld>
            <a:endParaRPr lang="ja-JP" altLang="en-US">
              <a:solidFill>
                <a:prstClr val="black"/>
              </a:solidFill>
            </a:endParaRPr>
          </a:p>
        </p:txBody>
      </p:sp>
    </p:spTree>
    <p:extLst>
      <p:ext uri="{BB962C8B-B14F-4D97-AF65-F5344CB8AC3E}">
        <p14:creationId xmlns:p14="http://schemas.microsoft.com/office/powerpoint/2010/main" val="2072782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07C16352-38CE-4087-9AEB-EF4EAA3369C9}" type="datetime1">
              <a:rPr kumimoji="1" lang="ja-JP" altLang="en-US" smtClean="0"/>
              <a:t>2022/2/21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D100E2A-1B39-4AD7-B407-D3E8CF1A718A}" type="datetime1">
              <a:rPr kumimoji="1" lang="ja-JP" altLang="en-US" smtClean="0"/>
              <a:t>2022/2/21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0CDEA0E-70D3-44F0-8982-0E1C7A222826}" type="datetime1">
              <a:rPr kumimoji="1" lang="ja-JP" altLang="en-US" smtClean="0"/>
              <a:t>2022/2/21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97D61F3-0971-4668-AFB9-787DC8BC3FE3}" type="datetime1">
              <a:rPr kumimoji="1" lang="ja-JP" altLang="en-US" smtClean="0"/>
              <a:t>2022/2/21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621271D-97F0-413D-9491-08A772172558}" type="datetime1">
              <a:rPr kumimoji="1" lang="ja-JP" altLang="en-US" smtClean="0"/>
              <a:t>2022/2/21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p:txBody>
          <a:bodyPr/>
          <a:lstStyle/>
          <a:p>
            <a:fld id="{E402D89B-10F7-4F61-A4F1-9B16A2C901B6}" type="datetime1">
              <a:rPr kumimoji="1" lang="ja-JP" altLang="en-US" smtClean="0"/>
              <a:t>2022/2/21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86D95699-AEE5-4082-9954-B15E99D2AD23}" type="datetime1">
              <a:rPr kumimoji="1" lang="ja-JP" altLang="en-US" smtClean="0"/>
              <a:t>2022/2/21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3FB9DDD-F044-43F2-B6EC-97359F57DEF4}" type="datetime1">
              <a:rPr kumimoji="1" lang="ja-JP" altLang="en-US" smtClean="0"/>
              <a:t>2022/2/21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49AC5B7-1FA4-497C-BDB9-F81249A22ACD}" type="datetime1">
              <a:rPr kumimoji="1" lang="ja-JP" altLang="en-US" smtClean="0"/>
              <a:t>2022/2/21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79E379C-B2DD-4E52-AD42-1B377A81EF9C}" type="datetime1">
              <a:rPr kumimoji="1" lang="ja-JP" altLang="en-US" smtClean="0"/>
              <a:t>2022/2/21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B3054D8-1363-4D97-963A-A2A2E6DB23C5}" type="datetime1">
              <a:rPr kumimoji="1" lang="ja-JP" altLang="en-US" smtClean="0"/>
              <a:t>2022/2/21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CA9743-3158-4FC2-BB0F-99BA9B234A8C}" type="datetime1">
              <a:rPr kumimoji="1" lang="ja-JP" altLang="en-US" smtClean="0"/>
              <a:t>2022/2/21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chart" Target="../charts/chart14.xml"/></Relationships>
</file>

<file path=ppt/slides/_rels/slide1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chart" Target="../charts/chart20.xml"/><Relationship Id="rId5" Type="http://schemas.openxmlformats.org/officeDocument/2006/relationships/chart" Target="../charts/chart19.xml"/><Relationship Id="rId4" Type="http://schemas.openxmlformats.org/officeDocument/2006/relationships/chart" Target="../charts/chart18.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hart" Target="../charts/chart6.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chart" Target="../charts/chart10.xml"/></Relationships>
</file>

<file path=ppt/slides/_rels/slide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11560" y="1340768"/>
            <a:ext cx="7992888" cy="1656184"/>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b="1" kern="100" dirty="0">
                <a:solidFill>
                  <a:schemeClr val="tx1"/>
                </a:solidFill>
                <a:ea typeface="Meiryo UI" panose="020B0604030504040204" pitchFamily="50" charset="-128"/>
                <a:cs typeface="Times New Roman" panose="02020603050405020304" pitchFamily="18" charset="0"/>
              </a:rPr>
              <a:t>大阪都市魅力創造戦略関連施策</a:t>
            </a:r>
            <a:endParaRPr lang="en-US" altLang="ja-JP" sz="2800" b="1" kern="100" dirty="0">
              <a:solidFill>
                <a:schemeClr val="tx1"/>
              </a:solidFill>
              <a:ea typeface="Meiryo UI" panose="020B0604030504040204" pitchFamily="50" charset="-128"/>
              <a:cs typeface="Times New Roman" panose="02020603050405020304" pitchFamily="18" charset="0"/>
            </a:endParaRPr>
          </a:p>
          <a:p>
            <a:pPr algn="ctr"/>
            <a:r>
              <a:rPr lang="ja-JP" altLang="en-US" sz="2800" b="1" kern="100" dirty="0">
                <a:solidFill>
                  <a:schemeClr val="tx1"/>
                </a:solidFill>
                <a:ea typeface="Meiryo UI" panose="020B0604030504040204" pitchFamily="50" charset="-128"/>
                <a:cs typeface="Times New Roman" panose="02020603050405020304" pitchFamily="18" charset="0"/>
              </a:rPr>
              <a:t>を取り巻く状況</a:t>
            </a:r>
            <a:endParaRPr lang="en-US" altLang="ja-JP" sz="2000" b="1" kern="100" dirty="0">
              <a:solidFill>
                <a:schemeClr val="tx1"/>
              </a:solidFill>
              <a:ea typeface="Meiryo UI" panose="020B0604030504040204" pitchFamily="50" charset="-128"/>
              <a:cs typeface="Times New Roman" panose="02020603050405020304" pitchFamily="18" charset="0"/>
            </a:endParaRPr>
          </a:p>
        </p:txBody>
      </p:sp>
      <p:cxnSp>
        <p:nvCxnSpPr>
          <p:cNvPr id="26" name="直線コネクタ 25"/>
          <p:cNvCxnSpPr/>
          <p:nvPr/>
        </p:nvCxnSpPr>
        <p:spPr>
          <a:xfrm flipV="1">
            <a:off x="0" y="314096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7524328" y="476672"/>
            <a:ext cx="1296144"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資料２</a:t>
            </a:r>
          </a:p>
        </p:txBody>
      </p:sp>
    </p:spTree>
    <p:extLst>
      <p:ext uri="{BB962C8B-B14F-4D97-AF65-F5344CB8AC3E}">
        <p14:creationId xmlns:p14="http://schemas.microsoft.com/office/powerpoint/2010/main" val="3964341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20257" y="44624"/>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スポーツ観戦、実施の状況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17" name="直線コネクタ 16"/>
          <p:cNvCxnSpPr/>
          <p:nvPr/>
        </p:nvCxnSpPr>
        <p:spPr>
          <a:xfrm flipV="1">
            <a:off x="45095" y="62068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08727470-7601-4D3E-9F83-A36A73DB211D}"/>
              </a:ext>
            </a:extLst>
          </p:cNvPr>
          <p:cNvSpPr/>
          <p:nvPr/>
        </p:nvSpPr>
        <p:spPr>
          <a:xfrm>
            <a:off x="84382" y="692696"/>
            <a:ext cx="8721384" cy="717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スポーツの試合や大会においても中止・延期や無観客開催などにより、スポーツを観戦する機会が減少している。</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一方、成人のスポーツ実施率は増加している。増加理由として、「感染症対策による日常生活の変化」が最も多く、</a:t>
            </a:r>
            <a:r>
              <a:rPr lang="en-US" altLang="ja-JP" sz="1400" dirty="0">
                <a:solidFill>
                  <a:schemeClr val="tx1"/>
                </a:solidFill>
                <a:latin typeface="Meiryo UI" panose="020B0604030504040204" pitchFamily="50" charset="-128"/>
                <a:ea typeface="Meiryo UI" panose="020B0604030504040204" pitchFamily="50" charset="-128"/>
              </a:rPr>
              <a:t/>
            </a:r>
            <a:br>
              <a:rPr lang="en-US" altLang="ja-JP" sz="1400" dirty="0">
                <a:solidFill>
                  <a:schemeClr val="tx1"/>
                </a:solidFill>
                <a:latin typeface="Meiryo UI" panose="020B0604030504040204" pitchFamily="50" charset="-128"/>
                <a:ea typeface="Meiryo UI" panose="020B0604030504040204" pitchFamily="50" charset="-128"/>
              </a:rPr>
            </a:br>
            <a:r>
              <a:rPr lang="ja-JP" altLang="en-US" sz="1400" dirty="0">
                <a:solidFill>
                  <a:schemeClr val="tx1"/>
                </a:solidFill>
                <a:latin typeface="Meiryo UI" panose="020B0604030504040204" pitchFamily="50" charset="-128"/>
                <a:ea typeface="Meiryo UI" panose="020B0604030504040204" pitchFamily="50" charset="-128"/>
              </a:rPr>
              <a:t>コロナ禍によって健康意識が高まっている傾向が見られる。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831988" y="1412776"/>
            <a:ext cx="3079258" cy="461665"/>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大阪にゆかりのあるプロスポーツチーム</a:t>
            </a:r>
            <a:endParaRPr lang="en-US" altLang="ja-JP" sz="1200" dirty="0">
              <a:latin typeface="Meiryo UI" panose="020B0604030504040204" pitchFamily="50" charset="-128"/>
              <a:ea typeface="Meiryo UI" panose="020B0604030504040204" pitchFamily="50" charset="-128"/>
            </a:endParaRPr>
          </a:p>
          <a:p>
            <a:pPr marL="201221" indent="-201221" algn="ctr"/>
            <a:r>
              <a:rPr lang="ja-JP" altLang="en-US" sz="1200" dirty="0">
                <a:latin typeface="Meiryo UI" panose="020B0604030504040204" pitchFamily="50" charset="-128"/>
                <a:ea typeface="Meiryo UI" panose="020B0604030504040204" pitchFamily="50" charset="-128"/>
              </a:rPr>
              <a:t>７チームの年間主催試合での観客者合計数</a:t>
            </a:r>
            <a:endParaRPr lang="en-US" altLang="ja-JP" sz="12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8D4A0CB-DEE1-4647-985B-D1A2FA689496}"/>
              </a:ext>
            </a:extLst>
          </p:cNvPr>
          <p:cNvSpPr txBox="1"/>
          <p:nvPr/>
        </p:nvSpPr>
        <p:spPr>
          <a:xfrm>
            <a:off x="486415" y="1703497"/>
            <a:ext cx="445586"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（人）</a:t>
            </a:r>
          </a:p>
        </p:txBody>
      </p:sp>
      <p:sp>
        <p:nvSpPr>
          <p:cNvPr id="19" name="テキスト ボックス 18">
            <a:extLst>
              <a:ext uri="{FF2B5EF4-FFF2-40B4-BE49-F238E27FC236}">
                <a16:creationId xmlns:a16="http://schemas.microsoft.com/office/drawing/2014/main" id="{BAC84493-B1F3-4A8E-A857-738C9A753F19}"/>
              </a:ext>
            </a:extLst>
          </p:cNvPr>
          <p:cNvSpPr txBox="1"/>
          <p:nvPr/>
        </p:nvSpPr>
        <p:spPr>
          <a:xfrm>
            <a:off x="5153176" y="3573016"/>
            <a:ext cx="4459384"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出典：笹川スポーツ財団「新型コロナウイルスによる運動・スポーツへの影響に関する全国調査」</a:t>
            </a:r>
          </a:p>
        </p:txBody>
      </p:sp>
      <p:sp>
        <p:nvSpPr>
          <p:cNvPr id="20" name="テキスト ボックス 19">
            <a:extLst>
              <a:ext uri="{FF2B5EF4-FFF2-40B4-BE49-F238E27FC236}">
                <a16:creationId xmlns:a16="http://schemas.microsoft.com/office/drawing/2014/main" id="{BAC84493-B1F3-4A8E-A857-738C9A753F19}"/>
              </a:ext>
            </a:extLst>
          </p:cNvPr>
          <p:cNvSpPr txBox="1"/>
          <p:nvPr/>
        </p:nvSpPr>
        <p:spPr>
          <a:xfrm>
            <a:off x="539552" y="3356992"/>
            <a:ext cx="4267217" cy="297517"/>
          </a:xfrm>
          <a:prstGeom prst="rect">
            <a:avLst/>
          </a:prstGeom>
          <a:noFill/>
        </p:spPr>
        <p:txBody>
          <a:bodyPr wrap="square" rtlCol="0">
            <a:spAutoFit/>
          </a:bodyPr>
          <a:lstStyle/>
          <a:p>
            <a:pPr>
              <a:lnSpc>
                <a:spcPts val="800"/>
              </a:lnSpc>
            </a:pP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７チーム：ガンバ大阪、セレッソ大阪、オリックス・バファローズ、阪神タイガース（京セラドームでの試合のみ）、</a:t>
            </a:r>
            <a:endParaRPr lang="en-US" altLang="ja-JP" sz="7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800"/>
              </a:lnSpc>
            </a:pP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             大阪エヴェッサ、近鉄ライナーズ、</a:t>
            </a:r>
            <a:r>
              <a:rPr lang="en-US" altLang="ja-JP" sz="700" dirty="0">
                <a:latin typeface="ＭＳ Ｐゴシック" panose="020B0600070205080204" pitchFamily="50" charset="-128"/>
                <a:ea typeface="ＭＳ Ｐゴシック" panose="020B0600070205080204" pitchFamily="50" charset="-128"/>
                <a:cs typeface="Meiryo UI" panose="020B0604030504040204" pitchFamily="50" charset="-128"/>
              </a:rPr>
              <a:t>NTT</a:t>
            </a: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ドコモレッドハリケーンズ</a:t>
            </a:r>
          </a:p>
        </p:txBody>
      </p:sp>
      <p:sp>
        <p:nvSpPr>
          <p:cNvPr id="21" name="テキスト ボックス 20">
            <a:extLst>
              <a:ext uri="{FF2B5EF4-FFF2-40B4-BE49-F238E27FC236}">
                <a16:creationId xmlns:a16="http://schemas.microsoft.com/office/drawing/2014/main" id="{BAC84493-B1F3-4A8E-A857-738C9A753F19}"/>
              </a:ext>
            </a:extLst>
          </p:cNvPr>
          <p:cNvSpPr txBox="1"/>
          <p:nvPr/>
        </p:nvSpPr>
        <p:spPr>
          <a:xfrm>
            <a:off x="3088809" y="3573016"/>
            <a:ext cx="1720041"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出典：各チーム公表資料より作成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4" name="表 23"/>
          <p:cNvGraphicFramePr>
            <a:graphicFrameLocks noGrp="1"/>
          </p:cNvGraphicFramePr>
          <p:nvPr>
            <p:extLst/>
          </p:nvPr>
        </p:nvGraphicFramePr>
        <p:xfrm>
          <a:off x="4716016" y="1484784"/>
          <a:ext cx="4356000" cy="2069774"/>
        </p:xfrm>
        <a:graphic>
          <a:graphicData uri="http://schemas.openxmlformats.org/drawingml/2006/table">
            <a:tbl>
              <a:tblPr firstRow="1" bandRow="1">
                <a:tableStyleId>{5C22544A-7EE6-4342-B048-85BDC9FD1C3A}</a:tableStyleId>
              </a:tblPr>
              <a:tblGrid>
                <a:gridCol w="2312313">
                  <a:extLst>
                    <a:ext uri="{9D8B030D-6E8A-4147-A177-3AD203B41FA5}">
                      <a16:colId xmlns:a16="http://schemas.microsoft.com/office/drawing/2014/main" val="2654325779"/>
                    </a:ext>
                  </a:extLst>
                </a:gridCol>
                <a:gridCol w="1079079">
                  <a:extLst>
                    <a:ext uri="{9D8B030D-6E8A-4147-A177-3AD203B41FA5}">
                      <a16:colId xmlns:a16="http://schemas.microsoft.com/office/drawing/2014/main" val="330279433"/>
                    </a:ext>
                  </a:extLst>
                </a:gridCol>
                <a:gridCol w="964608">
                  <a:extLst>
                    <a:ext uri="{9D8B030D-6E8A-4147-A177-3AD203B41FA5}">
                      <a16:colId xmlns:a16="http://schemas.microsoft.com/office/drawing/2014/main" val="328222173"/>
                    </a:ext>
                  </a:extLst>
                </a:gridCol>
              </a:tblGrid>
              <a:tr h="255030">
                <a:tc rowSpan="2">
                  <a:txBody>
                    <a:bodyPr/>
                    <a:lstStyle/>
                    <a:p>
                      <a:pPr algn="ctr"/>
                      <a:r>
                        <a:rPr kumimoji="1" lang="ja-JP" altLang="en-US" sz="1000" b="0" dirty="0">
                          <a:latin typeface="Meiryo UI" panose="020B0604030504040204" pitchFamily="50" charset="-128"/>
                          <a:ea typeface="Meiryo UI" panose="020B0604030504040204" pitchFamily="50" charset="-128"/>
                        </a:rPr>
                        <a:t>新型コロナウイルス感染症拡大前後の</a:t>
                      </a:r>
                      <a:endParaRPr kumimoji="1" lang="en-US" altLang="ja-JP" sz="1000" b="0" dirty="0">
                        <a:latin typeface="Meiryo UI" panose="020B0604030504040204" pitchFamily="50" charset="-128"/>
                        <a:ea typeface="Meiryo UI" panose="020B0604030504040204" pitchFamily="50" charset="-128"/>
                      </a:endParaRPr>
                    </a:p>
                    <a:p>
                      <a:pPr algn="ctr"/>
                      <a:r>
                        <a:rPr kumimoji="1" lang="ja-JP" altLang="en-US" sz="1000" b="0" dirty="0">
                          <a:solidFill>
                            <a:schemeClr val="bg1"/>
                          </a:solidFill>
                          <a:latin typeface="Meiryo UI" panose="020B0604030504040204" pitchFamily="50" charset="-128"/>
                          <a:ea typeface="Meiryo UI" panose="020B0604030504040204" pitchFamily="50" charset="-128"/>
                        </a:rPr>
                        <a:t>種目別直接スポーツ観戦率（全国）</a:t>
                      </a:r>
                      <a:endParaRPr kumimoji="1" lang="en-US" altLang="ja-JP" sz="10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r>
                        <a:rPr kumimoji="1" lang="ja-JP" altLang="en-US" sz="1000" b="0" dirty="0"/>
                        <a:t>割合</a:t>
                      </a:r>
                      <a:endParaRPr kumimoji="1" lang="en-US" altLang="ja-JP" sz="1000" b="0" dirty="0"/>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pPr algn="ctr"/>
                      <a:endParaRPr kumimoji="1" lang="ja-JP" altLang="en-US" sz="1000" b="0" dirty="0"/>
                    </a:p>
                  </a:txBody>
                  <a:tcPr anchor="ctr"/>
                </a:tc>
                <a:extLst>
                  <a:ext uri="{0D108BD9-81ED-4DB2-BD59-A6C34878D82A}">
                    <a16:rowId xmlns:a16="http://schemas.microsoft.com/office/drawing/2014/main" val="149572936"/>
                  </a:ext>
                </a:extLst>
              </a:tr>
              <a:tr h="414424">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bg1"/>
                          </a:solidFill>
                        </a:rPr>
                        <a:t>2019</a:t>
                      </a:r>
                      <a:r>
                        <a:rPr kumimoji="1" lang="ja-JP" altLang="en-US" sz="1000" b="0" dirty="0">
                          <a:solidFill>
                            <a:schemeClr val="bg1"/>
                          </a:solidFill>
                        </a:rPr>
                        <a:t>年</a:t>
                      </a:r>
                      <a:r>
                        <a:rPr kumimoji="1" lang="en-US" altLang="ja-JP" sz="1000" b="0" dirty="0">
                          <a:solidFill>
                            <a:schemeClr val="bg1"/>
                          </a:solidFill>
                        </a:rPr>
                        <a:t>2</a:t>
                      </a:r>
                      <a:r>
                        <a:rPr kumimoji="1" lang="ja-JP" altLang="en-US" sz="1000" b="0" dirty="0">
                          <a:solidFill>
                            <a:schemeClr val="bg1"/>
                          </a:solidFill>
                        </a:rPr>
                        <a:t>月～</a:t>
                      </a:r>
                      <a:endParaRPr kumimoji="1" lang="en-US" altLang="ja-JP" sz="1000" b="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bg1"/>
                          </a:solidFill>
                        </a:rPr>
                        <a:t>2020</a:t>
                      </a:r>
                      <a:r>
                        <a:rPr kumimoji="1" lang="ja-JP" altLang="en-US" sz="1000" b="0" dirty="0">
                          <a:solidFill>
                            <a:schemeClr val="bg1"/>
                          </a:solidFill>
                        </a:rPr>
                        <a:t>年</a:t>
                      </a:r>
                      <a:r>
                        <a:rPr kumimoji="1" lang="en-US" altLang="ja-JP" sz="1000" b="0" dirty="0">
                          <a:solidFill>
                            <a:schemeClr val="bg1"/>
                          </a:solidFill>
                        </a:rPr>
                        <a:t>1</a:t>
                      </a:r>
                      <a:r>
                        <a:rPr kumimoji="1" lang="ja-JP" altLang="en-US" sz="1000" b="0" dirty="0">
                          <a:solidFill>
                            <a:schemeClr val="bg1"/>
                          </a:solidFill>
                        </a:rPr>
                        <a:t>月</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bg1"/>
                          </a:solidFill>
                        </a:rPr>
                        <a:t>2020</a:t>
                      </a:r>
                      <a:r>
                        <a:rPr kumimoji="1" lang="ja-JP" altLang="en-US" sz="1000" b="0" dirty="0">
                          <a:solidFill>
                            <a:schemeClr val="bg1"/>
                          </a:solidFill>
                        </a:rPr>
                        <a:t>年</a:t>
                      </a:r>
                      <a:r>
                        <a:rPr kumimoji="1" lang="en-US" altLang="ja-JP" sz="1000" b="0" dirty="0">
                          <a:solidFill>
                            <a:schemeClr val="bg1"/>
                          </a:solidFill>
                        </a:rPr>
                        <a:t>2</a:t>
                      </a:r>
                      <a:r>
                        <a:rPr kumimoji="1" lang="ja-JP" altLang="en-US" sz="1000" b="0" dirty="0">
                          <a:solidFill>
                            <a:schemeClr val="bg1"/>
                          </a:solidFill>
                        </a:rPr>
                        <a:t>月～</a:t>
                      </a:r>
                      <a:endParaRPr kumimoji="1" lang="en-US" altLang="ja-JP" sz="1000" b="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bg1"/>
                          </a:solidFill>
                        </a:rPr>
                        <a:t>2021</a:t>
                      </a:r>
                      <a:r>
                        <a:rPr kumimoji="1" lang="ja-JP" altLang="en-US" sz="1000" b="0" dirty="0">
                          <a:solidFill>
                            <a:schemeClr val="bg1"/>
                          </a:solidFill>
                        </a:rPr>
                        <a:t>年</a:t>
                      </a:r>
                      <a:r>
                        <a:rPr kumimoji="1" lang="en-US" altLang="ja-JP" sz="1000" b="0" dirty="0">
                          <a:solidFill>
                            <a:schemeClr val="bg1"/>
                          </a:solidFill>
                        </a:rPr>
                        <a:t>1</a:t>
                      </a:r>
                      <a:r>
                        <a:rPr kumimoji="1" lang="ja-JP" altLang="en-US" sz="1000" b="0" dirty="0">
                          <a:solidFill>
                            <a:schemeClr val="bg1"/>
                          </a:solidFill>
                        </a:rPr>
                        <a:t>月</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846909787"/>
                  </a:ext>
                </a:extLst>
              </a:tr>
              <a:tr h="280064">
                <a:tc>
                  <a:txBody>
                    <a:bodyPr/>
                    <a:lstStyle/>
                    <a:p>
                      <a:r>
                        <a:rPr kumimoji="1" lang="ja-JP" altLang="en-US" sz="1000" dirty="0">
                          <a:latin typeface="Meiryo UI" panose="020B0604030504040204" pitchFamily="50" charset="-128"/>
                          <a:ea typeface="Meiryo UI" panose="020B0604030504040204" pitchFamily="50" charset="-128"/>
                        </a:rPr>
                        <a:t>１　プロ野球（</a:t>
                      </a:r>
                      <a:r>
                        <a:rPr kumimoji="1" lang="en-US" altLang="ja-JP" sz="1000" dirty="0">
                          <a:latin typeface="Meiryo UI" panose="020B0604030504040204" pitchFamily="50" charset="-128"/>
                          <a:ea typeface="Meiryo UI" panose="020B0604030504040204" pitchFamily="50" charset="-128"/>
                        </a:rPr>
                        <a:t>NPB</a:t>
                      </a:r>
                      <a:r>
                        <a:rPr kumimoji="1" lang="ja-JP" altLang="en-US" sz="1000" dirty="0">
                          <a:latin typeface="Meiryo UI" panose="020B0604030504040204" pitchFamily="50" charset="-128"/>
                          <a:ea typeface="Meiryo UI" panose="020B0604030504040204" pitchFamily="50" charset="-128"/>
                        </a:rPr>
                        <a:t>）</a:t>
                      </a:r>
                    </a:p>
                  </a:txBody>
                  <a:tcPr anchor="ctr">
                    <a:lnT w="12700" cap="flat" cmpd="sng" algn="ctr">
                      <a:solidFill>
                        <a:schemeClr val="bg1"/>
                      </a:solidFill>
                      <a:prstDash val="solid"/>
                      <a:round/>
                      <a:headEnd type="none" w="med" len="med"/>
                      <a:tailEnd type="none" w="med" len="med"/>
                    </a:lnT>
                  </a:tcPr>
                </a:tc>
                <a:tc>
                  <a:txBody>
                    <a:bodyPr/>
                    <a:lstStyle/>
                    <a:p>
                      <a:pPr algn="r"/>
                      <a:r>
                        <a:rPr kumimoji="1" lang="en-US" altLang="ja-JP" sz="1050" dirty="0">
                          <a:latin typeface="Meiryo UI" panose="020B0604030504040204" pitchFamily="50" charset="-128"/>
                          <a:ea typeface="Meiryo UI" panose="020B0604030504040204" pitchFamily="50" charset="-128"/>
                        </a:rPr>
                        <a:t>10.3</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r"/>
                      <a:r>
                        <a:rPr kumimoji="1" lang="en-US" altLang="ja-JP" sz="1050" dirty="0">
                          <a:latin typeface="Meiryo UI" panose="020B0604030504040204" pitchFamily="50" charset="-128"/>
                          <a:ea typeface="Meiryo UI" panose="020B0604030504040204" pitchFamily="50" charset="-128"/>
                        </a:rPr>
                        <a:t>5.1</a:t>
                      </a:r>
                      <a:r>
                        <a:rPr kumimoji="1" lang="ja-JP" altLang="en-US" sz="1050" dirty="0">
                          <a:latin typeface="Meiryo UI" panose="020B0604030504040204" pitchFamily="50" charset="-128"/>
                          <a:ea typeface="Meiryo UI" panose="020B0604030504040204" pitchFamily="50" charset="-128"/>
                        </a:rPr>
                        <a:t>％</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27260726"/>
                  </a:ext>
                </a:extLst>
              </a:tr>
              <a:tr h="280064">
                <a:tc>
                  <a:txBody>
                    <a:bodyPr/>
                    <a:lstStyle/>
                    <a:p>
                      <a:r>
                        <a:rPr kumimoji="1" lang="ja-JP" altLang="en-US" sz="1000" dirty="0">
                          <a:latin typeface="Meiryo UI" panose="020B0604030504040204" pitchFamily="50" charset="-128"/>
                          <a:ea typeface="Meiryo UI" panose="020B0604030504040204" pitchFamily="50" charset="-128"/>
                        </a:rPr>
                        <a:t>２　</a:t>
                      </a:r>
                      <a:r>
                        <a:rPr kumimoji="1" lang="en-US" altLang="ja-JP" sz="1000" dirty="0">
                          <a:latin typeface="Meiryo UI" panose="020B0604030504040204" pitchFamily="50" charset="-128"/>
                          <a:ea typeface="Meiryo UI" panose="020B0604030504040204" pitchFamily="50" charset="-128"/>
                        </a:rPr>
                        <a:t>J</a:t>
                      </a:r>
                      <a:r>
                        <a:rPr kumimoji="1" lang="ja-JP" altLang="en-US" sz="1000" dirty="0">
                          <a:latin typeface="Meiryo UI" panose="020B0604030504040204" pitchFamily="50" charset="-128"/>
                          <a:ea typeface="Meiryo UI" panose="020B0604030504040204" pitchFamily="50" charset="-128"/>
                        </a:rPr>
                        <a:t>リーグ（</a:t>
                      </a:r>
                      <a:r>
                        <a:rPr kumimoji="1" lang="en-US" altLang="ja-JP" sz="1000" dirty="0">
                          <a:latin typeface="Meiryo UI" panose="020B0604030504040204" pitchFamily="50" charset="-128"/>
                          <a:ea typeface="Meiryo UI" panose="020B0604030504040204" pitchFamily="50" charset="-128"/>
                        </a:rPr>
                        <a:t>J1</a:t>
                      </a:r>
                      <a:r>
                        <a:rPr kumimoji="1" lang="ja-JP" altLang="en-US" sz="1000" dirty="0" err="1">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J2</a:t>
                      </a:r>
                      <a:r>
                        <a:rPr kumimoji="1" lang="ja-JP" altLang="en-US" sz="1000" dirty="0" err="1">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J3</a:t>
                      </a:r>
                      <a:r>
                        <a:rPr kumimoji="1" lang="ja-JP" altLang="en-US" sz="10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3.6</a:t>
                      </a:r>
                      <a:r>
                        <a:rPr kumimoji="1" lang="ja-JP" altLang="en-US" sz="10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2.3</a:t>
                      </a:r>
                      <a:r>
                        <a:rPr kumimoji="1" lang="ja-JP" altLang="en-US" sz="105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832301687"/>
                  </a:ext>
                </a:extLst>
              </a:tr>
              <a:tr h="280064">
                <a:tc>
                  <a:txBody>
                    <a:bodyPr/>
                    <a:lstStyle/>
                    <a:p>
                      <a:r>
                        <a:rPr kumimoji="1" lang="ja-JP" altLang="en-US" sz="1000" dirty="0">
                          <a:latin typeface="Meiryo UI" panose="020B0604030504040204" pitchFamily="50" charset="-128"/>
                          <a:ea typeface="Meiryo UI" panose="020B0604030504040204" pitchFamily="50" charset="-128"/>
                        </a:rPr>
                        <a:t>３　マラソン・駅伝</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2.6</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1.4</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00593409"/>
                  </a:ext>
                </a:extLst>
              </a:tr>
              <a:tr h="280064">
                <a:tc>
                  <a:txBody>
                    <a:bodyPr/>
                    <a:lstStyle/>
                    <a:p>
                      <a:r>
                        <a:rPr kumimoji="1" lang="ja-JP" altLang="en-US" sz="1000" dirty="0">
                          <a:latin typeface="Meiryo UI" panose="020B0604030504040204" pitchFamily="50" charset="-128"/>
                          <a:ea typeface="Meiryo UI" panose="020B0604030504040204" pitchFamily="50" charset="-128"/>
                        </a:rPr>
                        <a:t>４　大相撲</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2.3</a:t>
                      </a:r>
                      <a:r>
                        <a:rPr kumimoji="1" lang="ja-JP" altLang="en-US" sz="10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1.3</a:t>
                      </a:r>
                      <a:r>
                        <a:rPr kumimoji="1" lang="ja-JP" altLang="en-US" sz="105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84521764"/>
                  </a:ext>
                </a:extLst>
              </a:tr>
              <a:tr h="280064">
                <a:tc>
                  <a:txBody>
                    <a:bodyPr/>
                    <a:lstStyle/>
                    <a:p>
                      <a:r>
                        <a:rPr kumimoji="1" lang="ja-JP" altLang="en-US" sz="1000" dirty="0">
                          <a:latin typeface="Meiryo UI" panose="020B0604030504040204" pitchFamily="50" charset="-128"/>
                          <a:ea typeface="Meiryo UI" panose="020B0604030504040204" pitchFamily="50" charset="-128"/>
                        </a:rPr>
                        <a:t>４　高校野球</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3.0</a:t>
                      </a:r>
                      <a:r>
                        <a:rPr kumimoji="1" lang="ja-JP" altLang="en-US" sz="10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1.3</a:t>
                      </a:r>
                      <a:r>
                        <a:rPr kumimoji="1" lang="ja-JP" altLang="en-US" sz="105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2465125545"/>
                  </a:ext>
                </a:extLst>
              </a:tr>
            </a:tbl>
          </a:graphicData>
        </a:graphic>
      </p:graphicFrame>
      <p:sp>
        <p:nvSpPr>
          <p:cNvPr id="25" name="テキスト ボックス 24">
            <a:extLst>
              <a:ext uri="{FF2B5EF4-FFF2-40B4-BE49-F238E27FC236}">
                <a16:creationId xmlns:a16="http://schemas.microsoft.com/office/drawing/2014/main" id="{34CF59F8-A367-4EC1-83BF-5D400B8A4CCC}"/>
              </a:ext>
            </a:extLst>
          </p:cNvPr>
          <p:cNvSpPr txBox="1"/>
          <p:nvPr/>
        </p:nvSpPr>
        <p:spPr>
          <a:xfrm>
            <a:off x="1106712" y="3933056"/>
            <a:ext cx="3107473"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成人のスポーツ実施率の推移（全国・大阪）</a:t>
            </a:r>
            <a:endParaRPr lang="en-US" altLang="ja-JP" sz="12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F8D4A0CB-DEE1-4647-985B-D1A2FA689496}"/>
              </a:ext>
            </a:extLst>
          </p:cNvPr>
          <p:cNvSpPr txBox="1"/>
          <p:nvPr/>
        </p:nvSpPr>
        <p:spPr>
          <a:xfrm>
            <a:off x="486415" y="3994094"/>
            <a:ext cx="445586"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p:txBody>
      </p:sp>
      <p:graphicFrame>
        <p:nvGraphicFramePr>
          <p:cNvPr id="3" name="表 2"/>
          <p:cNvGraphicFramePr>
            <a:graphicFrameLocks noGrp="1"/>
          </p:cNvGraphicFramePr>
          <p:nvPr>
            <p:extLst/>
          </p:nvPr>
        </p:nvGraphicFramePr>
        <p:xfrm>
          <a:off x="4716016" y="4005064"/>
          <a:ext cx="4356000" cy="2447996"/>
        </p:xfrm>
        <a:graphic>
          <a:graphicData uri="http://schemas.openxmlformats.org/drawingml/2006/table">
            <a:tbl>
              <a:tblPr firstRow="1" bandRow="1">
                <a:tableStyleId>{5C22544A-7EE6-4342-B048-85BDC9FD1C3A}</a:tableStyleId>
              </a:tblPr>
              <a:tblGrid>
                <a:gridCol w="3744000">
                  <a:extLst>
                    <a:ext uri="{9D8B030D-6E8A-4147-A177-3AD203B41FA5}">
                      <a16:colId xmlns:a16="http://schemas.microsoft.com/office/drawing/2014/main" val="2564918654"/>
                    </a:ext>
                  </a:extLst>
                </a:gridCol>
                <a:gridCol w="612000">
                  <a:extLst>
                    <a:ext uri="{9D8B030D-6E8A-4147-A177-3AD203B41FA5}">
                      <a16:colId xmlns:a16="http://schemas.microsoft.com/office/drawing/2014/main" val="2236035290"/>
                    </a:ext>
                  </a:extLst>
                </a:gridCol>
              </a:tblGrid>
              <a:tr h="245201">
                <a:tc>
                  <a:txBody>
                    <a:bodyPr/>
                    <a:lstStyle/>
                    <a:p>
                      <a:r>
                        <a:rPr kumimoji="1" lang="en-US" altLang="ja-JP" sz="1000" b="0" dirty="0"/>
                        <a:t>1</a:t>
                      </a:r>
                      <a:r>
                        <a:rPr kumimoji="1" lang="ja-JP" altLang="en-US" sz="1000" b="0" dirty="0"/>
                        <a:t>年前と比べて運動・スポーツを実施する頻度が増えた理由（全国）</a:t>
                      </a:r>
                      <a:endParaRPr kumimoji="1" lang="en-US" altLang="ja-JP" sz="1000" b="0" dirty="0"/>
                    </a:p>
                  </a:txBody>
                  <a:tcPr anchor="ctr"/>
                </a:tc>
                <a:tc>
                  <a:txBody>
                    <a:bodyPr/>
                    <a:lstStyle/>
                    <a:p>
                      <a:pPr algn="ctr"/>
                      <a:r>
                        <a:rPr kumimoji="1" lang="ja-JP" altLang="en-US" sz="1000" dirty="0"/>
                        <a:t>割合</a:t>
                      </a:r>
                    </a:p>
                  </a:txBody>
                  <a:tcPr anchor="ctr"/>
                </a:tc>
                <a:extLst>
                  <a:ext uri="{0D108BD9-81ED-4DB2-BD59-A6C34878D82A}">
                    <a16:rowId xmlns:a16="http://schemas.microsoft.com/office/drawing/2014/main" val="1147598351"/>
                  </a:ext>
                </a:extLst>
              </a:tr>
              <a:tr h="244755">
                <a:tc>
                  <a:txBody>
                    <a:bodyPr/>
                    <a:lstStyle/>
                    <a:p>
                      <a:r>
                        <a:rPr kumimoji="1" lang="ja-JP" altLang="en-US" sz="1000" dirty="0"/>
                        <a:t>コロナウイルス感染症対策による日常生活の変化</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36.4</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550184461"/>
                  </a:ext>
                </a:extLst>
              </a:tr>
              <a:tr h="244755">
                <a:tc>
                  <a:txBody>
                    <a:bodyPr/>
                    <a:lstStyle/>
                    <a:p>
                      <a:r>
                        <a:rPr kumimoji="1" lang="ja-JP" altLang="en-US" sz="1000" dirty="0"/>
                        <a:t>仕事が忙しくなくなったから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27.0</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973970378"/>
                  </a:ext>
                </a:extLst>
              </a:tr>
              <a:tr h="244755">
                <a:tc>
                  <a:txBody>
                    <a:bodyPr/>
                    <a:lstStyle/>
                    <a:p>
                      <a:r>
                        <a:rPr kumimoji="1" lang="ja-JP" altLang="en-US" sz="1000" dirty="0">
                          <a:latin typeface="Meiryo UI" panose="020B0604030504040204" pitchFamily="50" charset="-128"/>
                          <a:ea typeface="Meiryo UI" panose="020B0604030504040204" pitchFamily="50" charset="-128"/>
                        </a:rPr>
                        <a:t>運動・スポーツが好きになったから</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16.4</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195083666"/>
                  </a:ext>
                </a:extLst>
              </a:tr>
              <a:tr h="244755">
                <a:tc>
                  <a:txBody>
                    <a:bodyPr/>
                    <a:lstStyle/>
                    <a:p>
                      <a:r>
                        <a:rPr kumimoji="1" lang="ja-JP" altLang="en-US" sz="1000" dirty="0">
                          <a:latin typeface="Meiryo UI" panose="020B0604030504040204" pitchFamily="50" charset="-128"/>
                          <a:ea typeface="Meiryo UI" panose="020B0604030504040204" pitchFamily="50" charset="-128"/>
                        </a:rPr>
                        <a:t>健康になったから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13.5</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822943288"/>
                  </a:ext>
                </a:extLst>
              </a:tr>
              <a:tr h="244755">
                <a:tc>
                  <a:txBody>
                    <a:bodyPr/>
                    <a:lstStyle/>
                    <a:p>
                      <a:r>
                        <a:rPr kumimoji="1" lang="ja-JP" altLang="en-US" sz="1000" dirty="0">
                          <a:latin typeface="Meiryo UI" panose="020B0604030504040204" pitchFamily="50" charset="-128"/>
                          <a:ea typeface="Meiryo UI" panose="020B0604030504040204" pitchFamily="50" charset="-128"/>
                        </a:rPr>
                        <a:t>仲間ができたから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13.4</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880909158"/>
                  </a:ext>
                </a:extLst>
              </a:tr>
              <a:tr h="244755">
                <a:tc>
                  <a:txBody>
                    <a:bodyPr/>
                    <a:lstStyle/>
                    <a:p>
                      <a:r>
                        <a:rPr kumimoji="1" lang="ja-JP" altLang="en-US" sz="1000" dirty="0">
                          <a:latin typeface="Meiryo UI" panose="020B0604030504040204" pitchFamily="50" charset="-128"/>
                          <a:ea typeface="Meiryo UI" panose="020B0604030504040204" pitchFamily="50" charset="-128"/>
                        </a:rPr>
                        <a:t>家事・育児が忙しくなくなったから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10.6</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613694143"/>
                  </a:ext>
                </a:extLst>
              </a:tr>
              <a:tr h="244755">
                <a:tc>
                  <a:txBody>
                    <a:bodyPr/>
                    <a:lstStyle/>
                    <a:p>
                      <a:r>
                        <a:rPr kumimoji="1" lang="ja-JP" altLang="en-US" sz="1000" dirty="0">
                          <a:latin typeface="Meiryo UI" panose="020B0604030504040204" pitchFamily="50" charset="-128"/>
                          <a:ea typeface="Meiryo UI" panose="020B0604030504040204" pitchFamily="50" charset="-128"/>
                        </a:rPr>
                        <a:t>場所や施設ができたから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9.9</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372484210"/>
                  </a:ext>
                </a:extLst>
              </a:tr>
              <a:tr h="244755">
                <a:tc>
                  <a:txBody>
                    <a:bodyPr/>
                    <a:lstStyle/>
                    <a:p>
                      <a:r>
                        <a:rPr kumimoji="1" lang="ja-JP" altLang="en-US" sz="1000" dirty="0">
                          <a:latin typeface="Meiryo UI" panose="020B0604030504040204" pitchFamily="50" charset="-128"/>
                          <a:ea typeface="Meiryo UI" panose="020B0604030504040204" pitchFamily="50" charset="-128"/>
                        </a:rPr>
                        <a:t>お金に余裕ができたから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6.2</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691242235"/>
                  </a:ext>
                </a:extLst>
              </a:tr>
              <a:tr h="244755">
                <a:tc>
                  <a:txBody>
                    <a:bodyPr/>
                    <a:lstStyle/>
                    <a:p>
                      <a:r>
                        <a:rPr kumimoji="1" lang="ja-JP" altLang="en-US" sz="1000" dirty="0">
                          <a:latin typeface="Meiryo UI" panose="020B0604030504040204" pitchFamily="50" charset="-128"/>
                          <a:ea typeface="Meiryo UI" panose="020B0604030504040204" pitchFamily="50" charset="-128"/>
                        </a:rPr>
                        <a:t>指導者がいるようになったから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4.1</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363662373"/>
                  </a:ext>
                </a:extLst>
              </a:tr>
            </a:tbl>
          </a:graphicData>
        </a:graphic>
      </p:graphicFrame>
      <p:sp>
        <p:nvSpPr>
          <p:cNvPr id="29" name="テキスト ボックス 28">
            <a:extLst>
              <a:ext uri="{FF2B5EF4-FFF2-40B4-BE49-F238E27FC236}">
                <a16:creationId xmlns:a16="http://schemas.microsoft.com/office/drawing/2014/main" id="{BAC84493-B1F3-4A8E-A857-738C9A753F19}"/>
              </a:ext>
            </a:extLst>
          </p:cNvPr>
          <p:cNvSpPr txBox="1"/>
          <p:nvPr/>
        </p:nvSpPr>
        <p:spPr>
          <a:xfrm>
            <a:off x="6458914" y="6453916"/>
            <a:ext cx="2865614"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出典：スポーツ庁「スポーツの実施状況等に関する世論調査」</a:t>
            </a:r>
          </a:p>
        </p:txBody>
      </p:sp>
      <p:graphicFrame>
        <p:nvGraphicFramePr>
          <p:cNvPr id="26" name="グラフ 25"/>
          <p:cNvGraphicFramePr>
            <a:graphicFrameLocks/>
          </p:cNvGraphicFramePr>
          <p:nvPr>
            <p:extLst/>
          </p:nvPr>
        </p:nvGraphicFramePr>
        <p:xfrm>
          <a:off x="486415" y="1897711"/>
          <a:ext cx="4150428" cy="1531289"/>
        </p:xfrm>
        <a:graphic>
          <a:graphicData uri="http://schemas.openxmlformats.org/drawingml/2006/chart">
            <c:chart xmlns:c="http://schemas.openxmlformats.org/drawingml/2006/chart" xmlns:r="http://schemas.openxmlformats.org/officeDocument/2006/relationships" r:id="rId3"/>
          </a:graphicData>
        </a:graphic>
      </p:graphicFrame>
      <p:sp>
        <p:nvSpPr>
          <p:cNvPr id="32" name="テキスト ボックス 31">
            <a:extLst>
              <a:ext uri="{FF2B5EF4-FFF2-40B4-BE49-F238E27FC236}">
                <a16:creationId xmlns:a16="http://schemas.microsoft.com/office/drawing/2014/main" id="{BAC84493-B1F3-4A8E-A857-738C9A753F19}"/>
              </a:ext>
            </a:extLst>
          </p:cNvPr>
          <p:cNvSpPr txBox="1"/>
          <p:nvPr/>
        </p:nvSpPr>
        <p:spPr>
          <a:xfrm>
            <a:off x="1993318" y="6381328"/>
            <a:ext cx="2865614" cy="33855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出典：スポーツ庁「スポーツの実施状況等に関する世論調査」</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大阪の数値は、ローデータより算出</a:t>
            </a:r>
          </a:p>
        </p:txBody>
      </p:sp>
      <p:sp>
        <p:nvSpPr>
          <p:cNvPr id="2" name="スライド番号プレースホルダー 1"/>
          <p:cNvSpPr>
            <a:spLocks noGrp="1"/>
          </p:cNvSpPr>
          <p:nvPr>
            <p:ph type="sldNum" sz="quarter" idx="12"/>
          </p:nvPr>
        </p:nvSpPr>
        <p:spPr>
          <a:xfrm>
            <a:off x="6902896" y="6592267"/>
            <a:ext cx="2133600" cy="365125"/>
          </a:xfrm>
        </p:spPr>
        <p:txBody>
          <a:bodyPr/>
          <a:lstStyle/>
          <a:p>
            <a:r>
              <a:rPr lang="en-US" altLang="ja-JP" sz="900" dirty="0">
                <a:solidFill>
                  <a:schemeClr val="tx1"/>
                </a:solidFill>
                <a:latin typeface="Meiryo UI" panose="020B0604030504040204" pitchFamily="50" charset="-128"/>
                <a:ea typeface="Meiryo UI" panose="020B0604030504040204" pitchFamily="50" charset="-128"/>
              </a:rPr>
              <a:t>9</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23" name="グラフ 22"/>
          <p:cNvGraphicFramePr>
            <a:graphicFrameLocks/>
          </p:cNvGraphicFramePr>
          <p:nvPr>
            <p:extLst>
              <p:ext uri="{D42A27DB-BD31-4B8C-83A1-F6EECF244321}">
                <p14:modId xmlns:p14="http://schemas.microsoft.com/office/powerpoint/2010/main" val="1328054200"/>
              </p:ext>
            </p:extLst>
          </p:nvPr>
        </p:nvGraphicFramePr>
        <p:xfrm>
          <a:off x="597760" y="4105015"/>
          <a:ext cx="4150800" cy="2322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395352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グラフ 20"/>
          <p:cNvGraphicFramePr>
            <a:graphicFrameLocks/>
          </p:cNvGraphicFramePr>
          <p:nvPr>
            <p:extLst>
              <p:ext uri="{D42A27DB-BD31-4B8C-83A1-F6EECF244321}">
                <p14:modId xmlns:p14="http://schemas.microsoft.com/office/powerpoint/2010/main" val="1537793393"/>
              </p:ext>
            </p:extLst>
          </p:nvPr>
        </p:nvGraphicFramePr>
        <p:xfrm>
          <a:off x="506341" y="4367784"/>
          <a:ext cx="8001395" cy="2157560"/>
        </p:xfrm>
        <a:graphic>
          <a:graphicData uri="http://schemas.openxmlformats.org/drawingml/2006/chart">
            <c:chart xmlns:c="http://schemas.openxmlformats.org/drawingml/2006/chart" xmlns:r="http://schemas.openxmlformats.org/officeDocument/2006/relationships" r:id="rId2"/>
          </a:graphicData>
        </a:graphic>
      </p:graphicFrame>
      <p:sp>
        <p:nvSpPr>
          <p:cNvPr id="2" name="角丸四角形 1"/>
          <p:cNvSpPr/>
          <p:nvPr/>
        </p:nvSpPr>
        <p:spPr>
          <a:xfrm>
            <a:off x="120255" y="-21565"/>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外国人相談、留学生の状況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3" name="直線コネクタ 2"/>
          <p:cNvCxnSpPr/>
          <p:nvPr/>
        </p:nvCxnSpPr>
        <p:spPr>
          <a:xfrm flipV="1">
            <a:off x="35496" y="492495"/>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08727470-7601-4D3E-9F83-A36A73DB211D}"/>
              </a:ext>
            </a:extLst>
          </p:cNvPr>
          <p:cNvSpPr/>
          <p:nvPr/>
        </p:nvSpPr>
        <p:spPr>
          <a:xfrm>
            <a:off x="120256" y="551449"/>
            <a:ext cx="8794772" cy="74064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大阪府・市の外国人相談において、</a:t>
            </a:r>
            <a:r>
              <a:rPr lang="en-US" altLang="ja-JP" sz="1300" dirty="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a:t>
            </a:r>
            <a:r>
              <a:rPr lang="ja-JP" altLang="en-US" sz="1300" dirty="0">
                <a:latin typeface="Meiryo UI" panose="020B0604030504040204" pitchFamily="50" charset="-128"/>
                <a:ea typeface="Meiryo UI" panose="020B0604030504040204" pitchFamily="50" charset="-128"/>
              </a:rPr>
              <a:t>月以降、新型コロナウイルス感染症関連の相談が急増。</a:t>
            </a:r>
            <a:r>
              <a:rPr lang="en-US" altLang="ja-JP" sz="1300" dirty="0">
                <a:latin typeface="Meiryo UI" panose="020B0604030504040204" pitchFamily="50" charset="-128"/>
                <a:ea typeface="Meiryo UI" panose="020B0604030504040204" pitchFamily="50" charset="-128"/>
              </a:rPr>
              <a:t/>
            </a:r>
            <a:br>
              <a:rPr lang="en-US" altLang="ja-JP" sz="1300" dirty="0">
                <a:latin typeface="Meiryo UI" panose="020B0604030504040204" pitchFamily="50" charset="-128"/>
                <a:ea typeface="Meiryo UI" panose="020B0604030504040204" pitchFamily="50" charset="-128"/>
              </a:rPr>
            </a:br>
            <a:r>
              <a:rPr lang="en-US" altLang="ja-JP" sz="1300" dirty="0">
                <a:latin typeface="Meiryo UI" panose="020B0604030504040204" pitchFamily="50" charset="-128"/>
                <a:ea typeface="Meiryo UI" panose="020B0604030504040204" pitchFamily="50" charset="-128"/>
              </a:rPr>
              <a:t>2021</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4</a:t>
            </a:r>
            <a:r>
              <a:rPr lang="ja-JP" altLang="en-US" sz="1300" dirty="0">
                <a:latin typeface="Meiryo UI" panose="020B0604030504040204" pitchFamily="50" charset="-128"/>
                <a:ea typeface="Meiryo UI" panose="020B0604030504040204" pitchFamily="50" charset="-128"/>
              </a:rPr>
              <a:t>月～９月は、感染症の再拡大を受けて相談が増加。</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300" dirty="0">
                <a:solidFill>
                  <a:schemeClr val="tx1"/>
                </a:solidFill>
                <a:latin typeface="Meiryo UI" panose="020B0604030504040204" pitchFamily="50" charset="-128"/>
                <a:ea typeface="Meiryo UI" panose="020B0604030504040204" pitchFamily="50" charset="-128"/>
              </a:rPr>
              <a:t>新型コロナウイルス感染症が世界的に拡大し、日本政府及び各国政府による渡航制限等の措置により、直近の留学生数は減少に転じている。</a:t>
            </a:r>
            <a:endParaRPr lang="en-US" altLang="ja-JP" sz="1300" dirty="0">
              <a:solidFill>
                <a:schemeClr val="tx1"/>
              </a:solidFill>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34CF59F8-A367-4EC1-83BF-5D400B8A4CCC}"/>
              </a:ext>
            </a:extLst>
          </p:cNvPr>
          <p:cNvSpPr txBox="1"/>
          <p:nvPr/>
        </p:nvSpPr>
        <p:spPr>
          <a:xfrm>
            <a:off x="363425" y="4142308"/>
            <a:ext cx="1200572"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（人：外国人留学生）</a:t>
            </a:r>
            <a:endParaRPr lang="en-US" altLang="ja-JP" sz="900" dirty="0">
              <a:latin typeface="ＭＳ Ｐゴシック" panose="020B0600070205080204" pitchFamily="50" charset="-128"/>
              <a:ea typeface="ＭＳ Ｐゴシック" panose="020B0600070205080204" pitchFamily="50" charset="-128"/>
            </a:endParaRPr>
          </a:p>
        </p:txBody>
      </p:sp>
      <p:sp>
        <p:nvSpPr>
          <p:cNvPr id="20" name="テキスト ボックス 19">
            <a:extLst>
              <a:ext uri="{FF2B5EF4-FFF2-40B4-BE49-F238E27FC236}">
                <a16:creationId xmlns:a16="http://schemas.microsoft.com/office/drawing/2014/main" id="{34CF59F8-A367-4EC1-83BF-5D400B8A4CCC}"/>
              </a:ext>
            </a:extLst>
          </p:cNvPr>
          <p:cNvSpPr txBox="1"/>
          <p:nvPr/>
        </p:nvSpPr>
        <p:spPr>
          <a:xfrm>
            <a:off x="7452320" y="4122002"/>
            <a:ext cx="1200572"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（人：日本人留学生）</a:t>
            </a:r>
            <a:endParaRPr lang="en-US" altLang="ja-JP" sz="900" dirty="0">
              <a:latin typeface="ＭＳ Ｐゴシック" panose="020B0600070205080204" pitchFamily="50" charset="-128"/>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34CF59F8-A367-4EC1-83BF-5D400B8A4CCC}"/>
              </a:ext>
            </a:extLst>
          </p:cNvPr>
          <p:cNvSpPr txBox="1"/>
          <p:nvPr/>
        </p:nvSpPr>
        <p:spPr>
          <a:xfrm>
            <a:off x="6673390" y="6157393"/>
            <a:ext cx="1788029"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（外国人は暦年、日本人は年度）</a:t>
            </a:r>
            <a:endParaRPr lang="en-US" altLang="ja-JP" sz="900" dirty="0">
              <a:latin typeface="ＭＳ Ｐゴシック" panose="020B0600070205080204" pitchFamily="50" charset="-128"/>
              <a:ea typeface="ＭＳ Ｐゴシック" panose="020B0600070205080204" pitchFamily="50" charset="-128"/>
            </a:endParaRPr>
          </a:p>
        </p:txBody>
      </p:sp>
      <p:sp>
        <p:nvSpPr>
          <p:cNvPr id="18" name="テキスト ボックス 17">
            <a:extLst>
              <a:ext uri="{FF2B5EF4-FFF2-40B4-BE49-F238E27FC236}">
                <a16:creationId xmlns:a16="http://schemas.microsoft.com/office/drawing/2014/main" id="{BAC84493-B1F3-4A8E-A857-738C9A753F19}"/>
              </a:ext>
            </a:extLst>
          </p:cNvPr>
          <p:cNvSpPr txBox="1"/>
          <p:nvPr/>
        </p:nvSpPr>
        <p:spPr>
          <a:xfrm>
            <a:off x="3347864" y="6381328"/>
            <a:ext cx="5567163" cy="246221"/>
          </a:xfrm>
          <a:prstGeom prst="rect">
            <a:avLst/>
          </a:prstGeom>
          <a:noFill/>
        </p:spPr>
        <p:txBody>
          <a:bodyPr wrap="square" rtlCol="0">
            <a:spAutoFit/>
          </a:bodyPr>
          <a:lstStyle/>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出典：日本学生支援機構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「外国人留学生在籍状況調査」「日本人学生留学生状況調査」より作成</a:t>
            </a: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3848151" y="4005064"/>
            <a:ext cx="1676469"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留学生数の推移</a:t>
            </a:r>
            <a:endParaRPr kumimoji="1" lang="ja-JP" altLang="en-US" sz="14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F8D4A0CB-DEE1-4647-985B-D1A2FA689496}"/>
              </a:ext>
            </a:extLst>
          </p:cNvPr>
          <p:cNvSpPr txBox="1"/>
          <p:nvPr/>
        </p:nvSpPr>
        <p:spPr>
          <a:xfrm>
            <a:off x="2411760" y="1455721"/>
            <a:ext cx="4762028"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外国人相談における新型コロナ感染症関連相談実績の推移</a:t>
            </a:r>
          </a:p>
        </p:txBody>
      </p:sp>
      <p:sp>
        <p:nvSpPr>
          <p:cNvPr id="26" name="テキスト ボックス 25">
            <a:extLst>
              <a:ext uri="{FF2B5EF4-FFF2-40B4-BE49-F238E27FC236}">
                <a16:creationId xmlns:a16="http://schemas.microsoft.com/office/drawing/2014/main" id="{34CF59F8-A367-4EC1-83BF-5D400B8A4CCC}"/>
              </a:ext>
            </a:extLst>
          </p:cNvPr>
          <p:cNvSpPr txBox="1"/>
          <p:nvPr/>
        </p:nvSpPr>
        <p:spPr>
          <a:xfrm>
            <a:off x="363425" y="1532666"/>
            <a:ext cx="496875"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（件）</a:t>
            </a:r>
            <a:endParaRPr lang="en-US" altLang="ja-JP" sz="900"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a:xfrm>
            <a:off x="6902896" y="6520259"/>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10</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16" name="グラフ 15"/>
          <p:cNvGraphicFramePr>
            <a:graphicFrameLocks/>
          </p:cNvGraphicFramePr>
          <p:nvPr>
            <p:extLst>
              <p:ext uri="{D42A27DB-BD31-4B8C-83A1-F6EECF244321}">
                <p14:modId xmlns:p14="http://schemas.microsoft.com/office/powerpoint/2010/main" val="1394643218"/>
              </p:ext>
            </p:extLst>
          </p:nvPr>
        </p:nvGraphicFramePr>
        <p:xfrm>
          <a:off x="364536" y="1726283"/>
          <a:ext cx="8143200" cy="248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4891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a:t>
            </a:r>
            <a:r>
              <a:rPr lang="en-US" altLang="ja-JP" sz="20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GDP</a:t>
            </a:r>
            <a:r>
              <a:rPr lang="ja-JP" altLang="en-US" sz="2000" b="1" kern="100" dirty="0">
                <a:solidFill>
                  <a:schemeClr val="tx1"/>
                </a:solidFill>
                <a:ea typeface="Meiryo UI" panose="020B0604030504040204" pitchFamily="50" charset="-128"/>
                <a:cs typeface="Times New Roman" panose="02020603050405020304" pitchFamily="18" charset="0"/>
              </a:rPr>
              <a:t>成長率（政府経済見通し）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6071657" y="6453336"/>
            <a:ext cx="2892831" cy="215444"/>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出典：内閣府「令和</a:t>
            </a:r>
            <a:r>
              <a:rPr lang="en-US" altLang="ja-JP" sz="800" dirty="0">
                <a:latin typeface="Meiryo UI" panose="020B0604030504040204" pitchFamily="50" charset="-128"/>
                <a:ea typeface="Meiryo UI" panose="020B0604030504040204" pitchFamily="50" charset="-128"/>
              </a:rPr>
              <a:t>4</a:t>
            </a:r>
            <a:r>
              <a:rPr lang="ja-JP" altLang="en-US" sz="800" dirty="0">
                <a:latin typeface="Meiryo UI" panose="020B0604030504040204" pitchFamily="50" charset="-128"/>
                <a:ea typeface="Meiryo UI" panose="020B0604030504040204" pitchFamily="50" charset="-128"/>
              </a:rPr>
              <a:t>年度（</a:t>
            </a:r>
            <a:r>
              <a:rPr lang="en-US" altLang="ja-JP" sz="800" dirty="0">
                <a:latin typeface="Meiryo UI" panose="020B0604030504040204" pitchFamily="50" charset="-128"/>
                <a:ea typeface="Meiryo UI" panose="020B0604030504040204" pitchFamily="50" charset="-128"/>
              </a:rPr>
              <a:t>2022</a:t>
            </a:r>
            <a:r>
              <a:rPr lang="ja-JP" altLang="en-US" sz="800" dirty="0">
                <a:latin typeface="Meiryo UI" panose="020B0604030504040204" pitchFamily="50" charset="-128"/>
                <a:ea typeface="Meiryo UI" panose="020B0604030504040204" pitchFamily="50" charset="-128"/>
              </a:rPr>
              <a:t>年度）</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政府経済見通し」</a:t>
            </a:r>
          </a:p>
        </p:txBody>
      </p:sp>
      <p:sp>
        <p:nvSpPr>
          <p:cNvPr id="3" name="スライド番号プレースホルダー 2"/>
          <p:cNvSpPr>
            <a:spLocks noGrp="1"/>
          </p:cNvSpPr>
          <p:nvPr>
            <p:ph type="sldNum" sz="quarter" idx="12"/>
          </p:nvPr>
        </p:nvSpPr>
        <p:spPr>
          <a:xfrm>
            <a:off x="6902896" y="6448251"/>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11</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stretch>
            <a:fillRect/>
          </a:stretch>
        </p:blipFill>
        <p:spPr>
          <a:xfrm>
            <a:off x="683568" y="2314950"/>
            <a:ext cx="8064896" cy="4024310"/>
          </a:xfrm>
          <a:prstGeom prst="rect">
            <a:avLst/>
          </a:prstGeom>
        </p:spPr>
      </p:pic>
      <p:sp>
        <p:nvSpPr>
          <p:cNvPr id="8" name="テキスト ボックス 7"/>
          <p:cNvSpPr txBox="1"/>
          <p:nvPr/>
        </p:nvSpPr>
        <p:spPr>
          <a:xfrm>
            <a:off x="404410" y="764704"/>
            <a:ext cx="7984014" cy="1384995"/>
          </a:xfrm>
          <a:prstGeom prst="rect">
            <a:avLst/>
          </a:prstGeom>
          <a:noFill/>
          <a:ln w="12700">
            <a:solidFill>
              <a:schemeClr val="tx1"/>
            </a:solidFill>
            <a:prstDash val="dash"/>
          </a:ln>
        </p:spPr>
        <p:txBody>
          <a:bodyPr wrap="square" rtlCol="0">
            <a:spAutoFit/>
          </a:bodyPr>
          <a:lstStyle/>
          <a:p>
            <a:pPr marL="285750" indent="-285750">
              <a:buFont typeface="Wingdings" panose="05000000000000000000" pitchFamily="2" charset="2"/>
              <a:buChar char="Ø"/>
            </a:pPr>
            <a:r>
              <a:rPr lang="en-US" altLang="ja-JP" sz="1400" b="1" u="sng" dirty="0">
                <a:latin typeface="Meiryo UI" panose="020B0604030504040204" pitchFamily="50" charset="-128"/>
                <a:ea typeface="Meiryo UI" panose="020B0604030504040204" pitchFamily="50" charset="-128"/>
              </a:rPr>
              <a:t>2021</a:t>
            </a:r>
            <a:r>
              <a:rPr lang="ja-JP" altLang="en-US" sz="1400" b="1" u="sng" dirty="0">
                <a:latin typeface="Meiryo UI" panose="020B0604030504040204" pitchFamily="50" charset="-128"/>
                <a:ea typeface="Meiryo UI" panose="020B0604030504040204" pitchFamily="50" charset="-128"/>
              </a:rPr>
              <a:t>年度</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令和</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年度</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の</a:t>
            </a:r>
            <a:r>
              <a:rPr lang="en-US" altLang="ja-JP" sz="1400" dirty="0">
                <a:latin typeface="Meiryo UI" panose="020B0604030504040204" pitchFamily="50" charset="-128"/>
                <a:ea typeface="Meiryo UI" panose="020B0604030504040204" pitchFamily="50" charset="-128"/>
              </a:rPr>
              <a:t>GDP</a:t>
            </a:r>
            <a:r>
              <a:rPr lang="ja-JP" altLang="en-US" sz="1400" dirty="0">
                <a:latin typeface="Meiryo UI" panose="020B0604030504040204" pitchFamily="50" charset="-128"/>
                <a:ea typeface="Meiryo UI" panose="020B0604030504040204" pitchFamily="50" charset="-128"/>
              </a:rPr>
              <a:t>成長率は、</a:t>
            </a:r>
            <a:r>
              <a:rPr lang="ja-JP" altLang="en-US" sz="1400" b="1" u="sng" dirty="0">
                <a:latin typeface="Meiryo UI" panose="020B0604030504040204" pitchFamily="50" charset="-128"/>
                <a:ea typeface="Meiryo UI" panose="020B0604030504040204" pitchFamily="50" charset="-128"/>
              </a:rPr>
              <a:t>実質で</a:t>
            </a:r>
            <a:r>
              <a:rPr lang="en-US" altLang="ja-JP" sz="1400" b="1" u="sng" dirty="0">
                <a:latin typeface="Meiryo UI" panose="020B0604030504040204" pitchFamily="50" charset="-128"/>
                <a:ea typeface="Meiryo UI" panose="020B0604030504040204" pitchFamily="50" charset="-128"/>
              </a:rPr>
              <a:t>2.6</a:t>
            </a:r>
            <a:r>
              <a:rPr lang="ja-JP" altLang="en-US" sz="1400" b="1" u="sng" dirty="0">
                <a:latin typeface="Meiryo UI" panose="020B0604030504040204" pitchFamily="50" charset="-128"/>
                <a:ea typeface="Meiryo UI" panose="020B0604030504040204" pitchFamily="50" charset="-128"/>
              </a:rPr>
              <a:t>％程度</a:t>
            </a:r>
            <a:r>
              <a:rPr lang="ja-JP" altLang="en-US" sz="1400" dirty="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名目で</a:t>
            </a:r>
            <a:r>
              <a:rPr lang="en-US" altLang="ja-JP" sz="1400" b="1" u="sng" dirty="0">
                <a:latin typeface="Meiryo UI" panose="020B0604030504040204" pitchFamily="50" charset="-128"/>
                <a:ea typeface="Meiryo UI" panose="020B0604030504040204" pitchFamily="50" charset="-128"/>
              </a:rPr>
              <a:t>1.7</a:t>
            </a:r>
            <a:r>
              <a:rPr lang="ja-JP" altLang="en-US" sz="1400" b="1" u="sng" dirty="0">
                <a:latin typeface="Meiryo UI" panose="020B0604030504040204" pitchFamily="50" charset="-128"/>
                <a:ea typeface="Meiryo UI" panose="020B0604030504040204" pitchFamily="50" charset="-128"/>
              </a:rPr>
              <a:t>％程度</a:t>
            </a:r>
            <a:r>
              <a:rPr lang="ja-JP" altLang="en-US" sz="1400" dirty="0">
                <a:latin typeface="Meiryo UI" panose="020B0604030504040204" pitchFamily="50" charset="-128"/>
                <a:ea typeface="Meiryo UI" panose="020B0604030504040204" pitchFamily="50" charset="-128"/>
              </a:rPr>
              <a:t>となり、</a:t>
            </a:r>
            <a:r>
              <a:rPr lang="en-US" altLang="ja-JP" sz="1400" dirty="0">
                <a:latin typeface="Meiryo UI" panose="020B0604030504040204" pitchFamily="50" charset="-128"/>
                <a:ea typeface="Meiryo UI" panose="020B0604030504040204" pitchFamily="50" charset="-128"/>
              </a:rPr>
              <a:t>GDP</a:t>
            </a:r>
            <a:r>
              <a:rPr lang="ja-JP" altLang="en-US" sz="1400" dirty="0">
                <a:latin typeface="Meiryo UI" panose="020B0604030504040204" pitchFamily="50" charset="-128"/>
                <a:ea typeface="Meiryo UI" panose="020B0604030504040204" pitchFamily="50" charset="-128"/>
              </a:rPr>
              <a:t>は</a:t>
            </a:r>
            <a:r>
              <a:rPr lang="ja-JP" altLang="en-US" sz="1400" b="1" u="sng" dirty="0">
                <a:latin typeface="Meiryo UI" panose="020B0604030504040204" pitchFamily="50" charset="-128"/>
                <a:ea typeface="Meiryo UI" panose="020B0604030504040204" pitchFamily="50" charset="-128"/>
              </a:rPr>
              <a:t>年度中にコロナ前の水準を回復</a:t>
            </a:r>
            <a:r>
              <a:rPr lang="ja-JP" altLang="en-US" sz="1400" dirty="0">
                <a:latin typeface="Meiryo UI" panose="020B0604030504040204" pitchFamily="50" charset="-128"/>
                <a:ea typeface="Meiryo UI" panose="020B0604030504040204" pitchFamily="50" charset="-128"/>
              </a:rPr>
              <a:t>することが見込まれる。</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b="1" u="sng" dirty="0">
                <a:latin typeface="Meiryo UI" panose="020B0604030504040204" pitchFamily="50" charset="-128"/>
                <a:ea typeface="Meiryo UI" panose="020B0604030504040204" pitchFamily="50" charset="-128"/>
              </a:rPr>
              <a:t>2022</a:t>
            </a:r>
            <a:r>
              <a:rPr lang="ja-JP" altLang="en-US" sz="1400" b="1" u="sng" dirty="0">
                <a:latin typeface="Meiryo UI" panose="020B0604030504040204" pitchFamily="50" charset="-128"/>
                <a:ea typeface="Meiryo UI" panose="020B0604030504040204" pitchFamily="50" charset="-128"/>
              </a:rPr>
              <a:t>年度</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令和</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年度</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は、経済対策を迅速かつ着実に実施すること等により、</a:t>
            </a:r>
            <a:r>
              <a:rPr lang="en-US" altLang="ja-JP" sz="1400" dirty="0">
                <a:latin typeface="Meiryo UI" panose="020B0604030504040204" pitchFamily="50" charset="-128"/>
                <a:ea typeface="Meiryo UI" panose="020B0604030504040204" pitchFamily="50" charset="-128"/>
              </a:rPr>
              <a:t>GDP</a:t>
            </a:r>
            <a:r>
              <a:rPr lang="ja-JP" altLang="en-US" sz="1400" dirty="0">
                <a:latin typeface="Meiryo UI" panose="020B0604030504040204" pitchFamily="50" charset="-128"/>
                <a:ea typeface="Meiryo UI" panose="020B0604030504040204" pitchFamily="50" charset="-128"/>
              </a:rPr>
              <a:t>成長率は</a:t>
            </a:r>
            <a:r>
              <a:rPr lang="ja-JP" altLang="en-US" sz="1400" b="1" u="sng" dirty="0">
                <a:latin typeface="Meiryo UI" panose="020B0604030504040204" pitchFamily="50" charset="-128"/>
                <a:ea typeface="Meiryo UI" panose="020B0604030504040204" pitchFamily="50" charset="-128"/>
              </a:rPr>
              <a:t>実質で</a:t>
            </a:r>
            <a:r>
              <a:rPr lang="en-US" altLang="ja-JP" sz="1400" b="1" u="sng" dirty="0">
                <a:latin typeface="Meiryo UI" panose="020B0604030504040204" pitchFamily="50" charset="-128"/>
                <a:ea typeface="Meiryo UI" panose="020B0604030504040204" pitchFamily="50" charset="-128"/>
              </a:rPr>
              <a:t>3.2</a:t>
            </a:r>
            <a:r>
              <a:rPr lang="ja-JP" altLang="en-US" sz="1400" b="1" u="sng" dirty="0">
                <a:latin typeface="Meiryo UI" panose="020B0604030504040204" pitchFamily="50" charset="-128"/>
                <a:ea typeface="Meiryo UI" panose="020B0604030504040204" pitchFamily="50" charset="-128"/>
              </a:rPr>
              <a:t>％程度</a:t>
            </a:r>
            <a:r>
              <a:rPr lang="ja-JP" altLang="en-US" sz="1400" dirty="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名目で</a:t>
            </a:r>
            <a:r>
              <a:rPr lang="en-US" altLang="ja-JP" sz="1400" b="1" u="sng" dirty="0">
                <a:latin typeface="Meiryo UI" panose="020B0604030504040204" pitchFamily="50" charset="-128"/>
                <a:ea typeface="Meiryo UI" panose="020B0604030504040204" pitchFamily="50" charset="-128"/>
              </a:rPr>
              <a:t>3.6</a:t>
            </a:r>
            <a:r>
              <a:rPr lang="ja-JP" altLang="en-US" sz="1400" b="1" u="sng" dirty="0">
                <a:latin typeface="Meiryo UI" panose="020B0604030504040204" pitchFamily="50" charset="-128"/>
                <a:ea typeface="Meiryo UI" panose="020B0604030504040204" pitchFamily="50" charset="-128"/>
              </a:rPr>
              <a:t>％程度</a:t>
            </a:r>
            <a:r>
              <a:rPr lang="ja-JP" altLang="en-US" sz="1400" dirty="0">
                <a:latin typeface="Meiryo UI" panose="020B0604030504040204" pitchFamily="50" charset="-128"/>
                <a:ea typeface="Meiryo UI" panose="020B0604030504040204" pitchFamily="50" charset="-128"/>
              </a:rPr>
              <a:t>となり、</a:t>
            </a:r>
            <a:r>
              <a:rPr lang="en-US" altLang="ja-JP" sz="1400" dirty="0">
                <a:latin typeface="Meiryo UI" panose="020B0604030504040204" pitchFamily="50" charset="-128"/>
                <a:ea typeface="Meiryo UI" panose="020B0604030504040204" pitchFamily="50" charset="-128"/>
              </a:rPr>
              <a:t>GDP</a:t>
            </a:r>
            <a:r>
              <a:rPr lang="ja-JP" altLang="en-US" sz="1400" dirty="0">
                <a:latin typeface="Meiryo UI" panose="020B0604030504040204" pitchFamily="50" charset="-128"/>
                <a:ea typeface="Meiryo UI" panose="020B0604030504040204" pitchFamily="50" charset="-128"/>
              </a:rPr>
              <a:t>は</a:t>
            </a:r>
            <a:r>
              <a:rPr lang="ja-JP" altLang="en-US" sz="1400" b="1" u="sng" dirty="0">
                <a:latin typeface="Meiryo UI" panose="020B0604030504040204" pitchFamily="50" charset="-128"/>
                <a:ea typeface="Meiryo UI" panose="020B0604030504040204" pitchFamily="50" charset="-128"/>
              </a:rPr>
              <a:t>過去最高</a:t>
            </a:r>
            <a:r>
              <a:rPr lang="ja-JP" altLang="en-US" sz="1400" dirty="0">
                <a:latin typeface="Meiryo UI" panose="020B0604030504040204" pitchFamily="50" charset="-128"/>
                <a:ea typeface="Meiryo UI" panose="020B0604030504040204" pitchFamily="50" charset="-128"/>
              </a:rPr>
              <a:t>となることが見込まれる。公的支出による経済</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下支えの下、消費の回復や堅調な設備投資に牽引される形で、</a:t>
            </a:r>
            <a:r>
              <a:rPr lang="ja-JP" altLang="en-US" sz="1400" b="1" u="sng" dirty="0">
                <a:latin typeface="Meiryo UI" panose="020B0604030504040204" pitchFamily="50" charset="-128"/>
                <a:ea typeface="Meiryo UI" panose="020B0604030504040204" pitchFamily="50" charset="-128"/>
              </a:rPr>
              <a:t>民需主導の自律的な成長と「成長と分配の好循環」の実現に向けて着実に前進</a:t>
            </a:r>
            <a:r>
              <a:rPr lang="ja-JP" altLang="en-US" sz="14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内閣府「令和</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年度（</a:t>
            </a:r>
            <a:r>
              <a:rPr lang="en-US" altLang="ja-JP" sz="1100" dirty="0">
                <a:latin typeface="Meiryo UI" panose="020B0604030504040204" pitchFamily="50" charset="-128"/>
                <a:ea typeface="Meiryo UI" panose="020B0604030504040204" pitchFamily="50" charset="-128"/>
              </a:rPr>
              <a:t>2022</a:t>
            </a:r>
            <a:r>
              <a:rPr lang="ja-JP" altLang="en-US" sz="1100" dirty="0">
                <a:latin typeface="Meiryo UI" panose="020B0604030504040204" pitchFamily="50" charset="-128"/>
                <a:ea typeface="Meiryo UI" panose="020B0604030504040204" pitchFamily="50" charset="-128"/>
              </a:rPr>
              <a:t>年度）</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政府経済見通し）</a:t>
            </a:r>
            <a:endParaRPr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77973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グラフ 27"/>
          <p:cNvGraphicFramePr>
            <a:graphicFrameLocks/>
          </p:cNvGraphicFramePr>
          <p:nvPr>
            <p:extLst>
              <p:ext uri="{D42A27DB-BD31-4B8C-83A1-F6EECF244321}">
                <p14:modId xmlns:p14="http://schemas.microsoft.com/office/powerpoint/2010/main" val="799811693"/>
              </p:ext>
            </p:extLst>
          </p:nvPr>
        </p:nvGraphicFramePr>
        <p:xfrm>
          <a:off x="4279166" y="4289473"/>
          <a:ext cx="4680000" cy="24342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グラフ 21"/>
          <p:cNvGraphicFramePr>
            <a:graphicFrameLocks/>
          </p:cNvGraphicFramePr>
          <p:nvPr>
            <p:extLst>
              <p:ext uri="{D42A27DB-BD31-4B8C-83A1-F6EECF244321}">
                <p14:modId xmlns:p14="http://schemas.microsoft.com/office/powerpoint/2010/main" val="1372929979"/>
              </p:ext>
            </p:extLst>
          </p:nvPr>
        </p:nvGraphicFramePr>
        <p:xfrm>
          <a:off x="321003" y="4264642"/>
          <a:ext cx="3829050" cy="2232248"/>
        </p:xfrm>
        <a:graphic>
          <a:graphicData uri="http://schemas.openxmlformats.org/drawingml/2006/chart">
            <c:chart xmlns:c="http://schemas.openxmlformats.org/drawingml/2006/chart" xmlns:r="http://schemas.openxmlformats.org/officeDocument/2006/relationships" r:id="rId4"/>
          </a:graphicData>
        </a:graphic>
      </p:graphicFrame>
      <p:cxnSp>
        <p:nvCxnSpPr>
          <p:cNvPr id="17" name="直線コネクタ 16"/>
          <p:cNvCxnSpPr/>
          <p:nvPr/>
        </p:nvCxnSpPr>
        <p:spPr>
          <a:xfrm flipV="1">
            <a:off x="65745" y="47334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3B58F61D-26BF-4AB9-ACFA-1A220C73C56B}"/>
              </a:ext>
            </a:extLst>
          </p:cNvPr>
          <p:cNvSpPr txBox="1"/>
          <p:nvPr/>
        </p:nvSpPr>
        <p:spPr>
          <a:xfrm>
            <a:off x="65745" y="541410"/>
            <a:ext cx="8970750" cy="492443"/>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新型コロナウイルス感染症拡大に伴う大型イベント開催自粛要請を契機に、大小を問わず多くの</a:t>
            </a:r>
            <a:r>
              <a:rPr lang="en-US" altLang="ja-JP" sz="1300" dirty="0">
                <a:latin typeface="Meiryo UI" panose="020B0604030504040204" pitchFamily="50" charset="-128"/>
                <a:ea typeface="Meiryo UI" panose="020B0604030504040204" pitchFamily="50" charset="-128"/>
              </a:rPr>
              <a:t>MICE</a:t>
            </a:r>
            <a:r>
              <a:rPr lang="ja-JP" altLang="en-US" sz="1300" dirty="0">
                <a:latin typeface="Meiryo UI" panose="020B0604030504040204" pitchFamily="50" charset="-128"/>
                <a:ea typeface="Meiryo UI" panose="020B0604030504040204" pitchFamily="50" charset="-128"/>
              </a:rPr>
              <a:t>案件が中止・延期となった。</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インテックス大阪やグランキューブ大阪では、緊急事態宣言期間前後に催事等開催件数が</a:t>
            </a:r>
            <a:r>
              <a:rPr lang="en-US" altLang="ja-JP" sz="1300" dirty="0">
                <a:latin typeface="Meiryo UI" panose="020B0604030504040204" pitchFamily="50" charset="-128"/>
                <a:ea typeface="Meiryo UI" panose="020B0604030504040204" pitchFamily="50" charset="-128"/>
              </a:rPr>
              <a:t>0</a:t>
            </a:r>
            <a:r>
              <a:rPr lang="ja-JP" altLang="en-US" sz="1300" dirty="0">
                <a:latin typeface="Meiryo UI" panose="020B0604030504040204" pitchFamily="50" charset="-128"/>
                <a:ea typeface="Meiryo UI" panose="020B0604030504040204" pitchFamily="50" charset="-128"/>
              </a:rPr>
              <a:t>となるなど、大きな影響を受けている。</a:t>
            </a:r>
            <a:endParaRPr lang="en-US" altLang="ja-JP" sz="13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F8D4A0CB-DEE1-4647-985B-D1A2FA689496}"/>
              </a:ext>
            </a:extLst>
          </p:cNvPr>
          <p:cNvSpPr txBox="1"/>
          <p:nvPr/>
        </p:nvSpPr>
        <p:spPr>
          <a:xfrm>
            <a:off x="333628" y="1268760"/>
            <a:ext cx="5298420" cy="292388"/>
          </a:xfrm>
          <a:prstGeom prst="rect">
            <a:avLst/>
          </a:prstGeom>
          <a:noFill/>
        </p:spPr>
        <p:txBody>
          <a:bodyPr wrap="square" rtlCol="0">
            <a:spAutoFit/>
          </a:bodyPr>
          <a:lstStyle/>
          <a:p>
            <a:pPr lvl="0" defTabSz="742950">
              <a:defRPr/>
            </a:pPr>
            <a:r>
              <a:rPr lang="ja-JP" altLang="en-US" sz="1300" b="1" dirty="0">
                <a:latin typeface="Meiryo UI" panose="020B0604030504040204" pitchFamily="50" charset="-128"/>
                <a:ea typeface="Meiryo UI" panose="020B0604030504040204" pitchFamily="50" charset="-128"/>
              </a:rPr>
              <a:t>＜インテックス大阪 催事等開催状況（インテックス大阪にヒアリング）＞</a:t>
            </a:r>
            <a:endParaRPr kumimoji="1" lang="ja-JP" altLang="en-US" sz="1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9" name="角丸四角形 28"/>
          <p:cNvSpPr/>
          <p:nvPr/>
        </p:nvSpPr>
        <p:spPr>
          <a:xfrm>
            <a:off x="-56792" y="-145223"/>
            <a:ext cx="9093287" cy="830628"/>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900" b="1" kern="100" dirty="0">
                <a:solidFill>
                  <a:schemeClr val="tx1"/>
                </a:solidFill>
                <a:ea typeface="Meiryo UI" panose="020B0604030504040204" pitchFamily="50" charset="-128"/>
                <a:cs typeface="Times New Roman" panose="02020603050405020304" pitchFamily="18" charset="0"/>
              </a:rPr>
              <a:t>（参考）ＭＩＣＥ関連施設</a:t>
            </a:r>
            <a:r>
              <a:rPr lang="ja-JP" altLang="en-US" sz="1600" b="1" kern="100" dirty="0">
                <a:solidFill>
                  <a:schemeClr val="tx1"/>
                </a:solidFill>
                <a:ea typeface="Meiryo UI" panose="020B0604030504040204" pitchFamily="50" charset="-128"/>
                <a:cs typeface="Times New Roman" panose="02020603050405020304" pitchFamily="18" charset="0"/>
              </a:rPr>
              <a:t>（インテックス大阪、グランキューブ大阪）</a:t>
            </a:r>
            <a:r>
              <a:rPr lang="ja-JP" altLang="en-US" sz="1900" b="1" kern="100" dirty="0">
                <a:solidFill>
                  <a:schemeClr val="tx1"/>
                </a:solidFill>
                <a:ea typeface="Meiryo UI" panose="020B0604030504040204" pitchFamily="50" charset="-128"/>
                <a:cs typeface="Times New Roman" panose="02020603050405020304" pitchFamily="18" charset="0"/>
              </a:rPr>
              <a:t>における催事等開催状況</a:t>
            </a:r>
            <a:endParaRPr lang="ja-JP" altLang="ja-JP" sz="1900" kern="100" dirty="0">
              <a:solidFill>
                <a:schemeClr val="tx1"/>
              </a:solidFill>
              <a:ea typeface="游明朝" panose="02020400000000000000" pitchFamily="18"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F8D4A0CB-DEE1-4647-985B-D1A2FA689496}"/>
              </a:ext>
            </a:extLst>
          </p:cNvPr>
          <p:cNvSpPr txBox="1"/>
          <p:nvPr/>
        </p:nvSpPr>
        <p:spPr>
          <a:xfrm>
            <a:off x="1691680" y="1517436"/>
            <a:ext cx="1331697"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年度別開催件数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12" name="グラフ 11"/>
          <p:cNvGraphicFramePr>
            <a:graphicFrameLocks/>
          </p:cNvGraphicFramePr>
          <p:nvPr>
            <p:extLst>
              <p:ext uri="{D42A27DB-BD31-4B8C-83A1-F6EECF244321}">
                <p14:modId xmlns:p14="http://schemas.microsoft.com/office/powerpoint/2010/main" val="377438359"/>
              </p:ext>
            </p:extLst>
          </p:nvPr>
        </p:nvGraphicFramePr>
        <p:xfrm>
          <a:off x="321003" y="1701618"/>
          <a:ext cx="3829050" cy="1989574"/>
        </p:xfrm>
        <a:graphic>
          <a:graphicData uri="http://schemas.openxmlformats.org/drawingml/2006/chart">
            <c:chart xmlns:c="http://schemas.openxmlformats.org/drawingml/2006/chart" xmlns:r="http://schemas.openxmlformats.org/officeDocument/2006/relationships" r:id="rId5"/>
          </a:graphicData>
        </a:graphic>
      </p:graphicFrame>
      <p:sp>
        <p:nvSpPr>
          <p:cNvPr id="13" name="テキスト ボックス 12">
            <a:extLst>
              <a:ext uri="{FF2B5EF4-FFF2-40B4-BE49-F238E27FC236}">
                <a16:creationId xmlns:a16="http://schemas.microsoft.com/office/drawing/2014/main" id="{F8D4A0CB-DEE1-4647-985B-D1A2FA689496}"/>
              </a:ext>
            </a:extLst>
          </p:cNvPr>
          <p:cNvSpPr txBox="1"/>
          <p:nvPr/>
        </p:nvSpPr>
        <p:spPr>
          <a:xfrm>
            <a:off x="6208423" y="1517436"/>
            <a:ext cx="1152128"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月別開催件数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F8D4A0CB-DEE1-4647-985B-D1A2FA689496}"/>
              </a:ext>
            </a:extLst>
          </p:cNvPr>
          <p:cNvSpPr txBox="1"/>
          <p:nvPr/>
        </p:nvSpPr>
        <p:spPr>
          <a:xfrm>
            <a:off x="170694" y="1484784"/>
            <a:ext cx="558241" cy="230832"/>
          </a:xfrm>
          <a:prstGeom prst="rect">
            <a:avLst/>
          </a:prstGeom>
          <a:noFill/>
        </p:spPr>
        <p:txBody>
          <a:bodyPr wrap="square" rtlCol="0">
            <a:spAutoFit/>
          </a:bodyPr>
          <a:lstStyle/>
          <a:p>
            <a:pPr lvl="0" defTabSz="742950">
              <a:defRPr/>
            </a:pPr>
            <a:r>
              <a:rPr lang="ja-JP" altLang="en-US" sz="900" dirty="0">
                <a:solidFill>
                  <a:prstClr val="black"/>
                </a:solidFill>
                <a:latin typeface="Meiryo UI" panose="020B0604030504040204" pitchFamily="50" charset="-128"/>
                <a:ea typeface="Meiryo UI" panose="020B0604030504040204" pitchFamily="50" charset="-128"/>
              </a:rPr>
              <a:t>（件）</a:t>
            </a:r>
            <a:endPar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8D4A0CB-DEE1-4647-985B-D1A2FA689496}"/>
              </a:ext>
            </a:extLst>
          </p:cNvPr>
          <p:cNvSpPr txBox="1"/>
          <p:nvPr/>
        </p:nvSpPr>
        <p:spPr>
          <a:xfrm>
            <a:off x="4168187" y="1484784"/>
            <a:ext cx="558241" cy="230832"/>
          </a:xfrm>
          <a:prstGeom prst="rect">
            <a:avLst/>
          </a:prstGeom>
          <a:noFill/>
        </p:spPr>
        <p:txBody>
          <a:bodyPr wrap="square" rtlCol="0">
            <a:spAutoFit/>
          </a:bodyPr>
          <a:lstStyle/>
          <a:p>
            <a:pPr lvl="0" defTabSz="742950">
              <a:defRPr/>
            </a:pPr>
            <a:r>
              <a:rPr lang="ja-JP" altLang="en-US" sz="900" dirty="0">
                <a:solidFill>
                  <a:prstClr val="black"/>
                </a:solidFill>
                <a:latin typeface="Meiryo UI" panose="020B0604030504040204" pitchFamily="50" charset="-128"/>
                <a:ea typeface="Meiryo UI" panose="020B0604030504040204" pitchFamily="50" charset="-128"/>
              </a:rPr>
              <a:t>（件）</a:t>
            </a:r>
            <a:endPar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F8D4A0CB-DEE1-4647-985B-D1A2FA689496}"/>
              </a:ext>
            </a:extLst>
          </p:cNvPr>
          <p:cNvSpPr txBox="1"/>
          <p:nvPr/>
        </p:nvSpPr>
        <p:spPr>
          <a:xfrm>
            <a:off x="333628" y="3760586"/>
            <a:ext cx="5462508" cy="292388"/>
          </a:xfrm>
          <a:prstGeom prst="rect">
            <a:avLst/>
          </a:prstGeom>
          <a:noFill/>
        </p:spPr>
        <p:txBody>
          <a:bodyPr wrap="square" rtlCol="0">
            <a:spAutoFit/>
          </a:bodyPr>
          <a:lstStyle/>
          <a:p>
            <a:pPr lvl="0" defTabSz="742950">
              <a:defRPr/>
            </a:pPr>
            <a:r>
              <a:rPr lang="ja-JP" altLang="en-US" sz="1300" b="1" dirty="0">
                <a:latin typeface="Meiryo UI" panose="020B0604030504040204" pitchFamily="50" charset="-128"/>
                <a:ea typeface="Meiryo UI" panose="020B0604030504040204" pitchFamily="50" charset="-128"/>
              </a:rPr>
              <a:t>＜グランキューブ大阪 催事等開催状況（グランキューブ大阪にヒアリング）＞</a:t>
            </a:r>
            <a:endParaRPr kumimoji="1" lang="ja-JP" altLang="en-US" sz="1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219924" y="4048618"/>
            <a:ext cx="558241" cy="230832"/>
          </a:xfrm>
          <a:prstGeom prst="rect">
            <a:avLst/>
          </a:prstGeom>
          <a:noFill/>
        </p:spPr>
        <p:txBody>
          <a:bodyPr wrap="square" rtlCol="0">
            <a:spAutoFit/>
          </a:bodyPr>
          <a:lstStyle/>
          <a:p>
            <a:pPr lvl="0" defTabSz="742950">
              <a:defRPr/>
            </a:pPr>
            <a:r>
              <a:rPr lang="ja-JP" altLang="en-US" sz="900" dirty="0">
                <a:solidFill>
                  <a:prstClr val="black"/>
                </a:solidFill>
                <a:latin typeface="Meiryo UI" panose="020B0604030504040204" pitchFamily="50" charset="-128"/>
                <a:ea typeface="Meiryo UI" panose="020B0604030504040204" pitchFamily="50" charset="-128"/>
              </a:rPr>
              <a:t>（件）</a:t>
            </a:r>
            <a:endPar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F8D4A0CB-DEE1-4647-985B-D1A2FA689496}"/>
              </a:ext>
            </a:extLst>
          </p:cNvPr>
          <p:cNvSpPr txBox="1"/>
          <p:nvPr/>
        </p:nvSpPr>
        <p:spPr>
          <a:xfrm>
            <a:off x="1661989" y="4003032"/>
            <a:ext cx="1331697"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年度別開催件数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F8D4A0CB-DEE1-4647-985B-D1A2FA689496}"/>
              </a:ext>
            </a:extLst>
          </p:cNvPr>
          <p:cNvSpPr txBox="1"/>
          <p:nvPr/>
        </p:nvSpPr>
        <p:spPr>
          <a:xfrm>
            <a:off x="4134664" y="4043392"/>
            <a:ext cx="558241" cy="230832"/>
          </a:xfrm>
          <a:prstGeom prst="rect">
            <a:avLst/>
          </a:prstGeom>
          <a:noFill/>
        </p:spPr>
        <p:txBody>
          <a:bodyPr wrap="square" rtlCol="0">
            <a:spAutoFit/>
          </a:bodyPr>
          <a:lstStyle/>
          <a:p>
            <a:pPr lvl="0" defTabSz="742950">
              <a:defRPr/>
            </a:pPr>
            <a:r>
              <a:rPr lang="ja-JP" altLang="en-US" sz="900" dirty="0">
                <a:solidFill>
                  <a:prstClr val="black"/>
                </a:solidFill>
                <a:latin typeface="Meiryo UI" panose="020B0604030504040204" pitchFamily="50" charset="-128"/>
                <a:ea typeface="Meiryo UI" panose="020B0604030504040204" pitchFamily="50" charset="-128"/>
              </a:rPr>
              <a:t>（件）</a:t>
            </a:r>
            <a:endPar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F8D4A0CB-DEE1-4647-985B-D1A2FA689496}"/>
              </a:ext>
            </a:extLst>
          </p:cNvPr>
          <p:cNvSpPr txBox="1"/>
          <p:nvPr/>
        </p:nvSpPr>
        <p:spPr>
          <a:xfrm>
            <a:off x="6196647" y="4027863"/>
            <a:ext cx="1152128" cy="261610"/>
          </a:xfrm>
          <a:prstGeom prst="rect">
            <a:avLst/>
          </a:prstGeom>
          <a:noFill/>
        </p:spPr>
        <p:txBody>
          <a:bodyPr wrap="square" rtlCol="0">
            <a:spAutoFit/>
          </a:bodyPr>
          <a:lstStyle/>
          <a:p>
            <a:pPr lvl="0" defTabSz="742950">
              <a:defRPr/>
            </a:pPr>
            <a:r>
              <a:rPr lang="ja-JP" altLang="en-US" sz="1100" dirty="0">
                <a:latin typeface="Meiryo UI" panose="020B0604030504040204" pitchFamily="50" charset="-128"/>
                <a:ea typeface="Meiryo UI" panose="020B0604030504040204" pitchFamily="50" charset="-128"/>
              </a:rPr>
              <a:t>月別開催件数</a:t>
            </a:r>
            <a:endParaRPr kumimoji="1" lang="ja-JP" altLang="en-US" sz="11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02896" y="6520259"/>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12</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27" name="グラフ 26"/>
          <p:cNvGraphicFramePr>
            <a:graphicFrameLocks/>
          </p:cNvGraphicFramePr>
          <p:nvPr>
            <p:extLst>
              <p:ext uri="{D42A27DB-BD31-4B8C-83A1-F6EECF244321}">
                <p14:modId xmlns:p14="http://schemas.microsoft.com/office/powerpoint/2010/main" val="3588851767"/>
              </p:ext>
            </p:extLst>
          </p:nvPr>
        </p:nvGraphicFramePr>
        <p:xfrm>
          <a:off x="4279167" y="1701618"/>
          <a:ext cx="4681538" cy="2262815"/>
        </p:xfrm>
        <a:graphic>
          <a:graphicData uri="http://schemas.openxmlformats.org/drawingml/2006/chart">
            <c:chart xmlns:c="http://schemas.openxmlformats.org/drawingml/2006/chart" xmlns:r="http://schemas.openxmlformats.org/officeDocument/2006/relationships" r:id="rId6"/>
          </a:graphicData>
        </a:graphic>
      </p:graphicFrame>
      <p:sp>
        <p:nvSpPr>
          <p:cNvPr id="3" name="正方形/長方形 2">
            <a:extLst>
              <a:ext uri="{FF2B5EF4-FFF2-40B4-BE49-F238E27FC236}">
                <a16:creationId xmlns:a16="http://schemas.microsoft.com/office/drawing/2014/main" id="{092452F1-2149-4A40-92C4-58B251501635}"/>
              </a:ext>
            </a:extLst>
          </p:cNvPr>
          <p:cNvSpPr/>
          <p:nvPr/>
        </p:nvSpPr>
        <p:spPr>
          <a:xfrm>
            <a:off x="7236296" y="5336097"/>
            <a:ext cx="1368000" cy="35568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800" dirty="0"/>
              <a:t>2021</a:t>
            </a:r>
            <a:r>
              <a:rPr kumimoji="1" lang="ja-JP" altLang="en-US" sz="800" dirty="0"/>
              <a:t>年</a:t>
            </a:r>
            <a:r>
              <a:rPr lang="en-US" altLang="ja-JP" sz="800" dirty="0"/>
              <a:t>5</a:t>
            </a:r>
            <a:r>
              <a:rPr kumimoji="1" lang="ja-JP" altLang="en-US" sz="800" dirty="0"/>
              <a:t>月</a:t>
            </a:r>
            <a:r>
              <a:rPr kumimoji="1" lang="en-US" altLang="ja-JP" sz="800" dirty="0"/>
              <a:t>17</a:t>
            </a:r>
            <a:r>
              <a:rPr lang="ja-JP" altLang="en-US" sz="800" dirty="0"/>
              <a:t>日</a:t>
            </a:r>
            <a:r>
              <a:rPr kumimoji="1" lang="ja-JP" altLang="en-US" sz="800" dirty="0"/>
              <a:t>～</a:t>
            </a:r>
            <a:r>
              <a:rPr kumimoji="1" lang="en-US" altLang="ja-JP" sz="800" dirty="0"/>
              <a:t>11</a:t>
            </a:r>
            <a:r>
              <a:rPr kumimoji="1" lang="ja-JP" altLang="en-US" sz="800" dirty="0"/>
              <a:t>月</a:t>
            </a:r>
            <a:r>
              <a:rPr kumimoji="1" lang="en-US" altLang="ja-JP" sz="800" dirty="0"/>
              <a:t>30</a:t>
            </a:r>
            <a:r>
              <a:rPr kumimoji="1" lang="ja-JP" altLang="en-US" sz="800" dirty="0"/>
              <a:t>日</a:t>
            </a:r>
            <a:endParaRPr kumimoji="1" lang="en-US" altLang="ja-JP" sz="800" dirty="0"/>
          </a:p>
          <a:p>
            <a:pPr algn="ctr"/>
            <a:r>
              <a:rPr lang="ja-JP" altLang="en-US" sz="800" dirty="0"/>
              <a:t>大規模接種センター開設</a:t>
            </a:r>
            <a:endParaRPr kumimoji="1" lang="ja-JP" altLang="en-US" sz="800" dirty="0"/>
          </a:p>
        </p:txBody>
      </p:sp>
    </p:spTree>
    <p:extLst>
      <p:ext uri="{BB962C8B-B14F-4D97-AF65-F5344CB8AC3E}">
        <p14:creationId xmlns:p14="http://schemas.microsoft.com/office/powerpoint/2010/main" val="3734399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34CF59F8-A367-4EC1-83BF-5D400B8A4CCC}"/>
              </a:ext>
            </a:extLst>
          </p:cNvPr>
          <p:cNvSpPr txBox="1"/>
          <p:nvPr/>
        </p:nvSpPr>
        <p:spPr>
          <a:xfrm>
            <a:off x="4860032" y="6381328"/>
            <a:ext cx="4536504" cy="21544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出典：第</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2022.1.20</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）資料より転載</a:t>
            </a:r>
          </a:p>
        </p:txBody>
      </p:sp>
      <p:sp>
        <p:nvSpPr>
          <p:cNvPr id="37" name="テキスト ボックス 36"/>
          <p:cNvSpPr txBox="1"/>
          <p:nvPr/>
        </p:nvSpPr>
        <p:spPr>
          <a:xfrm>
            <a:off x="83224" y="746120"/>
            <a:ext cx="8776102" cy="738664"/>
          </a:xfrm>
          <a:prstGeom prst="rect">
            <a:avLst/>
          </a:prstGeom>
          <a:noFill/>
          <a:ln>
            <a:noFill/>
          </a:ln>
        </p:spPr>
        <p:txBody>
          <a:bodyPr wrap="square" rIns="72000"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シンクタンク等による大阪のポジション、強い分野、今後の方向性等の分析を整理</a:t>
            </a: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総合的な評価では</a:t>
            </a:r>
            <a:r>
              <a:rPr lang="en-US" altLang="ja-JP" sz="1400" dirty="0">
                <a:latin typeface="Meiryo UI" panose="020B0604030504040204" pitchFamily="50" charset="-128"/>
                <a:ea typeface="Meiryo UI" panose="020B0604030504040204" pitchFamily="50" charset="-128"/>
              </a:rPr>
              <a:t>48</a:t>
            </a:r>
            <a:r>
              <a:rPr lang="ja-JP" altLang="en-US" sz="1400" dirty="0">
                <a:latin typeface="Meiryo UI" panose="020B0604030504040204" pitchFamily="50" charset="-128"/>
                <a:ea typeface="Meiryo UI" panose="020B0604030504040204" pitchFamily="50" charset="-128"/>
              </a:rPr>
              <a:t>都市中</a:t>
            </a:r>
            <a:r>
              <a:rPr lang="en-US" altLang="ja-JP" sz="1400" dirty="0">
                <a:latin typeface="Meiryo UI" panose="020B0604030504040204" pitchFamily="50" charset="-128"/>
                <a:ea typeface="Meiryo UI" panose="020B0604030504040204" pitchFamily="50" charset="-128"/>
              </a:rPr>
              <a:t>36</a:t>
            </a:r>
            <a:r>
              <a:rPr lang="ja-JP" altLang="en-US" sz="1400" dirty="0">
                <a:latin typeface="Meiryo UI" panose="020B0604030504040204" pitchFamily="50" charset="-128"/>
                <a:ea typeface="Meiryo UI" panose="020B0604030504040204" pitchFamily="50" charset="-128"/>
              </a:rPr>
              <a:t>位。比較的優位なものは、「研究・開発」、 「文化・交流」、「居住」の指標</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endParaRPr lang="ja-JP" altLang="en-US" sz="1400" dirty="0">
              <a:latin typeface="Meiryo UI" panose="020B0604030504040204" pitchFamily="50" charset="-128"/>
              <a:ea typeface="Meiryo UI" panose="020B0604030504040204" pitchFamily="50" charset="-128"/>
            </a:endParaRPr>
          </a:p>
        </p:txBody>
      </p:sp>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（参考）シンクタンク等による大阪のポジション分析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6902896" y="6525344"/>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13</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13" name="タイトル 1">
            <a:extLst>
              <a:ext uri="{FF2B5EF4-FFF2-40B4-BE49-F238E27FC236}">
                <a16:creationId xmlns:a16="http://schemas.microsoft.com/office/drawing/2014/main" id="{DE182360-8E57-4CFB-9AED-F7A852E0EBA9}"/>
              </a:ext>
            </a:extLst>
          </p:cNvPr>
          <p:cNvSpPr txBox="1">
            <a:spLocks/>
          </p:cNvSpPr>
          <p:nvPr/>
        </p:nvSpPr>
        <p:spPr>
          <a:xfrm>
            <a:off x="4644008" y="1167787"/>
            <a:ext cx="4476957" cy="389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800"/>
              </a:lnSpc>
              <a:tabLst>
                <a:tab pos="7261225" algn="l"/>
              </a:tabLst>
            </a:pPr>
            <a:r>
              <a:rPr lang="ja-JP" altLang="en-US" sz="1000" dirty="0">
                <a:latin typeface="Meiryo UI" panose="020B0604030504040204" pitchFamily="50" charset="-128"/>
                <a:ea typeface="Meiryo UI" panose="020B0604030504040204" pitchFamily="50" charset="-128"/>
              </a:rPr>
              <a:t>（世界の都市総合力ランキング</a:t>
            </a:r>
            <a:r>
              <a:rPr lang="en-US" altLang="ja-JP" sz="1000" dirty="0">
                <a:latin typeface="Meiryo UI" panose="020B0604030504040204" pitchFamily="50" charset="-128"/>
                <a:ea typeface="Meiryo UI" panose="020B0604030504040204" pitchFamily="50" charset="-128"/>
              </a:rPr>
              <a:t>202</a:t>
            </a:r>
            <a:r>
              <a:rPr lang="ja-JP" altLang="en-US" sz="1000" dirty="0">
                <a:latin typeface="Meiryo UI" panose="020B0604030504040204" pitchFamily="50" charset="-128"/>
                <a:ea typeface="Meiryo UI" panose="020B0604030504040204" pitchFamily="50" charset="-128"/>
              </a:rPr>
              <a:t>１（森記念財団都市戦略研究所））</a:t>
            </a:r>
          </a:p>
        </p:txBody>
      </p:sp>
      <p:graphicFrame>
        <p:nvGraphicFramePr>
          <p:cNvPr id="17" name="表 16"/>
          <p:cNvGraphicFramePr>
            <a:graphicFrameLocks noGrp="1"/>
          </p:cNvGraphicFramePr>
          <p:nvPr>
            <p:extLst>
              <p:ext uri="{D42A27DB-BD31-4B8C-83A1-F6EECF244321}">
                <p14:modId xmlns:p14="http://schemas.microsoft.com/office/powerpoint/2010/main" val="1213993789"/>
              </p:ext>
            </p:extLst>
          </p:nvPr>
        </p:nvGraphicFramePr>
        <p:xfrm>
          <a:off x="14872" y="1700808"/>
          <a:ext cx="9061854" cy="4310404"/>
        </p:xfrm>
        <a:graphic>
          <a:graphicData uri="http://schemas.openxmlformats.org/drawingml/2006/table">
            <a:tbl>
              <a:tblPr firstRow="1" bandRow="1">
                <a:tableStyleId>{5C22544A-7EE6-4342-B048-85BDC9FD1C3A}</a:tableStyleId>
              </a:tblPr>
              <a:tblGrid>
                <a:gridCol w="9061854">
                  <a:extLst>
                    <a:ext uri="{9D8B030D-6E8A-4147-A177-3AD203B41FA5}">
                      <a16:colId xmlns:a16="http://schemas.microsoft.com/office/drawing/2014/main" val="2057904153"/>
                    </a:ext>
                  </a:extLst>
                </a:gridCol>
              </a:tblGrid>
              <a:tr h="267742">
                <a:tc>
                  <a:txBody>
                    <a:bodyPr/>
                    <a:lstStyle/>
                    <a:p>
                      <a:pPr algn="ctr"/>
                      <a:r>
                        <a:rPr lang="ja-JP" altLang="en-US" sz="1100" b="1" spc="0" baseline="0" dirty="0">
                          <a:latin typeface="Meiryo UI" panose="020B0604030504040204" pitchFamily="50" charset="-128"/>
                          <a:ea typeface="Meiryo UI" panose="020B0604030504040204" pitchFamily="50" charset="-128"/>
                        </a:rPr>
                        <a:t>「世界の都市総合力ランキング </a:t>
                      </a:r>
                      <a:r>
                        <a:rPr lang="en-US" altLang="ja-JP" sz="1100" b="1" spc="0" baseline="0" dirty="0">
                          <a:latin typeface="Meiryo UI" panose="020B0604030504040204" pitchFamily="50" charset="-128"/>
                          <a:ea typeface="Meiryo UI" panose="020B0604030504040204" pitchFamily="50" charset="-128"/>
                        </a:rPr>
                        <a:t>202</a:t>
                      </a:r>
                      <a:r>
                        <a:rPr lang="ja-JP" altLang="en-US" sz="1100" b="1" spc="0" baseline="0" dirty="0">
                          <a:latin typeface="Meiryo UI" panose="020B0604030504040204" pitchFamily="50" charset="-128"/>
                          <a:ea typeface="Meiryo UI" panose="020B0604030504040204" pitchFamily="50" charset="-128"/>
                        </a:rPr>
                        <a:t>１」（</a:t>
                      </a:r>
                      <a:r>
                        <a:rPr lang="ja-JP" altLang="en-US" sz="1100" spc="0" baseline="0" dirty="0">
                          <a:latin typeface="Meiryo UI" panose="020B0604030504040204" pitchFamily="50" charset="-128"/>
                          <a:ea typeface="Meiryo UI" panose="020B0604030504040204" pitchFamily="50" charset="-128"/>
                        </a:rPr>
                        <a:t>森記念財団都市戦略研究所）</a:t>
                      </a:r>
                      <a:endParaRPr kumimoji="1" lang="ja-JP" altLang="en-US" sz="1100" spc="0" baseline="0" dirty="0"/>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7015611"/>
                  </a:ext>
                </a:extLst>
              </a:tr>
              <a:tr h="4042662">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6058778"/>
                  </a:ext>
                </a:extLst>
              </a:tr>
            </a:tbl>
          </a:graphicData>
        </a:graphic>
      </p:graphicFrame>
      <p:sp>
        <p:nvSpPr>
          <p:cNvPr id="19" name="正方形/長方形 18"/>
          <p:cNvSpPr/>
          <p:nvPr/>
        </p:nvSpPr>
        <p:spPr>
          <a:xfrm>
            <a:off x="4944058" y="2038669"/>
            <a:ext cx="1512168" cy="259045"/>
          </a:xfrm>
          <a:prstGeom prst="rect">
            <a:avLst/>
          </a:prstGeom>
        </p:spPr>
        <p:txBody>
          <a:bodyPr wrap="square">
            <a:spAutoFit/>
          </a:bodyPr>
          <a:lstStyle/>
          <a:p>
            <a:pPr algn="just">
              <a:lnSpc>
                <a:spcPts val="1292"/>
              </a:lnSpc>
            </a:pPr>
            <a:r>
              <a:rPr lang="ja-JP"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【総合ランキング</a:t>
            </a:r>
            <a:r>
              <a:rPr lang="en-US"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2021</a:t>
            </a:r>
            <a:r>
              <a:rPr lang="ja-JP"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0" name="表 19"/>
          <p:cNvGraphicFramePr>
            <a:graphicFrameLocks noGrp="1"/>
          </p:cNvGraphicFramePr>
          <p:nvPr>
            <p:extLst>
              <p:ext uri="{D42A27DB-BD31-4B8C-83A1-F6EECF244321}">
                <p14:modId xmlns:p14="http://schemas.microsoft.com/office/powerpoint/2010/main" val="991786552"/>
              </p:ext>
            </p:extLst>
          </p:nvPr>
        </p:nvGraphicFramePr>
        <p:xfrm>
          <a:off x="197179" y="2332254"/>
          <a:ext cx="4578230" cy="3386271"/>
        </p:xfrm>
        <a:graphic>
          <a:graphicData uri="http://schemas.openxmlformats.org/drawingml/2006/table">
            <a:tbl>
              <a:tblPr firstRow="1" bandRow="1">
                <a:tableStyleId>{5C22544A-7EE6-4342-B048-85BDC9FD1C3A}</a:tableStyleId>
              </a:tblPr>
              <a:tblGrid>
                <a:gridCol w="261615">
                  <a:extLst>
                    <a:ext uri="{9D8B030D-6E8A-4147-A177-3AD203B41FA5}">
                      <a16:colId xmlns:a16="http://schemas.microsoft.com/office/drawing/2014/main" val="1052057688"/>
                    </a:ext>
                  </a:extLst>
                </a:gridCol>
                <a:gridCol w="1111856">
                  <a:extLst>
                    <a:ext uri="{9D8B030D-6E8A-4147-A177-3AD203B41FA5}">
                      <a16:colId xmlns:a16="http://schemas.microsoft.com/office/drawing/2014/main" val="1749024667"/>
                    </a:ext>
                  </a:extLst>
                </a:gridCol>
                <a:gridCol w="784839">
                  <a:extLst>
                    <a:ext uri="{9D8B030D-6E8A-4147-A177-3AD203B41FA5}">
                      <a16:colId xmlns:a16="http://schemas.microsoft.com/office/drawing/2014/main" val="2302034602"/>
                    </a:ext>
                  </a:extLst>
                </a:gridCol>
                <a:gridCol w="1235897">
                  <a:extLst>
                    <a:ext uri="{9D8B030D-6E8A-4147-A177-3AD203B41FA5}">
                      <a16:colId xmlns:a16="http://schemas.microsoft.com/office/drawing/2014/main" val="640671840"/>
                    </a:ext>
                  </a:extLst>
                </a:gridCol>
                <a:gridCol w="649898">
                  <a:extLst>
                    <a:ext uri="{9D8B030D-6E8A-4147-A177-3AD203B41FA5}">
                      <a16:colId xmlns:a16="http://schemas.microsoft.com/office/drawing/2014/main" val="3054753651"/>
                    </a:ext>
                  </a:extLst>
                </a:gridCol>
                <a:gridCol w="534125">
                  <a:extLst>
                    <a:ext uri="{9D8B030D-6E8A-4147-A177-3AD203B41FA5}">
                      <a16:colId xmlns:a16="http://schemas.microsoft.com/office/drawing/2014/main" val="11879693"/>
                    </a:ext>
                  </a:extLst>
                </a:gridCol>
              </a:tblGrid>
              <a:tr h="461313">
                <a:tc gridSpan="2">
                  <a:txBody>
                    <a:bodyPr/>
                    <a:lstStyle/>
                    <a:p>
                      <a:endParaRPr kumimoji="1" lang="ja-JP" altLang="en-US" b="0" dirty="0"/>
                    </a:p>
                  </a:txBody>
                  <a:tcPr anchor="ctr"/>
                </a:tc>
                <a:tc hMerge="1">
                  <a:txBody>
                    <a:bodyPr/>
                    <a:lstStyle/>
                    <a:p>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1" dirty="0">
                          <a:latin typeface="Meiryo UI" panose="020B0604030504040204" pitchFamily="50" charset="-128"/>
                          <a:ea typeface="Meiryo UI" panose="020B0604030504040204" pitchFamily="50" charset="-128"/>
                        </a:rPr>
                        <a:t>2021</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b="0" dirty="0">
                          <a:latin typeface="Meiryo UI" panose="020B0604030504040204" pitchFamily="50" charset="-128"/>
                          <a:ea typeface="Meiryo UI" panose="020B0604030504040204" pitchFamily="50" charset="-128"/>
                        </a:rPr>
                        <a:t>前年からの変動</a:t>
                      </a:r>
                    </a:p>
                  </a:txBody>
                  <a:tcPr anchor="ctr"/>
                </a:tc>
                <a:tc>
                  <a:txBody>
                    <a:bodyPr/>
                    <a:lstStyle/>
                    <a:p>
                      <a:pPr algn="ctr"/>
                      <a:r>
                        <a:rPr kumimoji="1" lang="en-US" altLang="ja-JP" sz="1050" b="0" dirty="0">
                          <a:latin typeface="Meiryo UI" panose="020B0604030504040204" pitchFamily="50" charset="-128"/>
                          <a:ea typeface="Meiryo UI" panose="020B0604030504040204" pitchFamily="50" charset="-128"/>
                        </a:rPr>
                        <a:t>2020</a:t>
                      </a:r>
                      <a:endParaRPr kumimoji="1" lang="ja-JP" altLang="en-US"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0" dirty="0">
                          <a:latin typeface="Meiryo UI" panose="020B0604030504040204" pitchFamily="50" charset="-128"/>
                          <a:ea typeface="Meiryo UI" panose="020B0604030504040204" pitchFamily="50" charset="-128"/>
                        </a:rPr>
                        <a:t>2019</a:t>
                      </a:r>
                      <a:endParaRPr kumimoji="1" lang="ja-JP" altLang="en-US" sz="105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77442923"/>
                  </a:ext>
                </a:extLst>
              </a:tr>
              <a:tr h="606705">
                <a:tc gridSpan="2">
                  <a:txBody>
                    <a:bodyPr/>
                    <a:lstStyle/>
                    <a:p>
                      <a:pPr algn="ctr"/>
                      <a:endParaRPr kumimoji="1" lang="en-US" altLang="ja-JP" sz="1200" b="0" u="sng" dirty="0">
                        <a:latin typeface="Meiryo UI" panose="020B0604030504040204" pitchFamily="50" charset="-128"/>
                        <a:ea typeface="Meiryo UI" panose="020B0604030504040204" pitchFamily="50" charset="-128"/>
                      </a:endParaRPr>
                    </a:p>
                    <a:p>
                      <a:pPr algn="ctr"/>
                      <a:r>
                        <a:rPr kumimoji="1" lang="ja-JP" altLang="en-US" sz="1200" b="1" u="sng" dirty="0">
                          <a:latin typeface="Meiryo UI" panose="020B0604030504040204" pitchFamily="50" charset="-128"/>
                          <a:ea typeface="Meiryo UI" panose="020B0604030504040204" pitchFamily="50" charset="-128"/>
                        </a:rPr>
                        <a:t>総合ランキング</a:t>
                      </a:r>
                      <a:endParaRPr kumimoji="1" lang="en-US" altLang="ja-JP" sz="1200" b="1" u="sng" dirty="0">
                        <a:latin typeface="Meiryo UI" panose="020B0604030504040204" pitchFamily="50" charset="-128"/>
                        <a:ea typeface="Meiryo UI" panose="020B0604030504040204" pitchFamily="50" charset="-128"/>
                      </a:endParaRPr>
                    </a:p>
                    <a:p>
                      <a:pPr algn="ctr"/>
                      <a:endParaRPr kumimoji="1" lang="ja-JP" altLang="en-US" sz="1200" b="0" u="sng"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en-US" altLang="ja-JP" sz="1200" b="1" u="sng" dirty="0">
                          <a:latin typeface="Meiryo UI" panose="020B0604030504040204" pitchFamily="50" charset="-128"/>
                          <a:ea typeface="Meiryo UI" panose="020B0604030504040204" pitchFamily="50" charset="-128"/>
                        </a:rPr>
                        <a:t>36</a:t>
                      </a:r>
                      <a:r>
                        <a:rPr kumimoji="1" lang="ja-JP" altLang="en-US" sz="1200" b="1" u="sng" dirty="0">
                          <a:latin typeface="Meiryo UI" panose="020B0604030504040204" pitchFamily="50" charset="-128"/>
                          <a:ea typeface="Meiryo UI" panose="020B0604030504040204" pitchFamily="50" charset="-128"/>
                        </a:rPr>
                        <a:t>位</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dirty="0">
                          <a:latin typeface="Meiryo UI" panose="020B0604030504040204" pitchFamily="50" charset="-128"/>
                          <a:ea typeface="Meiryo UI" panose="020B0604030504040204" pitchFamily="50" charset="-128"/>
                        </a:rPr>
                        <a:t>▲３</a:t>
                      </a:r>
                      <a:endParaRPr lang="ja-JP" altLang="ja-JP"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33</a:t>
                      </a:r>
                      <a:r>
                        <a:rPr kumimoji="1" lang="ja-JP" altLang="en-US" sz="1200" b="0" dirty="0">
                          <a:latin typeface="Meiryo UI" panose="020B0604030504040204" pitchFamily="50" charset="-128"/>
                          <a:ea typeface="Meiryo UI" panose="020B0604030504040204" pitchFamily="50" charset="-128"/>
                        </a:rPr>
                        <a:t>位</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29</a:t>
                      </a:r>
                      <a:r>
                        <a:rPr kumimoji="1" lang="ja-JP" altLang="en-US" sz="1200" b="0" dirty="0">
                          <a:latin typeface="Meiryo UI" panose="020B0604030504040204" pitchFamily="50" charset="-128"/>
                          <a:ea typeface="Meiryo UI" panose="020B0604030504040204" pitchFamily="50" charset="-128"/>
                        </a:rPr>
                        <a:t>位</a:t>
                      </a:r>
                    </a:p>
                  </a:txBody>
                  <a:tcPr anchor="ctr"/>
                </a:tc>
                <a:extLst>
                  <a:ext uri="{0D108BD9-81ED-4DB2-BD59-A6C34878D82A}">
                    <a16:rowId xmlns:a16="http://schemas.microsoft.com/office/drawing/2014/main" val="712998318"/>
                  </a:ext>
                </a:extLst>
              </a:tr>
              <a:tr h="345985">
                <a:tc rowSpan="6">
                  <a:txBody>
                    <a:bodyPr/>
                    <a:lstStyle/>
                    <a:p>
                      <a:pPr algn="ctr"/>
                      <a:r>
                        <a:rPr kumimoji="1" lang="ja-JP" altLang="en-US" sz="1200" b="0" dirty="0">
                          <a:latin typeface="Meiryo UI" panose="020B0604030504040204" pitchFamily="50" charset="-128"/>
                          <a:ea typeface="Meiryo UI" panose="020B0604030504040204" pitchFamily="50" charset="-128"/>
                        </a:rPr>
                        <a:t>分</a:t>
                      </a:r>
                      <a:endParaRPr kumimoji="1" lang="en-US" altLang="ja-JP" sz="1200" b="0" dirty="0">
                        <a:latin typeface="Meiryo UI" panose="020B0604030504040204" pitchFamily="50" charset="-128"/>
                        <a:ea typeface="Meiryo UI" panose="020B0604030504040204" pitchFamily="50" charset="-128"/>
                      </a:endParaRPr>
                    </a:p>
                    <a:p>
                      <a:pPr algn="ct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野</a:t>
                      </a:r>
                      <a:endParaRPr kumimoji="1" lang="en-US" altLang="ja-JP" sz="1200" b="0" dirty="0">
                        <a:latin typeface="Meiryo UI" panose="020B0604030504040204" pitchFamily="50" charset="-128"/>
                        <a:ea typeface="Meiryo UI" panose="020B0604030504040204" pitchFamily="50" charset="-128"/>
                      </a:endParaRPr>
                    </a:p>
                    <a:p>
                      <a:pPr algn="ct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別</a:t>
                      </a:r>
                    </a:p>
                  </a:txBody>
                  <a:tcPr anchor="ctr"/>
                </a:tc>
                <a:tc>
                  <a:txBody>
                    <a:bodyPr/>
                    <a:lstStyle/>
                    <a:p>
                      <a:pPr indent="76200" algn="ctr">
                        <a:lnSpc>
                          <a:spcPts val="1800"/>
                        </a:lnSpc>
                        <a:spcAft>
                          <a:spcPts val="0"/>
                        </a:spcAft>
                      </a:pPr>
                      <a:r>
                        <a:rPr lang="ja-JP" sz="1200" b="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経</a:t>
                      </a:r>
                      <a:r>
                        <a:rPr lang="ja-JP" altLang="en-US" sz="1200" b="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済　　　</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algn="ctr"/>
                      <a:r>
                        <a:rPr kumimoji="1" lang="en-US" altLang="ja-JP" sz="1200" b="1" dirty="0">
                          <a:latin typeface="Meiryo UI" panose="020B0604030504040204" pitchFamily="50" charset="-128"/>
                          <a:ea typeface="Meiryo UI" panose="020B0604030504040204" pitchFamily="50" charset="-128"/>
                        </a:rPr>
                        <a:t>37</a:t>
                      </a:r>
                      <a:r>
                        <a:rPr kumimoji="1" lang="ja-JP" altLang="en-US" sz="1200" b="1" dirty="0">
                          <a:latin typeface="Meiryo UI" panose="020B0604030504040204" pitchFamily="50" charset="-128"/>
                          <a:ea typeface="Meiryo UI" panose="020B0604030504040204" pitchFamily="50" charset="-128"/>
                        </a:rPr>
                        <a:t>位</a:t>
                      </a:r>
                    </a:p>
                  </a:txBody>
                  <a:tcPr anchor="ctr"/>
                </a:tc>
                <a:tc>
                  <a:txBody>
                    <a:bodyPr/>
                    <a:lstStyle/>
                    <a:p>
                      <a:pPr indent="26035" algn="ctr">
                        <a:lnSpc>
                          <a:spcPts val="1800"/>
                        </a:lnSpc>
                        <a:spcAft>
                          <a:spcPts val="0"/>
                        </a:spcAft>
                      </a:pPr>
                      <a:r>
                        <a:rPr lang="ja-JP" altLang="en-US" sz="1200" b="0" dirty="0">
                          <a:latin typeface="Meiryo UI" panose="020B0604030504040204" pitchFamily="50" charset="-128"/>
                          <a:ea typeface="Meiryo UI" panose="020B0604030504040204" pitchFamily="50" charset="-128"/>
                        </a:rPr>
                        <a:t>＋１</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38</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3687947016"/>
                  </a:ext>
                </a:extLst>
              </a:tr>
              <a:tr h="310712">
                <a:tc vMerge="1">
                  <a:txBody>
                    <a:bodyPr/>
                    <a:lstStyle/>
                    <a:p>
                      <a:endParaRPr kumimoji="1" lang="ja-JP" altLang="en-US" dirty="0"/>
                    </a:p>
                  </a:txBody>
                  <a:tcPr/>
                </a:tc>
                <a:tc>
                  <a:txBody>
                    <a:bodyPr/>
                    <a:lstStyle/>
                    <a:p>
                      <a:pPr indent="76200" algn="ctr">
                        <a:lnSpc>
                          <a:spcPts val="1800"/>
                        </a:lnSpc>
                        <a:spcAft>
                          <a:spcPts val="0"/>
                        </a:spcAft>
                      </a:pPr>
                      <a:r>
                        <a:rPr lang="ja-JP" sz="1200" b="1" u="sng"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研究・開発</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1" u="sng" dirty="0">
                          <a:latin typeface="Meiryo UI" panose="020B0604030504040204" pitchFamily="50" charset="-128"/>
                          <a:ea typeface="Meiryo UI" panose="020B0604030504040204" pitchFamily="50" charset="-128"/>
                        </a:rPr>
                        <a:t>18</a:t>
                      </a:r>
                      <a:r>
                        <a:rPr lang="ja-JP" altLang="en-US" sz="1200" b="1" u="sng" dirty="0">
                          <a:latin typeface="Meiryo UI" panose="020B0604030504040204" pitchFamily="50" charset="-128"/>
                          <a:ea typeface="Meiryo UI" panose="020B0604030504040204" pitchFamily="50" charset="-128"/>
                        </a:rPr>
                        <a:t>位</a:t>
                      </a:r>
                      <a:endParaRPr lang="ja-JP" sz="1200" b="1" u="sng"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18</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17</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extLst>
                  <a:ext uri="{0D108BD9-81ED-4DB2-BD59-A6C34878D82A}">
                    <a16:rowId xmlns:a16="http://schemas.microsoft.com/office/drawing/2014/main" val="133638808"/>
                  </a:ext>
                </a:extLst>
              </a:tr>
              <a:tr h="353953">
                <a:tc vMerge="1">
                  <a:txBody>
                    <a:bodyPr/>
                    <a:lstStyle/>
                    <a:p>
                      <a:endParaRPr kumimoji="1" lang="ja-JP" altLang="en-US" dirty="0"/>
                    </a:p>
                  </a:txBody>
                  <a:tcPr/>
                </a:tc>
                <a:tc>
                  <a:txBody>
                    <a:bodyPr/>
                    <a:lstStyle/>
                    <a:p>
                      <a:pPr indent="76200" algn="ctr">
                        <a:lnSpc>
                          <a:spcPts val="1800"/>
                        </a:lnSpc>
                        <a:spcAft>
                          <a:spcPts val="0"/>
                        </a:spcAft>
                      </a:pPr>
                      <a:r>
                        <a:rPr lang="ja-JP" sz="1200" b="1" u="sng"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文化・交流</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1" u="sng" dirty="0">
                          <a:latin typeface="Meiryo UI" panose="020B0604030504040204" pitchFamily="50" charset="-128"/>
                          <a:ea typeface="Meiryo UI" panose="020B0604030504040204" pitchFamily="50" charset="-128"/>
                        </a:rPr>
                        <a:t>20</a:t>
                      </a:r>
                      <a:r>
                        <a:rPr lang="ja-JP" sz="1200" b="1" u="sng"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ja-JP" altLang="en-US" sz="1200" b="0" dirty="0">
                          <a:latin typeface="Meiryo UI" panose="020B0604030504040204" pitchFamily="50" charset="-128"/>
                          <a:ea typeface="Meiryo UI" panose="020B0604030504040204" pitchFamily="50" charset="-128"/>
                        </a:rPr>
                        <a:t>＋１</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21</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19</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1451709895"/>
                  </a:ext>
                </a:extLst>
              </a:tr>
              <a:tr h="353953">
                <a:tc vMerge="1">
                  <a:txBody>
                    <a:bodyPr/>
                    <a:lstStyle/>
                    <a:p>
                      <a:endParaRPr kumimoji="1" lang="ja-JP" altLang="en-US" dirty="0"/>
                    </a:p>
                  </a:txBody>
                  <a:tcPr/>
                </a:tc>
                <a:tc>
                  <a:txBody>
                    <a:bodyPr/>
                    <a:lstStyle/>
                    <a:p>
                      <a:pPr indent="76200" algn="ctr">
                        <a:lnSpc>
                          <a:spcPts val="1800"/>
                        </a:lnSpc>
                        <a:spcAft>
                          <a:spcPts val="0"/>
                        </a:spcAft>
                      </a:pPr>
                      <a:r>
                        <a:rPr lang="ja-JP" sz="1200" b="1" u="sng"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a:t>
                      </a:r>
                      <a:r>
                        <a:rPr lang="ja-JP" altLang="en-US" sz="1200" b="1" u="sng"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1" u="sng"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住</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algn="ctr">
                        <a:lnSpc>
                          <a:spcPts val="1800"/>
                        </a:lnSpc>
                        <a:spcAft>
                          <a:spcPts val="0"/>
                        </a:spcAft>
                      </a:pPr>
                      <a:r>
                        <a:rPr lang="en-US" altLang="ja-JP" sz="1200" b="1" u="sng" dirty="0">
                          <a:latin typeface="Meiryo UI" panose="020B0604030504040204" pitchFamily="50" charset="-128"/>
                          <a:ea typeface="Meiryo UI" panose="020B0604030504040204" pitchFamily="50" charset="-128"/>
                        </a:rPr>
                        <a:t>21</a:t>
                      </a:r>
                      <a:r>
                        <a:rPr lang="ja-JP" sz="1200" b="1" u="sng" dirty="0">
                          <a:latin typeface="Meiryo UI" panose="020B0604030504040204" pitchFamily="50" charset="-128"/>
                          <a:ea typeface="Meiryo UI" panose="020B0604030504040204" pitchFamily="50" charset="-128"/>
                        </a:rPr>
                        <a:t>位</a:t>
                      </a:r>
                    </a:p>
                  </a:txBody>
                  <a:tcPr marL="50637" marR="50637" marT="0" marB="0" anchor="ctr"/>
                </a:tc>
                <a:tc>
                  <a:txBody>
                    <a:bodyPr/>
                    <a:lstStyle/>
                    <a:p>
                      <a:pPr algn="ctr">
                        <a:lnSpc>
                          <a:spcPts val="1800"/>
                        </a:lnSpc>
                        <a:spcAft>
                          <a:spcPts val="0"/>
                        </a:spcAft>
                      </a:pPr>
                      <a:r>
                        <a:rPr lang="ja-JP" altLang="en-US" sz="1200" b="0" dirty="0">
                          <a:latin typeface="Meiryo UI" panose="020B0604030504040204" pitchFamily="50" charset="-128"/>
                          <a:ea typeface="Meiryo UI" panose="020B0604030504040204" pitchFamily="50" charset="-128"/>
                        </a:rPr>
                        <a:t>▲３</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algn="ctr">
                        <a:lnSpc>
                          <a:spcPts val="1800"/>
                        </a:lnSpc>
                        <a:spcAft>
                          <a:spcPts val="0"/>
                        </a:spcAft>
                      </a:pPr>
                      <a:r>
                        <a:rPr lang="en-US" altLang="ja-JP" sz="1200" b="0" dirty="0">
                          <a:latin typeface="Meiryo UI" panose="020B0604030504040204" pitchFamily="50" charset="-128"/>
                          <a:ea typeface="Meiryo UI" panose="020B0604030504040204" pitchFamily="50" charset="-128"/>
                        </a:rPr>
                        <a:t>18</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algn="ctr">
                        <a:lnSpc>
                          <a:spcPts val="1800"/>
                        </a:lnSpc>
                        <a:spcAft>
                          <a:spcPts val="0"/>
                        </a:spcAft>
                      </a:pPr>
                      <a:r>
                        <a:rPr lang="en-US" altLang="ja-JP" sz="1200" b="0" dirty="0">
                          <a:latin typeface="Meiryo UI" panose="020B0604030504040204" pitchFamily="50" charset="-128"/>
                          <a:ea typeface="Meiryo UI" panose="020B0604030504040204" pitchFamily="50" charset="-128"/>
                        </a:rPr>
                        <a:t>13</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1657083147"/>
                  </a:ext>
                </a:extLst>
              </a:tr>
              <a:tr h="353953">
                <a:tc vMerge="1">
                  <a:txBody>
                    <a:bodyPr/>
                    <a:lstStyle/>
                    <a:p>
                      <a:endParaRPr kumimoji="1" lang="ja-JP" altLang="en-US" dirty="0"/>
                    </a:p>
                  </a:txBody>
                  <a:tcPr/>
                </a:tc>
                <a:tc>
                  <a:txBody>
                    <a:bodyPr/>
                    <a:lstStyle/>
                    <a:p>
                      <a:pPr indent="76200" algn="ctr">
                        <a:lnSpc>
                          <a:spcPts val="1800"/>
                        </a:lnSpc>
                        <a:spcAft>
                          <a:spcPts val="0"/>
                        </a:spcAft>
                      </a:pPr>
                      <a:r>
                        <a:rPr lang="ja-JP" sz="1200" b="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環</a:t>
                      </a:r>
                      <a:r>
                        <a:rPr lang="ja-JP" altLang="en-US" sz="1200" b="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境</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1" dirty="0">
                          <a:latin typeface="Meiryo UI" panose="020B0604030504040204" pitchFamily="50" charset="-128"/>
                          <a:ea typeface="Meiryo UI" panose="020B0604030504040204" pitchFamily="50" charset="-128"/>
                        </a:rPr>
                        <a:t>42</a:t>
                      </a:r>
                      <a:r>
                        <a:rPr lang="ja-JP" sz="1200" b="1" dirty="0">
                          <a:latin typeface="Meiryo UI" panose="020B0604030504040204" pitchFamily="50" charset="-128"/>
                          <a:ea typeface="Meiryo UI" panose="020B0604030504040204" pitchFamily="50" charset="-128"/>
                        </a:rPr>
                        <a:t>位 </a:t>
                      </a:r>
                    </a:p>
                  </a:txBody>
                  <a:tcPr marL="50637" marR="50637" marT="0" marB="0" anchor="ctr"/>
                </a:tc>
                <a:tc>
                  <a:txBody>
                    <a:bodyPr/>
                    <a:lstStyle/>
                    <a:p>
                      <a:pPr indent="26035" algn="ctr">
                        <a:lnSpc>
                          <a:spcPts val="1800"/>
                        </a:lnSpc>
                        <a:spcAft>
                          <a:spcPts val="0"/>
                        </a:spcAft>
                      </a:pPr>
                      <a:r>
                        <a:rPr lang="ja-JP" altLang="en-US" sz="1200" b="0" dirty="0">
                          <a:latin typeface="Meiryo UI" panose="020B0604030504040204" pitchFamily="50" charset="-128"/>
                          <a:ea typeface="Meiryo UI" panose="020B0604030504040204" pitchFamily="50" charset="-128"/>
                        </a:rPr>
                        <a:t>▲１</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41</a:t>
                      </a:r>
                      <a:r>
                        <a:rPr lang="ja-JP" sz="1200" b="0" dirty="0">
                          <a:latin typeface="Meiryo UI" panose="020B0604030504040204" pitchFamily="50" charset="-128"/>
                          <a:ea typeface="Meiryo UI" panose="020B0604030504040204" pitchFamily="50" charset="-128"/>
                        </a:rPr>
                        <a:t>位 </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36</a:t>
                      </a:r>
                      <a:r>
                        <a:rPr lang="ja-JP" sz="1200" b="0" dirty="0">
                          <a:latin typeface="Meiryo UI" panose="020B0604030504040204" pitchFamily="50" charset="-128"/>
                          <a:ea typeface="Meiryo UI" panose="020B0604030504040204" pitchFamily="50" charset="-128"/>
                        </a:rPr>
                        <a:t>位 </a:t>
                      </a:r>
                    </a:p>
                  </a:txBody>
                  <a:tcPr marL="50637" marR="50637" marT="0" marB="0" anchor="ctr"/>
                </a:tc>
                <a:extLst>
                  <a:ext uri="{0D108BD9-81ED-4DB2-BD59-A6C34878D82A}">
                    <a16:rowId xmlns:a16="http://schemas.microsoft.com/office/drawing/2014/main" val="3189515781"/>
                  </a:ext>
                </a:extLst>
              </a:tr>
              <a:tr h="566322">
                <a:tc vMerge="1">
                  <a:txBody>
                    <a:bodyPr/>
                    <a:lstStyle/>
                    <a:p>
                      <a:endParaRPr kumimoji="1" lang="ja-JP" altLang="en-US" dirty="0"/>
                    </a:p>
                  </a:txBody>
                  <a:tcPr/>
                </a:tc>
                <a:tc>
                  <a:txBody>
                    <a:bodyPr/>
                    <a:lstStyle/>
                    <a:p>
                      <a:pPr indent="76200" algn="ctr">
                        <a:lnSpc>
                          <a:spcPts val="1800"/>
                        </a:lnSpc>
                        <a:spcAft>
                          <a:spcPts val="0"/>
                        </a:spcAft>
                      </a:pP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交通・アクセス</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1" dirty="0">
                          <a:latin typeface="Meiryo UI" panose="020B0604030504040204" pitchFamily="50" charset="-128"/>
                          <a:ea typeface="Meiryo UI" panose="020B0604030504040204" pitchFamily="50" charset="-128"/>
                        </a:rPr>
                        <a:t>39</a:t>
                      </a:r>
                      <a:r>
                        <a:rPr lang="ja-JP" sz="1200" b="1"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ja-JP" altLang="en-US" sz="1200" b="0" dirty="0">
                          <a:latin typeface="Meiryo UI" panose="020B0604030504040204" pitchFamily="50" charset="-128"/>
                          <a:ea typeface="Meiryo UI" panose="020B0604030504040204" pitchFamily="50" charset="-128"/>
                        </a:rPr>
                        <a:t>▲４</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3726451581"/>
                  </a:ext>
                </a:extLst>
              </a:tr>
            </a:tbl>
          </a:graphicData>
        </a:graphic>
      </p:graphicFrame>
      <p:sp>
        <p:nvSpPr>
          <p:cNvPr id="21" name="正方形/長方形 20"/>
          <p:cNvSpPr/>
          <p:nvPr/>
        </p:nvSpPr>
        <p:spPr>
          <a:xfrm>
            <a:off x="6347149" y="2324323"/>
            <a:ext cx="1451852" cy="3593291"/>
          </a:xfrm>
          <a:prstGeom prst="rect">
            <a:avLst/>
          </a:prstGeom>
        </p:spPr>
        <p:txBody>
          <a:bodyPr wrap="square">
            <a:spAutoFit/>
          </a:bodyPr>
          <a:lstStyle/>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チューリッヒ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ストックホルム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サンフランシスコ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ブリュッセル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フランクフルト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シカゴ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ボストン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ダブリン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バンクーバー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ヘルシンキ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ジェノバ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モスクワ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ミラノ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イスタンブール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バンコク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36</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　大阪</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ワシントン</a:t>
            </a: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DC</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台北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クアラルンプール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ブエノスアイレス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2" name="正方形/長方形 21"/>
          <p:cNvSpPr/>
          <p:nvPr/>
        </p:nvSpPr>
        <p:spPr>
          <a:xfrm>
            <a:off x="7779123" y="2332254"/>
            <a:ext cx="1297603" cy="1426031"/>
          </a:xfrm>
          <a:prstGeom prst="rect">
            <a:avLst/>
          </a:prstGeom>
        </p:spPr>
        <p:txBody>
          <a:bodyPr wrap="square">
            <a:spAutoFit/>
          </a:bodyPr>
          <a:lstStyle/>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テルアビブ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42</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　福岡　</a:t>
            </a:r>
            <a:endPar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サンパウロ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メキシコシティ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ジャカルタ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カイロ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ヨハネスブルグ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ムンバイ</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3" name="図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51567" y="4239735"/>
            <a:ext cx="1083988" cy="1532384"/>
          </a:xfrm>
          <a:prstGeom prst="rect">
            <a:avLst/>
          </a:prstGeom>
        </p:spPr>
      </p:pic>
      <p:sp>
        <p:nvSpPr>
          <p:cNvPr id="24" name="正方形/長方形 23"/>
          <p:cNvSpPr/>
          <p:nvPr/>
        </p:nvSpPr>
        <p:spPr>
          <a:xfrm>
            <a:off x="5007992" y="2324323"/>
            <a:ext cx="1512168" cy="3593291"/>
          </a:xfrm>
          <a:prstGeom prst="rect">
            <a:avLst/>
          </a:prstGeom>
        </p:spPr>
        <p:txBody>
          <a:bodyPr wrap="square">
            <a:spAutoFit/>
          </a:bodyPr>
          <a:lstStyle/>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１</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ロンドン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２</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ニューヨーク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３</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　東京</a:t>
            </a:r>
            <a:r>
              <a:rPr lang="ja-JP" altLang="ja-JP" sz="1100" u="sng"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u="sng"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４</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パリ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５</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シンガポール</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６</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アムステルダム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７</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ベルリン</a:t>
            </a: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８</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ソウル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９</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マドリード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上海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メルボルン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シドニー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香港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ドバイ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コペンハーゲン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ロスアンゼルス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北京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バルセロナ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ウィーン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トロント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82673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34CF59F8-A367-4EC1-83BF-5D400B8A4CCC}"/>
              </a:ext>
            </a:extLst>
          </p:cNvPr>
          <p:cNvSpPr txBox="1"/>
          <p:nvPr/>
        </p:nvSpPr>
        <p:spPr>
          <a:xfrm>
            <a:off x="4860032" y="6418599"/>
            <a:ext cx="4536504" cy="21544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出典：第</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2022.1.20</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）資料より転載</a:t>
            </a:r>
          </a:p>
        </p:txBody>
      </p:sp>
      <p:sp>
        <p:nvSpPr>
          <p:cNvPr id="7" name="角丸四角形 6"/>
          <p:cNvSpPr/>
          <p:nvPr/>
        </p:nvSpPr>
        <p:spPr>
          <a:xfrm>
            <a:off x="45094" y="44624"/>
            <a:ext cx="8703370"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（参考）シンクタンク等による大阪のポジション分析</a:t>
            </a:r>
            <a:r>
              <a:rPr lang="ja-JP" altLang="en-US" sz="1600" b="1" kern="100" dirty="0">
                <a:solidFill>
                  <a:schemeClr val="tx1"/>
                </a:solidFill>
                <a:ea typeface="Meiryo UI" panose="020B0604030504040204" pitchFamily="50" charset="-128"/>
                <a:cs typeface="Times New Roman" panose="02020603050405020304" pitchFamily="18" charset="0"/>
              </a:rPr>
              <a:t>（個別分野の視点からの分析）</a:t>
            </a:r>
            <a:r>
              <a:rPr lang="ja-JP" altLang="en-US" sz="2000" b="1" kern="100" dirty="0">
                <a:solidFill>
                  <a:schemeClr val="tx1"/>
                </a:solidFill>
                <a:ea typeface="Meiryo UI" panose="020B0604030504040204" pitchFamily="50" charset="-128"/>
                <a:cs typeface="Times New Roman" panose="02020603050405020304" pitchFamily="18" charset="0"/>
              </a:rPr>
              <a:t>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6902896" y="6592267"/>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14</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nvGraphicFramePr>
        <p:xfrm>
          <a:off x="467544" y="980728"/>
          <a:ext cx="8131840" cy="4905598"/>
        </p:xfrm>
        <a:graphic>
          <a:graphicData uri="http://schemas.openxmlformats.org/drawingml/2006/table">
            <a:tbl>
              <a:tblPr firstRow="1" bandRow="1">
                <a:tableStyleId>{5C22544A-7EE6-4342-B048-85BDC9FD1C3A}</a:tableStyleId>
              </a:tblPr>
              <a:tblGrid>
                <a:gridCol w="2711226">
                  <a:extLst>
                    <a:ext uri="{9D8B030D-6E8A-4147-A177-3AD203B41FA5}">
                      <a16:colId xmlns:a16="http://schemas.microsoft.com/office/drawing/2014/main" val="232806481"/>
                    </a:ext>
                  </a:extLst>
                </a:gridCol>
                <a:gridCol w="2727962">
                  <a:extLst>
                    <a:ext uri="{9D8B030D-6E8A-4147-A177-3AD203B41FA5}">
                      <a16:colId xmlns:a16="http://schemas.microsoft.com/office/drawing/2014/main" val="1166849202"/>
                    </a:ext>
                  </a:extLst>
                </a:gridCol>
                <a:gridCol w="2692652">
                  <a:extLst>
                    <a:ext uri="{9D8B030D-6E8A-4147-A177-3AD203B41FA5}">
                      <a16:colId xmlns:a16="http://schemas.microsoft.com/office/drawing/2014/main" val="1048619640"/>
                    </a:ext>
                  </a:extLst>
                </a:gridCol>
              </a:tblGrid>
              <a:tr h="575597">
                <a:tc>
                  <a:txBody>
                    <a:bodyPr/>
                    <a:lstStyle/>
                    <a:p>
                      <a:pPr algn="ctr"/>
                      <a:r>
                        <a:rPr lang="ja-JP" altLang="en-US" sz="1100" b="1" spc="-100" dirty="0">
                          <a:latin typeface="Meiryo UI" panose="020B0604030504040204" pitchFamily="50" charset="-128"/>
                          <a:ea typeface="Meiryo UI" panose="020B0604030504040204" pitchFamily="50" charset="-128"/>
                        </a:rPr>
                        <a:t>世界で最も住みやすい都市ランキング</a:t>
                      </a:r>
                      <a:endParaRPr lang="en-US" altLang="ja-JP" sz="1100" b="1" spc="-100" dirty="0">
                        <a:latin typeface="Meiryo UI" panose="020B0604030504040204" pitchFamily="50" charset="-128"/>
                        <a:ea typeface="Meiryo UI" panose="020B0604030504040204" pitchFamily="50" charset="-128"/>
                      </a:endParaRPr>
                    </a:p>
                    <a:p>
                      <a:pPr algn="ctr"/>
                      <a:r>
                        <a:rPr lang="ja-JP" altLang="en-US" sz="1100" b="1" spc="-100" baseline="0" dirty="0">
                          <a:latin typeface="Meiryo UI" panose="020B0604030504040204" pitchFamily="50" charset="-128"/>
                          <a:ea typeface="Meiryo UI" panose="020B0604030504040204" pitchFamily="50" charset="-128"/>
                        </a:rPr>
                        <a:t> </a:t>
                      </a:r>
                      <a:r>
                        <a:rPr lang="en-US" altLang="ja-JP" sz="1100" b="1" spc="-100" dirty="0">
                          <a:latin typeface="Meiryo UI" panose="020B0604030504040204" pitchFamily="50" charset="-128"/>
                          <a:ea typeface="Meiryo UI" panose="020B0604030504040204" pitchFamily="50" charset="-128"/>
                        </a:rPr>
                        <a:t>2021</a:t>
                      </a:r>
                    </a:p>
                    <a:p>
                      <a:pPr algn="ctr"/>
                      <a:r>
                        <a:rPr lang="en-US" altLang="ja-JP" sz="1100" b="0" spc="-100" dirty="0">
                          <a:latin typeface="Meiryo UI" panose="020B0604030504040204" pitchFamily="50" charset="-128"/>
                          <a:ea typeface="Meiryo UI" panose="020B0604030504040204" pitchFamily="50" charset="-128"/>
                        </a:rPr>
                        <a:t>※</a:t>
                      </a:r>
                      <a:r>
                        <a:rPr lang="ja-JP" altLang="en-US" sz="1100" b="0" spc="-100" dirty="0">
                          <a:latin typeface="Meiryo UI" panose="020B0604030504040204" pitchFamily="50" charset="-128"/>
                          <a:ea typeface="Meiryo UI" panose="020B0604030504040204" pitchFamily="50" charset="-128"/>
                        </a:rPr>
                        <a:t>英誌「エコノミスト」</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spc="-100" dirty="0">
                          <a:latin typeface="Meiryo UI" panose="020B0604030504040204" pitchFamily="50" charset="-128"/>
                          <a:ea typeface="Meiryo UI" panose="020B0604030504040204" pitchFamily="50" charset="-128"/>
                        </a:rPr>
                        <a:t>世界の都市の安全指数ランキング</a:t>
                      </a:r>
                      <a:r>
                        <a:rPr kumimoji="1" lang="en-US" altLang="ja-JP" sz="1100" spc="-100" dirty="0">
                          <a:latin typeface="Meiryo UI" panose="020B0604030504040204" pitchFamily="50" charset="-128"/>
                          <a:ea typeface="Meiryo UI" panose="020B0604030504040204" pitchFamily="50" charset="-128"/>
                        </a:rPr>
                        <a:t>2021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spc="-100" dirty="0">
                          <a:latin typeface="Meiryo UI" panose="020B0604030504040204" pitchFamily="50" charset="-128"/>
                          <a:ea typeface="Meiryo UI" panose="020B0604030504040204" pitchFamily="50" charset="-128"/>
                        </a:rPr>
                        <a:t>　</a:t>
                      </a:r>
                      <a:r>
                        <a:rPr lang="en-US" altLang="ja-JP" sz="1100" b="0" spc="-100" dirty="0">
                          <a:latin typeface="Meiryo UI" panose="020B0604030504040204" pitchFamily="50" charset="-128"/>
                          <a:ea typeface="Meiryo UI" panose="020B0604030504040204" pitchFamily="50" charset="-128"/>
                        </a:rPr>
                        <a:t>※</a:t>
                      </a:r>
                      <a:r>
                        <a:rPr lang="ja-JP" altLang="en-US" sz="1100" b="0" spc="-100" dirty="0">
                          <a:latin typeface="Meiryo UI" panose="020B0604030504040204" pitchFamily="50" charset="-128"/>
                          <a:ea typeface="Meiryo UI" panose="020B0604030504040204" pitchFamily="50" charset="-128"/>
                        </a:rPr>
                        <a:t>英誌「エコノミスト」</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b="1" spc="-100" dirty="0">
                          <a:latin typeface="Meiryo UI" panose="020B0604030504040204" pitchFamily="50" charset="-128"/>
                          <a:ea typeface="Meiryo UI" panose="020B0604030504040204" pitchFamily="50" charset="-128"/>
                        </a:rPr>
                        <a:t>世界で最も魅力的な都市ランキング </a:t>
                      </a:r>
                      <a:endParaRPr lang="en-US" altLang="ja-JP" sz="1100" b="1" spc="-100" dirty="0">
                        <a:latin typeface="Meiryo UI" panose="020B0604030504040204" pitchFamily="50" charset="-128"/>
                        <a:ea typeface="Meiryo UI" panose="020B0604030504040204" pitchFamily="50" charset="-128"/>
                      </a:endParaRPr>
                    </a:p>
                    <a:p>
                      <a:pPr algn="ctr"/>
                      <a:r>
                        <a:rPr kumimoji="1" lang="en-US" altLang="ja-JP" sz="1100" b="1" spc="-100" dirty="0">
                          <a:latin typeface="Meiryo UI" panose="020B0604030504040204" pitchFamily="50" charset="-128"/>
                          <a:ea typeface="Meiryo UI" panose="020B0604030504040204" pitchFamily="50" charset="-128"/>
                        </a:rPr>
                        <a:t>2021</a:t>
                      </a:r>
                    </a:p>
                    <a:p>
                      <a:pPr algn="ctr"/>
                      <a:r>
                        <a:rPr kumimoji="1" lang="ja-JP" altLang="en-US" sz="1100" b="1" spc="-100" dirty="0">
                          <a:latin typeface="Meiryo UI" panose="020B0604030504040204" pitchFamily="50" charset="-128"/>
                          <a:ea typeface="Meiryo UI" panose="020B0604030504040204" pitchFamily="50" charset="-128"/>
                        </a:rPr>
                        <a:t>　</a:t>
                      </a:r>
                      <a:r>
                        <a:rPr kumimoji="1" lang="en-US" altLang="ja-JP" sz="1100" b="0" spc="-100" dirty="0">
                          <a:latin typeface="Meiryo UI" panose="020B0604030504040204" pitchFamily="50" charset="-128"/>
                          <a:ea typeface="Meiryo UI" panose="020B0604030504040204" pitchFamily="50" charset="-128"/>
                        </a:rPr>
                        <a:t>※</a:t>
                      </a:r>
                      <a:r>
                        <a:rPr kumimoji="1" lang="ja-JP" altLang="en-US" sz="1100" b="0" spc="-100" dirty="0">
                          <a:latin typeface="Meiryo UI" panose="020B0604030504040204" pitchFamily="50" charset="-128"/>
                          <a:ea typeface="Meiryo UI" panose="020B0604030504040204" pitchFamily="50" charset="-128"/>
                        </a:rPr>
                        <a:t>米誌「コンデナンス・トラベラー」</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6754009"/>
                  </a:ext>
                </a:extLst>
              </a:tr>
              <a:tr h="5576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pc="-100" baseline="0" dirty="0">
                          <a:latin typeface="Meiryo UI" panose="020B0604030504040204" pitchFamily="50" charset="-128"/>
                          <a:ea typeface="Meiryo UI" panose="020B0604030504040204" pitchFamily="50" charset="-128"/>
                        </a:rPr>
                        <a:t>・前回４位から上昇、安定性、医療、インフラにおいて高評価</a:t>
                      </a:r>
                      <a:endParaRPr kumimoji="1" lang="ja-JP" altLang="en-US" sz="1100" spc="-100" baseline="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latin typeface="Meiryo UI" panose="020B0604030504040204" pitchFamily="50" charset="-128"/>
                          <a:ea typeface="Meiryo UI" panose="020B0604030504040204" pitchFamily="50" charset="-128"/>
                        </a:rPr>
                        <a:t>・前回３位、医療インフラ、インフラの安全性は高評価、個人の安全性やサイバーセキュリティ面はやや低評価　</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100" dirty="0">
                          <a:latin typeface="Meiryo UI" panose="020B0604030504040204" pitchFamily="50" charset="-128"/>
                          <a:ea typeface="Meiryo UI" panose="020B0604030504040204" pitchFamily="50" charset="-128"/>
                        </a:rPr>
                        <a:t>・米国を除く世界の大都市部門において２位（昨年ランク外）</a:t>
                      </a:r>
                      <a:endParaRPr lang="en-US" altLang="ja-JP"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9750371"/>
                  </a:ext>
                </a:extLst>
              </a:tr>
              <a:tr h="3730946">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700" dirty="0"/>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29894"/>
                  </a:ext>
                </a:extLst>
              </a:tr>
            </a:tbl>
          </a:graphicData>
        </a:graphic>
      </p:graphicFrame>
      <p:graphicFrame>
        <p:nvGraphicFramePr>
          <p:cNvPr id="18" name="表 17"/>
          <p:cNvGraphicFramePr>
            <a:graphicFrameLocks noGrp="1"/>
          </p:cNvGraphicFramePr>
          <p:nvPr/>
        </p:nvGraphicFramePr>
        <p:xfrm>
          <a:off x="606745" y="2259800"/>
          <a:ext cx="2324556" cy="3168000"/>
        </p:xfrm>
        <a:graphic>
          <a:graphicData uri="http://schemas.openxmlformats.org/drawingml/2006/table">
            <a:tbl>
              <a:tblPr firstRow="1" bandRow="1">
                <a:tableStyleId>{5C22544A-7EE6-4342-B048-85BDC9FD1C3A}</a:tableStyleId>
              </a:tblPr>
              <a:tblGrid>
                <a:gridCol w="517749">
                  <a:extLst>
                    <a:ext uri="{9D8B030D-6E8A-4147-A177-3AD203B41FA5}">
                      <a16:colId xmlns:a16="http://schemas.microsoft.com/office/drawing/2014/main" val="20000"/>
                    </a:ext>
                  </a:extLst>
                </a:gridCol>
                <a:gridCol w="1806807">
                  <a:extLst>
                    <a:ext uri="{9D8B030D-6E8A-4147-A177-3AD203B41FA5}">
                      <a16:colId xmlns:a16="http://schemas.microsoft.com/office/drawing/2014/main" val="20001"/>
                    </a:ext>
                  </a:extLst>
                </a:gridCol>
              </a:tblGrid>
              <a:tr h="288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オークランド</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88000">
                <a:tc>
                  <a:txBody>
                    <a:bodyPr/>
                    <a:lstStyle/>
                    <a:p>
                      <a:pPr algn="ctr">
                        <a:lnSpc>
                          <a:spcPts val="1400"/>
                        </a:lnSpc>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大阪</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アデレード</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４位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ウェリントン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東京</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パース</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チューリッヒ</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ジュネーブ</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メルボルン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ブリスベン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graphicFrame>
        <p:nvGraphicFramePr>
          <p:cNvPr id="25" name="表 24"/>
          <p:cNvGraphicFramePr>
            <a:graphicFrameLocks noGrp="1"/>
          </p:cNvGraphicFramePr>
          <p:nvPr/>
        </p:nvGraphicFramePr>
        <p:xfrm>
          <a:off x="3363494" y="2259800"/>
          <a:ext cx="2339938" cy="3510000"/>
        </p:xfrm>
        <a:graphic>
          <a:graphicData uri="http://schemas.openxmlformats.org/drawingml/2006/table">
            <a:tbl>
              <a:tblPr firstRow="1" bandRow="1">
                <a:tableStyleId>{5C22544A-7EE6-4342-B048-85BDC9FD1C3A}</a:tableStyleId>
              </a:tblPr>
              <a:tblGrid>
                <a:gridCol w="521174">
                  <a:extLst>
                    <a:ext uri="{9D8B030D-6E8A-4147-A177-3AD203B41FA5}">
                      <a16:colId xmlns:a16="http://schemas.microsoft.com/office/drawing/2014/main" val="20000"/>
                    </a:ext>
                  </a:extLst>
                </a:gridCol>
                <a:gridCol w="1818764">
                  <a:extLst>
                    <a:ext uri="{9D8B030D-6E8A-4147-A177-3AD203B41FA5}">
                      <a16:colId xmlns:a16="http://schemas.microsoft.com/office/drawing/2014/main" val="20001"/>
                    </a:ext>
                  </a:extLst>
                </a:gridCol>
              </a:tblGrid>
              <a:tr h="270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コペンハーゲン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トロント</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シンガポール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４位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シドニー</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東京</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アムステルダム</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ウェリントン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香港</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メルボルン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ストックホルム</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21599368"/>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1" u="sng" dirty="0">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大阪</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7258731"/>
                  </a:ext>
                </a:extLst>
              </a:tr>
            </a:tbl>
          </a:graphicData>
        </a:graphic>
      </p:graphicFrame>
      <p:graphicFrame>
        <p:nvGraphicFramePr>
          <p:cNvPr id="27" name="表 26"/>
          <p:cNvGraphicFramePr>
            <a:graphicFrameLocks noGrp="1"/>
          </p:cNvGraphicFramePr>
          <p:nvPr/>
        </p:nvGraphicFramePr>
        <p:xfrm>
          <a:off x="6071754" y="2259800"/>
          <a:ext cx="2324556" cy="3168000"/>
        </p:xfrm>
        <a:graphic>
          <a:graphicData uri="http://schemas.openxmlformats.org/drawingml/2006/table">
            <a:tbl>
              <a:tblPr firstRow="1" bandRow="1">
                <a:tableStyleId>{5C22544A-7EE6-4342-B048-85BDC9FD1C3A}</a:tableStyleId>
              </a:tblPr>
              <a:tblGrid>
                <a:gridCol w="517749">
                  <a:extLst>
                    <a:ext uri="{9D8B030D-6E8A-4147-A177-3AD203B41FA5}">
                      <a16:colId xmlns:a16="http://schemas.microsoft.com/office/drawing/2014/main" val="20000"/>
                    </a:ext>
                  </a:extLst>
                </a:gridCol>
                <a:gridCol w="1806807">
                  <a:extLst>
                    <a:ext uri="{9D8B030D-6E8A-4147-A177-3AD203B41FA5}">
                      <a16:colId xmlns:a16="http://schemas.microsoft.com/office/drawing/2014/main" val="20001"/>
                    </a:ext>
                  </a:extLst>
                </a:gridCol>
              </a:tblGrid>
              <a:tr h="288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東京</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88000">
                <a:tc>
                  <a:txBody>
                    <a:bodyPr/>
                    <a:lstStyle/>
                    <a:p>
                      <a:pPr algn="ctr">
                        <a:lnSpc>
                          <a:spcPts val="1400"/>
                        </a:lnSpc>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大阪</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京都</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４位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シンガポール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イスタンブール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メリダ（メキシコ）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マラケシュ（モロッコ）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ポルト（ポルトガル）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バンコク</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ソウル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255360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34CF59F8-A367-4EC1-83BF-5D400B8A4CCC}"/>
              </a:ext>
            </a:extLst>
          </p:cNvPr>
          <p:cNvSpPr txBox="1"/>
          <p:nvPr/>
        </p:nvSpPr>
        <p:spPr>
          <a:xfrm>
            <a:off x="4860032" y="6418599"/>
            <a:ext cx="4536504" cy="21544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出典：第</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2022.1.20</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）資料より転載</a:t>
            </a:r>
          </a:p>
        </p:txBody>
      </p:sp>
      <p:sp>
        <p:nvSpPr>
          <p:cNvPr id="37" name="テキスト ボックス 36"/>
          <p:cNvSpPr txBox="1"/>
          <p:nvPr/>
        </p:nvSpPr>
        <p:spPr>
          <a:xfrm>
            <a:off x="83224" y="674693"/>
            <a:ext cx="8776102" cy="738664"/>
          </a:xfrm>
          <a:prstGeom prst="rect">
            <a:avLst/>
          </a:prstGeom>
          <a:noFill/>
          <a:ln>
            <a:noFill/>
          </a:ln>
        </p:spPr>
        <p:txBody>
          <a:bodyPr wrap="square" rIns="72000"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森記念財団都市戦略研究所による「日本の都市特性評価</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（国内都市ランキング）」で、東京を除く国内</a:t>
            </a:r>
            <a:r>
              <a:rPr lang="en-US" altLang="ja-JP" sz="1400" dirty="0">
                <a:latin typeface="Meiryo UI" panose="020B0604030504040204" pitchFamily="50" charset="-128"/>
                <a:ea typeface="Meiryo UI" panose="020B0604030504040204" pitchFamily="50" charset="-128"/>
              </a:rPr>
              <a:t>138</a:t>
            </a:r>
            <a:r>
              <a:rPr lang="ja-JP" altLang="en-US" sz="1400" dirty="0">
                <a:latin typeface="Meiryo UI" panose="020B0604030504040204" pitchFamily="50" charset="-128"/>
                <a:ea typeface="Meiryo UI" panose="020B0604030504040204" pitchFamily="50" charset="-128"/>
              </a:rPr>
              <a:t>主要都市の中で、大阪市が総合１位にランクイン</a:t>
            </a: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「経済・ビジネス」、「研究・開発」、「文化・交流」、「交通・アクセス」の４つの分野で高い評価を得た</a:t>
            </a:r>
          </a:p>
        </p:txBody>
      </p:sp>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（参考）国内の都市ランキング（日本の都市特性評価）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6902896" y="6592267"/>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15</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pic>
        <p:nvPicPr>
          <p:cNvPr id="10" name="図 9"/>
          <p:cNvPicPr>
            <a:picLocks noChangeAspect="1"/>
          </p:cNvPicPr>
          <p:nvPr/>
        </p:nvPicPr>
        <p:blipFill>
          <a:blip r:embed="rId3"/>
          <a:stretch>
            <a:fillRect/>
          </a:stretch>
        </p:blipFill>
        <p:spPr>
          <a:xfrm>
            <a:off x="346401" y="4897179"/>
            <a:ext cx="2709423" cy="1556792"/>
          </a:xfrm>
          <a:prstGeom prst="rect">
            <a:avLst/>
          </a:prstGeom>
          <a:ln>
            <a:solidFill>
              <a:schemeClr val="bg1">
                <a:lumMod val="65000"/>
              </a:schemeClr>
            </a:solidFill>
          </a:ln>
        </p:spPr>
      </p:pic>
      <p:sp>
        <p:nvSpPr>
          <p:cNvPr id="11" name="タイトル 1"/>
          <p:cNvSpPr txBox="1">
            <a:spLocks/>
          </p:cNvSpPr>
          <p:nvPr/>
        </p:nvSpPr>
        <p:spPr>
          <a:xfrm>
            <a:off x="131940" y="1484784"/>
            <a:ext cx="4451474"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108"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92"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92"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292" b="1" dirty="0">
                <a:latin typeface="Meiryo UI" panose="020B0604030504040204" pitchFamily="50" charset="-128"/>
                <a:ea typeface="Meiryo UI" panose="020B0604030504040204" pitchFamily="50" charset="-128"/>
                <a:cs typeface="Meiryo UI" panose="020B0604030504040204" pitchFamily="50" charset="-128"/>
              </a:rPr>
              <a:t>年のトップ</a:t>
            </a:r>
            <a:r>
              <a:rPr lang="en-US" altLang="ja-JP" sz="1292"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292"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38"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タイトル 1"/>
          <p:cNvSpPr txBox="1">
            <a:spLocks/>
          </p:cNvSpPr>
          <p:nvPr/>
        </p:nvSpPr>
        <p:spPr>
          <a:xfrm>
            <a:off x="131940" y="4622848"/>
            <a:ext cx="2935710"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108"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92" b="1" dirty="0">
                <a:latin typeface="Meiryo UI" panose="020B0604030504040204" pitchFamily="50" charset="-128"/>
                <a:ea typeface="Meiryo UI" panose="020B0604030504040204" pitchFamily="50" charset="-128"/>
                <a:cs typeface="Meiryo UI" panose="020B0604030504040204" pitchFamily="50" charset="-128"/>
              </a:rPr>
              <a:t>　ランキング年次推移（上位</a:t>
            </a:r>
            <a:r>
              <a:rPr lang="en-US" altLang="ja-JP" sz="1292"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92" b="1" dirty="0">
                <a:latin typeface="Meiryo UI" panose="020B0604030504040204" pitchFamily="50" charset="-128"/>
                <a:ea typeface="Meiryo UI" panose="020B0604030504040204" pitchFamily="50" charset="-128"/>
                <a:cs typeface="Meiryo UI" panose="020B0604030504040204" pitchFamily="50" charset="-128"/>
              </a:rPr>
              <a:t>都市）</a:t>
            </a:r>
            <a:endParaRPr lang="en-US" altLang="ja-JP" sz="1292"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4" name="図 13"/>
          <p:cNvPicPr>
            <a:picLocks noChangeAspect="1"/>
          </p:cNvPicPr>
          <p:nvPr/>
        </p:nvPicPr>
        <p:blipFill>
          <a:blip r:embed="rId4"/>
          <a:stretch>
            <a:fillRect/>
          </a:stretch>
        </p:blipFill>
        <p:spPr>
          <a:xfrm>
            <a:off x="246829" y="1754028"/>
            <a:ext cx="10229827" cy="2816804"/>
          </a:xfrm>
          <a:prstGeom prst="rect">
            <a:avLst/>
          </a:prstGeom>
        </p:spPr>
      </p:pic>
      <p:sp>
        <p:nvSpPr>
          <p:cNvPr id="15" name="タイトル 1"/>
          <p:cNvSpPr txBox="1">
            <a:spLocks/>
          </p:cNvSpPr>
          <p:nvPr/>
        </p:nvSpPr>
        <p:spPr>
          <a:xfrm>
            <a:off x="3419872" y="4622848"/>
            <a:ext cx="4668565"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108"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92" b="1" dirty="0">
                <a:latin typeface="Meiryo UI" panose="020B0604030504040204" pitchFamily="50" charset="-128"/>
                <a:ea typeface="Meiryo UI" panose="020B0604030504040204" pitchFamily="50" charset="-128"/>
                <a:cs typeface="Meiryo UI" panose="020B0604030504040204" pitchFamily="50" charset="-128"/>
              </a:rPr>
              <a:t>　「日本の都市特性評価（国内都市ランキング）」とは</a:t>
            </a:r>
            <a:endParaRPr lang="en-US" altLang="ja-JP" sz="1292"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3593748" y="5007209"/>
            <a:ext cx="5297788" cy="938719"/>
          </a:xfrm>
          <a:prstGeom prst="rect">
            <a:avLst/>
          </a:prstGeom>
          <a:noFill/>
        </p:spPr>
        <p:txBody>
          <a:bodyPr wrap="square" rtlCol="0">
            <a:spAutoFit/>
          </a:bodyPr>
          <a:lstStyle/>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一般社団法人　森記念財団　都市戦略研究所が、国内都市の総合力を毎年度評価し、公表（最新版は</a:t>
            </a:r>
            <a:r>
              <a:rPr lang="en-US" altLang="ja-JP" sz="1100" dirty="0">
                <a:latin typeface="Meiryo UI" panose="020B0604030504040204" pitchFamily="50" charset="-128"/>
                <a:ea typeface="Meiryo UI" panose="020B0604030504040204" pitchFamily="50" charset="-128"/>
              </a:rPr>
              <a:t>2021</a:t>
            </a:r>
            <a:r>
              <a:rPr lang="ja-JP" altLang="en-US" sz="1100" dirty="0">
                <a:latin typeface="Meiryo UI" panose="020B0604030504040204" pitchFamily="50" charset="-128"/>
                <a:ea typeface="Meiryo UI" panose="020B0604030504040204" pitchFamily="50" charset="-128"/>
              </a:rPr>
              <a:t>年版）</a:t>
            </a:r>
            <a:endParaRPr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対象都市は、東京を除く国内</a:t>
            </a:r>
            <a:r>
              <a:rPr lang="en-US" altLang="ja-JP" sz="1100" dirty="0">
                <a:latin typeface="Meiryo UI" panose="020B0604030504040204" pitchFamily="50" charset="-128"/>
                <a:ea typeface="Meiryo UI" panose="020B0604030504040204" pitchFamily="50" charset="-128"/>
              </a:rPr>
              <a:t>138</a:t>
            </a:r>
            <a:r>
              <a:rPr lang="ja-JP" altLang="en-US" sz="1100" dirty="0">
                <a:latin typeface="Meiryo UI" panose="020B0604030504040204" pitchFamily="50" charset="-128"/>
                <a:ea typeface="Meiryo UI" panose="020B0604030504040204" pitchFamily="50" charset="-128"/>
              </a:rPr>
              <a:t>の主要都市。（対象都市：政令指定都市、県庁所在市、人口</a:t>
            </a:r>
            <a:r>
              <a:rPr lang="en-US" altLang="ja-JP" sz="1100" dirty="0">
                <a:latin typeface="Meiryo UI" panose="020B0604030504040204" pitchFamily="50" charset="-128"/>
                <a:ea typeface="Meiryo UI" panose="020B0604030504040204" pitchFamily="50" charset="-128"/>
              </a:rPr>
              <a:t>17</a:t>
            </a:r>
            <a:r>
              <a:rPr lang="ja-JP" altLang="en-US" sz="1100" dirty="0">
                <a:latin typeface="Meiryo UI" panose="020B0604030504040204" pitchFamily="50" charset="-128"/>
                <a:ea typeface="Meiryo UI" panose="020B0604030504040204" pitchFamily="50" charset="-128"/>
              </a:rPr>
              <a:t>万人以上の都市）</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東京</a:t>
            </a:r>
            <a:r>
              <a:rPr lang="en-US" altLang="ja-JP" sz="1100" dirty="0">
                <a:latin typeface="Meiryo UI" panose="020B0604030504040204" pitchFamily="50" charset="-128"/>
                <a:ea typeface="Meiryo UI" panose="020B0604030504040204" pitchFamily="50" charset="-128"/>
              </a:rPr>
              <a:t>23</a:t>
            </a:r>
            <a:r>
              <a:rPr lang="ja-JP" altLang="en-US" sz="1100" dirty="0">
                <a:latin typeface="Meiryo UI" panose="020B0604030504040204" pitchFamily="50" charset="-128"/>
                <a:ea typeface="Meiryo UI" panose="020B0604030504040204" pitchFamily="50" charset="-128"/>
              </a:rPr>
              <a:t>区は別途評価</a:t>
            </a:r>
            <a:endParaRPr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６分野、</a:t>
            </a:r>
            <a:r>
              <a:rPr lang="en-US" altLang="ja-JP" sz="1100" dirty="0">
                <a:latin typeface="Meiryo UI" panose="020B0604030504040204" pitchFamily="50" charset="-128"/>
                <a:ea typeface="Meiryo UI" panose="020B0604030504040204" pitchFamily="50" charset="-128"/>
              </a:rPr>
              <a:t>26</a:t>
            </a:r>
            <a:r>
              <a:rPr lang="ja-JP" altLang="en-US" sz="1100" dirty="0">
                <a:latin typeface="Meiryo UI" panose="020B0604030504040204" pitchFamily="50" charset="-128"/>
                <a:ea typeface="Meiryo UI" panose="020B0604030504040204" pitchFamily="50" charset="-128"/>
              </a:rPr>
              <a:t>指標グループで評価しており、総指標数は</a:t>
            </a:r>
            <a:r>
              <a:rPr lang="en-US" altLang="ja-JP" sz="1100" dirty="0">
                <a:latin typeface="Meiryo UI" panose="020B0604030504040204" pitchFamily="50" charset="-128"/>
                <a:ea typeface="Meiryo UI" panose="020B0604030504040204" pitchFamily="50" charset="-128"/>
              </a:rPr>
              <a:t>86</a:t>
            </a:r>
            <a:endParaRPr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56697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（参考）ワクチン接種の状況</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4943484" y="6453336"/>
            <a:ext cx="4093012" cy="215444"/>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出典：大阪府「ワクチン接種状況等について</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」、首相官邸「新型コロナワクチンについて」より作成</a:t>
            </a:r>
          </a:p>
        </p:txBody>
      </p:sp>
      <p:sp>
        <p:nvSpPr>
          <p:cNvPr id="25" name="正方形/長方形 24">
            <a:extLst>
              <a:ext uri="{FF2B5EF4-FFF2-40B4-BE49-F238E27FC236}">
                <a16:creationId xmlns:a16="http://schemas.microsoft.com/office/drawing/2014/main" id="{08727470-7601-4D3E-9F83-A36A73DB211D}"/>
              </a:ext>
            </a:extLst>
          </p:cNvPr>
          <p:cNvSpPr/>
          <p:nvPr/>
        </p:nvSpPr>
        <p:spPr>
          <a:xfrm>
            <a:off x="120255" y="692696"/>
            <a:ext cx="9132263" cy="74064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en-US" altLang="ja-JP" sz="1300" dirty="0">
                <a:latin typeface="Meiryo UI" panose="020B0604030504040204" pitchFamily="50" charset="-128"/>
                <a:ea typeface="Meiryo UI" panose="020B0604030504040204" pitchFamily="50" charset="-128"/>
              </a:rPr>
              <a:t>2021</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4</a:t>
            </a:r>
            <a:r>
              <a:rPr lang="ja-JP" altLang="en-US" sz="1300" dirty="0">
                <a:latin typeface="Meiryo UI" panose="020B0604030504040204" pitchFamily="50" charset="-128"/>
                <a:ea typeface="Meiryo UI" panose="020B0604030504040204" pitchFamily="50" charset="-128"/>
              </a:rPr>
              <a:t>月からワクチン接種を開始し、</a:t>
            </a:r>
            <a:r>
              <a:rPr lang="en-US" altLang="ja-JP" sz="1300" dirty="0">
                <a:latin typeface="Meiryo UI" panose="020B0604030504040204" pitchFamily="50" charset="-128"/>
                <a:ea typeface="Meiryo UI" panose="020B0604030504040204" pitchFamily="50" charset="-128"/>
              </a:rPr>
              <a:t>2</a:t>
            </a:r>
            <a:r>
              <a:rPr lang="ja-JP" altLang="en-US" sz="1300" dirty="0">
                <a:latin typeface="Meiryo UI" panose="020B0604030504040204" pitchFamily="50" charset="-128"/>
                <a:ea typeface="Meiryo UI" panose="020B0604030504040204" pitchFamily="50" charset="-128"/>
              </a:rPr>
              <a:t>回目の接種率については、全年齢で約</a:t>
            </a:r>
            <a:r>
              <a:rPr lang="en-US" altLang="ja-JP" sz="1300" dirty="0">
                <a:latin typeface="Meiryo UI" panose="020B0604030504040204" pitchFamily="50" charset="-128"/>
                <a:ea typeface="Meiryo UI" panose="020B0604030504040204" pitchFamily="50" charset="-128"/>
              </a:rPr>
              <a:t>8</a:t>
            </a:r>
            <a:r>
              <a:rPr lang="ja-JP" altLang="en-US" sz="1300" dirty="0">
                <a:latin typeface="Meiryo UI" panose="020B0604030504040204" pitchFamily="50" charset="-128"/>
                <a:ea typeface="Meiryo UI" panose="020B0604030504040204" pitchFamily="50" charset="-128"/>
              </a:rPr>
              <a:t>割、高齢者で約</a:t>
            </a:r>
            <a:r>
              <a:rPr lang="en-US" altLang="ja-JP" sz="1300" dirty="0">
                <a:latin typeface="Meiryo UI" panose="020B0604030504040204" pitchFamily="50" charset="-128"/>
                <a:ea typeface="Meiryo UI" panose="020B0604030504040204" pitchFamily="50" charset="-128"/>
              </a:rPr>
              <a:t>9</a:t>
            </a:r>
            <a:r>
              <a:rPr lang="ja-JP" altLang="en-US" sz="1300" dirty="0">
                <a:latin typeface="Meiryo UI" panose="020B0604030504040204" pitchFamily="50" charset="-128"/>
                <a:ea typeface="Meiryo UI" panose="020B0604030504040204" pitchFamily="50" charset="-128"/>
              </a:rPr>
              <a:t>割となっている。</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300" dirty="0">
                <a:latin typeface="Meiryo UI" panose="020B0604030504040204" pitchFamily="50" charset="-128"/>
                <a:ea typeface="Meiryo UI" panose="020B0604030504040204" pitchFamily="50" charset="-128"/>
              </a:rPr>
              <a:t>2021</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rPr>
              <a:t>月から</a:t>
            </a:r>
            <a:r>
              <a:rPr lang="en-US" altLang="ja-JP" sz="1300" dirty="0">
                <a:latin typeface="Meiryo UI" panose="020B0604030504040204" pitchFamily="50" charset="-128"/>
                <a:ea typeface="Meiryo UI" panose="020B0604030504040204" pitchFamily="50" charset="-128"/>
              </a:rPr>
              <a:t>3</a:t>
            </a:r>
            <a:r>
              <a:rPr lang="ja-JP" altLang="en-US" sz="1300" dirty="0">
                <a:latin typeface="Meiryo UI" panose="020B0604030504040204" pitchFamily="50" charset="-128"/>
                <a:ea typeface="Meiryo UI" panose="020B0604030504040204" pitchFamily="50" charset="-128"/>
              </a:rPr>
              <a:t>回目接種が開始されている。</a:t>
            </a:r>
            <a:endParaRPr lang="en-US" altLang="ja-JP" sz="13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878009440"/>
              </p:ext>
            </p:extLst>
          </p:nvPr>
        </p:nvGraphicFramePr>
        <p:xfrm>
          <a:off x="181893" y="1196752"/>
          <a:ext cx="8770243" cy="2556418"/>
        </p:xfrm>
        <a:graphic>
          <a:graphicData uri="http://schemas.openxmlformats.org/drawingml/2006/table">
            <a:tbl>
              <a:tblPr firstRow="1" bandRow="1">
                <a:tableStyleId>{5C22544A-7EE6-4342-B048-85BDC9FD1C3A}</a:tableStyleId>
              </a:tblPr>
              <a:tblGrid>
                <a:gridCol w="215883">
                  <a:extLst>
                    <a:ext uri="{9D8B030D-6E8A-4147-A177-3AD203B41FA5}">
                      <a16:colId xmlns:a16="http://schemas.microsoft.com/office/drawing/2014/main" val="2729247789"/>
                    </a:ext>
                  </a:extLst>
                </a:gridCol>
                <a:gridCol w="1710872">
                  <a:extLst>
                    <a:ext uri="{9D8B030D-6E8A-4147-A177-3AD203B41FA5}">
                      <a16:colId xmlns:a16="http://schemas.microsoft.com/office/drawing/2014/main" val="1471019222"/>
                    </a:ext>
                  </a:extLst>
                </a:gridCol>
                <a:gridCol w="1710872">
                  <a:extLst>
                    <a:ext uri="{9D8B030D-6E8A-4147-A177-3AD203B41FA5}">
                      <a16:colId xmlns:a16="http://schemas.microsoft.com/office/drawing/2014/main" val="136216359"/>
                    </a:ext>
                  </a:extLst>
                </a:gridCol>
                <a:gridCol w="1710872">
                  <a:extLst>
                    <a:ext uri="{9D8B030D-6E8A-4147-A177-3AD203B41FA5}">
                      <a16:colId xmlns:a16="http://schemas.microsoft.com/office/drawing/2014/main" val="1880476842"/>
                    </a:ext>
                  </a:extLst>
                </a:gridCol>
                <a:gridCol w="1710872">
                  <a:extLst>
                    <a:ext uri="{9D8B030D-6E8A-4147-A177-3AD203B41FA5}">
                      <a16:colId xmlns:a16="http://schemas.microsoft.com/office/drawing/2014/main" val="73036663"/>
                    </a:ext>
                  </a:extLst>
                </a:gridCol>
                <a:gridCol w="1710872">
                  <a:extLst>
                    <a:ext uri="{9D8B030D-6E8A-4147-A177-3AD203B41FA5}">
                      <a16:colId xmlns:a16="http://schemas.microsoft.com/office/drawing/2014/main" val="1961246605"/>
                    </a:ext>
                  </a:extLst>
                </a:gridCol>
              </a:tblGrid>
              <a:tr h="245302">
                <a:tc rowSpan="3" gridSpan="2">
                  <a:txBody>
                    <a:bodyPr/>
                    <a:lstStyle/>
                    <a:p>
                      <a:pPr algn="ctr"/>
                      <a:r>
                        <a:rPr lang="ja-JP" altLang="en-US" sz="1200" b="0" dirty="0">
                          <a:solidFill>
                            <a:schemeClr val="bg1"/>
                          </a:solidFill>
                          <a:latin typeface="Meiryo UI" panose="020B0604030504040204" pitchFamily="50" charset="-128"/>
                          <a:ea typeface="Meiryo UI" panose="020B0604030504040204" pitchFamily="50" charset="-128"/>
                        </a:rPr>
                        <a:t>大  阪  府</a:t>
                      </a:r>
                      <a:endParaRPr lang="en-US" altLang="ja-JP" sz="1200" b="0" dirty="0">
                        <a:solidFill>
                          <a:schemeClr val="bg1"/>
                        </a:solidFill>
                        <a:latin typeface="Meiryo UI" panose="020B0604030504040204" pitchFamily="50" charset="-128"/>
                        <a:ea typeface="Meiryo UI" panose="020B0604030504040204" pitchFamily="50" charset="-128"/>
                      </a:endParaRPr>
                    </a:p>
                    <a:p>
                      <a:pPr algn="ctr"/>
                      <a:r>
                        <a:rPr lang="ja-JP" altLang="en-US" sz="1200" b="0" dirty="0" smtClean="0">
                          <a:solidFill>
                            <a:schemeClr val="bg1"/>
                          </a:solidFill>
                          <a:latin typeface="Meiryo UI" panose="020B0604030504040204" pitchFamily="50" charset="-128"/>
                          <a:ea typeface="Meiryo UI" panose="020B0604030504040204" pitchFamily="50" charset="-128"/>
                        </a:rPr>
                        <a:t>（</a:t>
                      </a:r>
                      <a:r>
                        <a:rPr lang="en-US" altLang="ja-JP" sz="1200" b="0" dirty="0" smtClean="0">
                          <a:solidFill>
                            <a:schemeClr val="bg1"/>
                          </a:solidFill>
                          <a:latin typeface="Meiryo UI" panose="020B0604030504040204" pitchFamily="50" charset="-128"/>
                          <a:ea typeface="Meiryo UI" panose="020B0604030504040204" pitchFamily="50" charset="-128"/>
                        </a:rPr>
                        <a:t>2</a:t>
                      </a:r>
                      <a:r>
                        <a:rPr lang="ja-JP" altLang="en-US" sz="1200" b="0" dirty="0" smtClean="0">
                          <a:solidFill>
                            <a:schemeClr val="bg1"/>
                          </a:solidFill>
                          <a:latin typeface="Meiryo UI" panose="020B0604030504040204" pitchFamily="50" charset="-128"/>
                          <a:ea typeface="Meiryo UI" panose="020B0604030504040204" pitchFamily="50" charset="-128"/>
                        </a:rPr>
                        <a:t>月</a:t>
                      </a:r>
                      <a:r>
                        <a:rPr lang="en-US" altLang="ja-JP" sz="1200" b="0" dirty="0" smtClean="0">
                          <a:solidFill>
                            <a:schemeClr val="bg1"/>
                          </a:solidFill>
                          <a:latin typeface="Meiryo UI" panose="020B0604030504040204" pitchFamily="50" charset="-128"/>
                          <a:ea typeface="Meiryo UI" panose="020B0604030504040204" pitchFamily="50" charset="-128"/>
                        </a:rPr>
                        <a:t>13</a:t>
                      </a:r>
                      <a:r>
                        <a:rPr lang="ja-JP" altLang="en-US" sz="1200" b="0" dirty="0" smtClean="0">
                          <a:solidFill>
                            <a:schemeClr val="bg1"/>
                          </a:solidFill>
                          <a:latin typeface="Meiryo UI" panose="020B0604030504040204" pitchFamily="50" charset="-128"/>
                          <a:ea typeface="Meiryo UI" panose="020B0604030504040204" pitchFamily="50" charset="-128"/>
                        </a:rPr>
                        <a:t>日</a:t>
                      </a:r>
                      <a:r>
                        <a:rPr lang="ja-JP" altLang="en-US" sz="1200" b="0" dirty="0">
                          <a:solidFill>
                            <a:schemeClr val="bg1"/>
                          </a:solidFill>
                          <a:latin typeface="Meiryo UI" panose="020B0604030504040204" pitchFamily="50" charset="-128"/>
                          <a:ea typeface="Meiryo UI" panose="020B0604030504040204" pitchFamily="50" charset="-128"/>
                        </a:rPr>
                        <a:t>時点）</a:t>
                      </a:r>
                    </a:p>
                  </a:txBody>
                  <a:tcPr marT="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3" h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rowSpan="2" gridSpan="2">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全       体</a:t>
                      </a:r>
                      <a:endParaRPr kumimoji="1" lang="en-US" altLang="ja-JP"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2" hMerge="1">
                  <a:txBody>
                    <a:bodyPr/>
                    <a:lstStyle/>
                    <a:p>
                      <a:endParaRPr kumimoji="1" lang="ja-JP" altLang="en-US" sz="1050" b="0" dirty="0">
                        <a:solidFill>
                          <a:schemeClr val="bg1"/>
                        </a:solidFill>
                      </a:endParaRPr>
                    </a:p>
                  </a:txBody>
                  <a:tcPr anchor="ctr"/>
                </a:tc>
                <a:tc>
                  <a:txBody>
                    <a:bodyPr/>
                    <a:lstStyle/>
                    <a:p>
                      <a:pPr>
                        <a:lnSpc>
                          <a:spcPct val="100000"/>
                        </a:lnSpc>
                      </a:pP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nSpc>
                          <a:spcPct val="100000"/>
                        </a:lnSpc>
                      </a:pP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84107079"/>
                  </a:ext>
                </a:extLst>
              </a:tr>
              <a:tr h="331116">
                <a:tc gridSpan="2" v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hMerge="1" vMerge="1">
                  <a:txBody>
                    <a:bodyPr/>
                    <a:lstStyle/>
                    <a:p>
                      <a:pPr algn="ctr"/>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vMerge="1">
                  <a:txBody>
                    <a:bodyPr/>
                    <a:lstStyle/>
                    <a:p>
                      <a:endParaRPr kumimoji="1" lang="ja-JP" altLang="en-US" sz="1050" b="0" dirty="0">
                        <a:solidFill>
                          <a:schemeClr val="bg1"/>
                        </a:solidFill>
                      </a:endParaRPr>
                    </a:p>
                  </a:txBody>
                  <a:tcPr anchor="ctr">
                    <a:solidFill>
                      <a:schemeClr val="accent1"/>
                    </a:solidFill>
                  </a:tcPr>
                </a:tc>
                <a:tc hMerge="1" vMerge="1">
                  <a:txBody>
                    <a:bodyPr/>
                    <a:lstStyle/>
                    <a:p>
                      <a:endParaRPr kumimoji="1" lang="ja-JP" altLang="en-US" sz="1050" b="0" dirty="0">
                        <a:solidFill>
                          <a:schemeClr val="bg1"/>
                        </a:solidFill>
                      </a:endParaRPr>
                    </a:p>
                  </a:txBody>
                  <a:tcPr anchor="ctr">
                    <a:solidFill>
                      <a:schemeClr val="accent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bg1"/>
                          </a:solidFill>
                          <a:latin typeface="Meiryo UI" panose="020B0604030504040204" pitchFamily="50" charset="-128"/>
                          <a:ea typeface="Meiryo UI" panose="020B0604030504040204" pitchFamily="50" charset="-128"/>
                        </a:rPr>
                        <a:t>うち高齢者（</a:t>
                      </a:r>
                      <a:r>
                        <a:rPr kumimoji="1" lang="en-US" altLang="ja-JP" sz="1200" b="0" dirty="0">
                          <a:solidFill>
                            <a:schemeClr val="bg1"/>
                          </a:solidFill>
                          <a:latin typeface="Meiryo UI" panose="020B0604030504040204" pitchFamily="50" charset="-128"/>
                          <a:ea typeface="Meiryo UI" panose="020B0604030504040204" pitchFamily="50" charset="-128"/>
                        </a:rPr>
                        <a:t>65</a:t>
                      </a:r>
                      <a:r>
                        <a:rPr kumimoji="1" lang="ja-JP" altLang="en-US" sz="1200" b="0" dirty="0">
                          <a:solidFill>
                            <a:schemeClr val="bg1"/>
                          </a:solidFill>
                          <a:latin typeface="Meiryo UI" panose="020B0604030504040204" pitchFamily="50" charset="-128"/>
                          <a:ea typeface="Meiryo UI" panose="020B0604030504040204" pitchFamily="50" charset="-128"/>
                        </a:rPr>
                        <a:t>歳以上）</a:t>
                      </a:r>
                    </a:p>
                  </a:txBody>
                  <a:tcPr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050" b="0" dirty="0">
                        <a:solidFill>
                          <a:schemeClr val="bg1"/>
                        </a:solidFill>
                      </a:endParaRPr>
                    </a:p>
                  </a:txBody>
                  <a:tcPr anchor="ctr">
                    <a:solidFill>
                      <a:schemeClr val="accent1"/>
                    </a:solidFill>
                  </a:tcPr>
                </a:tc>
                <a:extLst>
                  <a:ext uri="{0D108BD9-81ED-4DB2-BD59-A6C34878D82A}">
                    <a16:rowId xmlns:a16="http://schemas.microsoft.com/office/drawing/2014/main" val="3482815949"/>
                  </a:ext>
                </a:extLst>
              </a:tr>
              <a:tr h="396000">
                <a:tc gridSpan="2" v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vMerge="1">
                  <a:txBody>
                    <a:bodyPr/>
                    <a:lstStyle/>
                    <a:p>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回</a:t>
                      </a:r>
                      <a:r>
                        <a:rPr kumimoji="1" lang="ja-JP" altLang="en-US" sz="1200" b="0" baseline="0" dirty="0">
                          <a:solidFill>
                            <a:schemeClr val="bg1"/>
                          </a:solidFill>
                          <a:latin typeface="Meiryo UI" panose="020B0604030504040204" pitchFamily="50" charset="-128"/>
                          <a:ea typeface="Meiryo UI" panose="020B0604030504040204" pitchFamily="50" charset="-128"/>
                        </a:rPr>
                        <a:t>   </a:t>
                      </a:r>
                      <a:r>
                        <a:rPr kumimoji="1" lang="ja-JP" altLang="en-US" sz="1200" b="0" dirty="0">
                          <a:solidFill>
                            <a:schemeClr val="bg1"/>
                          </a:solidFill>
                          <a:latin typeface="Meiryo UI" panose="020B0604030504040204" pitchFamily="50" charset="-128"/>
                          <a:ea typeface="Meiryo UI" panose="020B0604030504040204" pitchFamily="50" charset="-128"/>
                        </a:rPr>
                        <a:t>数</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接種率</a:t>
                      </a:r>
                      <a:endParaRPr kumimoji="1" lang="en-US" altLang="ja-JP" sz="1200" b="0" dirty="0">
                        <a:solidFill>
                          <a:schemeClr val="bg1"/>
                        </a:solidFill>
                        <a:latin typeface="Meiryo UI" panose="020B0604030504040204" pitchFamily="50" charset="-128"/>
                        <a:ea typeface="Meiryo UI" panose="020B0604030504040204" pitchFamily="50" charset="-128"/>
                      </a:endParaRPr>
                    </a:p>
                    <a:p>
                      <a:pPr algn="ctr"/>
                      <a:r>
                        <a:rPr kumimoji="1" lang="ja-JP" altLang="en-US" sz="1200" b="0" dirty="0">
                          <a:solidFill>
                            <a:schemeClr val="bg1"/>
                          </a:solidFill>
                          <a:latin typeface="Meiryo UI" panose="020B0604030504040204" pitchFamily="50" charset="-128"/>
                          <a:ea typeface="Meiryo UI" panose="020B0604030504040204" pitchFamily="50" charset="-128"/>
                        </a:rPr>
                        <a:t>（うち</a:t>
                      </a:r>
                      <a:r>
                        <a:rPr kumimoji="1" lang="en-US" altLang="ja-JP" sz="1200" b="0" dirty="0">
                          <a:solidFill>
                            <a:schemeClr val="bg1"/>
                          </a:solidFill>
                          <a:latin typeface="Meiryo UI" panose="020B0604030504040204" pitchFamily="50" charset="-128"/>
                          <a:ea typeface="Meiryo UI" panose="020B0604030504040204" pitchFamily="50" charset="-128"/>
                        </a:rPr>
                        <a:t>12</a:t>
                      </a:r>
                      <a:r>
                        <a:rPr kumimoji="1" lang="ja-JP" altLang="en-US" sz="1200" b="0" dirty="0">
                          <a:solidFill>
                            <a:schemeClr val="bg1"/>
                          </a:solidFill>
                          <a:latin typeface="Meiryo UI" panose="020B0604030504040204" pitchFamily="50" charset="-128"/>
                          <a:ea typeface="Meiryo UI" panose="020B0604030504040204" pitchFamily="50" charset="-128"/>
                        </a:rPr>
                        <a:t>歳以上）</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回   数</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接種率</a:t>
                      </a:r>
                    </a:p>
                  </a:txBody>
                  <a:tcPr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extLst>
                  <a:ext uri="{0D108BD9-81ED-4DB2-BD59-A6C34878D82A}">
                    <a16:rowId xmlns:a16="http://schemas.microsoft.com/office/drawing/2014/main" val="4150161449"/>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合       計</a:t>
                      </a:r>
                    </a:p>
                  </a:txBody>
                  <a:tcPr marT="0" marB="0"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14,220,084</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ja-JP" altLang="en-US" sz="1200" dirty="0" err="1">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4,956,632</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err="1">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628987387"/>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１回接種者</a:t>
                      </a:r>
                    </a:p>
                  </a:txBody>
                  <a:tcPr marT="0" marB="0" anchor="ctr">
                    <a:solidFill>
                      <a:schemeClr val="accent1"/>
                    </a:solidFill>
                  </a:tcPr>
                </a:tc>
                <a:tc>
                  <a:txBody>
                    <a:bodyPr/>
                    <a:lstStyle/>
                    <a:p>
                      <a:pPr algn="ctr"/>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6,773,882</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a:latin typeface="Meiryo UI" panose="020B0604030504040204" pitchFamily="50" charset="-128"/>
                          <a:ea typeface="Meiryo UI" panose="020B0604030504040204" pitchFamily="50" charset="-128"/>
                        </a:rPr>
                        <a:t>76.6</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84.6</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2,213,534</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a:latin typeface="Meiryo UI" panose="020B0604030504040204" pitchFamily="50" charset="-128"/>
                          <a:ea typeface="Meiryo UI" panose="020B0604030504040204" pitchFamily="50" charset="-128"/>
                        </a:rPr>
                        <a:t>92.8</a:t>
                      </a:r>
                      <a:r>
                        <a:rPr kumimoji="1" lang="ja-JP" altLang="en-US" sz="120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3894947268"/>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２回接種者</a:t>
                      </a:r>
                    </a:p>
                  </a:txBody>
                  <a:tcPr marT="0" marB="0" anchor="ctr">
                    <a:solidFill>
                      <a:schemeClr val="accent1"/>
                    </a:solidFill>
                  </a:tcPr>
                </a:tc>
                <a:tc>
                  <a:txBody>
                    <a:bodyPr/>
                    <a:lstStyle/>
                    <a:p>
                      <a:pPr algn="ctr"/>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6,719,004</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76.0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83.9</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2,205,937</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92.5</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99530610"/>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bg1"/>
                          </a:solidFill>
                          <a:latin typeface="Meiryo UI" panose="020B0604030504040204" pitchFamily="50" charset="-128"/>
                          <a:ea typeface="Meiryo UI" panose="020B0604030504040204" pitchFamily="50" charset="-128"/>
                        </a:rPr>
                        <a:t>３回接種者</a:t>
                      </a:r>
                    </a:p>
                  </a:txBody>
                  <a:tcPr marT="0" marB="0" anchor="ctr">
                    <a:solidFill>
                      <a:schemeClr val="accent1"/>
                    </a:solidFill>
                  </a:tcPr>
                </a:tc>
                <a:tc>
                  <a:txBody>
                    <a:bodyPr/>
                    <a:lstStyle/>
                    <a:p>
                      <a:pPr algn="ctr"/>
                      <a:r>
                        <a:rPr kumimoji="1" lang="en-US" altLang="ja-JP"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727,198</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8.2</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9.1</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p>
                  </a:txBody>
                  <a:tcPr marT="0" marB="0" anchor="ctr"/>
                </a:tc>
                <a:tc>
                  <a:txBody>
                    <a:bodyPr/>
                    <a:lstStyle/>
                    <a:p>
                      <a:pPr algn="ctr"/>
                      <a:r>
                        <a:rPr kumimoji="1" lang="en-US" altLang="ja-JP"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537,161</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22.5</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2948113714"/>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4154045652"/>
              </p:ext>
            </p:extLst>
          </p:nvPr>
        </p:nvGraphicFramePr>
        <p:xfrm>
          <a:off x="179512" y="3861048"/>
          <a:ext cx="8772624" cy="2594797"/>
        </p:xfrm>
        <a:graphic>
          <a:graphicData uri="http://schemas.openxmlformats.org/drawingml/2006/table">
            <a:tbl>
              <a:tblPr firstRow="1" bandRow="1">
                <a:tableStyleId>{5C22544A-7EE6-4342-B048-85BDC9FD1C3A}</a:tableStyleId>
              </a:tblPr>
              <a:tblGrid>
                <a:gridCol w="216024">
                  <a:extLst>
                    <a:ext uri="{9D8B030D-6E8A-4147-A177-3AD203B41FA5}">
                      <a16:colId xmlns:a16="http://schemas.microsoft.com/office/drawing/2014/main" val="2729247789"/>
                    </a:ext>
                  </a:extLst>
                </a:gridCol>
                <a:gridCol w="1711320">
                  <a:extLst>
                    <a:ext uri="{9D8B030D-6E8A-4147-A177-3AD203B41FA5}">
                      <a16:colId xmlns:a16="http://schemas.microsoft.com/office/drawing/2014/main" val="1471019222"/>
                    </a:ext>
                  </a:extLst>
                </a:gridCol>
                <a:gridCol w="1711320">
                  <a:extLst>
                    <a:ext uri="{9D8B030D-6E8A-4147-A177-3AD203B41FA5}">
                      <a16:colId xmlns:a16="http://schemas.microsoft.com/office/drawing/2014/main" val="136216359"/>
                    </a:ext>
                  </a:extLst>
                </a:gridCol>
                <a:gridCol w="1711320">
                  <a:extLst>
                    <a:ext uri="{9D8B030D-6E8A-4147-A177-3AD203B41FA5}">
                      <a16:colId xmlns:a16="http://schemas.microsoft.com/office/drawing/2014/main" val="1880476842"/>
                    </a:ext>
                  </a:extLst>
                </a:gridCol>
                <a:gridCol w="1711320">
                  <a:extLst>
                    <a:ext uri="{9D8B030D-6E8A-4147-A177-3AD203B41FA5}">
                      <a16:colId xmlns:a16="http://schemas.microsoft.com/office/drawing/2014/main" val="73036663"/>
                    </a:ext>
                  </a:extLst>
                </a:gridCol>
                <a:gridCol w="1711320">
                  <a:extLst>
                    <a:ext uri="{9D8B030D-6E8A-4147-A177-3AD203B41FA5}">
                      <a16:colId xmlns:a16="http://schemas.microsoft.com/office/drawing/2014/main" val="1961246605"/>
                    </a:ext>
                  </a:extLst>
                </a:gridCol>
              </a:tblGrid>
              <a:tr h="276956">
                <a:tc rowSpan="3" gridSpan="2">
                  <a:txBody>
                    <a:bodyPr/>
                    <a:lstStyle/>
                    <a:p>
                      <a:pPr algn="ctr"/>
                      <a:r>
                        <a:rPr lang="ja-JP" altLang="en-US" sz="1200" b="0" dirty="0">
                          <a:solidFill>
                            <a:schemeClr val="bg1"/>
                          </a:solidFill>
                          <a:latin typeface="Meiryo UI" panose="020B0604030504040204" pitchFamily="50" charset="-128"/>
                          <a:ea typeface="Meiryo UI" panose="020B0604030504040204" pitchFamily="50" charset="-128"/>
                        </a:rPr>
                        <a:t>全     国</a:t>
                      </a:r>
                      <a:endParaRPr lang="en-US" altLang="ja-JP" sz="1200" b="0" dirty="0">
                        <a:solidFill>
                          <a:schemeClr val="bg1"/>
                        </a:solidFill>
                        <a:latin typeface="Meiryo UI" panose="020B0604030504040204" pitchFamily="50" charset="-128"/>
                        <a:ea typeface="Meiryo UI" panose="020B0604030504040204" pitchFamily="50" charset="-128"/>
                      </a:endParaRPr>
                    </a:p>
                    <a:p>
                      <a:pPr algn="ctr"/>
                      <a:r>
                        <a:rPr lang="ja-JP" altLang="en-US" sz="1200" b="0" dirty="0" smtClean="0">
                          <a:solidFill>
                            <a:schemeClr val="bg1"/>
                          </a:solidFill>
                          <a:latin typeface="Meiryo UI" panose="020B0604030504040204" pitchFamily="50" charset="-128"/>
                          <a:ea typeface="Meiryo UI" panose="020B0604030504040204" pitchFamily="50" charset="-128"/>
                        </a:rPr>
                        <a:t>（</a:t>
                      </a:r>
                      <a:r>
                        <a:rPr lang="en-US" altLang="ja-JP" sz="1200" b="0" dirty="0" smtClean="0">
                          <a:solidFill>
                            <a:schemeClr val="bg1"/>
                          </a:solidFill>
                          <a:latin typeface="Meiryo UI" panose="020B0604030504040204" pitchFamily="50" charset="-128"/>
                          <a:ea typeface="Meiryo UI" panose="020B0604030504040204" pitchFamily="50" charset="-128"/>
                        </a:rPr>
                        <a:t>2</a:t>
                      </a:r>
                      <a:r>
                        <a:rPr lang="ja-JP" altLang="en-US" sz="1200" b="0" dirty="0" smtClean="0">
                          <a:solidFill>
                            <a:schemeClr val="bg1"/>
                          </a:solidFill>
                          <a:latin typeface="Meiryo UI" panose="020B0604030504040204" pitchFamily="50" charset="-128"/>
                          <a:ea typeface="Meiryo UI" panose="020B0604030504040204" pitchFamily="50" charset="-128"/>
                        </a:rPr>
                        <a:t>月</a:t>
                      </a:r>
                      <a:r>
                        <a:rPr lang="en-US" altLang="ja-JP" sz="1200" b="0" dirty="0" smtClean="0">
                          <a:solidFill>
                            <a:schemeClr val="bg1"/>
                          </a:solidFill>
                          <a:latin typeface="Meiryo UI" panose="020B0604030504040204" pitchFamily="50" charset="-128"/>
                          <a:ea typeface="Meiryo UI" panose="020B0604030504040204" pitchFamily="50" charset="-128"/>
                        </a:rPr>
                        <a:t>14</a:t>
                      </a:r>
                      <a:r>
                        <a:rPr lang="ja-JP" altLang="en-US" sz="1200" b="0" dirty="0" smtClean="0">
                          <a:solidFill>
                            <a:schemeClr val="bg1"/>
                          </a:solidFill>
                          <a:latin typeface="Meiryo UI" panose="020B0604030504040204" pitchFamily="50" charset="-128"/>
                          <a:ea typeface="Meiryo UI" panose="020B0604030504040204" pitchFamily="50" charset="-128"/>
                        </a:rPr>
                        <a:t>日</a:t>
                      </a:r>
                      <a:r>
                        <a:rPr lang="ja-JP" altLang="en-US" sz="1200" b="0" dirty="0">
                          <a:solidFill>
                            <a:schemeClr val="bg1"/>
                          </a:solidFill>
                          <a:latin typeface="Meiryo UI" panose="020B0604030504040204" pitchFamily="50" charset="-128"/>
                          <a:ea typeface="Meiryo UI" panose="020B0604030504040204" pitchFamily="50" charset="-128"/>
                        </a:rPr>
                        <a:t>時点）</a:t>
                      </a:r>
                    </a:p>
                  </a:txBody>
                  <a:tcPr marT="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3" h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rowSpan="2" gridSpan="2">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全       体</a:t>
                      </a:r>
                      <a:endParaRPr kumimoji="1" lang="en-US" altLang="ja-JP"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2" hMerge="1">
                  <a:txBody>
                    <a:bodyPr/>
                    <a:lstStyle/>
                    <a:p>
                      <a:endParaRPr kumimoji="1" lang="ja-JP" altLang="en-US" sz="1050" b="0" dirty="0">
                        <a:solidFill>
                          <a:schemeClr val="bg1"/>
                        </a:solidFill>
                      </a:endParaRPr>
                    </a:p>
                  </a:txBody>
                  <a:tcPr anchor="ctr"/>
                </a:tc>
                <a:tc>
                  <a:txBody>
                    <a:bodyPr/>
                    <a:lstStyle/>
                    <a:p>
                      <a:pPr>
                        <a:lnSpc>
                          <a:spcPct val="100000"/>
                        </a:lnSpc>
                      </a:pP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nSpc>
                          <a:spcPct val="100000"/>
                        </a:lnSpc>
                      </a:pP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84107079"/>
                  </a:ext>
                </a:extLst>
              </a:tr>
              <a:tr h="373841">
                <a:tc gridSpan="2" vMerge="1">
                  <a:txBody>
                    <a:bodyPr/>
                    <a:lstStyle/>
                    <a:p>
                      <a:pPr algn="ctr"/>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hMerge="1" vMerge="1">
                  <a:txBody>
                    <a:bodyPr/>
                    <a:lstStyle/>
                    <a:p>
                      <a:pPr algn="ctr"/>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vMerge="1">
                  <a:txBody>
                    <a:bodyPr/>
                    <a:lstStyle/>
                    <a:p>
                      <a:endParaRPr kumimoji="1" lang="ja-JP" altLang="en-US" sz="1050" b="0" dirty="0">
                        <a:solidFill>
                          <a:schemeClr val="bg1"/>
                        </a:solidFill>
                      </a:endParaRPr>
                    </a:p>
                  </a:txBody>
                  <a:tcPr anchor="ctr">
                    <a:solidFill>
                      <a:schemeClr val="accent1"/>
                    </a:solidFill>
                  </a:tcPr>
                </a:tc>
                <a:tc hMerge="1" vMerge="1">
                  <a:txBody>
                    <a:bodyPr/>
                    <a:lstStyle/>
                    <a:p>
                      <a:endParaRPr kumimoji="1" lang="ja-JP" altLang="en-US" sz="1050" b="0" dirty="0">
                        <a:solidFill>
                          <a:schemeClr val="bg1"/>
                        </a:solidFill>
                      </a:endParaRPr>
                    </a:p>
                  </a:txBody>
                  <a:tcPr anchor="ctr">
                    <a:solidFill>
                      <a:schemeClr val="accent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bg1"/>
                          </a:solidFill>
                          <a:latin typeface="Meiryo UI" panose="020B0604030504040204" pitchFamily="50" charset="-128"/>
                          <a:ea typeface="Meiryo UI" panose="020B0604030504040204" pitchFamily="50" charset="-128"/>
                        </a:rPr>
                        <a:t>うち高齢者（</a:t>
                      </a:r>
                      <a:r>
                        <a:rPr kumimoji="1" lang="en-US" altLang="ja-JP" sz="1200" b="0" dirty="0">
                          <a:solidFill>
                            <a:schemeClr val="bg1"/>
                          </a:solidFill>
                          <a:latin typeface="Meiryo UI" panose="020B0604030504040204" pitchFamily="50" charset="-128"/>
                          <a:ea typeface="Meiryo UI" panose="020B0604030504040204" pitchFamily="50" charset="-128"/>
                        </a:rPr>
                        <a:t>65</a:t>
                      </a:r>
                      <a:r>
                        <a:rPr kumimoji="1" lang="ja-JP" altLang="en-US" sz="1200" b="0" dirty="0">
                          <a:solidFill>
                            <a:schemeClr val="bg1"/>
                          </a:solidFill>
                          <a:latin typeface="Meiryo UI" panose="020B0604030504040204" pitchFamily="50" charset="-128"/>
                          <a:ea typeface="Meiryo UI" panose="020B0604030504040204" pitchFamily="50" charset="-128"/>
                        </a:rPr>
                        <a:t>歳以上）</a:t>
                      </a:r>
                    </a:p>
                  </a:txBody>
                  <a:tcPr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050" b="0" dirty="0">
                        <a:solidFill>
                          <a:schemeClr val="bg1"/>
                        </a:solidFill>
                      </a:endParaRPr>
                    </a:p>
                  </a:txBody>
                  <a:tcPr anchor="ctr">
                    <a:solidFill>
                      <a:schemeClr val="accent1"/>
                    </a:solidFill>
                  </a:tcPr>
                </a:tc>
                <a:extLst>
                  <a:ext uri="{0D108BD9-81ED-4DB2-BD59-A6C34878D82A}">
                    <a16:rowId xmlns:a16="http://schemas.microsoft.com/office/drawing/2014/main" val="3482815949"/>
                  </a:ext>
                </a:extLst>
              </a:tr>
              <a:tr h="396000">
                <a:tc gridSpan="2" v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vMerge="1">
                  <a:txBody>
                    <a:bodyPr/>
                    <a:lstStyle/>
                    <a:p>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回</a:t>
                      </a:r>
                      <a:r>
                        <a:rPr kumimoji="1" lang="ja-JP" altLang="en-US" sz="1200" b="0" baseline="0" dirty="0">
                          <a:solidFill>
                            <a:schemeClr val="bg1"/>
                          </a:solidFill>
                          <a:latin typeface="Meiryo UI" panose="020B0604030504040204" pitchFamily="50" charset="-128"/>
                          <a:ea typeface="Meiryo UI" panose="020B0604030504040204" pitchFamily="50" charset="-128"/>
                        </a:rPr>
                        <a:t>   </a:t>
                      </a:r>
                      <a:r>
                        <a:rPr kumimoji="1" lang="ja-JP" altLang="en-US" sz="1200" b="0" dirty="0">
                          <a:solidFill>
                            <a:schemeClr val="bg1"/>
                          </a:solidFill>
                          <a:latin typeface="Meiryo UI" panose="020B0604030504040204" pitchFamily="50" charset="-128"/>
                          <a:ea typeface="Meiryo UI" panose="020B0604030504040204" pitchFamily="50" charset="-128"/>
                        </a:rPr>
                        <a:t>数</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smtClean="0">
                          <a:solidFill>
                            <a:schemeClr val="bg1"/>
                          </a:solidFill>
                          <a:latin typeface="Meiryo UI" panose="020B0604030504040204" pitchFamily="50" charset="-128"/>
                          <a:ea typeface="Meiryo UI" panose="020B0604030504040204" pitchFamily="50" charset="-128"/>
                        </a:rPr>
                        <a:t>接種率</a:t>
                      </a:r>
                      <a:endParaRPr kumimoji="1" lang="en-US" altLang="ja-JP" sz="1200" b="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b="0" dirty="0" smtClean="0">
                          <a:solidFill>
                            <a:schemeClr val="bg1"/>
                          </a:solidFill>
                          <a:latin typeface="Meiryo UI" panose="020B0604030504040204" pitchFamily="50" charset="-128"/>
                          <a:ea typeface="Meiryo UI" panose="020B0604030504040204" pitchFamily="50" charset="-128"/>
                        </a:rPr>
                        <a:t>（うち</a:t>
                      </a:r>
                      <a:r>
                        <a:rPr kumimoji="1" lang="en-US" altLang="ja-JP" sz="1200" b="0" dirty="0" smtClean="0">
                          <a:solidFill>
                            <a:schemeClr val="bg1"/>
                          </a:solidFill>
                          <a:latin typeface="Meiryo UI" panose="020B0604030504040204" pitchFamily="50" charset="-128"/>
                          <a:ea typeface="Meiryo UI" panose="020B0604030504040204" pitchFamily="50" charset="-128"/>
                        </a:rPr>
                        <a:t>12</a:t>
                      </a:r>
                      <a:r>
                        <a:rPr kumimoji="1" lang="ja-JP" altLang="en-US" sz="1200" b="0" dirty="0" smtClean="0">
                          <a:solidFill>
                            <a:schemeClr val="bg1"/>
                          </a:solidFill>
                          <a:latin typeface="Meiryo UI" panose="020B0604030504040204" pitchFamily="50" charset="-128"/>
                          <a:ea typeface="Meiryo UI" panose="020B0604030504040204" pitchFamily="50" charset="-128"/>
                        </a:rPr>
                        <a:t>歳以上）</a:t>
                      </a:r>
                      <a:endParaRPr kumimoji="1"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回   数</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接種率</a:t>
                      </a:r>
                    </a:p>
                  </a:txBody>
                  <a:tcPr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extLst>
                  <a:ext uri="{0D108BD9-81ED-4DB2-BD59-A6C34878D82A}">
                    <a16:rowId xmlns:a16="http://schemas.microsoft.com/office/drawing/2014/main" val="4150161449"/>
                  </a:ext>
                </a:extLst>
              </a:tr>
              <a:tr h="360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合       計</a:t>
                      </a:r>
                    </a:p>
                  </a:txBody>
                  <a:tcPr marT="0" marB="0"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tc>
                  <a:txBody>
                    <a:bodyPr/>
                    <a:lstStyle/>
                    <a:p>
                      <a:pPr algn="ctr"/>
                      <a:r>
                        <a:rPr lang="en-US" altLang="ja-JP" sz="1200" dirty="0" smtClean="0">
                          <a:latin typeface="Meiryo UI" panose="020B0604030504040204" pitchFamily="50" charset="-128"/>
                          <a:ea typeface="Meiryo UI" panose="020B0604030504040204" pitchFamily="50" charset="-128"/>
                        </a:rPr>
                        <a:t>214,571,982</a:t>
                      </a:r>
                    </a:p>
                  </a:txBody>
                  <a:tcPr marT="0" marB="0" anchor="ctr"/>
                </a:tc>
                <a:tc>
                  <a:txBody>
                    <a:bodyPr/>
                    <a:lstStyle/>
                    <a:p>
                      <a:pPr algn="ctr"/>
                      <a:r>
                        <a:rPr kumimoji="1" lang="ja-JP" altLang="en-US" sz="1200" dirty="0" err="1">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66,165,492</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err="1">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628987387"/>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１回接種者</a:t>
                      </a:r>
                    </a:p>
                  </a:txBody>
                  <a:tcPr marT="0" marB="0" anchor="ctr">
                    <a:solidFill>
                      <a:schemeClr val="accent1"/>
                    </a:solidFill>
                  </a:tcPr>
                </a:tc>
                <a:tc>
                  <a:txBody>
                    <a:bodyPr/>
                    <a:lstStyle/>
                    <a:p>
                      <a:pPr algn="ctr"/>
                      <a:r>
                        <a:rPr lang="en-US" altLang="ja-JP" sz="1200" dirty="0" smtClean="0">
                          <a:latin typeface="Meiryo UI" panose="020B0604030504040204" pitchFamily="50" charset="-128"/>
                          <a:ea typeface="Meiryo UI" panose="020B0604030504040204" pitchFamily="50" charset="-128"/>
                        </a:rPr>
                        <a:t>101,530,485</a:t>
                      </a:r>
                      <a:endParaRPr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80.2</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87.1</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33,142,954</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92.7</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3894947268"/>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２回接種者</a:t>
                      </a:r>
                    </a:p>
                  </a:txBody>
                  <a:tcPr marT="0" marB="0" anchor="ctr">
                    <a:solidFill>
                      <a:schemeClr val="accent1"/>
                    </a:solidFill>
                  </a:tcPr>
                </a:tc>
                <a:tc>
                  <a:txBody>
                    <a:bodyPr/>
                    <a:lstStyle/>
                    <a:p>
                      <a:pPr algn="ctr"/>
                      <a:r>
                        <a:rPr lang="en-US" altLang="ja-JP" sz="1200" dirty="0" smtClean="0">
                          <a:latin typeface="Meiryo UI" panose="020B0604030504040204" pitchFamily="50" charset="-128"/>
                          <a:ea typeface="Meiryo UI" panose="020B0604030504040204" pitchFamily="50" charset="-128"/>
                        </a:rPr>
                        <a:t>100,011,378</a:t>
                      </a:r>
                      <a:endParaRPr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79.0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86.5</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33,022,538</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a:latin typeface="Meiryo UI" panose="020B0604030504040204" pitchFamily="50" charset="-128"/>
                          <a:ea typeface="Meiryo UI" panose="020B0604030504040204" pitchFamily="50" charset="-128"/>
                        </a:rPr>
                        <a:t>92.3</a:t>
                      </a:r>
                      <a:r>
                        <a:rPr kumimoji="1" lang="ja-JP" altLang="en-US" sz="120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99530610"/>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bg1"/>
                          </a:solidFill>
                          <a:latin typeface="Meiryo UI" panose="020B0604030504040204" pitchFamily="50" charset="-128"/>
                          <a:ea typeface="Meiryo UI" panose="020B0604030504040204" pitchFamily="50" charset="-128"/>
                        </a:rPr>
                        <a:t>３回接種者</a:t>
                      </a:r>
                    </a:p>
                  </a:txBody>
                  <a:tcPr marT="0" marB="0" anchor="ctr">
                    <a:solidFill>
                      <a:schemeClr val="accent1"/>
                    </a:solidFill>
                  </a:tcPr>
                </a:tc>
                <a:tc>
                  <a:txBody>
                    <a:bodyPr/>
                    <a:lstStyle/>
                    <a:p>
                      <a:pPr algn="ct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13,030,119</a:t>
                      </a:r>
                      <a:endParaRPr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10.3</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2368069774"/>
                  </a:ext>
                </a:extLst>
              </a:tr>
            </a:tbl>
          </a:graphicData>
        </a:graphic>
      </p:graphicFrame>
      <p:sp>
        <p:nvSpPr>
          <p:cNvPr id="2" name="スライド番号プレースホルダー 1"/>
          <p:cNvSpPr>
            <a:spLocks noGrp="1"/>
          </p:cNvSpPr>
          <p:nvPr>
            <p:ph type="sldNum" sz="quarter" idx="12"/>
          </p:nvPr>
        </p:nvSpPr>
        <p:spPr>
          <a:xfrm>
            <a:off x="6902896" y="6592267"/>
            <a:ext cx="2133600" cy="365125"/>
          </a:xfrm>
        </p:spPr>
        <p:txBody>
          <a:bodyPr/>
          <a:lstStyle/>
          <a:p>
            <a:r>
              <a:rPr lang="en-US" altLang="ja-JP" sz="900" dirty="0">
                <a:solidFill>
                  <a:schemeClr val="tx1"/>
                </a:solidFill>
                <a:latin typeface="Meiryo UI" panose="020B0604030504040204" pitchFamily="50" charset="-128"/>
                <a:ea typeface="Meiryo UI" panose="020B0604030504040204" pitchFamily="50" charset="-128"/>
              </a:rPr>
              <a:t>16</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63731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 name="グラフ 54"/>
          <p:cNvGraphicFramePr>
            <a:graphicFrameLocks/>
          </p:cNvGraphicFramePr>
          <p:nvPr>
            <p:extLst>
              <p:ext uri="{D42A27DB-BD31-4B8C-83A1-F6EECF244321}">
                <p14:modId xmlns:p14="http://schemas.microsoft.com/office/powerpoint/2010/main" val="1316518282"/>
              </p:ext>
            </p:extLst>
          </p:nvPr>
        </p:nvGraphicFramePr>
        <p:xfrm>
          <a:off x="252472" y="1939079"/>
          <a:ext cx="8568000" cy="3283200"/>
        </p:xfrm>
        <a:graphic>
          <a:graphicData uri="http://schemas.openxmlformats.org/drawingml/2006/chart">
            <c:chart xmlns:c="http://schemas.openxmlformats.org/drawingml/2006/chart" xmlns:r="http://schemas.openxmlformats.org/officeDocument/2006/relationships" r:id="rId3"/>
          </a:graphicData>
        </a:graphic>
      </p:graphicFrame>
      <p:sp>
        <p:nvSpPr>
          <p:cNvPr id="15" name="テキスト ボックス 14">
            <a:extLst>
              <a:ext uri="{FF2B5EF4-FFF2-40B4-BE49-F238E27FC236}">
                <a16:creationId xmlns:a16="http://schemas.microsoft.com/office/drawing/2014/main" id="{34CF59F8-A367-4EC1-83BF-5D400B8A4CCC}"/>
              </a:ext>
            </a:extLst>
          </p:cNvPr>
          <p:cNvSpPr txBox="1"/>
          <p:nvPr/>
        </p:nvSpPr>
        <p:spPr>
          <a:xfrm>
            <a:off x="3563888" y="5373216"/>
            <a:ext cx="1118680"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大阪市全域時短要請</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12/16</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1/13</a:t>
            </a:r>
          </a:p>
        </p:txBody>
      </p:sp>
      <p:sp>
        <p:nvSpPr>
          <p:cNvPr id="18" name="テキスト ボックス 17">
            <a:extLst>
              <a:ext uri="{FF2B5EF4-FFF2-40B4-BE49-F238E27FC236}">
                <a16:creationId xmlns:a16="http://schemas.microsoft.com/office/drawing/2014/main" id="{34CF59F8-A367-4EC1-83BF-5D400B8A4CCC}"/>
              </a:ext>
            </a:extLst>
          </p:cNvPr>
          <p:cNvSpPr txBox="1"/>
          <p:nvPr/>
        </p:nvSpPr>
        <p:spPr>
          <a:xfrm>
            <a:off x="4184573" y="5313807"/>
            <a:ext cx="1611563" cy="461665"/>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rPr>
              <a:t>大阪市全域時短要請</a:t>
            </a:r>
            <a:endParaRPr lang="en-US" altLang="ja-JP" sz="800" dirty="0">
              <a:latin typeface="ＭＳ Ｐゴシック" panose="020B0600070205080204" pitchFamily="50" charset="-128"/>
            </a:endParaRPr>
          </a:p>
          <a:p>
            <a:pPr marL="201221" indent="-201221" algn="ctr"/>
            <a:r>
              <a:rPr lang="en-US" altLang="ja-JP" sz="800" dirty="0">
                <a:latin typeface="ＭＳ Ｐゴシック" panose="020B0600070205080204" pitchFamily="50" charset="-128"/>
              </a:rPr>
              <a:t>3/1</a:t>
            </a:r>
            <a:r>
              <a:rPr lang="ja-JP" altLang="en-US" sz="800" dirty="0">
                <a:latin typeface="ＭＳ Ｐゴシック" panose="020B0600070205080204" pitchFamily="50" charset="-128"/>
              </a:rPr>
              <a:t>～</a:t>
            </a:r>
            <a:r>
              <a:rPr lang="en-US" altLang="ja-JP" sz="800" dirty="0">
                <a:latin typeface="ＭＳ Ｐゴシック" panose="020B0600070205080204" pitchFamily="50" charset="-128"/>
              </a:rPr>
              <a:t>4/4</a:t>
            </a:r>
          </a:p>
          <a:p>
            <a:pPr marL="201221" indent="-201221" algn="ctr"/>
            <a:r>
              <a:rPr lang="ja-JP" altLang="en-US" sz="800" dirty="0">
                <a:latin typeface="ＭＳ Ｐゴシック" panose="020B0600070205080204" pitchFamily="50" charset="-128"/>
              </a:rPr>
              <a:t>（</a:t>
            </a:r>
            <a:r>
              <a:rPr lang="en-US" altLang="ja-JP" sz="800" dirty="0">
                <a:latin typeface="ＭＳ Ｐゴシック" panose="020B0600070205080204" pitchFamily="50" charset="-128"/>
              </a:rPr>
              <a:t>4/1</a:t>
            </a:r>
            <a:r>
              <a:rPr lang="ja-JP" altLang="en-US" sz="800" dirty="0">
                <a:latin typeface="ＭＳ Ｐゴシック" panose="020B0600070205080204" pitchFamily="50" charset="-128"/>
              </a:rPr>
              <a:t>～</a:t>
            </a:r>
            <a:r>
              <a:rPr lang="en-US" altLang="ja-JP" sz="800" dirty="0">
                <a:latin typeface="ＭＳ Ｐゴシック" panose="020B0600070205080204" pitchFamily="50" charset="-128"/>
              </a:rPr>
              <a:t>4/4</a:t>
            </a:r>
            <a:r>
              <a:rPr lang="ja-JP" altLang="en-US" sz="800" dirty="0">
                <a:latin typeface="ＭＳ Ｐゴシック" panose="020B0600070205080204" pitchFamily="50" charset="-128"/>
              </a:rPr>
              <a:t>府全域）</a:t>
            </a:r>
            <a:endParaRPr lang="en-US" altLang="ja-JP" sz="800" dirty="0">
              <a:latin typeface="ＭＳ Ｐゴシック" panose="020B0600070205080204" pitchFamily="50" charset="-128"/>
            </a:endParaRPr>
          </a:p>
        </p:txBody>
      </p:sp>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（参考）大阪府 新規陽性者数と重症病床使用率の推移</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6190640" y="6381328"/>
            <a:ext cx="2868876" cy="216024"/>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出典：大阪府「</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新型コロナウイルス感染症対策サイト」より作成</a:t>
            </a:r>
          </a:p>
        </p:txBody>
      </p:sp>
      <p:sp>
        <p:nvSpPr>
          <p:cNvPr id="2" name="左右矢印 1"/>
          <p:cNvSpPr/>
          <p:nvPr/>
        </p:nvSpPr>
        <p:spPr>
          <a:xfrm>
            <a:off x="1415589" y="5721472"/>
            <a:ext cx="396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左右矢印 7"/>
          <p:cNvSpPr/>
          <p:nvPr/>
        </p:nvSpPr>
        <p:spPr>
          <a:xfrm>
            <a:off x="2699816" y="5715154"/>
            <a:ext cx="180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左右矢印 8"/>
          <p:cNvSpPr/>
          <p:nvPr/>
        </p:nvSpPr>
        <p:spPr>
          <a:xfrm>
            <a:off x="3779936" y="5714108"/>
            <a:ext cx="216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左右矢印 9"/>
          <p:cNvSpPr/>
          <p:nvPr/>
        </p:nvSpPr>
        <p:spPr>
          <a:xfrm>
            <a:off x="4017299" y="5715154"/>
            <a:ext cx="324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左右矢印 10"/>
          <p:cNvSpPr/>
          <p:nvPr/>
        </p:nvSpPr>
        <p:spPr>
          <a:xfrm>
            <a:off x="4344405" y="5721472"/>
            <a:ext cx="428657"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1187624" y="5823154"/>
            <a:ext cx="889471"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緊急事態宣言</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4/17</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5/31</a:t>
            </a:r>
          </a:p>
        </p:txBody>
      </p:sp>
      <p:sp>
        <p:nvSpPr>
          <p:cNvPr id="13" name="テキスト ボックス 12">
            <a:extLst>
              <a:ext uri="{FF2B5EF4-FFF2-40B4-BE49-F238E27FC236}">
                <a16:creationId xmlns:a16="http://schemas.microsoft.com/office/drawing/2014/main" id="{34CF59F8-A367-4EC1-83BF-5D400B8A4CCC}"/>
              </a:ext>
            </a:extLst>
          </p:cNvPr>
          <p:cNvSpPr txBox="1"/>
          <p:nvPr/>
        </p:nvSpPr>
        <p:spPr>
          <a:xfrm>
            <a:off x="2195736" y="5823154"/>
            <a:ext cx="1118680"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ミナミ時短・休業要請</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8/6</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8/20</a:t>
            </a:r>
          </a:p>
        </p:txBody>
      </p:sp>
      <p:sp>
        <p:nvSpPr>
          <p:cNvPr id="14" name="テキスト ボックス 13">
            <a:extLst>
              <a:ext uri="{FF2B5EF4-FFF2-40B4-BE49-F238E27FC236}">
                <a16:creationId xmlns:a16="http://schemas.microsoft.com/office/drawing/2014/main" id="{34CF59F8-A367-4EC1-83BF-5D400B8A4CCC}"/>
              </a:ext>
            </a:extLst>
          </p:cNvPr>
          <p:cNvSpPr txBox="1"/>
          <p:nvPr/>
        </p:nvSpPr>
        <p:spPr>
          <a:xfrm>
            <a:off x="3309304" y="5826750"/>
            <a:ext cx="1118680" cy="461665"/>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キタ・ミナミ</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ja-JP" altLang="en-US" sz="800" dirty="0">
                <a:latin typeface="ＭＳ Ｐゴシック" panose="020B0600070205080204" pitchFamily="50" charset="-128"/>
                <a:ea typeface="ＭＳ Ｐゴシック" panose="020B0600070205080204" pitchFamily="50" charset="-128"/>
              </a:rPr>
              <a:t>時短要請</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11/27</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12/15</a:t>
            </a:r>
          </a:p>
        </p:txBody>
      </p:sp>
      <p:sp>
        <p:nvSpPr>
          <p:cNvPr id="16" name="テキスト ボックス 15">
            <a:extLst>
              <a:ext uri="{FF2B5EF4-FFF2-40B4-BE49-F238E27FC236}">
                <a16:creationId xmlns:a16="http://schemas.microsoft.com/office/drawing/2014/main" id="{34CF59F8-A367-4EC1-83BF-5D400B8A4CCC}"/>
              </a:ext>
            </a:extLst>
          </p:cNvPr>
          <p:cNvSpPr txBox="1"/>
          <p:nvPr/>
        </p:nvSpPr>
        <p:spPr>
          <a:xfrm>
            <a:off x="4114577" y="5841880"/>
            <a:ext cx="889471"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緊急事態宣言</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1/14</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2/28</a:t>
            </a:r>
          </a:p>
        </p:txBody>
      </p:sp>
      <p:sp>
        <p:nvSpPr>
          <p:cNvPr id="17" name="左右矢印 16"/>
          <p:cNvSpPr/>
          <p:nvPr/>
        </p:nvSpPr>
        <p:spPr>
          <a:xfrm>
            <a:off x="4770347" y="5721472"/>
            <a:ext cx="432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左右矢印 18"/>
          <p:cNvSpPr/>
          <p:nvPr/>
        </p:nvSpPr>
        <p:spPr>
          <a:xfrm>
            <a:off x="5209794" y="5721472"/>
            <a:ext cx="216000" cy="108000"/>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左右矢印 19"/>
          <p:cNvSpPr/>
          <p:nvPr/>
        </p:nvSpPr>
        <p:spPr>
          <a:xfrm>
            <a:off x="5431016" y="5721139"/>
            <a:ext cx="540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34CF59F8-A367-4EC1-83BF-5D400B8A4CCC}"/>
              </a:ext>
            </a:extLst>
          </p:cNvPr>
          <p:cNvSpPr txBox="1"/>
          <p:nvPr/>
        </p:nvSpPr>
        <p:spPr>
          <a:xfrm>
            <a:off x="5338713" y="5389616"/>
            <a:ext cx="889471"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緊急事態宣言</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4/25</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6/20</a:t>
            </a:r>
          </a:p>
        </p:txBody>
      </p:sp>
      <p:sp>
        <p:nvSpPr>
          <p:cNvPr id="22" name="テキスト ボックス 21">
            <a:extLst>
              <a:ext uri="{FF2B5EF4-FFF2-40B4-BE49-F238E27FC236}">
                <a16:creationId xmlns:a16="http://schemas.microsoft.com/office/drawing/2014/main" id="{34CF59F8-A367-4EC1-83BF-5D400B8A4CCC}"/>
              </a:ext>
            </a:extLst>
          </p:cNvPr>
          <p:cNvSpPr txBox="1"/>
          <p:nvPr/>
        </p:nvSpPr>
        <p:spPr>
          <a:xfrm>
            <a:off x="4932040" y="5852010"/>
            <a:ext cx="889471" cy="338554"/>
          </a:xfrm>
          <a:prstGeom prst="rect">
            <a:avLst/>
          </a:prstGeom>
          <a:noFill/>
          <a:ln>
            <a:noFill/>
          </a:ln>
        </p:spPr>
        <p:txBody>
          <a:bodyPr wrap="square" rtlCol="0">
            <a:spAutoFit/>
          </a:bodyPr>
          <a:lstStyle/>
          <a:p>
            <a:pPr marL="201221" indent="-201221" algn="ctr"/>
            <a:r>
              <a:rPr lang="ja-JP" altLang="en-US" sz="800" dirty="0" err="1">
                <a:latin typeface="ＭＳ Ｐゴシック" panose="020B0600070205080204" pitchFamily="50" charset="-128"/>
                <a:ea typeface="ＭＳ Ｐゴシック" panose="020B0600070205080204" pitchFamily="50" charset="-128"/>
              </a:rPr>
              <a:t>まん</a:t>
            </a:r>
            <a:r>
              <a:rPr lang="ja-JP" altLang="en-US" sz="800" dirty="0">
                <a:latin typeface="ＭＳ Ｐゴシック" panose="020B0600070205080204" pitchFamily="50" charset="-128"/>
                <a:ea typeface="ＭＳ Ｐゴシック" panose="020B0600070205080204" pitchFamily="50" charset="-128"/>
              </a:rPr>
              <a:t>防措置</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4/5</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4/24</a:t>
            </a: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5770761" y="5841880"/>
            <a:ext cx="889471" cy="338554"/>
          </a:xfrm>
          <a:prstGeom prst="rect">
            <a:avLst/>
          </a:prstGeom>
          <a:noFill/>
          <a:ln>
            <a:noFill/>
          </a:ln>
        </p:spPr>
        <p:txBody>
          <a:bodyPr wrap="square" rtlCol="0">
            <a:spAutoFit/>
          </a:bodyPr>
          <a:lstStyle/>
          <a:p>
            <a:pPr marL="201221" indent="-201221" algn="ctr"/>
            <a:r>
              <a:rPr lang="ja-JP" altLang="en-US" sz="800" dirty="0" err="1">
                <a:latin typeface="ＭＳ Ｐゴシック" panose="020B0600070205080204" pitchFamily="50" charset="-128"/>
                <a:ea typeface="ＭＳ Ｐゴシック" panose="020B0600070205080204" pitchFamily="50" charset="-128"/>
              </a:rPr>
              <a:t>まん</a:t>
            </a:r>
            <a:r>
              <a:rPr lang="ja-JP" altLang="en-US" sz="800" dirty="0">
                <a:latin typeface="ＭＳ Ｐゴシック" panose="020B0600070205080204" pitchFamily="50" charset="-128"/>
                <a:ea typeface="ＭＳ Ｐゴシック" panose="020B0600070205080204" pitchFamily="50" charset="-128"/>
              </a:rPr>
              <a:t>防措置</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6/21</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8/1</a:t>
            </a:r>
          </a:p>
        </p:txBody>
      </p:sp>
      <p:sp>
        <p:nvSpPr>
          <p:cNvPr id="24" name="左右矢印 23"/>
          <p:cNvSpPr/>
          <p:nvPr/>
        </p:nvSpPr>
        <p:spPr>
          <a:xfrm>
            <a:off x="5971015" y="5714887"/>
            <a:ext cx="511939" cy="89092"/>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08727470-7601-4D3E-9F83-A36A73DB211D}"/>
              </a:ext>
            </a:extLst>
          </p:cNvPr>
          <p:cNvSpPr/>
          <p:nvPr/>
        </p:nvSpPr>
        <p:spPr>
          <a:xfrm>
            <a:off x="120255" y="764704"/>
            <a:ext cx="9132263" cy="74064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一昨年来、繰り返し新型コロナウイルス感染症が拡大し、休業や営業時間短縮などを要請。</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新たな変異株「オミクロン株」の感染急拡大により、</a:t>
            </a:r>
            <a:r>
              <a:rPr lang="en-US" altLang="ja-JP" sz="1300" dirty="0">
                <a:latin typeface="Meiryo UI" panose="020B0604030504040204" pitchFamily="50" charset="-128"/>
                <a:ea typeface="Meiryo UI" panose="020B0604030504040204" pitchFamily="50" charset="-128"/>
              </a:rPr>
              <a:t>2022</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a:t>
            </a:r>
            <a:r>
              <a:rPr lang="ja-JP" altLang="en-US" sz="1300" dirty="0">
                <a:latin typeface="Meiryo UI" panose="020B0604030504040204" pitchFamily="50" charset="-128"/>
                <a:ea typeface="Meiryo UI" panose="020B0604030504040204" pitchFamily="50" charset="-128"/>
              </a:rPr>
              <a:t>月以降、新規陽性者数が急速に増加。</a:t>
            </a:r>
            <a:endParaRPr lang="en-US" altLang="ja-JP" sz="1300" dirty="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34CF59F8-A367-4EC1-83BF-5D400B8A4CCC}"/>
              </a:ext>
            </a:extLst>
          </p:cNvPr>
          <p:cNvSpPr txBox="1"/>
          <p:nvPr/>
        </p:nvSpPr>
        <p:spPr>
          <a:xfrm>
            <a:off x="33661" y="1658781"/>
            <a:ext cx="1167340"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（人：陽性者数）</a:t>
            </a:r>
            <a:endParaRPr lang="en-US" altLang="ja-JP" sz="900" dirty="0">
              <a:latin typeface="ＭＳ Ｐゴシック" panose="020B0600070205080204" pitchFamily="50" charset="-128"/>
              <a:ea typeface="ＭＳ Ｐゴシック" panose="020B0600070205080204" pitchFamily="50" charset="-128"/>
            </a:endParaRPr>
          </a:p>
        </p:txBody>
      </p:sp>
      <p:sp>
        <p:nvSpPr>
          <p:cNvPr id="35" name="テキスト ボックス 34">
            <a:extLst>
              <a:ext uri="{FF2B5EF4-FFF2-40B4-BE49-F238E27FC236}">
                <a16:creationId xmlns:a16="http://schemas.microsoft.com/office/drawing/2014/main" id="{34CF59F8-A367-4EC1-83BF-5D400B8A4CCC}"/>
              </a:ext>
            </a:extLst>
          </p:cNvPr>
          <p:cNvSpPr txBox="1"/>
          <p:nvPr/>
        </p:nvSpPr>
        <p:spPr>
          <a:xfrm>
            <a:off x="7705884" y="1412776"/>
            <a:ext cx="1330612"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（％：重症病床使用率）</a:t>
            </a:r>
            <a:endParaRPr lang="en-US" altLang="ja-JP" sz="900" dirty="0">
              <a:latin typeface="ＭＳ Ｐゴシック" panose="020B0600070205080204" pitchFamily="50" charset="-128"/>
              <a:ea typeface="ＭＳ Ｐゴシック" panose="020B0600070205080204" pitchFamily="50" charset="-128"/>
            </a:endParaRPr>
          </a:p>
        </p:txBody>
      </p:sp>
      <p:cxnSp>
        <p:nvCxnSpPr>
          <p:cNvPr id="36" name="直線矢印コネクタ 35"/>
          <p:cNvCxnSpPr/>
          <p:nvPr/>
        </p:nvCxnSpPr>
        <p:spPr>
          <a:xfrm>
            <a:off x="4165611" y="1970485"/>
            <a:ext cx="1054461" cy="5492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8" name="テキスト ボックス 37">
            <a:extLst>
              <a:ext uri="{FF2B5EF4-FFF2-40B4-BE49-F238E27FC236}">
                <a16:creationId xmlns:a16="http://schemas.microsoft.com/office/drawing/2014/main" id="{34CF59F8-A367-4EC1-83BF-5D400B8A4CCC}"/>
              </a:ext>
            </a:extLst>
          </p:cNvPr>
          <p:cNvSpPr txBox="1"/>
          <p:nvPr/>
        </p:nvSpPr>
        <p:spPr>
          <a:xfrm>
            <a:off x="1823362" y="1842215"/>
            <a:ext cx="1167340"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左軸：陽性者数</a:t>
            </a:r>
            <a:endParaRPr lang="en-US" altLang="ja-JP" sz="900" dirty="0">
              <a:latin typeface="ＭＳ Ｐゴシック" panose="020B0600070205080204" pitchFamily="50" charset="-128"/>
              <a:ea typeface="ＭＳ Ｐゴシック" panose="020B0600070205080204" pitchFamily="50" charset="-128"/>
            </a:endParaRPr>
          </a:p>
        </p:txBody>
      </p:sp>
      <p:sp>
        <p:nvSpPr>
          <p:cNvPr id="41" name="テキスト ボックス 40">
            <a:extLst>
              <a:ext uri="{FF2B5EF4-FFF2-40B4-BE49-F238E27FC236}">
                <a16:creationId xmlns:a16="http://schemas.microsoft.com/office/drawing/2014/main" id="{34CF59F8-A367-4EC1-83BF-5D400B8A4CCC}"/>
              </a:ext>
            </a:extLst>
          </p:cNvPr>
          <p:cNvSpPr txBox="1"/>
          <p:nvPr/>
        </p:nvSpPr>
        <p:spPr>
          <a:xfrm>
            <a:off x="2985064" y="1829146"/>
            <a:ext cx="1333248"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右軸：重症病床使用率</a:t>
            </a:r>
            <a:endParaRPr lang="en-US" altLang="ja-JP" sz="900" dirty="0">
              <a:latin typeface="ＭＳ Ｐゴシック" panose="020B0600070205080204" pitchFamily="50" charset="-128"/>
              <a:ea typeface="ＭＳ Ｐゴシック" panose="020B0600070205080204" pitchFamily="50" charset="-128"/>
            </a:endParaRPr>
          </a:p>
        </p:txBody>
      </p:sp>
      <p:cxnSp>
        <p:nvCxnSpPr>
          <p:cNvPr id="46" name="直線矢印コネクタ 45"/>
          <p:cNvCxnSpPr/>
          <p:nvPr/>
        </p:nvCxnSpPr>
        <p:spPr>
          <a:xfrm>
            <a:off x="2545329" y="2043075"/>
            <a:ext cx="1882655" cy="24660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0" name="テキスト ボックス 49">
            <a:extLst>
              <a:ext uri="{FF2B5EF4-FFF2-40B4-BE49-F238E27FC236}">
                <a16:creationId xmlns:a16="http://schemas.microsoft.com/office/drawing/2014/main" id="{34CF59F8-A367-4EC1-83BF-5D400B8A4CCC}"/>
              </a:ext>
            </a:extLst>
          </p:cNvPr>
          <p:cNvSpPr txBox="1"/>
          <p:nvPr/>
        </p:nvSpPr>
        <p:spPr>
          <a:xfrm>
            <a:off x="430064" y="5013176"/>
            <a:ext cx="639231" cy="236213"/>
          </a:xfrm>
          <a:prstGeom prst="rect">
            <a:avLst/>
          </a:prstGeom>
          <a:noFill/>
          <a:ln>
            <a:noFill/>
          </a:ln>
        </p:spPr>
        <p:txBody>
          <a:bodyPr wrap="square" rtlCol="0">
            <a:spAutoFit/>
          </a:bodyPr>
          <a:lstStyle/>
          <a:p>
            <a:pPr marL="201221" indent="-201221"/>
            <a:r>
              <a:rPr lang="en-US" altLang="ja-JP" sz="900" dirty="0">
                <a:latin typeface="ＭＳ Ｐゴシック" panose="020B0600070205080204" pitchFamily="50" charset="-128"/>
                <a:ea typeface="ＭＳ Ｐゴシック" panose="020B0600070205080204" pitchFamily="50" charset="-128"/>
              </a:rPr>
              <a:t>2020</a:t>
            </a:r>
            <a:r>
              <a:rPr lang="ja-JP" altLang="en-US" sz="900" dirty="0">
                <a:latin typeface="ＭＳ Ｐゴシック" panose="020B0600070205080204" pitchFamily="50" charset="-128"/>
                <a:ea typeface="ＭＳ Ｐゴシック" panose="020B0600070205080204" pitchFamily="50" charset="-128"/>
              </a:rPr>
              <a:t>年</a:t>
            </a:r>
            <a:endParaRPr lang="en-US" altLang="ja-JP" sz="900" dirty="0">
              <a:latin typeface="ＭＳ Ｐゴシック" panose="020B0600070205080204" pitchFamily="50" charset="-128"/>
              <a:ea typeface="ＭＳ Ｐゴシック" panose="020B0600070205080204" pitchFamily="50" charset="-128"/>
            </a:endParaRPr>
          </a:p>
        </p:txBody>
      </p:sp>
      <p:sp>
        <p:nvSpPr>
          <p:cNvPr id="51" name="テキスト ボックス 50">
            <a:extLst>
              <a:ext uri="{FF2B5EF4-FFF2-40B4-BE49-F238E27FC236}">
                <a16:creationId xmlns:a16="http://schemas.microsoft.com/office/drawing/2014/main" id="{34CF59F8-A367-4EC1-83BF-5D400B8A4CCC}"/>
              </a:ext>
            </a:extLst>
          </p:cNvPr>
          <p:cNvSpPr txBox="1"/>
          <p:nvPr/>
        </p:nvSpPr>
        <p:spPr>
          <a:xfrm>
            <a:off x="3923928" y="5085184"/>
            <a:ext cx="639231" cy="236213"/>
          </a:xfrm>
          <a:prstGeom prst="rect">
            <a:avLst/>
          </a:prstGeom>
          <a:noFill/>
          <a:ln>
            <a:noFill/>
          </a:ln>
        </p:spPr>
        <p:txBody>
          <a:bodyPr wrap="square" rtlCol="0">
            <a:spAutoFit/>
          </a:bodyPr>
          <a:lstStyle/>
          <a:p>
            <a:pPr marL="201221" indent="-201221"/>
            <a:r>
              <a:rPr lang="en-US" altLang="ja-JP" sz="900" dirty="0">
                <a:latin typeface="ＭＳ Ｐゴシック" panose="020B0600070205080204" pitchFamily="50" charset="-128"/>
                <a:ea typeface="ＭＳ Ｐゴシック" panose="020B0600070205080204" pitchFamily="50" charset="-128"/>
              </a:rPr>
              <a:t>2021</a:t>
            </a:r>
            <a:r>
              <a:rPr lang="ja-JP" altLang="en-US" sz="900" dirty="0">
                <a:latin typeface="ＭＳ Ｐゴシック" panose="020B0600070205080204" pitchFamily="50" charset="-128"/>
                <a:ea typeface="ＭＳ Ｐゴシック" panose="020B0600070205080204" pitchFamily="50" charset="-128"/>
              </a:rPr>
              <a:t>年</a:t>
            </a:r>
            <a:endParaRPr lang="en-US" altLang="ja-JP" sz="900" dirty="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6902896" y="6525344"/>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17</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34CF59F8-A367-4EC1-83BF-5D400B8A4CCC}"/>
              </a:ext>
            </a:extLst>
          </p:cNvPr>
          <p:cNvSpPr txBox="1"/>
          <p:nvPr/>
        </p:nvSpPr>
        <p:spPr>
          <a:xfrm>
            <a:off x="6228184" y="5402879"/>
            <a:ext cx="889471"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緊急事態宣言</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8/2</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9/30</a:t>
            </a:r>
          </a:p>
        </p:txBody>
      </p:sp>
      <p:sp>
        <p:nvSpPr>
          <p:cNvPr id="44" name="左右矢印 43"/>
          <p:cNvSpPr/>
          <p:nvPr/>
        </p:nvSpPr>
        <p:spPr>
          <a:xfrm>
            <a:off x="6498283" y="5721139"/>
            <a:ext cx="432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左右矢印 44"/>
          <p:cNvSpPr/>
          <p:nvPr/>
        </p:nvSpPr>
        <p:spPr>
          <a:xfrm>
            <a:off x="6948264" y="5714108"/>
            <a:ext cx="288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34CF59F8-A367-4EC1-83BF-5D400B8A4CCC}"/>
              </a:ext>
            </a:extLst>
          </p:cNvPr>
          <p:cNvSpPr txBox="1"/>
          <p:nvPr/>
        </p:nvSpPr>
        <p:spPr>
          <a:xfrm>
            <a:off x="6380078" y="5852318"/>
            <a:ext cx="1611563"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rPr>
              <a:t>大阪府全域時短要請</a:t>
            </a:r>
            <a:endParaRPr lang="en-US" altLang="ja-JP" sz="800" dirty="0">
              <a:latin typeface="ＭＳ Ｐゴシック" panose="020B0600070205080204" pitchFamily="50" charset="-128"/>
            </a:endParaRPr>
          </a:p>
          <a:p>
            <a:pPr marL="201221" indent="-201221" algn="ctr"/>
            <a:r>
              <a:rPr lang="en-US" altLang="ja-JP" sz="800" dirty="0">
                <a:latin typeface="ＭＳ Ｐゴシック" panose="020B0600070205080204" pitchFamily="50" charset="-128"/>
              </a:rPr>
              <a:t>10/1</a:t>
            </a:r>
            <a:r>
              <a:rPr lang="ja-JP" altLang="en-US" sz="800" dirty="0">
                <a:latin typeface="ＭＳ Ｐゴシック" panose="020B0600070205080204" pitchFamily="50" charset="-128"/>
              </a:rPr>
              <a:t>～</a:t>
            </a:r>
            <a:r>
              <a:rPr lang="en-US" altLang="ja-JP" sz="800" dirty="0">
                <a:latin typeface="ＭＳ Ｐゴシック" panose="020B0600070205080204" pitchFamily="50" charset="-128"/>
              </a:rPr>
              <a:t>10/24</a:t>
            </a:r>
          </a:p>
        </p:txBody>
      </p:sp>
      <p:sp>
        <p:nvSpPr>
          <p:cNvPr id="48" name="楕円 47"/>
          <p:cNvSpPr/>
          <p:nvPr/>
        </p:nvSpPr>
        <p:spPr>
          <a:xfrm>
            <a:off x="614398" y="2988659"/>
            <a:ext cx="1404000" cy="360000"/>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chemeClr val="tx1"/>
                </a:solidFill>
              </a:rPr>
              <a:t>第</a:t>
            </a:r>
            <a:r>
              <a:rPr lang="en-US" altLang="ja-JP" dirty="0">
                <a:solidFill>
                  <a:schemeClr val="tx1"/>
                </a:solidFill>
              </a:rPr>
              <a:t>1</a:t>
            </a:r>
            <a:r>
              <a:rPr lang="ja-JP" altLang="en-US" dirty="0">
                <a:solidFill>
                  <a:schemeClr val="tx1"/>
                </a:solidFill>
              </a:rPr>
              <a:t>波</a:t>
            </a:r>
            <a:endParaRPr lang="ja-JP" dirty="0">
              <a:solidFill>
                <a:schemeClr val="tx1"/>
              </a:solidFill>
            </a:endParaRPr>
          </a:p>
        </p:txBody>
      </p:sp>
      <p:sp>
        <p:nvSpPr>
          <p:cNvPr id="49" name="楕円 48"/>
          <p:cNvSpPr/>
          <p:nvPr/>
        </p:nvSpPr>
        <p:spPr>
          <a:xfrm>
            <a:off x="2018398" y="2992794"/>
            <a:ext cx="1290906" cy="360026"/>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chemeClr val="tx1"/>
                </a:solidFill>
              </a:rPr>
              <a:t>第</a:t>
            </a:r>
            <a:r>
              <a:rPr lang="en-US" altLang="ja-JP" dirty="0">
                <a:solidFill>
                  <a:schemeClr val="tx1"/>
                </a:solidFill>
              </a:rPr>
              <a:t>2</a:t>
            </a:r>
            <a:r>
              <a:rPr lang="ja-JP" altLang="en-US" dirty="0">
                <a:solidFill>
                  <a:schemeClr val="tx1"/>
                </a:solidFill>
              </a:rPr>
              <a:t>波</a:t>
            </a:r>
            <a:endParaRPr lang="ja-JP" dirty="0">
              <a:solidFill>
                <a:schemeClr val="tx1"/>
              </a:solidFill>
            </a:endParaRPr>
          </a:p>
        </p:txBody>
      </p:sp>
      <p:sp>
        <p:nvSpPr>
          <p:cNvPr id="52" name="楕円 51"/>
          <p:cNvSpPr/>
          <p:nvPr/>
        </p:nvSpPr>
        <p:spPr>
          <a:xfrm>
            <a:off x="4682567" y="1628800"/>
            <a:ext cx="1181738" cy="360000"/>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100" dirty="0">
                <a:solidFill>
                  <a:schemeClr val="tx1"/>
                </a:solidFill>
              </a:rPr>
              <a:t>第</a:t>
            </a:r>
            <a:r>
              <a:rPr lang="en-US" altLang="ja-JP" sz="1100" dirty="0">
                <a:solidFill>
                  <a:schemeClr val="tx1"/>
                </a:solidFill>
              </a:rPr>
              <a:t>4</a:t>
            </a:r>
            <a:r>
              <a:rPr lang="ja-JP" altLang="en-US" sz="1100" dirty="0">
                <a:solidFill>
                  <a:schemeClr val="tx1"/>
                </a:solidFill>
              </a:rPr>
              <a:t>波</a:t>
            </a:r>
            <a:endParaRPr lang="ja-JP" sz="1100" dirty="0">
              <a:solidFill>
                <a:schemeClr val="tx1"/>
              </a:solidFill>
            </a:endParaRPr>
          </a:p>
        </p:txBody>
      </p:sp>
      <p:sp>
        <p:nvSpPr>
          <p:cNvPr id="53" name="楕円 52"/>
          <p:cNvSpPr/>
          <p:nvPr/>
        </p:nvSpPr>
        <p:spPr>
          <a:xfrm>
            <a:off x="5869300" y="1628800"/>
            <a:ext cx="1833831" cy="360000"/>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chemeClr val="tx1"/>
                </a:solidFill>
              </a:rPr>
              <a:t>第</a:t>
            </a:r>
            <a:r>
              <a:rPr lang="en-US" altLang="ja-JP" dirty="0">
                <a:solidFill>
                  <a:schemeClr val="tx1"/>
                </a:solidFill>
              </a:rPr>
              <a:t>5</a:t>
            </a:r>
            <a:r>
              <a:rPr lang="ja-JP" altLang="en-US" dirty="0">
                <a:solidFill>
                  <a:schemeClr val="tx1"/>
                </a:solidFill>
              </a:rPr>
              <a:t>波</a:t>
            </a:r>
            <a:endParaRPr lang="ja-JP" dirty="0">
              <a:solidFill>
                <a:schemeClr val="tx1"/>
              </a:solidFill>
            </a:endParaRPr>
          </a:p>
        </p:txBody>
      </p:sp>
      <p:sp>
        <p:nvSpPr>
          <p:cNvPr id="54" name="テキスト ボックス 53">
            <a:extLst>
              <a:ext uri="{FF2B5EF4-FFF2-40B4-BE49-F238E27FC236}">
                <a16:creationId xmlns:a16="http://schemas.microsoft.com/office/drawing/2014/main" id="{34CF59F8-A367-4EC1-83BF-5D400B8A4CCC}"/>
              </a:ext>
            </a:extLst>
          </p:cNvPr>
          <p:cNvSpPr txBox="1"/>
          <p:nvPr/>
        </p:nvSpPr>
        <p:spPr>
          <a:xfrm>
            <a:off x="7740352" y="5095187"/>
            <a:ext cx="639231" cy="236213"/>
          </a:xfrm>
          <a:prstGeom prst="rect">
            <a:avLst/>
          </a:prstGeom>
          <a:noFill/>
          <a:ln>
            <a:noFill/>
          </a:ln>
        </p:spPr>
        <p:txBody>
          <a:bodyPr wrap="square" rtlCol="0">
            <a:spAutoFit/>
          </a:bodyPr>
          <a:lstStyle/>
          <a:p>
            <a:pPr marL="201221" indent="-201221"/>
            <a:r>
              <a:rPr lang="en-US" altLang="ja-JP" sz="900" dirty="0">
                <a:latin typeface="ＭＳ Ｐゴシック" panose="020B0600070205080204" pitchFamily="50" charset="-128"/>
                <a:ea typeface="ＭＳ Ｐゴシック" panose="020B0600070205080204" pitchFamily="50" charset="-128"/>
              </a:rPr>
              <a:t>2022</a:t>
            </a:r>
            <a:r>
              <a:rPr lang="ja-JP" altLang="en-US" sz="900" dirty="0">
                <a:latin typeface="ＭＳ Ｐゴシック" panose="020B0600070205080204" pitchFamily="50" charset="-128"/>
                <a:ea typeface="ＭＳ Ｐゴシック" panose="020B0600070205080204" pitchFamily="50" charset="-128"/>
              </a:rPr>
              <a:t>年</a:t>
            </a:r>
            <a:endParaRPr lang="en-US" altLang="ja-JP" sz="900" dirty="0">
              <a:latin typeface="ＭＳ Ｐゴシック" panose="020B0600070205080204" pitchFamily="50" charset="-128"/>
              <a:ea typeface="ＭＳ Ｐゴシック" panose="020B0600070205080204" pitchFamily="50" charset="-128"/>
            </a:endParaRPr>
          </a:p>
        </p:txBody>
      </p:sp>
      <p:sp>
        <p:nvSpPr>
          <p:cNvPr id="56" name="テキスト ボックス 55">
            <a:extLst>
              <a:ext uri="{FF2B5EF4-FFF2-40B4-BE49-F238E27FC236}">
                <a16:creationId xmlns:a16="http://schemas.microsoft.com/office/drawing/2014/main" id="{34CF59F8-A367-4EC1-83BF-5D400B8A4CCC}"/>
              </a:ext>
            </a:extLst>
          </p:cNvPr>
          <p:cNvSpPr txBox="1"/>
          <p:nvPr/>
        </p:nvSpPr>
        <p:spPr>
          <a:xfrm>
            <a:off x="7931001" y="5841880"/>
            <a:ext cx="889471" cy="338554"/>
          </a:xfrm>
          <a:prstGeom prst="rect">
            <a:avLst/>
          </a:prstGeom>
          <a:noFill/>
          <a:ln>
            <a:noFill/>
          </a:ln>
        </p:spPr>
        <p:txBody>
          <a:bodyPr wrap="square" rtlCol="0">
            <a:spAutoFit/>
          </a:bodyPr>
          <a:lstStyle/>
          <a:p>
            <a:pPr marL="201221" indent="-201221" algn="ctr"/>
            <a:r>
              <a:rPr lang="ja-JP" altLang="en-US" sz="800" dirty="0" err="1">
                <a:latin typeface="ＭＳ Ｐゴシック" panose="020B0600070205080204" pitchFamily="50" charset="-128"/>
                <a:ea typeface="ＭＳ Ｐゴシック" panose="020B0600070205080204" pitchFamily="50" charset="-128"/>
              </a:rPr>
              <a:t>まん</a:t>
            </a:r>
            <a:r>
              <a:rPr lang="ja-JP" altLang="en-US" sz="800" dirty="0">
                <a:latin typeface="ＭＳ Ｐゴシック" panose="020B0600070205080204" pitchFamily="50" charset="-128"/>
                <a:ea typeface="ＭＳ Ｐゴシック" panose="020B0600070205080204" pitchFamily="50" charset="-128"/>
              </a:rPr>
              <a:t>防措置</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1/27</a:t>
            </a:r>
            <a:r>
              <a:rPr lang="ja-JP" altLang="en-US" sz="800" dirty="0" smtClean="0">
                <a:latin typeface="ＭＳ Ｐゴシック" panose="020B0600070205080204" pitchFamily="50" charset="-128"/>
                <a:ea typeface="ＭＳ Ｐゴシック" panose="020B0600070205080204" pitchFamily="50" charset="-128"/>
              </a:rPr>
              <a:t>～</a:t>
            </a:r>
            <a:r>
              <a:rPr lang="en-US" altLang="ja-JP" sz="800" smtClean="0">
                <a:latin typeface="ＭＳ Ｐゴシック" panose="020B0600070205080204" pitchFamily="50" charset="-128"/>
                <a:ea typeface="ＭＳ Ｐゴシック" panose="020B0600070205080204" pitchFamily="50" charset="-128"/>
              </a:rPr>
              <a:t>3/6</a:t>
            </a:r>
            <a:endParaRPr lang="en-US" altLang="ja-JP" sz="800" dirty="0">
              <a:latin typeface="ＭＳ Ｐゴシック" panose="020B0600070205080204" pitchFamily="50" charset="-128"/>
              <a:ea typeface="ＭＳ Ｐゴシック" panose="020B0600070205080204" pitchFamily="50" charset="-128"/>
            </a:endParaRPr>
          </a:p>
        </p:txBody>
      </p:sp>
      <p:sp>
        <p:nvSpPr>
          <p:cNvPr id="4" name="右矢印 3"/>
          <p:cNvSpPr/>
          <p:nvPr/>
        </p:nvSpPr>
        <p:spPr>
          <a:xfrm flipH="1">
            <a:off x="8217068" y="5711374"/>
            <a:ext cx="217979" cy="108000"/>
          </a:xfrm>
          <a:prstGeom prs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楕円 56"/>
          <p:cNvSpPr/>
          <p:nvPr/>
        </p:nvSpPr>
        <p:spPr>
          <a:xfrm>
            <a:off x="3309304" y="2158055"/>
            <a:ext cx="1373263" cy="360021"/>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chemeClr val="tx1"/>
                </a:solidFill>
              </a:rPr>
              <a:t>第</a:t>
            </a:r>
            <a:r>
              <a:rPr lang="en-US" altLang="ja-JP" dirty="0">
                <a:solidFill>
                  <a:schemeClr val="tx1"/>
                </a:solidFill>
              </a:rPr>
              <a:t>3</a:t>
            </a:r>
            <a:r>
              <a:rPr lang="ja-JP" altLang="en-US" dirty="0">
                <a:solidFill>
                  <a:schemeClr val="tx1"/>
                </a:solidFill>
              </a:rPr>
              <a:t>波</a:t>
            </a:r>
            <a:endParaRPr lang="ja-JP" dirty="0">
              <a:solidFill>
                <a:schemeClr val="tx1"/>
              </a:solidFill>
            </a:endParaRPr>
          </a:p>
        </p:txBody>
      </p:sp>
      <p:sp>
        <p:nvSpPr>
          <p:cNvPr id="5" name="フローチャート: 論理積ゲート 4"/>
          <p:cNvSpPr/>
          <p:nvPr/>
        </p:nvSpPr>
        <p:spPr>
          <a:xfrm flipH="1">
            <a:off x="7711603" y="1664832"/>
            <a:ext cx="675028" cy="252000"/>
          </a:xfrm>
          <a:prstGeom prst="flowChartDelay">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n-ea"/>
              </a:rPr>
              <a:t>第</a:t>
            </a:r>
            <a:r>
              <a:rPr lang="en-US" altLang="ja-JP" sz="1100" dirty="0">
                <a:solidFill>
                  <a:schemeClr val="tx1"/>
                </a:solidFill>
                <a:latin typeface="+mn-ea"/>
              </a:rPr>
              <a:t>6</a:t>
            </a:r>
            <a:r>
              <a:rPr lang="ja-JP" altLang="en-US" sz="1100" dirty="0">
                <a:solidFill>
                  <a:schemeClr val="tx1"/>
                </a:solidFill>
                <a:latin typeface="+mn-ea"/>
              </a:rPr>
              <a:t>波</a:t>
            </a:r>
            <a:endParaRPr lang="ja-JP" altLang="ja-JP" sz="1100" dirty="0">
              <a:solidFill>
                <a:schemeClr val="tx1"/>
              </a:solidFill>
              <a:latin typeface="+mn-ea"/>
            </a:endParaRPr>
          </a:p>
        </p:txBody>
      </p:sp>
    </p:spTree>
    <p:extLst>
      <p:ext uri="{BB962C8B-B14F-4D97-AF65-F5344CB8AC3E}">
        <p14:creationId xmlns:p14="http://schemas.microsoft.com/office/powerpoint/2010/main" val="4195929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業況判断ＤＩ（近畿）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764704"/>
            <a:ext cx="8776102" cy="738664"/>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新型コロナウイルス感染症の影響を受けて企業の景況感（日銀短観 </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月から</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月にかけて急速に落ち込んだ。</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月以降は緩やかな回復傾向にあるが、</a:t>
            </a: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月見通しは再度下落するとの結果になっている。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34CF59F8-A367-4EC1-83BF-5D400B8A4CCC}"/>
              </a:ext>
            </a:extLst>
          </p:cNvPr>
          <p:cNvSpPr txBox="1"/>
          <p:nvPr/>
        </p:nvSpPr>
        <p:spPr>
          <a:xfrm>
            <a:off x="3421058" y="1884830"/>
            <a:ext cx="2520000" cy="307777"/>
          </a:xfrm>
          <a:prstGeom prst="rect">
            <a:avLst/>
          </a:prstGeom>
          <a:noFill/>
          <a:ln>
            <a:noFill/>
          </a:ln>
        </p:spPr>
        <p:txBody>
          <a:bodyPr wrap="square" rtlCol="0">
            <a:spAutoFit/>
          </a:bodyPr>
          <a:lstStyle/>
          <a:p>
            <a:pPr marL="201221" indent="-201221" algn="ctr"/>
            <a:r>
              <a:rPr lang="ja-JP" altLang="en-US" sz="1400" dirty="0">
                <a:latin typeface="Meiryo UI" panose="020B0604030504040204" pitchFamily="50" charset="-128"/>
                <a:ea typeface="Meiryo UI" panose="020B0604030504040204" pitchFamily="50" charset="-128"/>
              </a:rPr>
              <a:t>業況判断</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（近畿地区）</a:t>
            </a:r>
            <a:endParaRPr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5243798" y="6140861"/>
            <a:ext cx="3934102" cy="360040"/>
          </a:xfrm>
          <a:prstGeom prst="rect">
            <a:avLst/>
          </a:prstGeom>
          <a:noFill/>
          <a:ln>
            <a:noFill/>
          </a:ln>
        </p:spPr>
        <p:txBody>
          <a:bodyPr wrap="square" rtlCol="0">
            <a:spAutoFit/>
          </a:bodyPr>
          <a:lstStyle/>
          <a:p>
            <a:pPr marL="201221" indent="-201221"/>
            <a:r>
              <a:rPr lang="ja-JP" altLang="en-US" sz="831" dirty="0">
                <a:latin typeface="Meiryo UI" panose="020B0604030504040204" pitchFamily="50" charset="-128"/>
                <a:ea typeface="Meiryo UI" panose="020B0604030504040204" pitchFamily="50" charset="-128"/>
              </a:rPr>
              <a:t>出典：日本銀行大阪支店 「全国企業短期経済観測調査（近畿地区）」より作成</a:t>
            </a:r>
            <a:endParaRPr lang="en-US" altLang="ja-JP" sz="831" dirty="0">
              <a:latin typeface="Meiryo UI" panose="020B0604030504040204" pitchFamily="50" charset="-128"/>
              <a:ea typeface="Meiryo UI" panose="020B0604030504040204" pitchFamily="50" charset="-128"/>
            </a:endParaRPr>
          </a:p>
          <a:p>
            <a:pPr marL="201221" indent="-201221"/>
            <a:r>
              <a:rPr lang="en-US" altLang="ja-JP" sz="831" dirty="0">
                <a:latin typeface="Meiryo UI" panose="020B0604030504040204" pitchFamily="50" charset="-128"/>
                <a:ea typeface="Meiryo UI" panose="020B0604030504040204" pitchFamily="50" charset="-128"/>
              </a:rPr>
              <a:t>※2022</a:t>
            </a:r>
            <a:r>
              <a:rPr lang="ja-JP" altLang="en-US" sz="831" dirty="0">
                <a:latin typeface="Meiryo UI" panose="020B0604030504040204" pitchFamily="50" charset="-128"/>
                <a:ea typeface="Meiryo UI" panose="020B0604030504040204" pitchFamily="50" charset="-128"/>
              </a:rPr>
              <a:t>年</a:t>
            </a:r>
            <a:r>
              <a:rPr lang="en-US" altLang="ja-JP" sz="831" dirty="0">
                <a:latin typeface="Meiryo UI" panose="020B0604030504040204" pitchFamily="50" charset="-128"/>
                <a:ea typeface="Meiryo UI" panose="020B0604030504040204" pitchFamily="50" charset="-128"/>
              </a:rPr>
              <a:t>3</a:t>
            </a:r>
            <a:r>
              <a:rPr lang="ja-JP" altLang="en-US" sz="831" dirty="0">
                <a:latin typeface="Meiryo UI" panose="020B0604030504040204" pitchFamily="50" charset="-128"/>
                <a:ea typeface="Meiryo UI" panose="020B0604030504040204" pitchFamily="50" charset="-128"/>
              </a:rPr>
              <a:t>月の数値は先行き</a:t>
            </a:r>
            <a:r>
              <a:rPr lang="en-US" altLang="ja-JP" sz="831" dirty="0">
                <a:latin typeface="Meiryo UI" panose="020B0604030504040204" pitchFamily="50" charset="-128"/>
                <a:ea typeface="Meiryo UI" panose="020B0604030504040204" pitchFamily="50" charset="-128"/>
              </a:rPr>
              <a:t>DI</a:t>
            </a:r>
          </a:p>
        </p:txBody>
      </p:sp>
      <p:sp>
        <p:nvSpPr>
          <p:cNvPr id="2" name="スライド番号プレースホルダー 1"/>
          <p:cNvSpPr>
            <a:spLocks noGrp="1"/>
          </p:cNvSpPr>
          <p:nvPr>
            <p:ph type="sldNum" sz="quarter" idx="12"/>
          </p:nvPr>
        </p:nvSpPr>
        <p:spPr>
          <a:xfrm>
            <a:off x="6902896" y="6356350"/>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9" name="グラフ 8"/>
          <p:cNvGraphicFramePr>
            <a:graphicFrameLocks/>
          </p:cNvGraphicFramePr>
          <p:nvPr>
            <p:extLst>
              <p:ext uri="{D42A27DB-BD31-4B8C-83A1-F6EECF244321}">
                <p14:modId xmlns:p14="http://schemas.microsoft.com/office/powerpoint/2010/main" val="278417673"/>
              </p:ext>
            </p:extLst>
          </p:nvPr>
        </p:nvGraphicFramePr>
        <p:xfrm>
          <a:off x="146358" y="2192607"/>
          <a:ext cx="8712968" cy="38186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1811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業種別</a:t>
            </a:r>
            <a:r>
              <a:rPr lang="ja-JP" altLang="en-US" sz="2000" b="1" kern="100" dirty="0">
                <a:solidFill>
                  <a:schemeClr val="tx1"/>
                </a:solidFill>
                <a:ea typeface="Meiryo UI" panose="020B0604030504040204" pitchFamily="50" charset="-128"/>
                <a:cs typeface="Times New Roman" panose="02020603050405020304" pitchFamily="18" charset="0"/>
              </a:rPr>
              <a:t>ＤＩ</a:t>
            </a:r>
            <a:r>
              <a:rPr lang="ja-JP" altLang="en-US" sz="2000" b="1" kern="100" dirty="0">
                <a:solidFill>
                  <a:sysClr val="windowText" lastClr="000000"/>
                </a:solidFill>
                <a:ea typeface="Meiryo UI" panose="020B0604030504040204" pitchFamily="50" charset="-128"/>
                <a:cs typeface="Times New Roman" panose="02020603050405020304" pitchFamily="18" charset="0"/>
              </a:rPr>
              <a:t>（近畿）</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764704"/>
            <a:ext cx="8776102"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近畿の景況感は、</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月にかけて全体的に持ち直しの傾向が見られる。</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しかし、宿泊・飲食サービスについては、依然として新型コロナウイルス感染症拡大の影響を大きく受けている。</a:t>
            </a: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7" name="正方形/長方形 66"/>
          <p:cNvSpPr/>
          <p:nvPr/>
        </p:nvSpPr>
        <p:spPr>
          <a:xfrm>
            <a:off x="5436096" y="6565619"/>
            <a:ext cx="1980237" cy="220188"/>
          </a:xfrm>
          <a:prstGeom prst="rect">
            <a:avLst/>
          </a:prstGeom>
        </p:spPr>
        <p:txBody>
          <a:bodyPr wrap="square">
            <a:spAutoFit/>
          </a:bodyPr>
          <a:lstStyle/>
          <a:p>
            <a:r>
              <a:rPr lang="ja-JP" altLang="en-US" sz="831" dirty="0">
                <a:latin typeface="Meiryo UI" panose="020B0604030504040204" pitchFamily="50" charset="-128"/>
                <a:ea typeface="Meiryo UI" panose="020B0604030504040204" pitchFamily="50" charset="-128"/>
              </a:rPr>
              <a:t>※</a:t>
            </a:r>
            <a:r>
              <a:rPr lang="en-US" altLang="ja-JP" sz="831" dirty="0">
                <a:latin typeface="Meiryo UI" panose="020B0604030504040204" pitchFamily="50" charset="-128"/>
                <a:ea typeface="Meiryo UI" panose="020B0604030504040204" pitchFamily="50" charset="-128"/>
              </a:rPr>
              <a:t>2022</a:t>
            </a:r>
            <a:r>
              <a:rPr lang="ja-JP" altLang="en-US" sz="831" dirty="0">
                <a:latin typeface="Meiryo UI" panose="020B0604030504040204" pitchFamily="50" charset="-128"/>
                <a:ea typeface="Meiryo UI" panose="020B0604030504040204" pitchFamily="50" charset="-128"/>
              </a:rPr>
              <a:t>年</a:t>
            </a:r>
            <a:r>
              <a:rPr lang="en-US" altLang="ja-JP" sz="831" dirty="0">
                <a:latin typeface="Meiryo UI" panose="020B0604030504040204" pitchFamily="50" charset="-128"/>
                <a:ea typeface="Meiryo UI" panose="020B0604030504040204" pitchFamily="50" charset="-128"/>
              </a:rPr>
              <a:t>3</a:t>
            </a:r>
            <a:r>
              <a:rPr lang="ja-JP" altLang="en-US" sz="831" dirty="0">
                <a:latin typeface="Meiryo UI" panose="020B0604030504040204" pitchFamily="50" charset="-128"/>
                <a:ea typeface="Meiryo UI" panose="020B0604030504040204" pitchFamily="50" charset="-128"/>
              </a:rPr>
              <a:t>月の数値は先行き</a:t>
            </a:r>
            <a:r>
              <a:rPr lang="en-US" altLang="ja-JP" sz="831" dirty="0">
                <a:latin typeface="Meiryo UI" panose="020B0604030504040204" pitchFamily="50" charset="-128"/>
                <a:ea typeface="Meiryo UI" panose="020B0604030504040204" pitchFamily="50" charset="-128"/>
              </a:rPr>
              <a:t>DI</a:t>
            </a:r>
          </a:p>
        </p:txBody>
      </p:sp>
      <p:sp>
        <p:nvSpPr>
          <p:cNvPr id="68" name="テキスト ボックス 67">
            <a:extLst>
              <a:ext uri="{FF2B5EF4-FFF2-40B4-BE49-F238E27FC236}">
                <a16:creationId xmlns:a16="http://schemas.microsoft.com/office/drawing/2014/main" id="{34CF59F8-A367-4EC1-83BF-5D400B8A4CCC}"/>
              </a:ext>
            </a:extLst>
          </p:cNvPr>
          <p:cNvSpPr txBox="1"/>
          <p:nvPr/>
        </p:nvSpPr>
        <p:spPr>
          <a:xfrm>
            <a:off x="5436096" y="6381328"/>
            <a:ext cx="3743701" cy="220188"/>
          </a:xfrm>
          <a:prstGeom prst="rect">
            <a:avLst/>
          </a:prstGeom>
          <a:noFill/>
          <a:ln>
            <a:noFill/>
          </a:ln>
        </p:spPr>
        <p:txBody>
          <a:bodyPr wrap="square" rtlCol="0">
            <a:spAutoFit/>
          </a:bodyPr>
          <a:lstStyle/>
          <a:p>
            <a:pPr marL="201221" indent="-201221"/>
            <a:r>
              <a:rPr lang="ja-JP" altLang="en-US" sz="831" dirty="0">
                <a:latin typeface="Meiryo UI" panose="020B0604030504040204" pitchFamily="50" charset="-128"/>
                <a:ea typeface="Meiryo UI" panose="020B0604030504040204" pitchFamily="50" charset="-128"/>
              </a:rPr>
              <a:t>出典：日本銀行大阪支店 「全国企業短期経済観測調査（近畿地区）」より作成</a:t>
            </a:r>
            <a:endParaRPr lang="en-US" altLang="ja-JP" sz="831" dirty="0">
              <a:latin typeface="Meiryo UI" panose="020B0604030504040204" pitchFamily="50" charset="-128"/>
              <a:ea typeface="Meiryo UI" panose="020B0604030504040204" pitchFamily="50" charset="-128"/>
            </a:endParaRPr>
          </a:p>
        </p:txBody>
      </p:sp>
      <p:sp>
        <p:nvSpPr>
          <p:cNvPr id="69" name="角丸四角形 68"/>
          <p:cNvSpPr/>
          <p:nvPr/>
        </p:nvSpPr>
        <p:spPr>
          <a:xfrm>
            <a:off x="8172400" y="3919704"/>
            <a:ext cx="826584" cy="2229184"/>
          </a:xfrm>
          <a:prstGeom prst="roundRect">
            <a:avLst>
              <a:gd name="adj" fmla="val 10545"/>
            </a:avLst>
          </a:prstGeom>
          <a:noFill/>
          <a:ln w="22225" cmpd="dbl">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ja-JP" altLang="en-US" sz="1015"/>
          </a:p>
        </p:txBody>
      </p:sp>
      <p:sp>
        <p:nvSpPr>
          <p:cNvPr id="10" name="テキスト ボックス 9">
            <a:extLst>
              <a:ext uri="{FF2B5EF4-FFF2-40B4-BE49-F238E27FC236}">
                <a16:creationId xmlns:a16="http://schemas.microsoft.com/office/drawing/2014/main" id="{34CF59F8-A367-4EC1-83BF-5D400B8A4CCC}"/>
              </a:ext>
            </a:extLst>
          </p:cNvPr>
          <p:cNvSpPr txBox="1"/>
          <p:nvPr/>
        </p:nvSpPr>
        <p:spPr>
          <a:xfrm>
            <a:off x="2915816" y="1537371"/>
            <a:ext cx="3528392"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業種別業況判断（近畿地区）</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全産業、製造業</a:t>
            </a:r>
            <a:r>
              <a:rPr lang="en-US" altLang="ja-JP" sz="1200" dirty="0">
                <a:latin typeface="Meiryo UI" panose="020B0604030504040204" pitchFamily="50" charset="-128"/>
                <a:ea typeface="Meiryo UI" panose="020B0604030504040204" pitchFamily="50" charset="-128"/>
              </a:rPr>
              <a:t>〕</a:t>
            </a: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3121895" y="3800073"/>
            <a:ext cx="2954904"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業種別業況判断（近畿地区）</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非製造業</a:t>
            </a:r>
            <a:r>
              <a:rPr lang="en-US" altLang="ja-JP" sz="1200" dirty="0">
                <a:latin typeface="Meiryo UI" panose="020B0604030504040204" pitchFamily="50" charset="-128"/>
                <a:ea typeface="Meiryo UI" panose="020B0604030504040204" pitchFamily="50" charset="-128"/>
              </a:rPr>
              <a:t>〕</a:t>
            </a:r>
          </a:p>
        </p:txBody>
      </p:sp>
      <p:sp>
        <p:nvSpPr>
          <p:cNvPr id="2" name="スライド番号プレースホルダー 1"/>
          <p:cNvSpPr>
            <a:spLocks noGrp="1"/>
          </p:cNvSpPr>
          <p:nvPr>
            <p:ph type="sldNum" sz="quarter" idx="12"/>
          </p:nvPr>
        </p:nvSpPr>
        <p:spPr>
          <a:xfrm>
            <a:off x="6902896" y="6520259"/>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16" name="グラフ 15"/>
          <p:cNvGraphicFramePr>
            <a:graphicFrameLocks/>
          </p:cNvGraphicFramePr>
          <p:nvPr>
            <p:extLst>
              <p:ext uri="{D42A27DB-BD31-4B8C-83A1-F6EECF244321}">
                <p14:modId xmlns:p14="http://schemas.microsoft.com/office/powerpoint/2010/main" val="2920250880"/>
              </p:ext>
            </p:extLst>
          </p:nvPr>
        </p:nvGraphicFramePr>
        <p:xfrm>
          <a:off x="117087" y="1812401"/>
          <a:ext cx="9000000" cy="205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グラフ 16"/>
          <p:cNvGraphicFramePr>
            <a:graphicFrameLocks/>
          </p:cNvGraphicFramePr>
          <p:nvPr>
            <p:extLst>
              <p:ext uri="{D42A27DB-BD31-4B8C-83A1-F6EECF244321}">
                <p14:modId xmlns:p14="http://schemas.microsoft.com/office/powerpoint/2010/main" val="3116876311"/>
              </p:ext>
            </p:extLst>
          </p:nvPr>
        </p:nvGraphicFramePr>
        <p:xfrm>
          <a:off x="117087" y="4052114"/>
          <a:ext cx="9000000" cy="2376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67509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倒産の動向（全国・大阪）</a:t>
            </a:r>
          </a:p>
        </p:txBody>
      </p:sp>
      <p:sp>
        <p:nvSpPr>
          <p:cNvPr id="37" name="テキスト ボックス 36"/>
          <p:cNvSpPr txBox="1"/>
          <p:nvPr/>
        </p:nvSpPr>
        <p:spPr>
          <a:xfrm>
            <a:off x="45095" y="614201"/>
            <a:ext cx="8776102" cy="1169551"/>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新型コロナウイルス感染症の拡大以降、実質無利子・無担保融資などの資金支援等により全体的な倒産件数は減少傾向。</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一方、コロナ関連の倒産件数は増加傾向にあり、</a:t>
            </a: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月</a:t>
            </a:r>
            <a:r>
              <a:rPr lang="en-US" altLang="ja-JP" sz="1400" dirty="0" smtClean="0">
                <a:latin typeface="Meiryo UI" panose="020B0604030504040204" pitchFamily="50" charset="-128"/>
                <a:ea typeface="Meiryo UI" panose="020B0604030504040204" pitchFamily="50" charset="-128"/>
              </a:rPr>
              <a:t>16</a:t>
            </a:r>
            <a:r>
              <a:rPr lang="ja-JP" altLang="en-US" sz="1400" dirty="0" smtClean="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時点で、全国で</a:t>
            </a:r>
            <a:r>
              <a:rPr lang="en-US" altLang="ja-JP" sz="1400" dirty="0" smtClean="0">
                <a:latin typeface="Meiryo UI" panose="020B0604030504040204" pitchFamily="50" charset="-128"/>
                <a:ea typeface="Meiryo UI" panose="020B0604030504040204" pitchFamily="50" charset="-128"/>
              </a:rPr>
              <a:t>2,854</a:t>
            </a:r>
            <a:r>
              <a:rPr lang="ja-JP" altLang="en-US" sz="1400" dirty="0" smtClean="0">
                <a:latin typeface="Meiryo UI" panose="020B0604030504040204" pitchFamily="50" charset="-128"/>
                <a:ea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rPr>
              <a:t>（自主的な廃業は含まれていない）。大阪の倒産件数は、</a:t>
            </a:r>
            <a:r>
              <a:rPr lang="en-US" altLang="ja-JP" sz="1400" dirty="0" smtClean="0">
                <a:latin typeface="Meiryo UI" panose="020B0604030504040204" pitchFamily="50" charset="-128"/>
                <a:ea typeface="Meiryo UI" panose="020B0604030504040204" pitchFamily="50" charset="-128"/>
              </a:rPr>
              <a:t>297</a:t>
            </a:r>
            <a:r>
              <a:rPr lang="ja-JP" altLang="en-US" sz="1400" dirty="0" smtClean="0">
                <a:latin typeface="Meiryo UI" panose="020B0604030504040204" pitchFamily="50" charset="-128"/>
                <a:ea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rPr>
              <a:t>であり、全国で２番目に高い水準。</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業種別でみると、飲食店、食品卸、ホテル・旅館といった観光に関連する事業者の倒産が多い。</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5080109" y="6478005"/>
            <a:ext cx="4067945" cy="220188"/>
          </a:xfrm>
          <a:prstGeom prst="rect">
            <a:avLst/>
          </a:prstGeom>
          <a:noFill/>
          <a:ln>
            <a:noFill/>
          </a:ln>
        </p:spPr>
        <p:txBody>
          <a:bodyPr wrap="square" rtlCol="0">
            <a:spAutoFit/>
          </a:bodyPr>
          <a:lstStyle/>
          <a:p>
            <a:pPr marL="164127" indent="-164127" defTabSz="844083">
              <a:defRPr/>
            </a:pPr>
            <a:r>
              <a:rPr lang="ja-JP" altLang="en-US" sz="831" dirty="0">
                <a:latin typeface="Meiryo UI" panose="020B0604030504040204" pitchFamily="50" charset="-128"/>
                <a:ea typeface="Meiryo UI" panose="020B0604030504040204" pitchFamily="50" charset="-128"/>
              </a:rPr>
              <a:t>出典：</a:t>
            </a:r>
            <a:r>
              <a:rPr lang="ja-JP" altLang="en-US" sz="83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帝国データバンク 「全国企業倒産集計」、「新型コロナウイルス関連倒産」より作成</a:t>
            </a:r>
            <a:endParaRPr lang="en-US" altLang="ja-JP" sz="83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34CF59F8-A367-4EC1-83BF-5D400B8A4CCC}"/>
              </a:ext>
            </a:extLst>
          </p:cNvPr>
          <p:cNvSpPr txBox="1"/>
          <p:nvPr/>
        </p:nvSpPr>
        <p:spPr>
          <a:xfrm>
            <a:off x="891152" y="3256170"/>
            <a:ext cx="4822165"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新型コロナウイルス関連倒産件数の推移（</a:t>
            </a:r>
            <a:r>
              <a:rPr lang="en-US" altLang="ja-JP" sz="1200" dirty="0">
                <a:latin typeface="Meiryo UI" panose="020B0604030504040204" pitchFamily="50" charset="-128"/>
                <a:ea typeface="Meiryo UI" panose="020B0604030504040204" pitchFamily="50" charset="-128"/>
              </a:rPr>
              <a:t>2022</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rPr>
              <a:t>16</a:t>
            </a:r>
            <a:r>
              <a:rPr lang="ja-JP" altLang="en-US" sz="1200" dirty="0" smtClean="0">
                <a:latin typeface="Meiryo UI" panose="020B0604030504040204" pitchFamily="50" charset="-128"/>
                <a:ea typeface="Meiryo UI" panose="020B0604030504040204" pitchFamily="50" charset="-128"/>
              </a:rPr>
              <a:t>日</a:t>
            </a:r>
            <a:r>
              <a:rPr lang="ja-JP" altLang="en-US" sz="1200" dirty="0">
                <a:latin typeface="Meiryo UI" panose="020B0604030504040204" pitchFamily="50" charset="-128"/>
                <a:ea typeface="Meiryo UI" panose="020B0604030504040204" pitchFamily="50" charset="-128"/>
              </a:rPr>
              <a:t>時点、全国）</a:t>
            </a:r>
            <a:endParaRPr lang="en-US" altLang="ja-JP" sz="12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674264413"/>
              </p:ext>
            </p:extLst>
          </p:nvPr>
        </p:nvGraphicFramePr>
        <p:xfrm>
          <a:off x="6448261" y="3669693"/>
          <a:ext cx="2470009" cy="2781402"/>
        </p:xfrm>
        <a:graphic>
          <a:graphicData uri="http://schemas.openxmlformats.org/drawingml/2006/table">
            <a:tbl>
              <a:tblPr firstRow="1" bandRow="1">
                <a:tableStyleId>{5C22544A-7EE6-4342-B048-85BDC9FD1C3A}</a:tableStyleId>
              </a:tblPr>
              <a:tblGrid>
                <a:gridCol w="1049753">
                  <a:extLst>
                    <a:ext uri="{9D8B030D-6E8A-4147-A177-3AD203B41FA5}">
                      <a16:colId xmlns:a16="http://schemas.microsoft.com/office/drawing/2014/main" val="1301532842"/>
                    </a:ext>
                  </a:extLst>
                </a:gridCol>
                <a:gridCol w="710128">
                  <a:extLst>
                    <a:ext uri="{9D8B030D-6E8A-4147-A177-3AD203B41FA5}">
                      <a16:colId xmlns:a16="http://schemas.microsoft.com/office/drawing/2014/main" val="3492088130"/>
                    </a:ext>
                  </a:extLst>
                </a:gridCol>
                <a:gridCol w="710128">
                  <a:extLst>
                    <a:ext uri="{9D8B030D-6E8A-4147-A177-3AD203B41FA5}">
                      <a16:colId xmlns:a16="http://schemas.microsoft.com/office/drawing/2014/main" val="2586769672"/>
                    </a:ext>
                  </a:extLst>
                </a:gridCol>
              </a:tblGrid>
              <a:tr h="255352">
                <a:tc>
                  <a:txBody>
                    <a:bodyPr/>
                    <a:lstStyle/>
                    <a:p>
                      <a:pPr algn="ctr"/>
                      <a:r>
                        <a:rPr kumimoji="1" lang="ja-JP" altLang="en-US" sz="1050" b="0" dirty="0">
                          <a:latin typeface="Meiryo UI" panose="020B0604030504040204" pitchFamily="50" charset="-128"/>
                          <a:ea typeface="Meiryo UI" panose="020B0604030504040204" pitchFamily="50" charset="-128"/>
                        </a:rPr>
                        <a:t>業種</a:t>
                      </a:r>
                      <a:endParaRPr kumimoji="1" lang="en-US" altLang="ja-JP"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b="0" dirty="0">
                          <a:latin typeface="Meiryo UI" panose="020B0604030504040204" pitchFamily="50" charset="-128"/>
                          <a:ea typeface="Meiryo UI" panose="020B0604030504040204" pitchFamily="50" charset="-128"/>
                        </a:rPr>
                        <a:t>件数</a:t>
                      </a:r>
                    </a:p>
                  </a:txBody>
                  <a:tcPr anchor="ctr"/>
                </a:tc>
                <a:tc>
                  <a:txBody>
                    <a:bodyPr/>
                    <a:lstStyle/>
                    <a:p>
                      <a:pPr algn="ctr"/>
                      <a:r>
                        <a:rPr kumimoji="1" lang="ja-JP" altLang="en-US" sz="1050" b="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3651450219"/>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飲食店</a:t>
                      </a: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468</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16.4</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200339078"/>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建設・工事業</a:t>
                      </a: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318</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11.1</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819329007"/>
                  </a:ext>
                </a:extLst>
              </a:tr>
              <a:tr h="2526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食品卸</a:t>
                      </a: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143</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449855170"/>
                  </a:ext>
                </a:extLst>
              </a:tr>
              <a:tr h="2526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ホテル・旅館</a:t>
                      </a: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126</a:t>
                      </a:r>
                      <a:endParaRPr kumimoji="1" lang="en-US" altLang="ja-JP"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4.4</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89968908"/>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アパレル・小売</a:t>
                      </a: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113</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4.0</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554344600"/>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食品小売</a:t>
                      </a: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103</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3.6</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3923348672"/>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アパレル卸</a:t>
                      </a: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77</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2.7</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412604142"/>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不動産</a:t>
                      </a: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66</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2.3</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795494225"/>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食品製造</a:t>
                      </a: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62</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2.2</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700927275"/>
                  </a:ext>
                </a:extLst>
              </a:tr>
              <a:tr h="252605">
                <a:tc>
                  <a:txBody>
                    <a:bodyPr/>
                    <a:lstStyle/>
                    <a:p>
                      <a:pPr algn="ctr"/>
                      <a:r>
                        <a:rPr kumimoji="1" lang="ja-JP" altLang="en-US" sz="1050" dirty="0" smtClean="0">
                          <a:latin typeface="Meiryo UI" panose="020B0604030504040204" pitchFamily="50" charset="-128"/>
                          <a:ea typeface="Meiryo UI" panose="020B0604030504040204" pitchFamily="50" charset="-128"/>
                        </a:rPr>
                        <a:t>自動車運送</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50</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1.8</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3380595460"/>
                  </a:ext>
                </a:extLst>
              </a:tr>
            </a:tbl>
          </a:graphicData>
        </a:graphic>
      </p:graphicFrame>
      <p:sp>
        <p:nvSpPr>
          <p:cNvPr id="19" name="テキスト ボックス 18">
            <a:extLst>
              <a:ext uri="{FF2B5EF4-FFF2-40B4-BE49-F238E27FC236}">
                <a16:creationId xmlns:a16="http://schemas.microsoft.com/office/drawing/2014/main" id="{34CF59F8-A367-4EC1-83BF-5D400B8A4CCC}"/>
              </a:ext>
            </a:extLst>
          </p:cNvPr>
          <p:cNvSpPr txBox="1"/>
          <p:nvPr/>
        </p:nvSpPr>
        <p:spPr>
          <a:xfrm>
            <a:off x="6232237" y="3237645"/>
            <a:ext cx="2807756" cy="461665"/>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業種別コロナ関連倒産件数</a:t>
            </a:r>
            <a:endParaRPr lang="en-US" altLang="ja-JP" sz="1200" dirty="0">
              <a:latin typeface="Meiryo UI" panose="020B0604030504040204" pitchFamily="50" charset="-128"/>
              <a:ea typeface="Meiryo UI" panose="020B0604030504040204" pitchFamily="50" charset="-128"/>
            </a:endParaRPr>
          </a:p>
          <a:p>
            <a:pPr marL="201221" indent="-201221" algn="ct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2022</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rPr>
              <a:t>16</a:t>
            </a:r>
            <a:r>
              <a:rPr lang="ja-JP" altLang="en-US" sz="1200" dirty="0" smtClean="0">
                <a:latin typeface="Meiryo UI" panose="020B0604030504040204" pitchFamily="50" charset="-128"/>
                <a:ea typeface="Meiryo UI" panose="020B0604030504040204" pitchFamily="50" charset="-128"/>
              </a:rPr>
              <a:t>日</a:t>
            </a:r>
            <a:r>
              <a:rPr lang="ja-JP" altLang="en-US" sz="1200" dirty="0">
                <a:latin typeface="Meiryo UI" panose="020B0604030504040204" pitchFamily="50" charset="-128"/>
                <a:ea typeface="Meiryo UI" panose="020B0604030504040204" pitchFamily="50" charset="-128"/>
              </a:rPr>
              <a:t>時点累計、全国）</a:t>
            </a:r>
            <a:endParaRPr lang="en-US" altLang="ja-JP" sz="12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34CF59F8-A367-4EC1-83BF-5D400B8A4CCC}"/>
              </a:ext>
            </a:extLst>
          </p:cNvPr>
          <p:cNvSpPr txBox="1"/>
          <p:nvPr/>
        </p:nvSpPr>
        <p:spPr>
          <a:xfrm>
            <a:off x="304849" y="3313472"/>
            <a:ext cx="440706"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（件）</a:t>
            </a:r>
            <a:endParaRPr lang="en-US" altLang="ja-JP" sz="900" dirty="0">
              <a:latin typeface="ＭＳ Ｐゴシック" panose="020B0600070205080204" pitchFamily="50" charset="-128"/>
              <a:ea typeface="ＭＳ Ｐゴシック" panose="020B0600070205080204" pitchFamily="50" charset="-128"/>
            </a:endParaRPr>
          </a:p>
        </p:txBody>
      </p:sp>
      <p:sp>
        <p:nvSpPr>
          <p:cNvPr id="14" name="テキスト ボックス 13">
            <a:extLst>
              <a:ext uri="{FF2B5EF4-FFF2-40B4-BE49-F238E27FC236}">
                <a16:creationId xmlns:a16="http://schemas.microsoft.com/office/drawing/2014/main" id="{34CF59F8-A367-4EC1-83BF-5D400B8A4CCC}"/>
              </a:ext>
            </a:extLst>
          </p:cNvPr>
          <p:cNvSpPr txBox="1"/>
          <p:nvPr/>
        </p:nvSpPr>
        <p:spPr>
          <a:xfrm>
            <a:off x="1171527" y="1740437"/>
            <a:ext cx="301833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倒産件数の推移（全国）</a:t>
            </a:r>
            <a:endParaRPr lang="en-US" altLang="ja-JP" sz="12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34CF59F8-A367-4EC1-83BF-5D400B8A4CCC}"/>
              </a:ext>
            </a:extLst>
          </p:cNvPr>
          <p:cNvSpPr txBox="1"/>
          <p:nvPr/>
        </p:nvSpPr>
        <p:spPr>
          <a:xfrm>
            <a:off x="246915" y="1854685"/>
            <a:ext cx="440706"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（件）</a:t>
            </a:r>
            <a:endParaRPr lang="en-US" altLang="ja-JP" sz="900" dirty="0">
              <a:latin typeface="ＭＳ Ｐゴシック" panose="020B0600070205080204" pitchFamily="50" charset="-128"/>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34CF59F8-A367-4EC1-83BF-5D400B8A4CCC}"/>
              </a:ext>
            </a:extLst>
          </p:cNvPr>
          <p:cNvSpPr txBox="1"/>
          <p:nvPr/>
        </p:nvSpPr>
        <p:spPr>
          <a:xfrm>
            <a:off x="5713317" y="1758644"/>
            <a:ext cx="301833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倒産件数の推移（大阪）</a:t>
            </a:r>
            <a:endParaRPr lang="en-US" altLang="ja-JP" sz="12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4666643" y="1854685"/>
            <a:ext cx="440706"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（件）</a:t>
            </a:r>
            <a:endParaRPr lang="en-US" altLang="ja-JP" sz="900" dirty="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6902896" y="6520259"/>
            <a:ext cx="2133600" cy="365125"/>
          </a:xfrm>
        </p:spPr>
        <p:txBody>
          <a:bodyPr/>
          <a:lstStyle/>
          <a:p>
            <a:r>
              <a:rPr lang="en-US" altLang="ja-JP" sz="900" dirty="0">
                <a:solidFill>
                  <a:schemeClr val="tx1"/>
                </a:solidFill>
                <a:latin typeface="Meiryo UI" panose="020B0604030504040204" pitchFamily="50" charset="-128"/>
                <a:ea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27" name="グラフ 26"/>
          <p:cNvGraphicFramePr>
            <a:graphicFrameLocks/>
          </p:cNvGraphicFramePr>
          <p:nvPr>
            <p:extLst>
              <p:ext uri="{D42A27DB-BD31-4B8C-83A1-F6EECF244321}">
                <p14:modId xmlns:p14="http://schemas.microsoft.com/office/powerpoint/2010/main" val="3896284120"/>
              </p:ext>
            </p:extLst>
          </p:nvPr>
        </p:nvGraphicFramePr>
        <p:xfrm>
          <a:off x="218718" y="1981381"/>
          <a:ext cx="4464000" cy="122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8" name="グラフ 27"/>
          <p:cNvGraphicFramePr>
            <a:graphicFrameLocks/>
          </p:cNvGraphicFramePr>
          <p:nvPr>
            <p:extLst>
              <p:ext uri="{D42A27DB-BD31-4B8C-83A1-F6EECF244321}">
                <p14:modId xmlns:p14="http://schemas.microsoft.com/office/powerpoint/2010/main" val="3287286783"/>
              </p:ext>
            </p:extLst>
          </p:nvPr>
        </p:nvGraphicFramePr>
        <p:xfrm>
          <a:off x="4621644" y="1967645"/>
          <a:ext cx="4464000" cy="1224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グラフ 20"/>
          <p:cNvGraphicFramePr>
            <a:graphicFrameLocks/>
          </p:cNvGraphicFramePr>
          <p:nvPr>
            <p:extLst>
              <p:ext uri="{D42A27DB-BD31-4B8C-83A1-F6EECF244321}">
                <p14:modId xmlns:p14="http://schemas.microsoft.com/office/powerpoint/2010/main" val="999053119"/>
              </p:ext>
            </p:extLst>
          </p:nvPr>
        </p:nvGraphicFramePr>
        <p:xfrm>
          <a:off x="304849" y="3537462"/>
          <a:ext cx="6120000" cy="2988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40146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グラフ 16"/>
          <p:cNvGraphicFramePr>
            <a:graphicFrameLocks/>
          </p:cNvGraphicFramePr>
          <p:nvPr>
            <p:extLst>
              <p:ext uri="{D42A27DB-BD31-4B8C-83A1-F6EECF244321}">
                <p14:modId xmlns:p14="http://schemas.microsoft.com/office/powerpoint/2010/main" val="666631044"/>
              </p:ext>
            </p:extLst>
          </p:nvPr>
        </p:nvGraphicFramePr>
        <p:xfrm>
          <a:off x="156758" y="1725410"/>
          <a:ext cx="8136000" cy="2476810"/>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宿泊者数の状況（大阪）</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128121" y="648817"/>
            <a:ext cx="8776102" cy="95410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新型コロナウイルス感染症の拡大により宿泊者数、客室稼働率は激減。</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年７月以降、</a:t>
            </a:r>
            <a:r>
              <a:rPr lang="en-US" altLang="ja-JP" sz="1400" dirty="0">
                <a:latin typeface="Meiryo UI" panose="020B0604030504040204" pitchFamily="50" charset="-128"/>
                <a:ea typeface="Meiryo UI" panose="020B0604030504040204" pitchFamily="50" charset="-128"/>
              </a:rPr>
              <a:t>Go To </a:t>
            </a:r>
            <a:r>
              <a:rPr lang="ja-JP" altLang="en-US" sz="1400" dirty="0">
                <a:latin typeface="Meiryo UI" panose="020B0604030504040204" pitchFamily="50" charset="-128"/>
                <a:ea typeface="Meiryo UI" panose="020B0604030504040204" pitchFamily="50" charset="-128"/>
              </a:rPr>
              <a:t>トラベルキャンペーンなどにより回復傾向に向かったが、感染症の再拡大に伴い</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月以降減少。</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月以降、宿泊者数、客室稼働率とも</a:t>
            </a:r>
            <a:r>
              <a:rPr lang="ja-JP" altLang="en-US" sz="1400" dirty="0" smtClean="0">
                <a:latin typeface="Meiryo UI" panose="020B0604030504040204" pitchFamily="50" charset="-128"/>
                <a:ea typeface="Meiryo UI" panose="020B0604030504040204" pitchFamily="50" charset="-128"/>
              </a:rPr>
              <a:t>、増減</a:t>
            </a:r>
            <a:r>
              <a:rPr lang="ja-JP" altLang="en-US" sz="1400" dirty="0">
                <a:latin typeface="Meiryo UI" panose="020B0604030504040204" pitchFamily="50" charset="-128"/>
                <a:ea typeface="Meiryo UI" panose="020B0604030504040204" pitchFamily="50" charset="-128"/>
              </a:rPr>
              <a:t>を繰り返しながら緩やかな回復傾向にあるが、オミクロン株の感染拡大による影響が懸念される。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291933" y="1550810"/>
            <a:ext cx="1865651" cy="276999"/>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延べ宿泊者数（大阪）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231873" y="1508981"/>
            <a:ext cx="576064" cy="215444"/>
          </a:xfrm>
          <a:prstGeom prst="rect">
            <a:avLst/>
          </a:prstGeom>
          <a:noFill/>
        </p:spPr>
        <p:txBody>
          <a:bodyPr wrap="square" rtlCol="0">
            <a:spAutoFit/>
          </a:bodyPr>
          <a:lstStyle/>
          <a:p>
            <a:r>
              <a:rPr kumimoji="1" lang="ja-JP" altLang="en-US" sz="800" dirty="0">
                <a:latin typeface="ＭＳ Ｐゴシック" panose="020B0600070205080204" pitchFamily="50" charset="-128"/>
                <a:ea typeface="ＭＳ Ｐゴシック" panose="020B0600070205080204" pitchFamily="50" charset="-128"/>
              </a:rPr>
              <a:t>（人泊）</a:t>
            </a:r>
          </a:p>
        </p:txBody>
      </p:sp>
      <p:sp>
        <p:nvSpPr>
          <p:cNvPr id="63" name="テキスト ボックス 62">
            <a:extLst>
              <a:ext uri="{FF2B5EF4-FFF2-40B4-BE49-F238E27FC236}">
                <a16:creationId xmlns:a16="http://schemas.microsoft.com/office/drawing/2014/main" id="{64C5BF0D-C3C5-4579-9819-2E2557244F1E}"/>
              </a:ext>
            </a:extLst>
          </p:cNvPr>
          <p:cNvSpPr txBox="1"/>
          <p:nvPr/>
        </p:nvSpPr>
        <p:spPr>
          <a:xfrm>
            <a:off x="351094" y="4420155"/>
            <a:ext cx="440191" cy="215444"/>
          </a:xfrm>
          <a:prstGeom prst="rect">
            <a:avLst/>
          </a:prstGeom>
          <a:noFill/>
        </p:spPr>
        <p:txBody>
          <a:bodyPr wrap="square" rtlCol="0">
            <a:spAutoFit/>
          </a:bodyPr>
          <a:lstStyle/>
          <a:p>
            <a:r>
              <a:rPr kumimoji="1" lang="ja-JP" altLang="en-US" sz="800" dirty="0">
                <a:latin typeface="ＭＳ Ｐゴシック" panose="020B0600070205080204" pitchFamily="50" charset="-128"/>
                <a:ea typeface="ＭＳ Ｐゴシック" panose="020B060007020508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5872583" y="6538839"/>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出典：観光庁</a:t>
            </a:r>
            <a:r>
              <a:rPr kumimoji="1" lang="ja-JP" altLang="en-US" sz="800" dirty="0">
                <a:latin typeface="Meiryo UI" panose="020B0604030504040204" pitchFamily="50" charset="-128"/>
                <a:ea typeface="Meiryo UI" panose="020B0604030504040204" pitchFamily="50" charset="-128"/>
              </a:rPr>
              <a:t>「宿泊旅行統計調査」より作成</a:t>
            </a:r>
          </a:p>
        </p:txBody>
      </p:sp>
      <p:sp>
        <p:nvSpPr>
          <p:cNvPr id="15" name="テキスト ボックス 14">
            <a:extLst>
              <a:ext uri="{FF2B5EF4-FFF2-40B4-BE49-F238E27FC236}">
                <a16:creationId xmlns:a16="http://schemas.microsoft.com/office/drawing/2014/main" id="{1CDA0532-FCF3-48F1-804D-D89006267126}"/>
              </a:ext>
            </a:extLst>
          </p:cNvPr>
          <p:cNvSpPr txBox="1"/>
          <p:nvPr/>
        </p:nvSpPr>
        <p:spPr>
          <a:xfrm>
            <a:off x="3317580" y="4254546"/>
            <a:ext cx="1872208" cy="288032"/>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客室稼働率（大阪）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333DF328-8281-4970-B563-85E73E28E8D7}"/>
              </a:ext>
            </a:extLst>
          </p:cNvPr>
          <p:cNvSpPr txBox="1"/>
          <p:nvPr/>
        </p:nvSpPr>
        <p:spPr>
          <a:xfrm>
            <a:off x="5872583" y="4103076"/>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出典：観光庁</a:t>
            </a:r>
            <a:r>
              <a:rPr kumimoji="1" lang="ja-JP" altLang="en-US" sz="800" dirty="0">
                <a:latin typeface="Meiryo UI" panose="020B0604030504040204" pitchFamily="50" charset="-128"/>
                <a:ea typeface="Meiryo UI" panose="020B0604030504040204" pitchFamily="50" charset="-128"/>
              </a:rPr>
              <a:t>「宿泊旅行統計調査」より作成</a:t>
            </a:r>
          </a:p>
        </p:txBody>
      </p:sp>
      <p:sp>
        <p:nvSpPr>
          <p:cNvPr id="2" name="スライド番号プレースホルダー 1"/>
          <p:cNvSpPr>
            <a:spLocks noGrp="1"/>
          </p:cNvSpPr>
          <p:nvPr>
            <p:ph type="sldNum" sz="quarter" idx="12"/>
          </p:nvPr>
        </p:nvSpPr>
        <p:spPr>
          <a:xfrm>
            <a:off x="6986743" y="6492875"/>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1625685" y="1916122"/>
            <a:ext cx="6840760" cy="926358"/>
            <a:chOff x="2195736" y="5847655"/>
            <a:chExt cx="6840760" cy="926358"/>
          </a:xfrm>
        </p:grpSpPr>
        <p:sp>
          <p:nvSpPr>
            <p:cNvPr id="39" name="テキスト ボックス 38">
              <a:extLst>
                <a:ext uri="{FF2B5EF4-FFF2-40B4-BE49-F238E27FC236}">
                  <a16:creationId xmlns:a16="http://schemas.microsoft.com/office/drawing/2014/main" id="{34CF59F8-A367-4EC1-83BF-5D400B8A4CCC}"/>
                </a:ext>
              </a:extLst>
            </p:cNvPr>
            <p:cNvSpPr txBox="1"/>
            <p:nvPr/>
          </p:nvSpPr>
          <p:spPr>
            <a:xfrm>
              <a:off x="7424933" y="6402814"/>
              <a:ext cx="1611563"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rPr>
                <a:t>大阪府全域時短要請</a:t>
              </a:r>
              <a:endParaRPr lang="en-US" altLang="ja-JP" sz="700" dirty="0">
                <a:latin typeface="ＭＳ Ｐゴシック" panose="020B0600070205080204" pitchFamily="50" charset="-128"/>
              </a:endParaRPr>
            </a:p>
            <a:p>
              <a:pPr marL="201221" indent="-201221" algn="ctr"/>
              <a:r>
                <a:rPr lang="en-US" altLang="ja-JP" sz="700" dirty="0">
                  <a:latin typeface="ＭＳ Ｐゴシック" panose="020B0600070205080204" pitchFamily="50" charset="-128"/>
                </a:rPr>
                <a:t>10/1</a:t>
              </a:r>
              <a:r>
                <a:rPr lang="ja-JP" altLang="en-US" sz="700" dirty="0">
                  <a:latin typeface="ＭＳ Ｐゴシック" panose="020B0600070205080204" pitchFamily="50" charset="-128"/>
                </a:rPr>
                <a:t>～</a:t>
              </a:r>
              <a:r>
                <a:rPr lang="en-US" altLang="ja-JP" sz="700" dirty="0">
                  <a:latin typeface="ＭＳ Ｐゴシック" panose="020B0600070205080204" pitchFamily="50" charset="-128"/>
                </a:rPr>
                <a:t>10/24</a:t>
              </a:r>
            </a:p>
          </p:txBody>
        </p:sp>
        <p:grpSp>
          <p:nvGrpSpPr>
            <p:cNvPr id="4" name="グループ化 3"/>
            <p:cNvGrpSpPr/>
            <p:nvPr/>
          </p:nvGrpSpPr>
          <p:grpSpPr>
            <a:xfrm>
              <a:off x="2195736" y="5953882"/>
              <a:ext cx="6048672" cy="820131"/>
              <a:chOff x="2195736" y="5953882"/>
              <a:chExt cx="6048672" cy="820131"/>
            </a:xfrm>
          </p:grpSpPr>
          <p:sp>
            <p:nvSpPr>
              <p:cNvPr id="14" name="テキスト ボックス 13">
                <a:extLst>
                  <a:ext uri="{FF2B5EF4-FFF2-40B4-BE49-F238E27FC236}">
                    <a16:creationId xmlns:a16="http://schemas.microsoft.com/office/drawing/2014/main" id="{34CF59F8-A367-4EC1-83BF-5D400B8A4CCC}"/>
                  </a:ext>
                </a:extLst>
              </p:cNvPr>
              <p:cNvSpPr txBox="1"/>
              <p:nvPr/>
            </p:nvSpPr>
            <p:spPr>
              <a:xfrm>
                <a:off x="4526883" y="5953882"/>
                <a:ext cx="1118680"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大阪市全域時短要請</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12/16</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1/13</a:t>
                </a:r>
              </a:p>
            </p:txBody>
          </p:sp>
          <p:sp>
            <p:nvSpPr>
              <p:cNvPr id="16" name="左右矢印 15"/>
              <p:cNvSpPr/>
              <p:nvPr/>
            </p:nvSpPr>
            <p:spPr>
              <a:xfrm>
                <a:off x="2411808" y="6273328"/>
                <a:ext cx="432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左右矢印 17"/>
              <p:cNvSpPr/>
              <p:nvPr/>
            </p:nvSpPr>
            <p:spPr>
              <a:xfrm>
                <a:off x="3635920" y="6261659"/>
                <a:ext cx="216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左右矢印 19"/>
              <p:cNvSpPr/>
              <p:nvPr/>
            </p:nvSpPr>
            <p:spPr>
              <a:xfrm>
                <a:off x="4692724" y="6273328"/>
                <a:ext cx="216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左右矢印 20"/>
              <p:cNvSpPr/>
              <p:nvPr/>
            </p:nvSpPr>
            <p:spPr>
              <a:xfrm>
                <a:off x="4932040" y="6273328"/>
                <a:ext cx="432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左右矢印 21"/>
              <p:cNvSpPr/>
              <p:nvPr/>
            </p:nvSpPr>
            <p:spPr>
              <a:xfrm>
                <a:off x="5367479" y="6273328"/>
                <a:ext cx="428657"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2195736" y="6361583"/>
                <a:ext cx="889471"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緊急事態宣言</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4/17</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5/31</a:t>
                </a:r>
              </a:p>
            </p:txBody>
          </p:sp>
          <p:sp>
            <p:nvSpPr>
              <p:cNvPr id="24" name="テキスト ボックス 23">
                <a:extLst>
                  <a:ext uri="{FF2B5EF4-FFF2-40B4-BE49-F238E27FC236}">
                    <a16:creationId xmlns:a16="http://schemas.microsoft.com/office/drawing/2014/main" id="{34CF59F8-A367-4EC1-83BF-5D400B8A4CCC}"/>
                  </a:ext>
                </a:extLst>
              </p:cNvPr>
              <p:cNvSpPr txBox="1"/>
              <p:nvPr/>
            </p:nvSpPr>
            <p:spPr>
              <a:xfrm>
                <a:off x="3237296" y="6361583"/>
                <a:ext cx="1118680"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ミナミ時短・休業要請</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8/6</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8/20</a:t>
                </a:r>
              </a:p>
            </p:txBody>
          </p:sp>
          <p:sp>
            <p:nvSpPr>
              <p:cNvPr id="25" name="テキスト ボックス 24">
                <a:extLst>
                  <a:ext uri="{FF2B5EF4-FFF2-40B4-BE49-F238E27FC236}">
                    <a16:creationId xmlns:a16="http://schemas.microsoft.com/office/drawing/2014/main" id="{34CF59F8-A367-4EC1-83BF-5D400B8A4CCC}"/>
                  </a:ext>
                </a:extLst>
              </p:cNvPr>
              <p:cNvSpPr txBox="1"/>
              <p:nvPr/>
            </p:nvSpPr>
            <p:spPr>
              <a:xfrm>
                <a:off x="4225483" y="6358515"/>
                <a:ext cx="1118680" cy="415498"/>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キタ・ミナミ</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ja-JP" altLang="en-US" sz="700" dirty="0">
                    <a:latin typeface="ＭＳ Ｐゴシック" panose="020B0600070205080204" pitchFamily="50" charset="-128"/>
                    <a:ea typeface="ＭＳ Ｐゴシック" panose="020B0600070205080204" pitchFamily="50" charset="-128"/>
                  </a:rPr>
                  <a:t>時短要請</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11/27</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12/15</a:t>
                </a:r>
              </a:p>
            </p:txBody>
          </p:sp>
          <p:sp>
            <p:nvSpPr>
              <p:cNvPr id="27" name="テキスト ボックス 26">
                <a:extLst>
                  <a:ext uri="{FF2B5EF4-FFF2-40B4-BE49-F238E27FC236}">
                    <a16:creationId xmlns:a16="http://schemas.microsoft.com/office/drawing/2014/main" id="{34CF59F8-A367-4EC1-83BF-5D400B8A4CCC}"/>
                  </a:ext>
                </a:extLst>
              </p:cNvPr>
              <p:cNvSpPr txBox="1"/>
              <p:nvPr/>
            </p:nvSpPr>
            <p:spPr>
              <a:xfrm>
                <a:off x="5148064" y="6412376"/>
                <a:ext cx="889471"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緊急事態宣言</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1/14</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2/28</a:t>
                </a:r>
              </a:p>
            </p:txBody>
          </p:sp>
          <p:sp>
            <p:nvSpPr>
              <p:cNvPr id="28" name="左右矢印 27"/>
              <p:cNvSpPr/>
              <p:nvPr/>
            </p:nvSpPr>
            <p:spPr>
              <a:xfrm>
                <a:off x="5796176" y="6273328"/>
                <a:ext cx="360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左右矢印 28"/>
              <p:cNvSpPr/>
              <p:nvPr/>
            </p:nvSpPr>
            <p:spPr>
              <a:xfrm>
                <a:off x="6156176" y="6273328"/>
                <a:ext cx="252000" cy="108000"/>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34CF59F8-A367-4EC1-83BF-5D400B8A4CCC}"/>
                  </a:ext>
                </a:extLst>
              </p:cNvPr>
              <p:cNvSpPr txBox="1"/>
              <p:nvPr/>
            </p:nvSpPr>
            <p:spPr>
              <a:xfrm>
                <a:off x="6202809" y="5970766"/>
                <a:ext cx="889471"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緊急事態宣言</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4/25</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6/20</a:t>
                </a:r>
              </a:p>
            </p:txBody>
          </p:sp>
          <p:sp>
            <p:nvSpPr>
              <p:cNvPr id="31" name="テキスト ボックス 30">
                <a:extLst>
                  <a:ext uri="{FF2B5EF4-FFF2-40B4-BE49-F238E27FC236}">
                    <a16:creationId xmlns:a16="http://schemas.microsoft.com/office/drawing/2014/main" id="{34CF59F8-A367-4EC1-83BF-5D400B8A4CCC}"/>
                  </a:ext>
                </a:extLst>
              </p:cNvPr>
              <p:cNvSpPr txBox="1"/>
              <p:nvPr/>
            </p:nvSpPr>
            <p:spPr>
              <a:xfrm>
                <a:off x="5868144" y="6402814"/>
                <a:ext cx="889471" cy="307777"/>
              </a:xfrm>
              <a:prstGeom prst="rect">
                <a:avLst/>
              </a:prstGeom>
              <a:noFill/>
              <a:ln>
                <a:noFill/>
              </a:ln>
            </p:spPr>
            <p:txBody>
              <a:bodyPr wrap="square" rtlCol="0">
                <a:spAutoFit/>
              </a:bodyPr>
              <a:lstStyle/>
              <a:p>
                <a:pPr marL="201221" indent="-201221" algn="ctr"/>
                <a:r>
                  <a:rPr lang="ja-JP" altLang="en-US" sz="700" dirty="0" err="1">
                    <a:latin typeface="ＭＳ Ｐゴシック" panose="020B0600070205080204" pitchFamily="50" charset="-128"/>
                    <a:ea typeface="ＭＳ Ｐゴシック" panose="020B0600070205080204" pitchFamily="50" charset="-128"/>
                  </a:rPr>
                  <a:t>まん</a:t>
                </a:r>
                <a:r>
                  <a:rPr lang="ja-JP" altLang="en-US" sz="700" dirty="0">
                    <a:latin typeface="ＭＳ Ｐゴシック" panose="020B0600070205080204" pitchFamily="50" charset="-128"/>
                    <a:ea typeface="ＭＳ Ｐゴシック" panose="020B0600070205080204" pitchFamily="50" charset="-128"/>
                  </a:rPr>
                  <a:t>防措置</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4/5</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4/24</a:t>
                </a:r>
              </a:p>
            </p:txBody>
          </p:sp>
          <p:sp>
            <p:nvSpPr>
              <p:cNvPr id="32" name="テキスト ボックス 31">
                <a:extLst>
                  <a:ext uri="{FF2B5EF4-FFF2-40B4-BE49-F238E27FC236}">
                    <a16:creationId xmlns:a16="http://schemas.microsoft.com/office/drawing/2014/main" id="{34CF59F8-A367-4EC1-83BF-5D400B8A4CCC}"/>
                  </a:ext>
                </a:extLst>
              </p:cNvPr>
              <p:cNvSpPr txBox="1"/>
              <p:nvPr/>
            </p:nvSpPr>
            <p:spPr>
              <a:xfrm>
                <a:off x="6804248" y="6402814"/>
                <a:ext cx="889471" cy="307777"/>
              </a:xfrm>
              <a:prstGeom prst="rect">
                <a:avLst/>
              </a:prstGeom>
              <a:noFill/>
              <a:ln>
                <a:noFill/>
              </a:ln>
            </p:spPr>
            <p:txBody>
              <a:bodyPr wrap="square" rtlCol="0">
                <a:spAutoFit/>
              </a:bodyPr>
              <a:lstStyle/>
              <a:p>
                <a:pPr marL="201221" indent="-201221" algn="ctr"/>
                <a:r>
                  <a:rPr lang="ja-JP" altLang="en-US" sz="700" dirty="0" err="1">
                    <a:latin typeface="ＭＳ Ｐゴシック" panose="020B0600070205080204" pitchFamily="50" charset="-128"/>
                    <a:ea typeface="ＭＳ Ｐゴシック" panose="020B0600070205080204" pitchFamily="50" charset="-128"/>
                  </a:rPr>
                  <a:t>まん</a:t>
                </a:r>
                <a:r>
                  <a:rPr lang="ja-JP" altLang="en-US" sz="700" dirty="0">
                    <a:latin typeface="ＭＳ Ｐゴシック" panose="020B0600070205080204" pitchFamily="50" charset="-128"/>
                    <a:ea typeface="ＭＳ Ｐゴシック" panose="020B0600070205080204" pitchFamily="50" charset="-128"/>
                  </a:rPr>
                  <a:t>防措置</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6/21</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8/1</a:t>
                </a:r>
              </a:p>
            </p:txBody>
          </p:sp>
          <p:sp>
            <p:nvSpPr>
              <p:cNvPr id="33" name="左右矢印 32"/>
              <p:cNvSpPr/>
              <p:nvPr/>
            </p:nvSpPr>
            <p:spPr>
              <a:xfrm>
                <a:off x="6984320" y="6273328"/>
                <a:ext cx="468000" cy="108000"/>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34CF59F8-A367-4EC1-83BF-5D400B8A4CCC}"/>
                  </a:ext>
                </a:extLst>
              </p:cNvPr>
              <p:cNvSpPr txBox="1"/>
              <p:nvPr/>
            </p:nvSpPr>
            <p:spPr>
              <a:xfrm>
                <a:off x="7354937" y="5970766"/>
                <a:ext cx="889471"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緊急事態宣言</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8/2</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9/30</a:t>
                </a:r>
              </a:p>
            </p:txBody>
          </p:sp>
          <p:sp>
            <p:nvSpPr>
              <p:cNvPr id="35" name="左右矢印 34"/>
              <p:cNvSpPr/>
              <p:nvPr/>
            </p:nvSpPr>
            <p:spPr>
              <a:xfrm>
                <a:off x="7452320" y="6273328"/>
                <a:ext cx="540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左右矢印 37"/>
              <p:cNvSpPr/>
              <p:nvPr/>
            </p:nvSpPr>
            <p:spPr>
              <a:xfrm>
                <a:off x="8028408" y="6273328"/>
                <a:ext cx="216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左右矢印 39"/>
              <p:cNvSpPr/>
              <p:nvPr/>
            </p:nvSpPr>
            <p:spPr>
              <a:xfrm>
                <a:off x="6408264" y="6273328"/>
                <a:ext cx="540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1" name="テキスト ボックス 40">
              <a:extLst>
                <a:ext uri="{FF2B5EF4-FFF2-40B4-BE49-F238E27FC236}">
                  <a16:creationId xmlns:a16="http://schemas.microsoft.com/office/drawing/2014/main" id="{34CF59F8-A367-4EC1-83BF-5D400B8A4CCC}"/>
                </a:ext>
              </a:extLst>
            </p:cNvPr>
            <p:cNvSpPr txBox="1"/>
            <p:nvPr/>
          </p:nvSpPr>
          <p:spPr>
            <a:xfrm>
              <a:off x="5120677" y="5847655"/>
              <a:ext cx="1611563" cy="415498"/>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rPr>
                <a:t>大阪市全域時短要請</a:t>
              </a:r>
              <a:endParaRPr lang="en-US" altLang="ja-JP" sz="700" dirty="0">
                <a:latin typeface="ＭＳ Ｐゴシック" panose="020B0600070205080204" pitchFamily="50" charset="-128"/>
              </a:endParaRPr>
            </a:p>
            <a:p>
              <a:pPr marL="201221" indent="-201221" algn="ctr"/>
              <a:r>
                <a:rPr lang="en-US" altLang="ja-JP" sz="700" dirty="0">
                  <a:latin typeface="ＭＳ Ｐゴシック" panose="020B0600070205080204" pitchFamily="50" charset="-128"/>
                </a:rPr>
                <a:t>3/1</a:t>
              </a:r>
              <a:r>
                <a:rPr lang="ja-JP" altLang="en-US" sz="700" dirty="0">
                  <a:latin typeface="ＭＳ Ｐゴシック" panose="020B0600070205080204" pitchFamily="50" charset="-128"/>
                </a:rPr>
                <a:t>～</a:t>
              </a:r>
              <a:r>
                <a:rPr lang="en-US" altLang="ja-JP" sz="700" dirty="0">
                  <a:latin typeface="ＭＳ Ｐゴシック" panose="020B0600070205080204" pitchFamily="50" charset="-128"/>
                </a:rPr>
                <a:t>4/4</a:t>
              </a:r>
            </a:p>
            <a:p>
              <a:pPr marL="201221" indent="-201221" algn="ctr"/>
              <a:r>
                <a:rPr lang="ja-JP" altLang="en-US" sz="700" dirty="0">
                  <a:latin typeface="ＭＳ Ｐゴシック" panose="020B0600070205080204" pitchFamily="50" charset="-128"/>
                </a:rPr>
                <a:t>（</a:t>
              </a:r>
              <a:r>
                <a:rPr lang="en-US" altLang="ja-JP" sz="700" dirty="0">
                  <a:latin typeface="ＭＳ Ｐゴシック" panose="020B0600070205080204" pitchFamily="50" charset="-128"/>
                </a:rPr>
                <a:t>4/1</a:t>
              </a:r>
              <a:r>
                <a:rPr lang="ja-JP" altLang="en-US" sz="700" dirty="0">
                  <a:latin typeface="ＭＳ Ｐゴシック" panose="020B0600070205080204" pitchFamily="50" charset="-128"/>
                </a:rPr>
                <a:t>～</a:t>
              </a:r>
              <a:r>
                <a:rPr lang="en-US" altLang="ja-JP" sz="700" dirty="0">
                  <a:latin typeface="ＭＳ Ｐゴシック" panose="020B0600070205080204" pitchFamily="50" charset="-128"/>
                </a:rPr>
                <a:t>4/4</a:t>
              </a:r>
              <a:r>
                <a:rPr lang="ja-JP" altLang="en-US" sz="700" dirty="0">
                  <a:latin typeface="ＭＳ Ｐゴシック" panose="020B0600070205080204" pitchFamily="50" charset="-128"/>
                </a:rPr>
                <a:t>府全域）</a:t>
              </a:r>
              <a:endParaRPr lang="en-US" altLang="ja-JP" sz="700" dirty="0">
                <a:latin typeface="ＭＳ Ｐゴシック" panose="020B0600070205080204" pitchFamily="50" charset="-128"/>
              </a:endParaRPr>
            </a:p>
          </p:txBody>
        </p:sp>
      </p:grpSp>
      <p:graphicFrame>
        <p:nvGraphicFramePr>
          <p:cNvPr id="42" name="グラフ 41"/>
          <p:cNvGraphicFramePr>
            <a:graphicFrameLocks/>
          </p:cNvGraphicFramePr>
          <p:nvPr>
            <p:extLst>
              <p:ext uri="{D42A27DB-BD31-4B8C-83A1-F6EECF244321}">
                <p14:modId xmlns:p14="http://schemas.microsoft.com/office/powerpoint/2010/main" val="695566601"/>
              </p:ext>
            </p:extLst>
          </p:nvPr>
        </p:nvGraphicFramePr>
        <p:xfrm>
          <a:off x="392106" y="4579926"/>
          <a:ext cx="7847130" cy="2052000"/>
        </p:xfrm>
        <a:graphic>
          <a:graphicData uri="http://schemas.openxmlformats.org/drawingml/2006/chart">
            <c:chart xmlns:c="http://schemas.openxmlformats.org/drawingml/2006/chart" xmlns:r="http://schemas.openxmlformats.org/officeDocument/2006/relationships" r:id="rId4"/>
          </a:graphicData>
        </a:graphic>
      </p:graphicFrame>
      <p:sp>
        <p:nvSpPr>
          <p:cNvPr id="43" name="テキスト ボックス 42">
            <a:extLst>
              <a:ext uri="{FF2B5EF4-FFF2-40B4-BE49-F238E27FC236}">
                <a16:creationId xmlns:a16="http://schemas.microsoft.com/office/drawing/2014/main" id="{1CDA0532-FCF3-48F1-804D-D89006267126}"/>
              </a:ext>
            </a:extLst>
          </p:cNvPr>
          <p:cNvSpPr txBox="1"/>
          <p:nvPr/>
        </p:nvSpPr>
        <p:spPr>
          <a:xfrm>
            <a:off x="7730820" y="5749388"/>
            <a:ext cx="1300561" cy="338554"/>
          </a:xfrm>
          <a:prstGeom prst="rect">
            <a:avLst/>
          </a:prstGeom>
          <a:noFill/>
          <a:ln>
            <a:solidFill>
              <a:schemeClr val="tx1"/>
            </a:solidFill>
          </a:ln>
        </p:spPr>
        <p:txBody>
          <a:bodyPr wrap="square" rtlCol="0">
            <a:spAutoFit/>
          </a:bodyPr>
          <a:lstStyle/>
          <a:p>
            <a:pPr lvl="0" algn="ctr" defTabSz="742950">
              <a:defRPr/>
            </a:pPr>
            <a:r>
              <a:rPr lang="en-US" altLang="ja-JP" sz="800" noProof="0" dirty="0">
                <a:solidFill>
                  <a:prstClr val="black"/>
                </a:solidFill>
                <a:latin typeface="Meiryo UI" panose="020B0604030504040204" pitchFamily="50" charset="-128"/>
                <a:ea typeface="Meiryo UI" panose="020B0604030504040204" pitchFamily="50" charset="-128"/>
              </a:rPr>
              <a:t>11</a:t>
            </a:r>
            <a:r>
              <a:rPr lang="ja-JP" altLang="en-US" sz="800" noProof="0" dirty="0">
                <a:solidFill>
                  <a:prstClr val="black"/>
                </a:solidFill>
                <a:latin typeface="Meiryo UI" panose="020B0604030504040204" pitchFamily="50" charset="-128"/>
                <a:ea typeface="Meiryo UI" panose="020B0604030504040204" pitchFamily="50" charset="-128"/>
              </a:rPr>
              <a:t>月の全体客室稼働率</a:t>
            </a:r>
            <a:endParaRPr lang="en-US" altLang="ja-JP" sz="800" noProof="0" dirty="0">
              <a:solidFill>
                <a:prstClr val="black"/>
              </a:solidFill>
              <a:latin typeface="Meiryo UI" panose="020B0604030504040204" pitchFamily="50" charset="-128"/>
              <a:ea typeface="Meiryo UI" panose="020B0604030504040204" pitchFamily="50" charset="-128"/>
            </a:endParaRPr>
          </a:p>
          <a:p>
            <a:pPr lvl="0" algn="ctr" defTabSz="742950">
              <a:defRPr/>
            </a:pPr>
            <a:r>
              <a:rPr lang="en-US" altLang="ja-JP" sz="800" noProof="0" dirty="0">
                <a:solidFill>
                  <a:prstClr val="black"/>
                </a:solidFill>
                <a:latin typeface="Meiryo UI" panose="020B0604030504040204" pitchFamily="50" charset="-128"/>
                <a:ea typeface="Meiryo UI" panose="020B0604030504040204" pitchFamily="50" charset="-128"/>
              </a:rPr>
              <a:t>42.3</a:t>
            </a:r>
            <a:r>
              <a:rPr lang="ja-JP" altLang="en-US" sz="800" noProof="0" dirty="0">
                <a:solidFill>
                  <a:prstClr val="black"/>
                </a:solidFill>
                <a:latin typeface="Meiryo UI" panose="020B0604030504040204" pitchFamily="50" charset="-128"/>
                <a:ea typeface="Meiryo UI" panose="020B0604030504040204" pitchFamily="50" charset="-128"/>
              </a:rPr>
              <a:t>％　</a:t>
            </a:r>
            <a:r>
              <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全国</a:t>
            </a:r>
            <a:r>
              <a:rPr kumimoji="1" lang="en-US" altLang="ja-JP"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43</a:t>
            </a:r>
            <a:r>
              <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位</a:t>
            </a:r>
          </a:p>
        </p:txBody>
      </p:sp>
    </p:spTree>
    <p:extLst>
      <p:ext uri="{BB962C8B-B14F-4D97-AF65-F5344CB8AC3E}">
        <p14:creationId xmlns:p14="http://schemas.microsoft.com/office/powerpoint/2010/main" val="254403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グラフ 23"/>
          <p:cNvGraphicFramePr>
            <a:graphicFrameLocks/>
          </p:cNvGraphicFramePr>
          <p:nvPr>
            <p:extLst>
              <p:ext uri="{D42A27DB-BD31-4B8C-83A1-F6EECF244321}">
                <p14:modId xmlns:p14="http://schemas.microsoft.com/office/powerpoint/2010/main" val="4087458016"/>
              </p:ext>
            </p:extLst>
          </p:nvPr>
        </p:nvGraphicFramePr>
        <p:xfrm>
          <a:off x="307996" y="1422856"/>
          <a:ext cx="8705300" cy="2268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グラフ 19"/>
          <p:cNvGraphicFramePr>
            <a:graphicFrameLocks/>
          </p:cNvGraphicFramePr>
          <p:nvPr>
            <p:extLst>
              <p:ext uri="{D42A27DB-BD31-4B8C-83A1-F6EECF244321}">
                <p14:modId xmlns:p14="http://schemas.microsoft.com/office/powerpoint/2010/main" val="4254165124"/>
              </p:ext>
            </p:extLst>
          </p:nvPr>
        </p:nvGraphicFramePr>
        <p:xfrm>
          <a:off x="307996" y="4190044"/>
          <a:ext cx="8510591" cy="2268000"/>
        </p:xfrm>
        <a:graphic>
          <a:graphicData uri="http://schemas.openxmlformats.org/drawingml/2006/chart">
            <c:chart xmlns:c="http://schemas.openxmlformats.org/drawingml/2006/chart" xmlns:r="http://schemas.openxmlformats.org/officeDocument/2006/relationships" r:id="rId4"/>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インバウンドの状況（全国・関西空港）</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692696"/>
            <a:ext cx="8953272"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外国人旅行者数及び関西空港外国人入国者数は、新型コロナウイルス感染症拡大に伴う入国規制の影響により激減。</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国際的な移動の制約が続き、</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a:t>
            </a:r>
            <a:r>
              <a:rPr lang="ja-JP" altLang="en-US" sz="1400">
                <a:latin typeface="Meiryo UI" panose="020B0604030504040204" pitchFamily="50" charset="-128"/>
                <a:ea typeface="Meiryo UI" panose="020B0604030504040204" pitchFamily="50" charset="-128"/>
              </a:rPr>
              <a:t>以降、インバウンド需要がほぼ消失</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779912" y="1196752"/>
            <a:ext cx="1859959"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外国人旅行者数（全国）</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525790" y="1245458"/>
            <a:ext cx="440191" cy="200055"/>
          </a:xfrm>
          <a:prstGeom prst="rect">
            <a:avLst/>
          </a:prstGeom>
          <a:noFill/>
        </p:spPr>
        <p:txBody>
          <a:bodyPr wrap="square" rtlCol="0">
            <a:spAutoFit/>
          </a:bodyPr>
          <a:lstStyle/>
          <a:p>
            <a:r>
              <a:rPr kumimoji="1" lang="ja-JP" altLang="en-US" sz="700" dirty="0">
                <a:latin typeface="ＭＳ Ｐゴシック" panose="020B0600070205080204" pitchFamily="50" charset="-128"/>
                <a:ea typeface="ＭＳ Ｐゴシック" panose="020B0600070205080204" pitchFamily="50" charset="-128"/>
              </a:rPr>
              <a:t>（人）</a:t>
            </a:r>
          </a:p>
        </p:txBody>
      </p:sp>
      <p:sp>
        <p:nvSpPr>
          <p:cNvPr id="56" name="テキスト ボックス 55">
            <a:extLst>
              <a:ext uri="{FF2B5EF4-FFF2-40B4-BE49-F238E27FC236}">
                <a16:creationId xmlns:a16="http://schemas.microsoft.com/office/drawing/2014/main" id="{333DF328-8281-4970-B563-85E73E28E8D7}"/>
              </a:ext>
            </a:extLst>
          </p:cNvPr>
          <p:cNvSpPr txBox="1"/>
          <p:nvPr/>
        </p:nvSpPr>
        <p:spPr>
          <a:xfrm>
            <a:off x="6534238" y="3648752"/>
            <a:ext cx="2297210" cy="33855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rPr>
              <a:t>出典：</a:t>
            </a:r>
            <a:r>
              <a:rPr kumimoji="1" lang="ja-JP" altLang="en-US" sz="800" dirty="0">
                <a:latin typeface="Meiryo UI" panose="020B0604030504040204" pitchFamily="50" charset="-128"/>
                <a:ea typeface="Meiryo UI" panose="020B0604030504040204" pitchFamily="50" charset="-128"/>
              </a:rPr>
              <a:t>日本政府観光局「訪日外客数」より作成</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※2021</a:t>
            </a:r>
            <a:r>
              <a:rPr kumimoji="1" lang="ja-JP" altLang="en-US" sz="800" dirty="0">
                <a:latin typeface="Meiryo UI" panose="020B0604030504040204" pitchFamily="50" charset="-128"/>
                <a:ea typeface="Meiryo UI" panose="020B0604030504040204" pitchFamily="50" charset="-128"/>
              </a:rPr>
              <a:t>年</a:t>
            </a:r>
            <a:r>
              <a:rPr kumimoji="1" lang="en-US" altLang="ja-JP" sz="800" dirty="0">
                <a:latin typeface="Meiryo UI" panose="020B0604030504040204" pitchFamily="50" charset="-128"/>
                <a:ea typeface="Meiryo UI" panose="020B0604030504040204" pitchFamily="50" charset="-128"/>
              </a:rPr>
              <a:t>11</a:t>
            </a:r>
            <a:r>
              <a:rPr kumimoji="1" lang="ja-JP" altLang="en-US" sz="800" dirty="0">
                <a:latin typeface="Meiryo UI" panose="020B0604030504040204" pitchFamily="50" charset="-128"/>
                <a:ea typeface="Meiryo UI" panose="020B0604030504040204" pitchFamily="50" charset="-128"/>
              </a:rPr>
              <a:t>月以降は推計値</a:t>
            </a:r>
          </a:p>
        </p:txBody>
      </p:sp>
      <p:sp>
        <p:nvSpPr>
          <p:cNvPr id="63" name="テキスト ボックス 62">
            <a:extLst>
              <a:ext uri="{FF2B5EF4-FFF2-40B4-BE49-F238E27FC236}">
                <a16:creationId xmlns:a16="http://schemas.microsoft.com/office/drawing/2014/main" id="{64C5BF0D-C3C5-4579-9819-2E2557244F1E}"/>
              </a:ext>
            </a:extLst>
          </p:cNvPr>
          <p:cNvSpPr txBox="1"/>
          <p:nvPr/>
        </p:nvSpPr>
        <p:spPr>
          <a:xfrm>
            <a:off x="8573105" y="1287177"/>
            <a:ext cx="440191" cy="200055"/>
          </a:xfrm>
          <a:prstGeom prst="rect">
            <a:avLst/>
          </a:prstGeom>
          <a:noFill/>
        </p:spPr>
        <p:txBody>
          <a:bodyPr wrap="square" rtlCol="0">
            <a:spAutoFit/>
          </a:bodyPr>
          <a:lstStyle/>
          <a:p>
            <a:r>
              <a:rPr kumimoji="1" lang="ja-JP" altLang="en-US" sz="700" dirty="0">
                <a:latin typeface="ＭＳ Ｐゴシック" panose="020B0600070205080204" pitchFamily="50" charset="-128"/>
                <a:ea typeface="ＭＳ Ｐゴシック" panose="020B0600070205080204" pitchFamily="50" charset="-128"/>
              </a:rPr>
              <a:t>（％）</a:t>
            </a:r>
          </a:p>
        </p:txBody>
      </p:sp>
      <p:sp>
        <p:nvSpPr>
          <p:cNvPr id="67" name="テキスト ボックス 66">
            <a:extLst>
              <a:ext uri="{FF2B5EF4-FFF2-40B4-BE49-F238E27FC236}">
                <a16:creationId xmlns:a16="http://schemas.microsoft.com/office/drawing/2014/main" id="{64C5BF0D-C3C5-4579-9819-2E2557244F1E}"/>
              </a:ext>
            </a:extLst>
          </p:cNvPr>
          <p:cNvSpPr txBox="1"/>
          <p:nvPr/>
        </p:nvSpPr>
        <p:spPr>
          <a:xfrm>
            <a:off x="492275" y="4093041"/>
            <a:ext cx="411388" cy="200055"/>
          </a:xfrm>
          <a:prstGeom prst="rect">
            <a:avLst/>
          </a:prstGeom>
          <a:noFill/>
        </p:spPr>
        <p:txBody>
          <a:bodyPr wrap="square" rtlCol="0">
            <a:spAutoFit/>
          </a:bodyPr>
          <a:lstStyle/>
          <a:p>
            <a:r>
              <a:rPr kumimoji="1" lang="ja-JP" altLang="en-US" sz="700" dirty="0">
                <a:latin typeface="ＭＳ Ｐゴシック" panose="020B0600070205080204" pitchFamily="50" charset="-128"/>
                <a:ea typeface="ＭＳ Ｐゴシック" panose="020B0600070205080204" pitchFamily="50" charset="-128"/>
              </a:rPr>
              <a:t>（人）</a:t>
            </a:r>
          </a:p>
        </p:txBody>
      </p:sp>
      <p:sp>
        <p:nvSpPr>
          <p:cNvPr id="68" name="テキスト ボックス 67">
            <a:extLst>
              <a:ext uri="{FF2B5EF4-FFF2-40B4-BE49-F238E27FC236}">
                <a16:creationId xmlns:a16="http://schemas.microsoft.com/office/drawing/2014/main" id="{64C5BF0D-C3C5-4579-9819-2E2557244F1E}"/>
              </a:ext>
            </a:extLst>
          </p:cNvPr>
          <p:cNvSpPr txBox="1"/>
          <p:nvPr/>
        </p:nvSpPr>
        <p:spPr>
          <a:xfrm>
            <a:off x="8380281" y="4093041"/>
            <a:ext cx="440191" cy="200055"/>
          </a:xfrm>
          <a:prstGeom prst="rect">
            <a:avLst/>
          </a:prstGeom>
          <a:noFill/>
        </p:spPr>
        <p:txBody>
          <a:bodyPr wrap="square" rtlCol="0">
            <a:spAutoFit/>
          </a:bodyPr>
          <a:lstStyle/>
          <a:p>
            <a:r>
              <a:rPr kumimoji="1" lang="ja-JP" altLang="en-US" sz="700" dirty="0">
                <a:latin typeface="ＭＳ Ｐゴシック" panose="020B0600070205080204" pitchFamily="50" charset="-128"/>
                <a:ea typeface="ＭＳ Ｐゴシック" panose="020B060007020508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6300192" y="6453336"/>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出典：出入国在留管理庁</a:t>
            </a:r>
            <a:r>
              <a:rPr kumimoji="1" lang="ja-JP" altLang="en-US" sz="800" dirty="0">
                <a:latin typeface="Meiryo UI" panose="020B0604030504040204" pitchFamily="50" charset="-128"/>
                <a:ea typeface="Meiryo UI" panose="020B0604030504040204" pitchFamily="50" charset="-128"/>
              </a:rPr>
              <a:t>「出入国管理統計」より作成</a:t>
            </a:r>
          </a:p>
        </p:txBody>
      </p:sp>
      <p:sp>
        <p:nvSpPr>
          <p:cNvPr id="70" name="テキスト ボックス 69">
            <a:extLst>
              <a:ext uri="{FF2B5EF4-FFF2-40B4-BE49-F238E27FC236}">
                <a16:creationId xmlns:a16="http://schemas.microsoft.com/office/drawing/2014/main" id="{1CDA0532-FCF3-48F1-804D-D89006267126}"/>
              </a:ext>
            </a:extLst>
          </p:cNvPr>
          <p:cNvSpPr txBox="1"/>
          <p:nvPr/>
        </p:nvSpPr>
        <p:spPr>
          <a:xfrm>
            <a:off x="3779912" y="3933056"/>
            <a:ext cx="1971151"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関西空港 外国人入国者数</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02896" y="6520259"/>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33DF328-8281-4970-B563-85E73E28E8D7}"/>
              </a:ext>
            </a:extLst>
          </p:cNvPr>
          <p:cNvSpPr txBox="1"/>
          <p:nvPr/>
        </p:nvSpPr>
        <p:spPr>
          <a:xfrm>
            <a:off x="837628" y="1365575"/>
            <a:ext cx="576064" cy="200055"/>
          </a:xfrm>
          <a:prstGeom prst="rect">
            <a:avLst/>
          </a:prstGeom>
          <a:noFill/>
        </p:spPr>
        <p:txBody>
          <a:bodyPr wrap="square" rtlCol="0">
            <a:spAutoFit/>
          </a:bodyPr>
          <a:lstStyle/>
          <a:p>
            <a:r>
              <a:rPr lang="en-US" altLang="ja-JP" sz="700" dirty="0">
                <a:latin typeface="+mn-ea"/>
              </a:rPr>
              <a:t>2,661,022</a:t>
            </a:r>
            <a:endParaRPr kumimoji="1" lang="ja-JP" altLang="en-US" sz="7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333DF328-8281-4970-B563-85E73E28E8D7}"/>
              </a:ext>
            </a:extLst>
          </p:cNvPr>
          <p:cNvSpPr txBox="1"/>
          <p:nvPr/>
        </p:nvSpPr>
        <p:spPr>
          <a:xfrm>
            <a:off x="1267367" y="1362253"/>
            <a:ext cx="576064" cy="201600"/>
          </a:xfrm>
          <a:prstGeom prst="rect">
            <a:avLst/>
          </a:prstGeom>
          <a:noFill/>
        </p:spPr>
        <p:txBody>
          <a:bodyPr wrap="square" rtlCol="0">
            <a:spAutoFit/>
          </a:bodyPr>
          <a:lstStyle/>
          <a:p>
            <a:r>
              <a:rPr lang="en-US" altLang="ja-JP" sz="700" dirty="0">
                <a:latin typeface="+mn-ea"/>
              </a:rPr>
              <a:t>1,085,147</a:t>
            </a:r>
          </a:p>
        </p:txBody>
      </p:sp>
      <p:sp>
        <p:nvSpPr>
          <p:cNvPr id="28" name="テキスト ボックス 27">
            <a:extLst>
              <a:ext uri="{FF2B5EF4-FFF2-40B4-BE49-F238E27FC236}">
                <a16:creationId xmlns:a16="http://schemas.microsoft.com/office/drawing/2014/main" id="{333DF328-8281-4970-B563-85E73E28E8D7}"/>
              </a:ext>
            </a:extLst>
          </p:cNvPr>
          <p:cNvSpPr txBox="1"/>
          <p:nvPr/>
        </p:nvSpPr>
        <p:spPr>
          <a:xfrm>
            <a:off x="827584" y="4102333"/>
            <a:ext cx="467083" cy="200055"/>
          </a:xfrm>
          <a:prstGeom prst="rect">
            <a:avLst/>
          </a:prstGeom>
          <a:noFill/>
        </p:spPr>
        <p:txBody>
          <a:bodyPr wrap="square" rtlCol="0">
            <a:spAutoFit/>
          </a:bodyPr>
          <a:lstStyle/>
          <a:p>
            <a:r>
              <a:rPr lang="en-US" altLang="ja-JP" sz="700" dirty="0">
                <a:latin typeface="+mn-ea"/>
              </a:rPr>
              <a:t>709,555</a:t>
            </a:r>
            <a:endParaRPr kumimoji="1" lang="ja-JP" altLang="en-US" sz="700"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333DF328-8281-4970-B563-85E73E28E8D7}"/>
              </a:ext>
            </a:extLst>
          </p:cNvPr>
          <p:cNvSpPr txBox="1"/>
          <p:nvPr/>
        </p:nvSpPr>
        <p:spPr>
          <a:xfrm>
            <a:off x="1239718" y="4096961"/>
            <a:ext cx="560291" cy="200055"/>
          </a:xfrm>
          <a:prstGeom prst="rect">
            <a:avLst/>
          </a:prstGeom>
          <a:noFill/>
        </p:spPr>
        <p:txBody>
          <a:bodyPr wrap="square" rtlCol="0">
            <a:spAutoFit/>
          </a:bodyPr>
          <a:lstStyle/>
          <a:p>
            <a:r>
              <a:rPr lang="en-US" altLang="ja-JP" sz="700" dirty="0">
                <a:latin typeface="+mn-ea"/>
              </a:rPr>
              <a:t>228,987</a:t>
            </a:r>
            <a:endParaRPr kumimoji="1" lang="ja-JP" altLang="en-US" sz="7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8402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コネクタ 16"/>
          <p:cNvCxnSpPr/>
          <p:nvPr/>
        </p:nvCxnSpPr>
        <p:spPr>
          <a:xfrm flipV="1">
            <a:off x="65745" y="47334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3B58F61D-26BF-4AB9-ACFA-1A220C73C56B}"/>
              </a:ext>
            </a:extLst>
          </p:cNvPr>
          <p:cNvSpPr txBox="1"/>
          <p:nvPr/>
        </p:nvSpPr>
        <p:spPr>
          <a:xfrm>
            <a:off x="65745" y="541410"/>
            <a:ext cx="9087854"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新型コロナウイルス感染症の影響により、</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年の大阪における国際会議の開催件数は前年より大幅に減少し</a:t>
            </a:r>
            <a:r>
              <a:rPr lang="en-US" altLang="ja-JP" sz="1400" dirty="0">
                <a:latin typeface="Meiryo UI" panose="020B0604030504040204" pitchFamily="50" charset="-128"/>
                <a:ea typeface="Meiryo UI" panose="020B0604030504040204" pitchFamily="50" charset="-128"/>
              </a:rPr>
              <a:t>23</a:t>
            </a:r>
            <a:r>
              <a:rPr lang="ja-JP" altLang="en-US" sz="1400" dirty="0">
                <a:latin typeface="Meiryo UI" panose="020B0604030504040204" pitchFamily="50" charset="-128"/>
                <a:ea typeface="Meiryo UI" panose="020B0604030504040204" pitchFamily="50" charset="-128"/>
              </a:rPr>
              <a:t>件であった。</a:t>
            </a:r>
            <a:endParaRPr lang="en-US" altLang="ja-JP" sz="12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F8D4A0CB-DEE1-4647-985B-D1A2FA689496}"/>
              </a:ext>
            </a:extLst>
          </p:cNvPr>
          <p:cNvSpPr txBox="1"/>
          <p:nvPr/>
        </p:nvSpPr>
        <p:spPr>
          <a:xfrm>
            <a:off x="3635896" y="1241184"/>
            <a:ext cx="2346015" cy="307777"/>
          </a:xfrm>
          <a:prstGeom prst="rect">
            <a:avLst/>
          </a:prstGeom>
          <a:noFill/>
        </p:spPr>
        <p:txBody>
          <a:bodyPr wrap="square" rtlCol="0">
            <a:spAutoFit/>
          </a:bodyPr>
          <a:lstStyle/>
          <a:p>
            <a:pPr lvl="0" defTabSz="742950">
              <a:defRPr/>
            </a:pPr>
            <a:r>
              <a:rPr lang="ja-JP" altLang="en-US" sz="1400" dirty="0">
                <a:solidFill>
                  <a:prstClr val="black"/>
                </a:solidFill>
                <a:latin typeface="Meiryo UI" panose="020B0604030504040204" pitchFamily="50" charset="-128"/>
                <a:ea typeface="Meiryo UI" panose="020B0604030504040204" pitchFamily="50" charset="-128"/>
              </a:rPr>
              <a:t>国際会議開催件数の推移</a:t>
            </a:r>
            <a:endParaRPr kumimoji="1" lang="ja-JP" altLang="en-US" sz="14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9" name="角丸四角形 28"/>
          <p:cNvSpPr/>
          <p:nvPr/>
        </p:nvSpPr>
        <p:spPr>
          <a:xfrm>
            <a:off x="-56791" y="-145223"/>
            <a:ext cx="8417178" cy="830628"/>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国際会議の開催件数（全国・国内主要都市）</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BAC84493-B1F3-4A8E-A857-738C9A753F19}"/>
              </a:ext>
            </a:extLst>
          </p:cNvPr>
          <p:cNvSpPr txBox="1"/>
          <p:nvPr/>
        </p:nvSpPr>
        <p:spPr>
          <a:xfrm>
            <a:off x="5436096" y="6309320"/>
            <a:ext cx="3334915" cy="246221"/>
          </a:xfrm>
          <a:prstGeom prst="rect">
            <a:avLst/>
          </a:prstGeom>
          <a:noFill/>
        </p:spPr>
        <p:txBody>
          <a:bodyPr wrap="square" rtlCol="0">
            <a:spAutoFit/>
          </a:bodyPr>
          <a:lstStyle/>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出典：日本政府観光局（</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JNTO)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「国際会議統計」より作成</a:t>
            </a:r>
          </a:p>
        </p:txBody>
      </p:sp>
      <p:graphicFrame>
        <p:nvGraphicFramePr>
          <p:cNvPr id="4" name="表 3"/>
          <p:cNvGraphicFramePr>
            <a:graphicFrameLocks noGrp="1"/>
          </p:cNvGraphicFramePr>
          <p:nvPr>
            <p:extLst>
              <p:ext uri="{D42A27DB-BD31-4B8C-83A1-F6EECF244321}">
                <p14:modId xmlns:p14="http://schemas.microsoft.com/office/powerpoint/2010/main" val="3025185212"/>
              </p:ext>
            </p:extLst>
          </p:nvPr>
        </p:nvGraphicFramePr>
        <p:xfrm>
          <a:off x="445402" y="4725144"/>
          <a:ext cx="8017200" cy="1557932"/>
        </p:xfrm>
        <a:graphic>
          <a:graphicData uri="http://schemas.openxmlformats.org/drawingml/2006/table">
            <a:tbl>
              <a:tblPr>
                <a:tableStyleId>{5C22544A-7EE6-4342-B048-85BDC9FD1C3A}</a:tableStyleId>
              </a:tblPr>
              <a:tblGrid>
                <a:gridCol w="668100">
                  <a:extLst>
                    <a:ext uri="{9D8B030D-6E8A-4147-A177-3AD203B41FA5}">
                      <a16:colId xmlns:a16="http://schemas.microsoft.com/office/drawing/2014/main" val="2036522370"/>
                    </a:ext>
                  </a:extLst>
                </a:gridCol>
                <a:gridCol w="668100">
                  <a:extLst>
                    <a:ext uri="{9D8B030D-6E8A-4147-A177-3AD203B41FA5}">
                      <a16:colId xmlns:a16="http://schemas.microsoft.com/office/drawing/2014/main" val="1537541545"/>
                    </a:ext>
                  </a:extLst>
                </a:gridCol>
                <a:gridCol w="668100">
                  <a:extLst>
                    <a:ext uri="{9D8B030D-6E8A-4147-A177-3AD203B41FA5}">
                      <a16:colId xmlns:a16="http://schemas.microsoft.com/office/drawing/2014/main" val="3513875715"/>
                    </a:ext>
                  </a:extLst>
                </a:gridCol>
                <a:gridCol w="668100">
                  <a:extLst>
                    <a:ext uri="{9D8B030D-6E8A-4147-A177-3AD203B41FA5}">
                      <a16:colId xmlns:a16="http://schemas.microsoft.com/office/drawing/2014/main" val="1755466170"/>
                    </a:ext>
                  </a:extLst>
                </a:gridCol>
                <a:gridCol w="668100">
                  <a:extLst>
                    <a:ext uri="{9D8B030D-6E8A-4147-A177-3AD203B41FA5}">
                      <a16:colId xmlns:a16="http://schemas.microsoft.com/office/drawing/2014/main" val="2524298561"/>
                    </a:ext>
                  </a:extLst>
                </a:gridCol>
                <a:gridCol w="668100">
                  <a:extLst>
                    <a:ext uri="{9D8B030D-6E8A-4147-A177-3AD203B41FA5}">
                      <a16:colId xmlns:a16="http://schemas.microsoft.com/office/drawing/2014/main" val="942390512"/>
                    </a:ext>
                  </a:extLst>
                </a:gridCol>
                <a:gridCol w="668100">
                  <a:extLst>
                    <a:ext uri="{9D8B030D-6E8A-4147-A177-3AD203B41FA5}">
                      <a16:colId xmlns:a16="http://schemas.microsoft.com/office/drawing/2014/main" val="3123845494"/>
                    </a:ext>
                  </a:extLst>
                </a:gridCol>
                <a:gridCol w="668100">
                  <a:extLst>
                    <a:ext uri="{9D8B030D-6E8A-4147-A177-3AD203B41FA5}">
                      <a16:colId xmlns:a16="http://schemas.microsoft.com/office/drawing/2014/main" val="1148447944"/>
                    </a:ext>
                  </a:extLst>
                </a:gridCol>
                <a:gridCol w="668100">
                  <a:extLst>
                    <a:ext uri="{9D8B030D-6E8A-4147-A177-3AD203B41FA5}">
                      <a16:colId xmlns:a16="http://schemas.microsoft.com/office/drawing/2014/main" val="1563820784"/>
                    </a:ext>
                  </a:extLst>
                </a:gridCol>
                <a:gridCol w="668100">
                  <a:extLst>
                    <a:ext uri="{9D8B030D-6E8A-4147-A177-3AD203B41FA5}">
                      <a16:colId xmlns:a16="http://schemas.microsoft.com/office/drawing/2014/main" val="176536092"/>
                    </a:ext>
                  </a:extLst>
                </a:gridCol>
                <a:gridCol w="668100">
                  <a:extLst>
                    <a:ext uri="{9D8B030D-6E8A-4147-A177-3AD203B41FA5}">
                      <a16:colId xmlns:a16="http://schemas.microsoft.com/office/drawing/2014/main" val="2511701549"/>
                    </a:ext>
                  </a:extLst>
                </a:gridCol>
                <a:gridCol w="668100">
                  <a:extLst>
                    <a:ext uri="{9D8B030D-6E8A-4147-A177-3AD203B41FA5}">
                      <a16:colId xmlns:a16="http://schemas.microsoft.com/office/drawing/2014/main" val="2412100420"/>
                    </a:ext>
                  </a:extLst>
                </a:gridCol>
              </a:tblGrid>
              <a:tr h="228496">
                <a:tc>
                  <a:txBody>
                    <a:bodyPr/>
                    <a:lstStyle/>
                    <a:p>
                      <a:pPr algn="l" fontAlgn="ctr"/>
                      <a:r>
                        <a:rPr lang="ja-JP" altLang="en-US" sz="1100" u="none" strike="noStrike" dirty="0">
                          <a:effectLst/>
                          <a:latin typeface="ＭＳ Ｐゴシック" panose="020B0600070205080204" pitchFamily="50" charset="-128"/>
                          <a:ea typeface="ＭＳ Ｐゴシック" panose="020B0600070205080204" pitchFamily="50" charset="-128"/>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2010</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2011</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2012</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ＭＳ Ｐゴシック" panose="020B0600070205080204" pitchFamily="50" charset="-128"/>
                          <a:ea typeface="ＭＳ Ｐゴシック" panose="020B0600070205080204" pitchFamily="50" charset="-128"/>
                        </a:rPr>
                        <a:t>2013</a:t>
                      </a:r>
                      <a:r>
                        <a:rPr lang="ja-JP" altLang="en-US" sz="1100" u="none" strike="noStrike">
                          <a:effectLst/>
                          <a:latin typeface="ＭＳ Ｐゴシック" panose="020B0600070205080204" pitchFamily="50" charset="-128"/>
                          <a:ea typeface="ＭＳ Ｐゴシック" panose="020B0600070205080204" pitchFamily="50" charset="-128"/>
                        </a:rPr>
                        <a:t>年</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2014</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2015</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2016</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2017</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2018</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2019</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mn-ea"/>
                        </a:rPr>
                        <a:t>2020</a:t>
                      </a:r>
                      <a:r>
                        <a:rPr lang="ja-JP" altLang="en-US" sz="1100" u="none" strike="noStrike" dirty="0">
                          <a:effectLst/>
                          <a:latin typeface="ＭＳ Ｐゴシック" panose="020B0600070205080204" pitchFamily="50" charset="-128"/>
                          <a:ea typeface="+mn-ea"/>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0671033"/>
                  </a:ext>
                </a:extLst>
              </a:tr>
              <a:tr h="228496">
                <a:tc>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東京都</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510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484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517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537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565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583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593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631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670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581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4286233"/>
                  </a:ext>
                </a:extLst>
              </a:tr>
              <a:tr h="218111">
                <a:tc>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愛知県</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139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125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144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154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179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187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207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192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216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259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8018124"/>
                  </a:ext>
                </a:extLst>
              </a:tr>
              <a:tr h="218111">
                <a:tc>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大阪府</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152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135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281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314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253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242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280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251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240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300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2470178"/>
                  </a:ext>
                </a:extLst>
              </a:tr>
              <a:tr h="218111">
                <a:tc>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京都府</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160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145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202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179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211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230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290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334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367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398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905901"/>
                  </a:ext>
                </a:extLst>
              </a:tr>
              <a:tr h="218111">
                <a:tc>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福岡県</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269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268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301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312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411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450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488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436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427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464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574124"/>
                  </a:ext>
                </a:extLst>
              </a:tr>
              <a:tr h="228496">
                <a:tc>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全国</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2,159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1,892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2,337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2,427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2,590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2,847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3,112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3,313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3,433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3,621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222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955692"/>
                  </a:ext>
                </a:extLst>
              </a:tr>
            </a:tbl>
          </a:graphicData>
        </a:graphic>
      </p:graphicFrame>
      <p:sp>
        <p:nvSpPr>
          <p:cNvPr id="22" name="テキスト ボックス 21">
            <a:extLst>
              <a:ext uri="{FF2B5EF4-FFF2-40B4-BE49-F238E27FC236}">
                <a16:creationId xmlns:a16="http://schemas.microsoft.com/office/drawing/2014/main" id="{F8D4A0CB-DEE1-4647-985B-D1A2FA689496}"/>
              </a:ext>
            </a:extLst>
          </p:cNvPr>
          <p:cNvSpPr txBox="1"/>
          <p:nvPr/>
        </p:nvSpPr>
        <p:spPr>
          <a:xfrm>
            <a:off x="309990" y="1307863"/>
            <a:ext cx="933931"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（件：都府県）</a:t>
            </a: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8462605" y="1315803"/>
            <a:ext cx="933931"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（件：全国）</a:t>
            </a:r>
          </a:p>
        </p:txBody>
      </p:sp>
      <p:sp>
        <p:nvSpPr>
          <p:cNvPr id="2" name="スライド番号プレースホルダー 1"/>
          <p:cNvSpPr>
            <a:spLocks noGrp="1"/>
          </p:cNvSpPr>
          <p:nvPr>
            <p:ph type="sldNum" sz="quarter" idx="12"/>
          </p:nvPr>
        </p:nvSpPr>
        <p:spPr>
          <a:xfrm>
            <a:off x="6902896" y="6448251"/>
            <a:ext cx="2133600" cy="365125"/>
          </a:xfrm>
        </p:spPr>
        <p:txBody>
          <a:bodyPr/>
          <a:lstStyle/>
          <a:p>
            <a:r>
              <a:rPr lang="en-US" altLang="ja-JP" sz="900" dirty="0">
                <a:solidFill>
                  <a:schemeClr val="tx1"/>
                </a:solidFill>
                <a:latin typeface="Meiryo UI" panose="020B0604030504040204" pitchFamily="50" charset="-128"/>
                <a:ea typeface="Meiryo UI" panose="020B0604030504040204" pitchFamily="50" charset="-128"/>
              </a:rPr>
              <a:t>6</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12" name="グラフ 11"/>
          <p:cNvGraphicFramePr>
            <a:graphicFrameLocks/>
          </p:cNvGraphicFramePr>
          <p:nvPr>
            <p:extLst>
              <p:ext uri="{D42A27DB-BD31-4B8C-83A1-F6EECF244321}">
                <p14:modId xmlns:p14="http://schemas.microsoft.com/office/powerpoint/2010/main" val="3526395015"/>
              </p:ext>
            </p:extLst>
          </p:nvPr>
        </p:nvGraphicFramePr>
        <p:xfrm>
          <a:off x="467545" y="1519250"/>
          <a:ext cx="8568951" cy="31418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6575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コネクタ 16"/>
          <p:cNvCxnSpPr/>
          <p:nvPr/>
        </p:nvCxnSpPr>
        <p:spPr>
          <a:xfrm flipV="1">
            <a:off x="65745" y="47334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F8D4A0CB-DEE1-4647-985B-D1A2FA689496}"/>
              </a:ext>
            </a:extLst>
          </p:cNvPr>
          <p:cNvSpPr txBox="1"/>
          <p:nvPr/>
        </p:nvSpPr>
        <p:spPr>
          <a:xfrm>
            <a:off x="65744" y="1468119"/>
            <a:ext cx="5467462" cy="292388"/>
          </a:xfrm>
          <a:prstGeom prst="rect">
            <a:avLst/>
          </a:prstGeom>
          <a:noFill/>
        </p:spPr>
        <p:txBody>
          <a:bodyPr wrap="square" rtlCol="0">
            <a:spAutoFit/>
          </a:bodyPr>
          <a:lstStyle/>
          <a:p>
            <a:pPr lvl="0" defTabSz="742950">
              <a:defRPr/>
            </a:pPr>
            <a:r>
              <a:rPr lang="ja-JP" altLang="en-US" sz="1300" b="1" dirty="0">
                <a:solidFill>
                  <a:prstClr val="black"/>
                </a:solidFill>
                <a:latin typeface="Meiryo UI" panose="020B0604030504040204" pitchFamily="50" charset="-128"/>
                <a:ea typeface="Meiryo UI" panose="020B0604030504040204" pitchFamily="50" charset="-128"/>
              </a:rPr>
              <a:t>＜</a:t>
            </a:r>
            <a:r>
              <a:rPr lang="en-US" altLang="ja-JP" sz="1300" b="1" dirty="0">
                <a:solidFill>
                  <a:prstClr val="black"/>
                </a:solidFill>
                <a:latin typeface="Meiryo UI" panose="020B0604030504040204" pitchFamily="50" charset="-128"/>
                <a:ea typeface="Meiryo UI" panose="020B0604030504040204" pitchFamily="50" charset="-128"/>
              </a:rPr>
              <a:t>2020</a:t>
            </a:r>
            <a:r>
              <a:rPr lang="ja-JP" altLang="en-US" sz="1300" b="1" dirty="0">
                <a:solidFill>
                  <a:prstClr val="black"/>
                </a:solidFill>
                <a:latin typeface="Meiryo UI" panose="020B0604030504040204" pitchFamily="50" charset="-128"/>
                <a:ea typeface="Meiryo UI" panose="020B0604030504040204" pitchFamily="50" charset="-128"/>
              </a:rPr>
              <a:t>年に開催が予定されていた国際会議の件数と開催状況（月別）＞</a:t>
            </a:r>
            <a:endPar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9" name="角丸四角形 28"/>
          <p:cNvSpPr/>
          <p:nvPr/>
        </p:nvSpPr>
        <p:spPr>
          <a:xfrm>
            <a:off x="-56791" y="-145223"/>
            <a:ext cx="8417178" cy="830628"/>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世界における国際会議の開催状況（月別）</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BAC84493-B1F3-4A8E-A857-738C9A753F19}"/>
              </a:ext>
            </a:extLst>
          </p:cNvPr>
          <p:cNvSpPr txBox="1"/>
          <p:nvPr/>
        </p:nvSpPr>
        <p:spPr>
          <a:xfrm>
            <a:off x="8360387" y="1772816"/>
            <a:ext cx="611936" cy="246221"/>
          </a:xfrm>
          <a:prstGeom prst="rect">
            <a:avLst/>
          </a:prstGeom>
          <a:noFill/>
        </p:spPr>
        <p:txBody>
          <a:bodyPr wrap="square" rtlCol="0">
            <a:spAutoFit/>
          </a:bodyPr>
          <a:lstStyle/>
          <a:p>
            <a:pPr algn="r"/>
            <a:r>
              <a:rPr kumimoji="1" lang="ja-JP" altLang="en-US" sz="1000" dirty="0">
                <a:latin typeface="Meiryo UI" panose="020B0604030504040204" pitchFamily="50" charset="-128"/>
                <a:ea typeface="Meiryo UI" panose="020B0604030504040204" pitchFamily="50" charset="-128"/>
              </a:rPr>
              <a:t>（件）</a:t>
            </a:r>
          </a:p>
        </p:txBody>
      </p:sp>
      <p:graphicFrame>
        <p:nvGraphicFramePr>
          <p:cNvPr id="20" name="表 19"/>
          <p:cNvGraphicFramePr>
            <a:graphicFrameLocks noGrp="1"/>
          </p:cNvGraphicFramePr>
          <p:nvPr>
            <p:extLst>
              <p:ext uri="{D42A27DB-BD31-4B8C-83A1-F6EECF244321}">
                <p14:modId xmlns:p14="http://schemas.microsoft.com/office/powerpoint/2010/main" val="910500737"/>
              </p:ext>
            </p:extLst>
          </p:nvPr>
        </p:nvGraphicFramePr>
        <p:xfrm>
          <a:off x="216000" y="1847271"/>
          <a:ext cx="8784360" cy="3960446"/>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409428959"/>
                    </a:ext>
                  </a:extLst>
                </a:gridCol>
                <a:gridCol w="1080120">
                  <a:extLst>
                    <a:ext uri="{9D8B030D-6E8A-4147-A177-3AD203B41FA5}">
                      <a16:colId xmlns:a16="http://schemas.microsoft.com/office/drawing/2014/main" val="1690581065"/>
                    </a:ext>
                  </a:extLst>
                </a:gridCol>
                <a:gridCol w="1116000">
                  <a:extLst>
                    <a:ext uri="{9D8B030D-6E8A-4147-A177-3AD203B41FA5}">
                      <a16:colId xmlns:a16="http://schemas.microsoft.com/office/drawing/2014/main" val="3776743926"/>
                    </a:ext>
                  </a:extLst>
                </a:gridCol>
                <a:gridCol w="1080120">
                  <a:extLst>
                    <a:ext uri="{9D8B030D-6E8A-4147-A177-3AD203B41FA5}">
                      <a16:colId xmlns:a16="http://schemas.microsoft.com/office/drawing/2014/main" val="33363760"/>
                    </a:ext>
                  </a:extLst>
                </a:gridCol>
                <a:gridCol w="1116000">
                  <a:extLst>
                    <a:ext uri="{9D8B030D-6E8A-4147-A177-3AD203B41FA5}">
                      <a16:colId xmlns:a16="http://schemas.microsoft.com/office/drawing/2014/main" val="1477086468"/>
                    </a:ext>
                  </a:extLst>
                </a:gridCol>
                <a:gridCol w="1080120">
                  <a:extLst>
                    <a:ext uri="{9D8B030D-6E8A-4147-A177-3AD203B41FA5}">
                      <a16:colId xmlns:a16="http://schemas.microsoft.com/office/drawing/2014/main" val="1247453817"/>
                    </a:ext>
                  </a:extLst>
                </a:gridCol>
                <a:gridCol w="1116000">
                  <a:extLst>
                    <a:ext uri="{9D8B030D-6E8A-4147-A177-3AD203B41FA5}">
                      <a16:colId xmlns:a16="http://schemas.microsoft.com/office/drawing/2014/main" val="3590521427"/>
                    </a:ext>
                  </a:extLst>
                </a:gridCol>
                <a:gridCol w="1188000">
                  <a:extLst>
                    <a:ext uri="{9D8B030D-6E8A-4147-A177-3AD203B41FA5}">
                      <a16:colId xmlns:a16="http://schemas.microsoft.com/office/drawing/2014/main" val="2802402388"/>
                    </a:ext>
                  </a:extLst>
                </a:gridCol>
              </a:tblGrid>
              <a:tr h="282889">
                <a:tc>
                  <a:txBody>
                    <a:bodyPr/>
                    <a:lstStyle/>
                    <a:p>
                      <a:pPr algn="ctr"/>
                      <a:r>
                        <a:rPr kumimoji="1" lang="ja-JP" altLang="en-US" sz="1000" b="0" dirty="0">
                          <a:latin typeface="Meiryo UI" panose="020B0604030504040204" pitchFamily="50" charset="-128"/>
                          <a:ea typeface="Meiryo UI" panose="020B0604030504040204" pitchFamily="50" charset="-128"/>
                        </a:rPr>
                        <a:t>月</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影響なし</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オンライン</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ハイブリッド</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延期</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開催地変更</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中止</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合計</a:t>
                      </a:r>
                    </a:p>
                  </a:txBody>
                  <a:tcPr anchor="ctr"/>
                </a:tc>
                <a:extLst>
                  <a:ext uri="{0D108BD9-81ED-4DB2-BD59-A6C34878D82A}">
                    <a16:rowId xmlns:a16="http://schemas.microsoft.com/office/drawing/2014/main" val="346552135"/>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2115525461"/>
                  </a:ext>
                </a:extLst>
              </a:tr>
              <a:tr h="282889">
                <a:tc>
                  <a:txBody>
                    <a:bodyPr/>
                    <a:lstStyle/>
                    <a:p>
                      <a:pPr algn="ctr"/>
                      <a:r>
                        <a:rPr kumimoji="1" lang="ja-JP" altLang="en-US" sz="1000" dirty="0">
                          <a:latin typeface="Meiryo UI" panose="020B0604030504040204" pitchFamily="50" charset="-128"/>
                          <a:ea typeface="Meiryo UI" panose="020B0604030504040204" pitchFamily="50" charset="-128"/>
                        </a:rPr>
                        <a:t>２月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3351013513"/>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388643744"/>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448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3454947620"/>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184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341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767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868369780"/>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572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1,178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023493117"/>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237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346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937232009"/>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8</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342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201216413"/>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9</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396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622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1,193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488594723"/>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431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447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1,029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4066759991"/>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11</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358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289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776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3453651979"/>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12</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288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176275529"/>
                  </a:ext>
                </a:extLst>
              </a:tr>
              <a:tr h="282889">
                <a:tc>
                  <a:txBody>
                    <a:bodyPr/>
                    <a:lstStyle/>
                    <a:p>
                      <a:pPr algn="ctr"/>
                      <a:r>
                        <a:rPr kumimoji="1" lang="ja-JP" altLang="en-US" sz="1000" dirty="0">
                          <a:latin typeface="Meiryo UI" panose="020B0604030504040204" pitchFamily="50" charset="-128"/>
                          <a:ea typeface="Meiryo UI" panose="020B0604030504040204" pitchFamily="50" charset="-128"/>
                        </a:rPr>
                        <a:t>合計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749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2,401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3,326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1,121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7,807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3562370601"/>
                  </a:ext>
                </a:extLst>
              </a:tr>
            </a:tbl>
          </a:graphicData>
        </a:graphic>
      </p:graphicFrame>
      <p:sp>
        <p:nvSpPr>
          <p:cNvPr id="11" name="テキスト ボックス 10">
            <a:extLst>
              <a:ext uri="{FF2B5EF4-FFF2-40B4-BE49-F238E27FC236}">
                <a16:creationId xmlns:a16="http://schemas.microsoft.com/office/drawing/2014/main" id="{BAC84493-B1F3-4A8E-A857-738C9A753F19}"/>
              </a:ext>
            </a:extLst>
          </p:cNvPr>
          <p:cNvSpPr txBox="1"/>
          <p:nvPr/>
        </p:nvSpPr>
        <p:spPr>
          <a:xfrm>
            <a:off x="216000" y="5954185"/>
            <a:ext cx="7812384" cy="553998"/>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出典：国土交通省「令和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年版 観光白書」</a:t>
            </a:r>
            <a:r>
              <a:rPr lang="en-US" altLang="ja-JP" sz="1000" dirty="0">
                <a:latin typeface="Meiryo UI" panose="020B0604030504040204" pitchFamily="50" charset="-128"/>
                <a:ea typeface="Meiryo UI" panose="020B0604030504040204" pitchFamily="50" charset="-128"/>
              </a:rPr>
              <a:t> </a:t>
            </a: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資料　</a:t>
            </a:r>
            <a:r>
              <a:rPr lang="en-US" altLang="ja-JP" sz="1000" dirty="0">
                <a:latin typeface="Meiryo UI" panose="020B0604030504040204" pitchFamily="50" charset="-128"/>
                <a:ea typeface="Meiryo UI" panose="020B0604030504040204" pitchFamily="50" charset="-128"/>
              </a:rPr>
              <a:t>ICCA</a:t>
            </a:r>
            <a:r>
              <a:rPr lang="ja-JP" altLang="en-US" sz="1000" dirty="0">
                <a:latin typeface="Meiryo UI" panose="020B0604030504040204" pitchFamily="50" charset="-128"/>
                <a:ea typeface="Meiryo UI" panose="020B0604030504040204" pitchFamily="50" charset="-128"/>
              </a:rPr>
              <a:t>（国際会議協会）「</a:t>
            </a:r>
            <a:r>
              <a:rPr lang="en-US" altLang="ja-JP" sz="1000" dirty="0">
                <a:latin typeface="Meiryo UI" panose="020B0604030504040204" pitchFamily="50" charset="-128"/>
                <a:ea typeface="Meiryo UI" panose="020B0604030504040204" pitchFamily="50" charset="-128"/>
              </a:rPr>
              <a:t>ICCA Statistics Report 2020</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2021</a:t>
            </a:r>
            <a:r>
              <a:rPr lang="ja-JP" altLang="en-US" sz="1000" dirty="0">
                <a:latin typeface="Meiryo UI" panose="020B0604030504040204" pitchFamily="50" charset="-128"/>
                <a:ea typeface="Meiryo UI" panose="020B0604030504040204" pitchFamily="50" charset="-128"/>
              </a:rPr>
              <a:t>年（令和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rPr>
              <a:t>月時点）に基づき、観光庁作成</a:t>
            </a:r>
            <a:endParaRPr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注１　構成比は、小数点第一位を四捨五入しているため、各構成比の合計は必ずしも</a:t>
            </a:r>
            <a:r>
              <a:rPr lang="en-US" altLang="ja-JP" sz="1000" dirty="0">
                <a:latin typeface="Meiryo UI" panose="020B0604030504040204" pitchFamily="50" charset="-128"/>
                <a:ea typeface="Meiryo UI" panose="020B0604030504040204" pitchFamily="50" charset="-128"/>
              </a:rPr>
              <a:t>100</a:t>
            </a:r>
            <a:r>
              <a:rPr lang="ja-JP" altLang="en-US" sz="1000" dirty="0">
                <a:latin typeface="Meiryo UI" panose="020B0604030504040204" pitchFamily="50" charset="-128"/>
                <a:ea typeface="Meiryo UI" panose="020B0604030504040204" pitchFamily="50" charset="-128"/>
              </a:rPr>
              <a:t>にならない。　　</a:t>
            </a:r>
            <a:r>
              <a:rPr kumimoji="1" lang="ja-JP" altLang="en-US" sz="1000" dirty="0">
                <a:latin typeface="Meiryo UI" panose="020B0604030504040204" pitchFamily="50" charset="-128"/>
                <a:ea typeface="Meiryo UI" panose="020B0604030504040204" pitchFamily="50" charset="-128"/>
              </a:rPr>
              <a:t>　　 </a:t>
            </a:r>
          </a:p>
        </p:txBody>
      </p:sp>
      <p:cxnSp>
        <p:nvCxnSpPr>
          <p:cNvPr id="3" name="直線コネクタ 2"/>
          <p:cNvCxnSpPr/>
          <p:nvPr/>
        </p:nvCxnSpPr>
        <p:spPr>
          <a:xfrm>
            <a:off x="2411760" y="2708920"/>
            <a:ext cx="1008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419872" y="2708920"/>
            <a:ext cx="1008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2411872" y="5517232"/>
            <a:ext cx="1008000" cy="0"/>
          </a:xfrm>
          <a:prstGeom prst="line">
            <a:avLst/>
          </a:prstGeom>
          <a:ln w="22225"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3419872" y="5517232"/>
            <a:ext cx="1008000" cy="0"/>
          </a:xfrm>
          <a:prstGeom prst="line">
            <a:avLst/>
          </a:prstGeom>
          <a:ln w="222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6902896" y="6448251"/>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7</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3B58F61D-26BF-4AB9-ACFA-1A220C73C56B}"/>
              </a:ext>
            </a:extLst>
          </p:cNvPr>
          <p:cNvSpPr txBox="1"/>
          <p:nvPr/>
        </p:nvSpPr>
        <p:spPr>
          <a:xfrm>
            <a:off x="65744" y="686765"/>
            <a:ext cx="9087854" cy="692497"/>
          </a:xfrm>
          <a:prstGeom prst="rect">
            <a:avLst/>
          </a:prstGeom>
          <a:noFill/>
          <a:ln>
            <a:noFill/>
          </a:ln>
        </p:spPr>
        <p:txBody>
          <a:bodyPr wrap="square" rtlCol="0">
            <a:spAutoFit/>
          </a:bodyPr>
          <a:lstStyle/>
          <a:p>
            <a:pPr marL="285750" indent="-285750">
              <a:buFont typeface="Wingdings" panose="05000000000000000000" pitchFamily="2" charset="2"/>
              <a:buChar char="Ø"/>
            </a:pPr>
            <a:r>
              <a:rPr lang="en-US" altLang="ja-JP" sz="1300" dirty="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年（令和</a:t>
            </a:r>
            <a:r>
              <a:rPr lang="en-US" altLang="ja-JP" sz="1300" dirty="0">
                <a:latin typeface="Meiryo UI" panose="020B0604030504040204" pitchFamily="50" charset="-128"/>
                <a:ea typeface="Meiryo UI" panose="020B0604030504040204" pitchFamily="50" charset="-128"/>
              </a:rPr>
              <a:t>2</a:t>
            </a:r>
            <a:r>
              <a:rPr lang="ja-JP" altLang="en-US" sz="1300" dirty="0">
                <a:latin typeface="Meiryo UI" panose="020B0604030504040204" pitchFamily="50" charset="-128"/>
                <a:ea typeface="Meiryo UI" panose="020B0604030504040204" pitchFamily="50" charset="-128"/>
              </a:rPr>
              <a:t>年）は、新型コロナウイルス感染症の影響により、世界における国際会議の多くが延期となった。</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一方、オンラインやオンラインと実地開催を組み合わせたハイブリッドといった、人の移動や密を回避する開催方法による会議が増加し、</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en-US" altLang="ja-JP" sz="1300" dirty="0">
                <a:latin typeface="Meiryo UI" panose="020B0604030504040204" pitchFamily="50" charset="-128"/>
                <a:ea typeface="Meiryo UI" panose="020B0604030504040204" pitchFamily="50" charset="-128"/>
              </a:rPr>
              <a:t>2</a:t>
            </a:r>
            <a:r>
              <a:rPr lang="ja-JP" altLang="en-US" sz="1300" dirty="0">
                <a:latin typeface="Meiryo UI" panose="020B0604030504040204" pitchFamily="50" charset="-128"/>
                <a:ea typeface="Meiryo UI" panose="020B0604030504040204" pitchFamily="50" charset="-128"/>
              </a:rPr>
              <a:t>月に</a:t>
            </a:r>
            <a:r>
              <a:rPr lang="en-US" altLang="ja-JP" sz="1300" dirty="0">
                <a:latin typeface="Meiryo UI" panose="020B0604030504040204" pitchFamily="50" charset="-128"/>
                <a:ea typeface="Meiryo UI" panose="020B0604030504040204" pitchFamily="50" charset="-128"/>
              </a:rPr>
              <a:t>4</a:t>
            </a:r>
            <a:r>
              <a:rPr lang="ja-JP" altLang="en-US" sz="1300" dirty="0">
                <a:latin typeface="Meiryo UI" panose="020B0604030504040204" pitchFamily="50" charset="-128"/>
                <a:ea typeface="Meiryo UI" panose="020B0604030504040204" pitchFamily="50" charset="-128"/>
              </a:rPr>
              <a:t>％であったオンラインとハイブリッドの割合が、</a:t>
            </a:r>
            <a:r>
              <a:rPr lang="en-US" altLang="ja-JP" sz="1300" dirty="0">
                <a:latin typeface="Meiryo UI" panose="020B0604030504040204" pitchFamily="50" charset="-128"/>
                <a:ea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rPr>
              <a:t>月には</a:t>
            </a:r>
            <a:r>
              <a:rPr lang="en-US" altLang="ja-JP" sz="1300" dirty="0">
                <a:latin typeface="Meiryo UI" panose="020B0604030504040204" pitchFamily="50" charset="-128"/>
                <a:ea typeface="Meiryo UI" panose="020B0604030504040204" pitchFamily="50" charset="-128"/>
              </a:rPr>
              <a:t>60</a:t>
            </a:r>
            <a:r>
              <a:rPr lang="ja-JP" altLang="en-US" sz="1300" dirty="0">
                <a:latin typeface="Meiryo UI" panose="020B0604030504040204" pitchFamily="50" charset="-128"/>
                <a:ea typeface="Meiryo UI" panose="020B0604030504040204" pitchFamily="50" charset="-128"/>
              </a:rPr>
              <a:t>％にまで増加した。</a:t>
            </a:r>
            <a:endParaRPr lang="en-US" altLang="ja-JP" sz="13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561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20257" y="44624"/>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文化芸術分野の状況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17" name="直線コネクタ 16"/>
          <p:cNvCxnSpPr/>
          <p:nvPr/>
        </p:nvCxnSpPr>
        <p:spPr>
          <a:xfrm flipV="1">
            <a:off x="45095" y="62068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08727470-7601-4D3E-9F83-A36A73DB211D}"/>
              </a:ext>
            </a:extLst>
          </p:cNvPr>
          <p:cNvSpPr/>
          <p:nvPr/>
        </p:nvSpPr>
        <p:spPr>
          <a:xfrm>
            <a:off x="109350" y="637576"/>
            <a:ext cx="8721384" cy="941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新型コロナウイルス感染症の拡大に伴う開催制限要請（人数上限や収容率等の設定）などの影響により、イベントの中止・延期などが相次いだ。</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文化芸術関係者への調査によると、創作発表の機会が失われた、観客や顧客が戻ってこない、などの声が多い。</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2904542" y="1495817"/>
            <a:ext cx="382769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イベントチケット販売数 </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年同月比率の推移（大阪）</a:t>
            </a:r>
            <a:endParaRPr lang="en-US" altLang="ja-JP" sz="12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8D4A0CB-DEE1-4647-985B-D1A2FA689496}"/>
              </a:ext>
            </a:extLst>
          </p:cNvPr>
          <p:cNvSpPr txBox="1"/>
          <p:nvPr/>
        </p:nvSpPr>
        <p:spPr>
          <a:xfrm>
            <a:off x="426609" y="1541984"/>
            <a:ext cx="445586"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p:txBody>
      </p:sp>
      <p:sp>
        <p:nvSpPr>
          <p:cNvPr id="18" name="テキスト ボックス 17">
            <a:extLst>
              <a:ext uri="{FF2B5EF4-FFF2-40B4-BE49-F238E27FC236}">
                <a16:creationId xmlns:a16="http://schemas.microsoft.com/office/drawing/2014/main" id="{F8D4A0CB-DEE1-4647-985B-D1A2FA689496}"/>
              </a:ext>
            </a:extLst>
          </p:cNvPr>
          <p:cNvSpPr txBox="1"/>
          <p:nvPr/>
        </p:nvSpPr>
        <p:spPr>
          <a:xfrm>
            <a:off x="364525" y="3280628"/>
            <a:ext cx="3055347" cy="292388"/>
          </a:xfrm>
          <a:prstGeom prst="rect">
            <a:avLst/>
          </a:prstGeom>
          <a:noFill/>
        </p:spPr>
        <p:txBody>
          <a:bodyPr wrap="square" rtlCol="0">
            <a:spAutoFit/>
          </a:bodyPr>
          <a:lstStyle/>
          <a:p>
            <a:pPr lvl="0" defTabSz="742950">
              <a:defRPr/>
            </a:pPr>
            <a:r>
              <a:rPr lang="ja-JP" altLang="en-US" sz="1300" b="1" dirty="0">
                <a:solidFill>
                  <a:prstClr val="black"/>
                </a:solidFill>
                <a:latin typeface="Meiryo UI" panose="020B0604030504040204" pitchFamily="50" charset="-128"/>
                <a:ea typeface="Meiryo UI" panose="020B0604030504040204" pitchFamily="50" charset="-128"/>
              </a:rPr>
              <a:t>＜文化芸術関係者への影響＞</a:t>
            </a:r>
            <a:endPar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BAC84493-B1F3-4A8E-A857-738C9A753F19}"/>
              </a:ext>
            </a:extLst>
          </p:cNvPr>
          <p:cNvSpPr txBox="1"/>
          <p:nvPr/>
        </p:nvSpPr>
        <p:spPr>
          <a:xfrm>
            <a:off x="4067943" y="6525924"/>
            <a:ext cx="5688633"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出典：大阪市 「大阪における文化芸術関係者への新型コロナウイルスの影響に関する実態調査」（</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BAC84493-B1F3-4A8E-A857-738C9A753F19}"/>
              </a:ext>
            </a:extLst>
          </p:cNvPr>
          <p:cNvSpPr txBox="1"/>
          <p:nvPr/>
        </p:nvSpPr>
        <p:spPr>
          <a:xfrm>
            <a:off x="6300192" y="3293741"/>
            <a:ext cx="2736304"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出典：内閣府「</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V-RESAS</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イベントチケット販売数」より作成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6902896" y="6592267"/>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8</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129924815"/>
              </p:ext>
            </p:extLst>
          </p:nvPr>
        </p:nvGraphicFramePr>
        <p:xfrm>
          <a:off x="561758" y="3573009"/>
          <a:ext cx="4140000" cy="2949375"/>
        </p:xfrm>
        <a:graphic>
          <a:graphicData uri="http://schemas.openxmlformats.org/drawingml/2006/table">
            <a:tbl>
              <a:tblPr firstRow="1" bandRow="1">
                <a:tableStyleId>{5C22544A-7EE6-4342-B048-85BDC9FD1C3A}</a:tableStyleId>
              </a:tblPr>
              <a:tblGrid>
                <a:gridCol w="2484000">
                  <a:extLst>
                    <a:ext uri="{9D8B030D-6E8A-4147-A177-3AD203B41FA5}">
                      <a16:colId xmlns:a16="http://schemas.microsoft.com/office/drawing/2014/main" val="2654325779"/>
                    </a:ext>
                  </a:extLst>
                </a:gridCol>
                <a:gridCol w="828000">
                  <a:extLst>
                    <a:ext uri="{9D8B030D-6E8A-4147-A177-3AD203B41FA5}">
                      <a16:colId xmlns:a16="http://schemas.microsoft.com/office/drawing/2014/main" val="2939818108"/>
                    </a:ext>
                  </a:extLst>
                </a:gridCol>
                <a:gridCol w="828000">
                  <a:extLst>
                    <a:ext uri="{9D8B030D-6E8A-4147-A177-3AD203B41FA5}">
                      <a16:colId xmlns:a16="http://schemas.microsoft.com/office/drawing/2014/main" val="328222173"/>
                    </a:ext>
                  </a:extLst>
                </a:gridCol>
              </a:tblGrid>
              <a:tr h="216000">
                <a:tc>
                  <a:txBody>
                    <a:bodyPr/>
                    <a:lstStyle/>
                    <a:p>
                      <a:pPr algn="ctr">
                        <a:lnSpc>
                          <a:spcPts val="700"/>
                        </a:lnSpc>
                      </a:pPr>
                      <a:r>
                        <a:rPr kumimoji="1" lang="ja-JP" altLang="en-US" sz="800" b="0" dirty="0">
                          <a:latin typeface="Meiryo UI" panose="020B0604030504040204" pitchFamily="50" charset="-128"/>
                          <a:ea typeface="Meiryo UI" panose="020B0604030504040204" pitchFamily="50" charset="-128"/>
                        </a:rPr>
                        <a:t>個人対象アンケート（現在困っていること）</a:t>
                      </a:r>
                    </a:p>
                  </a:txBody>
                  <a:tcPr anchor="ctr"/>
                </a:tc>
                <a:tc>
                  <a:txBody>
                    <a:bodyPr/>
                    <a:lstStyle/>
                    <a:p>
                      <a:pPr algn="ctr">
                        <a:lnSpc>
                          <a:spcPts val="700"/>
                        </a:lnSpc>
                      </a:pPr>
                      <a:r>
                        <a:rPr kumimoji="1" lang="en-US" altLang="ja-JP" sz="800" b="0" dirty="0"/>
                        <a:t>2021</a:t>
                      </a:r>
                      <a:r>
                        <a:rPr kumimoji="1" lang="ja-JP" altLang="en-US" sz="800" b="0" dirty="0"/>
                        <a:t>年度調査</a:t>
                      </a:r>
                    </a:p>
                  </a:txBody>
                  <a:tcPr anchor="ctr"/>
                </a:tc>
                <a:tc>
                  <a:txBody>
                    <a:bodyPr/>
                    <a:lstStyle/>
                    <a:p>
                      <a:pPr algn="ctr">
                        <a:lnSpc>
                          <a:spcPts val="700"/>
                        </a:lnSpc>
                      </a:pPr>
                      <a:r>
                        <a:rPr kumimoji="1" lang="en-US" altLang="ja-JP" sz="800" b="0" dirty="0"/>
                        <a:t>2020</a:t>
                      </a:r>
                      <a:r>
                        <a:rPr kumimoji="1" lang="ja-JP" altLang="en-US" sz="800" b="0" dirty="0"/>
                        <a:t>年度調査</a:t>
                      </a:r>
                    </a:p>
                  </a:txBody>
                  <a:tcPr anchor="ctr"/>
                </a:tc>
                <a:extLst>
                  <a:ext uri="{0D108BD9-81ED-4DB2-BD59-A6C34878D82A}">
                    <a16:rowId xmlns:a16="http://schemas.microsoft.com/office/drawing/2014/main" val="149572936"/>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創作発表の機会が失われたこと</a:t>
                      </a:r>
                    </a:p>
                  </a:txBody>
                  <a:tcPr anchor="ctr"/>
                </a:tc>
                <a:tc>
                  <a:txBody>
                    <a:bodyPr/>
                    <a:lstStyle/>
                    <a:p>
                      <a:pPr algn="ctr">
                        <a:lnSpc>
                          <a:spcPts val="500"/>
                        </a:lnSpc>
                      </a:pPr>
                      <a:r>
                        <a:rPr kumimoji="1" lang="en-US" altLang="ja-JP" sz="800" dirty="0"/>
                        <a:t>75%</a:t>
                      </a:r>
                      <a:endParaRPr kumimoji="1" lang="ja-JP" altLang="en-US" sz="800" dirty="0"/>
                    </a:p>
                  </a:txBody>
                  <a:tcPr anchor="ctr"/>
                </a:tc>
                <a:tc>
                  <a:txBody>
                    <a:bodyPr/>
                    <a:lstStyle/>
                    <a:p>
                      <a:pPr algn="ctr">
                        <a:lnSpc>
                          <a:spcPts val="500"/>
                        </a:lnSpc>
                      </a:pPr>
                      <a:r>
                        <a:rPr kumimoji="1" lang="en-US" altLang="ja-JP" sz="800" dirty="0"/>
                        <a:t>71%</a:t>
                      </a:r>
                      <a:endParaRPr kumimoji="1" lang="ja-JP" altLang="en-US" sz="800" dirty="0"/>
                    </a:p>
                  </a:txBody>
                  <a:tcPr anchor="ctr"/>
                </a:tc>
                <a:extLst>
                  <a:ext uri="{0D108BD9-81ED-4DB2-BD59-A6C34878D82A}">
                    <a16:rowId xmlns:a16="http://schemas.microsoft.com/office/drawing/2014/main" val="127260726"/>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創作発表の準備や稽古ができないこと</a:t>
                      </a:r>
                    </a:p>
                  </a:txBody>
                  <a:tcPr anchor="ctr"/>
                </a:tc>
                <a:tc>
                  <a:txBody>
                    <a:bodyPr/>
                    <a:lstStyle/>
                    <a:p>
                      <a:pPr marL="0" marR="0" lvl="0" indent="0" algn="ctr" defTabSz="914400" rtl="0" eaLnBrk="1" fontAlgn="auto" latinLnBrk="0" hangingPunct="1">
                        <a:lnSpc>
                          <a:spcPts val="500"/>
                        </a:lnSpc>
                        <a:spcBef>
                          <a:spcPts val="0"/>
                        </a:spcBef>
                        <a:spcAft>
                          <a:spcPts val="0"/>
                        </a:spcAft>
                        <a:buClrTx/>
                        <a:buSzTx/>
                        <a:buFontTx/>
                        <a:buNone/>
                        <a:tabLst/>
                        <a:defRPr/>
                      </a:pPr>
                      <a:r>
                        <a:rPr kumimoji="1" lang="en-US" altLang="ja-JP" sz="800" dirty="0"/>
                        <a:t>54%</a:t>
                      </a:r>
                      <a:endParaRPr kumimoji="1" lang="ja-JP" altLang="en-US" sz="800" dirty="0"/>
                    </a:p>
                  </a:txBody>
                  <a:tcPr anchor="ctr"/>
                </a:tc>
                <a:tc>
                  <a:txBody>
                    <a:bodyPr/>
                    <a:lstStyle/>
                    <a:p>
                      <a:pPr algn="ctr">
                        <a:lnSpc>
                          <a:spcPts val="500"/>
                        </a:lnSpc>
                      </a:pPr>
                      <a:r>
                        <a:rPr kumimoji="1" lang="en-US" altLang="ja-JP" sz="800" dirty="0"/>
                        <a:t>50%</a:t>
                      </a:r>
                      <a:endParaRPr kumimoji="1" lang="ja-JP" altLang="en-US" sz="800" dirty="0"/>
                    </a:p>
                  </a:txBody>
                  <a:tcPr anchor="ctr"/>
                </a:tc>
                <a:extLst>
                  <a:ext uri="{0D108BD9-81ED-4DB2-BD59-A6C34878D82A}">
                    <a16:rowId xmlns:a16="http://schemas.microsoft.com/office/drawing/2014/main" val="1832301687"/>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生計の見通しが立たないこと</a:t>
                      </a:r>
                    </a:p>
                  </a:txBody>
                  <a:tcPr anchor="ctr"/>
                </a:tc>
                <a:tc>
                  <a:txBody>
                    <a:bodyPr/>
                    <a:lstStyle/>
                    <a:p>
                      <a:pPr algn="ctr">
                        <a:lnSpc>
                          <a:spcPts val="500"/>
                        </a:lnSpc>
                      </a:pPr>
                      <a:r>
                        <a:rPr kumimoji="1" lang="en-US" altLang="ja-JP" sz="800" dirty="0"/>
                        <a:t>44%</a:t>
                      </a:r>
                    </a:p>
                  </a:txBody>
                  <a:tcPr anchor="ctr"/>
                </a:tc>
                <a:tc>
                  <a:txBody>
                    <a:bodyPr/>
                    <a:lstStyle/>
                    <a:p>
                      <a:pPr algn="ctr">
                        <a:lnSpc>
                          <a:spcPts val="500"/>
                        </a:lnSpc>
                      </a:pPr>
                      <a:r>
                        <a:rPr kumimoji="1" lang="en-US" altLang="ja-JP" sz="800" dirty="0"/>
                        <a:t>40%</a:t>
                      </a:r>
                    </a:p>
                  </a:txBody>
                  <a:tcPr anchor="ctr"/>
                </a:tc>
                <a:extLst>
                  <a:ext uri="{0D108BD9-81ED-4DB2-BD59-A6C34878D82A}">
                    <a16:rowId xmlns:a16="http://schemas.microsoft.com/office/drawing/2014/main" val="600593409"/>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活動の継続や再開に対する批判やクレームが不安なこと</a:t>
                      </a:r>
                    </a:p>
                  </a:txBody>
                  <a:tcPr anchor="ctr"/>
                </a:tc>
                <a:tc>
                  <a:txBody>
                    <a:bodyPr/>
                    <a:lstStyle/>
                    <a:p>
                      <a:pPr algn="ctr">
                        <a:lnSpc>
                          <a:spcPts val="500"/>
                        </a:lnSpc>
                      </a:pPr>
                      <a:r>
                        <a:rPr kumimoji="1" lang="en-US" altLang="ja-JP" sz="800" dirty="0"/>
                        <a:t>43%</a:t>
                      </a:r>
                      <a:endParaRPr kumimoji="1" lang="ja-JP" altLang="en-US" sz="800" dirty="0"/>
                    </a:p>
                  </a:txBody>
                  <a:tcPr anchor="ctr"/>
                </a:tc>
                <a:tc>
                  <a:txBody>
                    <a:bodyPr/>
                    <a:lstStyle/>
                    <a:p>
                      <a:pPr algn="ctr">
                        <a:lnSpc>
                          <a:spcPts val="500"/>
                        </a:lnSpc>
                      </a:pPr>
                      <a:r>
                        <a:rPr kumimoji="1" lang="ja-JP" altLang="en-US" sz="800" dirty="0"/>
                        <a:t>－</a:t>
                      </a:r>
                    </a:p>
                  </a:txBody>
                  <a:tcPr anchor="ctr"/>
                </a:tc>
                <a:extLst>
                  <a:ext uri="{0D108BD9-81ED-4DB2-BD59-A6C34878D82A}">
                    <a16:rowId xmlns:a16="http://schemas.microsoft.com/office/drawing/2014/main" val="184521764"/>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活動再開のタイミングや方法が分からないこと</a:t>
                      </a:r>
                    </a:p>
                  </a:txBody>
                  <a:tcPr anchor="ctr"/>
                </a:tc>
                <a:tc>
                  <a:txBody>
                    <a:bodyPr/>
                    <a:lstStyle/>
                    <a:p>
                      <a:pPr algn="ctr">
                        <a:lnSpc>
                          <a:spcPts val="500"/>
                        </a:lnSpc>
                      </a:pPr>
                      <a:r>
                        <a:rPr kumimoji="1" lang="en-US" altLang="ja-JP" sz="800" dirty="0"/>
                        <a:t>42%</a:t>
                      </a:r>
                      <a:endParaRPr kumimoji="1" lang="ja-JP" altLang="en-US" sz="800" dirty="0"/>
                    </a:p>
                  </a:txBody>
                  <a:tcPr anchor="ctr"/>
                </a:tc>
                <a:tc>
                  <a:txBody>
                    <a:bodyPr/>
                    <a:lstStyle/>
                    <a:p>
                      <a:pPr algn="ctr">
                        <a:lnSpc>
                          <a:spcPts val="500"/>
                        </a:lnSpc>
                      </a:pPr>
                      <a:r>
                        <a:rPr kumimoji="1" lang="en-US" altLang="ja-JP" sz="800" dirty="0"/>
                        <a:t>54%</a:t>
                      </a:r>
                      <a:endParaRPr kumimoji="1" lang="ja-JP" altLang="en-US" sz="800" dirty="0"/>
                    </a:p>
                  </a:txBody>
                  <a:tcPr anchor="ctr"/>
                </a:tc>
                <a:extLst>
                  <a:ext uri="{0D108BD9-81ED-4DB2-BD59-A6C34878D82A}">
                    <a16:rowId xmlns:a16="http://schemas.microsoft.com/office/drawing/2014/main" val="2465125545"/>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創作発表の意欲が湧かないこと（メンタルヘルスの不調）</a:t>
                      </a:r>
                      <a:endParaRPr kumimoji="1" lang="en-US" altLang="ja-JP" sz="800" dirty="0">
                        <a:latin typeface="Meiryo UI" panose="020B0604030504040204" pitchFamily="50" charset="-128"/>
                        <a:ea typeface="Meiryo UI" panose="020B0604030504040204" pitchFamily="50" charset="-128"/>
                      </a:endParaRPr>
                    </a:p>
                  </a:txBody>
                  <a:tcPr anchor="ctr"/>
                </a:tc>
                <a:tc>
                  <a:txBody>
                    <a:bodyPr/>
                    <a:lstStyle/>
                    <a:p>
                      <a:pPr algn="ctr">
                        <a:lnSpc>
                          <a:spcPts val="500"/>
                        </a:lnSpc>
                      </a:pPr>
                      <a:r>
                        <a:rPr kumimoji="1" lang="en-US" altLang="ja-JP" sz="800" dirty="0"/>
                        <a:t>36%</a:t>
                      </a:r>
                      <a:endParaRPr kumimoji="1" lang="ja-JP" altLang="en-US" sz="800" dirty="0"/>
                    </a:p>
                  </a:txBody>
                  <a:tcPr anchor="ctr"/>
                </a:tc>
                <a:tc>
                  <a:txBody>
                    <a:bodyPr/>
                    <a:lstStyle/>
                    <a:p>
                      <a:pPr algn="ctr">
                        <a:lnSpc>
                          <a:spcPts val="500"/>
                        </a:lnSpc>
                      </a:pPr>
                      <a:r>
                        <a:rPr kumimoji="1" lang="en-US" altLang="ja-JP" sz="800" dirty="0"/>
                        <a:t>29%</a:t>
                      </a:r>
                      <a:endParaRPr kumimoji="1" lang="ja-JP" altLang="en-US" sz="800" dirty="0"/>
                    </a:p>
                  </a:txBody>
                  <a:tcPr anchor="ctr"/>
                </a:tc>
                <a:extLst>
                  <a:ext uri="{0D108BD9-81ED-4DB2-BD59-A6C34878D82A}">
                    <a16:rowId xmlns:a16="http://schemas.microsoft.com/office/drawing/2014/main" val="3918370327"/>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補償や給付金などの支援策がわからないこと</a:t>
                      </a:r>
                    </a:p>
                  </a:txBody>
                  <a:tcPr anchor="ctr"/>
                </a:tc>
                <a:tc>
                  <a:txBody>
                    <a:bodyPr/>
                    <a:lstStyle/>
                    <a:p>
                      <a:pPr algn="ctr">
                        <a:lnSpc>
                          <a:spcPts val="500"/>
                        </a:lnSpc>
                      </a:pPr>
                      <a:r>
                        <a:rPr kumimoji="1" lang="en-US" altLang="ja-JP" sz="800" dirty="0"/>
                        <a:t>27%</a:t>
                      </a:r>
                      <a:endParaRPr kumimoji="1" lang="ja-JP" altLang="en-US" sz="800" dirty="0"/>
                    </a:p>
                  </a:txBody>
                  <a:tcPr anchor="ctr"/>
                </a:tc>
                <a:tc>
                  <a:txBody>
                    <a:bodyPr/>
                    <a:lstStyle/>
                    <a:p>
                      <a:pPr algn="ctr">
                        <a:lnSpc>
                          <a:spcPts val="500"/>
                        </a:lnSpc>
                      </a:pPr>
                      <a:r>
                        <a:rPr kumimoji="1" lang="en-US" altLang="ja-JP" sz="800" dirty="0"/>
                        <a:t>19%</a:t>
                      </a:r>
                      <a:endParaRPr kumimoji="1" lang="ja-JP" altLang="en-US" sz="800" dirty="0"/>
                    </a:p>
                  </a:txBody>
                  <a:tcPr anchor="ctr"/>
                </a:tc>
                <a:extLst>
                  <a:ext uri="{0D108BD9-81ED-4DB2-BD59-A6C34878D82A}">
                    <a16:rowId xmlns:a16="http://schemas.microsoft.com/office/drawing/2014/main" val="169753937"/>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技能の研鑽や後進の指導ができないこと</a:t>
                      </a:r>
                    </a:p>
                  </a:txBody>
                  <a:tcPr anchor="ctr"/>
                </a:tc>
                <a:tc>
                  <a:txBody>
                    <a:bodyPr/>
                    <a:lstStyle/>
                    <a:p>
                      <a:pPr algn="ctr">
                        <a:lnSpc>
                          <a:spcPts val="500"/>
                        </a:lnSpc>
                      </a:pPr>
                      <a:r>
                        <a:rPr kumimoji="1" lang="en-US" altLang="ja-JP" sz="800" dirty="0"/>
                        <a:t>26%</a:t>
                      </a:r>
                      <a:endParaRPr kumimoji="1" lang="ja-JP" altLang="en-US" sz="800" dirty="0"/>
                    </a:p>
                  </a:txBody>
                  <a:tcPr anchor="ctr"/>
                </a:tc>
                <a:tc>
                  <a:txBody>
                    <a:bodyPr/>
                    <a:lstStyle/>
                    <a:p>
                      <a:pPr algn="ctr">
                        <a:lnSpc>
                          <a:spcPts val="500"/>
                        </a:lnSpc>
                      </a:pPr>
                      <a:r>
                        <a:rPr kumimoji="1" lang="en-US" altLang="ja-JP" sz="800" dirty="0"/>
                        <a:t>22%</a:t>
                      </a:r>
                      <a:endParaRPr kumimoji="1" lang="ja-JP" altLang="en-US" sz="800" dirty="0"/>
                    </a:p>
                  </a:txBody>
                  <a:tcPr anchor="ctr"/>
                </a:tc>
                <a:extLst>
                  <a:ext uri="{0D108BD9-81ED-4DB2-BD59-A6C34878D82A}">
                    <a16:rowId xmlns:a16="http://schemas.microsoft.com/office/drawing/2014/main" val="1218476586"/>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支援策の申請書の書き方等が分からないこと</a:t>
                      </a:r>
                    </a:p>
                  </a:txBody>
                  <a:tcPr anchor="ctr"/>
                </a:tc>
                <a:tc>
                  <a:txBody>
                    <a:bodyPr/>
                    <a:lstStyle/>
                    <a:p>
                      <a:pPr algn="ctr">
                        <a:lnSpc>
                          <a:spcPts val="500"/>
                        </a:lnSpc>
                      </a:pPr>
                      <a:r>
                        <a:rPr kumimoji="1" lang="en-US" altLang="ja-JP" sz="800" dirty="0"/>
                        <a:t>17%</a:t>
                      </a:r>
                      <a:endParaRPr kumimoji="1" lang="ja-JP" altLang="en-US" sz="800" dirty="0"/>
                    </a:p>
                  </a:txBody>
                  <a:tcPr anchor="ctr"/>
                </a:tc>
                <a:tc>
                  <a:txBody>
                    <a:bodyPr/>
                    <a:lstStyle/>
                    <a:p>
                      <a:pPr algn="ctr">
                        <a:lnSpc>
                          <a:spcPts val="500"/>
                        </a:lnSpc>
                      </a:pPr>
                      <a:r>
                        <a:rPr kumimoji="1" lang="en-US" altLang="ja-JP" sz="800" dirty="0"/>
                        <a:t>9%</a:t>
                      </a:r>
                      <a:endParaRPr kumimoji="1" lang="ja-JP" altLang="en-US" sz="800" dirty="0"/>
                    </a:p>
                  </a:txBody>
                  <a:tcPr anchor="ctr"/>
                </a:tc>
                <a:extLst>
                  <a:ext uri="{0D108BD9-81ED-4DB2-BD59-A6C34878D82A}">
                    <a16:rowId xmlns:a16="http://schemas.microsoft.com/office/drawing/2014/main" val="359031003"/>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事務所・施設等の維持ができないこと</a:t>
                      </a:r>
                    </a:p>
                  </a:txBody>
                  <a:tcPr anchor="ctr"/>
                </a:tc>
                <a:tc>
                  <a:txBody>
                    <a:bodyPr/>
                    <a:lstStyle/>
                    <a:p>
                      <a:pPr algn="ctr">
                        <a:lnSpc>
                          <a:spcPts val="500"/>
                        </a:lnSpc>
                      </a:pPr>
                      <a:r>
                        <a:rPr kumimoji="1" lang="en-US" altLang="ja-JP" sz="800" dirty="0"/>
                        <a:t>15%</a:t>
                      </a:r>
                      <a:endParaRPr kumimoji="1" lang="ja-JP" altLang="en-US" sz="800" dirty="0"/>
                    </a:p>
                  </a:txBody>
                  <a:tcPr anchor="ctr"/>
                </a:tc>
                <a:tc>
                  <a:txBody>
                    <a:bodyPr/>
                    <a:lstStyle/>
                    <a:p>
                      <a:pPr algn="ctr">
                        <a:lnSpc>
                          <a:spcPts val="500"/>
                        </a:lnSpc>
                      </a:pPr>
                      <a:r>
                        <a:rPr kumimoji="1" lang="en-US" altLang="ja-JP" sz="800" dirty="0"/>
                        <a:t>8%</a:t>
                      </a:r>
                      <a:endParaRPr kumimoji="1" lang="ja-JP" altLang="en-US" sz="800" dirty="0"/>
                    </a:p>
                  </a:txBody>
                  <a:tcPr anchor="ctr"/>
                </a:tc>
                <a:extLst>
                  <a:ext uri="{0D108BD9-81ED-4DB2-BD59-A6C34878D82A}">
                    <a16:rowId xmlns:a16="http://schemas.microsoft.com/office/drawing/2014/main" val="3839996378"/>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スタッフやアルバイト等に賃金を払えないこと</a:t>
                      </a:r>
                    </a:p>
                  </a:txBody>
                  <a:tcPr anchor="ctr"/>
                </a:tc>
                <a:tc>
                  <a:txBody>
                    <a:bodyPr/>
                    <a:lstStyle/>
                    <a:p>
                      <a:pPr algn="ctr">
                        <a:lnSpc>
                          <a:spcPts val="500"/>
                        </a:lnSpc>
                      </a:pPr>
                      <a:r>
                        <a:rPr kumimoji="1" lang="en-US" altLang="ja-JP" sz="800" dirty="0"/>
                        <a:t>15%</a:t>
                      </a:r>
                      <a:endParaRPr kumimoji="1" lang="ja-JP" altLang="en-US" sz="800" dirty="0"/>
                    </a:p>
                  </a:txBody>
                  <a:tcPr anchor="ctr"/>
                </a:tc>
                <a:tc>
                  <a:txBody>
                    <a:bodyPr/>
                    <a:lstStyle/>
                    <a:p>
                      <a:pPr algn="ctr">
                        <a:lnSpc>
                          <a:spcPts val="500"/>
                        </a:lnSpc>
                      </a:pPr>
                      <a:r>
                        <a:rPr kumimoji="1" lang="en-US" altLang="ja-JP" sz="800" dirty="0"/>
                        <a:t>5%</a:t>
                      </a:r>
                      <a:endParaRPr kumimoji="1" lang="ja-JP" altLang="en-US" sz="800" dirty="0"/>
                    </a:p>
                  </a:txBody>
                  <a:tcPr anchor="ctr"/>
                </a:tc>
                <a:extLst>
                  <a:ext uri="{0D108BD9-81ED-4DB2-BD59-A6C34878D82A}">
                    <a16:rowId xmlns:a16="http://schemas.microsoft.com/office/drawing/2014/main" val="4184870958"/>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創作発表に関して相談ができないこと</a:t>
                      </a:r>
                    </a:p>
                  </a:txBody>
                  <a:tcPr anchor="ctr"/>
                </a:tc>
                <a:tc>
                  <a:txBody>
                    <a:bodyPr/>
                    <a:lstStyle/>
                    <a:p>
                      <a:pPr algn="ctr">
                        <a:lnSpc>
                          <a:spcPts val="500"/>
                        </a:lnSpc>
                      </a:pPr>
                      <a:r>
                        <a:rPr kumimoji="1" lang="en-US" altLang="ja-JP" sz="800" dirty="0"/>
                        <a:t>10%</a:t>
                      </a:r>
                      <a:endParaRPr kumimoji="1" lang="ja-JP" altLang="en-US" sz="800" dirty="0"/>
                    </a:p>
                  </a:txBody>
                  <a:tcPr anchor="ctr"/>
                </a:tc>
                <a:tc>
                  <a:txBody>
                    <a:bodyPr/>
                    <a:lstStyle/>
                    <a:p>
                      <a:pPr algn="ctr">
                        <a:lnSpc>
                          <a:spcPts val="500"/>
                        </a:lnSpc>
                      </a:pPr>
                      <a:r>
                        <a:rPr kumimoji="1" lang="en-US" altLang="ja-JP" sz="800" dirty="0"/>
                        <a:t>8%</a:t>
                      </a:r>
                      <a:endParaRPr kumimoji="1" lang="ja-JP" altLang="en-US" sz="800" dirty="0"/>
                    </a:p>
                  </a:txBody>
                  <a:tcPr anchor="ctr"/>
                </a:tc>
                <a:extLst>
                  <a:ext uri="{0D108BD9-81ED-4DB2-BD59-A6C34878D82A}">
                    <a16:rowId xmlns:a16="http://schemas.microsoft.com/office/drawing/2014/main" val="2518431486"/>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経営に関する相談ができないこと</a:t>
                      </a:r>
                    </a:p>
                  </a:txBody>
                  <a:tcPr anchor="ctr"/>
                </a:tc>
                <a:tc>
                  <a:txBody>
                    <a:bodyPr/>
                    <a:lstStyle/>
                    <a:p>
                      <a:pPr algn="ctr">
                        <a:lnSpc>
                          <a:spcPts val="500"/>
                        </a:lnSpc>
                      </a:pPr>
                      <a:r>
                        <a:rPr kumimoji="1" lang="en-US" altLang="ja-JP" sz="800" dirty="0"/>
                        <a:t>7%</a:t>
                      </a:r>
                      <a:endParaRPr kumimoji="1" lang="ja-JP" altLang="en-US" sz="800" dirty="0"/>
                    </a:p>
                  </a:txBody>
                  <a:tcPr anchor="ctr"/>
                </a:tc>
                <a:tc>
                  <a:txBody>
                    <a:bodyPr/>
                    <a:lstStyle/>
                    <a:p>
                      <a:pPr algn="ctr">
                        <a:lnSpc>
                          <a:spcPts val="500"/>
                        </a:lnSpc>
                      </a:pPr>
                      <a:r>
                        <a:rPr kumimoji="1" lang="en-US" altLang="ja-JP" sz="800" dirty="0"/>
                        <a:t>4%</a:t>
                      </a:r>
                      <a:endParaRPr kumimoji="1" lang="ja-JP" altLang="en-US" sz="800" dirty="0"/>
                    </a:p>
                  </a:txBody>
                  <a:tcPr anchor="ctr"/>
                </a:tc>
                <a:extLst>
                  <a:ext uri="{0D108BD9-81ED-4DB2-BD59-A6C34878D82A}">
                    <a16:rowId xmlns:a16="http://schemas.microsoft.com/office/drawing/2014/main" val="3795618700"/>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現在困っていることは特にない</a:t>
                      </a:r>
                    </a:p>
                  </a:txBody>
                  <a:tcPr anchor="ctr"/>
                </a:tc>
                <a:tc>
                  <a:txBody>
                    <a:bodyPr/>
                    <a:lstStyle/>
                    <a:p>
                      <a:pPr algn="ctr">
                        <a:lnSpc>
                          <a:spcPts val="500"/>
                        </a:lnSpc>
                      </a:pPr>
                      <a:r>
                        <a:rPr kumimoji="1" lang="en-US" altLang="ja-JP" sz="800" dirty="0"/>
                        <a:t>2%</a:t>
                      </a:r>
                      <a:endParaRPr kumimoji="1" lang="ja-JP" altLang="en-US" sz="800" dirty="0"/>
                    </a:p>
                  </a:txBody>
                  <a:tcPr anchor="ctr"/>
                </a:tc>
                <a:tc>
                  <a:txBody>
                    <a:bodyPr/>
                    <a:lstStyle/>
                    <a:p>
                      <a:pPr algn="ctr">
                        <a:lnSpc>
                          <a:spcPts val="500"/>
                        </a:lnSpc>
                      </a:pPr>
                      <a:r>
                        <a:rPr kumimoji="1" lang="en-US" altLang="ja-JP" sz="800" dirty="0"/>
                        <a:t>4%</a:t>
                      </a:r>
                      <a:endParaRPr kumimoji="1" lang="ja-JP" altLang="en-US" sz="800" dirty="0"/>
                    </a:p>
                  </a:txBody>
                  <a:tcPr anchor="ctr"/>
                </a:tc>
                <a:extLst>
                  <a:ext uri="{0D108BD9-81ED-4DB2-BD59-A6C34878D82A}">
                    <a16:rowId xmlns:a16="http://schemas.microsoft.com/office/drawing/2014/main" val="3091700800"/>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その他</a:t>
                      </a:r>
                    </a:p>
                  </a:txBody>
                  <a:tcPr anchor="ctr"/>
                </a:tc>
                <a:tc>
                  <a:txBody>
                    <a:bodyPr/>
                    <a:lstStyle/>
                    <a:p>
                      <a:pPr algn="ctr">
                        <a:lnSpc>
                          <a:spcPts val="500"/>
                        </a:lnSpc>
                      </a:pPr>
                      <a:r>
                        <a:rPr kumimoji="1" lang="en-US" altLang="ja-JP" sz="800" dirty="0"/>
                        <a:t>5%</a:t>
                      </a:r>
                      <a:endParaRPr kumimoji="1" lang="ja-JP" altLang="en-US" sz="800" dirty="0"/>
                    </a:p>
                  </a:txBody>
                  <a:tcPr anchor="ctr"/>
                </a:tc>
                <a:tc>
                  <a:txBody>
                    <a:bodyPr/>
                    <a:lstStyle/>
                    <a:p>
                      <a:pPr algn="ctr">
                        <a:lnSpc>
                          <a:spcPts val="500"/>
                        </a:lnSpc>
                      </a:pPr>
                      <a:r>
                        <a:rPr kumimoji="1" lang="en-US" altLang="ja-JP" sz="800" dirty="0"/>
                        <a:t>4%</a:t>
                      </a:r>
                      <a:endParaRPr kumimoji="1" lang="ja-JP" altLang="en-US" sz="800" dirty="0"/>
                    </a:p>
                  </a:txBody>
                  <a:tcPr anchor="ctr"/>
                </a:tc>
                <a:extLst>
                  <a:ext uri="{0D108BD9-81ED-4DB2-BD59-A6C34878D82A}">
                    <a16:rowId xmlns:a16="http://schemas.microsoft.com/office/drawing/2014/main" val="3696523215"/>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3441452170"/>
              </p:ext>
            </p:extLst>
          </p:nvPr>
        </p:nvGraphicFramePr>
        <p:xfrm>
          <a:off x="4860032" y="3573342"/>
          <a:ext cx="4068000" cy="2951266"/>
        </p:xfrm>
        <a:graphic>
          <a:graphicData uri="http://schemas.openxmlformats.org/drawingml/2006/table">
            <a:tbl>
              <a:tblPr firstRow="1" bandRow="1">
                <a:tableStyleId>{5C22544A-7EE6-4342-B048-85BDC9FD1C3A}</a:tableStyleId>
              </a:tblPr>
              <a:tblGrid>
                <a:gridCol w="2412000">
                  <a:extLst>
                    <a:ext uri="{9D8B030D-6E8A-4147-A177-3AD203B41FA5}">
                      <a16:colId xmlns:a16="http://schemas.microsoft.com/office/drawing/2014/main" val="2654325779"/>
                    </a:ext>
                  </a:extLst>
                </a:gridCol>
                <a:gridCol w="828000">
                  <a:extLst>
                    <a:ext uri="{9D8B030D-6E8A-4147-A177-3AD203B41FA5}">
                      <a16:colId xmlns:a16="http://schemas.microsoft.com/office/drawing/2014/main" val="2939818108"/>
                    </a:ext>
                  </a:extLst>
                </a:gridCol>
                <a:gridCol w="828000">
                  <a:extLst>
                    <a:ext uri="{9D8B030D-6E8A-4147-A177-3AD203B41FA5}">
                      <a16:colId xmlns:a16="http://schemas.microsoft.com/office/drawing/2014/main" val="328222173"/>
                    </a:ext>
                  </a:extLst>
                </a:gridCol>
              </a:tblGrid>
              <a:tr h="216000">
                <a:tc>
                  <a:txBody>
                    <a:bodyPr/>
                    <a:lstStyle/>
                    <a:p>
                      <a:pPr algn="ctr">
                        <a:lnSpc>
                          <a:spcPts val="900"/>
                        </a:lnSpc>
                      </a:pPr>
                      <a:r>
                        <a:rPr kumimoji="1" lang="ja-JP" altLang="en-US" sz="800" b="0" dirty="0">
                          <a:latin typeface="Meiryo UI" panose="020B0604030504040204" pitchFamily="50" charset="-128"/>
                          <a:ea typeface="Meiryo UI" panose="020B0604030504040204" pitchFamily="50" charset="-128"/>
                        </a:rPr>
                        <a:t>団体・事業所対象アンケート（現在困っていること）</a:t>
                      </a:r>
                    </a:p>
                  </a:txBody>
                  <a:tcPr anchor="ctr"/>
                </a:tc>
                <a:tc>
                  <a:txBody>
                    <a:bodyPr/>
                    <a:lstStyle/>
                    <a:p>
                      <a:pPr algn="ctr">
                        <a:lnSpc>
                          <a:spcPts val="900"/>
                        </a:lnSpc>
                      </a:pPr>
                      <a:r>
                        <a:rPr kumimoji="1" lang="en-US" altLang="ja-JP" sz="800" b="0" dirty="0"/>
                        <a:t>2021</a:t>
                      </a:r>
                      <a:r>
                        <a:rPr kumimoji="1" lang="ja-JP" altLang="en-US" sz="800" b="0" dirty="0"/>
                        <a:t>年度調査</a:t>
                      </a:r>
                    </a:p>
                  </a:txBody>
                  <a:tcPr anchor="ctr"/>
                </a:tc>
                <a:tc>
                  <a:txBody>
                    <a:bodyPr/>
                    <a:lstStyle/>
                    <a:p>
                      <a:pPr algn="ctr">
                        <a:lnSpc>
                          <a:spcPts val="900"/>
                        </a:lnSpc>
                      </a:pPr>
                      <a:r>
                        <a:rPr kumimoji="1" lang="en-US" altLang="ja-JP" sz="800" b="0" dirty="0"/>
                        <a:t>2020</a:t>
                      </a:r>
                      <a:r>
                        <a:rPr kumimoji="1" lang="ja-JP" altLang="en-US" sz="800" b="0" dirty="0"/>
                        <a:t>年度調査</a:t>
                      </a:r>
                    </a:p>
                  </a:txBody>
                  <a:tcPr anchor="ctr"/>
                </a:tc>
                <a:extLst>
                  <a:ext uri="{0D108BD9-81ED-4DB2-BD59-A6C34878D82A}">
                    <a16:rowId xmlns:a16="http://schemas.microsoft.com/office/drawing/2014/main" val="149572936"/>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観客や顧客が戻ってこないこと</a:t>
                      </a:r>
                    </a:p>
                  </a:txBody>
                  <a:tcPr anchor="ctr"/>
                </a:tc>
                <a:tc>
                  <a:txBody>
                    <a:bodyPr/>
                    <a:lstStyle/>
                    <a:p>
                      <a:pPr algn="ctr">
                        <a:lnSpc>
                          <a:spcPts val="400"/>
                        </a:lnSpc>
                      </a:pPr>
                      <a:r>
                        <a:rPr kumimoji="1" lang="en-US" altLang="ja-JP" sz="800" dirty="0"/>
                        <a:t>71%</a:t>
                      </a:r>
                      <a:endParaRPr kumimoji="1" lang="ja-JP" altLang="en-US" sz="800" dirty="0"/>
                    </a:p>
                  </a:txBody>
                  <a:tcPr anchor="ctr"/>
                </a:tc>
                <a:tc>
                  <a:txBody>
                    <a:bodyPr/>
                    <a:lstStyle/>
                    <a:p>
                      <a:pPr marL="0" marR="0" lvl="0" indent="0" algn="ctr" defTabSz="914400" rtl="0" eaLnBrk="1" fontAlgn="auto" latinLnBrk="0" hangingPunct="1">
                        <a:lnSpc>
                          <a:spcPts val="400"/>
                        </a:lnSpc>
                        <a:spcBef>
                          <a:spcPts val="0"/>
                        </a:spcBef>
                        <a:spcAft>
                          <a:spcPts val="0"/>
                        </a:spcAft>
                        <a:buClrTx/>
                        <a:buSzTx/>
                        <a:buFontTx/>
                        <a:buNone/>
                        <a:tabLst/>
                        <a:defRPr/>
                      </a:pPr>
                      <a:r>
                        <a:rPr kumimoji="1" lang="ja-JP" altLang="en-US" sz="800" dirty="0"/>
                        <a:t>－</a:t>
                      </a:r>
                    </a:p>
                  </a:txBody>
                  <a:tcPr anchor="ctr"/>
                </a:tc>
                <a:extLst>
                  <a:ext uri="{0D108BD9-81ED-4DB2-BD59-A6C34878D82A}">
                    <a16:rowId xmlns:a16="http://schemas.microsoft.com/office/drawing/2014/main" val="2682887640"/>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創作発表の機会が失われたこと</a:t>
                      </a:r>
                    </a:p>
                  </a:txBody>
                  <a:tcPr anchor="ctr"/>
                </a:tc>
                <a:tc>
                  <a:txBody>
                    <a:bodyPr/>
                    <a:lstStyle/>
                    <a:p>
                      <a:pPr algn="ctr">
                        <a:lnSpc>
                          <a:spcPts val="400"/>
                        </a:lnSpc>
                      </a:pPr>
                      <a:r>
                        <a:rPr kumimoji="1" lang="en-US" altLang="ja-JP" sz="800" dirty="0"/>
                        <a:t>60%</a:t>
                      </a:r>
                      <a:endParaRPr kumimoji="1" lang="ja-JP" altLang="en-US" sz="800" dirty="0"/>
                    </a:p>
                  </a:txBody>
                  <a:tcPr anchor="ctr"/>
                </a:tc>
                <a:tc>
                  <a:txBody>
                    <a:bodyPr/>
                    <a:lstStyle/>
                    <a:p>
                      <a:pPr algn="ctr">
                        <a:lnSpc>
                          <a:spcPts val="400"/>
                        </a:lnSpc>
                      </a:pPr>
                      <a:r>
                        <a:rPr kumimoji="1" lang="en-US" altLang="ja-JP" sz="800" dirty="0"/>
                        <a:t>65%</a:t>
                      </a:r>
                      <a:endParaRPr kumimoji="1" lang="ja-JP" altLang="en-US" sz="800" dirty="0"/>
                    </a:p>
                  </a:txBody>
                  <a:tcPr anchor="ctr"/>
                </a:tc>
                <a:extLst>
                  <a:ext uri="{0D108BD9-81ED-4DB2-BD59-A6C34878D82A}">
                    <a16:rowId xmlns:a16="http://schemas.microsoft.com/office/drawing/2014/main" val="127260726"/>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団体・事業所の活気が失われたこと</a:t>
                      </a:r>
                    </a:p>
                  </a:txBody>
                  <a:tcPr anchor="ctr"/>
                </a:tc>
                <a:tc>
                  <a:txBody>
                    <a:bodyPr/>
                    <a:lstStyle/>
                    <a:p>
                      <a:pPr marL="0" marR="0" lvl="0" indent="0" algn="ctr" defTabSz="914400" rtl="0" eaLnBrk="1" fontAlgn="auto" latinLnBrk="0" hangingPunct="1">
                        <a:lnSpc>
                          <a:spcPts val="400"/>
                        </a:lnSpc>
                        <a:spcBef>
                          <a:spcPts val="0"/>
                        </a:spcBef>
                        <a:spcAft>
                          <a:spcPts val="0"/>
                        </a:spcAft>
                        <a:buClrTx/>
                        <a:buSzTx/>
                        <a:buFontTx/>
                        <a:buNone/>
                        <a:tabLst/>
                        <a:defRPr/>
                      </a:pPr>
                      <a:r>
                        <a:rPr kumimoji="1" lang="en-US" altLang="ja-JP" sz="800" dirty="0"/>
                        <a:t>51%</a:t>
                      </a:r>
                      <a:endParaRPr kumimoji="1" lang="ja-JP" altLang="en-US" sz="800" dirty="0"/>
                    </a:p>
                  </a:txBody>
                  <a:tcPr anchor="ctr"/>
                </a:tc>
                <a:tc>
                  <a:txBody>
                    <a:bodyPr/>
                    <a:lstStyle/>
                    <a:p>
                      <a:pPr algn="ctr">
                        <a:lnSpc>
                          <a:spcPts val="400"/>
                        </a:lnSpc>
                      </a:pPr>
                      <a:r>
                        <a:rPr kumimoji="1" lang="en-US" altLang="ja-JP" sz="800" dirty="0"/>
                        <a:t>30%</a:t>
                      </a:r>
                      <a:endParaRPr kumimoji="1" lang="ja-JP" altLang="en-US" sz="800" dirty="0"/>
                    </a:p>
                  </a:txBody>
                  <a:tcPr anchor="ctr"/>
                </a:tc>
                <a:extLst>
                  <a:ext uri="{0D108BD9-81ED-4DB2-BD59-A6C34878D82A}">
                    <a16:rowId xmlns:a16="http://schemas.microsoft.com/office/drawing/2014/main" val="2683166175"/>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経営の見通しが立たないこと</a:t>
                      </a:r>
                    </a:p>
                  </a:txBody>
                  <a:tcPr anchor="ctr"/>
                </a:tc>
                <a:tc>
                  <a:txBody>
                    <a:bodyPr/>
                    <a:lstStyle/>
                    <a:p>
                      <a:pPr marL="0" marR="0" lvl="0" indent="0" algn="ctr" defTabSz="914400" rtl="0" eaLnBrk="1" fontAlgn="auto" latinLnBrk="0" hangingPunct="1">
                        <a:lnSpc>
                          <a:spcPts val="400"/>
                        </a:lnSpc>
                        <a:spcBef>
                          <a:spcPts val="0"/>
                        </a:spcBef>
                        <a:spcAft>
                          <a:spcPts val="0"/>
                        </a:spcAft>
                        <a:buClrTx/>
                        <a:buSzTx/>
                        <a:buFontTx/>
                        <a:buNone/>
                        <a:tabLst/>
                        <a:defRPr/>
                      </a:pPr>
                      <a:r>
                        <a:rPr kumimoji="1" lang="en-US" altLang="ja-JP" sz="800" dirty="0"/>
                        <a:t>46%</a:t>
                      </a:r>
                      <a:endParaRPr kumimoji="1" lang="ja-JP" altLang="en-US" sz="800" dirty="0"/>
                    </a:p>
                  </a:txBody>
                  <a:tcPr anchor="ctr"/>
                </a:tc>
                <a:tc>
                  <a:txBody>
                    <a:bodyPr/>
                    <a:lstStyle/>
                    <a:p>
                      <a:pPr algn="ctr">
                        <a:lnSpc>
                          <a:spcPts val="400"/>
                        </a:lnSpc>
                      </a:pPr>
                      <a:r>
                        <a:rPr kumimoji="1" lang="en-US" altLang="ja-JP" sz="800" dirty="0"/>
                        <a:t>49%</a:t>
                      </a:r>
                      <a:endParaRPr kumimoji="1" lang="ja-JP" altLang="en-US" sz="800" dirty="0"/>
                    </a:p>
                  </a:txBody>
                  <a:tcPr anchor="ctr"/>
                </a:tc>
                <a:extLst>
                  <a:ext uri="{0D108BD9-81ED-4DB2-BD59-A6C34878D82A}">
                    <a16:rowId xmlns:a16="http://schemas.microsoft.com/office/drawing/2014/main" val="1832301687"/>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創作発表をするための経費が確保できないこと</a:t>
                      </a:r>
                    </a:p>
                  </a:txBody>
                  <a:tcPr anchor="ctr"/>
                </a:tc>
                <a:tc>
                  <a:txBody>
                    <a:bodyPr/>
                    <a:lstStyle/>
                    <a:p>
                      <a:pPr algn="ctr">
                        <a:lnSpc>
                          <a:spcPts val="400"/>
                        </a:lnSpc>
                      </a:pPr>
                      <a:r>
                        <a:rPr kumimoji="1" lang="en-US" altLang="ja-JP" sz="800" dirty="0"/>
                        <a:t>44%</a:t>
                      </a:r>
                    </a:p>
                  </a:txBody>
                  <a:tcPr anchor="ctr"/>
                </a:tc>
                <a:tc>
                  <a:txBody>
                    <a:bodyPr/>
                    <a:lstStyle/>
                    <a:p>
                      <a:pPr algn="ctr">
                        <a:lnSpc>
                          <a:spcPts val="400"/>
                        </a:lnSpc>
                      </a:pPr>
                      <a:r>
                        <a:rPr kumimoji="1" lang="ja-JP" altLang="en-US" sz="800" dirty="0"/>
                        <a:t>－</a:t>
                      </a:r>
                    </a:p>
                  </a:txBody>
                  <a:tcPr anchor="ctr"/>
                </a:tc>
                <a:extLst>
                  <a:ext uri="{0D108BD9-81ED-4DB2-BD59-A6C34878D82A}">
                    <a16:rowId xmlns:a16="http://schemas.microsoft.com/office/drawing/2014/main" val="600593409"/>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創作発表の準備や稽古ができないこと</a:t>
                      </a:r>
                    </a:p>
                  </a:txBody>
                  <a:tcPr anchor="ctr"/>
                </a:tc>
                <a:tc>
                  <a:txBody>
                    <a:bodyPr/>
                    <a:lstStyle/>
                    <a:p>
                      <a:pPr algn="ctr">
                        <a:lnSpc>
                          <a:spcPts val="400"/>
                        </a:lnSpc>
                      </a:pPr>
                      <a:r>
                        <a:rPr kumimoji="1" lang="en-US" altLang="ja-JP" sz="800" dirty="0"/>
                        <a:t>39%</a:t>
                      </a:r>
                      <a:endParaRPr kumimoji="1" lang="ja-JP" altLang="en-US" sz="800" dirty="0"/>
                    </a:p>
                  </a:txBody>
                  <a:tcPr anchor="ctr"/>
                </a:tc>
                <a:tc>
                  <a:txBody>
                    <a:bodyPr/>
                    <a:lstStyle/>
                    <a:p>
                      <a:pPr algn="ctr">
                        <a:lnSpc>
                          <a:spcPts val="400"/>
                        </a:lnSpc>
                      </a:pPr>
                      <a:r>
                        <a:rPr kumimoji="1" lang="en-US" altLang="ja-JP" sz="800" dirty="0"/>
                        <a:t>43%</a:t>
                      </a:r>
                      <a:endParaRPr kumimoji="1" lang="ja-JP" altLang="en-US" sz="800" dirty="0"/>
                    </a:p>
                  </a:txBody>
                  <a:tcPr anchor="ctr"/>
                </a:tc>
                <a:extLst>
                  <a:ext uri="{0D108BD9-81ED-4DB2-BD59-A6C34878D82A}">
                    <a16:rowId xmlns:a16="http://schemas.microsoft.com/office/drawing/2014/main" val="184521764"/>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活動の継続や再開に対する批判やクレームが不安なこと</a:t>
                      </a:r>
                    </a:p>
                  </a:txBody>
                  <a:tcPr anchor="ctr"/>
                </a:tc>
                <a:tc>
                  <a:txBody>
                    <a:bodyPr/>
                    <a:lstStyle/>
                    <a:p>
                      <a:pPr algn="ctr">
                        <a:lnSpc>
                          <a:spcPts val="400"/>
                        </a:lnSpc>
                      </a:pPr>
                      <a:r>
                        <a:rPr kumimoji="1" lang="en-US" altLang="ja-JP" sz="800" dirty="0"/>
                        <a:t>37%</a:t>
                      </a:r>
                      <a:endParaRPr kumimoji="1" lang="ja-JP" altLang="en-US" sz="800" dirty="0"/>
                    </a:p>
                  </a:txBody>
                  <a:tcPr anchor="ctr"/>
                </a:tc>
                <a:tc>
                  <a:txBody>
                    <a:bodyPr/>
                    <a:lstStyle/>
                    <a:p>
                      <a:pPr algn="ctr">
                        <a:lnSpc>
                          <a:spcPts val="400"/>
                        </a:lnSpc>
                      </a:pPr>
                      <a:r>
                        <a:rPr kumimoji="1" lang="ja-JP" altLang="en-US" sz="800" dirty="0"/>
                        <a:t>－</a:t>
                      </a:r>
                    </a:p>
                  </a:txBody>
                  <a:tcPr anchor="ctr"/>
                </a:tc>
                <a:extLst>
                  <a:ext uri="{0D108BD9-81ED-4DB2-BD59-A6C34878D82A}">
                    <a16:rowId xmlns:a16="http://schemas.microsoft.com/office/drawing/2014/main" val="2465125545"/>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活動再開のタイミングや方法が分からないこと</a:t>
                      </a:r>
                    </a:p>
                  </a:txBody>
                  <a:tcPr anchor="ctr"/>
                </a:tc>
                <a:tc>
                  <a:txBody>
                    <a:bodyPr/>
                    <a:lstStyle/>
                    <a:p>
                      <a:pPr algn="ctr">
                        <a:lnSpc>
                          <a:spcPts val="400"/>
                        </a:lnSpc>
                      </a:pPr>
                      <a:r>
                        <a:rPr kumimoji="1" lang="en-US" altLang="ja-JP" sz="800" dirty="0"/>
                        <a:t>34%</a:t>
                      </a:r>
                      <a:endParaRPr kumimoji="1" lang="ja-JP" altLang="en-US" sz="800" dirty="0"/>
                    </a:p>
                  </a:txBody>
                  <a:tcPr anchor="ctr"/>
                </a:tc>
                <a:tc>
                  <a:txBody>
                    <a:bodyPr/>
                    <a:lstStyle/>
                    <a:p>
                      <a:pPr algn="ctr">
                        <a:lnSpc>
                          <a:spcPts val="400"/>
                        </a:lnSpc>
                      </a:pPr>
                      <a:r>
                        <a:rPr kumimoji="1" lang="en-US" altLang="ja-JP" sz="800" dirty="0"/>
                        <a:t>55%</a:t>
                      </a:r>
                      <a:endParaRPr kumimoji="1" lang="ja-JP" altLang="en-US" sz="800" dirty="0"/>
                    </a:p>
                  </a:txBody>
                  <a:tcPr anchor="ctr"/>
                </a:tc>
                <a:extLst>
                  <a:ext uri="{0D108BD9-81ED-4DB2-BD59-A6C34878D82A}">
                    <a16:rowId xmlns:a16="http://schemas.microsoft.com/office/drawing/2014/main" val="3918370327"/>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事務所・施設等の維持ができないこと</a:t>
                      </a:r>
                    </a:p>
                  </a:txBody>
                  <a:tcPr anchor="ctr"/>
                </a:tc>
                <a:tc>
                  <a:txBody>
                    <a:bodyPr/>
                    <a:lstStyle/>
                    <a:p>
                      <a:pPr algn="ctr">
                        <a:lnSpc>
                          <a:spcPts val="400"/>
                        </a:lnSpc>
                      </a:pPr>
                      <a:r>
                        <a:rPr kumimoji="1" lang="en-US" altLang="ja-JP" sz="800" dirty="0"/>
                        <a:t>27%</a:t>
                      </a:r>
                      <a:endParaRPr kumimoji="1" lang="ja-JP" altLang="en-US" sz="800" dirty="0"/>
                    </a:p>
                  </a:txBody>
                  <a:tcPr anchor="ctr"/>
                </a:tc>
                <a:tc>
                  <a:txBody>
                    <a:bodyPr/>
                    <a:lstStyle/>
                    <a:p>
                      <a:pPr algn="ctr">
                        <a:lnSpc>
                          <a:spcPts val="400"/>
                        </a:lnSpc>
                      </a:pPr>
                      <a:r>
                        <a:rPr kumimoji="1" lang="en-US" altLang="ja-JP" sz="800" dirty="0"/>
                        <a:t>20%</a:t>
                      </a:r>
                      <a:endParaRPr kumimoji="1" lang="ja-JP" altLang="en-US" sz="800" dirty="0"/>
                    </a:p>
                  </a:txBody>
                  <a:tcPr anchor="ctr"/>
                </a:tc>
                <a:extLst>
                  <a:ext uri="{0D108BD9-81ED-4DB2-BD59-A6C34878D82A}">
                    <a16:rowId xmlns:a16="http://schemas.microsoft.com/office/drawing/2014/main" val="169753937"/>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補償や給付金などの支援策がわからないこと</a:t>
                      </a:r>
                    </a:p>
                  </a:txBody>
                  <a:tcPr anchor="ctr"/>
                </a:tc>
                <a:tc>
                  <a:txBody>
                    <a:bodyPr/>
                    <a:lstStyle/>
                    <a:p>
                      <a:pPr algn="ctr">
                        <a:lnSpc>
                          <a:spcPts val="400"/>
                        </a:lnSpc>
                      </a:pPr>
                      <a:r>
                        <a:rPr kumimoji="1" lang="en-US" altLang="ja-JP" sz="800" dirty="0"/>
                        <a:t>24%</a:t>
                      </a:r>
                      <a:endParaRPr kumimoji="1" lang="ja-JP" altLang="en-US" sz="800" dirty="0"/>
                    </a:p>
                  </a:txBody>
                  <a:tcPr anchor="ctr"/>
                </a:tc>
                <a:tc>
                  <a:txBody>
                    <a:bodyPr/>
                    <a:lstStyle/>
                    <a:p>
                      <a:pPr algn="ctr">
                        <a:lnSpc>
                          <a:spcPts val="400"/>
                        </a:lnSpc>
                      </a:pPr>
                      <a:r>
                        <a:rPr kumimoji="1" lang="en-US" altLang="ja-JP" sz="800" dirty="0"/>
                        <a:t>15%</a:t>
                      </a:r>
                      <a:endParaRPr kumimoji="1" lang="ja-JP" altLang="en-US" sz="800" dirty="0"/>
                    </a:p>
                  </a:txBody>
                  <a:tcPr anchor="ctr"/>
                </a:tc>
                <a:extLst>
                  <a:ext uri="{0D108BD9-81ED-4DB2-BD59-A6C34878D82A}">
                    <a16:rowId xmlns:a16="http://schemas.microsoft.com/office/drawing/2014/main" val="1218476586"/>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技能の研鑽や後進の指導ができないこと</a:t>
                      </a:r>
                    </a:p>
                  </a:txBody>
                  <a:tcPr anchor="ctr"/>
                </a:tc>
                <a:tc>
                  <a:txBody>
                    <a:bodyPr/>
                    <a:lstStyle/>
                    <a:p>
                      <a:pPr algn="ctr">
                        <a:lnSpc>
                          <a:spcPts val="400"/>
                        </a:lnSpc>
                      </a:pPr>
                      <a:r>
                        <a:rPr kumimoji="1" lang="en-US" altLang="ja-JP" sz="800" dirty="0"/>
                        <a:t>19%</a:t>
                      </a:r>
                      <a:endParaRPr kumimoji="1" lang="ja-JP" altLang="en-US" sz="800" dirty="0"/>
                    </a:p>
                  </a:txBody>
                  <a:tcPr anchor="ctr"/>
                </a:tc>
                <a:tc>
                  <a:txBody>
                    <a:bodyPr/>
                    <a:lstStyle/>
                    <a:p>
                      <a:pPr algn="ctr">
                        <a:lnSpc>
                          <a:spcPts val="400"/>
                        </a:lnSpc>
                      </a:pPr>
                      <a:r>
                        <a:rPr kumimoji="1" lang="en-US" altLang="ja-JP" sz="800" dirty="0"/>
                        <a:t>24%</a:t>
                      </a:r>
                      <a:endParaRPr kumimoji="1" lang="ja-JP" altLang="en-US" sz="800" dirty="0"/>
                    </a:p>
                  </a:txBody>
                  <a:tcPr anchor="ctr"/>
                </a:tc>
                <a:extLst>
                  <a:ext uri="{0D108BD9-81ED-4DB2-BD59-A6C34878D82A}">
                    <a16:rowId xmlns:a16="http://schemas.microsoft.com/office/drawing/2014/main" val="359031003"/>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雇用者に賃金を支払えないこと</a:t>
                      </a:r>
                    </a:p>
                  </a:txBody>
                  <a:tcPr anchor="ctr"/>
                </a:tc>
                <a:tc>
                  <a:txBody>
                    <a:bodyPr/>
                    <a:lstStyle/>
                    <a:p>
                      <a:pPr algn="ctr">
                        <a:lnSpc>
                          <a:spcPts val="400"/>
                        </a:lnSpc>
                      </a:pPr>
                      <a:r>
                        <a:rPr kumimoji="1" lang="en-US" altLang="ja-JP" sz="800" dirty="0"/>
                        <a:t>16%</a:t>
                      </a:r>
                      <a:endParaRPr kumimoji="1" lang="ja-JP" altLang="en-US" sz="800" dirty="0"/>
                    </a:p>
                  </a:txBody>
                  <a:tcPr anchor="ctr"/>
                </a:tc>
                <a:tc>
                  <a:txBody>
                    <a:bodyPr/>
                    <a:lstStyle/>
                    <a:p>
                      <a:pPr algn="ctr">
                        <a:lnSpc>
                          <a:spcPts val="400"/>
                        </a:lnSpc>
                      </a:pPr>
                      <a:r>
                        <a:rPr kumimoji="1" lang="en-US" altLang="ja-JP" sz="800" dirty="0"/>
                        <a:t>13%</a:t>
                      </a:r>
                      <a:endParaRPr kumimoji="1" lang="ja-JP" altLang="en-US" sz="800" dirty="0"/>
                    </a:p>
                  </a:txBody>
                  <a:tcPr anchor="ctr"/>
                </a:tc>
                <a:extLst>
                  <a:ext uri="{0D108BD9-81ED-4DB2-BD59-A6C34878D82A}">
                    <a16:rowId xmlns:a16="http://schemas.microsoft.com/office/drawing/2014/main" val="3839996378"/>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経営に関する相談ができないこと</a:t>
                      </a:r>
                    </a:p>
                  </a:txBody>
                  <a:tcPr anchor="ctr"/>
                </a:tc>
                <a:tc>
                  <a:txBody>
                    <a:bodyPr/>
                    <a:lstStyle/>
                    <a:p>
                      <a:pPr algn="ctr">
                        <a:lnSpc>
                          <a:spcPts val="400"/>
                        </a:lnSpc>
                      </a:pPr>
                      <a:r>
                        <a:rPr kumimoji="1" lang="en-US" altLang="ja-JP" sz="800" dirty="0"/>
                        <a:t>9%</a:t>
                      </a:r>
                      <a:endParaRPr kumimoji="1" lang="ja-JP" altLang="en-US" sz="800" dirty="0"/>
                    </a:p>
                  </a:txBody>
                  <a:tcPr anchor="ctr"/>
                </a:tc>
                <a:tc>
                  <a:txBody>
                    <a:bodyPr/>
                    <a:lstStyle/>
                    <a:p>
                      <a:pPr algn="ctr">
                        <a:lnSpc>
                          <a:spcPts val="400"/>
                        </a:lnSpc>
                      </a:pPr>
                      <a:r>
                        <a:rPr kumimoji="1" lang="en-US" altLang="ja-JP" sz="800" dirty="0"/>
                        <a:t>9%</a:t>
                      </a:r>
                      <a:endParaRPr kumimoji="1" lang="ja-JP" altLang="en-US" sz="800" dirty="0"/>
                    </a:p>
                  </a:txBody>
                  <a:tcPr anchor="ctr"/>
                </a:tc>
                <a:extLst>
                  <a:ext uri="{0D108BD9-81ED-4DB2-BD59-A6C34878D82A}">
                    <a16:rowId xmlns:a16="http://schemas.microsoft.com/office/drawing/2014/main" val="4184870958"/>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支援策の申請書の書き方等が分からないこと</a:t>
                      </a:r>
                    </a:p>
                  </a:txBody>
                  <a:tcPr anchor="ctr"/>
                </a:tc>
                <a:tc>
                  <a:txBody>
                    <a:bodyPr/>
                    <a:lstStyle/>
                    <a:p>
                      <a:pPr algn="ctr">
                        <a:lnSpc>
                          <a:spcPts val="400"/>
                        </a:lnSpc>
                      </a:pPr>
                      <a:r>
                        <a:rPr kumimoji="1" lang="en-US" altLang="ja-JP" sz="800" dirty="0"/>
                        <a:t>7%</a:t>
                      </a:r>
                      <a:endParaRPr kumimoji="1" lang="ja-JP" altLang="en-US" sz="800" dirty="0"/>
                    </a:p>
                  </a:txBody>
                  <a:tcPr anchor="ctr"/>
                </a:tc>
                <a:tc>
                  <a:txBody>
                    <a:bodyPr/>
                    <a:lstStyle/>
                    <a:p>
                      <a:pPr algn="ctr">
                        <a:lnSpc>
                          <a:spcPts val="400"/>
                        </a:lnSpc>
                      </a:pPr>
                      <a:r>
                        <a:rPr kumimoji="1" lang="en-US" altLang="ja-JP" sz="800" dirty="0"/>
                        <a:t>9%</a:t>
                      </a:r>
                      <a:endParaRPr kumimoji="1" lang="ja-JP" altLang="en-US" sz="800" dirty="0"/>
                    </a:p>
                  </a:txBody>
                  <a:tcPr anchor="ctr"/>
                </a:tc>
                <a:extLst>
                  <a:ext uri="{0D108BD9-81ED-4DB2-BD59-A6C34878D82A}">
                    <a16:rowId xmlns:a16="http://schemas.microsoft.com/office/drawing/2014/main" val="2518431486"/>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創作発表に関して相談ができないこと</a:t>
                      </a:r>
                    </a:p>
                  </a:txBody>
                  <a:tcPr anchor="ctr"/>
                </a:tc>
                <a:tc>
                  <a:txBody>
                    <a:bodyPr/>
                    <a:lstStyle/>
                    <a:p>
                      <a:pPr algn="ctr">
                        <a:lnSpc>
                          <a:spcPts val="400"/>
                        </a:lnSpc>
                      </a:pPr>
                      <a:r>
                        <a:rPr kumimoji="1" lang="en-US" altLang="ja-JP" sz="800" dirty="0"/>
                        <a:t>6%</a:t>
                      </a:r>
                      <a:endParaRPr kumimoji="1" lang="ja-JP" altLang="en-US" sz="800" dirty="0"/>
                    </a:p>
                  </a:txBody>
                  <a:tcPr anchor="ctr"/>
                </a:tc>
                <a:tc>
                  <a:txBody>
                    <a:bodyPr/>
                    <a:lstStyle/>
                    <a:p>
                      <a:pPr algn="ctr">
                        <a:lnSpc>
                          <a:spcPts val="400"/>
                        </a:lnSpc>
                      </a:pPr>
                      <a:r>
                        <a:rPr kumimoji="1" lang="en-US" altLang="ja-JP" sz="800" dirty="0"/>
                        <a:t>8%</a:t>
                      </a:r>
                      <a:endParaRPr kumimoji="1" lang="ja-JP" altLang="en-US" sz="800" dirty="0"/>
                    </a:p>
                  </a:txBody>
                  <a:tcPr anchor="ctr"/>
                </a:tc>
                <a:extLst>
                  <a:ext uri="{0D108BD9-81ED-4DB2-BD59-A6C34878D82A}">
                    <a16:rowId xmlns:a16="http://schemas.microsoft.com/office/drawing/2014/main" val="3795618700"/>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現在困っていることは特にない</a:t>
                      </a:r>
                    </a:p>
                  </a:txBody>
                  <a:tcPr anchor="ctr"/>
                </a:tc>
                <a:tc>
                  <a:txBody>
                    <a:bodyPr/>
                    <a:lstStyle/>
                    <a:p>
                      <a:pPr algn="ctr">
                        <a:lnSpc>
                          <a:spcPts val="400"/>
                        </a:lnSpc>
                      </a:pPr>
                      <a:r>
                        <a:rPr kumimoji="1" lang="en-US" altLang="ja-JP" sz="800" dirty="0"/>
                        <a:t>3%</a:t>
                      </a:r>
                      <a:endParaRPr kumimoji="1" lang="ja-JP" altLang="en-US" sz="800" dirty="0"/>
                    </a:p>
                  </a:txBody>
                  <a:tcPr anchor="ctr"/>
                </a:tc>
                <a:tc>
                  <a:txBody>
                    <a:bodyPr/>
                    <a:lstStyle/>
                    <a:p>
                      <a:pPr algn="ctr">
                        <a:lnSpc>
                          <a:spcPts val="400"/>
                        </a:lnSpc>
                      </a:pPr>
                      <a:r>
                        <a:rPr kumimoji="1" lang="en-US" altLang="ja-JP" sz="800" dirty="0"/>
                        <a:t>4%</a:t>
                      </a:r>
                      <a:endParaRPr kumimoji="1" lang="ja-JP" altLang="en-US" sz="800" dirty="0"/>
                    </a:p>
                  </a:txBody>
                  <a:tcPr anchor="ctr"/>
                </a:tc>
                <a:extLst>
                  <a:ext uri="{0D108BD9-81ED-4DB2-BD59-A6C34878D82A}">
                    <a16:rowId xmlns:a16="http://schemas.microsoft.com/office/drawing/2014/main" val="3091700800"/>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その他</a:t>
                      </a:r>
                    </a:p>
                  </a:txBody>
                  <a:tcPr anchor="ctr"/>
                </a:tc>
                <a:tc>
                  <a:txBody>
                    <a:bodyPr/>
                    <a:lstStyle/>
                    <a:p>
                      <a:pPr algn="ctr">
                        <a:lnSpc>
                          <a:spcPts val="400"/>
                        </a:lnSpc>
                      </a:pPr>
                      <a:r>
                        <a:rPr kumimoji="1" lang="en-US" altLang="ja-JP" sz="800" dirty="0"/>
                        <a:t>3%</a:t>
                      </a:r>
                      <a:endParaRPr kumimoji="1" lang="ja-JP" altLang="en-US" sz="800" dirty="0"/>
                    </a:p>
                  </a:txBody>
                  <a:tcPr anchor="ctr"/>
                </a:tc>
                <a:tc>
                  <a:txBody>
                    <a:bodyPr/>
                    <a:lstStyle/>
                    <a:p>
                      <a:pPr algn="ctr">
                        <a:lnSpc>
                          <a:spcPts val="400"/>
                        </a:lnSpc>
                      </a:pPr>
                      <a:r>
                        <a:rPr kumimoji="1" lang="en-US" altLang="ja-JP" sz="800" dirty="0"/>
                        <a:t>6%</a:t>
                      </a:r>
                      <a:endParaRPr kumimoji="1" lang="ja-JP" altLang="en-US" sz="800" dirty="0"/>
                    </a:p>
                  </a:txBody>
                  <a:tcPr anchor="ctr"/>
                </a:tc>
                <a:extLst>
                  <a:ext uri="{0D108BD9-81ED-4DB2-BD59-A6C34878D82A}">
                    <a16:rowId xmlns:a16="http://schemas.microsoft.com/office/drawing/2014/main" val="3696523215"/>
                  </a:ext>
                </a:extLst>
              </a:tr>
            </a:tbl>
          </a:graphicData>
        </a:graphic>
      </p:graphicFrame>
      <p:graphicFrame>
        <p:nvGraphicFramePr>
          <p:cNvPr id="16" name="グラフ 15"/>
          <p:cNvGraphicFramePr>
            <a:graphicFrameLocks/>
          </p:cNvGraphicFramePr>
          <p:nvPr>
            <p:extLst>
              <p:ext uri="{D42A27DB-BD31-4B8C-83A1-F6EECF244321}">
                <p14:modId xmlns:p14="http://schemas.microsoft.com/office/powerpoint/2010/main" val="1194745779"/>
              </p:ext>
            </p:extLst>
          </p:nvPr>
        </p:nvGraphicFramePr>
        <p:xfrm>
          <a:off x="364525" y="1648322"/>
          <a:ext cx="8496000" cy="175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250704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719</TotalTime>
  <Words>4425</Words>
  <Application>Microsoft Office PowerPoint</Application>
  <PresentationFormat>画面に合わせる (4:3)</PresentationFormat>
  <Paragraphs>879</Paragraphs>
  <Slides>18</Slides>
  <Notes>17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18</vt:i4>
      </vt:variant>
    </vt:vector>
  </HeadingPairs>
  <TitlesOfParts>
    <vt:vector size="27" baseType="lpstr">
      <vt:lpstr>Meiryo UI</vt:lpstr>
      <vt:lpstr>ＭＳ Ｐゴシック</vt:lpstr>
      <vt:lpstr>游ゴシック</vt:lpstr>
      <vt:lpstr>游明朝</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松原　慎二</dc:creator>
  <cp:lastModifiedBy>宮崎　敦史</cp:lastModifiedBy>
  <cp:revision>98</cp:revision>
  <cp:lastPrinted>2022-02-17T05:39:33Z</cp:lastPrinted>
  <dcterms:modified xsi:type="dcterms:W3CDTF">2022-02-21T01:24:39Z</dcterms:modified>
</cp:coreProperties>
</file>