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7"/>
  </p:notesMasterIdLst>
  <p:sldIdLst>
    <p:sldId id="403" r:id="rId2"/>
    <p:sldId id="406" r:id="rId3"/>
    <p:sldId id="404" r:id="rId4"/>
    <p:sldId id="402" r:id="rId5"/>
    <p:sldId id="405" r:id="rId6"/>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AC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221" autoAdjust="0"/>
    <p:restoredTop sz="94238" autoAdjust="0"/>
  </p:normalViewPr>
  <p:slideViewPr>
    <p:cSldViewPr>
      <p:cViewPr varScale="1">
        <p:scale>
          <a:sx n="92" d="100"/>
          <a:sy n="92" d="100"/>
        </p:scale>
        <p:origin x="1666" y="1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1" d="100"/>
          <a:sy n="51" d="100"/>
        </p:scale>
        <p:origin x="2976"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日本人延べ宿泊者数（人泊）</c:v>
                </c:pt>
              </c:strCache>
            </c:strRef>
          </c:tx>
          <c:spPr>
            <a:solidFill>
              <a:schemeClr val="accent1">
                <a:lumMod val="20000"/>
                <a:lumOff val="80000"/>
              </a:schemeClr>
            </a:solidFill>
            <a:ln>
              <a:solidFill>
                <a:schemeClr val="tx1"/>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0" i="0" u="none" strike="noStrike" kern="1200" baseline="0">
                    <a:solidFill>
                      <a:schemeClr val="tx1"/>
                    </a:solidFill>
                    <a:latin typeface="Meiryo UI" panose="020B0604030504040204" pitchFamily="50" charset="-128"/>
                    <a:ea typeface="Meiryo UI" panose="020B0604030504040204" pitchFamily="50" charset="-128"/>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2019年</c:v>
                </c:pt>
                <c:pt idx="1">
                  <c:v>2020年</c:v>
                </c:pt>
                <c:pt idx="2">
                  <c:v>2021年</c:v>
                </c:pt>
                <c:pt idx="3">
                  <c:v>2022年</c:v>
                </c:pt>
                <c:pt idx="4">
                  <c:v>2023年</c:v>
                </c:pt>
                <c:pt idx="5">
                  <c:v>2024年</c:v>
                </c:pt>
                <c:pt idx="6">
                  <c:v>2025年
（速報値）
</c:v>
                </c:pt>
              </c:strCache>
            </c:strRef>
          </c:cat>
          <c:val>
            <c:numRef>
              <c:f>Sheet1!$B$2:$B$8</c:f>
              <c:numCache>
                <c:formatCode>#,##0</c:formatCode>
                <c:ptCount val="7"/>
                <c:pt idx="0">
                  <c:v>29501340</c:v>
                </c:pt>
                <c:pt idx="1">
                  <c:v>16492260</c:v>
                </c:pt>
                <c:pt idx="2">
                  <c:v>17539350</c:v>
                </c:pt>
                <c:pt idx="3">
                  <c:v>28392790</c:v>
                </c:pt>
                <c:pt idx="4">
                  <c:v>31946370</c:v>
                </c:pt>
                <c:pt idx="5">
                  <c:v>32037590</c:v>
                </c:pt>
                <c:pt idx="6">
                  <c:v>33397140</c:v>
                </c:pt>
              </c:numCache>
            </c:numRef>
          </c:val>
          <c:extLst>
            <c:ext xmlns:c16="http://schemas.microsoft.com/office/drawing/2014/chart" uri="{C3380CC4-5D6E-409C-BE32-E72D297353CC}">
              <c16:uniqueId val="{00000001-8484-4EF2-86C9-4821F839EB96}"/>
            </c:ext>
          </c:extLst>
        </c:ser>
        <c:dLbls>
          <c:showLegendKey val="0"/>
          <c:showVal val="0"/>
          <c:showCatName val="0"/>
          <c:showSerName val="0"/>
          <c:showPercent val="0"/>
          <c:showBubbleSize val="0"/>
        </c:dLbls>
        <c:gapWidth val="150"/>
        <c:axId val="484699576"/>
        <c:axId val="484697776"/>
      </c:barChart>
      <c:catAx>
        <c:axId val="4846995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t" anchorCtr="0"/>
          <a:lstStyle/>
          <a:p>
            <a:pPr>
              <a:defRPr sz="8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crossAx val="484697776"/>
        <c:crosses val="autoZero"/>
        <c:auto val="1"/>
        <c:lblAlgn val="ctr"/>
        <c:lblOffset val="100"/>
        <c:noMultiLvlLbl val="0"/>
      </c:catAx>
      <c:valAx>
        <c:axId val="48469777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484699576"/>
        <c:crosses val="autoZero"/>
        <c:crossBetween val="between"/>
      </c:valAx>
      <c:spPr>
        <a:noFill/>
        <a:ln>
          <a:noFill/>
        </a:ln>
        <a:effectLst/>
      </c:spPr>
    </c:plotArea>
    <c:legend>
      <c:legendPos val="t"/>
      <c:layout>
        <c:manualLayout>
          <c:xMode val="edge"/>
          <c:yMode val="edge"/>
          <c:x val="0.12114361308646772"/>
          <c:y val="6.9953703703703699E-2"/>
          <c:w val="0.82576866764275259"/>
          <c:h val="8.6535797608632267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2"/>
            <a:ext cx="2945659" cy="496332"/>
          </a:xfrm>
          <a:prstGeom prst="rect">
            <a:avLst/>
          </a:prstGeom>
        </p:spPr>
        <p:txBody>
          <a:bodyPr vert="horz" lIns="91283" tIns="45639" rIns="91283" bIns="4563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8" y="2"/>
            <a:ext cx="2945659" cy="496332"/>
          </a:xfrm>
          <a:prstGeom prst="rect">
            <a:avLst/>
          </a:prstGeom>
        </p:spPr>
        <p:txBody>
          <a:bodyPr vert="horz" lIns="91283" tIns="45639" rIns="91283" bIns="45639" rtlCol="0"/>
          <a:lstStyle>
            <a:lvl1pPr algn="r">
              <a:defRPr sz="1200"/>
            </a:lvl1pPr>
          </a:lstStyle>
          <a:p>
            <a:fld id="{3D16FDEC-560D-45FF-95E3-45F1DE396D79}" type="datetimeFigureOut">
              <a:rPr kumimoji="1" lang="ja-JP" altLang="en-US" smtClean="0"/>
              <a:t>2026/3/27</a:t>
            </a:fld>
            <a:endParaRPr kumimoji="1" lang="ja-JP" altLang="en-US"/>
          </a:p>
        </p:txBody>
      </p:sp>
      <p:sp>
        <p:nvSpPr>
          <p:cNvPr id="4" name="スライド イメージ プレースホルダー 3"/>
          <p:cNvSpPr>
            <a:spLocks noGrp="1" noRot="1" noChangeAspect="1"/>
          </p:cNvSpPr>
          <p:nvPr>
            <p:ph type="sldImg" idx="2"/>
          </p:nvPr>
        </p:nvSpPr>
        <p:spPr>
          <a:xfrm>
            <a:off x="917575" y="744538"/>
            <a:ext cx="4962525" cy="3721100"/>
          </a:xfrm>
          <a:prstGeom prst="rect">
            <a:avLst/>
          </a:prstGeom>
          <a:noFill/>
          <a:ln w="12700">
            <a:solidFill>
              <a:prstClr val="black"/>
            </a:solidFill>
          </a:ln>
        </p:spPr>
        <p:txBody>
          <a:bodyPr vert="horz" lIns="91283" tIns="45639" rIns="91283" bIns="45639" rtlCol="0" anchor="ctr"/>
          <a:lstStyle/>
          <a:p>
            <a:endParaRPr lang="ja-JP" altLang="en-US"/>
          </a:p>
        </p:txBody>
      </p:sp>
      <p:sp>
        <p:nvSpPr>
          <p:cNvPr id="5" name="ノート プレースホルダー 4"/>
          <p:cNvSpPr>
            <a:spLocks noGrp="1"/>
          </p:cNvSpPr>
          <p:nvPr>
            <p:ph type="body" sz="quarter" idx="3"/>
          </p:nvPr>
        </p:nvSpPr>
        <p:spPr>
          <a:xfrm>
            <a:off x="679768" y="4715156"/>
            <a:ext cx="5438140" cy="4466987"/>
          </a:xfrm>
          <a:prstGeom prst="rect">
            <a:avLst/>
          </a:prstGeom>
        </p:spPr>
        <p:txBody>
          <a:bodyPr vert="horz" lIns="91283" tIns="45639" rIns="91283" bIns="4563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428586"/>
            <a:ext cx="2945659" cy="496332"/>
          </a:xfrm>
          <a:prstGeom prst="rect">
            <a:avLst/>
          </a:prstGeom>
        </p:spPr>
        <p:txBody>
          <a:bodyPr vert="horz" lIns="91283" tIns="45639" rIns="91283" bIns="4563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8" y="9428586"/>
            <a:ext cx="2945659" cy="496332"/>
          </a:xfrm>
          <a:prstGeom prst="rect">
            <a:avLst/>
          </a:prstGeom>
        </p:spPr>
        <p:txBody>
          <a:bodyPr vert="horz" lIns="91283" tIns="45639" rIns="91283" bIns="45639" rtlCol="0" anchor="b"/>
          <a:lstStyle>
            <a:lvl1pPr algn="r">
              <a:defRPr sz="1200"/>
            </a:lvl1pPr>
          </a:lstStyle>
          <a:p>
            <a:fld id="{7DFC286C-5495-4B3F-9CAF-8B4C2DB5627F}" type="slidenum">
              <a:rPr kumimoji="1" lang="ja-JP" altLang="en-US" smtClean="0"/>
              <a:t>‹#›</a:t>
            </a:fld>
            <a:endParaRPr kumimoji="1" lang="ja-JP" altLang="en-US"/>
          </a:p>
        </p:txBody>
      </p:sp>
    </p:spTree>
    <p:extLst>
      <p:ext uri="{BB962C8B-B14F-4D97-AF65-F5344CB8AC3E}">
        <p14:creationId xmlns:p14="http://schemas.microsoft.com/office/powerpoint/2010/main" val="423514427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54F71FD3-49BA-4DD6-86E6-38BF5EFF6BD6}" type="datetime1">
              <a:rPr kumimoji="1" lang="ja-JP" altLang="en-US" smtClean="0"/>
              <a:t>2026/3/27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022025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169E332-4351-4964-B061-630764C9FC6B}" type="datetime1">
              <a:rPr kumimoji="1" lang="ja-JP" altLang="en-US" smtClean="0"/>
              <a:t>2026/3/27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372048750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169E332-4351-4964-B061-630764C9FC6B}" type="datetime1">
              <a:rPr kumimoji="1" lang="ja-JP" altLang="en-US" smtClean="0"/>
              <a:t>2026/3/27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2177179140"/>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65497DF-E3DD-4F97-8998-235F5EBEB965}" type="datetime1">
              <a:rPr kumimoji="1" lang="ja-JP" altLang="en-US" smtClean="0"/>
              <a:t>2026/3/27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022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3327F16-9074-4C9B-99A3-64679E3CCB6D}" type="datetime1">
              <a:rPr kumimoji="1" lang="ja-JP" altLang="en-US" smtClean="0"/>
              <a:t>2026/3/27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60417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7CB9C5E-882E-4B4F-ACBA-FF9DBC7D3243}" type="datetime1">
              <a:rPr kumimoji="1" lang="ja-JP" altLang="en-US" smtClean="0"/>
              <a:t>2026/3/27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
        <p:nvSpPr>
          <p:cNvPr id="8" name="正方形/長方形 7"/>
          <p:cNvSpPr/>
          <p:nvPr userDrawn="1"/>
        </p:nvSpPr>
        <p:spPr>
          <a:xfrm rot="20101103">
            <a:off x="863017" y="2293258"/>
            <a:ext cx="7265564" cy="1862048"/>
          </a:xfrm>
          <a:prstGeom prst="rect">
            <a:avLst/>
          </a:prstGeom>
          <a:noFill/>
          <a:ln>
            <a:solidFill>
              <a:schemeClr val="tx1">
                <a:alpha val="0"/>
              </a:schemeClr>
            </a:solidFill>
          </a:ln>
        </p:spPr>
        <p:txBody>
          <a:bodyPr wrap="square" lIns="91440" tIns="45720" rIns="91440" bIns="45720">
            <a:spAutoFit/>
          </a:bodyPr>
          <a:lstStyle/>
          <a:p>
            <a:pPr algn="ctr"/>
            <a:r>
              <a:rPr lang="ja-JP" altLang="en-US" sz="11500" b="0" cap="none" spc="0" dirty="0">
                <a:ln w="0"/>
                <a:gradFill>
                  <a:gsLst>
                    <a:gs pos="21000">
                      <a:srgbClr val="53575C">
                        <a:alpha val="22000"/>
                      </a:srgbClr>
                    </a:gs>
                    <a:gs pos="88000">
                      <a:srgbClr val="C5C7CA"/>
                    </a:gs>
                  </a:gsLst>
                  <a:lin ang="5400000"/>
                </a:gradFill>
                <a:effectLst/>
              </a:rPr>
              <a:t>調  整  中</a:t>
            </a:r>
          </a:p>
        </p:txBody>
      </p:sp>
    </p:spTree>
    <p:extLst>
      <p:ext uri="{BB962C8B-B14F-4D97-AF65-F5344CB8AC3E}">
        <p14:creationId xmlns:p14="http://schemas.microsoft.com/office/powerpoint/2010/main" val="3223367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A8BAF34-553D-4826-BBF9-D1DC298F4387}" type="datetime1">
              <a:rPr kumimoji="1" lang="ja-JP" altLang="en-US" smtClean="0"/>
              <a:t>2026/3/27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
        <p:nvSpPr>
          <p:cNvPr id="10" name="正方形/長方形 9"/>
          <p:cNvSpPr/>
          <p:nvPr userDrawn="1"/>
        </p:nvSpPr>
        <p:spPr>
          <a:xfrm rot="20101103">
            <a:off x="863017" y="2293258"/>
            <a:ext cx="7265564" cy="1862048"/>
          </a:xfrm>
          <a:prstGeom prst="rect">
            <a:avLst/>
          </a:prstGeom>
          <a:noFill/>
          <a:ln>
            <a:solidFill>
              <a:schemeClr val="tx1">
                <a:alpha val="0"/>
              </a:schemeClr>
            </a:solidFill>
          </a:ln>
        </p:spPr>
        <p:txBody>
          <a:bodyPr wrap="square" lIns="91440" tIns="45720" rIns="91440" bIns="45720">
            <a:spAutoFit/>
          </a:bodyPr>
          <a:lstStyle/>
          <a:p>
            <a:pPr algn="ctr"/>
            <a:r>
              <a:rPr lang="ja-JP" altLang="en-US" sz="11500" b="0" cap="none" spc="0" dirty="0">
                <a:ln w="0"/>
                <a:gradFill>
                  <a:gsLst>
                    <a:gs pos="21000">
                      <a:srgbClr val="53575C">
                        <a:alpha val="22000"/>
                      </a:srgbClr>
                    </a:gs>
                    <a:gs pos="88000">
                      <a:srgbClr val="C5C7CA"/>
                    </a:gs>
                  </a:gsLst>
                  <a:lin ang="5400000"/>
                </a:gradFill>
                <a:effectLst/>
              </a:rPr>
              <a:t>調  整  中</a:t>
            </a:r>
          </a:p>
        </p:txBody>
      </p:sp>
    </p:spTree>
    <p:extLst>
      <p:ext uri="{BB962C8B-B14F-4D97-AF65-F5344CB8AC3E}">
        <p14:creationId xmlns:p14="http://schemas.microsoft.com/office/powerpoint/2010/main" val="349570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509716B-62C1-4B1D-81BA-2DFDCAD6195D}" type="datetime1">
              <a:rPr kumimoji="1" lang="ja-JP" altLang="en-US" smtClean="0"/>
              <a:t>2026/3/27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5307175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579BA44-95DE-412A-B35C-E32256496E2E}" type="datetime1">
              <a:rPr kumimoji="1" lang="ja-JP" altLang="en-US" smtClean="0"/>
              <a:t>2026/3/27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707047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169E332-4351-4964-B061-630764C9FC6B}" type="datetime1">
              <a:rPr kumimoji="1" lang="ja-JP" altLang="en-US" smtClean="0"/>
              <a:t>2026/3/27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312172471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58E2D97-1CF1-4498-BF0A-21DB039DF0E6}" type="datetime1">
              <a:rPr kumimoji="1" lang="ja-JP" altLang="en-US" smtClean="0"/>
              <a:t>2026/3/27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552469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169E332-4351-4964-B061-630764C9FC6B}" type="datetime1">
              <a:rPr kumimoji="1" lang="ja-JP" altLang="en-US" smtClean="0"/>
              <a:t>2026/3/27</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123112" y="6592267"/>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dirty="0"/>
          </a:p>
        </p:txBody>
      </p:sp>
    </p:spTree>
    <p:extLst>
      <p:ext uri="{BB962C8B-B14F-4D97-AF65-F5344CB8AC3E}">
        <p14:creationId xmlns:p14="http://schemas.microsoft.com/office/powerpoint/2010/main" val="5218422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55C209A-1B44-4176-B4A1-9EEF1B7771C5}"/>
              </a:ext>
            </a:extLst>
          </p:cNvPr>
          <p:cNvSpPr/>
          <p:nvPr/>
        </p:nvSpPr>
        <p:spPr>
          <a:xfrm>
            <a:off x="0" y="-2329"/>
            <a:ext cx="9144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内外からの誘客に関する数値目標及び参考指標の状況</a:t>
            </a: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1</a:t>
            </a:fld>
            <a:endParaRPr kumimoji="1" lang="ja-JP" altLang="en-US"/>
          </a:p>
        </p:txBody>
      </p:sp>
      <p:sp>
        <p:nvSpPr>
          <p:cNvPr id="22" name="テキスト ボックス 22">
            <a:extLst>
              <a:ext uri="{FF2B5EF4-FFF2-40B4-BE49-F238E27FC236}">
                <a16:creationId xmlns:a16="http://schemas.microsoft.com/office/drawing/2014/main" id="{34CF59F8-A367-4EC1-83BF-5D400B8A4CCC}"/>
              </a:ext>
            </a:extLst>
          </p:cNvPr>
          <p:cNvSpPr txBox="1"/>
          <p:nvPr/>
        </p:nvSpPr>
        <p:spPr>
          <a:xfrm>
            <a:off x="6614646" y="3264410"/>
            <a:ext cx="2203654" cy="220188"/>
          </a:xfrm>
          <a:prstGeom prst="rect">
            <a:avLst/>
          </a:prstGeom>
          <a:noFill/>
          <a:ln>
            <a:no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201221" indent="-201221"/>
            <a:r>
              <a:rPr lang="ja-JP" altLang="en-US" sz="831" dirty="0">
                <a:latin typeface="Meiryo UI" panose="020B0604030504040204" pitchFamily="50" charset="-128"/>
                <a:ea typeface="Meiryo UI" panose="020B0604030504040204" pitchFamily="50" charset="-128"/>
              </a:rPr>
              <a:t>出典：観光庁「宿泊旅行統計調査」より作成</a:t>
            </a:r>
            <a:endParaRPr lang="en-US" altLang="ja-JP" sz="831" dirty="0">
              <a:latin typeface="Meiryo UI" panose="020B0604030504040204" pitchFamily="50" charset="-128"/>
              <a:ea typeface="Meiryo UI" panose="020B0604030504040204" pitchFamily="50" charset="-128"/>
            </a:endParaRPr>
          </a:p>
        </p:txBody>
      </p:sp>
      <p:sp>
        <p:nvSpPr>
          <p:cNvPr id="9" name="テキスト ボックス 55">
            <a:extLst>
              <a:ext uri="{FF2B5EF4-FFF2-40B4-BE49-F238E27FC236}">
                <a16:creationId xmlns:a16="http://schemas.microsoft.com/office/drawing/2014/main" id="{3D2E1A18-4B50-348C-5A9A-4873AC658D42}"/>
              </a:ext>
            </a:extLst>
          </p:cNvPr>
          <p:cNvSpPr txBox="1">
            <a:spLocks noChangeArrowheads="1"/>
          </p:cNvSpPr>
          <p:nvPr/>
        </p:nvSpPr>
        <p:spPr bwMode="auto">
          <a:xfrm>
            <a:off x="-50" y="689513"/>
            <a:ext cx="9208855" cy="189227"/>
          </a:xfrm>
          <a:prstGeom prst="rect">
            <a:avLst/>
          </a:prstGeom>
          <a:noFill/>
          <a:ln w="9525">
            <a:noFill/>
            <a:miter lim="800000"/>
            <a:headEnd/>
            <a:tailEnd/>
          </a:ln>
        </p:spPr>
        <p:txBody>
          <a:bodyPr wrap="square" lIns="52650" tIns="26325" rIns="52650" bIns="26325">
            <a:spAutoFit/>
          </a:bodyPr>
          <a:lstStyle/>
          <a:p>
            <a:pPr>
              <a:lnSpc>
                <a:spcPts val="1000"/>
              </a:lnSpc>
              <a:spcAft>
                <a:spcPts val="600"/>
              </a:spcAft>
            </a:pPr>
            <a:r>
              <a:rPr lang="ja-JP" altLang="en-US" sz="1400" dirty="0">
                <a:latin typeface="Meiryo UI" panose="020B0604030504040204" pitchFamily="50" charset="-128"/>
                <a:ea typeface="Meiryo UI" panose="020B0604030504040204" pitchFamily="50" charset="-128"/>
              </a:rPr>
              <a:t>〇日本人延べ宿泊者数（大阪）</a:t>
            </a:r>
            <a:endParaRPr lang="en-US" altLang="ja-JP" sz="1400" dirty="0">
              <a:latin typeface="Arial" panose="020B0604020202020204" pitchFamily="34" charset="0"/>
              <a:ea typeface="Meiryo UI" panose="020B0604030504040204" pitchFamily="50" charset="-128"/>
              <a:cs typeface="Arial" panose="020B0604020202020204" pitchFamily="34" charset="0"/>
            </a:endParaRPr>
          </a:p>
        </p:txBody>
      </p:sp>
      <p:graphicFrame>
        <p:nvGraphicFramePr>
          <p:cNvPr id="10" name="表 11">
            <a:extLst>
              <a:ext uri="{FF2B5EF4-FFF2-40B4-BE49-F238E27FC236}">
                <a16:creationId xmlns:a16="http://schemas.microsoft.com/office/drawing/2014/main" id="{273A6E81-FDED-5DA9-6713-96765D212F93}"/>
              </a:ext>
            </a:extLst>
          </p:cNvPr>
          <p:cNvGraphicFramePr>
            <a:graphicFrameLocks noGrp="1"/>
          </p:cNvGraphicFramePr>
          <p:nvPr>
            <p:extLst>
              <p:ext uri="{D42A27DB-BD31-4B8C-83A1-F6EECF244321}">
                <p14:modId xmlns:p14="http://schemas.microsoft.com/office/powerpoint/2010/main" val="3370897596"/>
              </p:ext>
            </p:extLst>
          </p:nvPr>
        </p:nvGraphicFramePr>
        <p:xfrm>
          <a:off x="291988" y="836712"/>
          <a:ext cx="8640964" cy="3386582"/>
        </p:xfrm>
        <a:graphic>
          <a:graphicData uri="http://schemas.openxmlformats.org/drawingml/2006/table">
            <a:tbl>
              <a:tblPr firstRow="1" bandRow="1">
                <a:tableStyleId>{5C22544A-7EE6-4342-B048-85BDC9FD1C3A}</a:tableStyleId>
              </a:tblPr>
              <a:tblGrid>
                <a:gridCol w="1687724">
                  <a:extLst>
                    <a:ext uri="{9D8B030D-6E8A-4147-A177-3AD203B41FA5}">
                      <a16:colId xmlns:a16="http://schemas.microsoft.com/office/drawing/2014/main" val="2505450777"/>
                    </a:ext>
                  </a:extLst>
                </a:gridCol>
                <a:gridCol w="1944216">
                  <a:extLst>
                    <a:ext uri="{9D8B030D-6E8A-4147-A177-3AD203B41FA5}">
                      <a16:colId xmlns:a16="http://schemas.microsoft.com/office/drawing/2014/main" val="2836161253"/>
                    </a:ext>
                  </a:extLst>
                </a:gridCol>
                <a:gridCol w="1080120">
                  <a:extLst>
                    <a:ext uri="{9D8B030D-6E8A-4147-A177-3AD203B41FA5}">
                      <a16:colId xmlns:a16="http://schemas.microsoft.com/office/drawing/2014/main" val="1149974204"/>
                    </a:ext>
                  </a:extLst>
                </a:gridCol>
                <a:gridCol w="1224136">
                  <a:extLst>
                    <a:ext uri="{9D8B030D-6E8A-4147-A177-3AD203B41FA5}">
                      <a16:colId xmlns:a16="http://schemas.microsoft.com/office/drawing/2014/main" val="706244066"/>
                    </a:ext>
                  </a:extLst>
                </a:gridCol>
                <a:gridCol w="1371897">
                  <a:extLst>
                    <a:ext uri="{9D8B030D-6E8A-4147-A177-3AD203B41FA5}">
                      <a16:colId xmlns:a16="http://schemas.microsoft.com/office/drawing/2014/main" val="1233618572"/>
                    </a:ext>
                  </a:extLst>
                </a:gridCol>
                <a:gridCol w="1332871">
                  <a:extLst>
                    <a:ext uri="{9D8B030D-6E8A-4147-A177-3AD203B41FA5}">
                      <a16:colId xmlns:a16="http://schemas.microsoft.com/office/drawing/2014/main" val="2523037711"/>
                    </a:ext>
                  </a:extLst>
                </a:gridCol>
              </a:tblGrid>
              <a:tr h="325908">
                <a:tc rowSpan="2">
                  <a:txBody>
                    <a:bodyPr/>
                    <a:lstStyle/>
                    <a:p>
                      <a:endParaRPr kumimoji="1" lang="ja-JP" altLang="en-US" sz="1200" dirty="0">
                        <a:latin typeface="Meiryo UI" panose="020B0604030504040204" pitchFamily="50" charset="-128"/>
                        <a:ea typeface="Meiryo UI" panose="020B0604030504040204" pitchFamily="50" charset="-128"/>
                      </a:endParaRPr>
                    </a:p>
                  </a:txBody>
                  <a:tcPr/>
                </a:tc>
                <a:tc gridSpan="5">
                  <a:txBody>
                    <a:bodyPr/>
                    <a:lstStyle/>
                    <a:p>
                      <a:pPr algn="ctr"/>
                      <a:r>
                        <a:rPr kumimoji="1" lang="ja-JP" altLang="en-US" dirty="0">
                          <a:latin typeface="Meiryo UI" panose="020B0604030504040204" pitchFamily="50" charset="-128"/>
                          <a:ea typeface="Meiryo UI" panose="020B0604030504040204" pitchFamily="50" charset="-128"/>
                        </a:rPr>
                        <a:t>日本人延べ宿泊者数（大阪）</a:t>
                      </a:r>
                    </a:p>
                  </a:txBody>
                  <a:tcPr/>
                </a:tc>
                <a:tc hMerge="1">
                  <a:txBody>
                    <a:bodyPr/>
                    <a:lstStyle/>
                    <a:p>
                      <a:endParaRPr kumimoji="1" lang="en-US" altLang="ja-JP" dirty="0"/>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pPr algn="ctr"/>
                      <a:endParaRPr kumimoji="1" lang="ja-JP" altLang="en-US"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7093606"/>
                  </a:ext>
                </a:extLst>
              </a:tr>
              <a:tr h="401804">
                <a:tc vMerge="1">
                  <a:txBody>
                    <a:bodyPr/>
                    <a:lstStyle/>
                    <a:p>
                      <a:endParaRPr kumimoji="1" lang="ja-JP" altLang="en-US" dirty="0"/>
                    </a:p>
                  </a:txBody>
                  <a:tcPr/>
                </a:tc>
                <a:tc>
                  <a:txBody>
                    <a:bodyPr/>
                    <a:lstStyle/>
                    <a:p>
                      <a:pPr algn="ctr"/>
                      <a:r>
                        <a:rPr kumimoji="1" lang="ja-JP" altLang="en-US" sz="1200" dirty="0">
                          <a:latin typeface="Meiryo UI" panose="020B0604030504040204" pitchFamily="50" charset="-128"/>
                          <a:ea typeface="Meiryo UI" panose="020B0604030504040204" pitchFamily="50" charset="-128"/>
                        </a:rPr>
                        <a:t>実績</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（万人泊）</a:t>
                      </a: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目標値</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（万人泊）</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達成をめざす</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時期</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目標達成率</a:t>
                      </a: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（参考）</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対前年増加率</a:t>
                      </a:r>
                    </a:p>
                  </a:txBody>
                  <a:tcPr anchor="ctr"/>
                </a:tc>
                <a:extLst>
                  <a:ext uri="{0D108BD9-81ED-4DB2-BD59-A6C34878D82A}">
                    <a16:rowId xmlns:a16="http://schemas.microsoft.com/office/drawing/2014/main" val="3600242335"/>
                  </a:ext>
                </a:extLst>
              </a:tr>
              <a:tr h="35626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1200" b="0" dirty="0">
                          <a:latin typeface="Meiryo UI" panose="020B0604030504040204" pitchFamily="50" charset="-128"/>
                          <a:ea typeface="Meiryo UI" panose="020B0604030504040204" pitchFamily="50" charset="-128"/>
                        </a:rPr>
                        <a:t>2019</a:t>
                      </a:r>
                      <a:r>
                        <a:rPr kumimoji="1" lang="ja-JP" altLang="en-US" sz="1200" b="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2,950</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000" dirty="0">
                          <a:latin typeface="Meiryo UI" panose="020B0604030504040204" pitchFamily="50" charset="-128"/>
                          <a:ea typeface="Meiryo UI" panose="020B0604030504040204" pitchFamily="50" charset="-128"/>
                        </a:rPr>
                        <a:t>―</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45742183"/>
                  </a:ext>
                </a:extLst>
              </a:tr>
              <a:tr h="356266">
                <a:tc>
                  <a:txBody>
                    <a:bodyPr/>
                    <a:lstStyle/>
                    <a:p>
                      <a:r>
                        <a:rPr kumimoji="1" lang="en-US" altLang="ja-JP" sz="1200" b="0" dirty="0">
                          <a:latin typeface="Meiryo UI" panose="020B0604030504040204" pitchFamily="50" charset="-128"/>
                          <a:ea typeface="Meiryo UI" panose="020B0604030504040204" pitchFamily="50" charset="-128"/>
                        </a:rPr>
                        <a:t>2020</a:t>
                      </a:r>
                      <a:r>
                        <a:rPr kumimoji="1" lang="ja-JP" altLang="en-US" sz="1200" b="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dirty="0">
                          <a:latin typeface="Meiryo UI" panose="020B0604030504040204" pitchFamily="50" charset="-128"/>
                          <a:ea typeface="Meiryo UI" panose="020B0604030504040204" pitchFamily="50" charset="-128"/>
                        </a:rPr>
                        <a:t>1,649</a:t>
                      </a:r>
                      <a:endParaRPr kumimoji="1" lang="ja-JP" altLang="en-US" sz="1200" b="0" dirty="0">
                        <a:latin typeface="Meiryo UI" panose="020B0604030504040204" pitchFamily="50" charset="-128"/>
                        <a:ea typeface="Meiryo UI" panose="020B0604030504040204" pitchFamily="50" charset="-128"/>
                      </a:endParaRPr>
                    </a:p>
                  </a:txBody>
                  <a:tcPr anchor="ctr"/>
                </a:tc>
                <a:tc rowSpan="3">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2,950</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rowSpan="3">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2022</a:t>
                      </a:r>
                      <a:r>
                        <a:rPr kumimoji="1" lang="ja-JP" altLang="en-US" sz="1200" b="0" dirty="0">
                          <a:solidFill>
                            <a:schemeClr val="tx1"/>
                          </a:solidFill>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55.9</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a:t>
                      </a:r>
                      <a:r>
                        <a:rPr kumimoji="1" lang="en-US" altLang="ja-JP" sz="1200" b="0" dirty="0">
                          <a:solidFill>
                            <a:schemeClr val="tx1"/>
                          </a:solidFill>
                          <a:latin typeface="Meiryo UI" panose="020B0604030504040204" pitchFamily="50" charset="-128"/>
                          <a:ea typeface="Meiryo UI" panose="020B0604030504040204" pitchFamily="50" charset="-128"/>
                        </a:rPr>
                        <a:t>44.1%</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18167250"/>
                  </a:ext>
                </a:extLst>
              </a:tr>
              <a:tr h="356266">
                <a:tc>
                  <a:txBody>
                    <a:bodyPr/>
                    <a:lstStyle/>
                    <a:p>
                      <a:r>
                        <a:rPr kumimoji="1" lang="en-US" altLang="ja-JP" sz="1200" b="0" dirty="0">
                          <a:solidFill>
                            <a:schemeClr val="tx1"/>
                          </a:solidFill>
                          <a:latin typeface="Meiryo UI" panose="020B0604030504040204" pitchFamily="50" charset="-128"/>
                          <a:ea typeface="Meiryo UI" panose="020B0604030504040204" pitchFamily="50" charset="-128"/>
                        </a:rPr>
                        <a:t>2021</a:t>
                      </a:r>
                      <a:r>
                        <a:rPr kumimoji="1" lang="ja-JP" altLang="en-US" sz="1200" b="0" dirty="0">
                          <a:solidFill>
                            <a:schemeClr val="tx1"/>
                          </a:solidFill>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1,754</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vMerge="1">
                  <a:txBody>
                    <a:bodyPr/>
                    <a:lstStyle/>
                    <a:p>
                      <a:endParaRPr kumimoji="1" lang="ja-JP" altLang="en-US" dirty="0"/>
                    </a:p>
                  </a:txBody>
                  <a:tcPr/>
                </a:tc>
                <a:tc vMerge="1">
                  <a:txBody>
                    <a:bodyPr/>
                    <a:lstStyle/>
                    <a:p>
                      <a:endParaRPr kumimoji="1" lang="ja-JP" altLang="en-US"/>
                    </a:p>
                  </a:txBody>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59.5%</a:t>
                      </a:r>
                    </a:p>
                  </a:txBody>
                  <a:tcPr anchor="ct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a:t>
                      </a:r>
                      <a:r>
                        <a:rPr kumimoji="1" lang="en-US" altLang="ja-JP" sz="1200" b="0" dirty="0">
                          <a:solidFill>
                            <a:schemeClr val="tx1"/>
                          </a:solidFill>
                          <a:latin typeface="Meiryo UI" panose="020B0604030504040204" pitchFamily="50" charset="-128"/>
                          <a:ea typeface="Meiryo UI" panose="020B0604030504040204" pitchFamily="50" charset="-128"/>
                        </a:rPr>
                        <a:t>6.</a:t>
                      </a:r>
                      <a:r>
                        <a:rPr kumimoji="1" lang="ja-JP" altLang="en-US" sz="1200" b="0" dirty="0">
                          <a:solidFill>
                            <a:schemeClr val="tx1"/>
                          </a:solidFill>
                          <a:latin typeface="Meiryo UI" panose="020B0604030504040204" pitchFamily="50" charset="-128"/>
                          <a:ea typeface="Meiryo UI" panose="020B0604030504040204" pitchFamily="50" charset="-128"/>
                        </a:rPr>
                        <a:t>４％</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59235452"/>
                  </a:ext>
                </a:extLst>
              </a:tr>
              <a:tr h="356266">
                <a:tc>
                  <a:txBody>
                    <a:bodyPr/>
                    <a:lstStyle/>
                    <a:p>
                      <a:r>
                        <a:rPr kumimoji="1" lang="en-US" altLang="ja-JP" sz="1200" b="0" dirty="0">
                          <a:solidFill>
                            <a:schemeClr val="tx1"/>
                          </a:solidFill>
                          <a:latin typeface="Meiryo UI" panose="020B0604030504040204" pitchFamily="50" charset="-128"/>
                          <a:ea typeface="Meiryo UI" panose="020B0604030504040204" pitchFamily="50" charset="-128"/>
                        </a:rPr>
                        <a:t>2022</a:t>
                      </a:r>
                      <a:r>
                        <a:rPr kumimoji="1" lang="ja-JP" altLang="en-US" sz="1200" b="0" dirty="0">
                          <a:solidFill>
                            <a:schemeClr val="tx1"/>
                          </a:solidFill>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2,839</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vMerge="1">
                  <a:txBody>
                    <a:bodyPr/>
                    <a:lstStyle/>
                    <a:p>
                      <a:endParaRPr kumimoji="1" lang="ja-JP" altLang="en-US" dirty="0"/>
                    </a:p>
                  </a:txBody>
                  <a:tcPr/>
                </a:tc>
                <a:tc vMerge="1">
                  <a:txBody>
                    <a:bodyPr/>
                    <a:lstStyle/>
                    <a:p>
                      <a:endParaRPr kumimoji="1" lang="ja-JP" altLang="en-US"/>
                    </a:p>
                  </a:txBody>
                  <a:tcP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94.6%</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b="0" dirty="0">
                          <a:solidFill>
                            <a:schemeClr val="tx1"/>
                          </a:solidFill>
                          <a:latin typeface="Meiryo UI" panose="020B0604030504040204" pitchFamily="50" charset="-128"/>
                          <a:ea typeface="Meiryo UI" panose="020B0604030504040204" pitchFamily="50" charset="-128"/>
                        </a:rPr>
                        <a:t>＋</a:t>
                      </a:r>
                      <a:r>
                        <a:rPr kumimoji="1" lang="en-US" altLang="ja-JP" sz="1200" b="0" dirty="0">
                          <a:solidFill>
                            <a:schemeClr val="tx1"/>
                          </a:solidFill>
                          <a:latin typeface="Meiryo UI" panose="020B0604030504040204" pitchFamily="50" charset="-128"/>
                          <a:ea typeface="Meiryo UI" panose="020B0604030504040204" pitchFamily="50" charset="-128"/>
                        </a:rPr>
                        <a:t>61.9</a:t>
                      </a:r>
                      <a:r>
                        <a:rPr kumimoji="1" lang="ja-JP" altLang="en-US" sz="1200" b="0"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82002627"/>
                  </a:ext>
                </a:extLst>
              </a:tr>
              <a:tr h="356266">
                <a:tc>
                  <a:txBody>
                    <a:bodyPr/>
                    <a:lstStyle/>
                    <a:p>
                      <a:r>
                        <a:rPr kumimoji="1" lang="en-US" altLang="ja-JP" sz="1200" b="0" dirty="0">
                          <a:solidFill>
                            <a:schemeClr val="tx1"/>
                          </a:solidFill>
                          <a:latin typeface="Meiryo UI" panose="020B0604030504040204" pitchFamily="50" charset="-128"/>
                          <a:ea typeface="Meiryo UI" panose="020B0604030504040204" pitchFamily="50" charset="-128"/>
                        </a:rPr>
                        <a:t>2023</a:t>
                      </a:r>
                      <a:r>
                        <a:rPr kumimoji="1" lang="ja-JP" altLang="en-US" sz="1200" b="0" dirty="0">
                          <a:solidFill>
                            <a:schemeClr val="tx1"/>
                          </a:solidFill>
                          <a:latin typeface="Meiryo UI" panose="020B0604030504040204" pitchFamily="50" charset="-128"/>
                          <a:ea typeface="Meiryo UI" panose="020B0604030504040204" pitchFamily="50" charset="-128"/>
                        </a:rPr>
                        <a:t>年</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b="0" u="none" dirty="0">
                          <a:solidFill>
                            <a:schemeClr val="tx1"/>
                          </a:solidFill>
                          <a:latin typeface="Meiryo UI" panose="020B0604030504040204" pitchFamily="50" charset="-128"/>
                          <a:ea typeface="Meiryo UI" panose="020B0604030504040204" pitchFamily="50" charset="-128"/>
                        </a:rPr>
                        <a:t>3,195</a:t>
                      </a:r>
                    </a:p>
                  </a:txBody>
                  <a:tcPr anchor="ct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3,000</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2023</a:t>
                      </a:r>
                      <a:r>
                        <a:rPr kumimoji="1" lang="ja-JP" altLang="en-US" sz="1200" b="0" dirty="0">
                          <a:solidFill>
                            <a:schemeClr val="tx1"/>
                          </a:solidFill>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u="none" dirty="0">
                          <a:solidFill>
                            <a:schemeClr val="tx1"/>
                          </a:solidFill>
                          <a:latin typeface="Meiryo UI" panose="020B0604030504040204" pitchFamily="50" charset="-128"/>
                          <a:ea typeface="Meiryo UI" panose="020B0604030504040204" pitchFamily="50" charset="-128"/>
                        </a:rPr>
                        <a:t>106.5</a:t>
                      </a:r>
                      <a:r>
                        <a:rPr kumimoji="1" lang="ja-JP" altLang="en-US" sz="1200" b="0" u="none" dirty="0">
                          <a:solidFill>
                            <a:schemeClr val="tx1"/>
                          </a:solidFill>
                          <a:latin typeface="Meiryo UI" panose="020B0604030504040204" pitchFamily="50" charset="-128"/>
                          <a:ea typeface="Meiryo UI" panose="020B0604030504040204" pitchFamily="50" charset="-128"/>
                        </a:rPr>
                        <a:t>％</a:t>
                      </a:r>
                    </a:p>
                  </a:txBody>
                  <a:tcPr anchor="ctr"/>
                </a:tc>
                <a:tc>
                  <a:txBody>
                    <a:bodyPr/>
                    <a:lstStyle/>
                    <a:p>
                      <a:pPr algn="ctr"/>
                      <a:r>
                        <a:rPr kumimoji="1" lang="ja-JP" altLang="en-US" sz="1200" b="0" u="none" dirty="0">
                          <a:solidFill>
                            <a:schemeClr val="tx1"/>
                          </a:solidFill>
                          <a:latin typeface="Meiryo UI" panose="020B0604030504040204" pitchFamily="50" charset="-128"/>
                          <a:ea typeface="Meiryo UI" panose="020B0604030504040204" pitchFamily="50" charset="-128"/>
                        </a:rPr>
                        <a:t>＋</a:t>
                      </a:r>
                      <a:r>
                        <a:rPr kumimoji="1" lang="en-US" altLang="ja-JP" sz="1200" b="0" u="none" dirty="0">
                          <a:solidFill>
                            <a:schemeClr val="tx1"/>
                          </a:solidFill>
                          <a:latin typeface="Meiryo UI" panose="020B0604030504040204" pitchFamily="50" charset="-128"/>
                          <a:ea typeface="Meiryo UI" panose="020B0604030504040204" pitchFamily="50" charset="-128"/>
                        </a:rPr>
                        <a:t>12.5</a:t>
                      </a:r>
                      <a:r>
                        <a:rPr kumimoji="1" lang="ja-JP" altLang="en-US" sz="1200" b="0" u="none"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3541875431"/>
                  </a:ext>
                </a:extLst>
              </a:tr>
              <a:tr h="429172">
                <a:tc>
                  <a:txBody>
                    <a:bodyPr/>
                    <a:lstStyle/>
                    <a:p>
                      <a:r>
                        <a:rPr kumimoji="1" lang="en-US" altLang="ja-JP" sz="1200" b="0" dirty="0">
                          <a:solidFill>
                            <a:schemeClr val="tx1"/>
                          </a:solidFill>
                          <a:latin typeface="Meiryo UI" panose="020B0604030504040204" pitchFamily="50" charset="-128"/>
                          <a:ea typeface="Meiryo UI" panose="020B0604030504040204" pitchFamily="50" charset="-128"/>
                        </a:rPr>
                        <a:t>2024</a:t>
                      </a:r>
                      <a:r>
                        <a:rPr kumimoji="1" lang="ja-JP" altLang="en-US" sz="1200" b="0" dirty="0">
                          <a:solidFill>
                            <a:schemeClr val="tx1"/>
                          </a:solidFill>
                          <a:latin typeface="Meiryo UI" panose="020B0604030504040204" pitchFamily="50" charset="-128"/>
                          <a:ea typeface="Meiryo UI" panose="020B0604030504040204" pitchFamily="50" charset="-128"/>
                        </a:rPr>
                        <a:t>年</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b="0" u="none" dirty="0">
                          <a:solidFill>
                            <a:schemeClr val="tx1"/>
                          </a:solidFill>
                          <a:latin typeface="Meiryo UI" panose="020B0604030504040204" pitchFamily="50" charset="-128"/>
                          <a:ea typeface="Meiryo UI" panose="020B0604030504040204" pitchFamily="50" charset="-128"/>
                        </a:rPr>
                        <a:t>3,204</a:t>
                      </a:r>
                    </a:p>
                  </a:txBody>
                  <a:tcPr anchor="ctr"/>
                </a:tc>
                <a:tc rowSpan="2">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3,400</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tc>
                <a:tc rowSpan="2">
                  <a:txBody>
                    <a:bodyPr/>
                    <a:lstStyle/>
                    <a:p>
                      <a:pPr algn="ctr"/>
                      <a:r>
                        <a:rPr kumimoji="1" lang="en-US" altLang="ja-JP" sz="1200" b="0" dirty="0">
                          <a:solidFill>
                            <a:schemeClr val="tx1"/>
                          </a:solidFill>
                          <a:latin typeface="Meiryo UI" panose="020B0604030504040204" pitchFamily="50" charset="-128"/>
                          <a:ea typeface="Meiryo UI" panose="020B0604030504040204" pitchFamily="50" charset="-128"/>
                        </a:rPr>
                        <a:t>2025</a:t>
                      </a:r>
                      <a:r>
                        <a:rPr kumimoji="1" lang="ja-JP" altLang="en-US" sz="1200" b="0" dirty="0">
                          <a:solidFill>
                            <a:schemeClr val="tx1"/>
                          </a:solidFill>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b="0" u="none" dirty="0">
                          <a:solidFill>
                            <a:schemeClr val="tx1"/>
                          </a:solidFill>
                          <a:latin typeface="Meiryo UI" panose="020B0604030504040204" pitchFamily="50" charset="-128"/>
                          <a:ea typeface="Meiryo UI" panose="020B0604030504040204" pitchFamily="50" charset="-128"/>
                        </a:rPr>
                        <a:t>94.2</a:t>
                      </a:r>
                      <a:r>
                        <a:rPr kumimoji="1" lang="ja-JP" altLang="en-US" sz="1200" b="0" u="none" dirty="0">
                          <a:solidFill>
                            <a:schemeClr val="tx1"/>
                          </a:solidFill>
                          <a:latin typeface="Meiryo UI" panose="020B0604030504040204" pitchFamily="50" charset="-128"/>
                          <a:ea typeface="Meiryo UI" panose="020B0604030504040204" pitchFamily="50" charset="-128"/>
                        </a:rPr>
                        <a:t>％</a:t>
                      </a:r>
                      <a:endParaRPr kumimoji="1" lang="en-US" altLang="ja-JP" sz="1200" b="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b="0" u="none" dirty="0">
                          <a:solidFill>
                            <a:schemeClr val="tx1"/>
                          </a:solidFill>
                          <a:latin typeface="Meiryo UI" panose="020B0604030504040204" pitchFamily="50" charset="-128"/>
                          <a:ea typeface="Meiryo UI" panose="020B0604030504040204" pitchFamily="50" charset="-128"/>
                        </a:rPr>
                        <a:t>+0.3</a:t>
                      </a:r>
                      <a:r>
                        <a:rPr kumimoji="1" lang="ja-JP" altLang="en-US" sz="1200" b="0" u="none" dirty="0">
                          <a:solidFill>
                            <a:schemeClr val="tx1"/>
                          </a:solidFill>
                          <a:latin typeface="Meiryo UI" panose="020B0604030504040204" pitchFamily="50" charset="-128"/>
                          <a:ea typeface="Meiryo UI" panose="020B0604030504040204" pitchFamily="50" charset="-128"/>
                        </a:rPr>
                        <a:t>％</a:t>
                      </a:r>
                      <a:endParaRPr kumimoji="1" lang="en-US" altLang="ja-JP" sz="1200" b="0" u="non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034339980"/>
                  </a:ext>
                </a:extLst>
              </a:tr>
              <a:tr h="392972">
                <a:tc>
                  <a:txBody>
                    <a:bodyPr/>
                    <a:lstStyle/>
                    <a:p>
                      <a:r>
                        <a:rPr kumimoji="1" lang="en-US" altLang="ja-JP" sz="1200" b="0" dirty="0">
                          <a:solidFill>
                            <a:schemeClr val="tx1"/>
                          </a:solidFill>
                          <a:latin typeface="Meiryo UI" panose="020B0604030504040204" pitchFamily="50" charset="-128"/>
                          <a:ea typeface="Meiryo UI" panose="020B0604030504040204" pitchFamily="50" charset="-128"/>
                        </a:rPr>
                        <a:t>2025</a:t>
                      </a:r>
                      <a:r>
                        <a:rPr kumimoji="1" lang="ja-JP" altLang="en-US" sz="1200" b="0" dirty="0">
                          <a:solidFill>
                            <a:schemeClr val="tx1"/>
                          </a:solidFill>
                          <a:latin typeface="Meiryo UI" panose="020B0604030504040204" pitchFamily="50" charset="-128"/>
                          <a:ea typeface="Meiryo UI" panose="020B0604030504040204" pitchFamily="50" charset="-128"/>
                        </a:rPr>
                        <a:t>年</a:t>
                      </a:r>
                      <a:endParaRPr kumimoji="1" lang="en-US" altLang="ja-JP" sz="1200" b="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b="0" u="none" dirty="0">
                          <a:solidFill>
                            <a:schemeClr val="tx1"/>
                          </a:solidFill>
                          <a:latin typeface="Meiryo UI" panose="020B0604030504040204" pitchFamily="50" charset="-128"/>
                          <a:ea typeface="Meiryo UI" panose="020B0604030504040204" pitchFamily="50" charset="-128"/>
                        </a:rPr>
                        <a:t>3,340</a:t>
                      </a:r>
                      <a:r>
                        <a:rPr kumimoji="1" lang="ja-JP" altLang="en-US" sz="1200" b="0" u="none" dirty="0">
                          <a:solidFill>
                            <a:schemeClr val="tx1"/>
                          </a:solidFill>
                          <a:latin typeface="Meiryo UI" panose="020B0604030504040204" pitchFamily="50" charset="-128"/>
                          <a:ea typeface="Meiryo UI" panose="020B0604030504040204" pitchFamily="50" charset="-128"/>
                        </a:rPr>
                        <a:t>（速報値）</a:t>
                      </a:r>
                      <a:endParaRPr kumimoji="1" lang="en-US" altLang="ja-JP" sz="1200" b="0" u="none" dirty="0">
                        <a:solidFill>
                          <a:schemeClr val="tx1"/>
                        </a:solidFill>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200" b="0" dirty="0">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200" b="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b="0" u="none" dirty="0">
                          <a:solidFill>
                            <a:schemeClr val="tx1"/>
                          </a:solidFill>
                          <a:latin typeface="Meiryo UI" panose="020B0604030504040204" pitchFamily="50" charset="-128"/>
                          <a:ea typeface="Meiryo UI" panose="020B0604030504040204" pitchFamily="50" charset="-128"/>
                        </a:rPr>
                        <a:t>98.2%</a:t>
                      </a:r>
                    </a:p>
                  </a:txBody>
                  <a:tcPr anchor="ctr"/>
                </a:tc>
                <a:tc>
                  <a:txBody>
                    <a:bodyPr/>
                    <a:lstStyle/>
                    <a:p>
                      <a:pPr algn="ctr"/>
                      <a:r>
                        <a:rPr kumimoji="1" lang="ja-JP" altLang="en-US" sz="1200" b="0" u="none" dirty="0">
                          <a:solidFill>
                            <a:schemeClr val="tx1"/>
                          </a:solidFill>
                          <a:latin typeface="Meiryo UI" panose="020B0604030504040204" pitchFamily="50" charset="-128"/>
                          <a:ea typeface="Meiryo UI" panose="020B0604030504040204" pitchFamily="50" charset="-128"/>
                        </a:rPr>
                        <a:t>＋</a:t>
                      </a:r>
                      <a:r>
                        <a:rPr kumimoji="1" lang="en-US" altLang="ja-JP" sz="1200" b="0" u="none" dirty="0">
                          <a:solidFill>
                            <a:schemeClr val="tx1"/>
                          </a:solidFill>
                          <a:latin typeface="Meiryo UI" panose="020B0604030504040204" pitchFamily="50" charset="-128"/>
                          <a:ea typeface="Meiryo UI" panose="020B0604030504040204" pitchFamily="50" charset="-128"/>
                        </a:rPr>
                        <a:t>4.2%</a:t>
                      </a:r>
                    </a:p>
                  </a:txBody>
                  <a:tcPr anchor="ctr"/>
                </a:tc>
                <a:extLst>
                  <a:ext uri="{0D108BD9-81ED-4DB2-BD59-A6C34878D82A}">
                    <a16:rowId xmlns:a16="http://schemas.microsoft.com/office/drawing/2014/main" val="1004286348"/>
                  </a:ext>
                </a:extLst>
              </a:tr>
            </a:tbl>
          </a:graphicData>
        </a:graphic>
      </p:graphicFrame>
      <p:sp>
        <p:nvSpPr>
          <p:cNvPr id="3" name="テキスト ボックス 2">
            <a:extLst>
              <a:ext uri="{FF2B5EF4-FFF2-40B4-BE49-F238E27FC236}">
                <a16:creationId xmlns:a16="http://schemas.microsoft.com/office/drawing/2014/main" id="{6B6FD5F6-EF06-00F7-2F94-1068F70966BD}"/>
              </a:ext>
            </a:extLst>
          </p:cNvPr>
          <p:cNvSpPr txBox="1"/>
          <p:nvPr/>
        </p:nvSpPr>
        <p:spPr>
          <a:xfrm>
            <a:off x="5603019" y="4547221"/>
            <a:ext cx="3456384" cy="461665"/>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（参考）日本人延べ宿泊者数（全国、東京</a:t>
            </a:r>
            <a:r>
              <a:rPr lang="ja-JP" altLang="en-US" sz="1200" dirty="0">
                <a:latin typeface="Meiryo UI" panose="020B0604030504040204" pitchFamily="50" charset="-128"/>
                <a:ea typeface="Meiryo UI" panose="020B0604030504040204" pitchFamily="50" charset="-128"/>
              </a:rPr>
              <a:t>都）</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endParaRPr lang="en-US" altLang="ja-JP" sz="1200" dirty="0">
              <a:latin typeface="Meiryo UI" panose="020B0604030504040204" pitchFamily="50" charset="-128"/>
              <a:ea typeface="Meiryo UI" panose="020B0604030504040204" pitchFamily="50" charset="-128"/>
            </a:endParaRPr>
          </a:p>
        </p:txBody>
      </p:sp>
      <p:graphicFrame>
        <p:nvGraphicFramePr>
          <p:cNvPr id="6" name="表 5">
            <a:extLst>
              <a:ext uri="{FF2B5EF4-FFF2-40B4-BE49-F238E27FC236}">
                <a16:creationId xmlns:a16="http://schemas.microsoft.com/office/drawing/2014/main" id="{1967B914-28EF-B908-4A94-E15E88EAFBD5}"/>
              </a:ext>
            </a:extLst>
          </p:cNvPr>
          <p:cNvGraphicFramePr>
            <a:graphicFrameLocks noGrp="1"/>
          </p:cNvGraphicFramePr>
          <p:nvPr>
            <p:extLst>
              <p:ext uri="{D42A27DB-BD31-4B8C-83A1-F6EECF244321}">
                <p14:modId xmlns:p14="http://schemas.microsoft.com/office/powerpoint/2010/main" val="1146914617"/>
              </p:ext>
            </p:extLst>
          </p:nvPr>
        </p:nvGraphicFramePr>
        <p:xfrm>
          <a:off x="6090584" y="4899535"/>
          <a:ext cx="2736000" cy="1153160"/>
        </p:xfrm>
        <a:graphic>
          <a:graphicData uri="http://schemas.openxmlformats.org/drawingml/2006/table">
            <a:tbl>
              <a:tblPr firstRow="1" bandRow="1">
                <a:tableStyleId>{5C22544A-7EE6-4342-B048-85BDC9FD1C3A}</a:tableStyleId>
              </a:tblPr>
              <a:tblGrid>
                <a:gridCol w="612000">
                  <a:extLst>
                    <a:ext uri="{9D8B030D-6E8A-4147-A177-3AD203B41FA5}">
                      <a16:colId xmlns:a16="http://schemas.microsoft.com/office/drawing/2014/main" val="2438735961"/>
                    </a:ext>
                  </a:extLst>
                </a:gridCol>
                <a:gridCol w="684000">
                  <a:extLst>
                    <a:ext uri="{9D8B030D-6E8A-4147-A177-3AD203B41FA5}">
                      <a16:colId xmlns:a16="http://schemas.microsoft.com/office/drawing/2014/main" val="2492384872"/>
                    </a:ext>
                  </a:extLst>
                </a:gridCol>
                <a:gridCol w="684000">
                  <a:extLst>
                    <a:ext uri="{9D8B030D-6E8A-4147-A177-3AD203B41FA5}">
                      <a16:colId xmlns:a16="http://schemas.microsoft.com/office/drawing/2014/main" val="1267670157"/>
                    </a:ext>
                  </a:extLst>
                </a:gridCol>
                <a:gridCol w="756000">
                  <a:extLst>
                    <a:ext uri="{9D8B030D-6E8A-4147-A177-3AD203B41FA5}">
                      <a16:colId xmlns:a16="http://schemas.microsoft.com/office/drawing/2014/main" val="1653233134"/>
                    </a:ext>
                  </a:extLst>
                </a:gridCol>
              </a:tblGrid>
              <a:tr h="370840">
                <a:tc>
                  <a:txBody>
                    <a:bodyPr/>
                    <a:lstStyle/>
                    <a:p>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r>
                        <a:rPr kumimoji="1" lang="en-US" altLang="ja-JP" sz="1050" dirty="0">
                          <a:latin typeface="Meiryo UI" panose="020B0604030504040204" pitchFamily="50" charset="-128"/>
                          <a:ea typeface="Meiryo UI" panose="020B0604030504040204" pitchFamily="50" charset="-128"/>
                        </a:rPr>
                        <a:t>2024</a:t>
                      </a:r>
                      <a:r>
                        <a:rPr kumimoji="1" lang="ja-JP" altLang="en-US" sz="1050" dirty="0">
                          <a:latin typeface="Meiryo UI" panose="020B0604030504040204" pitchFamily="50" charset="-128"/>
                          <a:ea typeface="Meiryo UI" panose="020B0604030504040204" pitchFamily="50" charset="-128"/>
                        </a:rPr>
                        <a:t>年</a:t>
                      </a:r>
                      <a:endParaRPr kumimoji="1" lang="en-US" altLang="ja-JP" sz="1050" dirty="0">
                        <a:latin typeface="Meiryo UI" panose="020B0604030504040204" pitchFamily="50" charset="-128"/>
                        <a:ea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rPr>
                        <a:t>（万人泊）</a:t>
                      </a: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r>
                        <a:rPr kumimoji="1" lang="en-US" altLang="ja-JP" sz="1050" dirty="0">
                          <a:latin typeface="Meiryo UI" panose="020B0604030504040204" pitchFamily="50" charset="-128"/>
                          <a:ea typeface="Meiryo UI" panose="020B0604030504040204" pitchFamily="50" charset="-128"/>
                        </a:rPr>
                        <a:t>2025</a:t>
                      </a:r>
                      <a:r>
                        <a:rPr kumimoji="1" lang="ja-JP" altLang="en-US" sz="1050" dirty="0">
                          <a:latin typeface="Meiryo UI" panose="020B0604030504040204" pitchFamily="50" charset="-128"/>
                          <a:ea typeface="Meiryo UI" panose="020B0604030504040204" pitchFamily="50" charset="-128"/>
                        </a:rPr>
                        <a:t>年</a:t>
                      </a:r>
                      <a:endParaRPr kumimoji="1" lang="en-US" altLang="ja-JP" sz="1050" dirty="0">
                        <a:latin typeface="Meiryo UI" panose="020B0604030504040204" pitchFamily="50" charset="-128"/>
                        <a:ea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rPr>
                        <a:t>（万人泊）</a:t>
                      </a:r>
                    </a:p>
                  </a:txBody>
                  <a:tcPr anchor="ctr"/>
                </a:tc>
                <a:tc>
                  <a:txBody>
                    <a:bodyPr/>
                    <a:lstStyle/>
                    <a:p>
                      <a:pPr algn="ctr"/>
                      <a:r>
                        <a:rPr kumimoji="1" lang="ja-JP" altLang="en-US" sz="1050" dirty="0">
                          <a:latin typeface="Meiryo UI" panose="020B0604030504040204" pitchFamily="50" charset="-128"/>
                          <a:ea typeface="Meiryo UI" panose="020B0604030504040204" pitchFamily="50" charset="-128"/>
                        </a:rPr>
                        <a:t>対前年</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増加率</a:t>
                      </a:r>
                    </a:p>
                  </a:txBody>
                  <a:tcPr anchor="ctr"/>
                </a:tc>
                <a:extLst>
                  <a:ext uri="{0D108BD9-81ED-4DB2-BD59-A6C34878D82A}">
                    <a16:rowId xmlns:a16="http://schemas.microsoft.com/office/drawing/2014/main" val="863903957"/>
                  </a:ext>
                </a:extLst>
              </a:tr>
              <a:tr h="370840">
                <a:tc>
                  <a:txBody>
                    <a:bodyPr/>
                    <a:lstStyle/>
                    <a:p>
                      <a:r>
                        <a:rPr kumimoji="1" lang="ja-JP" altLang="en-US" sz="1050" dirty="0">
                          <a:latin typeface="Meiryo UI" panose="020B0604030504040204" pitchFamily="50" charset="-128"/>
                          <a:ea typeface="Meiryo UI" panose="020B0604030504040204" pitchFamily="50" charset="-128"/>
                        </a:rPr>
                        <a:t>全国</a:t>
                      </a:r>
                    </a:p>
                  </a:txBody>
                  <a:tcPr anchor="ctr"/>
                </a:tc>
                <a:tc>
                  <a:txBody>
                    <a:bodyPr/>
                    <a:lstStyle/>
                    <a:p>
                      <a:r>
                        <a:rPr kumimoji="1" lang="en-US" altLang="ja-JP" sz="1050" dirty="0">
                          <a:solidFill>
                            <a:schemeClr val="tx1"/>
                          </a:solidFill>
                          <a:latin typeface="Meiryo UI" panose="020B0604030504040204" pitchFamily="50" charset="-128"/>
                          <a:ea typeface="Meiryo UI" panose="020B0604030504040204" pitchFamily="50" charset="-128"/>
                        </a:rPr>
                        <a:t>49,460</a:t>
                      </a:r>
                    </a:p>
                  </a:txBody>
                  <a:tcPr anchor="ctr"/>
                </a:tc>
                <a:tc>
                  <a:txBody>
                    <a:bodyPr/>
                    <a:lstStyle/>
                    <a:p>
                      <a:r>
                        <a:rPr kumimoji="1" lang="en-US" altLang="ja-JP" sz="1050" dirty="0">
                          <a:solidFill>
                            <a:schemeClr val="tx1"/>
                          </a:solidFill>
                          <a:latin typeface="Meiryo UI" panose="020B0604030504040204" pitchFamily="50" charset="-128"/>
                          <a:ea typeface="Meiryo UI" panose="020B0604030504040204" pitchFamily="50" charset="-128"/>
                        </a:rPr>
                        <a:t>47,561</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3.8</a:t>
                      </a:r>
                      <a:r>
                        <a:rPr kumimoji="1" lang="ja-JP" altLang="en-US" sz="1050"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051110100"/>
                  </a:ext>
                </a:extLst>
              </a:tr>
              <a:tr h="370840">
                <a:tc>
                  <a:txBody>
                    <a:bodyPr/>
                    <a:lstStyle/>
                    <a:p>
                      <a:r>
                        <a:rPr kumimoji="1" lang="ja-JP" altLang="en-US" sz="1050" dirty="0">
                          <a:latin typeface="Meiryo UI" panose="020B0604030504040204" pitchFamily="50" charset="-128"/>
                          <a:ea typeface="Meiryo UI" panose="020B0604030504040204" pitchFamily="50" charset="-128"/>
                        </a:rPr>
                        <a:t>東京都</a:t>
                      </a:r>
                    </a:p>
                  </a:txBody>
                  <a:tcPr anchor="ctr"/>
                </a:tc>
                <a:tc>
                  <a:txBody>
                    <a:bodyPr/>
                    <a:lstStyle/>
                    <a:p>
                      <a:r>
                        <a:rPr kumimoji="1" lang="en-US" altLang="ja-JP" sz="1050" dirty="0">
                          <a:solidFill>
                            <a:schemeClr val="tx1"/>
                          </a:solidFill>
                          <a:latin typeface="Meiryo UI" panose="020B0604030504040204" pitchFamily="50" charset="-128"/>
                          <a:ea typeface="Meiryo UI" panose="020B0604030504040204" pitchFamily="50" charset="-128"/>
                        </a:rPr>
                        <a:t>5,354</a:t>
                      </a:r>
                    </a:p>
                  </a:txBody>
                  <a:tcPr anchor="ctr"/>
                </a:tc>
                <a:tc>
                  <a:txBody>
                    <a:bodyPr/>
                    <a:lstStyle/>
                    <a:p>
                      <a:r>
                        <a:rPr kumimoji="1" lang="en-US" altLang="ja-JP" sz="1050" dirty="0">
                          <a:solidFill>
                            <a:schemeClr val="tx1"/>
                          </a:solidFill>
                          <a:latin typeface="Meiryo UI" panose="020B0604030504040204" pitchFamily="50" charset="-128"/>
                          <a:ea typeface="Meiryo UI" panose="020B0604030504040204" pitchFamily="50" charset="-128"/>
                        </a:rPr>
                        <a:t>4,710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1050" dirty="0">
                          <a:solidFill>
                            <a:schemeClr val="tx1"/>
                          </a:solidFill>
                          <a:latin typeface="Meiryo UI" panose="020B0604030504040204" pitchFamily="50" charset="-128"/>
                          <a:ea typeface="Meiryo UI" panose="020B0604030504040204" pitchFamily="50" charset="-128"/>
                        </a:rPr>
                        <a:t>▲</a:t>
                      </a:r>
                      <a:r>
                        <a:rPr kumimoji="1" lang="en-US" altLang="ja-JP" sz="1050" dirty="0">
                          <a:solidFill>
                            <a:schemeClr val="tx1"/>
                          </a:solidFill>
                          <a:latin typeface="Meiryo UI" panose="020B0604030504040204" pitchFamily="50" charset="-128"/>
                          <a:ea typeface="Meiryo UI" panose="020B0604030504040204" pitchFamily="50" charset="-128"/>
                        </a:rPr>
                        <a:t>12.0%</a:t>
                      </a:r>
                      <a:endParaRPr kumimoji="1" lang="ja-JP" altLang="en-US" sz="105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727183267"/>
                  </a:ext>
                </a:extLst>
              </a:tr>
            </a:tbl>
          </a:graphicData>
        </a:graphic>
      </p:graphicFrame>
      <p:sp>
        <p:nvSpPr>
          <p:cNvPr id="7" name="テキスト ボックス 22">
            <a:extLst>
              <a:ext uri="{FF2B5EF4-FFF2-40B4-BE49-F238E27FC236}">
                <a16:creationId xmlns:a16="http://schemas.microsoft.com/office/drawing/2014/main" id="{F79169B6-2B1D-C399-0FA1-B18360E229DB}"/>
              </a:ext>
            </a:extLst>
          </p:cNvPr>
          <p:cNvSpPr txBox="1"/>
          <p:nvPr/>
        </p:nvSpPr>
        <p:spPr>
          <a:xfrm>
            <a:off x="7112768" y="4288932"/>
            <a:ext cx="2707710" cy="220188"/>
          </a:xfrm>
          <a:prstGeom prst="rect">
            <a:avLst/>
          </a:prstGeom>
          <a:noFill/>
          <a:ln>
            <a:no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201221" indent="-201221"/>
            <a:r>
              <a:rPr lang="ja-JP" altLang="en-US" sz="831" dirty="0">
                <a:latin typeface="Meiryo UI" panose="020B0604030504040204" pitchFamily="50" charset="-128"/>
                <a:ea typeface="Meiryo UI" panose="020B0604030504040204" pitchFamily="50" charset="-128"/>
              </a:rPr>
              <a:t>出典：観光庁「宿泊旅行統計調査」</a:t>
            </a:r>
            <a:endParaRPr lang="en-US" altLang="ja-JP" sz="831" dirty="0">
              <a:latin typeface="Meiryo UI" panose="020B0604030504040204" pitchFamily="50" charset="-128"/>
              <a:ea typeface="Meiryo UI" panose="020B0604030504040204" pitchFamily="50" charset="-128"/>
            </a:endParaRPr>
          </a:p>
        </p:txBody>
      </p:sp>
      <p:graphicFrame>
        <p:nvGraphicFramePr>
          <p:cNvPr id="11" name="グラフ 10">
            <a:extLst>
              <a:ext uri="{FF2B5EF4-FFF2-40B4-BE49-F238E27FC236}">
                <a16:creationId xmlns:a16="http://schemas.microsoft.com/office/drawing/2014/main" id="{897B8E1A-C5C9-4FF4-9F67-02656B5DBE06}"/>
              </a:ext>
            </a:extLst>
          </p:cNvPr>
          <p:cNvGraphicFramePr>
            <a:graphicFrameLocks/>
          </p:cNvGraphicFramePr>
          <p:nvPr>
            <p:extLst>
              <p:ext uri="{D42A27DB-BD31-4B8C-83A1-F6EECF244321}">
                <p14:modId xmlns:p14="http://schemas.microsoft.com/office/powerpoint/2010/main" val="3816476493"/>
              </p:ext>
            </p:extLst>
          </p:nvPr>
        </p:nvGraphicFramePr>
        <p:xfrm>
          <a:off x="161948" y="4170709"/>
          <a:ext cx="5441071" cy="2743200"/>
        </p:xfrm>
        <a:graphic>
          <a:graphicData uri="http://schemas.openxmlformats.org/drawingml/2006/chart">
            <c:chart xmlns:c="http://schemas.openxmlformats.org/drawingml/2006/chart" xmlns:r="http://schemas.openxmlformats.org/officeDocument/2006/relationships" r:id="rId2"/>
          </a:graphicData>
        </a:graphic>
      </p:graphicFrame>
      <p:sp>
        <p:nvSpPr>
          <p:cNvPr id="5" name="正方形/長方形 4">
            <a:extLst>
              <a:ext uri="{FF2B5EF4-FFF2-40B4-BE49-F238E27FC236}">
                <a16:creationId xmlns:a16="http://schemas.microsoft.com/office/drawing/2014/main" id="{4E506918-1579-B0F3-69AD-A78AA639C265}"/>
              </a:ext>
            </a:extLst>
          </p:cNvPr>
          <p:cNvSpPr/>
          <p:nvPr/>
        </p:nvSpPr>
        <p:spPr>
          <a:xfrm>
            <a:off x="7716473" y="102466"/>
            <a:ext cx="1296144" cy="432048"/>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dirty="0">
                <a:latin typeface="Meiryo UI" panose="020B0604030504040204" pitchFamily="50" charset="-128"/>
                <a:ea typeface="Meiryo UI" panose="020B0604030504040204" pitchFamily="50" charset="-128"/>
              </a:rPr>
              <a:t>資料３</a:t>
            </a:r>
            <a:endParaRPr kumimoji="1"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92793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255C209A-1B44-4176-B4A1-9EEF1B7771C5}"/>
              </a:ext>
            </a:extLst>
          </p:cNvPr>
          <p:cNvSpPr/>
          <p:nvPr/>
        </p:nvSpPr>
        <p:spPr>
          <a:xfrm>
            <a:off x="0" y="-2329"/>
            <a:ext cx="9144000" cy="623017"/>
          </a:xfrm>
          <a:prstGeom prst="rect">
            <a:avLst/>
          </a:prstGeom>
          <a:gradFill flip="none" rotWithShape="1">
            <a:gsLst>
              <a:gs pos="0">
                <a:srgbClr val="0070C0">
                  <a:tint val="66000"/>
                  <a:satMod val="160000"/>
                </a:srgbClr>
              </a:gs>
              <a:gs pos="50000">
                <a:srgbClr val="0070C0">
                  <a:tint val="44500"/>
                  <a:satMod val="160000"/>
                </a:srgbClr>
              </a:gs>
              <a:gs pos="100000">
                <a:srgbClr val="0070C0">
                  <a:tint val="23500"/>
                  <a:satMod val="160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内外からの誘客に関する数値目標及び参考指標の状況</a:t>
            </a:r>
          </a:p>
        </p:txBody>
      </p:sp>
      <p:sp>
        <p:nvSpPr>
          <p:cNvPr id="2" name="スライド番号プレースホルダー 1"/>
          <p:cNvSpPr>
            <a:spLocks noGrp="1"/>
          </p:cNvSpPr>
          <p:nvPr>
            <p:ph type="sldNum" sz="quarter" idx="12"/>
          </p:nvPr>
        </p:nvSpPr>
        <p:spPr/>
        <p:txBody>
          <a:bodyPr/>
          <a:lstStyle/>
          <a:p>
            <a:fld id="{D2D8002D-B5B0-4BAC-B1F6-782DDCCE6D9C}" type="slidenum">
              <a:rPr kumimoji="1" lang="ja-JP" altLang="en-US" smtClean="0"/>
              <a:t>2</a:t>
            </a:fld>
            <a:endParaRPr kumimoji="1" lang="ja-JP" altLang="en-US"/>
          </a:p>
        </p:txBody>
      </p:sp>
      <p:graphicFrame>
        <p:nvGraphicFramePr>
          <p:cNvPr id="12" name="表 11">
            <a:extLst>
              <a:ext uri="{FF2B5EF4-FFF2-40B4-BE49-F238E27FC236}">
                <a16:creationId xmlns:a16="http://schemas.microsoft.com/office/drawing/2014/main" id="{CC016292-9B32-B2C0-247E-EDABBFA6BE9E}"/>
              </a:ext>
            </a:extLst>
          </p:cNvPr>
          <p:cNvGraphicFramePr>
            <a:graphicFrameLocks noGrp="1"/>
          </p:cNvGraphicFramePr>
          <p:nvPr>
            <p:extLst>
              <p:ext uri="{D42A27DB-BD31-4B8C-83A1-F6EECF244321}">
                <p14:modId xmlns:p14="http://schemas.microsoft.com/office/powerpoint/2010/main" val="2141034036"/>
              </p:ext>
            </p:extLst>
          </p:nvPr>
        </p:nvGraphicFramePr>
        <p:xfrm>
          <a:off x="281285" y="980728"/>
          <a:ext cx="8640960" cy="3647253"/>
        </p:xfrm>
        <a:graphic>
          <a:graphicData uri="http://schemas.openxmlformats.org/drawingml/2006/table">
            <a:tbl>
              <a:tblPr firstRow="1" bandRow="1">
                <a:tableStyleId>{5C22544A-7EE6-4342-B048-85BDC9FD1C3A}</a:tableStyleId>
              </a:tblPr>
              <a:tblGrid>
                <a:gridCol w="1372496">
                  <a:extLst>
                    <a:ext uri="{9D8B030D-6E8A-4147-A177-3AD203B41FA5}">
                      <a16:colId xmlns:a16="http://schemas.microsoft.com/office/drawing/2014/main" val="2505450777"/>
                    </a:ext>
                  </a:extLst>
                </a:gridCol>
                <a:gridCol w="2016224">
                  <a:extLst>
                    <a:ext uri="{9D8B030D-6E8A-4147-A177-3AD203B41FA5}">
                      <a16:colId xmlns:a16="http://schemas.microsoft.com/office/drawing/2014/main" val="2836161253"/>
                    </a:ext>
                  </a:extLst>
                </a:gridCol>
                <a:gridCol w="1692188">
                  <a:extLst>
                    <a:ext uri="{9D8B030D-6E8A-4147-A177-3AD203B41FA5}">
                      <a16:colId xmlns:a16="http://schemas.microsoft.com/office/drawing/2014/main" val="1149974204"/>
                    </a:ext>
                  </a:extLst>
                </a:gridCol>
                <a:gridCol w="1692188">
                  <a:extLst>
                    <a:ext uri="{9D8B030D-6E8A-4147-A177-3AD203B41FA5}">
                      <a16:colId xmlns:a16="http://schemas.microsoft.com/office/drawing/2014/main" val="706244066"/>
                    </a:ext>
                  </a:extLst>
                </a:gridCol>
                <a:gridCol w="1867864">
                  <a:extLst>
                    <a:ext uri="{9D8B030D-6E8A-4147-A177-3AD203B41FA5}">
                      <a16:colId xmlns:a16="http://schemas.microsoft.com/office/drawing/2014/main" val="1233618572"/>
                    </a:ext>
                  </a:extLst>
                </a:gridCol>
              </a:tblGrid>
              <a:tr h="327494">
                <a:tc rowSpan="2">
                  <a:txBody>
                    <a:bodyPr/>
                    <a:lstStyle/>
                    <a:p>
                      <a:endParaRPr kumimoji="1" lang="ja-JP" altLang="en-US" sz="1200" dirty="0">
                        <a:latin typeface="Meiryo UI" panose="020B0604030504040204" pitchFamily="50" charset="-128"/>
                        <a:ea typeface="Meiryo UI" panose="020B0604030504040204" pitchFamily="50" charset="-128"/>
                      </a:endParaRPr>
                    </a:p>
                  </a:txBody>
                  <a:tcPr/>
                </a:tc>
                <a:tc gridSpan="4">
                  <a:txBody>
                    <a:bodyPr/>
                    <a:lstStyle/>
                    <a:p>
                      <a:pPr algn="ctr"/>
                      <a:r>
                        <a:rPr kumimoji="1" lang="ja-JP" altLang="en-US" dirty="0">
                          <a:latin typeface="Meiryo UI" panose="020B0604030504040204" pitchFamily="50" charset="-128"/>
                          <a:ea typeface="Meiryo UI" panose="020B0604030504040204" pitchFamily="50" charset="-128"/>
                        </a:rPr>
                        <a:t>来阪外国人旅行者数</a:t>
                      </a:r>
                    </a:p>
                  </a:txBody>
                  <a:tcPr/>
                </a:tc>
                <a:tc hMerge="1">
                  <a:txBody>
                    <a:bodyPr/>
                    <a:lstStyle/>
                    <a:p>
                      <a:endParaRPr kumimoji="1" lang="en-US" altLang="ja-JP" dirty="0"/>
                    </a:p>
                  </a:txBody>
                  <a:tcPr/>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107093606"/>
                  </a:ext>
                </a:extLst>
              </a:tr>
              <a:tr h="403759">
                <a:tc vMerge="1">
                  <a:txBody>
                    <a:bodyPr/>
                    <a:lstStyle/>
                    <a:p>
                      <a:endParaRPr kumimoji="1" lang="ja-JP" altLang="en-US" dirty="0"/>
                    </a:p>
                  </a:txBody>
                  <a:tcPr/>
                </a:tc>
                <a:tc>
                  <a:txBody>
                    <a:bodyPr/>
                    <a:lstStyle/>
                    <a:p>
                      <a:pPr algn="ctr"/>
                      <a:r>
                        <a:rPr kumimoji="1" lang="ja-JP" altLang="en-US" sz="1200" dirty="0">
                          <a:latin typeface="Meiryo UI" panose="020B0604030504040204" pitchFamily="50" charset="-128"/>
                          <a:ea typeface="Meiryo UI" panose="020B0604030504040204" pitchFamily="50" charset="-128"/>
                        </a:rPr>
                        <a:t>実績（万人）</a:t>
                      </a: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目標値（万人）</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達成をめざす時期</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ja-JP" altLang="en-US" sz="1200" dirty="0">
                          <a:latin typeface="Meiryo UI" panose="020B0604030504040204" pitchFamily="50" charset="-128"/>
                          <a:ea typeface="Meiryo UI" panose="020B0604030504040204" pitchFamily="50" charset="-128"/>
                        </a:rPr>
                        <a:t>目標達成率</a:t>
                      </a:r>
                    </a:p>
                  </a:txBody>
                  <a:tcPr anchor="ctr"/>
                </a:tc>
                <a:extLst>
                  <a:ext uri="{0D108BD9-81ED-4DB2-BD59-A6C34878D82A}">
                    <a16:rowId xmlns:a16="http://schemas.microsoft.com/office/drawing/2014/main" val="3600242335"/>
                  </a:ext>
                </a:extLst>
              </a:tr>
              <a:tr h="396000">
                <a:tc>
                  <a:txBody>
                    <a:bodyPr/>
                    <a:lstStyle/>
                    <a:p>
                      <a:r>
                        <a:rPr kumimoji="1" lang="en-US" altLang="ja-JP" sz="1200" dirty="0">
                          <a:latin typeface="Meiryo UI" panose="020B0604030504040204" pitchFamily="50" charset="-128"/>
                          <a:ea typeface="Meiryo UI" panose="020B0604030504040204" pitchFamily="50" charset="-128"/>
                        </a:rPr>
                        <a:t>2019</a:t>
                      </a:r>
                      <a:r>
                        <a:rPr kumimoji="1" lang="ja-JP" altLang="en-US" sz="120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1,152.5</a:t>
                      </a: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92948414"/>
                  </a:ext>
                </a:extLst>
              </a:tr>
              <a:tr h="396000">
                <a:tc>
                  <a:txBody>
                    <a:bodyPr/>
                    <a:lstStyle/>
                    <a:p>
                      <a:r>
                        <a:rPr kumimoji="1" lang="en-US" altLang="ja-JP" sz="1200" dirty="0">
                          <a:latin typeface="Meiryo UI" panose="020B0604030504040204" pitchFamily="50" charset="-128"/>
                          <a:ea typeface="Meiryo UI" panose="020B0604030504040204" pitchFamily="50" charset="-128"/>
                        </a:rPr>
                        <a:t>2020</a:t>
                      </a:r>
                      <a:r>
                        <a:rPr kumimoji="1" lang="ja-JP" altLang="en-US" sz="1200" dirty="0">
                          <a:latin typeface="Meiryo UI" panose="020B0604030504040204" pitchFamily="50" charset="-128"/>
                          <a:ea typeface="Meiryo UI" panose="020B0604030504040204" pitchFamily="50" charset="-128"/>
                        </a:rPr>
                        <a:t>年</a:t>
                      </a:r>
                    </a:p>
                  </a:txBody>
                  <a:tcPr anchor="ctr"/>
                </a:tc>
                <a:tc rowSpan="3">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算出不可</a:t>
                      </a:r>
                      <a:r>
                        <a:rPr kumimoji="1" lang="ja-JP" altLang="en-US" sz="700" dirty="0">
                          <a:solidFill>
                            <a:schemeClr val="tx1"/>
                          </a:solidFill>
                          <a:latin typeface="Meiryo UI" panose="020B0604030504040204" pitchFamily="50" charset="-128"/>
                          <a:ea typeface="Meiryo UI" panose="020B0604030504040204" pitchFamily="50" charset="-128"/>
                        </a:rPr>
                        <a:t>（</a:t>
                      </a:r>
                      <a:r>
                        <a:rPr kumimoji="1" lang="en-US" altLang="ja-JP" sz="700" dirty="0">
                          <a:solidFill>
                            <a:schemeClr val="tx1"/>
                          </a:solidFill>
                          <a:latin typeface="Meiryo UI" panose="020B0604030504040204" pitchFamily="50" charset="-128"/>
                          <a:ea typeface="Meiryo UI" panose="020B0604030504040204" pitchFamily="50" charset="-128"/>
                        </a:rPr>
                        <a:t>※</a:t>
                      </a:r>
                      <a:r>
                        <a:rPr kumimoji="1" lang="ja-JP" altLang="en-US" sz="7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tc rowSpan="4">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en-US" altLang="ja-JP" sz="1200" u="none" strike="noStrike" dirty="0">
                          <a:solidFill>
                            <a:schemeClr val="tx1"/>
                          </a:solidFill>
                          <a:latin typeface="Meiryo UI" panose="020B0604030504040204" pitchFamily="50" charset="-128"/>
                          <a:ea typeface="Meiryo UI" panose="020B0604030504040204" pitchFamily="50" charset="-128"/>
                        </a:rPr>
                        <a:t>1152.5</a:t>
                      </a:r>
                    </a:p>
                  </a:txBody>
                  <a:tcPr anchor="ctr"/>
                </a:tc>
                <a:tc rowSpan="4">
                  <a:txBody>
                    <a:bodyPr/>
                    <a:lstStyle/>
                    <a:p>
                      <a:r>
                        <a:rPr kumimoji="1" lang="ja-JP" altLang="en-US" sz="1200" u="none" dirty="0">
                          <a:solidFill>
                            <a:schemeClr val="tx1"/>
                          </a:solidFill>
                          <a:latin typeface="Meiryo UI" panose="020B0604030504040204" pitchFamily="50" charset="-128"/>
                          <a:ea typeface="Meiryo UI" panose="020B0604030504040204" pitchFamily="50" charset="-128"/>
                        </a:rPr>
                        <a:t>入国規制解除から</a:t>
                      </a:r>
                      <a:endParaRPr kumimoji="1" lang="en-US" altLang="ja-JP" sz="1200" u="none" dirty="0">
                        <a:solidFill>
                          <a:schemeClr val="tx1"/>
                        </a:solidFill>
                        <a:latin typeface="Meiryo UI" panose="020B0604030504040204" pitchFamily="50" charset="-128"/>
                        <a:ea typeface="Meiryo UI" panose="020B0604030504040204" pitchFamily="50" charset="-128"/>
                      </a:endParaRPr>
                    </a:p>
                    <a:p>
                      <a:r>
                        <a:rPr kumimoji="1" lang="en-US" altLang="ja-JP" sz="1200" u="none" dirty="0">
                          <a:solidFill>
                            <a:schemeClr val="tx1"/>
                          </a:solidFill>
                          <a:latin typeface="Meiryo UI" panose="020B0604030504040204" pitchFamily="50" charset="-128"/>
                          <a:ea typeface="Meiryo UI" panose="020B0604030504040204" pitchFamily="50" charset="-128"/>
                        </a:rPr>
                        <a:t>2</a:t>
                      </a:r>
                      <a:r>
                        <a:rPr kumimoji="1" lang="ja-JP" altLang="en-US" sz="1200" u="none" dirty="0">
                          <a:solidFill>
                            <a:schemeClr val="tx1"/>
                          </a:solidFill>
                          <a:latin typeface="Meiryo UI" panose="020B0604030504040204" pitchFamily="50" charset="-128"/>
                          <a:ea typeface="Meiryo UI" panose="020B0604030504040204" pitchFamily="50" charset="-128"/>
                        </a:rPr>
                        <a:t>年後</a:t>
                      </a:r>
                    </a:p>
                  </a:txBody>
                  <a:tcPr anchor="ctr"/>
                </a:tc>
                <a:tc>
                  <a:txBody>
                    <a:bodyPr/>
                    <a:lstStyle/>
                    <a:p>
                      <a:pPr algn="ctr"/>
                      <a:r>
                        <a:rPr kumimoji="1" lang="en-US" altLang="ja-JP" sz="1200" dirty="0">
                          <a:latin typeface="Meiryo UI" panose="020B0604030504040204" pitchFamily="50" charset="-128"/>
                          <a:ea typeface="Meiryo UI" panose="020B0604030504040204" pitchFamily="50" charset="-128"/>
                        </a:rPr>
                        <a:t>―</a:t>
                      </a: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18167250"/>
                  </a:ext>
                </a:extLst>
              </a:tr>
              <a:tr h="396000">
                <a:tc>
                  <a:txBody>
                    <a:bodyPr/>
                    <a:lstStyle/>
                    <a:p>
                      <a:r>
                        <a:rPr kumimoji="1" lang="en-US" altLang="ja-JP" sz="1200" dirty="0">
                          <a:latin typeface="Meiryo UI" panose="020B0604030504040204" pitchFamily="50" charset="-128"/>
                          <a:ea typeface="Meiryo UI" panose="020B0604030504040204" pitchFamily="50" charset="-128"/>
                        </a:rPr>
                        <a:t>2021</a:t>
                      </a:r>
                      <a:r>
                        <a:rPr kumimoji="1" lang="ja-JP" altLang="en-US" sz="1200" dirty="0">
                          <a:latin typeface="Meiryo UI" panose="020B0604030504040204" pitchFamily="50" charset="-128"/>
                          <a:ea typeface="Meiryo UI" panose="020B0604030504040204" pitchFamily="50" charset="-128"/>
                        </a:rPr>
                        <a:t>年</a:t>
                      </a:r>
                    </a:p>
                  </a:txBody>
                  <a:tcPr anchor="ctr"/>
                </a:tc>
                <a:tc vMerge="1">
                  <a:txBody>
                    <a:bodyPr/>
                    <a:lstStyle/>
                    <a:p>
                      <a:pPr algn="ctr"/>
                      <a:r>
                        <a:rPr kumimoji="1" lang="en-US" altLang="ja-JP" sz="1200" dirty="0">
                          <a:latin typeface="Meiryo UI" panose="020B0604030504040204" pitchFamily="50" charset="-128"/>
                          <a:ea typeface="Meiryo UI" panose="020B0604030504040204" pitchFamily="50" charset="-128"/>
                        </a:rPr>
                        <a:t>1,754</a:t>
                      </a:r>
                      <a:endParaRPr kumimoji="1" lang="ja-JP" altLang="en-US" sz="1200" dirty="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dirty="0"/>
                    </a:p>
                  </a:txBody>
                  <a:tcPr/>
                </a:tc>
                <a:tc vMerge="1">
                  <a:txBody>
                    <a:bodyPr/>
                    <a:lstStyle/>
                    <a:p>
                      <a:endParaRPr kumimoji="1" lang="ja-JP" altLang="en-US"/>
                    </a:p>
                  </a:txBody>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1359235452"/>
                  </a:ext>
                </a:extLst>
              </a:tr>
              <a:tr h="396000">
                <a:tc>
                  <a:txBody>
                    <a:bodyPr/>
                    <a:lstStyle/>
                    <a:p>
                      <a:r>
                        <a:rPr kumimoji="1" lang="en-US" altLang="ja-JP" sz="1200" dirty="0">
                          <a:latin typeface="Meiryo UI" panose="020B0604030504040204" pitchFamily="50" charset="-128"/>
                          <a:ea typeface="Meiryo UI" panose="020B0604030504040204" pitchFamily="50" charset="-128"/>
                        </a:rPr>
                        <a:t>2022</a:t>
                      </a:r>
                      <a:r>
                        <a:rPr kumimoji="1" lang="ja-JP" altLang="en-US" sz="1200" dirty="0">
                          <a:latin typeface="Meiryo UI" panose="020B0604030504040204" pitchFamily="50" charset="-128"/>
                          <a:ea typeface="Meiryo UI" panose="020B0604030504040204" pitchFamily="50" charset="-128"/>
                        </a:rPr>
                        <a:t>年</a:t>
                      </a:r>
                    </a:p>
                  </a:txBody>
                  <a:tcPr anchor="ctr"/>
                </a:tc>
                <a:tc vMerge="1">
                  <a:txBody>
                    <a:bodyPr/>
                    <a:lstStyle/>
                    <a:p>
                      <a:pPr algn="ctr"/>
                      <a:r>
                        <a:rPr kumimoji="1" lang="en-US" altLang="ja-JP" sz="1200" dirty="0">
                          <a:latin typeface="Meiryo UI" panose="020B0604030504040204" pitchFamily="50" charset="-128"/>
                          <a:ea typeface="Meiryo UI" panose="020B0604030504040204" pitchFamily="50" charset="-128"/>
                        </a:rPr>
                        <a:t>2,791</a:t>
                      </a:r>
                      <a:endParaRPr kumimoji="1" lang="ja-JP" altLang="en-US" sz="1200" dirty="0">
                        <a:latin typeface="Meiryo UI" panose="020B0604030504040204" pitchFamily="50" charset="-128"/>
                        <a:ea typeface="Meiryo UI" panose="020B0604030504040204" pitchFamily="50" charset="-128"/>
                      </a:endParaRPr>
                    </a:p>
                  </a:txBody>
                  <a:tcPr anchor="ctr"/>
                </a:tc>
                <a:tc vMerge="1">
                  <a:txBody>
                    <a:bodyPr/>
                    <a:lstStyle/>
                    <a:p>
                      <a:endParaRPr kumimoji="1" lang="ja-JP" altLang="en-US" dirty="0"/>
                    </a:p>
                  </a:txBody>
                  <a:tcPr/>
                </a:tc>
                <a:tc vMerge="1">
                  <a:txBody>
                    <a:bodyPr/>
                    <a:lstStyle/>
                    <a:p>
                      <a:endParaRPr kumimoji="1" lang="ja-JP" altLang="en-US"/>
                    </a:p>
                  </a:txBody>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82002627"/>
                  </a:ext>
                </a:extLst>
              </a:tr>
              <a:tr h="468000">
                <a:tc>
                  <a:txBody>
                    <a:bodyPr/>
                    <a:lstStyle/>
                    <a:p>
                      <a:r>
                        <a:rPr kumimoji="1" lang="en-US" altLang="ja-JP" sz="1200" dirty="0">
                          <a:latin typeface="Meiryo UI" panose="020B0604030504040204" pitchFamily="50" charset="-128"/>
                          <a:ea typeface="Meiryo UI" panose="020B0604030504040204" pitchFamily="50" charset="-128"/>
                        </a:rPr>
                        <a:t>2023</a:t>
                      </a:r>
                      <a:r>
                        <a:rPr kumimoji="1" lang="ja-JP" altLang="en-US" sz="1200" dirty="0">
                          <a:latin typeface="Meiryo UI" panose="020B0604030504040204" pitchFamily="50" charset="-128"/>
                          <a:ea typeface="Meiryo UI" panose="020B0604030504040204" pitchFamily="50" charset="-128"/>
                        </a:rPr>
                        <a:t>年</a:t>
                      </a:r>
                      <a:endParaRPr kumimoji="1" lang="en-US" altLang="ja-JP" sz="12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（４月～</a:t>
                      </a:r>
                      <a:r>
                        <a:rPr kumimoji="1" lang="en-US" altLang="ja-JP" sz="1000" dirty="0">
                          <a:latin typeface="Meiryo UI" panose="020B0604030504040204" pitchFamily="50" charset="-128"/>
                          <a:ea typeface="Meiryo UI" panose="020B0604030504040204" pitchFamily="50" charset="-128"/>
                        </a:rPr>
                        <a:t>12</a:t>
                      </a:r>
                      <a:r>
                        <a:rPr kumimoji="1" lang="ja-JP" altLang="en-US" sz="1000" dirty="0">
                          <a:latin typeface="Meiryo UI" panose="020B0604030504040204" pitchFamily="50" charset="-128"/>
                          <a:ea typeface="Meiryo UI" panose="020B0604030504040204" pitchFamily="50" charset="-128"/>
                        </a:rPr>
                        <a:t>月実績）</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795.8</a:t>
                      </a:r>
                    </a:p>
                    <a:p>
                      <a:pPr algn="ctr"/>
                      <a:r>
                        <a:rPr kumimoji="1" lang="en-US" altLang="ja-JP" sz="1200" dirty="0">
                          <a:solidFill>
                            <a:schemeClr val="tx1"/>
                          </a:solidFill>
                          <a:latin typeface="Meiryo UI" panose="020B0604030504040204" pitchFamily="50" charset="-128"/>
                          <a:ea typeface="Meiryo UI" panose="020B0604030504040204" pitchFamily="50" charset="-128"/>
                        </a:rPr>
                        <a:t>※12</a:t>
                      </a:r>
                      <a:r>
                        <a:rPr kumimoji="1" lang="ja-JP" altLang="en-US" sz="1200" dirty="0">
                          <a:solidFill>
                            <a:schemeClr val="tx1"/>
                          </a:solidFill>
                          <a:latin typeface="Meiryo UI" panose="020B0604030504040204" pitchFamily="50" charset="-128"/>
                          <a:ea typeface="Meiryo UI" panose="020B0604030504040204" pitchFamily="50" charset="-128"/>
                        </a:rPr>
                        <a:t>か月換算で</a:t>
                      </a:r>
                      <a:r>
                        <a:rPr kumimoji="1" lang="en-US" altLang="ja-JP" sz="1200" dirty="0">
                          <a:solidFill>
                            <a:schemeClr val="tx1"/>
                          </a:solidFill>
                          <a:latin typeface="Meiryo UI" panose="020B0604030504040204" pitchFamily="50" charset="-128"/>
                          <a:ea typeface="Meiryo UI" panose="020B0604030504040204" pitchFamily="50" charset="-128"/>
                        </a:rPr>
                        <a:t>1,061</a:t>
                      </a:r>
                    </a:p>
                  </a:txBody>
                  <a:tcPr anchor="ctr"/>
                </a:tc>
                <a:tc vMerge="1">
                  <a:txBody>
                    <a:bodyPr/>
                    <a:lstStyle/>
                    <a:p>
                      <a:pPr algn="ctr"/>
                      <a:r>
                        <a:rPr kumimoji="1" lang="en-US" altLang="ja-JP" sz="1200" dirty="0">
                          <a:latin typeface="Meiryo UI" panose="020B0604030504040204" pitchFamily="50" charset="-128"/>
                          <a:ea typeface="Meiryo UI" panose="020B0604030504040204" pitchFamily="50" charset="-128"/>
                        </a:rPr>
                        <a:t>3,000</a:t>
                      </a:r>
                      <a:endParaRPr kumimoji="1" lang="ja-JP" altLang="en-US" sz="1200" dirty="0">
                        <a:latin typeface="Meiryo UI" panose="020B0604030504040204" pitchFamily="50" charset="-128"/>
                        <a:ea typeface="Meiryo UI" panose="020B0604030504040204" pitchFamily="50" charset="-128"/>
                      </a:endParaRPr>
                    </a:p>
                  </a:txBody>
                  <a:tcPr anchor="ctr"/>
                </a:tc>
                <a:tc vMerge="1">
                  <a:txBody>
                    <a:bodyPr/>
                    <a:lstStyle/>
                    <a:p>
                      <a:pPr algn="ctr"/>
                      <a:r>
                        <a:rPr kumimoji="1" lang="en-US" altLang="ja-JP" sz="1200" dirty="0">
                          <a:latin typeface="Meiryo UI" panose="020B0604030504040204" pitchFamily="50" charset="-128"/>
                          <a:ea typeface="Meiryo UI" panose="020B0604030504040204" pitchFamily="50" charset="-128"/>
                        </a:rPr>
                        <a:t>2023</a:t>
                      </a:r>
                      <a:r>
                        <a:rPr kumimoji="1" lang="ja-JP" altLang="en-US" sz="1200" dirty="0">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u="none" dirty="0">
                          <a:solidFill>
                            <a:schemeClr val="tx1"/>
                          </a:solidFill>
                          <a:latin typeface="Meiryo UI" panose="020B0604030504040204" pitchFamily="50" charset="-128"/>
                          <a:ea typeface="Meiryo UI" panose="020B0604030504040204" pitchFamily="50" charset="-128"/>
                        </a:rPr>
                        <a:t>12</a:t>
                      </a:r>
                      <a:r>
                        <a:rPr kumimoji="1" lang="ja-JP" altLang="en-US" sz="1200" u="none" dirty="0">
                          <a:solidFill>
                            <a:schemeClr val="tx1"/>
                          </a:solidFill>
                          <a:latin typeface="Meiryo UI" panose="020B0604030504040204" pitchFamily="50" charset="-128"/>
                          <a:ea typeface="Meiryo UI" panose="020B0604030504040204" pitchFamily="50" charset="-128"/>
                        </a:rPr>
                        <a:t>か月換算で</a:t>
                      </a:r>
                      <a:r>
                        <a:rPr kumimoji="1" lang="en-US" altLang="ja-JP" sz="1200" u="none" dirty="0">
                          <a:solidFill>
                            <a:schemeClr val="tx1"/>
                          </a:solidFill>
                          <a:latin typeface="Meiryo UI" panose="020B0604030504040204" pitchFamily="50" charset="-128"/>
                          <a:ea typeface="Meiryo UI" panose="020B0604030504040204" pitchFamily="50" charset="-128"/>
                        </a:rPr>
                        <a:t>92.1</a:t>
                      </a:r>
                      <a:r>
                        <a:rPr kumimoji="1" lang="ja-JP" altLang="en-US" sz="1200" u="none" dirty="0">
                          <a:solidFill>
                            <a:schemeClr val="tx1"/>
                          </a:solidFill>
                          <a:latin typeface="Meiryo UI" panose="020B0604030504040204" pitchFamily="50" charset="-128"/>
                          <a:ea typeface="Meiryo UI" panose="020B0604030504040204" pitchFamily="50" charset="-128"/>
                        </a:rPr>
                        <a:t>％</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541875431"/>
                  </a:ext>
                </a:extLst>
              </a:tr>
              <a:tr h="396000">
                <a:tc>
                  <a:txBody>
                    <a:bodyPr/>
                    <a:lstStyle/>
                    <a:p>
                      <a:r>
                        <a:rPr kumimoji="1" lang="en-US" altLang="ja-JP" sz="1200" dirty="0">
                          <a:latin typeface="Meiryo UI" panose="020B0604030504040204" pitchFamily="50" charset="-128"/>
                          <a:ea typeface="Meiryo UI" panose="020B0604030504040204" pitchFamily="50" charset="-128"/>
                        </a:rPr>
                        <a:t>2024</a:t>
                      </a:r>
                      <a:r>
                        <a:rPr kumimoji="1" lang="ja-JP" altLang="en-US" sz="1200" dirty="0">
                          <a:latin typeface="Meiryo UI" panose="020B0604030504040204" pitchFamily="50" charset="-128"/>
                          <a:ea typeface="Meiryo UI" panose="020B0604030504040204" pitchFamily="50" charset="-128"/>
                        </a:rPr>
                        <a:t>年</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1,409.4</a:t>
                      </a:r>
                    </a:p>
                  </a:txBody>
                  <a:tcPr anchor="ctr"/>
                </a:tc>
                <a:tc rowSpan="2">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en-US" altLang="ja-JP" sz="1200" u="none" strike="noStrike" dirty="0">
                          <a:solidFill>
                            <a:schemeClr val="tx1"/>
                          </a:solidFill>
                          <a:latin typeface="Meiryo UI" panose="020B0604030504040204" pitchFamily="50" charset="-128"/>
                          <a:ea typeface="Meiryo UI" panose="020B0604030504040204" pitchFamily="50" charset="-128"/>
                        </a:rPr>
                        <a:t>1,500</a:t>
                      </a:r>
                    </a:p>
                  </a:txBody>
                  <a:tcPr anchor="ctr"/>
                </a:tc>
                <a:tc rowSpan="2">
                  <a:txBody>
                    <a:bodyPr/>
                    <a:lstStyle/>
                    <a:p>
                      <a:pPr algn="ctr"/>
                      <a:r>
                        <a:rPr kumimoji="1" lang="en-US" altLang="ja-JP" sz="1200" u="none" dirty="0">
                          <a:solidFill>
                            <a:schemeClr val="tx1"/>
                          </a:solidFill>
                          <a:latin typeface="Meiryo UI" panose="020B0604030504040204" pitchFamily="50" charset="-128"/>
                          <a:ea typeface="Meiryo UI" panose="020B0604030504040204" pitchFamily="50" charset="-128"/>
                        </a:rPr>
                        <a:t>2025</a:t>
                      </a:r>
                      <a:r>
                        <a:rPr kumimoji="1" lang="ja-JP" altLang="en-US" sz="1200" u="none" dirty="0">
                          <a:solidFill>
                            <a:schemeClr val="tx1"/>
                          </a:solidFill>
                          <a:latin typeface="Meiryo UI" panose="020B0604030504040204" pitchFamily="50" charset="-128"/>
                          <a:ea typeface="Meiryo UI" panose="020B0604030504040204" pitchFamily="50" charset="-128"/>
                        </a:rPr>
                        <a:t>年</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94.0</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72138030"/>
                  </a:ext>
                </a:extLst>
              </a:tr>
              <a:tr h="468000">
                <a:tc>
                  <a:txBody>
                    <a:bodyPr/>
                    <a:lstStyle/>
                    <a:p>
                      <a:r>
                        <a:rPr kumimoji="1" lang="en-US" altLang="ja-JP" sz="1200" dirty="0">
                          <a:latin typeface="Meiryo UI" panose="020B0604030504040204" pitchFamily="50" charset="-128"/>
                          <a:ea typeface="Meiryo UI" panose="020B0604030504040204" pitchFamily="50" charset="-128"/>
                        </a:rPr>
                        <a:t>2025</a:t>
                      </a:r>
                      <a:r>
                        <a:rPr kumimoji="1" lang="ja-JP" altLang="en-US" sz="1200" dirty="0">
                          <a:latin typeface="Meiryo UI" panose="020B0604030504040204" pitchFamily="50" charset="-128"/>
                          <a:ea typeface="Meiryo UI" panose="020B0604030504040204" pitchFamily="50" charset="-128"/>
                        </a:rPr>
                        <a:t>年</a:t>
                      </a:r>
                      <a:endParaRPr kumimoji="1" lang="en-US" altLang="ja-JP" sz="12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（１月～</a:t>
                      </a:r>
                      <a:r>
                        <a:rPr kumimoji="1" lang="en-US" altLang="ja-JP" sz="1000" dirty="0">
                          <a:latin typeface="Meiryo UI" panose="020B0604030504040204" pitchFamily="50" charset="-128"/>
                          <a:ea typeface="Meiryo UI" panose="020B0604030504040204" pitchFamily="50" charset="-128"/>
                        </a:rPr>
                        <a:t>9</a:t>
                      </a:r>
                      <a:r>
                        <a:rPr kumimoji="1" lang="ja-JP" altLang="en-US" sz="1000" dirty="0">
                          <a:latin typeface="Meiryo UI" panose="020B0604030504040204" pitchFamily="50" charset="-128"/>
                          <a:ea typeface="Meiryo UI" panose="020B0604030504040204" pitchFamily="50" charset="-128"/>
                        </a:rPr>
                        <a:t>月実績）</a:t>
                      </a:r>
                    </a:p>
                  </a:txBody>
                  <a:tcPr anchor="ct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u="none" dirty="0">
                          <a:solidFill>
                            <a:schemeClr val="tx1"/>
                          </a:solidFill>
                          <a:latin typeface="Meiryo UI" panose="020B0604030504040204" pitchFamily="50" charset="-128"/>
                          <a:ea typeface="Meiryo UI" panose="020B0604030504040204" pitchFamily="50" charset="-128"/>
                        </a:rPr>
                        <a:t>1,264.0</a:t>
                      </a: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u="none" dirty="0">
                          <a:solidFill>
                            <a:schemeClr val="tx1"/>
                          </a:solidFill>
                          <a:latin typeface="Meiryo UI" panose="020B0604030504040204" pitchFamily="50" charset="-128"/>
                          <a:ea typeface="Meiryo UI" panose="020B0604030504040204" pitchFamily="50" charset="-128"/>
                        </a:rPr>
                        <a:t>※12</a:t>
                      </a:r>
                      <a:r>
                        <a:rPr kumimoji="1" lang="ja-JP" altLang="en-US" sz="1200" b="0" u="none" dirty="0">
                          <a:solidFill>
                            <a:schemeClr val="tx1"/>
                          </a:solidFill>
                          <a:latin typeface="Meiryo UI" panose="020B0604030504040204" pitchFamily="50" charset="-128"/>
                          <a:ea typeface="Meiryo UI" panose="020B0604030504040204" pitchFamily="50" charset="-128"/>
                        </a:rPr>
                        <a:t>か月換算で</a:t>
                      </a:r>
                      <a:r>
                        <a:rPr kumimoji="1" lang="en-US" altLang="ja-JP" sz="1200" b="0" u="none" dirty="0">
                          <a:solidFill>
                            <a:schemeClr val="tx1"/>
                          </a:solidFill>
                          <a:latin typeface="Meiryo UI" panose="020B0604030504040204" pitchFamily="50" charset="-128"/>
                          <a:ea typeface="Meiryo UI" panose="020B0604030504040204" pitchFamily="50" charset="-128"/>
                        </a:rPr>
                        <a:t>1,685.3</a:t>
                      </a:r>
                    </a:p>
                  </a:txBody>
                  <a:tcPr anchor="ctr"/>
                </a:tc>
                <a:tc vMerge="1">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endParaRPr lang="en-US" altLang="ja-JP" sz="1200" u="none" strike="noStrike" dirty="0">
                        <a:solidFill>
                          <a:schemeClr val="tx1"/>
                        </a:solidFill>
                        <a:latin typeface="Meiryo UI" panose="020B0604030504040204" pitchFamily="50" charset="-128"/>
                        <a:ea typeface="Meiryo UI" panose="020B0604030504040204" pitchFamily="50" charset="-128"/>
                      </a:endParaRPr>
                    </a:p>
                  </a:txBody>
                  <a:tcPr anchor="ctr"/>
                </a:tc>
                <a:tc vMerge="1">
                  <a:txBody>
                    <a:bodyPr/>
                    <a:lstStyle/>
                    <a:p>
                      <a:pPr algn="ctr"/>
                      <a:endParaRPr kumimoji="1" lang="ja-JP" altLang="en-US" sz="1200" u="non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12</a:t>
                      </a:r>
                      <a:r>
                        <a:rPr kumimoji="1" lang="ja-JP" altLang="en-US" sz="1200" dirty="0">
                          <a:solidFill>
                            <a:schemeClr val="tx1"/>
                          </a:solidFill>
                          <a:latin typeface="Meiryo UI" panose="020B0604030504040204" pitchFamily="50" charset="-128"/>
                          <a:ea typeface="Meiryo UI" panose="020B0604030504040204" pitchFamily="50" charset="-128"/>
                        </a:rPr>
                        <a:t>か月換算で</a:t>
                      </a:r>
                      <a:r>
                        <a:rPr kumimoji="1" lang="en-US" altLang="ja-JP" sz="1200" dirty="0">
                          <a:solidFill>
                            <a:schemeClr val="tx1"/>
                          </a:solidFill>
                          <a:latin typeface="Meiryo UI" panose="020B0604030504040204" pitchFamily="50" charset="-128"/>
                          <a:ea typeface="Meiryo UI" panose="020B0604030504040204" pitchFamily="50" charset="-128"/>
                        </a:rPr>
                        <a:t>112.4%</a:t>
                      </a:r>
                    </a:p>
                  </a:txBody>
                  <a:tcPr anchor="ctr"/>
                </a:tc>
                <a:extLst>
                  <a:ext uri="{0D108BD9-81ED-4DB2-BD59-A6C34878D82A}">
                    <a16:rowId xmlns:a16="http://schemas.microsoft.com/office/drawing/2014/main" val="3006529468"/>
                  </a:ext>
                </a:extLst>
              </a:tr>
            </a:tbl>
          </a:graphicData>
        </a:graphic>
      </p:graphicFrame>
      <p:sp>
        <p:nvSpPr>
          <p:cNvPr id="13" name="テキスト ボックス 22">
            <a:extLst>
              <a:ext uri="{FF2B5EF4-FFF2-40B4-BE49-F238E27FC236}">
                <a16:creationId xmlns:a16="http://schemas.microsoft.com/office/drawing/2014/main" id="{1BE2E1E8-4D88-BE5F-8370-31ED44527739}"/>
              </a:ext>
            </a:extLst>
          </p:cNvPr>
          <p:cNvSpPr txBox="1"/>
          <p:nvPr/>
        </p:nvSpPr>
        <p:spPr>
          <a:xfrm>
            <a:off x="6576748" y="4989915"/>
            <a:ext cx="2707710" cy="348044"/>
          </a:xfrm>
          <a:prstGeom prst="rect">
            <a:avLst/>
          </a:prstGeom>
          <a:noFill/>
          <a:ln>
            <a:no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201221" indent="-201221"/>
            <a:r>
              <a:rPr lang="ja-JP" altLang="en-US" sz="831" dirty="0">
                <a:latin typeface="Meiryo UI" panose="020B0604030504040204" pitchFamily="50" charset="-128"/>
                <a:ea typeface="Meiryo UI" panose="020B0604030504040204" pitchFamily="50" charset="-128"/>
              </a:rPr>
              <a:t>出典：観光庁「インバウンド消費動向調査」</a:t>
            </a:r>
            <a:endParaRPr lang="en-US" altLang="ja-JP" sz="831" dirty="0">
              <a:latin typeface="Meiryo UI" panose="020B0604030504040204" pitchFamily="50" charset="-128"/>
              <a:ea typeface="Meiryo UI" panose="020B0604030504040204" pitchFamily="50" charset="-128"/>
            </a:endParaRPr>
          </a:p>
          <a:p>
            <a:pPr marL="201221" indent="-201221"/>
            <a:r>
              <a:rPr lang="ja-JP" altLang="en-US" sz="831" dirty="0">
                <a:latin typeface="Meiryo UI" panose="020B0604030504040204" pitchFamily="50" charset="-128"/>
                <a:ea typeface="Meiryo UI" panose="020B0604030504040204" pitchFamily="50" charset="-128"/>
              </a:rPr>
              <a:t>　　　　（旧）「</a:t>
            </a:r>
            <a:r>
              <a:rPr lang="zh-TW" altLang="en-US" sz="831" dirty="0">
                <a:latin typeface="Meiryo UI" panose="020B0604030504040204" pitchFamily="50" charset="-128"/>
                <a:ea typeface="Meiryo UI" panose="020B0604030504040204" pitchFamily="50" charset="-128"/>
              </a:rPr>
              <a:t>訪日外国人消費動向調査</a:t>
            </a:r>
            <a:r>
              <a:rPr lang="ja-JP" altLang="en-US" sz="831" dirty="0">
                <a:latin typeface="Meiryo UI" panose="020B0604030504040204" pitchFamily="50" charset="-128"/>
                <a:ea typeface="Meiryo UI" panose="020B0604030504040204" pitchFamily="50" charset="-128"/>
              </a:rPr>
              <a:t>」より作成</a:t>
            </a:r>
            <a:endParaRPr lang="en-US" altLang="ja-JP" sz="831" dirty="0">
              <a:latin typeface="Meiryo UI" panose="020B0604030504040204" pitchFamily="50" charset="-128"/>
              <a:ea typeface="Meiryo UI" panose="020B0604030504040204" pitchFamily="50" charset="-128"/>
            </a:endParaRPr>
          </a:p>
        </p:txBody>
      </p:sp>
      <p:sp>
        <p:nvSpPr>
          <p:cNvPr id="14" name="テキスト ボックス 55">
            <a:extLst>
              <a:ext uri="{FF2B5EF4-FFF2-40B4-BE49-F238E27FC236}">
                <a16:creationId xmlns:a16="http://schemas.microsoft.com/office/drawing/2014/main" id="{C945B879-679F-3261-29ED-FFDD6C9D4A39}"/>
              </a:ext>
            </a:extLst>
          </p:cNvPr>
          <p:cNvSpPr txBox="1">
            <a:spLocks noChangeArrowheads="1"/>
          </p:cNvSpPr>
          <p:nvPr/>
        </p:nvSpPr>
        <p:spPr bwMode="auto">
          <a:xfrm>
            <a:off x="141614" y="4794457"/>
            <a:ext cx="6435134" cy="181404"/>
          </a:xfrm>
          <a:prstGeom prst="rect">
            <a:avLst/>
          </a:prstGeom>
          <a:noFill/>
          <a:ln w="9525">
            <a:noFill/>
            <a:miter lim="800000"/>
            <a:headEnd/>
            <a:tailEnd/>
          </a:ln>
        </p:spPr>
        <p:txBody>
          <a:bodyPr wrap="square" lIns="52650" tIns="26325" rIns="52650" bIns="26325">
            <a:spAutoFit/>
          </a:bodyPr>
          <a:lstStyle/>
          <a:p>
            <a:pPr>
              <a:lnSpc>
                <a:spcPts val="1000"/>
              </a:lnSpc>
              <a:spcAft>
                <a:spcPts val="600"/>
              </a:spcAft>
            </a:pPr>
            <a:r>
              <a:rPr lang="ja-JP" altLang="en-US" sz="1000" dirty="0">
                <a:latin typeface="Meiryo UI" panose="020B0604030504040204" pitchFamily="50" charset="-128"/>
                <a:ea typeface="Meiryo UI" panose="020B0604030504040204" pitchFamily="50" charset="-128"/>
                <a:cs typeface="Arial" panose="020B0604020202020204" pitchFamily="34" charset="0"/>
              </a:rPr>
              <a:t>　</a:t>
            </a:r>
            <a:r>
              <a:rPr lang="en-US" altLang="ja-JP" sz="1000" dirty="0">
                <a:latin typeface="Meiryo UI" panose="020B0604030504040204" pitchFamily="50" charset="-128"/>
                <a:ea typeface="Meiryo UI" panose="020B0604030504040204" pitchFamily="50" charset="-128"/>
                <a:cs typeface="Arial" panose="020B0604020202020204" pitchFamily="34" charset="0"/>
              </a:rPr>
              <a:t>※</a:t>
            </a:r>
            <a:r>
              <a:rPr lang="ja-JP" altLang="en-US" sz="1000" dirty="0">
                <a:latin typeface="Meiryo UI" panose="020B0604030504040204" pitchFamily="50" charset="-128"/>
                <a:ea typeface="Meiryo UI" panose="020B0604030504040204" pitchFamily="50" charset="-128"/>
                <a:cs typeface="Arial" panose="020B0604020202020204" pitchFamily="34" charset="0"/>
              </a:rPr>
              <a:t>訪日外国人消費動向調査が</a:t>
            </a:r>
            <a:r>
              <a:rPr lang="en-US" altLang="ja-JP" sz="1000" dirty="0">
                <a:latin typeface="Meiryo UI" panose="020B0604030504040204" pitchFamily="50" charset="-128"/>
                <a:ea typeface="Meiryo UI" panose="020B0604030504040204" pitchFamily="50" charset="-128"/>
                <a:cs typeface="Arial" panose="020B0604020202020204" pitchFamily="34" charset="0"/>
              </a:rPr>
              <a:t>2023</a:t>
            </a:r>
            <a:r>
              <a:rPr lang="ja-JP" altLang="en-US" sz="1000" dirty="0">
                <a:latin typeface="Meiryo UI" panose="020B0604030504040204" pitchFamily="50" charset="-128"/>
                <a:ea typeface="Meiryo UI" panose="020B0604030504040204" pitchFamily="50" charset="-128"/>
                <a:cs typeface="Arial" panose="020B0604020202020204" pitchFamily="34" charset="0"/>
              </a:rPr>
              <a:t>年３月まで実施されなかったことから、</a:t>
            </a:r>
            <a:r>
              <a:rPr lang="en-US" altLang="ja-JP" sz="1000" dirty="0">
                <a:latin typeface="Meiryo UI" panose="020B0604030504040204" pitchFamily="50" charset="-128"/>
                <a:ea typeface="Meiryo UI" panose="020B0604030504040204" pitchFamily="50" charset="-128"/>
                <a:cs typeface="Arial" panose="020B0604020202020204" pitchFamily="34" charset="0"/>
              </a:rPr>
              <a:t>2020</a:t>
            </a:r>
            <a:r>
              <a:rPr lang="ja-JP" altLang="en-US" sz="1000" dirty="0">
                <a:latin typeface="Meiryo UI" panose="020B0604030504040204" pitchFamily="50" charset="-128"/>
                <a:ea typeface="Meiryo UI" panose="020B0604030504040204" pitchFamily="50" charset="-128"/>
                <a:cs typeface="Arial" panose="020B0604020202020204" pitchFamily="34" charset="0"/>
              </a:rPr>
              <a:t>年～</a:t>
            </a:r>
            <a:r>
              <a:rPr lang="en-US" altLang="ja-JP" sz="1000" dirty="0">
                <a:latin typeface="Meiryo UI" panose="020B0604030504040204" pitchFamily="50" charset="-128"/>
                <a:ea typeface="Meiryo UI" panose="020B0604030504040204" pitchFamily="50" charset="-128"/>
                <a:cs typeface="Arial" panose="020B0604020202020204" pitchFamily="34" charset="0"/>
              </a:rPr>
              <a:t>2023</a:t>
            </a:r>
            <a:r>
              <a:rPr lang="ja-JP" altLang="en-US" sz="1000" dirty="0">
                <a:latin typeface="Meiryo UI" panose="020B0604030504040204" pitchFamily="50" charset="-128"/>
                <a:ea typeface="Meiryo UI" panose="020B0604030504040204" pitchFamily="50" charset="-128"/>
                <a:cs typeface="Arial" panose="020B0604020202020204" pitchFamily="34" charset="0"/>
              </a:rPr>
              <a:t>年</a:t>
            </a:r>
            <a:r>
              <a:rPr lang="en-US" altLang="ja-JP" sz="1000" dirty="0">
                <a:latin typeface="Meiryo UI" panose="020B0604030504040204" pitchFamily="50" charset="-128"/>
                <a:ea typeface="Meiryo UI" panose="020B0604030504040204" pitchFamily="50" charset="-128"/>
                <a:cs typeface="Arial" panose="020B0604020202020204" pitchFamily="34" charset="0"/>
              </a:rPr>
              <a:t>3</a:t>
            </a:r>
            <a:r>
              <a:rPr lang="ja-JP" altLang="en-US" sz="1000" dirty="0">
                <a:latin typeface="Meiryo UI" panose="020B0604030504040204" pitchFamily="50" charset="-128"/>
                <a:ea typeface="Meiryo UI" panose="020B0604030504040204" pitchFamily="50" charset="-128"/>
                <a:cs typeface="Arial" panose="020B0604020202020204" pitchFamily="34" charset="0"/>
              </a:rPr>
              <a:t>月までの実績は算出不可</a:t>
            </a:r>
            <a:endParaRPr lang="en-US" altLang="ja-JP" sz="1000" dirty="0">
              <a:latin typeface="Arial" panose="020B0604020202020204" pitchFamily="34" charset="0"/>
              <a:ea typeface="Meiryo UI" panose="020B0604030504040204" pitchFamily="50" charset="-128"/>
              <a:cs typeface="Arial" panose="020B0604020202020204" pitchFamily="34" charset="0"/>
            </a:endParaRPr>
          </a:p>
        </p:txBody>
      </p:sp>
      <p:sp>
        <p:nvSpPr>
          <p:cNvPr id="3" name="テキスト ボックス 55">
            <a:extLst>
              <a:ext uri="{FF2B5EF4-FFF2-40B4-BE49-F238E27FC236}">
                <a16:creationId xmlns:a16="http://schemas.microsoft.com/office/drawing/2014/main" id="{2B7B8D8E-0073-3F68-EE69-435CF7AF9DED}"/>
              </a:ext>
            </a:extLst>
          </p:cNvPr>
          <p:cNvSpPr txBox="1">
            <a:spLocks noChangeArrowheads="1"/>
          </p:cNvSpPr>
          <p:nvPr/>
        </p:nvSpPr>
        <p:spPr bwMode="auto">
          <a:xfrm>
            <a:off x="-64" y="800636"/>
            <a:ext cx="9208855" cy="189227"/>
          </a:xfrm>
          <a:prstGeom prst="rect">
            <a:avLst/>
          </a:prstGeom>
          <a:noFill/>
          <a:ln w="9525">
            <a:noFill/>
            <a:miter lim="800000"/>
            <a:headEnd/>
            <a:tailEnd/>
          </a:ln>
        </p:spPr>
        <p:txBody>
          <a:bodyPr wrap="square" lIns="52650" tIns="26325" rIns="52650" bIns="26325">
            <a:spAutoFit/>
          </a:bodyPr>
          <a:lstStyle/>
          <a:p>
            <a:pPr>
              <a:lnSpc>
                <a:spcPts val="1000"/>
              </a:lnSpc>
              <a:spcAft>
                <a:spcPts val="600"/>
              </a:spcAft>
            </a:pPr>
            <a:r>
              <a:rPr lang="ja-JP" altLang="en-US" sz="1400" dirty="0">
                <a:latin typeface="Meiryo UI" panose="020B0604030504040204" pitchFamily="50" charset="-128"/>
                <a:ea typeface="Meiryo UI" panose="020B0604030504040204" pitchFamily="50" charset="-128"/>
              </a:rPr>
              <a:t>〇来阪外国人旅行者数</a:t>
            </a:r>
            <a:endParaRPr lang="en-US" altLang="ja-JP" sz="1400" dirty="0">
              <a:latin typeface="Arial" panose="020B0604020202020204" pitchFamily="34" charset="0"/>
              <a:ea typeface="Meiryo UI" panose="020B0604030504040204" pitchFamily="50" charset="-128"/>
              <a:cs typeface="Arial" panose="020B0604020202020204" pitchFamily="34" charset="0"/>
            </a:endParaRPr>
          </a:p>
        </p:txBody>
      </p:sp>
      <p:sp>
        <p:nvSpPr>
          <p:cNvPr id="5" name="正方形/長方形 4">
            <a:extLst>
              <a:ext uri="{FF2B5EF4-FFF2-40B4-BE49-F238E27FC236}">
                <a16:creationId xmlns:a16="http://schemas.microsoft.com/office/drawing/2014/main" id="{36DC0641-CFEF-17CE-B453-6DF20AE06C1F}"/>
              </a:ext>
            </a:extLst>
          </p:cNvPr>
          <p:cNvSpPr/>
          <p:nvPr/>
        </p:nvSpPr>
        <p:spPr>
          <a:xfrm>
            <a:off x="7716473" y="102466"/>
            <a:ext cx="1296144" cy="432048"/>
          </a:xfrm>
          <a:prstGeom prst="rect">
            <a:avLst/>
          </a:prstGeom>
          <a:ln w="190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1400" dirty="0">
                <a:latin typeface="Meiryo UI" panose="020B0604030504040204" pitchFamily="50" charset="-128"/>
                <a:ea typeface="Meiryo UI" panose="020B0604030504040204" pitchFamily="50" charset="-128"/>
              </a:rPr>
              <a:t>資料３</a:t>
            </a:r>
            <a:endParaRPr kumimoji="1" lang="ja-JP" altLang="en-US"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08418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1226427986"/>
              </p:ext>
            </p:extLst>
          </p:nvPr>
        </p:nvGraphicFramePr>
        <p:xfrm>
          <a:off x="95136" y="506126"/>
          <a:ext cx="8797346" cy="6171679"/>
        </p:xfrm>
        <a:graphic>
          <a:graphicData uri="http://schemas.openxmlformats.org/drawingml/2006/table">
            <a:tbl>
              <a:tblPr firstRow="1" bandRow="1">
                <a:tableStyleId>{5C22544A-7EE6-4342-B048-85BDC9FD1C3A}</a:tableStyleId>
              </a:tblPr>
              <a:tblGrid>
                <a:gridCol w="1218423">
                  <a:extLst>
                    <a:ext uri="{9D8B030D-6E8A-4147-A177-3AD203B41FA5}">
                      <a16:colId xmlns:a16="http://schemas.microsoft.com/office/drawing/2014/main" val="3083801403"/>
                    </a:ext>
                  </a:extLst>
                </a:gridCol>
                <a:gridCol w="993272">
                  <a:extLst>
                    <a:ext uri="{9D8B030D-6E8A-4147-A177-3AD203B41FA5}">
                      <a16:colId xmlns:a16="http://schemas.microsoft.com/office/drawing/2014/main" val="1776016710"/>
                    </a:ext>
                  </a:extLst>
                </a:gridCol>
                <a:gridCol w="993371">
                  <a:extLst>
                    <a:ext uri="{9D8B030D-6E8A-4147-A177-3AD203B41FA5}">
                      <a16:colId xmlns:a16="http://schemas.microsoft.com/office/drawing/2014/main" val="2408811415"/>
                    </a:ext>
                  </a:extLst>
                </a:gridCol>
                <a:gridCol w="993371">
                  <a:extLst>
                    <a:ext uri="{9D8B030D-6E8A-4147-A177-3AD203B41FA5}">
                      <a16:colId xmlns:a16="http://schemas.microsoft.com/office/drawing/2014/main" val="3793600257"/>
                    </a:ext>
                  </a:extLst>
                </a:gridCol>
                <a:gridCol w="993371">
                  <a:extLst>
                    <a:ext uri="{9D8B030D-6E8A-4147-A177-3AD203B41FA5}">
                      <a16:colId xmlns:a16="http://schemas.microsoft.com/office/drawing/2014/main" val="3986411414"/>
                    </a:ext>
                  </a:extLst>
                </a:gridCol>
                <a:gridCol w="1064326">
                  <a:extLst>
                    <a:ext uri="{9D8B030D-6E8A-4147-A177-3AD203B41FA5}">
                      <a16:colId xmlns:a16="http://schemas.microsoft.com/office/drawing/2014/main" val="493647911"/>
                    </a:ext>
                  </a:extLst>
                </a:gridCol>
                <a:gridCol w="1064326">
                  <a:extLst>
                    <a:ext uri="{9D8B030D-6E8A-4147-A177-3AD203B41FA5}">
                      <a16:colId xmlns:a16="http://schemas.microsoft.com/office/drawing/2014/main" val="2286469692"/>
                    </a:ext>
                  </a:extLst>
                </a:gridCol>
                <a:gridCol w="1476886">
                  <a:extLst>
                    <a:ext uri="{9D8B030D-6E8A-4147-A177-3AD203B41FA5}">
                      <a16:colId xmlns:a16="http://schemas.microsoft.com/office/drawing/2014/main" val="3754274535"/>
                    </a:ext>
                  </a:extLst>
                </a:gridCol>
              </a:tblGrid>
              <a:tr h="245809">
                <a:tc rowSpan="2">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gridSpan="6">
                  <a:txBody>
                    <a:bodyPr/>
                    <a:lstStyle/>
                    <a:p>
                      <a:pPr algn="ctr"/>
                      <a:r>
                        <a:rPr kumimoji="1" lang="ja-JP" altLang="en-US" sz="1050" b="0" dirty="0">
                          <a:latin typeface="Meiryo UI" panose="020B0604030504040204" pitchFamily="50" charset="-128"/>
                          <a:ea typeface="Meiryo UI" panose="020B0604030504040204" pitchFamily="50" charset="-128"/>
                        </a:rPr>
                        <a:t>参考値</a:t>
                      </a:r>
                    </a:p>
                  </a:txBody>
                  <a:tcPr>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dirty="0"/>
                    </a:p>
                  </a:txBody>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rowSpan="2">
                  <a:txBody>
                    <a:bodyPr/>
                    <a:lstStyle/>
                    <a:p>
                      <a:pPr algn="ctr"/>
                      <a:r>
                        <a:rPr kumimoji="1" lang="ja-JP" altLang="en-US" sz="1050" b="0" dirty="0">
                          <a:latin typeface="Meiryo UI" panose="020B0604030504040204" pitchFamily="50" charset="-128"/>
                          <a:ea typeface="Meiryo UI" panose="020B0604030504040204" pitchFamily="50" charset="-128"/>
                        </a:rPr>
                        <a:t>出典</a:t>
                      </a:r>
                    </a:p>
                  </a:txBody>
                  <a:tcPr anchor="ct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42717110"/>
                  </a:ext>
                </a:extLst>
              </a:tr>
              <a:tr h="238933">
                <a:tc vMerge="1">
                  <a:txBody>
                    <a:bodyPr/>
                    <a:lstStyle/>
                    <a:p>
                      <a:endParaRPr kumimoji="1" lang="ja-JP" altLang="en-US"/>
                    </a:p>
                  </a:txBody>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2019</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2020</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2021</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2022</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2023</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2024</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4275991535"/>
                  </a:ext>
                </a:extLst>
              </a:tr>
              <a:tr h="529435">
                <a:tc>
                  <a:txBody>
                    <a:bodyPr/>
                    <a:lstStyle/>
                    <a:p>
                      <a:r>
                        <a:rPr lang="ja-JP" altLang="en-US" sz="1000" u="none" dirty="0">
                          <a:latin typeface="Meiryo UI" panose="020B0604030504040204" pitchFamily="50" charset="-128"/>
                          <a:ea typeface="Meiryo UI" panose="020B0604030504040204" pitchFamily="50" charset="-128"/>
                        </a:rPr>
                        <a:t>日本人訪問者数</a:t>
                      </a:r>
                      <a:endParaRPr kumimoji="1" lang="ja-JP" altLang="en-US" sz="1000" u="none" strike="sngStrike" dirty="0">
                        <a:solidFill>
                          <a:srgbClr val="0000FF"/>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000" u="none" dirty="0">
                          <a:latin typeface="Meiryo UI" panose="020B0604030504040204" pitchFamily="50" charset="-128"/>
                          <a:ea typeface="Meiryo UI" panose="020B0604030504040204" pitchFamily="50" charset="-128"/>
                        </a:rPr>
                        <a:t>5,438</a:t>
                      </a:r>
                      <a:r>
                        <a:rPr kumimoji="1" lang="ja-JP" altLang="en-US" sz="1000" u="none" dirty="0">
                          <a:latin typeface="Meiryo UI" panose="020B0604030504040204" pitchFamily="50" charset="-128"/>
                          <a:ea typeface="Meiryo UI" panose="020B0604030504040204" pitchFamily="50" charset="-128"/>
                        </a:rPr>
                        <a:t>万人</a:t>
                      </a:r>
                      <a:endParaRPr kumimoji="1" lang="en-US" altLang="ja-JP" sz="1000" u="none" dirty="0">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2,038</a:t>
                      </a:r>
                      <a:r>
                        <a:rPr kumimoji="1" lang="ja-JP" altLang="en-US" sz="1000" u="none" dirty="0">
                          <a:solidFill>
                            <a:schemeClr val="tx1"/>
                          </a:solidFill>
                          <a:latin typeface="Meiryo UI" panose="020B0604030504040204" pitchFamily="50" charset="-128"/>
                          <a:ea typeface="Meiryo UI" panose="020B0604030504040204" pitchFamily="50" charset="-128"/>
                        </a:rPr>
                        <a:t>万人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000" u="none" dirty="0">
                          <a:solidFill>
                            <a:schemeClr val="tx1"/>
                          </a:solidFill>
                          <a:latin typeface="Meiryo UI" panose="020B0604030504040204" pitchFamily="50" charset="-128"/>
                          <a:ea typeface="Meiryo UI" panose="020B0604030504040204" pitchFamily="50" charset="-128"/>
                        </a:rPr>
                        <a:t>1,131</a:t>
                      </a:r>
                      <a:r>
                        <a:rPr kumimoji="1" lang="ja-JP" altLang="en-US" sz="1000" u="none" dirty="0">
                          <a:solidFill>
                            <a:schemeClr val="tx1"/>
                          </a:solidFill>
                          <a:latin typeface="Meiryo UI" panose="020B0604030504040204" pitchFamily="50" charset="-128"/>
                          <a:ea typeface="Meiryo UI" panose="020B0604030504040204" pitchFamily="50" charset="-128"/>
                        </a:rPr>
                        <a:t>万人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000" u="none" dirty="0">
                          <a:solidFill>
                            <a:schemeClr val="tx1"/>
                          </a:solidFill>
                          <a:latin typeface="Meiryo UI" panose="020B0604030504040204" pitchFamily="50" charset="-128"/>
                          <a:ea typeface="Meiryo UI" panose="020B0604030504040204" pitchFamily="50" charset="-128"/>
                        </a:rPr>
                        <a:t>2,318</a:t>
                      </a:r>
                      <a:r>
                        <a:rPr kumimoji="1" lang="ja-JP" altLang="en-US" sz="1000" u="none" dirty="0">
                          <a:solidFill>
                            <a:schemeClr val="tx1"/>
                          </a:solidFill>
                          <a:latin typeface="Meiryo UI" panose="020B0604030504040204" pitchFamily="50" charset="-128"/>
                          <a:ea typeface="Meiryo UI" panose="020B0604030504040204" pitchFamily="50" charset="-128"/>
                        </a:rPr>
                        <a:t>万人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000" u="none" dirty="0">
                          <a:solidFill>
                            <a:schemeClr val="tx1"/>
                          </a:solidFill>
                          <a:latin typeface="Meiryo UI" panose="020B0604030504040204" pitchFamily="50" charset="-128"/>
                          <a:ea typeface="Meiryo UI" panose="020B0604030504040204" pitchFamily="50" charset="-128"/>
                        </a:rPr>
                        <a:t>2,798</a:t>
                      </a:r>
                      <a:r>
                        <a:rPr kumimoji="1" lang="ja-JP" altLang="en-US" sz="1000" u="none" dirty="0">
                          <a:solidFill>
                            <a:schemeClr val="tx1"/>
                          </a:solidFill>
                          <a:latin typeface="Meiryo UI" panose="020B0604030504040204" pitchFamily="50" charset="-128"/>
                          <a:ea typeface="Meiryo UI" panose="020B0604030504040204" pitchFamily="50" charset="-128"/>
                        </a:rPr>
                        <a:t>万人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000" u="none" dirty="0">
                          <a:solidFill>
                            <a:schemeClr val="tx1"/>
                          </a:solidFill>
                          <a:latin typeface="Meiryo UI" panose="020B0604030504040204" pitchFamily="50" charset="-128"/>
                          <a:ea typeface="Meiryo UI" panose="020B0604030504040204" pitchFamily="50" charset="-128"/>
                        </a:rPr>
                        <a:t>3,232</a:t>
                      </a:r>
                      <a:r>
                        <a:rPr kumimoji="1" lang="ja-JP" altLang="en-US" sz="1000" u="none" dirty="0">
                          <a:solidFill>
                            <a:schemeClr val="tx1"/>
                          </a:solidFill>
                          <a:latin typeface="Meiryo UI" panose="020B0604030504040204" pitchFamily="50" charset="-128"/>
                          <a:ea typeface="Meiryo UI" panose="020B0604030504040204" pitchFamily="50" charset="-128"/>
                        </a:rPr>
                        <a:t>万人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800" u="none" dirty="0">
                          <a:solidFill>
                            <a:schemeClr val="tx1"/>
                          </a:solidFill>
                          <a:latin typeface="Meiryo UI" panose="020B0604030504040204" pitchFamily="50" charset="-128"/>
                          <a:ea typeface="Meiryo UI" panose="020B0604030504040204" pitchFamily="50" charset="-128"/>
                        </a:rPr>
                        <a:t>旅行・観光消費動向調査</a:t>
                      </a:r>
                      <a:endParaRPr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800" u="none" dirty="0">
                          <a:solidFill>
                            <a:schemeClr val="tx1"/>
                          </a:solidFill>
                          <a:latin typeface="Meiryo UI" panose="020B0604030504040204" pitchFamily="50" charset="-128"/>
                          <a:ea typeface="Meiryo UI" panose="020B0604030504040204" pitchFamily="50" charset="-128"/>
                        </a:rPr>
                        <a:t>（観光庁）　</a:t>
                      </a:r>
                      <a:endParaRPr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zh-TW" sz="800" u="none" dirty="0">
                          <a:solidFill>
                            <a:schemeClr val="tx1"/>
                          </a:solidFill>
                          <a:latin typeface="Meiryo UI" panose="020B0604030504040204" pitchFamily="50" charset="-128"/>
                          <a:ea typeface="Meiryo UI" panose="020B0604030504040204" pitchFamily="50" charset="-128"/>
                        </a:rPr>
                        <a:t>【</a:t>
                      </a:r>
                      <a:r>
                        <a:rPr lang="zh-TW" altLang="en-US" sz="800" u="none" dirty="0">
                          <a:solidFill>
                            <a:schemeClr val="tx1"/>
                          </a:solidFill>
                          <a:latin typeface="Meiryo UI" panose="020B0604030504040204" pitchFamily="50" charset="-128"/>
                          <a:ea typeface="Meiryo UI" panose="020B0604030504040204" pitchFamily="50" charset="-128"/>
                        </a:rPr>
                        <a:t>参考表</a:t>
                      </a:r>
                      <a:r>
                        <a:rPr lang="en-US" altLang="zh-TW" sz="800" u="none" dirty="0">
                          <a:solidFill>
                            <a:schemeClr val="tx1"/>
                          </a:solidFill>
                          <a:latin typeface="Meiryo UI" panose="020B0604030504040204" pitchFamily="50" charset="-128"/>
                          <a:ea typeface="Meiryo UI" panose="020B0604030504040204" pitchFamily="50" charset="-128"/>
                        </a:rPr>
                        <a:t>】 </a:t>
                      </a:r>
                      <a:r>
                        <a:rPr lang="zh-TW" altLang="en-US" sz="800" u="none" dirty="0">
                          <a:solidFill>
                            <a:schemeClr val="tx1"/>
                          </a:solidFill>
                          <a:latin typeface="Meiryo UI" panose="020B0604030504040204" pitchFamily="50" charset="-128"/>
                          <a:ea typeface="Meiryo UI" panose="020B0604030504040204" pitchFamily="50" charset="-128"/>
                        </a:rPr>
                        <a:t>都道府県別集計</a:t>
                      </a:r>
                      <a:endParaRPr kumimoji="1" lang="ja-JP" altLang="en-US"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53419002"/>
                  </a:ext>
                </a:extLst>
              </a:tr>
              <a:tr h="158821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国籍別来阪外国人</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訪問率</a:t>
                      </a:r>
                      <a:endParaRPr lang="en-US" altLang="ja-JP" sz="9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全国籍・地域　</a:t>
                      </a:r>
                      <a:r>
                        <a:rPr kumimoji="1" lang="en-US" altLang="ja-JP" sz="700" u="none" dirty="0">
                          <a:solidFill>
                            <a:schemeClr val="tx1"/>
                          </a:solidFill>
                          <a:latin typeface="Meiryo UI" panose="020B0604030504040204" pitchFamily="50" charset="-128"/>
                          <a:ea typeface="Meiryo UI" panose="020B0604030504040204" pitchFamily="50" charset="-128"/>
                        </a:rPr>
                        <a:t>38.6%</a:t>
                      </a: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韓国 </a:t>
                      </a:r>
                      <a:r>
                        <a:rPr kumimoji="1" lang="en-US" altLang="ja-JP" sz="700" u="none" dirty="0">
                          <a:solidFill>
                            <a:schemeClr val="tx1"/>
                          </a:solidFill>
                          <a:latin typeface="Meiryo UI" panose="020B0604030504040204" pitchFamily="50" charset="-128"/>
                          <a:ea typeface="Meiryo UI" panose="020B0604030504040204" pitchFamily="50" charset="-128"/>
                        </a:rPr>
                        <a:t>28.8%</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台湾 </a:t>
                      </a:r>
                      <a:r>
                        <a:rPr kumimoji="1" lang="en-US" altLang="ja-JP" sz="700" u="none" dirty="0">
                          <a:solidFill>
                            <a:schemeClr val="tx1"/>
                          </a:solidFill>
                          <a:latin typeface="Meiryo UI" panose="020B0604030504040204" pitchFamily="50" charset="-128"/>
                          <a:ea typeface="Meiryo UI" panose="020B0604030504040204" pitchFamily="50" charset="-128"/>
                        </a:rPr>
                        <a:t>26.1%</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中国 </a:t>
                      </a:r>
                      <a:r>
                        <a:rPr kumimoji="1" lang="en-US" altLang="ja-JP" sz="700" u="none" dirty="0">
                          <a:solidFill>
                            <a:schemeClr val="tx1"/>
                          </a:solidFill>
                          <a:latin typeface="Meiryo UI" panose="020B0604030504040204" pitchFamily="50" charset="-128"/>
                          <a:ea typeface="Meiryo UI" panose="020B0604030504040204" pitchFamily="50" charset="-128"/>
                        </a:rPr>
                        <a:t>58.8%</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香港 </a:t>
                      </a:r>
                      <a:r>
                        <a:rPr kumimoji="1" lang="en-US" altLang="ja-JP" sz="700" u="none" dirty="0">
                          <a:solidFill>
                            <a:schemeClr val="tx1"/>
                          </a:solidFill>
                          <a:latin typeface="Meiryo UI" panose="020B0604030504040204" pitchFamily="50" charset="-128"/>
                          <a:ea typeface="Meiryo UI" panose="020B0604030504040204" pitchFamily="50" charset="-128"/>
                        </a:rPr>
                        <a:t>31.4</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タイ </a:t>
                      </a:r>
                      <a:r>
                        <a:rPr kumimoji="1" lang="en-US" altLang="ja-JP" sz="700" u="none" dirty="0">
                          <a:solidFill>
                            <a:schemeClr val="tx1"/>
                          </a:solidFill>
                          <a:latin typeface="Meiryo UI" panose="020B0604030504040204" pitchFamily="50" charset="-128"/>
                          <a:ea typeface="Meiryo UI" panose="020B0604030504040204" pitchFamily="50" charset="-128"/>
                        </a:rPr>
                        <a:t>28.4</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インド </a:t>
                      </a:r>
                      <a:r>
                        <a:rPr kumimoji="1" lang="en-US" altLang="ja-JP" sz="700" u="none" dirty="0">
                          <a:solidFill>
                            <a:schemeClr val="tx1"/>
                          </a:solidFill>
                          <a:latin typeface="Meiryo UI" panose="020B0604030504040204" pitchFamily="50" charset="-128"/>
                          <a:ea typeface="Meiryo UI" panose="020B0604030504040204" pitchFamily="50" charset="-128"/>
                        </a:rPr>
                        <a:t>23.2</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英国 </a:t>
                      </a:r>
                      <a:r>
                        <a:rPr kumimoji="1" lang="en-US" altLang="ja-JP" sz="700" u="none" dirty="0">
                          <a:solidFill>
                            <a:schemeClr val="tx1"/>
                          </a:solidFill>
                          <a:latin typeface="Meiryo UI" panose="020B0604030504040204" pitchFamily="50" charset="-128"/>
                          <a:ea typeface="Meiryo UI" panose="020B0604030504040204" pitchFamily="50" charset="-128"/>
                        </a:rPr>
                        <a:t>32.8%</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米国 </a:t>
                      </a:r>
                      <a:r>
                        <a:rPr kumimoji="1" lang="en-US" altLang="ja-JP" sz="700" u="none" dirty="0">
                          <a:solidFill>
                            <a:schemeClr val="tx1"/>
                          </a:solidFill>
                          <a:latin typeface="Meiryo UI" panose="020B0604030504040204" pitchFamily="50" charset="-128"/>
                          <a:ea typeface="Meiryo UI" panose="020B0604030504040204" pitchFamily="50" charset="-128"/>
                        </a:rPr>
                        <a:t>28.3</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カナダ </a:t>
                      </a:r>
                      <a:r>
                        <a:rPr kumimoji="1" lang="en-US" altLang="ja-JP" sz="700" u="none" dirty="0">
                          <a:solidFill>
                            <a:schemeClr val="tx1"/>
                          </a:solidFill>
                          <a:latin typeface="Meiryo UI" panose="020B0604030504040204" pitchFamily="50" charset="-128"/>
                          <a:ea typeface="Meiryo UI" panose="020B0604030504040204" pitchFamily="50" charset="-128"/>
                        </a:rPr>
                        <a:t>41.6</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オーストラリア</a:t>
                      </a:r>
                      <a:r>
                        <a:rPr kumimoji="1" lang="en-US" altLang="ja-JP" sz="700" u="none" dirty="0">
                          <a:solidFill>
                            <a:schemeClr val="tx1"/>
                          </a:solidFill>
                          <a:latin typeface="Meiryo UI" panose="020B0604030504040204" pitchFamily="50" charset="-128"/>
                          <a:ea typeface="Meiryo UI" panose="020B0604030504040204" pitchFamily="50" charset="-128"/>
                        </a:rPr>
                        <a:t>45.0</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など　</a:t>
                      </a:r>
                      <a:endParaRPr kumimoji="1"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算出不可</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算出不可</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算出不可</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全国籍・地域 </a:t>
                      </a:r>
                      <a:r>
                        <a:rPr kumimoji="1" lang="en-US" altLang="ja-JP" sz="700" u="none" dirty="0">
                          <a:solidFill>
                            <a:schemeClr val="tx1"/>
                          </a:solidFill>
                          <a:latin typeface="Meiryo UI" panose="020B0604030504040204" pitchFamily="50" charset="-128"/>
                          <a:ea typeface="Meiryo UI" panose="020B0604030504040204" pitchFamily="50" charset="-128"/>
                        </a:rPr>
                        <a:t>39.6%</a:t>
                      </a: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韓国 </a:t>
                      </a:r>
                      <a:r>
                        <a:rPr kumimoji="1" lang="en-US" altLang="ja-JP" sz="700" u="none" dirty="0">
                          <a:solidFill>
                            <a:schemeClr val="tx1"/>
                          </a:solidFill>
                          <a:latin typeface="Meiryo UI" panose="020B0604030504040204" pitchFamily="50" charset="-128"/>
                          <a:ea typeface="Meiryo UI" panose="020B0604030504040204" pitchFamily="50" charset="-128"/>
                        </a:rPr>
                        <a:t>34.6%</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台湾 </a:t>
                      </a:r>
                      <a:r>
                        <a:rPr kumimoji="1" lang="en-US" altLang="ja-JP" sz="700" u="none" dirty="0">
                          <a:solidFill>
                            <a:schemeClr val="tx1"/>
                          </a:solidFill>
                          <a:latin typeface="Meiryo UI" panose="020B0604030504040204" pitchFamily="50" charset="-128"/>
                          <a:ea typeface="Meiryo UI" panose="020B0604030504040204" pitchFamily="50" charset="-128"/>
                        </a:rPr>
                        <a:t>29.2%</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中国 </a:t>
                      </a:r>
                      <a:r>
                        <a:rPr kumimoji="1" lang="en-US" altLang="ja-JP" sz="700" u="none" dirty="0">
                          <a:solidFill>
                            <a:schemeClr val="tx1"/>
                          </a:solidFill>
                          <a:latin typeface="Meiryo UI" panose="020B0604030504040204" pitchFamily="50" charset="-128"/>
                          <a:ea typeface="Meiryo UI" panose="020B0604030504040204" pitchFamily="50" charset="-128"/>
                        </a:rPr>
                        <a:t>52.3%</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香港 </a:t>
                      </a:r>
                      <a:r>
                        <a:rPr kumimoji="1" lang="en-US" altLang="ja-JP" sz="700" u="none" dirty="0">
                          <a:solidFill>
                            <a:schemeClr val="tx1"/>
                          </a:solidFill>
                          <a:latin typeface="Meiryo UI" panose="020B0604030504040204" pitchFamily="50" charset="-128"/>
                          <a:ea typeface="Meiryo UI" panose="020B0604030504040204" pitchFamily="50" charset="-128"/>
                        </a:rPr>
                        <a:t>33.3</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タイ　 </a:t>
                      </a:r>
                      <a:r>
                        <a:rPr kumimoji="1" lang="en-US" altLang="ja-JP" sz="700" u="none" dirty="0">
                          <a:solidFill>
                            <a:schemeClr val="tx1"/>
                          </a:solidFill>
                          <a:latin typeface="Meiryo UI" panose="020B0604030504040204" pitchFamily="50" charset="-128"/>
                          <a:ea typeface="Meiryo UI" panose="020B0604030504040204" pitchFamily="50" charset="-128"/>
                        </a:rPr>
                        <a:t>33.9</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インド </a:t>
                      </a:r>
                      <a:r>
                        <a:rPr kumimoji="1" lang="en-US" altLang="ja-JP" sz="700" u="none" dirty="0">
                          <a:solidFill>
                            <a:schemeClr val="tx1"/>
                          </a:solidFill>
                          <a:latin typeface="Meiryo UI" panose="020B0604030504040204" pitchFamily="50" charset="-128"/>
                          <a:ea typeface="Meiryo UI" panose="020B0604030504040204" pitchFamily="50" charset="-128"/>
                        </a:rPr>
                        <a:t>35.0</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英国 </a:t>
                      </a:r>
                      <a:r>
                        <a:rPr kumimoji="1" lang="en-US" altLang="ja-JP" sz="700" u="none" dirty="0">
                          <a:solidFill>
                            <a:schemeClr val="tx1"/>
                          </a:solidFill>
                          <a:latin typeface="Meiryo UI" panose="020B0604030504040204" pitchFamily="50" charset="-128"/>
                          <a:ea typeface="Meiryo UI" panose="020B0604030504040204" pitchFamily="50" charset="-128"/>
                        </a:rPr>
                        <a:t>43.8%</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米国 </a:t>
                      </a:r>
                      <a:r>
                        <a:rPr kumimoji="1" lang="en-US" altLang="ja-JP" sz="700" u="none" dirty="0">
                          <a:solidFill>
                            <a:schemeClr val="tx1"/>
                          </a:solidFill>
                          <a:latin typeface="Meiryo UI" panose="020B0604030504040204" pitchFamily="50" charset="-128"/>
                          <a:ea typeface="Meiryo UI" panose="020B0604030504040204" pitchFamily="50" charset="-128"/>
                        </a:rPr>
                        <a:t>39.7</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カナダ </a:t>
                      </a:r>
                      <a:r>
                        <a:rPr kumimoji="1" lang="en-US" altLang="ja-JP" sz="700" u="none" dirty="0">
                          <a:solidFill>
                            <a:schemeClr val="tx1"/>
                          </a:solidFill>
                          <a:latin typeface="Meiryo UI" panose="020B0604030504040204" pitchFamily="50" charset="-128"/>
                          <a:ea typeface="Meiryo UI" panose="020B0604030504040204" pitchFamily="50" charset="-128"/>
                        </a:rPr>
                        <a:t>45.2</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オーストラリア</a:t>
                      </a:r>
                      <a:r>
                        <a:rPr kumimoji="1" lang="en-US" altLang="ja-JP" sz="700" u="none" dirty="0">
                          <a:solidFill>
                            <a:schemeClr val="tx1"/>
                          </a:solidFill>
                          <a:latin typeface="Meiryo UI" panose="020B0604030504040204" pitchFamily="50" charset="-128"/>
                          <a:ea typeface="Meiryo UI" panose="020B0604030504040204" pitchFamily="50" charset="-128"/>
                        </a:rPr>
                        <a:t>60.5</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など　</a:t>
                      </a:r>
                      <a:endParaRPr kumimoji="1"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全国籍・地域 </a:t>
                      </a:r>
                      <a:r>
                        <a:rPr kumimoji="1" lang="en-US" altLang="ja-JP" sz="700" u="none" dirty="0">
                          <a:solidFill>
                            <a:schemeClr val="tx1"/>
                          </a:solidFill>
                          <a:latin typeface="Meiryo UI" panose="020B0604030504040204" pitchFamily="50" charset="-128"/>
                          <a:ea typeface="Meiryo UI" panose="020B0604030504040204" pitchFamily="50" charset="-128"/>
                        </a:rPr>
                        <a:t>39.6%</a:t>
                      </a: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韓国 </a:t>
                      </a:r>
                      <a:r>
                        <a:rPr kumimoji="1" lang="en-US" altLang="ja-JP" sz="700" u="none" dirty="0">
                          <a:solidFill>
                            <a:schemeClr val="tx1"/>
                          </a:solidFill>
                          <a:latin typeface="Meiryo UI" panose="020B0604030504040204" pitchFamily="50" charset="-128"/>
                          <a:ea typeface="Meiryo UI" panose="020B0604030504040204" pitchFamily="50" charset="-128"/>
                        </a:rPr>
                        <a:t>30.7%</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台湾 </a:t>
                      </a:r>
                      <a:r>
                        <a:rPr kumimoji="1" lang="en-US" altLang="ja-JP" sz="700" u="none" dirty="0">
                          <a:solidFill>
                            <a:schemeClr val="tx1"/>
                          </a:solidFill>
                          <a:latin typeface="Meiryo UI" panose="020B0604030504040204" pitchFamily="50" charset="-128"/>
                          <a:ea typeface="Meiryo UI" panose="020B0604030504040204" pitchFamily="50" charset="-128"/>
                        </a:rPr>
                        <a:t>26.7%</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中国 </a:t>
                      </a:r>
                      <a:r>
                        <a:rPr kumimoji="1" lang="en-US" altLang="ja-JP" sz="700" u="none" dirty="0">
                          <a:solidFill>
                            <a:schemeClr val="tx1"/>
                          </a:solidFill>
                          <a:latin typeface="Meiryo UI" panose="020B0604030504040204" pitchFamily="50" charset="-128"/>
                          <a:ea typeface="Meiryo UI" panose="020B0604030504040204" pitchFamily="50" charset="-128"/>
                        </a:rPr>
                        <a:t>53.9%</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香港 </a:t>
                      </a:r>
                      <a:r>
                        <a:rPr kumimoji="1" lang="en-US" altLang="ja-JP" sz="700" u="none" dirty="0">
                          <a:solidFill>
                            <a:schemeClr val="tx1"/>
                          </a:solidFill>
                          <a:latin typeface="Meiryo UI" panose="020B0604030504040204" pitchFamily="50" charset="-128"/>
                          <a:ea typeface="Meiryo UI" panose="020B0604030504040204" pitchFamily="50" charset="-128"/>
                        </a:rPr>
                        <a:t>31.0</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タイ　 </a:t>
                      </a:r>
                      <a:r>
                        <a:rPr kumimoji="1" lang="en-US" altLang="ja-JP" sz="700" u="none" dirty="0">
                          <a:solidFill>
                            <a:schemeClr val="tx1"/>
                          </a:solidFill>
                          <a:latin typeface="Meiryo UI" panose="020B0604030504040204" pitchFamily="50" charset="-128"/>
                          <a:ea typeface="Meiryo UI" panose="020B0604030504040204" pitchFamily="50" charset="-128"/>
                        </a:rPr>
                        <a:t>32.6</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インド </a:t>
                      </a:r>
                      <a:r>
                        <a:rPr kumimoji="1" lang="en-US" altLang="ja-JP" sz="700" u="none" dirty="0">
                          <a:solidFill>
                            <a:schemeClr val="tx1"/>
                          </a:solidFill>
                          <a:latin typeface="Meiryo UI" panose="020B0604030504040204" pitchFamily="50" charset="-128"/>
                          <a:ea typeface="Meiryo UI" panose="020B0604030504040204" pitchFamily="50" charset="-128"/>
                        </a:rPr>
                        <a:t>38.8</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英国 </a:t>
                      </a:r>
                      <a:r>
                        <a:rPr kumimoji="1" lang="en-US" altLang="ja-JP" sz="700" u="none" dirty="0">
                          <a:solidFill>
                            <a:schemeClr val="tx1"/>
                          </a:solidFill>
                          <a:latin typeface="Meiryo UI" panose="020B0604030504040204" pitchFamily="50" charset="-128"/>
                          <a:ea typeface="Meiryo UI" panose="020B0604030504040204" pitchFamily="50" charset="-128"/>
                        </a:rPr>
                        <a:t>49.4%</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米国 </a:t>
                      </a:r>
                      <a:r>
                        <a:rPr kumimoji="1" lang="en-US" altLang="ja-JP" sz="700" u="none" dirty="0">
                          <a:solidFill>
                            <a:schemeClr val="tx1"/>
                          </a:solidFill>
                          <a:latin typeface="Meiryo UI" panose="020B0604030504040204" pitchFamily="50" charset="-128"/>
                          <a:ea typeface="Meiryo UI" panose="020B0604030504040204" pitchFamily="50" charset="-128"/>
                        </a:rPr>
                        <a:t>40.3</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カナダ </a:t>
                      </a:r>
                      <a:r>
                        <a:rPr kumimoji="1" lang="en-US" altLang="ja-JP" sz="700" u="none" dirty="0">
                          <a:solidFill>
                            <a:schemeClr val="tx1"/>
                          </a:solidFill>
                          <a:latin typeface="Meiryo UI" panose="020B0604030504040204" pitchFamily="50" charset="-128"/>
                          <a:ea typeface="Meiryo UI" panose="020B0604030504040204" pitchFamily="50" charset="-128"/>
                        </a:rPr>
                        <a:t>52.0</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オーストラリア</a:t>
                      </a:r>
                      <a:r>
                        <a:rPr kumimoji="1" lang="en-US" altLang="ja-JP" sz="700" u="none" dirty="0">
                          <a:solidFill>
                            <a:schemeClr val="tx1"/>
                          </a:solidFill>
                          <a:latin typeface="Meiryo UI" panose="020B0604030504040204" pitchFamily="50" charset="-128"/>
                          <a:ea typeface="Meiryo UI" panose="020B0604030504040204" pitchFamily="50" charset="-128"/>
                        </a:rPr>
                        <a:t>55.8</a:t>
                      </a:r>
                      <a:r>
                        <a:rPr kumimoji="1" lang="ja-JP" altLang="en-US" sz="700" u="none" dirty="0">
                          <a:solidFill>
                            <a:schemeClr val="tx1"/>
                          </a:solidFill>
                          <a:latin typeface="Meiryo UI" panose="020B0604030504040204" pitchFamily="50" charset="-128"/>
                          <a:ea typeface="Meiryo UI" panose="020B0604030504040204" pitchFamily="50" charset="-128"/>
                        </a:rPr>
                        <a:t>％</a:t>
                      </a:r>
                      <a:endParaRPr kumimoji="1" lang="en-US" altLang="ja-JP" sz="7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700" u="none" dirty="0">
                          <a:solidFill>
                            <a:schemeClr val="tx1"/>
                          </a:solidFill>
                          <a:latin typeface="Meiryo UI" panose="020B0604030504040204" pitchFamily="50" charset="-128"/>
                          <a:ea typeface="Meiryo UI" panose="020B0604030504040204" pitchFamily="50" charset="-128"/>
                        </a:rPr>
                        <a:t>など　</a:t>
                      </a:r>
                      <a:endParaRPr kumimoji="1"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01221" indent="-201221"/>
                      <a:r>
                        <a:rPr lang="ja-JP" altLang="en-US" sz="800" dirty="0">
                          <a:solidFill>
                            <a:schemeClr val="tx1"/>
                          </a:solidFill>
                          <a:latin typeface="Meiryo UI" panose="020B0604030504040204" pitchFamily="50" charset="-128"/>
                          <a:ea typeface="Meiryo UI" panose="020B0604030504040204" pitchFamily="50" charset="-128"/>
                        </a:rPr>
                        <a:t>インバウンド消費動向調査</a:t>
                      </a:r>
                      <a:endParaRPr lang="en-US" altLang="ja-JP" sz="800" dirty="0">
                        <a:solidFill>
                          <a:schemeClr val="tx1"/>
                        </a:solidFill>
                        <a:latin typeface="Meiryo UI" panose="020B0604030504040204" pitchFamily="50" charset="-128"/>
                        <a:ea typeface="Meiryo UI" panose="020B0604030504040204" pitchFamily="50" charset="-128"/>
                      </a:endParaRPr>
                    </a:p>
                    <a:p>
                      <a:pPr marL="201221" indent="-201221"/>
                      <a:r>
                        <a:rPr lang="ja-JP" altLang="en-US" sz="800" dirty="0">
                          <a:solidFill>
                            <a:schemeClr val="tx1"/>
                          </a:solidFill>
                          <a:latin typeface="Meiryo UI" panose="020B0604030504040204" pitchFamily="50" charset="-128"/>
                          <a:ea typeface="Meiryo UI" panose="020B0604030504040204" pitchFamily="50" charset="-128"/>
                        </a:rPr>
                        <a:t>（旧）</a:t>
                      </a:r>
                      <a:r>
                        <a:rPr lang="zh-TW" altLang="en-US" sz="800" dirty="0">
                          <a:solidFill>
                            <a:schemeClr val="tx1"/>
                          </a:solidFill>
                          <a:latin typeface="Meiryo UI" panose="020B0604030504040204" pitchFamily="50" charset="-128"/>
                          <a:ea typeface="Meiryo UI" panose="020B0604030504040204" pitchFamily="50" charset="-128"/>
                        </a:rPr>
                        <a:t>訪日外国人消費</a:t>
                      </a:r>
                      <a:r>
                        <a:rPr lang="ja-JP" altLang="en-US" sz="800" dirty="0">
                          <a:solidFill>
                            <a:schemeClr val="tx1"/>
                          </a:solidFill>
                          <a:latin typeface="Meiryo UI" panose="020B0604030504040204" pitchFamily="50" charset="-128"/>
                          <a:ea typeface="Meiryo UI" panose="020B0604030504040204" pitchFamily="50" charset="-128"/>
                        </a:rPr>
                        <a:t>　</a:t>
                      </a:r>
                      <a:endParaRPr lang="en-US" altLang="ja-JP" sz="800" dirty="0">
                        <a:solidFill>
                          <a:schemeClr val="tx1"/>
                        </a:solidFill>
                        <a:latin typeface="Meiryo UI" panose="020B0604030504040204" pitchFamily="50" charset="-128"/>
                        <a:ea typeface="Meiryo UI" panose="020B0604030504040204" pitchFamily="50" charset="-128"/>
                      </a:endParaRPr>
                    </a:p>
                    <a:p>
                      <a:pPr marL="201221" indent="-201221"/>
                      <a:r>
                        <a:rPr lang="ja-JP" altLang="en-US" sz="800" dirty="0">
                          <a:solidFill>
                            <a:schemeClr val="tx1"/>
                          </a:solidFill>
                          <a:latin typeface="Meiryo UI" panose="020B0604030504040204" pitchFamily="50" charset="-128"/>
                          <a:ea typeface="Meiryo UI" panose="020B0604030504040204" pitchFamily="50" charset="-128"/>
                        </a:rPr>
                        <a:t>　　　　 </a:t>
                      </a:r>
                      <a:r>
                        <a:rPr lang="zh-TW" altLang="en-US" sz="800" dirty="0">
                          <a:solidFill>
                            <a:schemeClr val="tx1"/>
                          </a:solidFill>
                          <a:latin typeface="Meiryo UI" panose="020B0604030504040204" pitchFamily="50" charset="-128"/>
                          <a:ea typeface="Meiryo UI" panose="020B0604030504040204" pitchFamily="50" charset="-128"/>
                        </a:rPr>
                        <a:t>動向調査</a:t>
                      </a:r>
                      <a:endParaRPr lang="en-US" altLang="zh-TW" sz="800" dirty="0">
                        <a:solidFill>
                          <a:schemeClr val="tx1"/>
                        </a:solidFill>
                        <a:latin typeface="Meiryo UI" panose="020B0604030504040204" pitchFamily="50" charset="-128"/>
                        <a:ea typeface="Meiryo UI" panose="020B0604030504040204" pitchFamily="50" charset="-128"/>
                      </a:endParaRPr>
                    </a:p>
                    <a:p>
                      <a:pPr marL="201221" indent="-201221"/>
                      <a:r>
                        <a:rPr kumimoji="1" lang="ja-JP" altLang="en-US" sz="800" u="none" dirty="0">
                          <a:solidFill>
                            <a:schemeClr val="tx1"/>
                          </a:solidFill>
                          <a:latin typeface="Meiryo UI" panose="020B0604030504040204" pitchFamily="50" charset="-128"/>
                          <a:ea typeface="Meiryo UI" panose="020B0604030504040204" pitchFamily="50" charset="-128"/>
                        </a:rPr>
                        <a:t>（観光庁）</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04966733"/>
                  </a:ext>
                </a:extLst>
              </a:tr>
              <a:tr h="353773">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延べ宿泊者数</a:t>
                      </a:r>
                      <a:endParaRPr lang="en-US" altLang="ja-JP" sz="10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dirty="0">
                          <a:solidFill>
                            <a:schemeClr val="tx1"/>
                          </a:solidFill>
                          <a:latin typeface="Meiryo UI" panose="020B0604030504040204" pitchFamily="50" charset="-128"/>
                          <a:ea typeface="Meiryo UI" panose="020B0604030504040204" pitchFamily="50" charset="-128"/>
                        </a:rPr>
                        <a:t>（大阪）</a:t>
                      </a:r>
                      <a:endParaRPr kumimoji="1" lang="ja-JP" altLang="en-US" sz="10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900" u="none" dirty="0">
                          <a:solidFill>
                            <a:schemeClr val="tx1"/>
                          </a:solidFill>
                          <a:latin typeface="Meiryo UI" panose="020B0604030504040204" pitchFamily="50" charset="-128"/>
                          <a:ea typeface="Meiryo UI" panose="020B0604030504040204" pitchFamily="50" charset="-128"/>
                        </a:rPr>
                        <a:t>4,743</a:t>
                      </a:r>
                      <a:r>
                        <a:rPr kumimoji="1" lang="ja-JP" altLang="en-US" sz="900" u="none" dirty="0">
                          <a:solidFill>
                            <a:schemeClr val="tx1"/>
                          </a:solidFill>
                          <a:latin typeface="Meiryo UI" panose="020B0604030504040204" pitchFamily="50" charset="-128"/>
                          <a:ea typeface="Meiryo UI" panose="020B0604030504040204" pitchFamily="50" charset="-128"/>
                        </a:rPr>
                        <a:t>万人泊</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1,972</a:t>
                      </a:r>
                      <a:r>
                        <a:rPr kumimoji="1" lang="ja-JP" altLang="en-US" sz="900" u="none" dirty="0">
                          <a:solidFill>
                            <a:schemeClr val="tx1"/>
                          </a:solidFill>
                          <a:latin typeface="Meiryo UI" panose="020B0604030504040204" pitchFamily="50" charset="-128"/>
                          <a:ea typeface="Meiryo UI" panose="020B0604030504040204" pitchFamily="50" charset="-128"/>
                        </a:rPr>
                        <a:t>万人泊</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1,786</a:t>
                      </a:r>
                      <a:r>
                        <a:rPr kumimoji="1" lang="ja-JP" altLang="en-US" sz="900" u="none" dirty="0">
                          <a:solidFill>
                            <a:schemeClr val="tx1"/>
                          </a:solidFill>
                          <a:latin typeface="Meiryo UI" panose="020B0604030504040204" pitchFamily="50" charset="-128"/>
                          <a:ea typeface="Meiryo UI" panose="020B0604030504040204" pitchFamily="50" charset="-128"/>
                        </a:rPr>
                        <a:t>万人泊</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3,052</a:t>
                      </a:r>
                      <a:r>
                        <a:rPr kumimoji="1" lang="ja-JP" altLang="en-US" sz="900" u="none" dirty="0">
                          <a:solidFill>
                            <a:schemeClr val="tx1"/>
                          </a:solidFill>
                          <a:latin typeface="Meiryo UI" panose="020B0604030504040204" pitchFamily="50" charset="-128"/>
                          <a:ea typeface="Meiryo UI" panose="020B0604030504040204" pitchFamily="50" charset="-128"/>
                        </a:rPr>
                        <a:t>万人泊</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5,070</a:t>
                      </a:r>
                      <a:r>
                        <a:rPr kumimoji="1" lang="ja-JP" altLang="en-US" sz="900" u="none" dirty="0">
                          <a:solidFill>
                            <a:schemeClr val="tx1"/>
                          </a:solidFill>
                          <a:latin typeface="Meiryo UI" panose="020B0604030504040204" pitchFamily="50" charset="-128"/>
                          <a:ea typeface="Meiryo UI" panose="020B0604030504040204" pitchFamily="50" charset="-128"/>
                        </a:rPr>
                        <a:t>万人泊</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5,743</a:t>
                      </a:r>
                      <a:r>
                        <a:rPr kumimoji="1" lang="ja-JP" altLang="en-US" sz="900" u="none" dirty="0">
                          <a:solidFill>
                            <a:schemeClr val="tx1"/>
                          </a:solidFill>
                          <a:latin typeface="Meiryo UI" panose="020B0604030504040204" pitchFamily="50" charset="-128"/>
                          <a:ea typeface="Meiryo UI" panose="020B0604030504040204" pitchFamily="50" charset="-128"/>
                        </a:rPr>
                        <a:t>万人泊</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zh-TW" altLang="en-US" sz="800" u="none" dirty="0">
                          <a:solidFill>
                            <a:schemeClr val="tx1"/>
                          </a:solidFill>
                          <a:latin typeface="Meiryo UI" panose="020B0604030504040204" pitchFamily="50" charset="-128"/>
                          <a:ea typeface="Meiryo UI" panose="020B0604030504040204" pitchFamily="50" charset="-128"/>
                        </a:rPr>
                        <a:t>宿泊旅行統計調査</a:t>
                      </a:r>
                      <a:endParaRPr lang="en-US" altLang="zh-TW" sz="800" u="none" dirty="0">
                        <a:solidFill>
                          <a:schemeClr val="tx1"/>
                        </a:solidFill>
                        <a:latin typeface="Meiryo UI" panose="020B0604030504040204" pitchFamily="50" charset="-128"/>
                        <a:ea typeface="Meiryo UI" panose="020B0604030504040204" pitchFamily="50" charset="-128"/>
                      </a:endParaRPr>
                    </a:p>
                    <a:p>
                      <a:r>
                        <a:rPr lang="ja-JP" altLang="en-US" sz="800" u="none" dirty="0">
                          <a:solidFill>
                            <a:schemeClr val="tx1"/>
                          </a:solidFill>
                          <a:latin typeface="Meiryo UI" panose="020B0604030504040204" pitchFamily="50" charset="-128"/>
                          <a:ea typeface="Meiryo UI" panose="020B0604030504040204" pitchFamily="50" charset="-128"/>
                        </a:rPr>
                        <a:t>（観光庁）</a:t>
                      </a:r>
                      <a:endParaRPr kumimoji="1" lang="ja-JP" altLang="en-US"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359645871"/>
                  </a:ext>
                </a:extLst>
              </a:tr>
              <a:tr h="700087">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来阪外国人消費</a:t>
                      </a:r>
                      <a:endParaRPr lang="en-US" altLang="ja-JP" sz="1000" u="none" dirty="0">
                        <a:solidFill>
                          <a:schemeClr val="tx1"/>
                        </a:solidFill>
                        <a:latin typeface="Meiryo UI" panose="020B0604030504040204" pitchFamily="50" charset="-128"/>
                        <a:ea typeface="Meiryo UI" panose="020B0604030504040204" pitchFamily="50" charset="-128"/>
                      </a:endParaRPr>
                    </a:p>
                    <a:p>
                      <a:r>
                        <a:rPr lang="ja-JP" altLang="en-US" sz="1000" u="none" dirty="0">
                          <a:solidFill>
                            <a:schemeClr val="tx1"/>
                          </a:solidFill>
                          <a:latin typeface="Meiryo UI" panose="020B0604030504040204" pitchFamily="50" charset="-128"/>
                          <a:ea typeface="Meiryo UI" panose="020B0604030504040204" pitchFamily="50" charset="-128"/>
                        </a:rPr>
                        <a:t>単価</a:t>
                      </a:r>
                      <a:endParaRPr kumimoji="1" lang="ja-JP" altLang="en-US" sz="10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000" u="none" dirty="0">
                          <a:solidFill>
                            <a:schemeClr val="tx1"/>
                          </a:solidFill>
                          <a:latin typeface="Meiryo UI" panose="020B0604030504040204" pitchFamily="50" charset="-128"/>
                          <a:ea typeface="Meiryo UI" panose="020B0604030504040204" pitchFamily="50" charset="-128"/>
                        </a:rPr>
                        <a:t>127,292</a:t>
                      </a:r>
                      <a:r>
                        <a:rPr kumimoji="1" lang="ja-JP" altLang="en-US" sz="1000" u="none" dirty="0">
                          <a:solidFill>
                            <a:schemeClr val="tx1"/>
                          </a:solidFill>
                          <a:latin typeface="Meiryo UI" panose="020B0604030504040204" pitchFamily="50" charset="-128"/>
                          <a:ea typeface="Meiryo UI" panose="020B0604030504040204" pitchFamily="50" charset="-128"/>
                        </a:rPr>
                        <a:t>円</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ja-JP" altLang="en-US" sz="1000" u="none" dirty="0">
                          <a:solidFill>
                            <a:schemeClr val="tx1"/>
                          </a:solidFill>
                          <a:latin typeface="Meiryo UI" panose="020B0604030504040204" pitchFamily="50" charset="-128"/>
                          <a:ea typeface="Meiryo UI" panose="020B0604030504040204" pitchFamily="50" charset="-128"/>
                        </a:rPr>
                        <a:t>未調査</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TW" altLang="en-US" sz="1000" u="none" dirty="0">
                          <a:solidFill>
                            <a:schemeClr val="tx1"/>
                          </a:solidFill>
                          <a:latin typeface="Meiryo UI" panose="020B0604030504040204" pitchFamily="50" charset="-128"/>
                          <a:ea typeface="Meiryo UI" panose="020B0604030504040204" pitchFamily="50" charset="-128"/>
                        </a:rPr>
                        <a:t>未調査</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99,430</a:t>
                      </a:r>
                      <a:r>
                        <a:rPr kumimoji="1" lang="ja-JP" altLang="en-US" sz="1000" u="none" dirty="0">
                          <a:solidFill>
                            <a:schemeClr val="tx1"/>
                          </a:solidFill>
                          <a:latin typeface="Meiryo UI" panose="020B0604030504040204" pitchFamily="50" charset="-128"/>
                          <a:ea typeface="Meiryo UI" panose="020B0604030504040204" pitchFamily="50" charset="-128"/>
                        </a:rPr>
                        <a:t>円</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93,548</a:t>
                      </a:r>
                      <a:r>
                        <a:rPr kumimoji="1" lang="ja-JP" altLang="en-US" sz="1000" u="none" dirty="0">
                          <a:solidFill>
                            <a:schemeClr val="tx1"/>
                          </a:solidFill>
                          <a:latin typeface="Meiryo UI" panose="020B0604030504040204" pitchFamily="50" charset="-128"/>
                          <a:ea typeface="Meiryo UI" panose="020B0604030504040204" pitchFamily="50" charset="-128"/>
                        </a:rPr>
                        <a:t>円</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ja-JP" altLang="en-US" sz="800" u="none" dirty="0">
                          <a:solidFill>
                            <a:schemeClr val="tx1"/>
                          </a:solidFill>
                          <a:latin typeface="Meiryo UI" panose="020B0604030504040204" pitchFamily="50" charset="-128"/>
                          <a:ea typeface="Meiryo UI" panose="020B0604030504040204" pitchFamily="50" charset="-128"/>
                        </a:rPr>
                        <a:t>来阪インバウンド消費額</a:t>
                      </a:r>
                      <a:endParaRPr lang="en-US" altLang="ja-JP" sz="800" u="none" dirty="0">
                        <a:solidFill>
                          <a:schemeClr val="tx1"/>
                        </a:solidFill>
                        <a:latin typeface="Meiryo UI" panose="020B0604030504040204" pitchFamily="50" charset="-128"/>
                        <a:ea typeface="Meiryo UI" panose="020B0604030504040204" pitchFamily="50" charset="-128"/>
                      </a:endParaRPr>
                    </a:p>
                    <a:p>
                      <a:r>
                        <a:rPr lang="ja-JP" altLang="en-US" sz="800" u="none" dirty="0">
                          <a:solidFill>
                            <a:schemeClr val="tx1"/>
                          </a:solidFill>
                          <a:latin typeface="Meiryo UI" panose="020B0604030504040204" pitchFamily="50" charset="-128"/>
                          <a:ea typeface="Meiryo UI" panose="020B0604030504040204" pitchFamily="50" charset="-128"/>
                        </a:rPr>
                        <a:t>調査</a:t>
                      </a:r>
                      <a:endParaRPr lang="en-US" altLang="ja-JP" sz="800" u="none" dirty="0">
                        <a:solidFill>
                          <a:schemeClr val="tx1"/>
                        </a:solidFill>
                        <a:latin typeface="Meiryo UI" panose="020B0604030504040204" pitchFamily="50" charset="-128"/>
                        <a:ea typeface="Meiryo UI" panose="020B0604030504040204" pitchFamily="50" charset="-128"/>
                      </a:endParaRPr>
                    </a:p>
                    <a:p>
                      <a:r>
                        <a:rPr lang="ja-JP" altLang="en-US" sz="800" u="none" dirty="0">
                          <a:solidFill>
                            <a:schemeClr val="tx1"/>
                          </a:solidFill>
                          <a:latin typeface="Meiryo UI" panose="020B0604030504040204" pitchFamily="50" charset="-128"/>
                          <a:ea typeface="Meiryo UI" panose="020B0604030504040204" pitchFamily="50" charset="-128"/>
                        </a:rPr>
                        <a:t>訪日外国人関空出口</a:t>
                      </a:r>
                      <a:endParaRPr lang="en-US" altLang="ja-JP" sz="800" u="none" dirty="0">
                        <a:solidFill>
                          <a:schemeClr val="tx1"/>
                        </a:solidFill>
                        <a:latin typeface="Meiryo UI" panose="020B0604030504040204" pitchFamily="50" charset="-128"/>
                        <a:ea typeface="Meiryo UI" panose="020B0604030504040204" pitchFamily="50" charset="-128"/>
                      </a:endParaRPr>
                    </a:p>
                    <a:p>
                      <a:r>
                        <a:rPr lang="ja-JP" altLang="en-US" sz="800" u="none" dirty="0">
                          <a:solidFill>
                            <a:schemeClr val="tx1"/>
                          </a:solidFill>
                          <a:latin typeface="Meiryo UI" panose="020B0604030504040204" pitchFamily="50" charset="-128"/>
                          <a:ea typeface="Meiryo UI" panose="020B0604030504040204" pitchFamily="50" charset="-128"/>
                        </a:rPr>
                        <a:t>調査（</a:t>
                      </a:r>
                      <a:r>
                        <a:rPr lang="en-US" altLang="ja-JP" sz="800" u="none" dirty="0">
                          <a:solidFill>
                            <a:schemeClr val="tx1"/>
                          </a:solidFill>
                          <a:latin typeface="Meiryo UI" panose="020B0604030504040204" pitchFamily="50" charset="-128"/>
                          <a:ea typeface="Meiryo UI" panose="020B0604030504040204" pitchFamily="50" charset="-128"/>
                        </a:rPr>
                        <a:t>2024</a:t>
                      </a:r>
                      <a:r>
                        <a:rPr lang="ja-JP" altLang="en-US" sz="800" u="none" dirty="0">
                          <a:solidFill>
                            <a:schemeClr val="tx1"/>
                          </a:solidFill>
                          <a:latin typeface="Meiryo UI" panose="020B0604030504040204" pitchFamily="50" charset="-128"/>
                          <a:ea typeface="Meiryo UI" panose="020B0604030504040204" pitchFamily="50" charset="-128"/>
                        </a:rPr>
                        <a:t>年）</a:t>
                      </a:r>
                      <a:endParaRPr lang="en-US" altLang="ja-JP" sz="800" u="none" dirty="0">
                        <a:solidFill>
                          <a:schemeClr val="tx1"/>
                        </a:solidFill>
                        <a:latin typeface="Meiryo UI" panose="020B0604030504040204" pitchFamily="50" charset="-128"/>
                        <a:ea typeface="Meiryo UI" panose="020B0604030504040204" pitchFamily="50" charset="-128"/>
                      </a:endParaRPr>
                    </a:p>
                    <a:p>
                      <a:r>
                        <a:rPr lang="ja-JP" altLang="en-US" sz="800" u="none" dirty="0">
                          <a:solidFill>
                            <a:schemeClr val="tx1"/>
                          </a:solidFill>
                          <a:latin typeface="Meiryo UI" panose="020B0604030504040204" pitchFamily="50" charset="-128"/>
                          <a:ea typeface="Meiryo UI" panose="020B0604030504040204" pitchFamily="50" charset="-128"/>
                        </a:rPr>
                        <a:t>（大阪観光局）</a:t>
                      </a:r>
                      <a:endParaRPr kumimoji="1" lang="ja-JP" altLang="en-US"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21596684"/>
                  </a:ext>
                </a:extLst>
              </a:tr>
              <a:tr h="58552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strike="noStrike" dirty="0">
                          <a:solidFill>
                            <a:schemeClr val="tx1"/>
                          </a:solidFill>
                          <a:latin typeface="Meiryo UI" panose="020B0604030504040204" pitchFamily="50" charset="-128"/>
                          <a:ea typeface="Meiryo UI" panose="020B0604030504040204" pitchFamily="50" charset="-128"/>
                        </a:rPr>
                        <a:t>来阪日本人消費</a:t>
                      </a:r>
                      <a:endParaRPr lang="en-US" altLang="ja-JP" sz="1000" u="none" strike="noStrik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1000" u="none" strike="noStrike" dirty="0">
                          <a:solidFill>
                            <a:schemeClr val="tx1"/>
                          </a:solidFill>
                          <a:latin typeface="Meiryo UI" panose="020B0604030504040204" pitchFamily="50" charset="-128"/>
                          <a:ea typeface="Meiryo UI" panose="020B0604030504040204" pitchFamily="50" charset="-128"/>
                        </a:rPr>
                        <a:t>単価</a:t>
                      </a:r>
                      <a:endParaRPr kumimoji="1" lang="ja-JP" altLang="en-US" sz="1000" u="none" strike="no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kumimoji="1"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650" u="none" dirty="0">
                          <a:solidFill>
                            <a:schemeClr val="tx1"/>
                          </a:solidFill>
                          <a:latin typeface="Meiryo UI" panose="020B0604030504040204" pitchFamily="50" charset="-128"/>
                          <a:ea typeface="Meiryo UI" panose="020B0604030504040204" pitchFamily="50" charset="-128"/>
                        </a:rPr>
                        <a:t>〈</a:t>
                      </a:r>
                      <a:r>
                        <a:rPr kumimoji="1" lang="ja-JP" altLang="en-US" sz="650" u="none" dirty="0">
                          <a:solidFill>
                            <a:schemeClr val="tx1"/>
                          </a:solidFill>
                          <a:latin typeface="Meiryo UI" panose="020B0604030504040204" pitchFamily="50" charset="-128"/>
                          <a:ea typeface="Meiryo UI" panose="020B0604030504040204" pitchFamily="50" charset="-128"/>
                        </a:rPr>
                        <a:t>全目的</a:t>
                      </a:r>
                      <a:r>
                        <a:rPr kumimoji="1" lang="en-US" altLang="ja-JP" sz="650" u="none"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18,000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p>
                      <a:r>
                        <a:rPr kumimoji="1" lang="en-US" altLang="ja-JP" sz="650" u="none" baseline="0" dirty="0">
                          <a:solidFill>
                            <a:schemeClr val="tx1"/>
                          </a:solidFill>
                          <a:latin typeface="Meiryo UI" panose="020B0604030504040204" pitchFamily="50" charset="-128"/>
                          <a:ea typeface="Meiryo UI" panose="020B0604030504040204" pitchFamily="50" charset="-128"/>
                        </a:rPr>
                        <a:t>〈</a:t>
                      </a:r>
                      <a:r>
                        <a:rPr kumimoji="1" lang="ja-JP" altLang="en-US" sz="650" u="none" baseline="0" dirty="0">
                          <a:solidFill>
                            <a:schemeClr val="tx1"/>
                          </a:solidFill>
                          <a:latin typeface="Meiryo UI" panose="020B0604030504040204" pitchFamily="50" charset="-128"/>
                          <a:ea typeface="Meiryo UI" panose="020B0604030504040204" pitchFamily="50" charset="-128"/>
                        </a:rPr>
                        <a:t>観光・ﾚｸﾘｴｰｼｮﾝ目的</a:t>
                      </a:r>
                      <a:r>
                        <a:rPr kumimoji="1" lang="en-US" altLang="ja-JP" sz="650" u="none" baseline="0"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20,000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650" u="none" dirty="0">
                          <a:solidFill>
                            <a:schemeClr val="tx1"/>
                          </a:solidFill>
                          <a:latin typeface="Meiryo UI" panose="020B0604030504040204" pitchFamily="50" charset="-128"/>
                          <a:ea typeface="Meiryo UI" panose="020B0604030504040204" pitchFamily="50" charset="-128"/>
                        </a:rPr>
                        <a:t>〈</a:t>
                      </a:r>
                      <a:r>
                        <a:rPr kumimoji="1" lang="ja-JP" altLang="en-US" sz="650" u="none" dirty="0">
                          <a:solidFill>
                            <a:schemeClr val="tx1"/>
                          </a:solidFill>
                          <a:latin typeface="Meiryo UI" panose="020B0604030504040204" pitchFamily="50" charset="-128"/>
                          <a:ea typeface="Meiryo UI" panose="020B0604030504040204" pitchFamily="50" charset="-128"/>
                        </a:rPr>
                        <a:t>全目的</a:t>
                      </a:r>
                      <a:r>
                        <a:rPr kumimoji="1" lang="en-US" altLang="ja-JP" sz="650" u="none"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20,000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p>
                      <a:r>
                        <a:rPr kumimoji="1" lang="en-US" altLang="ja-JP" sz="650" u="none" baseline="0" dirty="0">
                          <a:solidFill>
                            <a:schemeClr val="tx1"/>
                          </a:solidFill>
                          <a:latin typeface="Meiryo UI" panose="020B0604030504040204" pitchFamily="50" charset="-128"/>
                          <a:ea typeface="Meiryo UI" panose="020B0604030504040204" pitchFamily="50" charset="-128"/>
                        </a:rPr>
                        <a:t>〈</a:t>
                      </a:r>
                      <a:r>
                        <a:rPr kumimoji="1" lang="ja-JP" altLang="en-US" sz="650" u="none" baseline="0" dirty="0">
                          <a:solidFill>
                            <a:schemeClr val="tx1"/>
                          </a:solidFill>
                          <a:latin typeface="Meiryo UI" panose="020B0604030504040204" pitchFamily="50" charset="-128"/>
                          <a:ea typeface="Meiryo UI" panose="020B0604030504040204" pitchFamily="50" charset="-128"/>
                        </a:rPr>
                        <a:t>観光・ﾚｸﾘｴｰｼｮﾝ目的</a:t>
                      </a:r>
                      <a:r>
                        <a:rPr kumimoji="1" lang="en-US" altLang="ja-JP" sz="650" u="none" baseline="0"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28,000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650" u="none" dirty="0">
                          <a:solidFill>
                            <a:schemeClr val="tx1"/>
                          </a:solidFill>
                          <a:latin typeface="Meiryo UI" panose="020B0604030504040204" pitchFamily="50" charset="-128"/>
                          <a:ea typeface="Meiryo UI" panose="020B0604030504040204" pitchFamily="50" charset="-128"/>
                        </a:rPr>
                        <a:t>〈</a:t>
                      </a:r>
                      <a:r>
                        <a:rPr kumimoji="1" lang="ja-JP" altLang="en-US" sz="650" u="none" dirty="0">
                          <a:solidFill>
                            <a:schemeClr val="tx1"/>
                          </a:solidFill>
                          <a:latin typeface="Meiryo UI" panose="020B0604030504040204" pitchFamily="50" charset="-128"/>
                          <a:ea typeface="Meiryo UI" panose="020B0604030504040204" pitchFamily="50" charset="-128"/>
                        </a:rPr>
                        <a:t>全目的</a:t>
                      </a:r>
                      <a:r>
                        <a:rPr kumimoji="1" lang="en-US" altLang="ja-JP" sz="650" u="none"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29,000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p>
                      <a:r>
                        <a:rPr kumimoji="1" lang="en-US" altLang="ja-JP" sz="650" u="none" baseline="0" dirty="0">
                          <a:solidFill>
                            <a:schemeClr val="tx1"/>
                          </a:solidFill>
                          <a:latin typeface="Meiryo UI" panose="020B0604030504040204" pitchFamily="50" charset="-128"/>
                          <a:ea typeface="Meiryo UI" panose="020B0604030504040204" pitchFamily="50" charset="-128"/>
                        </a:rPr>
                        <a:t>〈</a:t>
                      </a:r>
                      <a:r>
                        <a:rPr kumimoji="1" lang="ja-JP" altLang="en-US" sz="650" u="none" baseline="0" dirty="0">
                          <a:solidFill>
                            <a:schemeClr val="tx1"/>
                          </a:solidFill>
                          <a:latin typeface="Meiryo UI" panose="020B0604030504040204" pitchFamily="50" charset="-128"/>
                          <a:ea typeface="Meiryo UI" panose="020B0604030504040204" pitchFamily="50" charset="-128"/>
                        </a:rPr>
                        <a:t>観光・ﾚｸﾘｴｰｼｮﾝ目的</a:t>
                      </a:r>
                      <a:r>
                        <a:rPr kumimoji="1" lang="en-US" altLang="ja-JP" sz="650" u="none" baseline="0"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35,000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650" u="none" dirty="0">
                          <a:solidFill>
                            <a:schemeClr val="tx1"/>
                          </a:solidFill>
                          <a:latin typeface="Meiryo UI" panose="020B0604030504040204" pitchFamily="50" charset="-128"/>
                          <a:ea typeface="Meiryo UI" panose="020B0604030504040204" pitchFamily="50" charset="-128"/>
                        </a:rPr>
                        <a:t>〈</a:t>
                      </a:r>
                      <a:r>
                        <a:rPr kumimoji="1" lang="ja-JP" altLang="en-US" sz="650" u="none" dirty="0">
                          <a:solidFill>
                            <a:schemeClr val="tx1"/>
                          </a:solidFill>
                          <a:latin typeface="Meiryo UI" panose="020B0604030504040204" pitchFamily="50" charset="-128"/>
                          <a:ea typeface="Meiryo UI" panose="020B0604030504040204" pitchFamily="50" charset="-128"/>
                        </a:rPr>
                        <a:t>全目的</a:t>
                      </a:r>
                      <a:r>
                        <a:rPr kumimoji="1" lang="en-US" altLang="ja-JP" sz="650" u="none"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31,000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p>
                      <a:r>
                        <a:rPr kumimoji="1" lang="en-US" altLang="ja-JP" sz="650" u="none" baseline="0" dirty="0">
                          <a:solidFill>
                            <a:schemeClr val="tx1"/>
                          </a:solidFill>
                          <a:latin typeface="Meiryo UI" panose="020B0604030504040204" pitchFamily="50" charset="-128"/>
                          <a:ea typeface="Meiryo UI" panose="020B0604030504040204" pitchFamily="50" charset="-128"/>
                        </a:rPr>
                        <a:t>〈</a:t>
                      </a:r>
                      <a:r>
                        <a:rPr kumimoji="1" lang="ja-JP" altLang="en-US" sz="650" u="none" baseline="0" dirty="0">
                          <a:solidFill>
                            <a:schemeClr val="tx1"/>
                          </a:solidFill>
                          <a:latin typeface="Meiryo UI" panose="020B0604030504040204" pitchFamily="50" charset="-128"/>
                          <a:ea typeface="Meiryo UI" panose="020B0604030504040204" pitchFamily="50" charset="-128"/>
                        </a:rPr>
                        <a:t>観光・ﾚｸﾘｴｰｼｮﾝ目的</a:t>
                      </a:r>
                      <a:r>
                        <a:rPr kumimoji="1" lang="en-US" altLang="ja-JP" sz="650" u="none" baseline="0"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37,000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en-US" altLang="ja-JP" sz="650" u="none" dirty="0">
                          <a:solidFill>
                            <a:schemeClr val="tx1"/>
                          </a:solidFill>
                          <a:latin typeface="Meiryo UI" panose="020B0604030504040204" pitchFamily="50" charset="-128"/>
                          <a:ea typeface="Meiryo UI" panose="020B0604030504040204" pitchFamily="50" charset="-128"/>
                        </a:rPr>
                        <a:t>〈</a:t>
                      </a:r>
                      <a:r>
                        <a:rPr kumimoji="1" lang="ja-JP" altLang="en-US" sz="650" u="none" dirty="0">
                          <a:solidFill>
                            <a:schemeClr val="tx1"/>
                          </a:solidFill>
                          <a:latin typeface="Meiryo UI" panose="020B0604030504040204" pitchFamily="50" charset="-128"/>
                          <a:ea typeface="Meiryo UI" panose="020B0604030504040204" pitchFamily="50" charset="-128"/>
                        </a:rPr>
                        <a:t>全目的</a:t>
                      </a:r>
                      <a:r>
                        <a:rPr kumimoji="1" lang="en-US" altLang="ja-JP" sz="650" u="none"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30,000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p>
                      <a:r>
                        <a:rPr kumimoji="1" lang="en-US" altLang="ja-JP" sz="650" u="none" baseline="0" dirty="0">
                          <a:solidFill>
                            <a:schemeClr val="tx1"/>
                          </a:solidFill>
                          <a:latin typeface="Meiryo UI" panose="020B0604030504040204" pitchFamily="50" charset="-128"/>
                          <a:ea typeface="Meiryo UI" panose="020B0604030504040204" pitchFamily="50" charset="-128"/>
                        </a:rPr>
                        <a:t>〈</a:t>
                      </a:r>
                      <a:r>
                        <a:rPr kumimoji="1" lang="ja-JP" altLang="en-US" sz="650" u="none" baseline="0" dirty="0">
                          <a:solidFill>
                            <a:schemeClr val="tx1"/>
                          </a:solidFill>
                          <a:latin typeface="Meiryo UI" panose="020B0604030504040204" pitchFamily="50" charset="-128"/>
                          <a:ea typeface="Meiryo UI" panose="020B0604030504040204" pitchFamily="50" charset="-128"/>
                        </a:rPr>
                        <a:t>観光・ﾚｸﾘｴｰｼｮﾝ目的</a:t>
                      </a:r>
                      <a:r>
                        <a:rPr kumimoji="1" lang="en-US" altLang="ja-JP" sz="650" u="none" baseline="0" dirty="0">
                          <a:solidFill>
                            <a:schemeClr val="tx1"/>
                          </a:solidFill>
                          <a:latin typeface="Meiryo UI" panose="020B0604030504040204" pitchFamily="50" charset="-128"/>
                          <a:ea typeface="Meiryo UI" panose="020B0604030504040204" pitchFamily="50" charset="-128"/>
                        </a:rPr>
                        <a:t>〉</a:t>
                      </a:r>
                    </a:p>
                    <a:p>
                      <a:r>
                        <a:rPr kumimoji="1" lang="ja-JP" altLang="en-US" sz="650" u="none" baseline="0" dirty="0">
                          <a:solidFill>
                            <a:schemeClr val="tx1"/>
                          </a:solidFill>
                          <a:latin typeface="Meiryo UI" panose="020B0604030504040204" pitchFamily="50" charset="-128"/>
                          <a:ea typeface="Meiryo UI" panose="020B0604030504040204" pitchFamily="50" charset="-128"/>
                        </a:rPr>
                        <a:t>　</a:t>
                      </a:r>
                      <a:r>
                        <a:rPr kumimoji="1" lang="en-US" altLang="ja-JP" sz="650" u="none" baseline="0" dirty="0">
                          <a:solidFill>
                            <a:schemeClr val="tx1"/>
                          </a:solidFill>
                          <a:latin typeface="Meiryo UI" panose="020B0604030504040204" pitchFamily="50" charset="-128"/>
                          <a:ea typeface="Meiryo UI" panose="020B0604030504040204" pitchFamily="50" charset="-128"/>
                        </a:rPr>
                        <a:t>36,000</a:t>
                      </a:r>
                      <a:r>
                        <a:rPr kumimoji="1" lang="ja-JP" altLang="en-US" sz="650" u="none" baseline="0" dirty="0">
                          <a:solidFill>
                            <a:schemeClr val="tx1"/>
                          </a:solidFill>
                          <a:latin typeface="Meiryo UI" panose="020B0604030504040204" pitchFamily="50" charset="-128"/>
                          <a:ea typeface="Meiryo UI" panose="020B0604030504040204" pitchFamily="50" charset="-128"/>
                        </a:rPr>
                        <a:t>円</a:t>
                      </a:r>
                      <a:endParaRPr kumimoji="1" lang="en-US" altLang="ja-JP" sz="650" u="none" baseline="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800" u="none" dirty="0">
                          <a:solidFill>
                            <a:schemeClr val="tx1"/>
                          </a:solidFill>
                          <a:latin typeface="Meiryo UI" panose="020B0604030504040204" pitchFamily="50" charset="-128"/>
                          <a:ea typeface="Meiryo UI" panose="020B0604030504040204" pitchFamily="50" charset="-128"/>
                        </a:rPr>
                        <a:t>旅行・観光消費動向調査</a:t>
                      </a:r>
                      <a:endParaRPr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800" u="none" dirty="0">
                          <a:solidFill>
                            <a:schemeClr val="tx1"/>
                          </a:solidFill>
                          <a:latin typeface="Meiryo UI" panose="020B0604030504040204" pitchFamily="50" charset="-128"/>
                          <a:ea typeface="Meiryo UI" panose="020B0604030504040204" pitchFamily="50" charset="-128"/>
                        </a:rPr>
                        <a:t>（観光庁）</a:t>
                      </a:r>
                      <a:endParaRPr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参考表</a:t>
                      </a:r>
                      <a:r>
                        <a:rPr lang="en-US" altLang="ja-JP" sz="800" u="none" dirty="0">
                          <a:solidFill>
                            <a:schemeClr val="tx1"/>
                          </a:solidFill>
                          <a:latin typeface="Meiryo UI" panose="020B0604030504040204" pitchFamily="50" charset="-128"/>
                          <a:ea typeface="Meiryo UI" panose="020B0604030504040204" pitchFamily="50" charset="-128"/>
                        </a:rPr>
                        <a:t>】 </a:t>
                      </a:r>
                      <a:r>
                        <a:rPr lang="zh-TW" altLang="en-US" sz="800" u="none" dirty="0">
                          <a:solidFill>
                            <a:schemeClr val="tx1"/>
                          </a:solidFill>
                          <a:latin typeface="Meiryo UI" panose="020B0604030504040204" pitchFamily="50" charset="-128"/>
                          <a:ea typeface="Meiryo UI" panose="020B0604030504040204" pitchFamily="50" charset="-128"/>
                        </a:rPr>
                        <a:t>都道府県別集計</a:t>
                      </a:r>
                      <a:endParaRPr kumimoji="1" lang="ja-JP" altLang="en-US"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388977304"/>
                  </a:ext>
                </a:extLst>
              </a:tr>
              <a:tr h="380460">
                <a:tc>
                  <a:txBody>
                    <a:bodyPr/>
                    <a:lstStyle/>
                    <a:p>
                      <a:r>
                        <a:rPr lang="ja-JP" altLang="en-US" sz="900" u="none" dirty="0">
                          <a:solidFill>
                            <a:schemeClr val="tx1"/>
                          </a:solidFill>
                          <a:latin typeface="Meiryo UI" panose="020B0604030504040204" pitchFamily="50" charset="-128"/>
                          <a:ea typeface="Meiryo UI" panose="020B0604030504040204" pitchFamily="50" charset="-128"/>
                        </a:rPr>
                        <a:t>国際会議開催件数</a:t>
                      </a:r>
                      <a:endParaRPr lang="en-US" altLang="ja-JP" sz="900" u="none" dirty="0">
                        <a:solidFill>
                          <a:schemeClr val="tx1"/>
                        </a:solidFill>
                        <a:latin typeface="Meiryo UI" panose="020B0604030504040204" pitchFamily="50" charset="-128"/>
                        <a:ea typeface="Meiryo UI" panose="020B0604030504040204" pitchFamily="50" charset="-128"/>
                      </a:endParaRPr>
                    </a:p>
                    <a:p>
                      <a:r>
                        <a:rPr lang="ja-JP" altLang="en-US" sz="900" u="none" dirty="0">
                          <a:solidFill>
                            <a:schemeClr val="tx1"/>
                          </a:solidFill>
                          <a:latin typeface="Meiryo UI" panose="020B0604030504040204" pitchFamily="50" charset="-128"/>
                          <a:ea typeface="Meiryo UI" panose="020B0604030504040204" pitchFamily="50" charset="-128"/>
                        </a:rPr>
                        <a:t>（</a:t>
                      </a:r>
                      <a:r>
                        <a:rPr lang="en-US" altLang="ja-JP" sz="900" u="none" dirty="0">
                          <a:solidFill>
                            <a:schemeClr val="tx1"/>
                          </a:solidFill>
                          <a:latin typeface="Meiryo UI" panose="020B0604030504040204" pitchFamily="50" charset="-128"/>
                          <a:ea typeface="Meiryo UI" panose="020B0604030504040204" pitchFamily="50" charset="-128"/>
                        </a:rPr>
                        <a:t>JNTO</a:t>
                      </a:r>
                      <a:r>
                        <a:rPr lang="ja-JP" altLang="en-US" sz="900" u="none" dirty="0">
                          <a:solidFill>
                            <a:schemeClr val="tx1"/>
                          </a:solidFill>
                          <a:latin typeface="Meiryo UI" panose="020B0604030504040204" pitchFamily="50" charset="-128"/>
                          <a:ea typeface="Meiryo UI" panose="020B0604030504040204" pitchFamily="50" charset="-128"/>
                        </a:rPr>
                        <a:t>基準）</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000" u="none" dirty="0">
                          <a:solidFill>
                            <a:schemeClr val="tx1"/>
                          </a:solidFill>
                          <a:latin typeface="Meiryo UI" panose="020B0604030504040204" pitchFamily="50" charset="-128"/>
                          <a:ea typeface="Meiryo UI" panose="020B0604030504040204" pitchFamily="50" charset="-128"/>
                        </a:rPr>
                        <a:t>300</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000" u="none" dirty="0">
                          <a:solidFill>
                            <a:schemeClr val="tx1"/>
                          </a:solidFill>
                          <a:latin typeface="Meiryo UI" panose="020B0604030504040204" pitchFamily="50" charset="-128"/>
                          <a:ea typeface="Meiryo UI" panose="020B0604030504040204" pitchFamily="50" charset="-128"/>
                        </a:rPr>
                        <a:t>23</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0</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21</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51</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106</a:t>
                      </a:r>
                      <a:r>
                        <a:rPr kumimoji="1" lang="ja-JP" altLang="en-US" sz="1000" u="none" dirty="0">
                          <a:solidFill>
                            <a:schemeClr val="tx1"/>
                          </a:solidFill>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ja-JP" altLang="en-US" sz="800" u="none" dirty="0">
                          <a:solidFill>
                            <a:schemeClr val="tx1"/>
                          </a:solidFill>
                          <a:latin typeface="Meiryo UI" panose="020B0604030504040204" pitchFamily="50" charset="-128"/>
                          <a:ea typeface="Meiryo UI" panose="020B0604030504040204" pitchFamily="50" charset="-128"/>
                        </a:rPr>
                        <a:t>国際会議統計（日本政府観光局（</a:t>
                      </a:r>
                      <a:r>
                        <a:rPr lang="en-US" altLang="ja-JP" sz="800" u="none" dirty="0">
                          <a:solidFill>
                            <a:schemeClr val="tx1"/>
                          </a:solidFill>
                          <a:latin typeface="Meiryo UI" panose="020B0604030504040204" pitchFamily="50" charset="-128"/>
                          <a:ea typeface="Meiryo UI" panose="020B0604030504040204" pitchFamily="50" charset="-128"/>
                        </a:rPr>
                        <a:t>JNTO</a:t>
                      </a:r>
                      <a:r>
                        <a:rPr lang="ja-JP" altLang="en-US" sz="800" u="none" dirty="0">
                          <a:solidFill>
                            <a:schemeClr val="tx1"/>
                          </a:solidFill>
                          <a:latin typeface="Meiryo UI" panose="020B0604030504040204" pitchFamily="50" charset="-128"/>
                          <a:ea typeface="Meiryo UI" panose="020B0604030504040204" pitchFamily="50" charset="-128"/>
                        </a:rPr>
                        <a:t>））　</a:t>
                      </a:r>
                      <a:endParaRPr kumimoji="1" lang="ja-JP" altLang="en-US"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289153177"/>
                  </a:ext>
                </a:extLst>
              </a:tr>
              <a:tr h="529435">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自分の住んでいる地域に愛着を感じている府民の割合</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000" u="none" dirty="0">
                          <a:solidFill>
                            <a:schemeClr val="tx1"/>
                          </a:solidFill>
                          <a:latin typeface="Meiryo UI" panose="020B0604030504040204" pitchFamily="50" charset="-128"/>
                          <a:ea typeface="Meiryo UI" panose="020B0604030504040204" pitchFamily="50" charset="-128"/>
                        </a:rPr>
                        <a:t>72.6</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000" u="none" dirty="0">
                          <a:solidFill>
                            <a:schemeClr val="tx1"/>
                          </a:solidFill>
                          <a:latin typeface="Meiryo UI" panose="020B0604030504040204" pitchFamily="50" charset="-128"/>
                          <a:ea typeface="Meiryo UI" panose="020B0604030504040204" pitchFamily="50" charset="-128"/>
                        </a:rPr>
                        <a:t>71.7%</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65.1</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61.7%</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65.3</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60.2</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800" u="none" dirty="0">
                          <a:solidFill>
                            <a:schemeClr val="tx1"/>
                          </a:solidFill>
                          <a:latin typeface="Meiryo UI" panose="020B0604030504040204" pitchFamily="50" charset="-128"/>
                          <a:ea typeface="Meiryo UI" panose="020B0604030504040204" pitchFamily="50" charset="-128"/>
                        </a:rPr>
                        <a:t>将来ビジョン・大阪（全国・大阪府）に関する調査</a:t>
                      </a:r>
                      <a:endParaRPr kumimoji="1" lang="en-US" altLang="ja-JP" sz="800" u="none" dirty="0">
                        <a:solidFill>
                          <a:schemeClr val="tx1"/>
                        </a:solidFill>
                        <a:latin typeface="Meiryo UI" panose="020B0604030504040204" pitchFamily="50" charset="-128"/>
                        <a:ea typeface="Meiryo UI" panose="020B0604030504040204" pitchFamily="50" charset="-128"/>
                      </a:endParaRPr>
                    </a:p>
                    <a:p>
                      <a:r>
                        <a:rPr kumimoji="1" lang="ja-JP" altLang="en-US" sz="800" u="none" dirty="0">
                          <a:solidFill>
                            <a:schemeClr val="tx1"/>
                          </a:solidFill>
                          <a:latin typeface="Meiryo UI" panose="020B0604030504040204" pitchFamily="50" charset="-128"/>
                          <a:ea typeface="Meiryo UI" panose="020B0604030504040204" pitchFamily="50" charset="-128"/>
                        </a:rPr>
                        <a:t>（大阪府）</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66581733"/>
                  </a:ext>
                </a:extLst>
              </a:tr>
              <a:tr h="678410">
                <a:tc>
                  <a:txBody>
                    <a:bodyPr/>
                    <a:lstStyle/>
                    <a:p>
                      <a:r>
                        <a:rPr lang="ja-JP" altLang="en-US" sz="1000" u="none" dirty="0">
                          <a:solidFill>
                            <a:schemeClr val="tx1"/>
                          </a:solidFill>
                          <a:latin typeface="Meiryo UI" panose="020B0604030504040204" pitchFamily="50" charset="-128"/>
                          <a:ea typeface="Meiryo UI" panose="020B0604030504040204" pitchFamily="50" charset="-128"/>
                        </a:rPr>
                        <a:t>世界の都市総合</a:t>
                      </a:r>
                      <a:endParaRPr lang="en-US" altLang="ja-JP" sz="1000" u="none" dirty="0">
                        <a:solidFill>
                          <a:schemeClr val="tx1"/>
                        </a:solidFill>
                        <a:latin typeface="Meiryo UI" panose="020B0604030504040204" pitchFamily="50" charset="-128"/>
                        <a:ea typeface="Meiryo UI" panose="020B0604030504040204" pitchFamily="50" charset="-128"/>
                      </a:endParaRPr>
                    </a:p>
                    <a:p>
                      <a:r>
                        <a:rPr lang="ja-JP" altLang="en-US" sz="1000" u="none" dirty="0">
                          <a:solidFill>
                            <a:schemeClr val="tx1"/>
                          </a:solidFill>
                          <a:latin typeface="Meiryo UI" panose="020B0604030504040204" pitchFamily="50" charset="-128"/>
                          <a:ea typeface="Meiryo UI" panose="020B0604030504040204" pitchFamily="50" charset="-128"/>
                        </a:rPr>
                        <a:t>ランキング</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総合</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en-US" altLang="ja-JP" sz="800" u="none" baseline="0" dirty="0">
                          <a:solidFill>
                            <a:schemeClr val="tx1"/>
                          </a:solidFill>
                          <a:latin typeface="Meiryo UI" panose="020B0604030504040204" pitchFamily="50" charset="-128"/>
                          <a:ea typeface="Meiryo UI" panose="020B0604030504040204" pitchFamily="50" charset="-128"/>
                        </a:rPr>
                        <a:t>29</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p>
                      <a:pPr algn="l"/>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文化・交流分野</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19</a:t>
                      </a:r>
                      <a:r>
                        <a:rPr lang="ja-JP" altLang="en-US" sz="800" u="none" dirty="0">
                          <a:solidFill>
                            <a:schemeClr val="tx1"/>
                          </a:solidFill>
                          <a:latin typeface="Meiryo UI" panose="020B0604030504040204" pitchFamily="50" charset="-128"/>
                          <a:ea typeface="Meiryo UI" panose="020B0604030504040204" pitchFamily="50" charset="-128"/>
                        </a:rPr>
                        <a:t>位     </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総合</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33</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文化・交流分野</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21</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総合</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36</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文化・交流分野</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ja-JP" altLang="en-US" sz="800" u="none"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20</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総合</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37</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文化・交流分野</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ja-JP" altLang="en-US" sz="800" u="none"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29</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総合</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37</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文化・交流分野</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ja-JP" altLang="en-US" sz="800" u="none"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25</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総合</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35</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p>
                      <a:pPr algn="l">
                        <a:lnSpc>
                          <a:spcPct val="100000"/>
                        </a:lnSpc>
                      </a:pP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文化・交流分野</a:t>
                      </a:r>
                      <a:r>
                        <a:rPr lang="en-US" altLang="ja-JP" sz="800" u="none" dirty="0">
                          <a:solidFill>
                            <a:schemeClr val="tx1"/>
                          </a:solidFill>
                          <a:latin typeface="Meiryo UI" panose="020B0604030504040204" pitchFamily="50" charset="-128"/>
                          <a:ea typeface="Meiryo UI" panose="020B0604030504040204" pitchFamily="50" charset="-128"/>
                        </a:rPr>
                        <a:t>〉</a:t>
                      </a:r>
                      <a:r>
                        <a:rPr lang="ja-JP" altLang="en-US" sz="800" u="none" dirty="0">
                          <a:solidFill>
                            <a:schemeClr val="tx1"/>
                          </a:solidFill>
                          <a:latin typeface="Meiryo UI" panose="020B0604030504040204" pitchFamily="50" charset="-128"/>
                          <a:ea typeface="Meiryo UI" panose="020B0604030504040204" pitchFamily="50" charset="-128"/>
                        </a:rPr>
                        <a:t>  </a:t>
                      </a:r>
                      <a:r>
                        <a:rPr lang="ja-JP" altLang="en-US" sz="800" u="none" baseline="0" dirty="0">
                          <a:solidFill>
                            <a:schemeClr val="tx1"/>
                          </a:solidFill>
                          <a:latin typeface="Meiryo UI" panose="020B0604030504040204" pitchFamily="50" charset="-128"/>
                          <a:ea typeface="Meiryo UI" panose="020B0604030504040204" pitchFamily="50" charset="-128"/>
                        </a:rPr>
                        <a:t> </a:t>
                      </a:r>
                      <a:r>
                        <a:rPr lang="ja-JP" altLang="en-US" sz="800" u="none" dirty="0">
                          <a:solidFill>
                            <a:schemeClr val="tx1"/>
                          </a:solidFill>
                          <a:latin typeface="Meiryo UI" panose="020B0604030504040204" pitchFamily="50" charset="-128"/>
                          <a:ea typeface="Meiryo UI" panose="020B0604030504040204" pitchFamily="50" charset="-128"/>
                        </a:rPr>
                        <a:t>  </a:t>
                      </a:r>
                      <a:r>
                        <a:rPr lang="en-US" altLang="ja-JP" sz="800" u="none" dirty="0">
                          <a:solidFill>
                            <a:schemeClr val="tx1"/>
                          </a:solidFill>
                          <a:latin typeface="Meiryo UI" panose="020B0604030504040204" pitchFamily="50" charset="-128"/>
                          <a:ea typeface="Meiryo UI" panose="020B0604030504040204" pitchFamily="50" charset="-128"/>
                        </a:rPr>
                        <a:t>23</a:t>
                      </a:r>
                      <a:r>
                        <a:rPr lang="ja-JP" altLang="en-US" sz="800" u="none" dirty="0">
                          <a:solidFill>
                            <a:schemeClr val="tx1"/>
                          </a:solidFill>
                          <a:latin typeface="Meiryo UI" panose="020B0604030504040204" pitchFamily="50" charset="-128"/>
                          <a:ea typeface="Meiryo UI" panose="020B0604030504040204" pitchFamily="50" charset="-128"/>
                        </a:rPr>
                        <a:t>位</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800" u="none" dirty="0">
                          <a:solidFill>
                            <a:schemeClr val="tx1"/>
                          </a:solidFill>
                          <a:latin typeface="Meiryo UI" panose="020B0604030504040204" pitchFamily="50" charset="-128"/>
                          <a:ea typeface="Meiryo UI" panose="020B0604030504040204" pitchFamily="50" charset="-128"/>
                        </a:rPr>
                        <a:t>世界の都市総合ランキング</a:t>
                      </a:r>
                      <a:endParaRPr kumimoji="1" lang="en-US" altLang="ja-JP" sz="800" u="none" dirty="0">
                        <a:solidFill>
                          <a:schemeClr val="tx1"/>
                        </a:solidFill>
                        <a:latin typeface="Meiryo UI" panose="020B0604030504040204" pitchFamily="50" charset="-128"/>
                        <a:ea typeface="Meiryo UI" panose="020B0604030504040204" pitchFamily="50" charset="-128"/>
                      </a:endParaRPr>
                    </a:p>
                    <a:p>
                      <a:r>
                        <a:rPr kumimoji="1" lang="ja-JP" altLang="en-US" sz="800" u="none" dirty="0">
                          <a:solidFill>
                            <a:schemeClr val="tx1"/>
                          </a:solidFill>
                          <a:latin typeface="Meiryo UI" panose="020B0604030504040204" pitchFamily="50" charset="-128"/>
                          <a:ea typeface="Meiryo UI" panose="020B0604030504040204" pitchFamily="50" charset="-128"/>
                        </a:rPr>
                        <a:t>（（一財）森記念財団　都市戦略研究所）</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21302251"/>
                  </a:ext>
                </a:extLst>
              </a:tr>
            </a:tbl>
          </a:graphicData>
        </a:graphic>
      </p:graphicFrame>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3</a:t>
            </a:fld>
            <a:endParaRPr kumimoji="1" lang="ja-JP" altLang="en-US"/>
          </a:p>
        </p:txBody>
      </p:sp>
      <p:sp>
        <p:nvSpPr>
          <p:cNvPr id="5" name="正方形/長方形 4">
            <a:extLst>
              <a:ext uri="{FF2B5EF4-FFF2-40B4-BE49-F238E27FC236}">
                <a16:creationId xmlns:a16="http://schemas.microsoft.com/office/drawing/2014/main" id="{5919572B-41D0-4F72-A375-39D0070836D8}"/>
              </a:ext>
            </a:extLst>
          </p:cNvPr>
          <p:cNvSpPr/>
          <p:nvPr/>
        </p:nvSpPr>
        <p:spPr>
          <a:xfrm>
            <a:off x="172307" y="44624"/>
            <a:ext cx="4079855" cy="285517"/>
          </a:xfrm>
          <a:prstGeom prst="rect">
            <a:avLst/>
          </a:prstGeom>
          <a:solidFill>
            <a:srgbClr val="4BACC6"/>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ja-JP" altLang="en-US" sz="1477" dirty="0">
                <a:latin typeface="Meiryo UI" panose="020B0604030504040204" pitchFamily="50" charset="-128"/>
                <a:ea typeface="Meiryo UI" panose="020B0604030504040204" pitchFamily="50" charset="-128"/>
              </a:rPr>
              <a:t>　</a:t>
            </a:r>
            <a:r>
              <a:rPr lang="ja-JP" altLang="en-US" sz="1477" b="1" spc="185" dirty="0">
                <a:latin typeface="Meiryo UI" panose="020B0604030504040204" pitchFamily="50" charset="-128"/>
                <a:ea typeface="Meiryo UI" panose="020B0604030504040204" pitchFamily="50" charset="-128"/>
              </a:rPr>
              <a:t>参考指標</a:t>
            </a:r>
          </a:p>
        </p:txBody>
      </p:sp>
      <p:sp>
        <p:nvSpPr>
          <p:cNvPr id="6" name="正方形/長方形 5"/>
          <p:cNvSpPr/>
          <p:nvPr/>
        </p:nvSpPr>
        <p:spPr>
          <a:xfrm>
            <a:off x="153778" y="260648"/>
            <a:ext cx="8882718" cy="3063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　</a:t>
            </a:r>
            <a:r>
              <a:rPr kumimoji="1"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戦略の実効性や進捗度等を適切に把握し、</a:t>
            </a:r>
            <a:r>
              <a:rPr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大阪府市都市魅力戦略推進会議での評価・検証に資するため、大阪にかかる</a:t>
            </a:r>
            <a:r>
              <a:rPr kumimoji="1" lang="ja-JP" altLang="en-US" sz="1050" dirty="0">
                <a:solidFill>
                  <a:schemeClr val="tx1"/>
                </a:solidFill>
                <a:latin typeface="Arial" panose="020B0604020202020204" pitchFamily="34" charset="0"/>
                <a:ea typeface="Meiryo UI" panose="020B0604030504040204" pitchFamily="50" charset="-128"/>
                <a:cs typeface="Arial" panose="020B0604020202020204" pitchFamily="34" charset="0"/>
              </a:rPr>
              <a:t>指標を設定しモニタリングを行う。</a:t>
            </a:r>
          </a:p>
        </p:txBody>
      </p:sp>
      <p:sp>
        <p:nvSpPr>
          <p:cNvPr id="2" name="テキスト ボックス 1"/>
          <p:cNvSpPr txBox="1"/>
          <p:nvPr/>
        </p:nvSpPr>
        <p:spPr>
          <a:xfrm>
            <a:off x="899591" y="3596938"/>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899592" y="1313376"/>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900731" y="2514591"/>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887935" y="4221735"/>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899590" y="5249561"/>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820473" y="5808363"/>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887934" y="4846532"/>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09304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3612818951"/>
              </p:ext>
            </p:extLst>
          </p:nvPr>
        </p:nvGraphicFramePr>
        <p:xfrm>
          <a:off x="100800" y="408540"/>
          <a:ext cx="8863687" cy="6123596"/>
        </p:xfrm>
        <a:graphic>
          <a:graphicData uri="http://schemas.openxmlformats.org/drawingml/2006/table">
            <a:tbl>
              <a:tblPr firstRow="1" bandRow="1">
                <a:tableStyleId>{5C22544A-7EE6-4342-B048-85BDC9FD1C3A}</a:tableStyleId>
              </a:tblPr>
              <a:tblGrid>
                <a:gridCol w="1614842">
                  <a:extLst>
                    <a:ext uri="{9D8B030D-6E8A-4147-A177-3AD203B41FA5}">
                      <a16:colId xmlns:a16="http://schemas.microsoft.com/office/drawing/2014/main" val="3083801403"/>
                    </a:ext>
                  </a:extLst>
                </a:gridCol>
                <a:gridCol w="968905">
                  <a:extLst>
                    <a:ext uri="{9D8B030D-6E8A-4147-A177-3AD203B41FA5}">
                      <a16:colId xmlns:a16="http://schemas.microsoft.com/office/drawing/2014/main" val="1776016710"/>
                    </a:ext>
                  </a:extLst>
                </a:gridCol>
                <a:gridCol w="968905">
                  <a:extLst>
                    <a:ext uri="{9D8B030D-6E8A-4147-A177-3AD203B41FA5}">
                      <a16:colId xmlns:a16="http://schemas.microsoft.com/office/drawing/2014/main" val="2081128372"/>
                    </a:ext>
                  </a:extLst>
                </a:gridCol>
                <a:gridCol w="968905">
                  <a:extLst>
                    <a:ext uri="{9D8B030D-6E8A-4147-A177-3AD203B41FA5}">
                      <a16:colId xmlns:a16="http://schemas.microsoft.com/office/drawing/2014/main" val="3793600257"/>
                    </a:ext>
                  </a:extLst>
                </a:gridCol>
                <a:gridCol w="968905">
                  <a:extLst>
                    <a:ext uri="{9D8B030D-6E8A-4147-A177-3AD203B41FA5}">
                      <a16:colId xmlns:a16="http://schemas.microsoft.com/office/drawing/2014/main" val="22208803"/>
                    </a:ext>
                  </a:extLst>
                </a:gridCol>
                <a:gridCol w="968905">
                  <a:extLst>
                    <a:ext uri="{9D8B030D-6E8A-4147-A177-3AD203B41FA5}">
                      <a16:colId xmlns:a16="http://schemas.microsoft.com/office/drawing/2014/main" val="560136088"/>
                    </a:ext>
                  </a:extLst>
                </a:gridCol>
                <a:gridCol w="968905">
                  <a:extLst>
                    <a:ext uri="{9D8B030D-6E8A-4147-A177-3AD203B41FA5}">
                      <a16:colId xmlns:a16="http://schemas.microsoft.com/office/drawing/2014/main" val="4042934006"/>
                    </a:ext>
                  </a:extLst>
                </a:gridCol>
                <a:gridCol w="1435415">
                  <a:extLst>
                    <a:ext uri="{9D8B030D-6E8A-4147-A177-3AD203B41FA5}">
                      <a16:colId xmlns:a16="http://schemas.microsoft.com/office/drawing/2014/main" val="3754274535"/>
                    </a:ext>
                  </a:extLst>
                </a:gridCol>
              </a:tblGrid>
              <a:tr h="257143">
                <a:tc rowSpan="2">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gridSpan="6">
                  <a:txBody>
                    <a:bodyPr/>
                    <a:lstStyle/>
                    <a:p>
                      <a:pPr algn="ctr"/>
                      <a:r>
                        <a:rPr kumimoji="1" lang="ja-JP" altLang="en-US" sz="1050" b="0" dirty="0">
                          <a:latin typeface="Meiryo UI" panose="020B0604030504040204" pitchFamily="50" charset="-128"/>
                          <a:ea typeface="Meiryo UI" panose="020B0604030504040204" pitchFamily="50" charset="-128"/>
                        </a:rPr>
                        <a:t>参考値</a:t>
                      </a:r>
                    </a:p>
                  </a:txBody>
                  <a:tcPr>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dirty="0"/>
                    </a:p>
                  </a:txBody>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rowSpan="2">
                  <a:txBody>
                    <a:bodyPr/>
                    <a:lstStyle/>
                    <a:p>
                      <a:pPr algn="ctr"/>
                      <a:r>
                        <a:rPr kumimoji="1" lang="ja-JP" altLang="en-US" sz="1050" b="0" dirty="0">
                          <a:latin typeface="Meiryo UI" panose="020B0604030504040204" pitchFamily="50" charset="-128"/>
                          <a:ea typeface="Meiryo UI" panose="020B0604030504040204" pitchFamily="50" charset="-128"/>
                        </a:rPr>
                        <a:t>出典</a:t>
                      </a:r>
                    </a:p>
                  </a:txBody>
                  <a:tcPr anchor="ct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42717110"/>
                  </a:ext>
                </a:extLst>
              </a:tr>
              <a:tr h="249950">
                <a:tc vMerge="1">
                  <a:txBody>
                    <a:bodyPr/>
                    <a:lstStyle/>
                    <a:p>
                      <a:endParaRPr kumimoji="1" lang="ja-JP" altLang="en-US"/>
                    </a:p>
                  </a:txBody>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2019</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b="0" dirty="0">
                          <a:solidFill>
                            <a:schemeClr val="bg1"/>
                          </a:solidFill>
                          <a:latin typeface="Meiryo UI" panose="020B0604030504040204" pitchFamily="50" charset="-128"/>
                          <a:ea typeface="Meiryo UI" panose="020B0604030504040204" pitchFamily="50" charset="-128"/>
                        </a:rPr>
                        <a:t>2020</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2021</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2022</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2023</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2024</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4275991535"/>
                  </a:ext>
                </a:extLst>
              </a:tr>
              <a:tr h="83436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800" dirty="0">
                          <a:solidFill>
                            <a:schemeClr val="tx1"/>
                          </a:solidFill>
                          <a:latin typeface="Meiryo UI" panose="020B0604030504040204" pitchFamily="50" charset="-128"/>
                          <a:ea typeface="Meiryo UI" panose="020B0604030504040204" pitchFamily="50" charset="-128"/>
                        </a:rPr>
                        <a:t>劇場、音楽堂等（府内の国公立施設）における多言語化の割合</a:t>
                      </a:r>
                      <a:endParaRPr lang="en-US" altLang="ja-JP" sz="800"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a:t>
                      </a:r>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「対応している」「一部のみ対応している」の合計）</a:t>
                      </a:r>
                      <a:endParaRPr kumimoji="1" lang="ja-JP" altLang="en-US"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ctr"/>
                      <a:r>
                        <a:rPr kumimoji="1" lang="en-US" altLang="ja-JP" sz="1000" dirty="0">
                          <a:solidFill>
                            <a:schemeClr val="tx1"/>
                          </a:solidFill>
                          <a:latin typeface="Meiryo UI" panose="020B0604030504040204" pitchFamily="50" charset="-128"/>
                          <a:ea typeface="Meiryo UI" panose="020B0604030504040204" pitchFamily="50" charset="-128"/>
                        </a:rPr>
                        <a:t>26.4%</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TW" altLang="en-US" sz="1000" u="none" dirty="0">
                          <a:solidFill>
                            <a:schemeClr val="tx1"/>
                          </a:solidFill>
                          <a:latin typeface="Meiryo UI" panose="020B0604030504040204" pitchFamily="50" charset="-128"/>
                          <a:ea typeface="Meiryo UI" panose="020B0604030504040204" pitchFamily="50" charset="-128"/>
                        </a:rPr>
                        <a:t>未調査</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zh-TW" altLang="en-US" sz="1000" u="none" dirty="0">
                          <a:solidFill>
                            <a:schemeClr val="tx1"/>
                          </a:solidFill>
                          <a:latin typeface="Meiryo UI" panose="020B0604030504040204" pitchFamily="50" charset="-128"/>
                          <a:ea typeface="Meiryo UI" panose="020B0604030504040204" pitchFamily="50" charset="-128"/>
                        </a:rPr>
                        <a:t>未調査</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未調査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ja-JP" altLang="en-US" sz="800" u="none" dirty="0">
                          <a:solidFill>
                            <a:schemeClr val="tx1"/>
                          </a:solidFill>
                          <a:latin typeface="Meiryo UI" panose="020B0604030504040204" pitchFamily="50" charset="-128"/>
                          <a:ea typeface="Meiryo UI" panose="020B0604030504040204" pitchFamily="50" charset="-128"/>
                        </a:rPr>
                        <a:t>劇場、音楽堂等の活動状況に関する調査</a:t>
                      </a:r>
                      <a:endParaRPr kumimoji="1" lang="en-US" altLang="ja-JP" sz="800" u="none" dirty="0">
                        <a:solidFill>
                          <a:schemeClr val="tx1"/>
                        </a:solidFill>
                        <a:latin typeface="Meiryo UI" panose="020B0604030504040204" pitchFamily="50" charset="-128"/>
                        <a:ea typeface="Meiryo UI" panose="020B0604030504040204" pitchFamily="50" charset="-128"/>
                      </a:endParaRPr>
                    </a:p>
                    <a:p>
                      <a:r>
                        <a:rPr kumimoji="1" lang="ja-JP" altLang="en-US" sz="800" u="none" dirty="0">
                          <a:solidFill>
                            <a:schemeClr val="tx1"/>
                          </a:solidFill>
                          <a:latin typeface="Meiryo UI" panose="020B0604030504040204" pitchFamily="50" charset="-128"/>
                          <a:ea typeface="Meiryo UI" panose="020B0604030504040204" pitchFamily="50" charset="-128"/>
                        </a:rPr>
                        <a:t>（文化庁）</a:t>
                      </a: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09941256"/>
                  </a:ext>
                </a:extLst>
              </a:tr>
              <a:tr h="55384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大阪が楽しいまちだと</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思っている人の割合</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（全国）</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1000" dirty="0">
                          <a:solidFill>
                            <a:schemeClr val="tx1"/>
                          </a:solidFill>
                          <a:latin typeface="Meiryo UI" panose="020B0604030504040204" pitchFamily="50" charset="-128"/>
                          <a:ea typeface="Meiryo UI" panose="020B0604030504040204" pitchFamily="50" charset="-128"/>
                        </a:rPr>
                        <a:t>43.3</a:t>
                      </a:r>
                      <a:r>
                        <a:rPr kumimoji="1" lang="ja-JP" altLang="en-US" sz="1000" dirty="0">
                          <a:solidFill>
                            <a:schemeClr val="tx1"/>
                          </a:solidFill>
                          <a:latin typeface="Meiryo UI" panose="020B0604030504040204" pitchFamily="50" charset="-128"/>
                          <a:ea typeface="Meiryo UI" panose="020B0604030504040204" pitchFamily="50" charset="-128"/>
                        </a:rPr>
                        <a:t>％</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algn="ctr"/>
                      <a:r>
                        <a:rPr kumimoji="1" lang="en-US" altLang="ja-JP" sz="1000" u="none" dirty="0">
                          <a:solidFill>
                            <a:schemeClr val="tx1"/>
                          </a:solidFill>
                          <a:latin typeface="Meiryo UI" panose="020B0604030504040204" pitchFamily="50" charset="-128"/>
                          <a:ea typeface="Meiryo UI" panose="020B0604030504040204" pitchFamily="50" charset="-128"/>
                        </a:rPr>
                        <a:t>41.4%</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40.9</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34.5%</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39.5</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33.4</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r>
                        <a:rPr kumimoji="1" lang="ja-JP" altLang="en-US" sz="800" u="none" dirty="0">
                          <a:solidFill>
                            <a:schemeClr val="tx1"/>
                          </a:solidFill>
                          <a:latin typeface="Meiryo UI" panose="020B0604030504040204" pitchFamily="50" charset="-128"/>
                          <a:ea typeface="Meiryo UI" panose="020B0604030504040204" pitchFamily="50" charset="-128"/>
                        </a:rPr>
                        <a:t>将来ビジョン・大阪（全国・大阪府）に関する調査</a:t>
                      </a:r>
                      <a:endParaRPr kumimoji="1" lang="en-US" altLang="ja-JP" sz="800" u="none" dirty="0">
                        <a:solidFill>
                          <a:schemeClr val="tx1"/>
                        </a:solidFill>
                        <a:latin typeface="Meiryo UI" panose="020B0604030504040204" pitchFamily="50" charset="-128"/>
                        <a:ea typeface="Meiryo UI" panose="020B0604030504040204" pitchFamily="50" charset="-128"/>
                      </a:endParaRPr>
                    </a:p>
                    <a:p>
                      <a:r>
                        <a:rPr kumimoji="1" lang="ja-JP" altLang="en-US" sz="800" u="none" dirty="0">
                          <a:solidFill>
                            <a:schemeClr val="tx1"/>
                          </a:solidFill>
                          <a:latin typeface="Meiryo UI" panose="020B0604030504040204" pitchFamily="50" charset="-128"/>
                          <a:ea typeface="Meiryo UI" panose="020B0604030504040204" pitchFamily="50" charset="-128"/>
                        </a:rPr>
                        <a:t>（大阪府）</a:t>
                      </a: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23033517"/>
                  </a:ext>
                </a:extLst>
              </a:tr>
              <a:tr h="943457">
                <a:tc>
                  <a:txBody>
                    <a:bodyPr/>
                    <a:lstStyle/>
                    <a:p>
                      <a:r>
                        <a:rPr lang="ja-JP" altLang="en-US" sz="900" dirty="0">
                          <a:solidFill>
                            <a:schemeClr val="tx1"/>
                          </a:solidFill>
                          <a:latin typeface="Meiryo UI" panose="020B0604030504040204" pitchFamily="50" charset="-128"/>
                          <a:ea typeface="Meiryo UI" panose="020B0604030504040204" pitchFamily="50" charset="-128"/>
                        </a:rPr>
                        <a:t>舞台芸術・芸能公演数</a:t>
                      </a:r>
                      <a:endParaRPr lang="en-US" altLang="ja-JP" sz="900" dirty="0">
                        <a:solidFill>
                          <a:schemeClr val="tx1"/>
                        </a:solidFill>
                        <a:latin typeface="Meiryo UI" panose="020B0604030504040204" pitchFamily="50" charset="-128"/>
                        <a:ea typeface="Meiryo UI" panose="020B0604030504040204" pitchFamily="50" charset="-128"/>
                      </a:endParaRPr>
                    </a:p>
                    <a:p>
                      <a:r>
                        <a:rPr kumimoji="1" lang="ja-JP" altLang="en-US" sz="900" dirty="0">
                          <a:solidFill>
                            <a:schemeClr val="tx1"/>
                          </a:solidFill>
                          <a:latin typeface="Meiryo UI" panose="020B0604030504040204" pitchFamily="50" charset="-128"/>
                          <a:ea typeface="Meiryo UI" panose="020B0604030504040204" pitchFamily="50" charset="-128"/>
                        </a:rPr>
                        <a:t>（</a:t>
                      </a: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地方公共団体が設置する劇場、音楽堂等で、座席数</a:t>
                      </a:r>
                      <a:r>
                        <a:rPr kumimoji="1" lang="en-US" altLang="ja-JP" sz="900" dirty="0">
                          <a:solidFill>
                            <a:schemeClr val="tx1"/>
                          </a:solidFill>
                          <a:latin typeface="Meiryo UI" panose="020B0604030504040204" pitchFamily="50" charset="-128"/>
                          <a:ea typeface="Meiryo UI" panose="020B0604030504040204" pitchFamily="50" charset="-128"/>
                        </a:rPr>
                        <a:t>300</a:t>
                      </a:r>
                      <a:r>
                        <a:rPr kumimoji="1" lang="ja-JP" altLang="en-US" sz="900" dirty="0">
                          <a:solidFill>
                            <a:schemeClr val="tx1"/>
                          </a:solidFill>
                          <a:latin typeface="Meiryo UI" panose="020B0604030504040204" pitchFamily="50" charset="-128"/>
                          <a:ea typeface="Meiryo UI" panose="020B0604030504040204" pitchFamily="50" charset="-128"/>
                        </a:rPr>
                        <a:t>以上のホールを有するものが主催又は共催するもの）</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Meiryo UI" panose="020B0604030504040204" pitchFamily="50" charset="-128"/>
                          <a:ea typeface="Meiryo UI" panose="020B0604030504040204" pitchFamily="50" charset="-128"/>
                        </a:rPr>
                        <a:t>（</a:t>
                      </a:r>
                      <a:r>
                        <a:rPr kumimoji="1" lang="en-US" altLang="ja-JP" sz="800" dirty="0">
                          <a:solidFill>
                            <a:schemeClr val="tx1"/>
                          </a:solidFill>
                          <a:latin typeface="Meiryo UI" panose="020B0604030504040204" pitchFamily="50" charset="-128"/>
                          <a:ea typeface="Meiryo UI" panose="020B0604030504040204" pitchFamily="50" charset="-128"/>
                        </a:rPr>
                        <a:t>2017</a:t>
                      </a:r>
                      <a:r>
                        <a:rPr kumimoji="1" lang="ja-JP" altLang="en-US" sz="800" dirty="0">
                          <a:solidFill>
                            <a:schemeClr val="tx1"/>
                          </a:solidFill>
                          <a:latin typeface="Meiryo UI" panose="020B0604030504040204" pitchFamily="50" charset="-128"/>
                          <a:ea typeface="Meiryo UI" panose="020B0604030504040204" pitchFamily="50" charset="-128"/>
                        </a:rPr>
                        <a:t>年度） </a:t>
                      </a:r>
                      <a:r>
                        <a:rPr kumimoji="1" lang="en-US" altLang="ja-JP" sz="800" dirty="0">
                          <a:solidFill>
                            <a:schemeClr val="tx1"/>
                          </a:solidFill>
                          <a:latin typeface="Meiryo UI" panose="020B0604030504040204" pitchFamily="50" charset="-128"/>
                          <a:ea typeface="Meiryo UI" panose="020B0604030504040204" pitchFamily="50" charset="-128"/>
                        </a:rPr>
                        <a:t>743</a:t>
                      </a:r>
                      <a:r>
                        <a:rPr kumimoji="1" lang="ja-JP" altLang="en-US" sz="800" dirty="0">
                          <a:solidFill>
                            <a:schemeClr val="tx1"/>
                          </a:solidFill>
                          <a:latin typeface="Meiryo UI" panose="020B0604030504040204" pitchFamily="50" charset="-128"/>
                          <a:ea typeface="Meiryo UI" panose="020B0604030504040204" pitchFamily="50" charset="-128"/>
                        </a:rPr>
                        <a:t>件　</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u="none" dirty="0">
                          <a:solidFill>
                            <a:schemeClr val="tx1"/>
                          </a:solidFill>
                          <a:latin typeface="Meiryo UI" panose="020B0604030504040204" pitchFamily="50" charset="-128"/>
                          <a:ea typeface="Meiryo UI" panose="020B0604030504040204" pitchFamily="50" charset="-128"/>
                        </a:rPr>
                        <a:t>ー</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u="none" dirty="0">
                          <a:solidFill>
                            <a:schemeClr val="tx1"/>
                          </a:solidFill>
                          <a:latin typeface="Meiryo UI" panose="020B0604030504040204" pitchFamily="50" charset="-128"/>
                          <a:ea typeface="Meiryo UI" panose="020B0604030504040204" pitchFamily="50" charset="-128"/>
                        </a:rPr>
                        <a:t>※3</a:t>
                      </a:r>
                      <a:r>
                        <a:rPr kumimoji="1" lang="ja-JP" altLang="en-US" sz="800" u="none" dirty="0">
                          <a:solidFill>
                            <a:schemeClr val="tx1"/>
                          </a:solidFill>
                          <a:latin typeface="Meiryo UI" panose="020B0604030504040204" pitchFamily="50" charset="-128"/>
                          <a:ea typeface="Meiryo UI" panose="020B0604030504040204" pitchFamily="50" charset="-128"/>
                        </a:rPr>
                        <a:t>年毎調査</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u="none" dirty="0">
                          <a:solidFill>
                            <a:schemeClr val="tx1"/>
                          </a:solidFill>
                          <a:latin typeface="Meiryo UI" panose="020B0604030504040204" pitchFamily="50" charset="-128"/>
                          <a:ea typeface="Meiryo UI" panose="020B0604030504040204" pitchFamily="50" charset="-128"/>
                        </a:rPr>
                        <a:t>（</a:t>
                      </a:r>
                      <a:r>
                        <a:rPr kumimoji="1" lang="en-US" altLang="ja-JP" sz="800" u="none" dirty="0">
                          <a:solidFill>
                            <a:schemeClr val="tx1"/>
                          </a:solidFill>
                          <a:latin typeface="Meiryo UI" panose="020B0604030504040204" pitchFamily="50" charset="-128"/>
                          <a:ea typeface="Meiryo UI" panose="020B0604030504040204" pitchFamily="50" charset="-128"/>
                        </a:rPr>
                        <a:t>2020</a:t>
                      </a:r>
                      <a:r>
                        <a:rPr kumimoji="1" lang="ja-JP" altLang="en-US" sz="800" u="none" dirty="0">
                          <a:solidFill>
                            <a:schemeClr val="tx1"/>
                          </a:solidFill>
                          <a:latin typeface="Meiryo UI" panose="020B0604030504040204" pitchFamily="50" charset="-128"/>
                          <a:ea typeface="Meiryo UI" panose="020B0604030504040204" pitchFamily="50" charset="-128"/>
                        </a:rPr>
                        <a:t>年度）</a:t>
                      </a:r>
                      <a:r>
                        <a:rPr kumimoji="1" lang="en-US" altLang="ja-JP" sz="800" u="none" dirty="0">
                          <a:solidFill>
                            <a:schemeClr val="tx1"/>
                          </a:solidFill>
                          <a:latin typeface="Meiryo UI" panose="020B0604030504040204" pitchFamily="50" charset="-128"/>
                          <a:ea typeface="Meiryo UI" panose="020B0604030504040204" pitchFamily="50" charset="-128"/>
                        </a:rPr>
                        <a:t>385</a:t>
                      </a:r>
                      <a:r>
                        <a:rPr kumimoji="1" lang="ja-JP" altLang="en-US" sz="800" u="none" dirty="0">
                          <a:solidFill>
                            <a:schemeClr val="tx1"/>
                          </a:solidFill>
                          <a:latin typeface="Meiryo UI" panose="020B0604030504040204" pitchFamily="50" charset="-128"/>
                          <a:ea typeface="Meiryo UI" panose="020B0604030504040204" pitchFamily="50" charset="-128"/>
                        </a:rPr>
                        <a:t>件</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u="none" dirty="0">
                          <a:solidFill>
                            <a:schemeClr val="tx1"/>
                          </a:solidFill>
                          <a:latin typeface="Meiryo UI" panose="020B0604030504040204" pitchFamily="50" charset="-128"/>
                          <a:ea typeface="Meiryo UI" panose="020B0604030504040204" pitchFamily="50" charset="-128"/>
                        </a:rPr>
                        <a:t>ー</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u="none" dirty="0">
                          <a:solidFill>
                            <a:schemeClr val="tx1"/>
                          </a:solidFill>
                          <a:latin typeface="Meiryo UI" panose="020B0604030504040204" pitchFamily="50" charset="-128"/>
                          <a:ea typeface="Meiryo UI" panose="020B0604030504040204" pitchFamily="50" charset="-128"/>
                        </a:rPr>
                        <a:t>※3</a:t>
                      </a:r>
                      <a:r>
                        <a:rPr kumimoji="1" lang="ja-JP" altLang="en-US" sz="800" u="none" dirty="0">
                          <a:solidFill>
                            <a:schemeClr val="tx1"/>
                          </a:solidFill>
                          <a:latin typeface="Meiryo UI" panose="020B0604030504040204" pitchFamily="50" charset="-128"/>
                          <a:ea typeface="Meiryo UI" panose="020B0604030504040204" pitchFamily="50" charset="-128"/>
                        </a:rPr>
                        <a:t>年毎調査</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u="none" dirty="0">
                          <a:solidFill>
                            <a:schemeClr val="tx1"/>
                          </a:solidFill>
                          <a:latin typeface="Meiryo UI" panose="020B0604030504040204" pitchFamily="50" charset="-128"/>
                          <a:ea typeface="Meiryo UI" panose="020B0604030504040204" pitchFamily="50" charset="-128"/>
                        </a:rPr>
                        <a:t>ー</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u="none" dirty="0">
                          <a:solidFill>
                            <a:schemeClr val="tx1"/>
                          </a:solidFill>
                          <a:latin typeface="Meiryo UI" panose="020B0604030504040204" pitchFamily="50" charset="-128"/>
                          <a:ea typeface="Meiryo UI" panose="020B0604030504040204" pitchFamily="50" charset="-128"/>
                        </a:rPr>
                        <a:t>※3</a:t>
                      </a:r>
                      <a:r>
                        <a:rPr kumimoji="1" lang="ja-JP" altLang="en-US" sz="800" u="none" dirty="0">
                          <a:solidFill>
                            <a:schemeClr val="tx1"/>
                          </a:solidFill>
                          <a:latin typeface="Meiryo UI" panose="020B0604030504040204" pitchFamily="50" charset="-128"/>
                          <a:ea typeface="Meiryo UI" panose="020B0604030504040204" pitchFamily="50" charset="-128"/>
                        </a:rPr>
                        <a:t>年毎調査</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u="none" dirty="0">
                          <a:solidFill>
                            <a:schemeClr val="tx1"/>
                          </a:solidFill>
                          <a:latin typeface="Meiryo UI" panose="020B0604030504040204" pitchFamily="50" charset="-128"/>
                          <a:ea typeface="Meiryo UI" panose="020B0604030504040204" pitchFamily="50" charset="-128"/>
                        </a:rPr>
                        <a:t>未発表</a:t>
                      </a:r>
                      <a:endParaRPr kumimoji="1"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800" u="none" dirty="0">
                          <a:solidFill>
                            <a:schemeClr val="tx1"/>
                          </a:solidFill>
                          <a:latin typeface="Meiryo UI" panose="020B0604030504040204" pitchFamily="50" charset="-128"/>
                          <a:ea typeface="Meiryo UI" panose="020B0604030504040204" pitchFamily="50" charset="-128"/>
                        </a:rPr>
                        <a:t>社会教育調査</a:t>
                      </a:r>
                      <a:endParaRPr kumimoji="1" lang="en-US" altLang="ja-JP" sz="800" u="none" dirty="0">
                        <a:solidFill>
                          <a:schemeClr val="tx1"/>
                        </a:solidFill>
                        <a:latin typeface="Meiryo UI" panose="020B0604030504040204" pitchFamily="50" charset="-128"/>
                        <a:ea typeface="Meiryo UI" panose="020B0604030504040204" pitchFamily="50" charset="-128"/>
                      </a:endParaRPr>
                    </a:p>
                    <a:p>
                      <a:r>
                        <a:rPr kumimoji="1" lang="ja-JP" altLang="en-US" sz="800" u="none" dirty="0">
                          <a:solidFill>
                            <a:schemeClr val="tx1"/>
                          </a:solidFill>
                          <a:latin typeface="Meiryo UI" panose="020B0604030504040204" pitchFamily="50" charset="-128"/>
                          <a:ea typeface="Meiryo UI" panose="020B0604030504040204" pitchFamily="50" charset="-128"/>
                        </a:rPr>
                        <a:t>（文部科学省）</a:t>
                      </a: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3049921995"/>
                  </a:ext>
                </a:extLst>
              </a:tr>
              <a:tr h="685754">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大阪にゆかりのあるプロスポーツ７チームの年間主催試合観客者数合計　</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en-US" altLang="ja-JP" sz="900" u="none" dirty="0">
                          <a:solidFill>
                            <a:schemeClr val="tx1"/>
                          </a:solidFill>
                          <a:latin typeface="Meiryo UI" panose="020B0604030504040204" pitchFamily="50" charset="-128"/>
                          <a:ea typeface="Meiryo UI" panose="020B0604030504040204" pitchFamily="50" charset="-128"/>
                        </a:rPr>
                        <a:t>3,030,617</a:t>
                      </a:r>
                      <a:r>
                        <a:rPr lang="ja-JP" altLang="en-US" sz="900" u="none" dirty="0">
                          <a:solidFill>
                            <a:schemeClr val="tx1"/>
                          </a:solidFill>
                          <a:latin typeface="Meiryo UI" panose="020B0604030504040204" pitchFamily="50" charset="-128"/>
                          <a:ea typeface="Meiryo UI" panose="020B0604030504040204" pitchFamily="50" charset="-128"/>
                        </a:rPr>
                        <a:t>人</a:t>
                      </a:r>
                      <a:endParaRPr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900" u="none" dirty="0">
                          <a:solidFill>
                            <a:schemeClr val="tx1"/>
                          </a:solidFill>
                          <a:latin typeface="Meiryo UI" panose="020B0604030504040204" pitchFamily="50" charset="-128"/>
                          <a:ea typeface="Meiryo UI" panose="020B0604030504040204" pitchFamily="50" charset="-128"/>
                        </a:rPr>
                        <a:t>663,705</a:t>
                      </a:r>
                      <a:r>
                        <a:rPr kumimoji="1" lang="ja-JP" altLang="en-US" sz="9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752,522</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2,177,079</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3,299,935</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3,522,018</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ja-JP" altLang="en-US" sz="800" u="none" dirty="0">
                          <a:solidFill>
                            <a:schemeClr val="tx1"/>
                          </a:solidFill>
                          <a:latin typeface="Meiryo UI" panose="020B0604030504040204" pitchFamily="50" charset="-128"/>
                          <a:ea typeface="Meiryo UI" panose="020B0604030504040204" pitchFamily="50" charset="-128"/>
                        </a:rPr>
                        <a:t>各チーム公表資料</a:t>
                      </a:r>
                      <a:endParaRPr kumimoji="1" lang="ja-JP" altLang="en-US"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830146265"/>
                  </a:ext>
                </a:extLst>
              </a:tr>
              <a:tr h="398002">
                <a:tc>
                  <a:txBody>
                    <a:bodyPr/>
                    <a:lstStyle/>
                    <a:p>
                      <a:r>
                        <a:rPr lang="ja-JP" altLang="en-US" sz="900" u="none" dirty="0">
                          <a:solidFill>
                            <a:schemeClr val="tx1"/>
                          </a:solidFill>
                          <a:latin typeface="Meiryo UI" panose="020B0604030504040204" pitchFamily="50" charset="-128"/>
                          <a:ea typeface="Meiryo UI" panose="020B0604030504040204" pitchFamily="50" charset="-128"/>
                        </a:rPr>
                        <a:t>大阪マラソンの外国人</a:t>
                      </a:r>
                      <a:endParaRPr lang="en-US" altLang="ja-JP" sz="900" u="none" dirty="0">
                        <a:solidFill>
                          <a:schemeClr val="tx1"/>
                        </a:solidFill>
                        <a:latin typeface="Meiryo UI" panose="020B0604030504040204" pitchFamily="50" charset="-128"/>
                        <a:ea typeface="Meiryo UI" panose="020B0604030504040204" pitchFamily="50" charset="-128"/>
                      </a:endParaRPr>
                    </a:p>
                    <a:p>
                      <a:r>
                        <a:rPr lang="ja-JP" altLang="en-US" sz="900" u="none" dirty="0">
                          <a:solidFill>
                            <a:schemeClr val="tx1"/>
                          </a:solidFill>
                          <a:latin typeface="Meiryo UI" panose="020B0604030504040204" pitchFamily="50" charset="-128"/>
                          <a:ea typeface="Meiryo UI" panose="020B0604030504040204" pitchFamily="50" charset="-128"/>
                        </a:rPr>
                        <a:t>エントリー数</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algn="ctr"/>
                      <a:r>
                        <a:rPr lang="en-US" altLang="ja-JP" sz="1000" u="none" dirty="0">
                          <a:solidFill>
                            <a:schemeClr val="tx1"/>
                          </a:solidFill>
                          <a:latin typeface="Meiryo UI" panose="020B0604030504040204" pitchFamily="50" charset="-128"/>
                          <a:ea typeface="Meiryo UI" panose="020B0604030504040204" pitchFamily="50" charset="-128"/>
                        </a:rPr>
                        <a:t>15,082</a:t>
                      </a:r>
                      <a:r>
                        <a:rPr lang="ja-JP" altLang="en-US" sz="1000" u="none" dirty="0">
                          <a:solidFill>
                            <a:schemeClr val="tx1"/>
                          </a:solidFill>
                          <a:latin typeface="Meiryo UI" panose="020B0604030504040204" pitchFamily="50" charset="-128"/>
                          <a:ea typeface="Meiryo UI" panose="020B0604030504040204" pitchFamily="50" charset="-128"/>
                        </a:rPr>
                        <a:t>人</a:t>
                      </a:r>
                      <a:endParaRPr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u="none" dirty="0">
                          <a:solidFill>
                            <a:schemeClr val="tx1"/>
                          </a:solidFill>
                          <a:latin typeface="Meiryo UI" panose="020B0604030504040204" pitchFamily="50" charset="-128"/>
                          <a:ea typeface="Meiryo UI" panose="020B0604030504040204" pitchFamily="50" charset="-128"/>
                        </a:rPr>
                        <a:t>開催中止</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ja-JP" altLang="en-US" sz="1000" u="none" dirty="0">
                          <a:solidFill>
                            <a:schemeClr val="tx1"/>
                          </a:solidFill>
                          <a:latin typeface="Meiryo UI" panose="020B0604030504040204" pitchFamily="50" charset="-128"/>
                          <a:ea typeface="Meiryo UI" panose="020B0604030504040204" pitchFamily="50" charset="-128"/>
                        </a:rPr>
                        <a:t>一般部門</a:t>
                      </a:r>
                      <a:endParaRPr kumimoji="1" lang="en-US" altLang="ja-JP" sz="1000" u="none" dirty="0">
                        <a:solidFill>
                          <a:schemeClr val="tx1"/>
                        </a:solidFill>
                        <a:latin typeface="Meiryo UI" panose="020B0604030504040204" pitchFamily="50" charset="-128"/>
                        <a:ea typeface="Meiryo UI" panose="020B0604030504040204" pitchFamily="50" charset="-128"/>
                      </a:endParaRPr>
                    </a:p>
                    <a:p>
                      <a:pPr algn="ctr"/>
                      <a:r>
                        <a:rPr kumimoji="1" lang="ja-JP" altLang="en-US" sz="1000" u="none" dirty="0">
                          <a:solidFill>
                            <a:schemeClr val="tx1"/>
                          </a:solidFill>
                          <a:latin typeface="Meiryo UI" panose="020B0604030504040204" pitchFamily="50" charset="-128"/>
                          <a:ea typeface="Meiryo UI" panose="020B0604030504040204" pitchFamily="50" charset="-128"/>
                        </a:rPr>
                        <a:t>開催中止</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000" u="none" dirty="0">
                          <a:solidFill>
                            <a:schemeClr val="tx1"/>
                          </a:solidFill>
                          <a:latin typeface="Meiryo UI" panose="020B0604030504040204" pitchFamily="50" charset="-128"/>
                          <a:ea typeface="Meiryo UI" panose="020B0604030504040204" pitchFamily="50" charset="-128"/>
                        </a:rPr>
                        <a:t>727</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000" u="none" dirty="0">
                          <a:solidFill>
                            <a:schemeClr val="tx1"/>
                          </a:solidFill>
                          <a:latin typeface="Meiryo UI" panose="020B0604030504040204" pitchFamily="50" charset="-128"/>
                          <a:ea typeface="Meiryo UI" panose="020B0604030504040204" pitchFamily="50" charset="-128"/>
                        </a:rPr>
                        <a:t>6,965</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ctr"/>
                      <a:r>
                        <a:rPr kumimoji="1" lang="en-US" altLang="ja-JP" sz="1000" u="none" dirty="0">
                          <a:solidFill>
                            <a:schemeClr val="tx1"/>
                          </a:solidFill>
                          <a:latin typeface="Meiryo UI" panose="020B0604030504040204" pitchFamily="50" charset="-128"/>
                          <a:ea typeface="Meiryo UI" panose="020B0604030504040204" pitchFamily="50" charset="-128"/>
                        </a:rPr>
                        <a:t>9,234</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800" u="none" dirty="0">
                          <a:solidFill>
                            <a:schemeClr val="tx1"/>
                          </a:solidFill>
                          <a:latin typeface="Meiryo UI" panose="020B0604030504040204" pitchFamily="50" charset="-128"/>
                          <a:ea typeface="Meiryo UI" panose="020B0604030504040204" pitchFamily="50" charset="-128"/>
                        </a:rPr>
                        <a:t>大阪マラソン実績</a:t>
                      </a:r>
                      <a:endParaRPr kumimoji="1" lang="ja-JP" altLang="en-US"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956027479"/>
                  </a:ext>
                </a:extLst>
              </a:tr>
              <a:tr h="507093">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成人の週１回以上の</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スポーツ実施率（大阪）</a:t>
                      </a:r>
                      <a:endParaRPr kumimoji="1" lang="ja-JP" altLang="en-US"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000" u="none" dirty="0">
                          <a:solidFill>
                            <a:schemeClr val="tx1"/>
                          </a:solidFill>
                          <a:latin typeface="Meiryo UI" panose="020B0604030504040204" pitchFamily="50" charset="-128"/>
                          <a:ea typeface="Meiryo UI" panose="020B0604030504040204" pitchFamily="50" charset="-128"/>
                        </a:rPr>
                        <a:t>56.3%</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59.5</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57.4</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53.3</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50.6%</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51.7</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800" u="none" dirty="0">
                          <a:solidFill>
                            <a:schemeClr val="tx1"/>
                          </a:solidFill>
                          <a:latin typeface="Meiryo UI" panose="020B0604030504040204" pitchFamily="50" charset="-128"/>
                          <a:ea typeface="Meiryo UI" panose="020B0604030504040204" pitchFamily="50" charset="-128"/>
                        </a:rPr>
                        <a:t>スポーツの実施状況等に関する世論調査</a:t>
                      </a:r>
                      <a:endParaRPr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800" u="none" dirty="0">
                          <a:solidFill>
                            <a:schemeClr val="tx1"/>
                          </a:solidFill>
                          <a:latin typeface="Meiryo UI" panose="020B0604030504040204" pitchFamily="50" charset="-128"/>
                          <a:ea typeface="Meiryo UI" panose="020B0604030504040204" pitchFamily="50" charset="-128"/>
                        </a:rPr>
                        <a:t>（スポーツ庁）</a:t>
                      </a:r>
                      <a:endParaRPr kumimoji="1" lang="ja-JP" altLang="en-US"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170124236"/>
                  </a:ext>
                </a:extLst>
              </a:tr>
              <a:tr h="55384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ja-JP" sz="900" u="none" kern="1200" dirty="0">
                          <a:solidFill>
                            <a:schemeClr val="tx1"/>
                          </a:solidFill>
                          <a:effectLst/>
                          <a:latin typeface="Meiryo UI" panose="020B0604030504040204" pitchFamily="50" charset="-128"/>
                          <a:ea typeface="Meiryo UI" panose="020B0604030504040204" pitchFamily="50" charset="-128"/>
                          <a:cs typeface="+mn-cs"/>
                        </a:rPr>
                        <a:t>大阪はスポーツが盛んなまちだと思っている府民の割合</a:t>
                      </a:r>
                      <a:r>
                        <a:rPr kumimoji="1" lang="ja-JP" altLang="en-US" sz="900" u="none" kern="1200" dirty="0">
                          <a:solidFill>
                            <a:schemeClr val="tx1"/>
                          </a:solidFill>
                          <a:effectLst/>
                          <a:latin typeface="Meiryo UI" panose="020B0604030504040204" pitchFamily="50" charset="-128"/>
                          <a:ea typeface="Meiryo UI" panose="020B0604030504040204" pitchFamily="50" charset="-128"/>
                          <a:cs typeface="+mn-cs"/>
                        </a:rPr>
                        <a:t>（府民）</a:t>
                      </a:r>
                      <a:endParaRPr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algn="ctr"/>
                      <a:r>
                        <a:rPr kumimoji="1" lang="en-US" altLang="ja-JP" sz="1000" u="none" dirty="0">
                          <a:solidFill>
                            <a:schemeClr val="tx1"/>
                          </a:solidFill>
                          <a:latin typeface="Meiryo UI" panose="020B0604030504040204" pitchFamily="50" charset="-128"/>
                          <a:ea typeface="Meiryo UI" panose="020B0604030504040204" pitchFamily="50" charset="-128"/>
                        </a:rPr>
                        <a:t>45.1</a:t>
                      </a:r>
                      <a:r>
                        <a:rPr kumimoji="1" lang="ja-JP" altLang="en-US" sz="1000" u="none" dirty="0">
                          <a:solidFill>
                            <a:schemeClr val="tx1"/>
                          </a:solidFill>
                          <a:latin typeface="Meiryo UI" panose="020B0604030504040204" pitchFamily="50" charset="-128"/>
                          <a:ea typeface="Meiryo UI" panose="020B0604030504040204" pitchFamily="50" charset="-128"/>
                        </a:rPr>
                        <a:t>％</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45.7%</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38.3</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42.6%</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44.9</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38.8</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800" u="none" dirty="0">
                          <a:solidFill>
                            <a:schemeClr val="tx1"/>
                          </a:solidFill>
                          <a:latin typeface="Meiryo UI" panose="020B0604030504040204" pitchFamily="50" charset="-128"/>
                          <a:ea typeface="Meiryo UI" panose="020B0604030504040204" pitchFamily="50" charset="-128"/>
                        </a:rPr>
                        <a:t>将来ビジョン・大阪（全国・大阪府）に関する調査</a:t>
                      </a:r>
                      <a:endParaRPr kumimoji="1" lang="en-US" altLang="ja-JP" sz="8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800" u="none" dirty="0">
                          <a:solidFill>
                            <a:schemeClr val="tx1"/>
                          </a:solidFill>
                          <a:latin typeface="Meiryo UI" panose="020B0604030504040204" pitchFamily="50" charset="-128"/>
                          <a:ea typeface="Meiryo UI" panose="020B0604030504040204" pitchFamily="50" charset="-128"/>
                        </a:rPr>
                        <a:t>（大阪府）</a:t>
                      </a: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328436112"/>
                  </a:ext>
                </a:extLst>
              </a:tr>
              <a:tr h="507093">
                <a:tc>
                  <a:txBody>
                    <a:bodyPr/>
                    <a:lstStyle/>
                    <a:p>
                      <a:pPr>
                        <a:lnSpc>
                          <a:spcPct val="150000"/>
                        </a:lnSpc>
                      </a:pPr>
                      <a:r>
                        <a:rPr lang="ja-JP" altLang="en-US" sz="900" u="none" dirty="0">
                          <a:solidFill>
                            <a:schemeClr val="tx1"/>
                          </a:solidFill>
                          <a:latin typeface="Meiryo UI" panose="020B0604030504040204" pitchFamily="50" charset="-128"/>
                          <a:ea typeface="Meiryo UI" panose="020B0604030504040204" pitchFamily="50" charset="-128"/>
                        </a:rPr>
                        <a:t>海外留学する高校生数</a:t>
                      </a:r>
                      <a:endParaRPr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a:t>
                      </a:r>
                      <a:r>
                        <a:rPr kumimoji="1" lang="en-US" altLang="ja-JP" sz="900" u="none" dirty="0">
                          <a:solidFill>
                            <a:schemeClr val="tx1"/>
                          </a:solidFill>
                          <a:latin typeface="Meiryo UI" panose="020B0604030504040204" pitchFamily="50" charset="-128"/>
                          <a:ea typeface="Meiryo UI" panose="020B0604030504040204" pitchFamily="50" charset="-128"/>
                        </a:rPr>
                        <a:t>2017</a:t>
                      </a:r>
                      <a:r>
                        <a:rPr kumimoji="1" lang="ja-JP" altLang="en-US" sz="900" u="none" dirty="0">
                          <a:solidFill>
                            <a:schemeClr val="tx1"/>
                          </a:solidFill>
                          <a:latin typeface="Meiryo UI" panose="020B0604030504040204" pitchFamily="50" charset="-128"/>
                          <a:ea typeface="Meiryo UI" panose="020B0604030504040204" pitchFamily="50" charset="-128"/>
                        </a:rPr>
                        <a:t>度）</a:t>
                      </a:r>
                      <a:r>
                        <a:rPr kumimoji="1" lang="en-US" altLang="ja-JP" sz="900" u="none" dirty="0">
                          <a:solidFill>
                            <a:schemeClr val="tx1"/>
                          </a:solidFill>
                          <a:latin typeface="Meiryo UI" panose="020B0604030504040204" pitchFamily="50" charset="-128"/>
                          <a:ea typeface="Meiryo UI" panose="020B0604030504040204" pitchFamily="50" charset="-128"/>
                        </a:rPr>
                        <a:t>455</a:t>
                      </a:r>
                      <a:r>
                        <a:rPr kumimoji="1" lang="ja-JP" altLang="en-US" sz="9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ー</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223</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ー</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311</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ー</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kumimoji="1" lang="ja-JP" altLang="en-US" sz="800" u="none" dirty="0">
                          <a:solidFill>
                            <a:schemeClr val="tx1"/>
                          </a:solidFill>
                          <a:latin typeface="Meiryo UI" panose="020B0604030504040204" pitchFamily="50" charset="-128"/>
                          <a:ea typeface="Meiryo UI" panose="020B0604030504040204" pitchFamily="50" charset="-128"/>
                        </a:rPr>
                        <a:t>高等学校等における国際</a:t>
                      </a:r>
                      <a:endParaRPr kumimoji="1" lang="en-US" altLang="ja-JP" sz="800" u="none" dirty="0">
                        <a:solidFill>
                          <a:schemeClr val="tx1"/>
                        </a:solidFill>
                        <a:latin typeface="Meiryo UI" panose="020B0604030504040204" pitchFamily="50" charset="-128"/>
                        <a:ea typeface="Meiryo UI" panose="020B0604030504040204" pitchFamily="50" charset="-128"/>
                      </a:endParaRPr>
                    </a:p>
                    <a:p>
                      <a:r>
                        <a:rPr kumimoji="1" lang="ja-JP" altLang="en-US" sz="800" u="none" dirty="0">
                          <a:solidFill>
                            <a:schemeClr val="tx1"/>
                          </a:solidFill>
                          <a:latin typeface="Meiryo UI" panose="020B0604030504040204" pitchFamily="50" charset="-128"/>
                          <a:ea typeface="Meiryo UI" panose="020B0604030504040204" pitchFamily="50" charset="-128"/>
                        </a:rPr>
                        <a:t>交流等の状況について</a:t>
                      </a:r>
                      <a:endParaRPr kumimoji="1" lang="en-US" altLang="ja-JP" sz="800" u="none" dirty="0">
                        <a:solidFill>
                          <a:schemeClr val="tx1"/>
                        </a:solidFill>
                        <a:latin typeface="Meiryo UI" panose="020B0604030504040204" pitchFamily="50" charset="-128"/>
                        <a:ea typeface="Meiryo UI" panose="020B0604030504040204" pitchFamily="50" charset="-128"/>
                      </a:endParaRPr>
                    </a:p>
                    <a:p>
                      <a:r>
                        <a:rPr kumimoji="1" lang="ja-JP" altLang="en-US" sz="800" u="none" dirty="0">
                          <a:solidFill>
                            <a:schemeClr val="tx1"/>
                          </a:solidFill>
                          <a:latin typeface="Meiryo UI" panose="020B0604030504040204" pitchFamily="50" charset="-128"/>
                          <a:ea typeface="Meiryo UI" panose="020B0604030504040204" pitchFamily="50" charset="-128"/>
                        </a:rPr>
                        <a:t>（文部科学省）</a:t>
                      </a:r>
                      <a:endParaRPr kumimoji="1" lang="en-US" altLang="ja-JP" sz="800" u="none"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940255646"/>
                  </a:ext>
                </a:extLst>
              </a:tr>
              <a:tr h="553846">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海外留学する大学生</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900" u="none" dirty="0">
                          <a:solidFill>
                            <a:schemeClr val="tx1"/>
                          </a:solidFill>
                          <a:latin typeface="Meiryo UI" panose="020B0604030504040204" pitchFamily="50" charset="-128"/>
                          <a:ea typeface="Meiryo UI" panose="020B0604030504040204" pitchFamily="50" charset="-128"/>
                        </a:rPr>
                        <a:t>（大阪府内の大学、短大・専修大学）</a:t>
                      </a:r>
                      <a:endParaRPr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900" u="none" dirty="0">
                          <a:solidFill>
                            <a:schemeClr val="tx1"/>
                          </a:solidFill>
                          <a:latin typeface="Meiryo UI" panose="020B0604030504040204" pitchFamily="50" charset="-128"/>
                          <a:ea typeface="Meiryo UI" panose="020B0604030504040204" pitchFamily="50" charset="-128"/>
                        </a:rPr>
                        <a:t>※</a:t>
                      </a:r>
                      <a:r>
                        <a:rPr lang="ja-JP" altLang="en-US" sz="900" u="none" dirty="0">
                          <a:solidFill>
                            <a:schemeClr val="tx1"/>
                          </a:solidFill>
                          <a:latin typeface="Meiryo UI" panose="020B0604030504040204" pitchFamily="50" charset="-128"/>
                          <a:ea typeface="Meiryo UI" panose="020B0604030504040204" pitchFamily="50" charset="-128"/>
                        </a:rPr>
                        <a:t>３か月以上の留学</a:t>
                      </a:r>
                      <a:endParaRPr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r>
                        <a:rPr kumimoji="1" lang="en-US" altLang="ja-JP" sz="900" dirty="0">
                          <a:solidFill>
                            <a:schemeClr val="tx1"/>
                          </a:solidFill>
                          <a:latin typeface="Meiryo UI" panose="020B0604030504040204" pitchFamily="50" charset="-128"/>
                          <a:ea typeface="Meiryo UI" panose="020B0604030504040204" pitchFamily="50" charset="-128"/>
                        </a:rPr>
                        <a:t>2,952</a:t>
                      </a:r>
                      <a:r>
                        <a:rPr kumimoji="1" lang="ja-JP" altLang="en-US" sz="900" dirty="0">
                          <a:solidFill>
                            <a:schemeClr val="tx1"/>
                          </a:solidFill>
                          <a:latin typeface="Meiryo UI" panose="020B0604030504040204" pitchFamily="50" charset="-128"/>
                          <a:ea typeface="Meiryo UI" panose="020B0604030504040204" pitchFamily="50" charset="-128"/>
                        </a:rPr>
                        <a:t>人</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（うち協定等に基づく留学：</a:t>
                      </a:r>
                      <a:r>
                        <a:rPr kumimoji="1" lang="en-US" altLang="ja-JP" sz="900" dirty="0">
                          <a:solidFill>
                            <a:schemeClr val="tx1"/>
                          </a:solidFill>
                          <a:latin typeface="Meiryo UI" panose="020B0604030504040204" pitchFamily="50" charset="-128"/>
                          <a:ea typeface="Meiryo UI" panose="020B0604030504040204" pitchFamily="50" charset="-128"/>
                        </a:rPr>
                        <a:t>2,431</a:t>
                      </a:r>
                      <a:r>
                        <a:rPr kumimoji="1" lang="ja-JP" altLang="en-US" sz="900" dirty="0">
                          <a:solidFill>
                            <a:schemeClr val="tx1"/>
                          </a:solidFill>
                          <a:latin typeface="Meiryo UI" panose="020B0604030504040204" pitchFamily="50" charset="-128"/>
                          <a:ea typeface="Meiryo UI" panose="020B0604030504040204" pitchFamily="50" charset="-128"/>
                        </a:rPr>
                        <a:t>人）</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176</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Meiryo UI" panose="020B0604030504040204" pitchFamily="50" charset="-128"/>
                          <a:ea typeface="Meiryo UI" panose="020B0604030504040204" pitchFamily="50" charset="-128"/>
                        </a:rPr>
                        <a:t>（うち協定等に基づく留学：</a:t>
                      </a:r>
                      <a:r>
                        <a:rPr kumimoji="1" lang="en-US" altLang="ja-JP" sz="900" dirty="0">
                          <a:solidFill>
                            <a:schemeClr val="tx1"/>
                          </a:solidFill>
                          <a:latin typeface="Meiryo UI" panose="020B0604030504040204" pitchFamily="50" charset="-128"/>
                          <a:ea typeface="Meiryo UI" panose="020B0604030504040204" pitchFamily="50" charset="-128"/>
                        </a:rPr>
                        <a:t>123</a:t>
                      </a:r>
                      <a:r>
                        <a:rPr kumimoji="1" lang="ja-JP" altLang="en-US" sz="900" dirty="0">
                          <a:solidFill>
                            <a:schemeClr val="tx1"/>
                          </a:solidFill>
                          <a:latin typeface="Meiryo UI" panose="020B0604030504040204" pitchFamily="50" charset="-128"/>
                          <a:ea typeface="Meiryo UI" panose="020B0604030504040204" pitchFamily="50" charset="-128"/>
                        </a:rPr>
                        <a:t>人）</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1,356</a:t>
                      </a:r>
                      <a:r>
                        <a:rPr kumimoji="1" lang="ja-JP" altLang="en-US" sz="900" u="none" dirty="0">
                          <a:solidFill>
                            <a:schemeClr val="tx1"/>
                          </a:solidFill>
                          <a:latin typeface="Meiryo UI" panose="020B0604030504040204" pitchFamily="50" charset="-128"/>
                          <a:ea typeface="Meiryo UI" panose="020B0604030504040204" pitchFamily="50" charset="-128"/>
                        </a:rPr>
                        <a:t>人</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（うち協定等に基づく留学：</a:t>
                      </a:r>
                      <a:r>
                        <a:rPr kumimoji="1" lang="en-US" altLang="ja-JP" sz="900" u="none" dirty="0">
                          <a:solidFill>
                            <a:schemeClr val="tx1"/>
                          </a:solidFill>
                          <a:latin typeface="Meiryo UI" panose="020B0604030504040204" pitchFamily="50" charset="-128"/>
                          <a:ea typeface="Meiryo UI" panose="020B0604030504040204" pitchFamily="50" charset="-128"/>
                        </a:rPr>
                        <a:t>1,144</a:t>
                      </a:r>
                      <a:r>
                        <a:rPr kumimoji="1" lang="ja-JP" altLang="en-US" sz="9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2,476</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（うち協定等に基づく留学：</a:t>
                      </a:r>
                      <a:r>
                        <a:rPr kumimoji="1" lang="en-US" altLang="ja-JP" sz="900" u="none" dirty="0">
                          <a:solidFill>
                            <a:schemeClr val="tx1"/>
                          </a:solidFill>
                          <a:latin typeface="Meiryo UI" panose="020B0604030504040204" pitchFamily="50" charset="-128"/>
                          <a:ea typeface="Meiryo UI" panose="020B0604030504040204" pitchFamily="50" charset="-128"/>
                        </a:rPr>
                        <a:t>2,201</a:t>
                      </a:r>
                      <a:r>
                        <a:rPr kumimoji="1" lang="ja-JP" altLang="en-US" sz="900" u="none" dirty="0">
                          <a:solidFill>
                            <a:schemeClr val="tx1"/>
                          </a:solidFill>
                          <a:latin typeface="Meiryo UI" panose="020B0604030504040204" pitchFamily="50" charset="-128"/>
                          <a:ea typeface="Meiryo UI" panose="020B0604030504040204" pitchFamily="50" charset="-128"/>
                        </a:rPr>
                        <a:t>人）</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u="none" dirty="0">
                          <a:solidFill>
                            <a:schemeClr val="tx1"/>
                          </a:solidFill>
                          <a:latin typeface="Meiryo UI" panose="020B0604030504040204" pitchFamily="50" charset="-128"/>
                          <a:ea typeface="Meiryo UI" panose="020B0604030504040204" pitchFamily="50" charset="-128"/>
                        </a:rPr>
                        <a:t>2,391</a:t>
                      </a:r>
                      <a:r>
                        <a:rPr kumimoji="1" lang="ja-JP" altLang="en-US" sz="900" u="none" dirty="0">
                          <a:solidFill>
                            <a:schemeClr val="tx1"/>
                          </a:solidFill>
                          <a:latin typeface="Meiryo UI" panose="020B0604030504040204" pitchFamily="50" charset="-128"/>
                          <a:ea typeface="Meiryo UI" panose="020B0604030504040204" pitchFamily="50" charset="-128"/>
                        </a:rPr>
                        <a:t>人</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（うち協定等に基づく留学：</a:t>
                      </a:r>
                      <a:r>
                        <a:rPr kumimoji="1" lang="en-US" altLang="ja-JP" sz="900" u="none" dirty="0">
                          <a:solidFill>
                            <a:schemeClr val="tx1"/>
                          </a:solidFill>
                          <a:latin typeface="Meiryo UI" panose="020B0604030504040204" pitchFamily="50" charset="-128"/>
                          <a:ea typeface="Meiryo UI" panose="020B0604030504040204" pitchFamily="50" charset="-128"/>
                        </a:rPr>
                        <a:t>2,134</a:t>
                      </a:r>
                      <a:r>
                        <a:rPr kumimoji="1" lang="ja-JP" altLang="en-US" sz="9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u="none" dirty="0">
                          <a:solidFill>
                            <a:schemeClr val="tx1"/>
                          </a:solidFill>
                          <a:latin typeface="Meiryo UI" panose="020B0604030504040204" pitchFamily="50" charset="-128"/>
                          <a:ea typeface="Meiryo UI" panose="020B0604030504040204" pitchFamily="50" charset="-128"/>
                        </a:rPr>
                        <a:t>未発表</a:t>
                      </a:r>
                      <a:endParaRPr kumimoji="1" lang="en-US" altLang="ja-JP" sz="9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ja-JP" altLang="en-US" sz="800" u="none" dirty="0">
                          <a:solidFill>
                            <a:schemeClr val="tx1"/>
                          </a:solidFill>
                          <a:latin typeface="Meiryo UI" panose="020B0604030504040204" pitchFamily="50" charset="-128"/>
                          <a:ea typeface="Meiryo UI" panose="020B0604030504040204" pitchFamily="50" charset="-128"/>
                        </a:rPr>
                        <a:t>日本人学生留学状況調査</a:t>
                      </a:r>
                      <a:endParaRPr lang="en-US" altLang="ja-JP" sz="800" u="none" dirty="0">
                        <a:solidFill>
                          <a:schemeClr val="tx1"/>
                        </a:solidFill>
                        <a:latin typeface="Meiryo UI" panose="020B0604030504040204" pitchFamily="50" charset="-128"/>
                        <a:ea typeface="Meiryo UI" panose="020B0604030504040204" pitchFamily="50" charset="-128"/>
                      </a:endParaRPr>
                    </a:p>
                    <a:p>
                      <a:r>
                        <a:rPr lang="ja-JP" altLang="en-US" sz="800" u="none" dirty="0">
                          <a:solidFill>
                            <a:schemeClr val="tx1"/>
                          </a:solidFill>
                          <a:latin typeface="Meiryo UI" panose="020B0604030504040204" pitchFamily="50" charset="-128"/>
                          <a:ea typeface="Meiryo UI" panose="020B0604030504040204" pitchFamily="50" charset="-128"/>
                        </a:rPr>
                        <a:t>（</a:t>
                      </a:r>
                      <a:r>
                        <a:rPr lang="zh-CN" altLang="en-US" sz="800" u="none" dirty="0">
                          <a:solidFill>
                            <a:schemeClr val="tx1"/>
                          </a:solidFill>
                          <a:latin typeface="Meiryo UI" panose="020B0604030504040204" pitchFamily="50" charset="-128"/>
                          <a:ea typeface="Meiryo UI" panose="020B0604030504040204" pitchFamily="50" charset="-128"/>
                        </a:rPr>
                        <a:t>独立行政法人</a:t>
                      </a:r>
                      <a:r>
                        <a:rPr lang="ja-JP" altLang="en-US" sz="800" u="none" dirty="0">
                          <a:solidFill>
                            <a:schemeClr val="tx1"/>
                          </a:solidFill>
                          <a:latin typeface="Meiryo UI" panose="020B0604030504040204" pitchFamily="50" charset="-128"/>
                          <a:ea typeface="Meiryo UI" panose="020B0604030504040204" pitchFamily="50" charset="-128"/>
                        </a:rPr>
                        <a:t>日本学生支援機構（</a:t>
                      </a:r>
                      <a:r>
                        <a:rPr lang="en-US" altLang="ja-JP" sz="800" u="none" dirty="0">
                          <a:solidFill>
                            <a:schemeClr val="tx1"/>
                          </a:solidFill>
                          <a:latin typeface="Meiryo UI" panose="020B0604030504040204" pitchFamily="50" charset="-128"/>
                          <a:ea typeface="Meiryo UI" panose="020B0604030504040204" pitchFamily="50" charset="-128"/>
                        </a:rPr>
                        <a:t>JASSO</a:t>
                      </a:r>
                      <a:r>
                        <a:rPr lang="ja-JP" altLang="en-US" sz="800" u="none" dirty="0">
                          <a:solidFill>
                            <a:schemeClr val="tx1"/>
                          </a:solidFill>
                          <a:latin typeface="Meiryo UI" panose="020B0604030504040204" pitchFamily="50" charset="-128"/>
                          <a:ea typeface="Meiryo UI" panose="020B0604030504040204" pitchFamily="50" charset="-128"/>
                        </a:rPr>
                        <a:t>））</a:t>
                      </a:r>
                      <a:endParaRPr lang="en-US" altLang="ja-JP" sz="8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74473606"/>
                  </a:ext>
                </a:extLst>
              </a:tr>
            </a:tbl>
          </a:graphicData>
        </a:graphic>
      </p:graphicFrame>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4</a:t>
            </a:fld>
            <a:endParaRPr kumimoji="1" lang="ja-JP" altLang="en-US"/>
          </a:p>
        </p:txBody>
      </p:sp>
      <p:sp>
        <p:nvSpPr>
          <p:cNvPr id="5" name="テキスト ボックス 4"/>
          <p:cNvSpPr txBox="1"/>
          <p:nvPr/>
        </p:nvSpPr>
        <p:spPr>
          <a:xfrm>
            <a:off x="1168985" y="1486830"/>
            <a:ext cx="688938" cy="21544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1168985" y="2032650"/>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271577" y="3695242"/>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1200226" y="3040566"/>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182446" y="4098504"/>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1182446" y="4604654"/>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1195147" y="5171684"/>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1192842" y="5682668"/>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1185404" y="6316692"/>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722192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738076076"/>
              </p:ext>
            </p:extLst>
          </p:nvPr>
        </p:nvGraphicFramePr>
        <p:xfrm>
          <a:off x="100800" y="241739"/>
          <a:ext cx="8863690" cy="6337430"/>
        </p:xfrm>
        <a:graphic>
          <a:graphicData uri="http://schemas.openxmlformats.org/drawingml/2006/table">
            <a:tbl>
              <a:tblPr firstRow="1" bandRow="1">
                <a:tableStyleId>{5C22544A-7EE6-4342-B048-85BDC9FD1C3A}</a:tableStyleId>
              </a:tblPr>
              <a:tblGrid>
                <a:gridCol w="1418189">
                  <a:extLst>
                    <a:ext uri="{9D8B030D-6E8A-4147-A177-3AD203B41FA5}">
                      <a16:colId xmlns:a16="http://schemas.microsoft.com/office/drawing/2014/main" val="3083801403"/>
                    </a:ext>
                  </a:extLst>
                </a:gridCol>
                <a:gridCol w="1063643">
                  <a:extLst>
                    <a:ext uri="{9D8B030D-6E8A-4147-A177-3AD203B41FA5}">
                      <a16:colId xmlns:a16="http://schemas.microsoft.com/office/drawing/2014/main" val="1776016710"/>
                    </a:ext>
                  </a:extLst>
                </a:gridCol>
                <a:gridCol w="1063643">
                  <a:extLst>
                    <a:ext uri="{9D8B030D-6E8A-4147-A177-3AD203B41FA5}">
                      <a16:colId xmlns:a16="http://schemas.microsoft.com/office/drawing/2014/main" val="423059768"/>
                    </a:ext>
                  </a:extLst>
                </a:gridCol>
                <a:gridCol w="1063643">
                  <a:extLst>
                    <a:ext uri="{9D8B030D-6E8A-4147-A177-3AD203B41FA5}">
                      <a16:colId xmlns:a16="http://schemas.microsoft.com/office/drawing/2014/main" val="3793600257"/>
                    </a:ext>
                  </a:extLst>
                </a:gridCol>
                <a:gridCol w="1063643">
                  <a:extLst>
                    <a:ext uri="{9D8B030D-6E8A-4147-A177-3AD203B41FA5}">
                      <a16:colId xmlns:a16="http://schemas.microsoft.com/office/drawing/2014/main" val="3633376757"/>
                    </a:ext>
                  </a:extLst>
                </a:gridCol>
                <a:gridCol w="1063643">
                  <a:extLst>
                    <a:ext uri="{9D8B030D-6E8A-4147-A177-3AD203B41FA5}">
                      <a16:colId xmlns:a16="http://schemas.microsoft.com/office/drawing/2014/main" val="769084549"/>
                    </a:ext>
                  </a:extLst>
                </a:gridCol>
                <a:gridCol w="1063643">
                  <a:extLst>
                    <a:ext uri="{9D8B030D-6E8A-4147-A177-3AD203B41FA5}">
                      <a16:colId xmlns:a16="http://schemas.microsoft.com/office/drawing/2014/main" val="352526041"/>
                    </a:ext>
                  </a:extLst>
                </a:gridCol>
                <a:gridCol w="1063643">
                  <a:extLst>
                    <a:ext uri="{9D8B030D-6E8A-4147-A177-3AD203B41FA5}">
                      <a16:colId xmlns:a16="http://schemas.microsoft.com/office/drawing/2014/main" val="3754274535"/>
                    </a:ext>
                  </a:extLst>
                </a:gridCol>
              </a:tblGrid>
              <a:tr h="231098">
                <a:tc rowSpan="2">
                  <a:txBody>
                    <a:bodyPr/>
                    <a:lstStyle/>
                    <a:p>
                      <a:endParaRPr kumimoji="1" lang="ja-JP" altLang="en-US" sz="100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tc gridSpan="6">
                  <a:txBody>
                    <a:bodyPr/>
                    <a:lstStyle/>
                    <a:p>
                      <a:pPr algn="ctr"/>
                      <a:r>
                        <a:rPr kumimoji="1" lang="ja-JP" altLang="en-US" sz="1050" dirty="0">
                          <a:latin typeface="Meiryo UI" panose="020B0604030504040204" pitchFamily="50" charset="-128"/>
                          <a:ea typeface="Meiryo UI" panose="020B0604030504040204" pitchFamily="50" charset="-128"/>
                        </a:rPr>
                        <a:t>参考値</a:t>
                      </a: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dirty="0"/>
                    </a:p>
                  </a:txBody>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hMerge="1">
                  <a:txBody>
                    <a:bodyPr/>
                    <a:lstStyle/>
                    <a:p>
                      <a:pPr algn="ctr"/>
                      <a:endParaRPr kumimoji="1" lang="ja-JP" altLang="en-US" sz="1050" b="0" dirty="0">
                        <a:latin typeface="Meiryo UI" panose="020B0604030504040204" pitchFamily="50" charset="-128"/>
                        <a:ea typeface="Meiryo UI" panose="020B0604030504040204" pitchFamily="50" charset="-128"/>
                      </a:endParaRPr>
                    </a:p>
                  </a:txBody>
                  <a:tcPr>
                    <a:lnB w="12700" cap="flat" cmpd="sng" algn="ctr">
                      <a:solidFill>
                        <a:schemeClr val="bg1"/>
                      </a:solidFill>
                      <a:prstDash val="solid"/>
                      <a:round/>
                      <a:headEnd type="none" w="med" len="med"/>
                      <a:tailEnd type="none" w="med" len="med"/>
                    </a:lnB>
                  </a:tcPr>
                </a:tc>
                <a:tc rowSpan="2">
                  <a:txBody>
                    <a:bodyPr/>
                    <a:lstStyle/>
                    <a:p>
                      <a:pPr algn="ctr"/>
                      <a:r>
                        <a:rPr kumimoji="1" lang="ja-JP" altLang="en-US" sz="1050" dirty="0">
                          <a:latin typeface="Meiryo UI" panose="020B0604030504040204" pitchFamily="50" charset="-128"/>
                          <a:ea typeface="Meiryo UI" panose="020B0604030504040204" pitchFamily="50" charset="-128"/>
                        </a:rPr>
                        <a:t>出典</a:t>
                      </a:r>
                      <a:endParaRPr kumimoji="1" lang="ja-JP" altLang="en-US" sz="1050" b="0" dirty="0">
                        <a:latin typeface="Meiryo UI" panose="020B0604030504040204" pitchFamily="50" charset="-128"/>
                        <a:ea typeface="Meiryo UI" panose="020B0604030504040204" pitchFamily="50" charset="-128"/>
                      </a:endParaRPr>
                    </a:p>
                  </a:txBody>
                  <a:tcPr anchor="ctr">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42717110"/>
                  </a:ext>
                </a:extLst>
              </a:tr>
              <a:tr h="224633">
                <a:tc vMerge="1">
                  <a:txBody>
                    <a:bodyPr/>
                    <a:lstStyle/>
                    <a:p>
                      <a:endParaRPr kumimoji="1" lang="ja-JP" altLang="en-US"/>
                    </a:p>
                  </a:txBody>
                  <a:tcPr/>
                </a:tc>
                <a:tc>
                  <a:txBody>
                    <a:bodyPr/>
                    <a:lstStyle/>
                    <a:p>
                      <a:pPr algn="ctr"/>
                      <a:r>
                        <a:rPr kumimoji="1" lang="en-US" altLang="ja-JP" sz="1050" dirty="0">
                          <a:solidFill>
                            <a:schemeClr val="bg1"/>
                          </a:solidFill>
                          <a:latin typeface="Meiryo UI" panose="020B0604030504040204" pitchFamily="50" charset="-128"/>
                          <a:ea typeface="Meiryo UI" panose="020B0604030504040204" pitchFamily="50" charset="-128"/>
                        </a:rPr>
                        <a:t>2019</a:t>
                      </a:r>
                      <a:r>
                        <a:rPr kumimoji="1" lang="ja-JP" altLang="en-US" sz="1050" dirty="0">
                          <a:solidFill>
                            <a:schemeClr val="bg1"/>
                          </a:solidFill>
                          <a:latin typeface="Meiryo UI" panose="020B0604030504040204" pitchFamily="50" charset="-128"/>
                          <a:ea typeface="Meiryo UI" panose="020B0604030504040204" pitchFamily="50" charset="-128"/>
                        </a:rPr>
                        <a:t>年</a:t>
                      </a: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50" dirty="0">
                          <a:solidFill>
                            <a:schemeClr val="bg1"/>
                          </a:solidFill>
                          <a:latin typeface="Meiryo UI" panose="020B0604030504040204" pitchFamily="50" charset="-128"/>
                          <a:ea typeface="Meiryo UI" panose="020B0604030504040204" pitchFamily="50" charset="-128"/>
                        </a:rPr>
                        <a:t>2020</a:t>
                      </a:r>
                      <a:r>
                        <a:rPr kumimoji="1" lang="ja-JP" altLang="en-US" sz="1050" dirty="0">
                          <a:solidFill>
                            <a:schemeClr val="bg1"/>
                          </a:solidFill>
                          <a:latin typeface="Meiryo UI" panose="020B0604030504040204" pitchFamily="50" charset="-128"/>
                          <a:ea typeface="Meiryo UI" panose="020B0604030504040204" pitchFamily="50" charset="-128"/>
                        </a:rPr>
                        <a:t>年</a:t>
                      </a: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L="84406" marR="84406" marT="42203" marB="42203" anchor="ct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dirty="0">
                          <a:solidFill>
                            <a:schemeClr val="bg1"/>
                          </a:solidFill>
                          <a:latin typeface="Meiryo UI" panose="020B0604030504040204" pitchFamily="50" charset="-128"/>
                          <a:ea typeface="Meiryo UI" panose="020B0604030504040204" pitchFamily="50" charset="-128"/>
                        </a:rPr>
                        <a:t>2021</a:t>
                      </a:r>
                      <a:r>
                        <a:rPr kumimoji="1" lang="ja-JP" altLang="en-US" sz="1050" dirty="0">
                          <a:solidFill>
                            <a:schemeClr val="bg1"/>
                          </a:solidFill>
                          <a:latin typeface="Meiryo UI" panose="020B0604030504040204" pitchFamily="50" charset="-128"/>
                          <a:ea typeface="Meiryo UI" panose="020B0604030504040204" pitchFamily="50" charset="-128"/>
                        </a:rPr>
                        <a:t>年</a:t>
                      </a:r>
                      <a:endParaRPr kumimoji="1" lang="ja-JP" altLang="en-US" sz="1050" b="0" dirty="0">
                        <a:solidFill>
                          <a:schemeClr val="bg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2022</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2023</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a:txBody>
                    <a:bodyPr/>
                    <a:lstStyle/>
                    <a:p>
                      <a:pPr algn="ctr"/>
                      <a:r>
                        <a:rPr kumimoji="1" lang="en-US" altLang="ja-JP" sz="1050" b="0" dirty="0">
                          <a:solidFill>
                            <a:schemeClr val="bg1"/>
                          </a:solidFill>
                          <a:latin typeface="Meiryo UI" panose="020B0604030504040204" pitchFamily="50" charset="-128"/>
                          <a:ea typeface="Meiryo UI" panose="020B0604030504040204" pitchFamily="50" charset="-128"/>
                        </a:rPr>
                        <a:t>2024</a:t>
                      </a:r>
                      <a:r>
                        <a:rPr kumimoji="1" lang="ja-JP" altLang="en-US" sz="1050" b="0" dirty="0">
                          <a:solidFill>
                            <a:schemeClr val="bg1"/>
                          </a:solidFill>
                          <a:latin typeface="Meiryo UI" panose="020B0604030504040204" pitchFamily="50" charset="-128"/>
                          <a:ea typeface="Meiryo UI" panose="020B0604030504040204" pitchFamily="50" charset="-128"/>
                        </a:rPr>
                        <a:t>年</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4275991535"/>
                  </a:ext>
                </a:extLst>
              </a:tr>
              <a:tr h="800258">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600" u="none" dirty="0">
                          <a:solidFill>
                            <a:schemeClr val="tx1"/>
                          </a:solidFill>
                          <a:latin typeface="Meiryo UI" panose="020B0604030504040204" pitchFamily="50" charset="-128"/>
                          <a:ea typeface="Meiryo UI" panose="020B0604030504040204" pitchFamily="50" charset="-128"/>
                        </a:rPr>
                        <a:t>府内高校生の英語力</a:t>
                      </a:r>
                      <a:endParaRPr lang="en-US" altLang="ja-JP" sz="6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en-US" altLang="ja-JP" sz="600" u="none" dirty="0">
                          <a:solidFill>
                            <a:schemeClr val="tx1"/>
                          </a:solidFill>
                          <a:latin typeface="Meiryo UI" panose="020B0604030504040204" pitchFamily="50" charset="-128"/>
                          <a:ea typeface="Meiryo UI" panose="020B0604030504040204" pitchFamily="50" charset="-128"/>
                        </a:rPr>
                        <a:t>CEFR A2</a:t>
                      </a:r>
                      <a:r>
                        <a:rPr lang="ja-JP" altLang="en-US" sz="600" u="none" dirty="0">
                          <a:solidFill>
                            <a:schemeClr val="tx1"/>
                          </a:solidFill>
                          <a:latin typeface="Meiryo UI" panose="020B0604030504040204" pitchFamily="50" charset="-128"/>
                          <a:ea typeface="Meiryo UI" panose="020B0604030504040204" pitchFamily="50" charset="-128"/>
                        </a:rPr>
                        <a:t>レベル相当以上の英語力を取得または有すると思われる生徒数の割合</a:t>
                      </a:r>
                      <a:endParaRPr lang="en-US" altLang="ja-JP" sz="6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600" u="none" dirty="0">
                          <a:solidFill>
                            <a:schemeClr val="tx1"/>
                          </a:solidFill>
                          <a:latin typeface="Meiryo UI" panose="020B0604030504040204" pitchFamily="50" charset="-128"/>
                          <a:ea typeface="Meiryo UI" panose="020B0604030504040204" pitchFamily="50" charset="-128"/>
                        </a:rPr>
                        <a:t>（公立高等学校　第３学年）</a:t>
                      </a:r>
                      <a:endParaRPr lang="en-US" altLang="ja-JP" sz="6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700" dirty="0">
                          <a:solidFill>
                            <a:schemeClr val="tx1"/>
                          </a:solidFill>
                          <a:latin typeface="Meiryo UI" panose="020B0604030504040204" pitchFamily="50" charset="-128"/>
                          <a:ea typeface="Meiryo UI" panose="020B0604030504040204" pitchFamily="50" charset="-128"/>
                        </a:rPr>
                        <a:t>43.7</a:t>
                      </a:r>
                      <a:r>
                        <a:rPr kumimoji="1" lang="ja-JP" altLang="en-US" sz="700" dirty="0">
                          <a:solidFill>
                            <a:schemeClr val="tx1"/>
                          </a:solidFill>
                          <a:latin typeface="Meiryo UI" panose="020B0604030504040204" pitchFamily="50" charset="-128"/>
                          <a:ea typeface="Meiryo UI" panose="020B0604030504040204" pitchFamily="50" charset="-128"/>
                        </a:rPr>
                        <a:t>％</a:t>
                      </a:r>
                      <a:endParaRPr kumimoji="1" lang="en-US" altLang="ja-JP" sz="700"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en-US" altLang="ja-JP" sz="700" u="none" dirty="0">
                          <a:solidFill>
                            <a:schemeClr val="tx1"/>
                          </a:solidFill>
                          <a:latin typeface="Meiryo UI" panose="020B0604030504040204" pitchFamily="50" charset="-128"/>
                          <a:ea typeface="Meiryo UI" panose="020B0604030504040204" pitchFamily="50" charset="-128"/>
                        </a:rPr>
                        <a:t>※2019.12.1</a:t>
                      </a:r>
                      <a:r>
                        <a:rPr kumimoji="1" lang="ja-JP" altLang="en-US" sz="700" u="none" dirty="0">
                          <a:solidFill>
                            <a:schemeClr val="tx1"/>
                          </a:solidFill>
                          <a:latin typeface="Meiryo UI" panose="020B0604030504040204" pitchFamily="50" charset="-128"/>
                          <a:ea typeface="Meiryo UI" panose="020B0604030504040204" pitchFamily="50" charset="-128"/>
                        </a:rPr>
                        <a:t>時点</a:t>
                      </a:r>
                      <a:endParaRPr kumimoji="1"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u="none" dirty="0">
                          <a:solidFill>
                            <a:schemeClr val="tx1"/>
                          </a:solidFill>
                          <a:latin typeface="Meiryo UI" panose="020B0604030504040204" pitchFamily="50" charset="-128"/>
                          <a:ea typeface="Meiryo UI" panose="020B0604030504040204" pitchFamily="50" charset="-128"/>
                        </a:rPr>
                        <a:t>未調査</a:t>
                      </a:r>
                      <a:endParaRPr kumimoji="1"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700" u="none" dirty="0">
                          <a:solidFill>
                            <a:schemeClr val="tx1"/>
                          </a:solidFill>
                          <a:latin typeface="Meiryo UI" panose="020B0604030504040204" pitchFamily="50" charset="-128"/>
                          <a:ea typeface="Meiryo UI" panose="020B0604030504040204" pitchFamily="50" charset="-128"/>
                        </a:rPr>
                        <a:t>48.2%</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700" u="none" dirty="0">
                          <a:solidFill>
                            <a:schemeClr val="tx1"/>
                          </a:solidFill>
                          <a:latin typeface="Meiryo UI" panose="020B0604030504040204" pitchFamily="50" charset="-128"/>
                          <a:ea typeface="Meiryo UI" panose="020B0604030504040204" pitchFamily="50" charset="-128"/>
                        </a:rPr>
                        <a:t>※2021.12.1</a:t>
                      </a:r>
                      <a:r>
                        <a:rPr kumimoji="1" lang="ja-JP" altLang="en-US" sz="700" u="none" dirty="0">
                          <a:solidFill>
                            <a:schemeClr val="tx1"/>
                          </a:solidFill>
                          <a:latin typeface="Meiryo UI" panose="020B0604030504040204" pitchFamily="50" charset="-128"/>
                          <a:ea typeface="Meiryo UI" panose="020B0604030504040204" pitchFamily="50" charset="-128"/>
                        </a:rPr>
                        <a:t>時点</a:t>
                      </a:r>
                      <a:endParaRPr kumimoji="1"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700" u="none" dirty="0">
                          <a:solidFill>
                            <a:schemeClr val="tx1"/>
                          </a:solidFill>
                          <a:latin typeface="Meiryo UI" panose="020B0604030504040204" pitchFamily="50" charset="-128"/>
                          <a:ea typeface="Meiryo UI" panose="020B0604030504040204" pitchFamily="50" charset="-128"/>
                        </a:rPr>
                        <a:t>50.8%</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700" u="none" dirty="0">
                          <a:solidFill>
                            <a:schemeClr val="tx1"/>
                          </a:solidFill>
                          <a:latin typeface="Meiryo UI" panose="020B0604030504040204" pitchFamily="50" charset="-128"/>
                          <a:ea typeface="Meiryo UI" panose="020B0604030504040204" pitchFamily="50" charset="-128"/>
                        </a:rPr>
                        <a:t>※2022.12.1</a:t>
                      </a:r>
                      <a:r>
                        <a:rPr kumimoji="1" lang="ja-JP" altLang="en-US" sz="700" u="none" dirty="0">
                          <a:solidFill>
                            <a:schemeClr val="tx1"/>
                          </a:solidFill>
                          <a:latin typeface="Meiryo UI" panose="020B0604030504040204" pitchFamily="50" charset="-128"/>
                          <a:ea typeface="Meiryo UI" panose="020B0604030504040204" pitchFamily="50" charset="-128"/>
                        </a:rPr>
                        <a:t>時点</a:t>
                      </a:r>
                      <a:endParaRPr kumimoji="1"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56.1%</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※2023.12.1</a:t>
                      </a: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時点</a:t>
                      </a:r>
                      <a:endPar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57.8%</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※2024.12.1</a:t>
                      </a:r>
                      <a:r>
                        <a:rPr kumimoji="1" lang="ja-JP" altLang="en-US"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時点</a:t>
                      </a:r>
                      <a:endParaRPr kumimoji="1" lang="en-US" altLang="ja-JP" sz="7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zh-TW" altLang="en-US" sz="600" u="none" dirty="0">
                          <a:solidFill>
                            <a:schemeClr val="tx1"/>
                          </a:solidFill>
                          <a:latin typeface="Meiryo UI" panose="020B0604030504040204" pitchFamily="50" charset="-128"/>
                          <a:ea typeface="Meiryo UI" panose="020B0604030504040204" pitchFamily="50" charset="-128"/>
                        </a:rPr>
                        <a:t>英語教育実施状況調査</a:t>
                      </a:r>
                      <a:endParaRPr lang="en-US" altLang="zh-TW" sz="6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600" u="none" dirty="0">
                          <a:solidFill>
                            <a:schemeClr val="tx1"/>
                          </a:solidFill>
                          <a:latin typeface="Meiryo UI" panose="020B0604030504040204" pitchFamily="50" charset="-128"/>
                          <a:ea typeface="Meiryo UI" panose="020B0604030504040204" pitchFamily="50" charset="-128"/>
                        </a:rPr>
                        <a:t>（文部科学省）</a:t>
                      </a:r>
                      <a:endParaRPr lang="en-US" altLang="zh-TW" sz="6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70825175"/>
                  </a:ext>
                </a:extLst>
              </a:tr>
              <a:tr h="85490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600" u="none" dirty="0">
                          <a:latin typeface="Meiryo UI" panose="020B0604030504040204" pitchFamily="50" charset="-128"/>
                          <a:ea typeface="Meiryo UI" panose="020B0604030504040204" pitchFamily="50" charset="-128"/>
                        </a:rPr>
                        <a:t>府内在留高度外国人材数</a:t>
                      </a:r>
                      <a:endParaRPr lang="en-US" altLang="ja-JP" sz="6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600" u="none" dirty="0">
                          <a:latin typeface="Meiryo UI" panose="020B0604030504040204" pitchFamily="50" charset="-128"/>
                          <a:ea typeface="Meiryo UI" panose="020B0604030504040204" pitchFamily="50" charset="-128"/>
                        </a:rPr>
                        <a:t>（在留資格別含む</a:t>
                      </a:r>
                      <a:r>
                        <a:rPr lang="ja-JP" altLang="en-US" sz="700" u="none" dirty="0">
                          <a:latin typeface="Meiryo UI" panose="020B0604030504040204" pitchFamily="50" charset="-128"/>
                          <a:ea typeface="Meiryo UI" panose="020B0604030504040204" pitchFamily="50" charset="-128"/>
                        </a:rPr>
                        <a:t>）</a:t>
                      </a:r>
                      <a:endParaRPr lang="en-US" altLang="ja-JP" sz="7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00" dirty="0">
                          <a:latin typeface="Meiryo UI" panose="020B0604030504040204" pitchFamily="50" charset="-128"/>
                          <a:ea typeface="Meiryo UI" panose="020B0604030504040204" pitchFamily="50" charset="-128"/>
                        </a:rPr>
                        <a:t>30,173</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うち</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 高度専門職 </a:t>
                      </a:r>
                      <a:r>
                        <a:rPr kumimoji="1" lang="en-US" altLang="ja-JP" sz="600" dirty="0">
                          <a:latin typeface="Meiryo UI" panose="020B0604030504040204" pitchFamily="50" charset="-128"/>
                          <a:ea typeface="Meiryo UI" panose="020B0604030504040204" pitchFamily="50" charset="-128"/>
                        </a:rPr>
                        <a:t>585</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baseline="0" dirty="0">
                          <a:latin typeface="Meiryo UI" panose="020B0604030504040204" pitchFamily="50" charset="-128"/>
                          <a:ea typeface="Meiryo UI" panose="020B0604030504040204" pitchFamily="50" charset="-128"/>
                        </a:rPr>
                        <a:t> </a:t>
                      </a:r>
                      <a:r>
                        <a:rPr kumimoji="1" lang="ja-JP" altLang="en-US" sz="600" dirty="0">
                          <a:latin typeface="Meiryo UI" panose="020B0604030504040204" pitchFamily="50" charset="-128"/>
                          <a:ea typeface="Meiryo UI" panose="020B0604030504040204" pitchFamily="50" charset="-128"/>
                        </a:rPr>
                        <a:t>経営・管理</a:t>
                      </a:r>
                      <a:r>
                        <a:rPr kumimoji="1" lang="ja-JP" altLang="en-US" sz="600" baseline="0" dirty="0">
                          <a:latin typeface="Meiryo UI" panose="020B0604030504040204" pitchFamily="50" charset="-128"/>
                          <a:ea typeface="Meiryo UI" panose="020B0604030504040204" pitchFamily="50" charset="-128"/>
                        </a:rPr>
                        <a:t> </a:t>
                      </a:r>
                      <a:r>
                        <a:rPr kumimoji="1" lang="en-US" altLang="ja-JP" sz="600" dirty="0">
                          <a:latin typeface="Meiryo UI" panose="020B0604030504040204" pitchFamily="50" charset="-128"/>
                          <a:ea typeface="Meiryo UI" panose="020B0604030504040204" pitchFamily="50" charset="-128"/>
                        </a:rPr>
                        <a:t>2,831</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baseline="0" dirty="0">
                          <a:latin typeface="Meiryo UI" panose="020B0604030504040204" pitchFamily="50" charset="-128"/>
                          <a:ea typeface="Meiryo UI" panose="020B0604030504040204" pitchFamily="50" charset="-128"/>
                        </a:rPr>
                        <a:t> </a:t>
                      </a:r>
                      <a:r>
                        <a:rPr kumimoji="1" lang="ja-JP" altLang="en-US" sz="600" dirty="0">
                          <a:latin typeface="Meiryo UI" panose="020B0604030504040204" pitchFamily="50" charset="-128"/>
                          <a:ea typeface="Meiryo UI" panose="020B0604030504040204" pitchFamily="50" charset="-128"/>
                        </a:rPr>
                        <a:t>技人国</a:t>
                      </a:r>
                      <a:r>
                        <a:rPr kumimoji="1" lang="ja-JP" altLang="en-US" sz="600" baseline="0" dirty="0">
                          <a:latin typeface="Meiryo UI" panose="020B0604030504040204" pitchFamily="50" charset="-128"/>
                          <a:ea typeface="Meiryo UI" panose="020B0604030504040204" pitchFamily="50" charset="-128"/>
                        </a:rPr>
                        <a:t> </a:t>
                      </a:r>
                      <a:r>
                        <a:rPr kumimoji="1" lang="en-US" altLang="ja-JP" sz="600" dirty="0">
                          <a:latin typeface="Meiryo UI" panose="020B0604030504040204" pitchFamily="50" charset="-128"/>
                          <a:ea typeface="Meiryo UI" panose="020B0604030504040204" pitchFamily="50" charset="-128"/>
                        </a:rPr>
                        <a:t>23,590</a:t>
                      </a:r>
                      <a:r>
                        <a:rPr kumimoji="1" lang="ja-JP" altLang="en-US" sz="600" dirty="0">
                          <a:latin typeface="Meiryo UI" panose="020B0604030504040204" pitchFamily="50" charset="-128"/>
                          <a:ea typeface="Meiryo UI" panose="020B0604030504040204" pitchFamily="50" charset="-128"/>
                        </a:rPr>
                        <a:t>人　</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 等</a:t>
                      </a:r>
                      <a:endParaRPr kumimoji="1" lang="en-US" altLang="ja-JP" sz="600"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600" baseline="0" dirty="0">
                          <a:latin typeface="Meiryo UI" panose="020B0604030504040204" pitchFamily="50" charset="-128"/>
                          <a:ea typeface="Meiryo UI" panose="020B0604030504040204" pitchFamily="50" charset="-128"/>
                        </a:rPr>
                        <a:t> </a:t>
                      </a:r>
                      <a:r>
                        <a:rPr kumimoji="1" lang="en-US" altLang="ja-JP" sz="600" dirty="0">
                          <a:latin typeface="Meiryo UI" panose="020B0604030504040204" pitchFamily="50" charset="-128"/>
                          <a:ea typeface="Meiryo UI" panose="020B0604030504040204" pitchFamily="50" charset="-128"/>
                        </a:rPr>
                        <a:t>※2019.12.31</a:t>
                      </a:r>
                      <a:r>
                        <a:rPr kumimoji="1" lang="ja-JP" altLang="en-US" sz="600" dirty="0">
                          <a:latin typeface="Meiryo UI" panose="020B0604030504040204" pitchFamily="50" charset="-128"/>
                          <a:ea typeface="Meiryo UI" panose="020B0604030504040204" pitchFamily="50" charset="-128"/>
                        </a:rPr>
                        <a:t>時点</a:t>
                      </a:r>
                      <a:endParaRPr kumimoji="1" lang="en-US" altLang="ja-JP" sz="6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00" dirty="0">
                          <a:latin typeface="Meiryo UI" panose="020B0604030504040204" pitchFamily="50" charset="-128"/>
                          <a:ea typeface="Meiryo UI" panose="020B0604030504040204" pitchFamily="50" charset="-128"/>
                        </a:rPr>
                        <a:t>31,161</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うち</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 高度専門職 </a:t>
                      </a:r>
                      <a:r>
                        <a:rPr kumimoji="1" lang="en-US" altLang="ja-JP" sz="600" dirty="0">
                          <a:latin typeface="Meiryo UI" panose="020B0604030504040204" pitchFamily="50" charset="-128"/>
                          <a:ea typeface="Meiryo UI" panose="020B0604030504040204" pitchFamily="50" charset="-128"/>
                        </a:rPr>
                        <a:t>684</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baseline="0" dirty="0">
                          <a:latin typeface="Meiryo UI" panose="020B0604030504040204" pitchFamily="50" charset="-128"/>
                          <a:ea typeface="Meiryo UI" panose="020B0604030504040204" pitchFamily="50" charset="-128"/>
                        </a:rPr>
                        <a:t> </a:t>
                      </a:r>
                      <a:r>
                        <a:rPr kumimoji="1" lang="ja-JP" altLang="en-US" sz="600" dirty="0">
                          <a:latin typeface="Meiryo UI" panose="020B0604030504040204" pitchFamily="50" charset="-128"/>
                          <a:ea typeface="Meiryo UI" panose="020B0604030504040204" pitchFamily="50" charset="-128"/>
                        </a:rPr>
                        <a:t>経営・管理</a:t>
                      </a:r>
                      <a:r>
                        <a:rPr kumimoji="1" lang="ja-JP" altLang="en-US" sz="600" baseline="0" dirty="0">
                          <a:latin typeface="Meiryo UI" panose="020B0604030504040204" pitchFamily="50" charset="-128"/>
                          <a:ea typeface="Meiryo UI" panose="020B0604030504040204" pitchFamily="50" charset="-128"/>
                        </a:rPr>
                        <a:t> </a:t>
                      </a:r>
                      <a:r>
                        <a:rPr kumimoji="1" lang="en-US" altLang="ja-JP" sz="600" dirty="0">
                          <a:latin typeface="Meiryo UI" panose="020B0604030504040204" pitchFamily="50" charset="-128"/>
                          <a:ea typeface="Meiryo UI" panose="020B0604030504040204" pitchFamily="50" charset="-128"/>
                        </a:rPr>
                        <a:t>2,845</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baseline="0" dirty="0">
                          <a:latin typeface="Meiryo UI" panose="020B0604030504040204" pitchFamily="50" charset="-128"/>
                          <a:ea typeface="Meiryo UI" panose="020B0604030504040204" pitchFamily="50" charset="-128"/>
                        </a:rPr>
                        <a:t> </a:t>
                      </a:r>
                      <a:r>
                        <a:rPr kumimoji="1" lang="ja-JP" altLang="en-US" sz="600" dirty="0">
                          <a:latin typeface="Meiryo UI" panose="020B0604030504040204" pitchFamily="50" charset="-128"/>
                          <a:ea typeface="Meiryo UI" panose="020B0604030504040204" pitchFamily="50" charset="-128"/>
                        </a:rPr>
                        <a:t>技人国</a:t>
                      </a:r>
                      <a:r>
                        <a:rPr kumimoji="1" lang="ja-JP" altLang="en-US" sz="600" baseline="0" dirty="0">
                          <a:latin typeface="Meiryo UI" panose="020B0604030504040204" pitchFamily="50" charset="-128"/>
                          <a:ea typeface="Meiryo UI" panose="020B0604030504040204" pitchFamily="50" charset="-128"/>
                        </a:rPr>
                        <a:t> </a:t>
                      </a:r>
                      <a:r>
                        <a:rPr kumimoji="1" lang="en-US" altLang="ja-JP" sz="600" dirty="0">
                          <a:latin typeface="Meiryo UI" panose="020B0604030504040204" pitchFamily="50" charset="-128"/>
                          <a:ea typeface="Meiryo UI" panose="020B0604030504040204" pitchFamily="50" charset="-128"/>
                        </a:rPr>
                        <a:t>24,782</a:t>
                      </a:r>
                      <a:r>
                        <a:rPr kumimoji="1" lang="ja-JP" altLang="en-US" sz="600" dirty="0">
                          <a:latin typeface="Meiryo UI" panose="020B0604030504040204" pitchFamily="50" charset="-128"/>
                          <a:ea typeface="Meiryo UI" panose="020B0604030504040204" pitchFamily="50" charset="-128"/>
                        </a:rPr>
                        <a:t>人　</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 等</a:t>
                      </a:r>
                      <a:endParaRPr kumimoji="1" lang="en-US" altLang="ja-JP" sz="600"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600" baseline="0" dirty="0">
                          <a:latin typeface="Meiryo UI" panose="020B0604030504040204" pitchFamily="50" charset="-128"/>
                          <a:ea typeface="Meiryo UI" panose="020B0604030504040204" pitchFamily="50" charset="-128"/>
                        </a:rPr>
                        <a:t> </a:t>
                      </a:r>
                      <a:r>
                        <a:rPr kumimoji="1" lang="en-US" altLang="ja-JP" sz="600" dirty="0">
                          <a:latin typeface="Meiryo UI" panose="020B0604030504040204" pitchFamily="50" charset="-128"/>
                          <a:ea typeface="Meiryo UI" panose="020B0604030504040204" pitchFamily="50" charset="-128"/>
                        </a:rPr>
                        <a:t>※2020.12.31</a:t>
                      </a:r>
                      <a:r>
                        <a:rPr kumimoji="1" lang="ja-JP" altLang="en-US" sz="600" dirty="0">
                          <a:latin typeface="Meiryo UI" panose="020B0604030504040204" pitchFamily="50" charset="-128"/>
                          <a:ea typeface="Meiryo UI" panose="020B0604030504040204" pitchFamily="50" charset="-128"/>
                        </a:rPr>
                        <a:t>時点</a:t>
                      </a:r>
                      <a:endParaRPr kumimoji="1" lang="en-US" altLang="ja-JP" sz="6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00" u="none" dirty="0">
                          <a:solidFill>
                            <a:schemeClr val="tx1"/>
                          </a:solidFill>
                          <a:latin typeface="Meiryo UI" panose="020B0604030504040204" pitchFamily="50" charset="-128"/>
                          <a:ea typeface="Meiryo UI" panose="020B0604030504040204" pitchFamily="50" charset="-128"/>
                        </a:rPr>
                        <a:t>30,103</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dirty="0">
                          <a:solidFill>
                            <a:schemeClr val="tx1"/>
                          </a:solidFill>
                          <a:latin typeface="Meiryo UI" panose="020B0604030504040204" pitchFamily="50" charset="-128"/>
                          <a:ea typeface="Meiryo UI" panose="020B0604030504040204" pitchFamily="50" charset="-128"/>
                        </a:rPr>
                        <a:t>うち</a:t>
                      </a:r>
                      <a:endParaRPr kumimoji="1" lang="en-US" altLang="ja-JP" sz="60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dirty="0">
                          <a:solidFill>
                            <a:schemeClr val="tx1"/>
                          </a:solidFill>
                          <a:latin typeface="Meiryo UI" panose="020B0604030504040204" pitchFamily="50" charset="-128"/>
                          <a:ea typeface="Meiryo UI" panose="020B0604030504040204" pitchFamily="50" charset="-128"/>
                        </a:rPr>
                        <a:t> 高度専門職 </a:t>
                      </a:r>
                      <a:r>
                        <a:rPr kumimoji="1" lang="en-US" altLang="ja-JP" sz="600" dirty="0">
                          <a:solidFill>
                            <a:schemeClr val="tx1"/>
                          </a:solidFill>
                          <a:latin typeface="Meiryo UI" panose="020B0604030504040204" pitchFamily="50" charset="-128"/>
                          <a:ea typeface="Meiryo UI" panose="020B0604030504040204" pitchFamily="50" charset="-128"/>
                        </a:rPr>
                        <a:t>749</a:t>
                      </a:r>
                      <a:r>
                        <a:rPr kumimoji="1" lang="ja-JP" altLang="en-US" sz="600" dirty="0">
                          <a:solidFill>
                            <a:schemeClr val="tx1"/>
                          </a:solidFill>
                          <a:latin typeface="Meiryo UI" panose="020B0604030504040204" pitchFamily="50" charset="-128"/>
                          <a:ea typeface="Meiryo UI" panose="020B0604030504040204" pitchFamily="50" charset="-128"/>
                        </a:rPr>
                        <a:t>人</a:t>
                      </a:r>
                      <a:endParaRPr kumimoji="1" lang="en-US" altLang="ja-JP" sz="60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baseline="0" dirty="0">
                          <a:solidFill>
                            <a:schemeClr val="tx1"/>
                          </a:solidFill>
                          <a:latin typeface="Meiryo UI" panose="020B0604030504040204" pitchFamily="50" charset="-128"/>
                          <a:ea typeface="Meiryo UI" panose="020B0604030504040204" pitchFamily="50" charset="-128"/>
                        </a:rPr>
                        <a:t> </a:t>
                      </a:r>
                      <a:r>
                        <a:rPr kumimoji="1" lang="ja-JP" altLang="en-US" sz="600" dirty="0">
                          <a:solidFill>
                            <a:schemeClr val="tx1"/>
                          </a:solidFill>
                          <a:latin typeface="Meiryo UI" panose="020B0604030504040204" pitchFamily="50" charset="-128"/>
                          <a:ea typeface="Meiryo UI" panose="020B0604030504040204" pitchFamily="50" charset="-128"/>
                        </a:rPr>
                        <a:t>経営・管理</a:t>
                      </a:r>
                      <a:r>
                        <a:rPr kumimoji="1" lang="ja-JP" altLang="en-US" sz="600" baseline="0" dirty="0">
                          <a:solidFill>
                            <a:schemeClr val="tx1"/>
                          </a:solidFill>
                          <a:latin typeface="Meiryo UI" panose="020B0604030504040204" pitchFamily="50" charset="-128"/>
                          <a:ea typeface="Meiryo UI" panose="020B0604030504040204" pitchFamily="50" charset="-128"/>
                        </a:rPr>
                        <a:t> </a:t>
                      </a:r>
                      <a:r>
                        <a:rPr kumimoji="1" lang="en-US" altLang="ja-JP" sz="600" dirty="0">
                          <a:solidFill>
                            <a:schemeClr val="tx1"/>
                          </a:solidFill>
                          <a:latin typeface="Meiryo UI" panose="020B0604030504040204" pitchFamily="50" charset="-128"/>
                          <a:ea typeface="Meiryo UI" panose="020B0604030504040204" pitchFamily="50" charset="-128"/>
                        </a:rPr>
                        <a:t>2,933</a:t>
                      </a:r>
                      <a:r>
                        <a:rPr kumimoji="1" lang="ja-JP" altLang="en-US" sz="600" dirty="0">
                          <a:solidFill>
                            <a:schemeClr val="tx1"/>
                          </a:solidFill>
                          <a:latin typeface="Meiryo UI" panose="020B0604030504040204" pitchFamily="50" charset="-128"/>
                          <a:ea typeface="Meiryo UI" panose="020B0604030504040204" pitchFamily="50" charset="-128"/>
                        </a:rPr>
                        <a:t>人</a:t>
                      </a:r>
                      <a:endParaRPr kumimoji="1" lang="en-US" altLang="ja-JP" sz="60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baseline="0" dirty="0">
                          <a:solidFill>
                            <a:schemeClr val="tx1"/>
                          </a:solidFill>
                          <a:latin typeface="Meiryo UI" panose="020B0604030504040204" pitchFamily="50" charset="-128"/>
                          <a:ea typeface="Meiryo UI" panose="020B0604030504040204" pitchFamily="50" charset="-128"/>
                        </a:rPr>
                        <a:t> </a:t>
                      </a:r>
                      <a:r>
                        <a:rPr kumimoji="1" lang="ja-JP" altLang="en-US" sz="600" dirty="0">
                          <a:solidFill>
                            <a:schemeClr val="tx1"/>
                          </a:solidFill>
                          <a:latin typeface="Meiryo UI" panose="020B0604030504040204" pitchFamily="50" charset="-128"/>
                          <a:ea typeface="Meiryo UI" panose="020B0604030504040204" pitchFamily="50" charset="-128"/>
                        </a:rPr>
                        <a:t>技人国</a:t>
                      </a:r>
                      <a:r>
                        <a:rPr kumimoji="1" lang="ja-JP" altLang="en-US" sz="600" baseline="0" dirty="0">
                          <a:solidFill>
                            <a:schemeClr val="tx1"/>
                          </a:solidFill>
                          <a:latin typeface="Meiryo UI" panose="020B0604030504040204" pitchFamily="50" charset="-128"/>
                          <a:ea typeface="Meiryo UI" panose="020B0604030504040204" pitchFamily="50" charset="-128"/>
                        </a:rPr>
                        <a:t> </a:t>
                      </a:r>
                      <a:r>
                        <a:rPr kumimoji="1" lang="en-US" altLang="ja-JP" sz="600" dirty="0">
                          <a:solidFill>
                            <a:schemeClr val="tx1"/>
                          </a:solidFill>
                          <a:latin typeface="Meiryo UI" panose="020B0604030504040204" pitchFamily="50" charset="-128"/>
                          <a:ea typeface="Meiryo UI" panose="020B0604030504040204" pitchFamily="50" charset="-128"/>
                        </a:rPr>
                        <a:t>23,934</a:t>
                      </a:r>
                      <a:r>
                        <a:rPr kumimoji="1" lang="ja-JP" altLang="en-US" sz="600" dirty="0">
                          <a:solidFill>
                            <a:schemeClr val="tx1"/>
                          </a:solidFill>
                          <a:latin typeface="Meiryo UI" panose="020B0604030504040204" pitchFamily="50" charset="-128"/>
                          <a:ea typeface="Meiryo UI" panose="020B0604030504040204" pitchFamily="50" charset="-128"/>
                        </a:rPr>
                        <a:t>人　</a:t>
                      </a:r>
                      <a:endParaRPr kumimoji="1" lang="en-US" altLang="ja-JP" sz="60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dirty="0">
                          <a:solidFill>
                            <a:schemeClr val="tx1"/>
                          </a:solidFill>
                          <a:latin typeface="Meiryo UI" panose="020B0604030504040204" pitchFamily="50" charset="-128"/>
                          <a:ea typeface="Meiryo UI" panose="020B0604030504040204" pitchFamily="50" charset="-128"/>
                        </a:rPr>
                        <a:t> 等</a:t>
                      </a:r>
                      <a:endParaRPr kumimoji="1" lang="en-US" altLang="ja-JP" sz="600"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600" baseline="0" dirty="0">
                          <a:solidFill>
                            <a:schemeClr val="tx1"/>
                          </a:solidFill>
                          <a:latin typeface="Meiryo UI" panose="020B0604030504040204" pitchFamily="50" charset="-128"/>
                          <a:ea typeface="Meiryo UI" panose="020B0604030504040204" pitchFamily="50" charset="-128"/>
                        </a:rPr>
                        <a:t> </a:t>
                      </a:r>
                      <a:r>
                        <a:rPr kumimoji="1" lang="en-US" altLang="ja-JP" sz="600" dirty="0">
                          <a:solidFill>
                            <a:schemeClr val="tx1"/>
                          </a:solidFill>
                          <a:latin typeface="Meiryo UI" panose="020B0604030504040204" pitchFamily="50" charset="-128"/>
                          <a:ea typeface="Meiryo UI" panose="020B0604030504040204" pitchFamily="50" charset="-128"/>
                        </a:rPr>
                        <a:t>※2021.12.31</a:t>
                      </a:r>
                      <a:r>
                        <a:rPr kumimoji="1" lang="ja-JP" altLang="en-US" sz="600" dirty="0">
                          <a:solidFill>
                            <a:schemeClr val="tx1"/>
                          </a:solidFill>
                          <a:latin typeface="Meiryo UI" panose="020B0604030504040204" pitchFamily="50" charset="-128"/>
                          <a:ea typeface="Meiryo UI" panose="020B0604030504040204" pitchFamily="50" charset="-128"/>
                        </a:rPr>
                        <a:t>時点</a:t>
                      </a:r>
                      <a:endParaRPr kumimoji="1" lang="en-US" altLang="ja-JP" sz="6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00" u="none" dirty="0">
                          <a:solidFill>
                            <a:schemeClr val="tx1"/>
                          </a:solidFill>
                          <a:latin typeface="Meiryo UI" panose="020B0604030504040204" pitchFamily="50" charset="-128"/>
                          <a:ea typeface="Meiryo UI" panose="020B0604030504040204" pitchFamily="50" charset="-128"/>
                        </a:rPr>
                        <a:t>34,393</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うち</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 高度専門職 </a:t>
                      </a:r>
                      <a:r>
                        <a:rPr kumimoji="1" lang="en-US" altLang="ja-JP" sz="600" u="none" dirty="0">
                          <a:solidFill>
                            <a:schemeClr val="tx1"/>
                          </a:solidFill>
                          <a:latin typeface="Meiryo UI" panose="020B0604030504040204" pitchFamily="50" charset="-128"/>
                          <a:ea typeface="Meiryo UI" panose="020B0604030504040204" pitchFamily="50" charset="-128"/>
                        </a:rPr>
                        <a:t>923</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baseline="0" dirty="0">
                          <a:solidFill>
                            <a:schemeClr val="tx1"/>
                          </a:solidFill>
                          <a:latin typeface="Meiryo UI" panose="020B0604030504040204" pitchFamily="50" charset="-128"/>
                          <a:ea typeface="Meiryo UI" panose="020B0604030504040204" pitchFamily="50" charset="-128"/>
                        </a:rPr>
                        <a:t> </a:t>
                      </a:r>
                      <a:r>
                        <a:rPr kumimoji="1" lang="ja-JP" altLang="en-US" sz="600" u="none" dirty="0">
                          <a:solidFill>
                            <a:schemeClr val="tx1"/>
                          </a:solidFill>
                          <a:latin typeface="Meiryo UI" panose="020B0604030504040204" pitchFamily="50" charset="-128"/>
                          <a:ea typeface="Meiryo UI" panose="020B0604030504040204" pitchFamily="50" charset="-128"/>
                        </a:rPr>
                        <a:t>経営・管理</a:t>
                      </a:r>
                      <a:r>
                        <a:rPr kumimoji="1" lang="ja-JP" altLang="en-US" sz="600" u="none" baseline="0" dirty="0">
                          <a:solidFill>
                            <a:schemeClr val="tx1"/>
                          </a:solidFill>
                          <a:latin typeface="Meiryo UI" panose="020B0604030504040204" pitchFamily="50" charset="-128"/>
                          <a:ea typeface="Meiryo UI" panose="020B0604030504040204" pitchFamily="50" charset="-128"/>
                        </a:rPr>
                        <a:t> </a:t>
                      </a:r>
                      <a:r>
                        <a:rPr kumimoji="1" lang="en-US" altLang="ja-JP" sz="600" u="none" baseline="0" dirty="0">
                          <a:solidFill>
                            <a:schemeClr val="tx1"/>
                          </a:solidFill>
                          <a:latin typeface="Meiryo UI" panose="020B0604030504040204" pitchFamily="50" charset="-128"/>
                          <a:ea typeface="Meiryo UI" panose="020B0604030504040204" pitchFamily="50" charset="-128"/>
                        </a:rPr>
                        <a:t>4,076</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baseline="0" dirty="0">
                          <a:solidFill>
                            <a:schemeClr val="tx1"/>
                          </a:solidFill>
                          <a:latin typeface="Meiryo UI" panose="020B0604030504040204" pitchFamily="50" charset="-128"/>
                          <a:ea typeface="Meiryo UI" panose="020B0604030504040204" pitchFamily="50" charset="-128"/>
                        </a:rPr>
                        <a:t> </a:t>
                      </a:r>
                      <a:r>
                        <a:rPr kumimoji="1" lang="ja-JP" altLang="en-US" sz="600" u="none" dirty="0">
                          <a:solidFill>
                            <a:schemeClr val="tx1"/>
                          </a:solidFill>
                          <a:latin typeface="Meiryo UI" panose="020B0604030504040204" pitchFamily="50" charset="-128"/>
                          <a:ea typeface="Meiryo UI" panose="020B0604030504040204" pitchFamily="50" charset="-128"/>
                        </a:rPr>
                        <a:t>技人国</a:t>
                      </a:r>
                      <a:r>
                        <a:rPr kumimoji="1" lang="ja-JP" altLang="en-US" sz="600" u="none" baseline="0" dirty="0">
                          <a:solidFill>
                            <a:schemeClr val="tx1"/>
                          </a:solidFill>
                          <a:latin typeface="Meiryo UI" panose="020B0604030504040204" pitchFamily="50" charset="-128"/>
                          <a:ea typeface="Meiryo UI" panose="020B0604030504040204" pitchFamily="50" charset="-128"/>
                        </a:rPr>
                        <a:t> 　 </a:t>
                      </a:r>
                      <a:r>
                        <a:rPr kumimoji="1" lang="en-US" altLang="ja-JP" sz="600" u="none" baseline="0" dirty="0">
                          <a:solidFill>
                            <a:schemeClr val="tx1"/>
                          </a:solidFill>
                          <a:latin typeface="Meiryo UI" panose="020B0604030504040204" pitchFamily="50" charset="-128"/>
                          <a:ea typeface="Meiryo UI" panose="020B0604030504040204" pitchFamily="50" charset="-128"/>
                        </a:rPr>
                        <a:t>26,516</a:t>
                      </a:r>
                      <a:r>
                        <a:rPr kumimoji="1" lang="ja-JP" altLang="en-US" sz="600" u="none" dirty="0">
                          <a:solidFill>
                            <a:schemeClr val="tx1"/>
                          </a:solidFill>
                          <a:latin typeface="Meiryo UI" panose="020B0604030504040204" pitchFamily="50" charset="-128"/>
                          <a:ea typeface="Meiryo UI" panose="020B0604030504040204" pitchFamily="50" charset="-128"/>
                        </a:rPr>
                        <a:t>人　</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 等</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600" u="none" baseline="0" dirty="0">
                          <a:solidFill>
                            <a:schemeClr val="tx1"/>
                          </a:solidFill>
                          <a:latin typeface="Meiryo UI" panose="020B0604030504040204" pitchFamily="50" charset="-128"/>
                          <a:ea typeface="Meiryo UI" panose="020B0604030504040204" pitchFamily="50" charset="-128"/>
                        </a:rPr>
                        <a:t> </a:t>
                      </a:r>
                      <a:r>
                        <a:rPr kumimoji="1" lang="en-US" altLang="ja-JP" sz="600" u="none" dirty="0">
                          <a:solidFill>
                            <a:schemeClr val="tx1"/>
                          </a:solidFill>
                          <a:latin typeface="Meiryo UI" panose="020B0604030504040204" pitchFamily="50" charset="-128"/>
                          <a:ea typeface="Meiryo UI" panose="020B0604030504040204" pitchFamily="50" charset="-128"/>
                        </a:rPr>
                        <a:t>※2022.12.31</a:t>
                      </a:r>
                      <a:r>
                        <a:rPr kumimoji="1" lang="ja-JP" altLang="en-US" sz="600" u="none" dirty="0">
                          <a:solidFill>
                            <a:schemeClr val="tx1"/>
                          </a:solidFill>
                          <a:latin typeface="Meiryo UI" panose="020B0604030504040204" pitchFamily="50" charset="-128"/>
                          <a:ea typeface="Meiryo UI" panose="020B0604030504040204" pitchFamily="50" charset="-128"/>
                        </a:rPr>
                        <a:t>時点</a:t>
                      </a:r>
                      <a:endParaRPr kumimoji="1" lang="en-US" altLang="ja-JP" sz="6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42,531</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うち</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高度専門職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1,508</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経営・管理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5,852</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技人国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32,069</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　</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等</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※2023.12.31</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時点</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50,705</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うち</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高度専門職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2,101</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経営・管理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6,975</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技人国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38,417</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　</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等</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※2024.12.31</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時点</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600" u="none" dirty="0">
                          <a:solidFill>
                            <a:schemeClr val="tx1"/>
                          </a:solidFill>
                          <a:latin typeface="Meiryo UI" panose="020B0604030504040204" pitchFamily="50" charset="-128"/>
                          <a:ea typeface="Meiryo UI" panose="020B0604030504040204" pitchFamily="50" charset="-128"/>
                        </a:rPr>
                        <a:t>在留外国人統計</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600" u="none" strike="noStrike" dirty="0">
                          <a:solidFill>
                            <a:schemeClr val="tx1"/>
                          </a:solidFill>
                          <a:latin typeface="Meiryo UI" panose="020B0604030504040204" pitchFamily="50" charset="-128"/>
                          <a:ea typeface="Meiryo UI" panose="020B0604030504040204" pitchFamily="50" charset="-128"/>
                        </a:rPr>
                        <a:t>都道府県別在留資格別在留外国人数</a:t>
                      </a:r>
                      <a:endParaRPr kumimoji="1" lang="en-US" altLang="ja-JP" sz="600" u="none" strike="noStrik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600" u="none" dirty="0">
                          <a:solidFill>
                            <a:schemeClr val="tx1"/>
                          </a:solidFill>
                          <a:latin typeface="Meiryo UI" panose="020B0604030504040204" pitchFamily="50" charset="-128"/>
                          <a:ea typeface="Meiryo UI" panose="020B0604030504040204" pitchFamily="50" charset="-128"/>
                        </a:rPr>
                        <a:t>（法務省）</a:t>
                      </a:r>
                      <a:endParaRPr kumimoji="1" lang="ja-JP" altLang="en-US" sz="6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181774995"/>
                  </a:ext>
                </a:extLst>
              </a:tr>
              <a:tr h="0">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600" u="none" dirty="0">
                          <a:solidFill>
                            <a:schemeClr val="tx1"/>
                          </a:solidFill>
                          <a:latin typeface="Meiryo UI" panose="020B0604030504040204" pitchFamily="50" charset="-128"/>
                          <a:ea typeface="Meiryo UI" panose="020B0604030504040204" pitchFamily="50" charset="-128"/>
                        </a:rPr>
                        <a:t>留学生が就職する全国の日本企業等のうち、大阪の企業が占める割合</a:t>
                      </a:r>
                      <a:endParaRPr lang="en-US" altLang="ja-JP" sz="6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ctr" defTabSz="742950" rtl="0" eaLnBrk="1" fontAlgn="auto" latinLnBrk="0" hangingPunct="1">
                        <a:lnSpc>
                          <a:spcPts val="11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10.4</a:t>
                      </a:r>
                      <a:r>
                        <a:rPr kumimoji="1" lang="ja-JP" altLang="en-US" sz="1000" u="none" dirty="0">
                          <a:latin typeface="Meiryo UI" panose="020B0604030504040204" pitchFamily="50" charset="-128"/>
                          <a:ea typeface="Meiryo UI" panose="020B0604030504040204" pitchFamily="50" charset="-128"/>
                        </a:rPr>
                        <a:t>％</a:t>
                      </a:r>
                      <a:endParaRPr kumimoji="1" lang="ja-JP" altLang="en-US" sz="1000" u="none" dirty="0">
                        <a:solidFill>
                          <a:srgbClr val="FF0000"/>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marL="0" marR="0" lvl="0" indent="0" algn="ctr" defTabSz="742950" rtl="0" eaLnBrk="1" fontAlgn="auto" latinLnBrk="0" hangingPunct="1">
                        <a:lnSpc>
                          <a:spcPts val="11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10.4</a:t>
                      </a:r>
                      <a:r>
                        <a:rPr kumimoji="1" lang="ja-JP" altLang="en-US" sz="1000" u="none" dirty="0">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ctr"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9.2</a:t>
                      </a:r>
                      <a:r>
                        <a:rPr kumimoji="1" lang="ja-JP" altLang="en-US" sz="1000" u="none" dirty="0">
                          <a:solidFill>
                            <a:schemeClr val="tx1"/>
                          </a:solidFill>
                          <a:latin typeface="Meiryo UI" panose="020B0604030504040204" pitchFamily="50" charset="-128"/>
                          <a:ea typeface="Meiryo UI" panose="020B0604030504040204" pitchFamily="50" charset="-128"/>
                        </a:rPr>
                        <a:t>％</a:t>
                      </a: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ctr"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9.4%</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10.8</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12.2</a:t>
                      </a:r>
                      <a:r>
                        <a:rPr kumimoji="1" lang="ja-JP" altLang="en-US" sz="1000" u="none" dirty="0">
                          <a:solidFill>
                            <a:schemeClr val="tx1"/>
                          </a:solidFill>
                          <a:latin typeface="Meiryo UI" panose="020B0604030504040204" pitchFamily="50" charset="-128"/>
                          <a:ea typeface="Meiryo UI" panose="020B0604030504040204" pitchFamily="50" charset="-128"/>
                        </a:rPr>
                        <a:t>％</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600" u="none" dirty="0">
                          <a:solidFill>
                            <a:schemeClr val="tx1"/>
                          </a:solidFill>
                          <a:latin typeface="Meiryo UI" panose="020B0604030504040204" pitchFamily="50" charset="-128"/>
                          <a:ea typeface="Meiryo UI" panose="020B0604030504040204" pitchFamily="50" charset="-128"/>
                        </a:rPr>
                        <a:t>留学生の日本企業等への就職状況について</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600" u="none" dirty="0">
                          <a:solidFill>
                            <a:schemeClr val="tx1"/>
                          </a:solidFill>
                          <a:latin typeface="Meiryo UI" panose="020B0604030504040204" pitchFamily="50" charset="-128"/>
                          <a:ea typeface="Meiryo UI" panose="020B0604030504040204" pitchFamily="50" charset="-128"/>
                        </a:rPr>
                        <a:t>（</a:t>
                      </a:r>
                      <a:r>
                        <a:rPr kumimoji="1" lang="zh-CN" altLang="en-US" sz="600" u="none" dirty="0">
                          <a:solidFill>
                            <a:schemeClr val="tx1"/>
                          </a:solidFill>
                          <a:latin typeface="Meiryo UI" panose="020B0604030504040204" pitchFamily="50" charset="-128"/>
                          <a:ea typeface="Meiryo UI" panose="020B0604030504040204" pitchFamily="50" charset="-128"/>
                        </a:rPr>
                        <a:t>出入国在留管理庁</a:t>
                      </a:r>
                      <a:r>
                        <a:rPr kumimoji="1" lang="ja-JP" altLang="en-US" sz="600" u="none" dirty="0">
                          <a:solidFill>
                            <a:schemeClr val="tx1"/>
                          </a:solidFill>
                          <a:latin typeface="Meiryo UI" panose="020B0604030504040204" pitchFamily="50" charset="-128"/>
                          <a:ea typeface="Meiryo UI" panose="020B0604030504040204" pitchFamily="50" charset="-128"/>
                        </a:rPr>
                        <a:t>）</a:t>
                      </a:r>
                      <a:endParaRPr kumimoji="1" lang="en-US" altLang="ja-JP" sz="6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930199759"/>
                  </a:ext>
                </a:extLst>
              </a:tr>
              <a:tr h="638229">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600" u="none" dirty="0">
                          <a:solidFill>
                            <a:schemeClr val="tx1"/>
                          </a:solidFill>
                          <a:latin typeface="Meiryo UI" panose="020B0604030504040204" pitchFamily="50" charset="-128"/>
                          <a:ea typeface="Meiryo UI" panose="020B0604030504040204" pitchFamily="50" charset="-128"/>
                        </a:rPr>
                        <a:t>府内外国人のビジネス日本語（</a:t>
                      </a:r>
                      <a:r>
                        <a:rPr lang="en-US" altLang="ja-JP" sz="600" u="none" dirty="0">
                          <a:solidFill>
                            <a:schemeClr val="tx1"/>
                          </a:solidFill>
                          <a:latin typeface="Meiryo UI" panose="020B0604030504040204" pitchFamily="50" charset="-128"/>
                          <a:ea typeface="Meiryo UI" panose="020B0604030504040204" pitchFamily="50" charset="-128"/>
                        </a:rPr>
                        <a:t>J2</a:t>
                      </a:r>
                      <a:r>
                        <a:rPr lang="ja-JP" altLang="en-US" sz="600" u="none" dirty="0">
                          <a:solidFill>
                            <a:schemeClr val="tx1"/>
                          </a:solidFill>
                          <a:latin typeface="Meiryo UI" panose="020B0604030504040204" pitchFamily="50" charset="-128"/>
                          <a:ea typeface="Meiryo UI" panose="020B0604030504040204" pitchFamily="50" charset="-128"/>
                        </a:rPr>
                        <a:t>以上）取得者数</a:t>
                      </a:r>
                      <a:endParaRPr lang="en-US" altLang="ja-JP" sz="6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ctr" defTabSz="742950" rtl="0" eaLnBrk="1" fontAlgn="auto" latinLnBrk="0" hangingPunct="1">
                        <a:lnSpc>
                          <a:spcPts val="1100"/>
                        </a:lnSpc>
                        <a:spcBef>
                          <a:spcPts val="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190</a:t>
                      </a:r>
                      <a:r>
                        <a:rPr kumimoji="1" lang="ja-JP" altLang="en-US" sz="1000" dirty="0">
                          <a:latin typeface="Meiryo UI" panose="020B0604030504040204" pitchFamily="50" charset="-128"/>
                          <a:ea typeface="Meiryo UI" panose="020B0604030504040204" pitchFamily="50" charset="-128"/>
                        </a:rPr>
                        <a:t>人</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marL="0" marR="0" lvl="0" indent="0" algn="ctr" defTabSz="742950" rtl="0" eaLnBrk="1" fontAlgn="auto" latinLnBrk="0" hangingPunct="1">
                        <a:lnSpc>
                          <a:spcPts val="11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170</a:t>
                      </a:r>
                      <a:r>
                        <a:rPr kumimoji="1" lang="ja-JP" altLang="en-US" sz="1000" u="none" dirty="0">
                          <a:latin typeface="Meiryo UI" panose="020B0604030504040204" pitchFamily="50" charset="-128"/>
                          <a:ea typeface="Meiryo UI" panose="020B0604030504040204" pitchFamily="50" charset="-128"/>
                        </a:rPr>
                        <a:t>人</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ctr"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309</a:t>
                      </a:r>
                      <a:r>
                        <a:rPr kumimoji="1" lang="ja-JP" altLang="en-US" sz="10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ctr"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231</a:t>
                      </a:r>
                      <a:r>
                        <a:rPr kumimoji="1" lang="ja-JP" altLang="en-US" sz="1000" u="none" dirty="0">
                          <a:solidFill>
                            <a:schemeClr val="tx1"/>
                          </a:solidFill>
                          <a:latin typeface="Meiryo UI" panose="020B0604030504040204" pitchFamily="50" charset="-128"/>
                          <a:ea typeface="Meiryo UI" panose="020B0604030504040204" pitchFamily="50" charset="-128"/>
                        </a:rPr>
                        <a:t>人</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ctr"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228</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ctr" defTabSz="742950" rtl="0" eaLnBrk="1" fontAlgn="auto" latinLnBrk="0" hangingPunct="1">
                        <a:lnSpc>
                          <a:spcPts val="11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250</a:t>
                      </a:r>
                      <a:r>
                        <a:rPr kumimoji="1" lang="ja-JP" altLang="en-US" sz="1000" u="none" dirty="0">
                          <a:solidFill>
                            <a:schemeClr val="tx1"/>
                          </a:solidFill>
                          <a:latin typeface="Meiryo UI" panose="020B0604030504040204" pitchFamily="50" charset="-128"/>
                          <a:ea typeface="Meiryo UI" panose="020B0604030504040204" pitchFamily="50" charset="-128"/>
                        </a:rPr>
                        <a:t>人</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kumimoji="1" lang="en-US" altLang="ja-JP" sz="600" dirty="0">
                          <a:solidFill>
                            <a:schemeClr val="tx1"/>
                          </a:solidFill>
                          <a:latin typeface="Meiryo UI" panose="020B0604030504040204" pitchFamily="50" charset="-128"/>
                          <a:ea typeface="Meiryo UI" panose="020B0604030504040204" pitchFamily="50" charset="-128"/>
                        </a:rPr>
                        <a:t>BJT</a:t>
                      </a:r>
                      <a:r>
                        <a:rPr kumimoji="1" lang="ja-JP" altLang="en-US" sz="600" dirty="0">
                          <a:solidFill>
                            <a:schemeClr val="tx1"/>
                          </a:solidFill>
                          <a:latin typeface="Meiryo UI" panose="020B0604030504040204" pitchFamily="50" charset="-128"/>
                          <a:ea typeface="Meiryo UI" panose="020B0604030504040204" pitchFamily="50" charset="-128"/>
                        </a:rPr>
                        <a:t>ビジネス日本語能力テスト</a:t>
                      </a:r>
                      <a:endParaRPr kumimoji="1" lang="en-US" altLang="ja-JP" sz="600" dirty="0">
                        <a:solidFill>
                          <a:schemeClr val="tx1"/>
                        </a:solidFill>
                        <a:latin typeface="Meiryo UI" panose="020B0604030504040204" pitchFamily="50" charset="-128"/>
                        <a:ea typeface="Meiryo UI" panose="020B0604030504040204" pitchFamily="50" charset="-128"/>
                      </a:endParaRPr>
                    </a:p>
                    <a:p>
                      <a:r>
                        <a:rPr kumimoji="1" lang="en-US" altLang="ja-JP" sz="600" dirty="0">
                          <a:solidFill>
                            <a:schemeClr val="tx1"/>
                          </a:solidFill>
                          <a:latin typeface="Meiryo UI" panose="020B0604030504040204" pitchFamily="50" charset="-128"/>
                          <a:ea typeface="Meiryo UI" panose="020B0604030504040204" pitchFamily="50" charset="-128"/>
                        </a:rPr>
                        <a:t>(</a:t>
                      </a:r>
                      <a:r>
                        <a:rPr kumimoji="1" lang="ja-JP" altLang="en-US" sz="600" dirty="0">
                          <a:solidFill>
                            <a:schemeClr val="tx1"/>
                          </a:solidFill>
                          <a:latin typeface="Meiryo UI" panose="020B0604030504040204" pitchFamily="50" charset="-128"/>
                          <a:ea typeface="Meiryo UI" panose="020B0604030504040204" pitchFamily="50" charset="-128"/>
                        </a:rPr>
                        <a:t>（公財）日本漢字能力検定協会）</a:t>
                      </a: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566686993"/>
                  </a:ext>
                </a:extLst>
              </a:tr>
              <a:tr h="1347851">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600" u="none" dirty="0">
                          <a:latin typeface="Meiryo UI" panose="020B0604030504040204" pitchFamily="50" charset="-128"/>
                          <a:ea typeface="Meiryo UI" panose="020B0604030504040204" pitchFamily="50" charset="-128"/>
                        </a:rPr>
                        <a:t>大阪で働く外国人労働者数</a:t>
                      </a:r>
                      <a:endParaRPr kumimoji="1" lang="en-US" altLang="ja-JP" sz="6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600" u="none" dirty="0">
                          <a:latin typeface="Meiryo UI" panose="020B0604030504040204" pitchFamily="50" charset="-128"/>
                          <a:ea typeface="Meiryo UI" panose="020B0604030504040204" pitchFamily="50" charset="-128"/>
                        </a:rPr>
                        <a:t>（専門的・技術的分野の在留資格、特定技能、特定活動、技能実習、資格外活動、身分に基づく在留資格の内訳含む）</a:t>
                      </a:r>
                      <a:endParaRPr lang="en-US" altLang="ja-JP" sz="6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00" u="none" dirty="0">
                          <a:latin typeface="Meiryo UI" panose="020B0604030504040204" pitchFamily="50" charset="-128"/>
                          <a:ea typeface="Meiryo UI" panose="020B0604030504040204" pitchFamily="50" charset="-128"/>
                        </a:rPr>
                        <a:t>105,379</a:t>
                      </a:r>
                      <a:r>
                        <a:rPr kumimoji="1" lang="ja-JP" altLang="en-US" sz="600" u="none" dirty="0">
                          <a:latin typeface="Meiryo UI" panose="020B0604030504040204" pitchFamily="50" charset="-128"/>
                          <a:ea typeface="Meiryo UI" panose="020B0604030504040204" pitchFamily="50" charset="-128"/>
                        </a:rPr>
                        <a:t>人</a:t>
                      </a:r>
                      <a:endParaRPr kumimoji="1" lang="en-US" altLang="ja-JP" sz="600" u="none" dirty="0">
                        <a:latin typeface="Meiryo UI" panose="020B0604030504040204" pitchFamily="50" charset="-128"/>
                        <a:ea typeface="Meiryo UI" panose="020B0604030504040204" pitchFamily="50" charset="-128"/>
                      </a:endParaRPr>
                    </a:p>
                    <a:p>
                      <a:pPr>
                        <a:lnSpc>
                          <a:spcPts val="1100"/>
                        </a:lnSpc>
                      </a:pPr>
                      <a:r>
                        <a:rPr kumimoji="1" lang="ja-JP" altLang="en-US" sz="600" baseline="0" dirty="0">
                          <a:latin typeface="Meiryo UI" panose="020B0604030504040204" pitchFamily="50" charset="-128"/>
                          <a:ea typeface="Meiryo UI" panose="020B0604030504040204" pitchFamily="50" charset="-128"/>
                        </a:rPr>
                        <a:t>うち</a:t>
                      </a:r>
                      <a:endParaRPr kumimoji="1" lang="en-US" altLang="ja-JP" sz="600" baseline="0" dirty="0">
                        <a:latin typeface="Meiryo UI" panose="020B0604030504040204" pitchFamily="50" charset="-128"/>
                        <a:ea typeface="Meiryo UI" panose="020B0604030504040204" pitchFamily="50" charset="-128"/>
                      </a:endParaRPr>
                    </a:p>
                    <a:p>
                      <a:pPr>
                        <a:lnSpc>
                          <a:spcPts val="1100"/>
                        </a:lnSpc>
                      </a:pPr>
                      <a:r>
                        <a:rPr kumimoji="1" lang="ja-JP" altLang="en-US" sz="600" baseline="0" dirty="0">
                          <a:latin typeface="Meiryo UI" panose="020B0604030504040204" pitchFamily="50" charset="-128"/>
                          <a:ea typeface="Meiryo UI" panose="020B0604030504040204" pitchFamily="50" charset="-128"/>
                        </a:rPr>
                        <a:t> 専門的・技術的分野</a:t>
                      </a:r>
                      <a:endParaRPr kumimoji="1" lang="en-US" altLang="ja-JP" sz="600" baseline="0" dirty="0">
                        <a:latin typeface="Meiryo UI" panose="020B0604030504040204" pitchFamily="50" charset="-128"/>
                        <a:ea typeface="Meiryo UI" panose="020B0604030504040204" pitchFamily="50" charset="-128"/>
                      </a:endParaRPr>
                    </a:p>
                    <a:p>
                      <a:pPr>
                        <a:lnSpc>
                          <a:spcPts val="1100"/>
                        </a:lnSpc>
                      </a:pPr>
                      <a:r>
                        <a:rPr kumimoji="1" lang="en-US" altLang="ja-JP" sz="600" baseline="0" dirty="0">
                          <a:latin typeface="Meiryo UI" panose="020B0604030504040204" pitchFamily="50" charset="-128"/>
                          <a:ea typeface="Meiryo UI" panose="020B0604030504040204" pitchFamily="50" charset="-128"/>
                        </a:rPr>
                        <a:t> 25,816</a:t>
                      </a:r>
                      <a:r>
                        <a:rPr kumimoji="1" lang="ja-JP" altLang="en-US" sz="600" baseline="0" dirty="0">
                          <a:latin typeface="Meiryo UI" panose="020B0604030504040204" pitchFamily="50" charset="-128"/>
                          <a:ea typeface="Meiryo UI" panose="020B0604030504040204" pitchFamily="50" charset="-128"/>
                        </a:rPr>
                        <a:t>人</a:t>
                      </a:r>
                      <a:endParaRPr kumimoji="1" lang="en-US" altLang="ja-JP" sz="600" baseline="0" dirty="0">
                        <a:latin typeface="Meiryo UI" panose="020B0604030504040204" pitchFamily="50" charset="-128"/>
                        <a:ea typeface="Meiryo UI" panose="020B0604030504040204" pitchFamily="50" charset="-128"/>
                      </a:endParaRPr>
                    </a:p>
                    <a:p>
                      <a:pPr>
                        <a:lnSpc>
                          <a:spcPts val="1100"/>
                        </a:lnSpc>
                      </a:pPr>
                      <a:r>
                        <a:rPr lang="ja-JP" altLang="en-US" sz="600" u="none" dirty="0">
                          <a:latin typeface="Meiryo UI" panose="020B0604030504040204" pitchFamily="50" charset="-128"/>
                          <a:ea typeface="Meiryo UI" panose="020B0604030504040204" pitchFamily="50" charset="-128"/>
                        </a:rPr>
                        <a:t> 特定活動 </a:t>
                      </a:r>
                      <a:r>
                        <a:rPr lang="en-US" altLang="ja-JP" sz="600" u="none" dirty="0">
                          <a:latin typeface="Meiryo UI" panose="020B0604030504040204" pitchFamily="50" charset="-128"/>
                          <a:ea typeface="Meiryo UI" panose="020B0604030504040204" pitchFamily="50" charset="-128"/>
                        </a:rPr>
                        <a:t>2,821</a:t>
                      </a:r>
                      <a:r>
                        <a:rPr lang="ja-JP" altLang="en-US" sz="600" u="none" dirty="0">
                          <a:latin typeface="Meiryo UI" panose="020B0604030504040204" pitchFamily="50" charset="-128"/>
                          <a:ea typeface="Meiryo UI" panose="020B0604030504040204" pitchFamily="50" charset="-128"/>
                        </a:rPr>
                        <a:t>人</a:t>
                      </a:r>
                      <a:endParaRPr lang="en-US" altLang="ja-JP" sz="600" u="none" dirty="0">
                        <a:latin typeface="Meiryo UI" panose="020B0604030504040204" pitchFamily="50" charset="-128"/>
                        <a:ea typeface="Meiryo UI" panose="020B0604030504040204" pitchFamily="50" charset="-128"/>
                      </a:endParaRPr>
                    </a:p>
                    <a:p>
                      <a:pPr>
                        <a:lnSpc>
                          <a:spcPts val="1100"/>
                        </a:lnSpc>
                      </a:pPr>
                      <a:r>
                        <a:rPr kumimoji="1" lang="ja-JP" altLang="en-US" sz="600" u="none" baseline="0" dirty="0">
                          <a:latin typeface="Meiryo UI" panose="020B0604030504040204" pitchFamily="50" charset="-128"/>
                          <a:ea typeface="Meiryo UI" panose="020B0604030504040204" pitchFamily="50" charset="-128"/>
                        </a:rPr>
                        <a:t> </a:t>
                      </a:r>
                      <a:r>
                        <a:rPr kumimoji="1" lang="ja-JP" altLang="en-US" sz="600" u="none" dirty="0">
                          <a:latin typeface="Meiryo UI" panose="020B0604030504040204" pitchFamily="50" charset="-128"/>
                          <a:ea typeface="Meiryo UI" panose="020B0604030504040204" pitchFamily="50" charset="-128"/>
                        </a:rPr>
                        <a:t>技能実習</a:t>
                      </a:r>
                      <a:r>
                        <a:rPr kumimoji="1" lang="ja-JP" altLang="en-US" sz="600" u="none" baseline="0" dirty="0">
                          <a:latin typeface="Meiryo UI" panose="020B0604030504040204" pitchFamily="50" charset="-128"/>
                          <a:ea typeface="Meiryo UI" panose="020B0604030504040204" pitchFamily="50" charset="-128"/>
                        </a:rPr>
                        <a:t> </a:t>
                      </a:r>
                      <a:r>
                        <a:rPr kumimoji="1" lang="en-US" altLang="ja-JP" sz="600" u="none" dirty="0">
                          <a:latin typeface="Meiryo UI" panose="020B0604030504040204" pitchFamily="50" charset="-128"/>
                          <a:ea typeface="Meiryo UI" panose="020B0604030504040204" pitchFamily="50" charset="-128"/>
                        </a:rPr>
                        <a:t>20,838</a:t>
                      </a:r>
                      <a:r>
                        <a:rPr kumimoji="1" lang="ja-JP" altLang="en-US" sz="600" u="none" dirty="0">
                          <a:latin typeface="Meiryo UI" panose="020B0604030504040204" pitchFamily="50" charset="-128"/>
                          <a:ea typeface="Meiryo UI" panose="020B0604030504040204" pitchFamily="50" charset="-128"/>
                        </a:rPr>
                        <a:t>人</a:t>
                      </a:r>
                      <a:endParaRPr kumimoji="1" lang="en-US" altLang="ja-JP" sz="600" u="none" dirty="0">
                        <a:latin typeface="Meiryo UI" panose="020B0604030504040204" pitchFamily="50" charset="-128"/>
                        <a:ea typeface="Meiryo UI" panose="020B0604030504040204" pitchFamily="50" charset="-128"/>
                      </a:endParaRPr>
                    </a:p>
                    <a:p>
                      <a:pPr>
                        <a:lnSpc>
                          <a:spcPts val="1100"/>
                        </a:lnSpc>
                      </a:pPr>
                      <a:r>
                        <a:rPr kumimoji="1" lang="ja-JP" altLang="en-US" sz="600" u="none" dirty="0">
                          <a:latin typeface="Meiryo UI" panose="020B0604030504040204" pitchFamily="50" charset="-128"/>
                          <a:ea typeface="Meiryo UI" panose="020B0604030504040204" pitchFamily="50" charset="-128"/>
                        </a:rPr>
                        <a:t> 資格外活動 </a:t>
                      </a:r>
                      <a:r>
                        <a:rPr kumimoji="1" lang="en-US" altLang="ja-JP" sz="600" u="none" dirty="0">
                          <a:latin typeface="Meiryo UI" panose="020B0604030504040204" pitchFamily="50" charset="-128"/>
                          <a:ea typeface="Meiryo UI" panose="020B0604030504040204" pitchFamily="50" charset="-128"/>
                        </a:rPr>
                        <a:t>31,220</a:t>
                      </a:r>
                      <a:r>
                        <a:rPr kumimoji="1" lang="ja-JP" altLang="en-US" sz="600" u="none" dirty="0">
                          <a:latin typeface="Meiryo UI" panose="020B0604030504040204" pitchFamily="50" charset="-128"/>
                          <a:ea typeface="Meiryo UI" panose="020B0604030504040204" pitchFamily="50" charset="-128"/>
                        </a:rPr>
                        <a:t>人</a:t>
                      </a:r>
                      <a:endParaRPr kumimoji="1" lang="en-US" altLang="ja-JP" sz="600" u="none" dirty="0">
                        <a:latin typeface="Meiryo UI" panose="020B0604030504040204" pitchFamily="50" charset="-128"/>
                        <a:ea typeface="Meiryo UI" panose="020B0604030504040204" pitchFamily="50" charset="-128"/>
                      </a:endParaRPr>
                    </a:p>
                    <a:p>
                      <a:pPr>
                        <a:lnSpc>
                          <a:spcPts val="1100"/>
                        </a:lnSpc>
                      </a:pPr>
                      <a:r>
                        <a:rPr lang="ja-JP" altLang="en-US" sz="600" u="none" dirty="0">
                          <a:latin typeface="Meiryo UI" panose="020B0604030504040204" pitchFamily="50" charset="-128"/>
                          <a:ea typeface="Meiryo UI" panose="020B0604030504040204" pitchFamily="50" charset="-128"/>
                        </a:rPr>
                        <a:t> 身分に基づく在留資格</a:t>
                      </a:r>
                      <a:r>
                        <a:rPr lang="ja-JP" altLang="en-US" sz="600" u="none" baseline="0" dirty="0">
                          <a:latin typeface="Meiryo UI" panose="020B0604030504040204" pitchFamily="50" charset="-128"/>
                          <a:ea typeface="Meiryo UI" panose="020B0604030504040204" pitchFamily="50" charset="-128"/>
                        </a:rPr>
                        <a:t> </a:t>
                      </a:r>
                      <a:endParaRPr lang="en-US" altLang="ja-JP" sz="600" u="none" baseline="0" dirty="0">
                        <a:latin typeface="Meiryo UI" panose="020B0604030504040204" pitchFamily="50" charset="-128"/>
                        <a:ea typeface="Meiryo UI" panose="020B0604030504040204" pitchFamily="50" charset="-128"/>
                      </a:endParaRPr>
                    </a:p>
                    <a:p>
                      <a:pPr>
                        <a:lnSpc>
                          <a:spcPts val="1100"/>
                        </a:lnSpc>
                      </a:pPr>
                      <a:r>
                        <a:rPr lang="en-US" altLang="ja-JP" sz="600" u="none" baseline="0" dirty="0">
                          <a:latin typeface="Meiryo UI" panose="020B0604030504040204" pitchFamily="50" charset="-128"/>
                          <a:ea typeface="Meiryo UI" panose="020B0604030504040204" pitchFamily="50" charset="-128"/>
                        </a:rPr>
                        <a:t> </a:t>
                      </a:r>
                      <a:r>
                        <a:rPr lang="en-US" altLang="ja-JP" sz="600" u="none" dirty="0">
                          <a:latin typeface="Meiryo UI" panose="020B0604030504040204" pitchFamily="50" charset="-128"/>
                          <a:ea typeface="Meiryo UI" panose="020B0604030504040204" pitchFamily="50" charset="-128"/>
                        </a:rPr>
                        <a:t>24,684</a:t>
                      </a:r>
                      <a:r>
                        <a:rPr lang="ja-JP" altLang="en-US" sz="600" u="none" dirty="0">
                          <a:latin typeface="Meiryo UI" panose="020B0604030504040204" pitchFamily="50" charset="-128"/>
                          <a:ea typeface="Meiryo UI" panose="020B0604030504040204" pitchFamily="50" charset="-128"/>
                        </a:rPr>
                        <a:t>人</a:t>
                      </a:r>
                      <a:endParaRPr lang="en-US" altLang="ja-JP" sz="6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00" u="none" dirty="0">
                          <a:latin typeface="Meiryo UI" panose="020B0604030504040204" pitchFamily="50" charset="-128"/>
                          <a:ea typeface="Meiryo UI" panose="020B0604030504040204" pitchFamily="50" charset="-128"/>
                        </a:rPr>
                        <a:t> ※</a:t>
                      </a:r>
                      <a:r>
                        <a:rPr kumimoji="1" lang="en-US" altLang="ja-JP" sz="600" dirty="0">
                          <a:latin typeface="Meiryo UI" panose="020B0604030504040204" pitchFamily="50" charset="-128"/>
                          <a:ea typeface="Meiryo UI" panose="020B0604030504040204" pitchFamily="50" charset="-128"/>
                        </a:rPr>
                        <a:t>2019.10.31</a:t>
                      </a:r>
                      <a:r>
                        <a:rPr kumimoji="1" lang="ja-JP" altLang="en-US" sz="600" dirty="0">
                          <a:latin typeface="Meiryo UI" panose="020B0604030504040204" pitchFamily="50" charset="-128"/>
                          <a:ea typeface="Meiryo UI" panose="020B0604030504040204" pitchFamily="50" charset="-128"/>
                        </a:rPr>
                        <a:t>時点</a:t>
                      </a:r>
                      <a:endParaRPr kumimoji="1" lang="en-US" altLang="ja-JP" sz="6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00" u="none" dirty="0">
                          <a:latin typeface="Meiryo UI" panose="020B0604030504040204" pitchFamily="50" charset="-128"/>
                          <a:ea typeface="Meiryo UI" panose="020B0604030504040204" pitchFamily="50" charset="-128"/>
                        </a:rPr>
                        <a:t>117,596</a:t>
                      </a:r>
                      <a:r>
                        <a:rPr kumimoji="1" lang="ja-JP" altLang="en-US" sz="600" u="none" dirty="0">
                          <a:latin typeface="Meiryo UI" panose="020B0604030504040204" pitchFamily="50" charset="-128"/>
                          <a:ea typeface="Meiryo UI" panose="020B0604030504040204" pitchFamily="50" charset="-128"/>
                        </a:rPr>
                        <a:t>人</a:t>
                      </a:r>
                      <a:endParaRPr kumimoji="1" lang="en-US" altLang="ja-JP" sz="600" u="none" dirty="0">
                        <a:latin typeface="Meiryo UI" panose="020B0604030504040204" pitchFamily="50" charset="-128"/>
                        <a:ea typeface="Meiryo UI" panose="020B0604030504040204" pitchFamily="50" charset="-128"/>
                      </a:endParaRPr>
                    </a:p>
                    <a:p>
                      <a:pPr>
                        <a:lnSpc>
                          <a:spcPts val="1100"/>
                        </a:lnSpc>
                      </a:pPr>
                      <a:r>
                        <a:rPr kumimoji="1" lang="ja-JP" altLang="en-US" sz="600" baseline="0" dirty="0">
                          <a:latin typeface="Meiryo UI" panose="020B0604030504040204" pitchFamily="50" charset="-128"/>
                          <a:ea typeface="Meiryo UI" panose="020B0604030504040204" pitchFamily="50" charset="-128"/>
                        </a:rPr>
                        <a:t>うち</a:t>
                      </a:r>
                      <a:endParaRPr kumimoji="1" lang="en-US" altLang="ja-JP" sz="600" baseline="0" dirty="0">
                        <a:latin typeface="Meiryo UI" panose="020B0604030504040204" pitchFamily="50" charset="-128"/>
                        <a:ea typeface="Meiryo UI" panose="020B0604030504040204" pitchFamily="50" charset="-128"/>
                      </a:endParaRPr>
                    </a:p>
                    <a:p>
                      <a:pPr>
                        <a:lnSpc>
                          <a:spcPts val="1100"/>
                        </a:lnSpc>
                      </a:pPr>
                      <a:r>
                        <a:rPr kumimoji="1" lang="ja-JP" altLang="en-US" sz="600" baseline="0" dirty="0">
                          <a:latin typeface="Meiryo UI" panose="020B0604030504040204" pitchFamily="50" charset="-128"/>
                          <a:ea typeface="Meiryo UI" panose="020B0604030504040204" pitchFamily="50" charset="-128"/>
                        </a:rPr>
                        <a:t> 専門的・技術的分野</a:t>
                      </a:r>
                      <a:endParaRPr kumimoji="1" lang="en-US" altLang="ja-JP" sz="600" baseline="0" dirty="0">
                        <a:latin typeface="Meiryo UI" panose="020B0604030504040204" pitchFamily="50" charset="-128"/>
                        <a:ea typeface="Meiryo UI" panose="020B0604030504040204" pitchFamily="50" charset="-128"/>
                      </a:endParaRPr>
                    </a:p>
                    <a:p>
                      <a:pPr>
                        <a:lnSpc>
                          <a:spcPts val="1100"/>
                        </a:lnSpc>
                      </a:pPr>
                      <a:r>
                        <a:rPr kumimoji="1" lang="en-US" altLang="ja-JP" sz="600" baseline="0" dirty="0">
                          <a:latin typeface="Meiryo UI" panose="020B0604030504040204" pitchFamily="50" charset="-128"/>
                          <a:ea typeface="Meiryo UI" panose="020B0604030504040204" pitchFamily="50" charset="-128"/>
                        </a:rPr>
                        <a:t> 28,768</a:t>
                      </a:r>
                      <a:r>
                        <a:rPr kumimoji="1" lang="ja-JP" altLang="en-US" sz="600" baseline="0" dirty="0">
                          <a:latin typeface="Meiryo UI" panose="020B0604030504040204" pitchFamily="50" charset="-128"/>
                          <a:ea typeface="Meiryo UI" panose="020B0604030504040204" pitchFamily="50" charset="-128"/>
                        </a:rPr>
                        <a:t>人</a:t>
                      </a:r>
                      <a:endParaRPr kumimoji="1" lang="en-US" altLang="ja-JP" sz="600" baseline="0" dirty="0">
                        <a:latin typeface="Meiryo UI" panose="020B0604030504040204" pitchFamily="50" charset="-128"/>
                        <a:ea typeface="Meiryo UI" panose="020B0604030504040204" pitchFamily="50" charset="-128"/>
                      </a:endParaRPr>
                    </a:p>
                    <a:p>
                      <a:pPr>
                        <a:lnSpc>
                          <a:spcPts val="1100"/>
                        </a:lnSpc>
                      </a:pPr>
                      <a:r>
                        <a:rPr lang="ja-JP" altLang="en-US" sz="600" u="none" dirty="0">
                          <a:latin typeface="Meiryo UI" panose="020B0604030504040204" pitchFamily="50" charset="-128"/>
                          <a:ea typeface="Meiryo UI" panose="020B0604030504040204" pitchFamily="50" charset="-128"/>
                        </a:rPr>
                        <a:t> 特定活動 </a:t>
                      </a:r>
                      <a:r>
                        <a:rPr lang="en-US" altLang="ja-JP" sz="600" u="none" dirty="0">
                          <a:latin typeface="Meiryo UI" panose="020B0604030504040204" pitchFamily="50" charset="-128"/>
                          <a:ea typeface="Meiryo UI" panose="020B0604030504040204" pitchFamily="50" charset="-128"/>
                        </a:rPr>
                        <a:t>3,453</a:t>
                      </a:r>
                      <a:r>
                        <a:rPr lang="ja-JP" altLang="en-US" sz="600" u="none" dirty="0">
                          <a:latin typeface="Meiryo UI" panose="020B0604030504040204" pitchFamily="50" charset="-128"/>
                          <a:ea typeface="Meiryo UI" panose="020B0604030504040204" pitchFamily="50" charset="-128"/>
                        </a:rPr>
                        <a:t>人</a:t>
                      </a:r>
                      <a:endParaRPr lang="en-US" altLang="ja-JP" sz="600" u="none" dirty="0">
                        <a:latin typeface="Meiryo UI" panose="020B0604030504040204" pitchFamily="50" charset="-128"/>
                        <a:ea typeface="Meiryo UI" panose="020B0604030504040204" pitchFamily="50" charset="-128"/>
                      </a:endParaRPr>
                    </a:p>
                    <a:p>
                      <a:pPr>
                        <a:lnSpc>
                          <a:spcPts val="1100"/>
                        </a:lnSpc>
                      </a:pPr>
                      <a:r>
                        <a:rPr kumimoji="1" lang="ja-JP" altLang="en-US" sz="600" u="none" dirty="0">
                          <a:latin typeface="Meiryo UI" panose="020B0604030504040204" pitchFamily="50" charset="-128"/>
                          <a:ea typeface="Meiryo UI" panose="020B0604030504040204" pitchFamily="50" charset="-128"/>
                        </a:rPr>
                        <a:t> 技能実習 </a:t>
                      </a:r>
                      <a:r>
                        <a:rPr kumimoji="1" lang="en-US" altLang="ja-JP" sz="600" u="none" baseline="0" dirty="0">
                          <a:latin typeface="Meiryo UI" panose="020B0604030504040204" pitchFamily="50" charset="-128"/>
                          <a:ea typeface="Meiryo UI" panose="020B0604030504040204" pitchFamily="50" charset="-128"/>
                        </a:rPr>
                        <a:t>23,034</a:t>
                      </a:r>
                      <a:r>
                        <a:rPr kumimoji="1" lang="ja-JP" altLang="en-US" sz="600" u="none" dirty="0">
                          <a:latin typeface="Meiryo UI" panose="020B0604030504040204" pitchFamily="50" charset="-128"/>
                          <a:ea typeface="Meiryo UI" panose="020B0604030504040204" pitchFamily="50" charset="-128"/>
                        </a:rPr>
                        <a:t>人</a:t>
                      </a:r>
                      <a:endParaRPr kumimoji="1" lang="en-US" altLang="ja-JP" sz="600" u="none" dirty="0">
                        <a:latin typeface="Meiryo UI" panose="020B0604030504040204" pitchFamily="50" charset="-128"/>
                        <a:ea typeface="Meiryo UI" panose="020B0604030504040204" pitchFamily="50" charset="-128"/>
                      </a:endParaRPr>
                    </a:p>
                    <a:p>
                      <a:pPr>
                        <a:lnSpc>
                          <a:spcPts val="1100"/>
                        </a:lnSpc>
                      </a:pPr>
                      <a:r>
                        <a:rPr kumimoji="1" lang="ja-JP" altLang="en-US" sz="600" u="none" dirty="0">
                          <a:latin typeface="Meiryo UI" panose="020B0604030504040204" pitchFamily="50" charset="-128"/>
                          <a:ea typeface="Meiryo UI" panose="020B0604030504040204" pitchFamily="50" charset="-128"/>
                        </a:rPr>
                        <a:t> 資格外活動 </a:t>
                      </a:r>
                      <a:r>
                        <a:rPr kumimoji="1" lang="en-US" altLang="ja-JP" sz="600" u="none" dirty="0">
                          <a:latin typeface="Meiryo UI" panose="020B0604030504040204" pitchFamily="50" charset="-128"/>
                          <a:ea typeface="Meiryo UI" panose="020B0604030504040204" pitchFamily="50" charset="-128"/>
                        </a:rPr>
                        <a:t>36,589</a:t>
                      </a:r>
                      <a:r>
                        <a:rPr kumimoji="1" lang="ja-JP" altLang="en-US" sz="600" u="none" dirty="0">
                          <a:latin typeface="Meiryo UI" panose="020B0604030504040204" pitchFamily="50" charset="-128"/>
                          <a:ea typeface="Meiryo UI" panose="020B0604030504040204" pitchFamily="50" charset="-128"/>
                        </a:rPr>
                        <a:t>人</a:t>
                      </a:r>
                      <a:endParaRPr kumimoji="1" lang="en-US" altLang="ja-JP" sz="600" u="none" dirty="0">
                        <a:latin typeface="Meiryo UI" panose="020B0604030504040204" pitchFamily="50" charset="-128"/>
                        <a:ea typeface="Meiryo UI" panose="020B0604030504040204" pitchFamily="50" charset="-128"/>
                      </a:endParaRPr>
                    </a:p>
                    <a:p>
                      <a:pPr>
                        <a:lnSpc>
                          <a:spcPts val="1100"/>
                        </a:lnSpc>
                      </a:pPr>
                      <a:r>
                        <a:rPr lang="ja-JP" altLang="en-US" sz="600" u="none" dirty="0">
                          <a:latin typeface="Meiryo UI" panose="020B0604030504040204" pitchFamily="50" charset="-128"/>
                          <a:ea typeface="Meiryo UI" panose="020B0604030504040204" pitchFamily="50" charset="-128"/>
                        </a:rPr>
                        <a:t> 身分に基づく在留資格  </a:t>
                      </a:r>
                      <a:endParaRPr lang="en-US" altLang="ja-JP" sz="600" u="none" dirty="0">
                        <a:latin typeface="Meiryo UI" panose="020B0604030504040204" pitchFamily="50" charset="-128"/>
                        <a:ea typeface="Meiryo UI" panose="020B0604030504040204" pitchFamily="50" charset="-128"/>
                      </a:endParaRPr>
                    </a:p>
                    <a:p>
                      <a:pPr>
                        <a:lnSpc>
                          <a:spcPts val="1100"/>
                        </a:lnSpc>
                      </a:pPr>
                      <a:r>
                        <a:rPr lang="en-US" altLang="ja-JP" sz="600" u="none" dirty="0">
                          <a:latin typeface="Meiryo UI" panose="020B0604030504040204" pitchFamily="50" charset="-128"/>
                          <a:ea typeface="Meiryo UI" panose="020B0604030504040204" pitchFamily="50" charset="-128"/>
                        </a:rPr>
                        <a:t> 25,750</a:t>
                      </a:r>
                      <a:r>
                        <a:rPr lang="ja-JP" altLang="en-US" sz="600" u="none" dirty="0">
                          <a:latin typeface="Meiryo UI" panose="020B0604030504040204" pitchFamily="50" charset="-128"/>
                          <a:ea typeface="Meiryo UI" panose="020B0604030504040204" pitchFamily="50" charset="-128"/>
                        </a:rPr>
                        <a:t>人</a:t>
                      </a:r>
                      <a:endParaRPr lang="en-US" altLang="ja-JP" sz="600" u="none" dirty="0">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00" u="none" dirty="0">
                          <a:latin typeface="Meiryo UI" panose="020B0604030504040204" pitchFamily="50" charset="-128"/>
                          <a:ea typeface="Meiryo UI" panose="020B0604030504040204" pitchFamily="50" charset="-128"/>
                        </a:rPr>
                        <a:t> ※</a:t>
                      </a:r>
                      <a:r>
                        <a:rPr kumimoji="1" lang="en-US" altLang="ja-JP" sz="600" dirty="0">
                          <a:latin typeface="Meiryo UI" panose="020B0604030504040204" pitchFamily="50" charset="-128"/>
                          <a:ea typeface="Meiryo UI" panose="020B0604030504040204" pitchFamily="50" charset="-128"/>
                        </a:rPr>
                        <a:t>2020.10.31</a:t>
                      </a:r>
                      <a:r>
                        <a:rPr kumimoji="1" lang="ja-JP" altLang="en-US" sz="600" dirty="0">
                          <a:latin typeface="Meiryo UI" panose="020B0604030504040204" pitchFamily="50" charset="-128"/>
                          <a:ea typeface="Meiryo UI" panose="020B0604030504040204" pitchFamily="50" charset="-128"/>
                        </a:rPr>
                        <a:t>時点</a:t>
                      </a:r>
                      <a:endParaRPr kumimoji="1" lang="en-US" altLang="ja-JP" sz="6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00" dirty="0">
                          <a:solidFill>
                            <a:schemeClr val="tx1"/>
                          </a:solidFill>
                          <a:latin typeface="Meiryo UI" panose="020B0604030504040204" pitchFamily="50" charset="-128"/>
                          <a:ea typeface="Meiryo UI" panose="020B0604030504040204" pitchFamily="50" charset="-128"/>
                        </a:rPr>
                        <a:t>111,862</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baseline="0" dirty="0">
                          <a:solidFill>
                            <a:schemeClr val="tx1"/>
                          </a:solidFill>
                          <a:latin typeface="Meiryo UI" panose="020B0604030504040204" pitchFamily="50" charset="-128"/>
                          <a:ea typeface="Meiryo UI" panose="020B0604030504040204" pitchFamily="50" charset="-128"/>
                        </a:rPr>
                        <a:t>うち</a:t>
                      </a:r>
                      <a:endParaRPr kumimoji="1" lang="en-US" altLang="ja-JP" sz="600" baseline="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baseline="0" dirty="0">
                          <a:solidFill>
                            <a:schemeClr val="tx1"/>
                          </a:solidFill>
                          <a:latin typeface="Meiryo UI" panose="020B0604030504040204" pitchFamily="50" charset="-128"/>
                          <a:ea typeface="Meiryo UI" panose="020B0604030504040204" pitchFamily="50" charset="-128"/>
                        </a:rPr>
                        <a:t> 専門的・技術的分野</a:t>
                      </a:r>
                      <a:endParaRPr kumimoji="1" lang="en-US" altLang="ja-JP" sz="600" baseline="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baseline="0" dirty="0">
                          <a:solidFill>
                            <a:schemeClr val="tx1"/>
                          </a:solidFill>
                          <a:latin typeface="Meiryo UI" panose="020B0604030504040204" pitchFamily="50" charset="-128"/>
                          <a:ea typeface="Meiryo UI" panose="020B0604030504040204" pitchFamily="50" charset="-128"/>
                        </a:rPr>
                        <a:t> </a:t>
                      </a:r>
                      <a:r>
                        <a:rPr kumimoji="1" lang="en-US" altLang="ja-JP" sz="600" baseline="0" dirty="0">
                          <a:solidFill>
                            <a:schemeClr val="tx1"/>
                          </a:solidFill>
                          <a:latin typeface="Meiryo UI" panose="020B0604030504040204" pitchFamily="50" charset="-128"/>
                          <a:ea typeface="Meiryo UI" panose="020B0604030504040204" pitchFamily="50" charset="-128"/>
                        </a:rPr>
                        <a:t>31,947</a:t>
                      </a:r>
                      <a:r>
                        <a:rPr kumimoji="1" lang="ja-JP" altLang="en-US" sz="600" baseline="0" dirty="0">
                          <a:solidFill>
                            <a:schemeClr val="tx1"/>
                          </a:solidFill>
                          <a:latin typeface="Meiryo UI" panose="020B0604030504040204" pitchFamily="50" charset="-128"/>
                          <a:ea typeface="Meiryo UI" panose="020B0604030504040204" pitchFamily="50" charset="-128"/>
                        </a:rPr>
                        <a:t>人</a:t>
                      </a:r>
                      <a:endParaRPr kumimoji="1" lang="en-US" altLang="ja-JP" sz="600" baseline="0" dirty="0">
                        <a:solidFill>
                          <a:schemeClr val="tx1"/>
                        </a:solidFill>
                        <a:latin typeface="Meiryo UI" panose="020B0604030504040204" pitchFamily="50" charset="-128"/>
                        <a:ea typeface="Meiryo UI" panose="020B0604030504040204" pitchFamily="50" charset="-128"/>
                      </a:endParaRPr>
                    </a:p>
                    <a:p>
                      <a:pPr>
                        <a:lnSpc>
                          <a:spcPts val="1100"/>
                        </a:lnSpc>
                      </a:pPr>
                      <a:r>
                        <a:rPr lang="ja-JP" altLang="en-US" sz="600" u="none" dirty="0">
                          <a:solidFill>
                            <a:schemeClr val="tx1"/>
                          </a:solidFill>
                          <a:latin typeface="Meiryo UI" panose="020B0604030504040204" pitchFamily="50" charset="-128"/>
                          <a:ea typeface="Meiryo UI" panose="020B0604030504040204" pitchFamily="50" charset="-128"/>
                        </a:rPr>
                        <a:t> 特定活動 </a:t>
                      </a:r>
                      <a:r>
                        <a:rPr lang="en-US" altLang="ja-JP" sz="600" u="none" dirty="0">
                          <a:solidFill>
                            <a:schemeClr val="tx1"/>
                          </a:solidFill>
                          <a:latin typeface="Meiryo UI" panose="020B0604030504040204" pitchFamily="50" charset="-128"/>
                          <a:ea typeface="Meiryo UI" panose="020B0604030504040204" pitchFamily="50" charset="-128"/>
                        </a:rPr>
                        <a:t>4,813</a:t>
                      </a:r>
                      <a:r>
                        <a:rPr lang="ja-JP" altLang="en-US" sz="600" u="none" dirty="0">
                          <a:solidFill>
                            <a:schemeClr val="tx1"/>
                          </a:solidFill>
                          <a:latin typeface="Meiryo UI" panose="020B0604030504040204" pitchFamily="50" charset="-128"/>
                          <a:ea typeface="Meiryo UI" panose="020B0604030504040204" pitchFamily="50" charset="-128"/>
                        </a:rPr>
                        <a:t>人</a:t>
                      </a:r>
                      <a:endParaRPr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 技能実習 </a:t>
                      </a:r>
                      <a:r>
                        <a:rPr kumimoji="1" lang="en-US" altLang="ja-JP" sz="600" u="none" dirty="0">
                          <a:solidFill>
                            <a:schemeClr val="tx1"/>
                          </a:solidFill>
                          <a:latin typeface="Meiryo UI" panose="020B0604030504040204" pitchFamily="50" charset="-128"/>
                          <a:ea typeface="Meiryo UI" panose="020B0604030504040204" pitchFamily="50" charset="-128"/>
                        </a:rPr>
                        <a:t>21,498</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 資格外活動 </a:t>
                      </a:r>
                      <a:r>
                        <a:rPr kumimoji="1" lang="en-US" altLang="ja-JP" sz="600" u="none" dirty="0">
                          <a:solidFill>
                            <a:schemeClr val="tx1"/>
                          </a:solidFill>
                          <a:latin typeface="Meiryo UI" panose="020B0604030504040204" pitchFamily="50" charset="-128"/>
                          <a:ea typeface="Meiryo UI" panose="020B0604030504040204" pitchFamily="50" charset="-128"/>
                        </a:rPr>
                        <a:t>26,943</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lang="ja-JP" altLang="en-US" sz="600" u="none" dirty="0">
                          <a:solidFill>
                            <a:schemeClr val="tx1"/>
                          </a:solidFill>
                          <a:latin typeface="Meiryo UI" panose="020B0604030504040204" pitchFamily="50" charset="-128"/>
                          <a:ea typeface="Meiryo UI" panose="020B0604030504040204" pitchFamily="50" charset="-128"/>
                        </a:rPr>
                        <a:t> 身分に基づく在留資格   </a:t>
                      </a:r>
                      <a:endParaRPr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lang="en-US" altLang="ja-JP" sz="600" u="none" dirty="0">
                          <a:solidFill>
                            <a:schemeClr val="tx1"/>
                          </a:solidFill>
                          <a:latin typeface="Meiryo UI" panose="020B0604030504040204" pitchFamily="50" charset="-128"/>
                          <a:ea typeface="Meiryo UI" panose="020B0604030504040204" pitchFamily="50" charset="-128"/>
                        </a:rPr>
                        <a:t> 26,661</a:t>
                      </a:r>
                      <a:r>
                        <a:rPr lang="ja-JP" altLang="en-US" sz="600" u="none" dirty="0">
                          <a:solidFill>
                            <a:schemeClr val="tx1"/>
                          </a:solidFill>
                          <a:latin typeface="Meiryo UI" panose="020B0604030504040204" pitchFamily="50" charset="-128"/>
                          <a:ea typeface="Meiryo UI" panose="020B0604030504040204" pitchFamily="50" charset="-128"/>
                        </a:rPr>
                        <a:t>人</a:t>
                      </a:r>
                      <a:endParaRPr lang="en-US" altLang="ja-JP" sz="6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600" u="none" baseline="0" dirty="0">
                          <a:solidFill>
                            <a:schemeClr val="tx1"/>
                          </a:solidFill>
                          <a:latin typeface="Meiryo UI" panose="020B0604030504040204" pitchFamily="50" charset="-128"/>
                          <a:ea typeface="Meiryo UI" panose="020B0604030504040204" pitchFamily="50" charset="-128"/>
                        </a:rPr>
                        <a:t> </a:t>
                      </a:r>
                      <a:r>
                        <a:rPr kumimoji="1" lang="en-US" altLang="ja-JP" sz="600" u="none" dirty="0">
                          <a:solidFill>
                            <a:schemeClr val="tx1"/>
                          </a:solidFill>
                          <a:latin typeface="Meiryo UI" panose="020B0604030504040204" pitchFamily="50" charset="-128"/>
                          <a:ea typeface="Meiryo UI" panose="020B0604030504040204" pitchFamily="50" charset="-128"/>
                        </a:rPr>
                        <a:t>※</a:t>
                      </a:r>
                      <a:r>
                        <a:rPr kumimoji="1" lang="en-US" altLang="ja-JP" sz="600" dirty="0">
                          <a:solidFill>
                            <a:schemeClr val="tx1"/>
                          </a:solidFill>
                          <a:latin typeface="Meiryo UI" panose="020B0604030504040204" pitchFamily="50" charset="-128"/>
                          <a:ea typeface="Meiryo UI" panose="020B0604030504040204" pitchFamily="50" charset="-128"/>
                        </a:rPr>
                        <a:t>2021.10.31</a:t>
                      </a:r>
                      <a:r>
                        <a:rPr kumimoji="1" lang="ja-JP" altLang="en-US" sz="600" dirty="0">
                          <a:solidFill>
                            <a:schemeClr val="tx1"/>
                          </a:solidFill>
                          <a:latin typeface="Meiryo UI" panose="020B0604030504040204" pitchFamily="50" charset="-128"/>
                          <a:ea typeface="Meiryo UI" panose="020B0604030504040204" pitchFamily="50" charset="-128"/>
                        </a:rPr>
                        <a:t>時点</a:t>
                      </a:r>
                      <a:endParaRPr kumimoji="1" lang="en-US" altLang="ja-JP" sz="6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00" u="none" dirty="0">
                          <a:solidFill>
                            <a:schemeClr val="tx1"/>
                          </a:solidFill>
                          <a:latin typeface="Meiryo UI" panose="020B0604030504040204" pitchFamily="50" charset="-128"/>
                          <a:ea typeface="Meiryo UI" panose="020B0604030504040204" pitchFamily="50" charset="-128"/>
                        </a:rPr>
                        <a:t>124,570</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baseline="0" dirty="0">
                          <a:solidFill>
                            <a:schemeClr val="tx1"/>
                          </a:solidFill>
                          <a:latin typeface="Meiryo UI" panose="020B0604030504040204" pitchFamily="50" charset="-128"/>
                          <a:ea typeface="Meiryo UI" panose="020B0604030504040204" pitchFamily="50" charset="-128"/>
                        </a:rPr>
                        <a:t>うち</a:t>
                      </a:r>
                      <a:endParaRPr kumimoji="1" lang="en-US" altLang="ja-JP" sz="600" baseline="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baseline="0" dirty="0">
                          <a:solidFill>
                            <a:schemeClr val="tx1"/>
                          </a:solidFill>
                          <a:latin typeface="Meiryo UI" panose="020B0604030504040204" pitchFamily="50" charset="-128"/>
                          <a:ea typeface="Meiryo UI" panose="020B0604030504040204" pitchFamily="50" charset="-128"/>
                        </a:rPr>
                        <a:t> 専門的・技術的分野</a:t>
                      </a:r>
                      <a:endParaRPr kumimoji="1" lang="en-US" altLang="ja-JP" sz="600" baseline="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baseline="0" dirty="0">
                          <a:solidFill>
                            <a:schemeClr val="tx1"/>
                          </a:solidFill>
                          <a:latin typeface="Meiryo UI" panose="020B0604030504040204" pitchFamily="50" charset="-128"/>
                          <a:ea typeface="Meiryo UI" panose="020B0604030504040204" pitchFamily="50" charset="-128"/>
                        </a:rPr>
                        <a:t> </a:t>
                      </a:r>
                      <a:r>
                        <a:rPr kumimoji="1" lang="en-US" altLang="ja-JP" sz="600" baseline="0" dirty="0">
                          <a:solidFill>
                            <a:schemeClr val="tx1"/>
                          </a:solidFill>
                          <a:latin typeface="Meiryo UI" panose="020B0604030504040204" pitchFamily="50" charset="-128"/>
                          <a:ea typeface="Meiryo UI" panose="020B0604030504040204" pitchFamily="50" charset="-128"/>
                        </a:rPr>
                        <a:t>39,649</a:t>
                      </a:r>
                      <a:r>
                        <a:rPr kumimoji="1" lang="ja-JP" altLang="en-US" sz="600" baseline="0" dirty="0">
                          <a:solidFill>
                            <a:schemeClr val="tx1"/>
                          </a:solidFill>
                          <a:latin typeface="Meiryo UI" panose="020B0604030504040204" pitchFamily="50" charset="-128"/>
                          <a:ea typeface="Meiryo UI" panose="020B0604030504040204" pitchFamily="50" charset="-128"/>
                        </a:rPr>
                        <a:t>人</a:t>
                      </a:r>
                      <a:endParaRPr kumimoji="1" lang="en-US" altLang="ja-JP" sz="600" baseline="0" dirty="0">
                        <a:solidFill>
                          <a:schemeClr val="tx1"/>
                        </a:solidFill>
                        <a:latin typeface="Meiryo UI" panose="020B0604030504040204" pitchFamily="50" charset="-128"/>
                        <a:ea typeface="Meiryo UI" panose="020B0604030504040204" pitchFamily="50" charset="-128"/>
                      </a:endParaRPr>
                    </a:p>
                    <a:p>
                      <a:pPr>
                        <a:lnSpc>
                          <a:spcPts val="1100"/>
                        </a:lnSpc>
                      </a:pPr>
                      <a:r>
                        <a:rPr lang="ja-JP" altLang="en-US" sz="600" u="none" dirty="0">
                          <a:solidFill>
                            <a:schemeClr val="tx1"/>
                          </a:solidFill>
                          <a:latin typeface="Meiryo UI" panose="020B0604030504040204" pitchFamily="50" charset="-128"/>
                          <a:ea typeface="Meiryo UI" panose="020B0604030504040204" pitchFamily="50" charset="-128"/>
                        </a:rPr>
                        <a:t> 特定活動 </a:t>
                      </a:r>
                      <a:r>
                        <a:rPr lang="en-US" altLang="ja-JP" sz="600" u="none" dirty="0">
                          <a:solidFill>
                            <a:schemeClr val="tx1"/>
                          </a:solidFill>
                          <a:latin typeface="Meiryo UI" panose="020B0604030504040204" pitchFamily="50" charset="-128"/>
                          <a:ea typeface="Meiryo UI" panose="020B0604030504040204" pitchFamily="50" charset="-128"/>
                        </a:rPr>
                        <a:t>5,670</a:t>
                      </a:r>
                      <a:r>
                        <a:rPr lang="ja-JP" altLang="en-US" sz="600" u="none" dirty="0">
                          <a:solidFill>
                            <a:schemeClr val="tx1"/>
                          </a:solidFill>
                          <a:latin typeface="Meiryo UI" panose="020B0604030504040204" pitchFamily="50" charset="-128"/>
                          <a:ea typeface="Meiryo UI" panose="020B0604030504040204" pitchFamily="50" charset="-128"/>
                        </a:rPr>
                        <a:t>人</a:t>
                      </a:r>
                      <a:endParaRPr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 技能実習 </a:t>
                      </a:r>
                      <a:r>
                        <a:rPr kumimoji="1" lang="en-US" altLang="ja-JP" sz="600" u="none" dirty="0">
                          <a:solidFill>
                            <a:schemeClr val="tx1"/>
                          </a:solidFill>
                          <a:latin typeface="Meiryo UI" panose="020B0604030504040204" pitchFamily="50" charset="-128"/>
                          <a:ea typeface="Meiryo UI" panose="020B0604030504040204" pitchFamily="50" charset="-128"/>
                        </a:rPr>
                        <a:t>20,641</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 資格外活動 </a:t>
                      </a:r>
                      <a:r>
                        <a:rPr kumimoji="1" lang="en-US" altLang="ja-JP" sz="600" u="none" dirty="0">
                          <a:solidFill>
                            <a:schemeClr val="tx1"/>
                          </a:solidFill>
                          <a:latin typeface="Meiryo UI" panose="020B0604030504040204" pitchFamily="50" charset="-128"/>
                          <a:ea typeface="Meiryo UI" panose="020B0604030504040204" pitchFamily="50" charset="-128"/>
                        </a:rPr>
                        <a:t>30,875</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lang="ja-JP" altLang="en-US" sz="600" u="none" dirty="0">
                          <a:solidFill>
                            <a:schemeClr val="tx1"/>
                          </a:solidFill>
                          <a:latin typeface="Meiryo UI" panose="020B0604030504040204" pitchFamily="50" charset="-128"/>
                          <a:ea typeface="Meiryo UI" panose="020B0604030504040204" pitchFamily="50" charset="-128"/>
                        </a:rPr>
                        <a:t> 身分に基づく在留資格   </a:t>
                      </a:r>
                      <a:endParaRPr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lang="en-US" altLang="ja-JP" sz="600" u="none" dirty="0">
                          <a:solidFill>
                            <a:schemeClr val="tx1"/>
                          </a:solidFill>
                          <a:latin typeface="Meiryo UI" panose="020B0604030504040204" pitchFamily="50" charset="-128"/>
                          <a:ea typeface="Meiryo UI" panose="020B0604030504040204" pitchFamily="50" charset="-128"/>
                        </a:rPr>
                        <a:t> 27,735</a:t>
                      </a:r>
                      <a:r>
                        <a:rPr lang="ja-JP" altLang="en-US" sz="600" u="none" dirty="0">
                          <a:solidFill>
                            <a:schemeClr val="tx1"/>
                          </a:solidFill>
                          <a:latin typeface="Meiryo UI" panose="020B0604030504040204" pitchFamily="50" charset="-128"/>
                          <a:ea typeface="Meiryo UI" panose="020B0604030504040204" pitchFamily="50" charset="-128"/>
                        </a:rPr>
                        <a:t>人</a:t>
                      </a:r>
                      <a:endParaRPr lang="en-US" altLang="ja-JP" sz="6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600" u="none" baseline="0" dirty="0">
                          <a:solidFill>
                            <a:schemeClr val="tx1"/>
                          </a:solidFill>
                          <a:latin typeface="Meiryo UI" panose="020B0604030504040204" pitchFamily="50" charset="-128"/>
                          <a:ea typeface="Meiryo UI" panose="020B0604030504040204" pitchFamily="50" charset="-128"/>
                        </a:rPr>
                        <a:t> </a:t>
                      </a:r>
                      <a:r>
                        <a:rPr kumimoji="1" lang="en-US" altLang="ja-JP" sz="600" u="none" dirty="0">
                          <a:solidFill>
                            <a:schemeClr val="tx1"/>
                          </a:solidFill>
                          <a:latin typeface="Meiryo UI" panose="020B0604030504040204" pitchFamily="50" charset="-128"/>
                          <a:ea typeface="Meiryo UI" panose="020B0604030504040204" pitchFamily="50" charset="-128"/>
                        </a:rPr>
                        <a:t>※</a:t>
                      </a:r>
                      <a:r>
                        <a:rPr kumimoji="1" lang="en-US" altLang="ja-JP" sz="600" dirty="0">
                          <a:solidFill>
                            <a:schemeClr val="tx1"/>
                          </a:solidFill>
                          <a:latin typeface="Meiryo UI" panose="020B0604030504040204" pitchFamily="50" charset="-128"/>
                          <a:ea typeface="Meiryo UI" panose="020B0604030504040204" pitchFamily="50" charset="-128"/>
                        </a:rPr>
                        <a:t>2022.10.31</a:t>
                      </a:r>
                      <a:r>
                        <a:rPr kumimoji="1" lang="ja-JP" altLang="en-US" sz="600" dirty="0">
                          <a:solidFill>
                            <a:schemeClr val="tx1"/>
                          </a:solidFill>
                          <a:latin typeface="Meiryo UI" panose="020B0604030504040204" pitchFamily="50" charset="-128"/>
                          <a:ea typeface="Meiryo UI" panose="020B0604030504040204" pitchFamily="50" charset="-128"/>
                        </a:rPr>
                        <a:t>時点</a:t>
                      </a:r>
                      <a:endParaRPr kumimoji="1" lang="en-US" altLang="ja-JP" sz="600"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146,384</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うち</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専門的・技術的分野</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50,408</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特定活動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4,845</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技能実習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24,227</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資格外活動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37,689</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身分に基づく在留資格   </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29,215</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※2023.10.31</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時点</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ts val="11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174,699</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うち</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専門的・技術的分野</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62,468</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特定活動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6,394</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技能実習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27,557</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資格外活動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46,991</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身分に基づく在留資格   </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31,289</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74295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※2024.10.31</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時点</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kumimoji="1" lang="ja-JP" altLang="en-US" sz="600" u="none" dirty="0">
                          <a:solidFill>
                            <a:schemeClr val="tx1"/>
                          </a:solidFill>
                          <a:latin typeface="Meiryo UI" panose="020B0604030504040204" pitchFamily="50" charset="-128"/>
                          <a:ea typeface="Meiryo UI" panose="020B0604030504040204" pitchFamily="50" charset="-128"/>
                        </a:rPr>
                        <a:t>「外国人雇用状況」の届け出状況について</a:t>
                      </a:r>
                      <a:endParaRPr kumimoji="1" lang="en-US" altLang="ja-JP" sz="600" u="none" dirty="0">
                        <a:solidFill>
                          <a:schemeClr val="tx1"/>
                        </a:solidFill>
                        <a:latin typeface="Meiryo UI" panose="020B0604030504040204" pitchFamily="50" charset="-128"/>
                        <a:ea typeface="Meiryo UI" panose="020B0604030504040204" pitchFamily="50" charset="-128"/>
                      </a:endParaRPr>
                    </a:p>
                    <a:p>
                      <a:r>
                        <a:rPr kumimoji="1" lang="ja-JP" altLang="en-US" sz="600" u="none" dirty="0">
                          <a:solidFill>
                            <a:schemeClr val="tx1"/>
                          </a:solidFill>
                          <a:latin typeface="Meiryo UI" panose="020B0604030504040204" pitchFamily="50" charset="-128"/>
                          <a:ea typeface="Meiryo UI" panose="020B0604030504040204" pitchFamily="50" charset="-128"/>
                        </a:rPr>
                        <a:t>（厚生労働省）</a:t>
                      </a:r>
                      <a:endParaRPr kumimoji="1" lang="ja-JP" altLang="en-US" sz="600" strike="sngStrik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4895530"/>
                  </a:ext>
                </a:extLst>
              </a:tr>
              <a:tr h="836634">
                <a:tc>
                  <a:txBody>
                    <a:bodyPr/>
                    <a:lstStyle/>
                    <a:p>
                      <a:r>
                        <a:rPr lang="ja-JP" altLang="en-US" sz="600" u="none" dirty="0">
                          <a:latin typeface="Meiryo UI" panose="020B0604030504040204" pitchFamily="50" charset="-128"/>
                          <a:ea typeface="Meiryo UI" panose="020B0604030504040204" pitchFamily="50" charset="-128"/>
                        </a:rPr>
                        <a:t>大阪で学ぶ留学生数</a:t>
                      </a:r>
                      <a:endParaRPr lang="en-US" altLang="ja-JP" sz="600" u="none" dirty="0">
                        <a:latin typeface="Meiryo UI" panose="020B0604030504040204" pitchFamily="50" charset="-128"/>
                        <a:ea typeface="Meiryo UI" panose="020B0604030504040204" pitchFamily="50" charset="-128"/>
                      </a:endParaRPr>
                    </a:p>
                    <a:p>
                      <a:r>
                        <a:rPr lang="ja-JP" altLang="en-US" sz="600" u="none" dirty="0">
                          <a:latin typeface="Meiryo UI" panose="020B0604030504040204" pitchFamily="50" charset="-128"/>
                          <a:ea typeface="Meiryo UI" panose="020B0604030504040204" pitchFamily="50" charset="-128"/>
                        </a:rPr>
                        <a:t>（大学・短大、高専・専修等、日本語教育機関の内訳を含む）</a:t>
                      </a:r>
                      <a:endParaRPr kumimoji="1" lang="ja-JP" altLang="en-US" sz="6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a:lnSpc>
                          <a:spcPts val="1100"/>
                        </a:lnSpc>
                      </a:pPr>
                      <a:r>
                        <a:rPr kumimoji="1" lang="en-US" altLang="ja-JP" sz="600" u="none" dirty="0">
                          <a:latin typeface="Meiryo UI" panose="020B0604030504040204" pitchFamily="50" charset="-128"/>
                          <a:ea typeface="Meiryo UI" panose="020B0604030504040204" pitchFamily="50" charset="-128"/>
                        </a:rPr>
                        <a:t>26,257</a:t>
                      </a:r>
                      <a:r>
                        <a:rPr kumimoji="1" lang="ja-JP" altLang="en-US" sz="600" u="none" dirty="0">
                          <a:latin typeface="Meiryo UI" panose="020B0604030504040204" pitchFamily="50" charset="-128"/>
                          <a:ea typeface="Meiryo UI" panose="020B0604030504040204" pitchFamily="50" charset="-128"/>
                        </a:rPr>
                        <a:t>人</a:t>
                      </a:r>
                      <a:endParaRPr kumimoji="1" lang="en-US" altLang="ja-JP" sz="600" u="none"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うち</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 大学・短大 </a:t>
                      </a:r>
                      <a:r>
                        <a:rPr kumimoji="1" lang="en-US" altLang="ja-JP" sz="600" dirty="0">
                          <a:latin typeface="Meiryo UI" panose="020B0604030504040204" pitchFamily="50" charset="-128"/>
                          <a:ea typeface="Meiryo UI" panose="020B0604030504040204" pitchFamily="50" charset="-128"/>
                        </a:rPr>
                        <a:t>9,592</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 高専・専修等 </a:t>
                      </a:r>
                      <a:r>
                        <a:rPr kumimoji="1" lang="en-US" altLang="ja-JP" sz="600" dirty="0">
                          <a:latin typeface="Meiryo UI" panose="020B0604030504040204" pitchFamily="50" charset="-128"/>
                          <a:ea typeface="Meiryo UI" panose="020B0604030504040204" pitchFamily="50" charset="-128"/>
                        </a:rPr>
                        <a:t>8,742</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 </a:t>
                      </a:r>
                      <a:r>
                        <a:rPr kumimoji="1" lang="zh-TW" altLang="en-US" sz="600" dirty="0">
                          <a:latin typeface="Meiryo UI" panose="020B0604030504040204" pitchFamily="50" charset="-128"/>
                          <a:ea typeface="Meiryo UI" panose="020B0604030504040204" pitchFamily="50" charset="-128"/>
                        </a:rPr>
                        <a:t>日本語教育機関</a:t>
                      </a:r>
                      <a:r>
                        <a:rPr kumimoji="1" lang="en-US" altLang="ja-JP" sz="600" baseline="0" dirty="0">
                          <a:latin typeface="Meiryo UI" panose="020B0604030504040204" pitchFamily="50" charset="-128"/>
                          <a:ea typeface="Meiryo UI" panose="020B0604030504040204" pitchFamily="50" charset="-128"/>
                        </a:rPr>
                        <a:t> </a:t>
                      </a:r>
                      <a:r>
                        <a:rPr kumimoji="1" lang="en-US" altLang="ja-JP" sz="600" dirty="0">
                          <a:latin typeface="Meiryo UI" panose="020B0604030504040204" pitchFamily="50" charset="-128"/>
                          <a:ea typeface="Meiryo UI" panose="020B0604030504040204" pitchFamily="50" charset="-128"/>
                        </a:rPr>
                        <a:t>7,923</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en-US" altLang="ja-JP" sz="600" u="none" dirty="0">
                          <a:latin typeface="Meiryo UI" panose="020B0604030504040204" pitchFamily="50" charset="-128"/>
                          <a:ea typeface="Meiryo UI" panose="020B0604030504040204" pitchFamily="50" charset="-128"/>
                        </a:rPr>
                        <a:t> ※</a:t>
                      </a:r>
                      <a:r>
                        <a:rPr kumimoji="1" lang="en-US" altLang="ja-JP" sz="600" dirty="0">
                          <a:latin typeface="Meiryo UI" panose="020B0604030504040204" pitchFamily="50" charset="-128"/>
                          <a:ea typeface="Meiryo UI" panose="020B0604030504040204" pitchFamily="50" charset="-128"/>
                        </a:rPr>
                        <a:t>2019.5.1</a:t>
                      </a:r>
                      <a:r>
                        <a:rPr kumimoji="1" lang="ja-JP" altLang="en-US" sz="600" dirty="0">
                          <a:latin typeface="Meiryo UI" panose="020B0604030504040204" pitchFamily="50" charset="-128"/>
                          <a:ea typeface="Meiryo UI" panose="020B0604030504040204" pitchFamily="50" charset="-128"/>
                        </a:rPr>
                        <a:t>時点</a:t>
                      </a:r>
                      <a:r>
                        <a:rPr kumimoji="1" lang="ja-JP" altLang="en-US" sz="600" u="none" dirty="0">
                          <a:latin typeface="Meiryo UI" panose="020B0604030504040204" pitchFamily="50" charset="-128"/>
                          <a:ea typeface="Meiryo UI" panose="020B0604030504040204" pitchFamily="50" charset="-128"/>
                        </a:rPr>
                        <a:t> </a:t>
                      </a:r>
                      <a:endParaRPr kumimoji="1" lang="en-US" altLang="ja-JP" sz="6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a:lnSpc>
                          <a:spcPts val="1100"/>
                        </a:lnSpc>
                      </a:pPr>
                      <a:r>
                        <a:rPr kumimoji="1" lang="en-US" altLang="ja-JP" sz="600" u="none" dirty="0">
                          <a:latin typeface="Meiryo UI" panose="020B0604030504040204" pitchFamily="50" charset="-128"/>
                          <a:ea typeface="Meiryo UI" panose="020B0604030504040204" pitchFamily="50" charset="-128"/>
                        </a:rPr>
                        <a:t>24,361</a:t>
                      </a:r>
                      <a:r>
                        <a:rPr kumimoji="1" lang="ja-JP" altLang="en-US" sz="600" u="none" dirty="0">
                          <a:latin typeface="Meiryo UI" panose="020B0604030504040204" pitchFamily="50" charset="-128"/>
                          <a:ea typeface="Meiryo UI" panose="020B0604030504040204" pitchFamily="50" charset="-128"/>
                        </a:rPr>
                        <a:t>人</a:t>
                      </a:r>
                      <a:endParaRPr kumimoji="1" lang="en-US" altLang="ja-JP" sz="600" u="none"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うち</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en-US" altLang="ja-JP" sz="600" baseline="0" dirty="0">
                          <a:latin typeface="Meiryo UI" panose="020B0604030504040204" pitchFamily="50" charset="-128"/>
                          <a:ea typeface="Meiryo UI" panose="020B0604030504040204" pitchFamily="50" charset="-128"/>
                        </a:rPr>
                        <a:t> </a:t>
                      </a:r>
                      <a:r>
                        <a:rPr kumimoji="1" lang="ja-JP" altLang="en-US" sz="600" dirty="0">
                          <a:latin typeface="Meiryo UI" panose="020B0604030504040204" pitchFamily="50" charset="-128"/>
                          <a:ea typeface="Meiryo UI" panose="020B0604030504040204" pitchFamily="50" charset="-128"/>
                        </a:rPr>
                        <a:t>大学・短大 </a:t>
                      </a:r>
                      <a:r>
                        <a:rPr kumimoji="1" lang="en-US" altLang="ja-JP" sz="600" dirty="0">
                          <a:latin typeface="Meiryo UI" panose="020B0604030504040204" pitchFamily="50" charset="-128"/>
                          <a:ea typeface="Meiryo UI" panose="020B0604030504040204" pitchFamily="50" charset="-128"/>
                        </a:rPr>
                        <a:t>9,458</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baseline="0" dirty="0">
                          <a:latin typeface="Meiryo UI" panose="020B0604030504040204" pitchFamily="50" charset="-128"/>
                          <a:ea typeface="Meiryo UI" panose="020B0604030504040204" pitchFamily="50" charset="-128"/>
                        </a:rPr>
                        <a:t> </a:t>
                      </a:r>
                      <a:r>
                        <a:rPr kumimoji="1" lang="ja-JP" altLang="en-US" sz="600" dirty="0">
                          <a:latin typeface="Meiryo UI" panose="020B0604030504040204" pitchFamily="50" charset="-128"/>
                          <a:ea typeface="Meiryo UI" panose="020B0604030504040204" pitchFamily="50" charset="-128"/>
                        </a:rPr>
                        <a:t>高専・専修等 </a:t>
                      </a:r>
                      <a:r>
                        <a:rPr kumimoji="1" lang="en-US" altLang="ja-JP" sz="600" dirty="0">
                          <a:latin typeface="Meiryo UI" panose="020B0604030504040204" pitchFamily="50" charset="-128"/>
                          <a:ea typeface="Meiryo UI" panose="020B0604030504040204" pitchFamily="50" charset="-128"/>
                        </a:rPr>
                        <a:t>8,774</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ja-JP" altLang="en-US" sz="600" dirty="0">
                          <a:latin typeface="Meiryo UI" panose="020B0604030504040204" pitchFamily="50" charset="-128"/>
                          <a:ea typeface="Meiryo UI" panose="020B0604030504040204" pitchFamily="50" charset="-128"/>
                        </a:rPr>
                        <a:t> </a:t>
                      </a:r>
                      <a:r>
                        <a:rPr kumimoji="1" lang="zh-TW" altLang="en-US" sz="600" dirty="0">
                          <a:latin typeface="Meiryo UI" panose="020B0604030504040204" pitchFamily="50" charset="-128"/>
                          <a:ea typeface="Meiryo UI" panose="020B0604030504040204" pitchFamily="50" charset="-128"/>
                        </a:rPr>
                        <a:t>日本語教育機関</a:t>
                      </a:r>
                      <a:r>
                        <a:rPr kumimoji="1" lang="en-US" altLang="ja-JP" sz="600" baseline="0" dirty="0">
                          <a:latin typeface="Meiryo UI" panose="020B0604030504040204" pitchFamily="50" charset="-128"/>
                          <a:ea typeface="Meiryo UI" panose="020B0604030504040204" pitchFamily="50" charset="-128"/>
                        </a:rPr>
                        <a:t> </a:t>
                      </a:r>
                      <a:r>
                        <a:rPr kumimoji="1" lang="en-US" altLang="ja-JP" sz="600" dirty="0">
                          <a:latin typeface="Meiryo UI" panose="020B0604030504040204" pitchFamily="50" charset="-128"/>
                          <a:ea typeface="Meiryo UI" panose="020B0604030504040204" pitchFamily="50" charset="-128"/>
                        </a:rPr>
                        <a:t>6,129</a:t>
                      </a:r>
                      <a:r>
                        <a:rPr kumimoji="1" lang="ja-JP" altLang="en-US" sz="600" dirty="0">
                          <a:latin typeface="Meiryo UI" panose="020B0604030504040204" pitchFamily="50" charset="-128"/>
                          <a:ea typeface="Meiryo UI" panose="020B0604030504040204" pitchFamily="50" charset="-128"/>
                        </a:rPr>
                        <a:t>人</a:t>
                      </a:r>
                      <a:endParaRPr kumimoji="1" lang="en-US" altLang="ja-JP" sz="600" dirty="0">
                        <a:latin typeface="Meiryo UI" panose="020B0604030504040204" pitchFamily="50" charset="-128"/>
                        <a:ea typeface="Meiryo UI" panose="020B0604030504040204" pitchFamily="50" charset="-128"/>
                      </a:endParaRPr>
                    </a:p>
                    <a:p>
                      <a:pPr>
                        <a:lnSpc>
                          <a:spcPts val="1100"/>
                        </a:lnSpc>
                      </a:pPr>
                      <a:r>
                        <a:rPr kumimoji="1" lang="en-US" altLang="ja-JP" sz="600" u="none" dirty="0">
                          <a:latin typeface="Meiryo UI" panose="020B0604030504040204" pitchFamily="50" charset="-128"/>
                          <a:ea typeface="Meiryo UI" panose="020B0604030504040204" pitchFamily="50" charset="-128"/>
                        </a:rPr>
                        <a:t> ※</a:t>
                      </a:r>
                      <a:r>
                        <a:rPr kumimoji="1" lang="en-US" altLang="ja-JP" sz="600" dirty="0">
                          <a:latin typeface="Meiryo UI" panose="020B0604030504040204" pitchFamily="50" charset="-128"/>
                          <a:ea typeface="Meiryo UI" panose="020B0604030504040204" pitchFamily="50" charset="-128"/>
                        </a:rPr>
                        <a:t>2020.5.1</a:t>
                      </a:r>
                      <a:r>
                        <a:rPr kumimoji="1" lang="ja-JP" altLang="en-US" sz="600" dirty="0">
                          <a:latin typeface="Meiryo UI" panose="020B0604030504040204" pitchFamily="50" charset="-128"/>
                          <a:ea typeface="Meiryo UI" panose="020B0604030504040204" pitchFamily="50" charset="-128"/>
                        </a:rPr>
                        <a:t>時点</a:t>
                      </a:r>
                      <a:r>
                        <a:rPr kumimoji="1" lang="ja-JP" altLang="en-US" sz="600" u="none" dirty="0">
                          <a:latin typeface="Meiryo UI" panose="020B0604030504040204" pitchFamily="50" charset="-128"/>
                          <a:ea typeface="Meiryo UI" panose="020B0604030504040204" pitchFamily="50" charset="-128"/>
                        </a:rPr>
                        <a:t> </a:t>
                      </a:r>
                      <a:endParaRPr kumimoji="1" lang="en-US" altLang="ja-JP" sz="6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600" u="none" dirty="0">
                          <a:solidFill>
                            <a:schemeClr val="tx1"/>
                          </a:solidFill>
                          <a:latin typeface="Meiryo UI" panose="020B0604030504040204" pitchFamily="50" charset="-128"/>
                          <a:ea typeface="Meiryo UI" panose="020B0604030504040204" pitchFamily="50" charset="-128"/>
                        </a:rPr>
                        <a:t>21,783</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dirty="0">
                          <a:solidFill>
                            <a:schemeClr val="tx1"/>
                          </a:solidFill>
                          <a:latin typeface="Meiryo UI" panose="020B0604030504040204" pitchFamily="50" charset="-128"/>
                          <a:ea typeface="Meiryo UI" panose="020B0604030504040204" pitchFamily="50" charset="-128"/>
                        </a:rPr>
                        <a:t>うち</a:t>
                      </a:r>
                      <a:endParaRPr kumimoji="1" lang="en-US" altLang="ja-JP" sz="60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dirty="0">
                          <a:solidFill>
                            <a:schemeClr val="tx1"/>
                          </a:solidFill>
                          <a:latin typeface="Meiryo UI" panose="020B0604030504040204" pitchFamily="50" charset="-128"/>
                          <a:ea typeface="Meiryo UI" panose="020B0604030504040204" pitchFamily="50" charset="-128"/>
                        </a:rPr>
                        <a:t> 大学・短大</a:t>
                      </a:r>
                      <a:r>
                        <a:rPr kumimoji="1" lang="ja-JP" altLang="en-US" sz="600" baseline="0" dirty="0">
                          <a:solidFill>
                            <a:schemeClr val="tx1"/>
                          </a:solidFill>
                          <a:latin typeface="Meiryo UI" panose="020B0604030504040204" pitchFamily="50" charset="-128"/>
                          <a:ea typeface="Meiryo UI" panose="020B0604030504040204" pitchFamily="50" charset="-128"/>
                        </a:rPr>
                        <a:t> </a:t>
                      </a:r>
                      <a:r>
                        <a:rPr kumimoji="1" lang="en-US" altLang="ja-JP" sz="600" baseline="0" dirty="0">
                          <a:solidFill>
                            <a:schemeClr val="tx1"/>
                          </a:solidFill>
                          <a:latin typeface="Meiryo UI" panose="020B0604030504040204" pitchFamily="50" charset="-128"/>
                          <a:ea typeface="Meiryo UI" panose="020B0604030504040204" pitchFamily="50" charset="-128"/>
                        </a:rPr>
                        <a:t>9,083</a:t>
                      </a:r>
                      <a:r>
                        <a:rPr kumimoji="1" lang="ja-JP" altLang="en-US" sz="600" dirty="0">
                          <a:solidFill>
                            <a:schemeClr val="tx1"/>
                          </a:solidFill>
                          <a:latin typeface="Meiryo UI" panose="020B0604030504040204" pitchFamily="50" charset="-128"/>
                          <a:ea typeface="Meiryo UI" panose="020B0604030504040204" pitchFamily="50" charset="-128"/>
                        </a:rPr>
                        <a:t>人</a:t>
                      </a:r>
                      <a:endParaRPr kumimoji="1" lang="en-US" altLang="ja-JP" sz="60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en-US" altLang="ja-JP" sz="600" baseline="0" dirty="0">
                          <a:solidFill>
                            <a:schemeClr val="tx1"/>
                          </a:solidFill>
                          <a:latin typeface="Meiryo UI" panose="020B0604030504040204" pitchFamily="50" charset="-128"/>
                          <a:ea typeface="Meiryo UI" panose="020B0604030504040204" pitchFamily="50" charset="-128"/>
                        </a:rPr>
                        <a:t> </a:t>
                      </a:r>
                      <a:r>
                        <a:rPr kumimoji="1" lang="ja-JP" altLang="en-US" sz="600" dirty="0">
                          <a:solidFill>
                            <a:schemeClr val="tx1"/>
                          </a:solidFill>
                          <a:latin typeface="Meiryo UI" panose="020B0604030504040204" pitchFamily="50" charset="-128"/>
                          <a:ea typeface="Meiryo UI" panose="020B0604030504040204" pitchFamily="50" charset="-128"/>
                        </a:rPr>
                        <a:t>高専・専修等</a:t>
                      </a:r>
                      <a:r>
                        <a:rPr kumimoji="1" lang="ja-JP" altLang="en-US" sz="600" baseline="0" dirty="0">
                          <a:solidFill>
                            <a:schemeClr val="tx1"/>
                          </a:solidFill>
                          <a:latin typeface="Meiryo UI" panose="020B0604030504040204" pitchFamily="50" charset="-128"/>
                          <a:ea typeface="Meiryo UI" panose="020B0604030504040204" pitchFamily="50" charset="-128"/>
                        </a:rPr>
                        <a:t> </a:t>
                      </a:r>
                      <a:r>
                        <a:rPr kumimoji="1" lang="en-US" altLang="ja-JP" sz="600" dirty="0">
                          <a:solidFill>
                            <a:schemeClr val="tx1"/>
                          </a:solidFill>
                          <a:latin typeface="Meiryo UI" panose="020B0604030504040204" pitchFamily="50" charset="-128"/>
                          <a:ea typeface="Meiryo UI" panose="020B0604030504040204" pitchFamily="50" charset="-128"/>
                        </a:rPr>
                        <a:t>8,777</a:t>
                      </a:r>
                      <a:r>
                        <a:rPr kumimoji="1" lang="ja-JP" altLang="en-US" sz="600" dirty="0">
                          <a:solidFill>
                            <a:schemeClr val="tx1"/>
                          </a:solidFill>
                          <a:latin typeface="Meiryo UI" panose="020B0604030504040204" pitchFamily="50" charset="-128"/>
                          <a:ea typeface="Meiryo UI" panose="020B0604030504040204" pitchFamily="50" charset="-128"/>
                        </a:rPr>
                        <a:t>人</a:t>
                      </a:r>
                      <a:endParaRPr kumimoji="1" lang="en-US" altLang="ja-JP" sz="600"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dirty="0">
                          <a:solidFill>
                            <a:schemeClr val="tx1"/>
                          </a:solidFill>
                          <a:latin typeface="Meiryo UI" panose="020B0604030504040204" pitchFamily="50" charset="-128"/>
                          <a:ea typeface="Meiryo UI" panose="020B0604030504040204" pitchFamily="50" charset="-128"/>
                        </a:rPr>
                        <a:t> </a:t>
                      </a:r>
                      <a:r>
                        <a:rPr kumimoji="1" lang="zh-TW" altLang="en-US" sz="600" dirty="0">
                          <a:solidFill>
                            <a:schemeClr val="tx1"/>
                          </a:solidFill>
                          <a:latin typeface="Meiryo UI" panose="020B0604030504040204" pitchFamily="50" charset="-128"/>
                          <a:ea typeface="Meiryo UI" panose="020B0604030504040204" pitchFamily="50" charset="-128"/>
                        </a:rPr>
                        <a:t>日本語教育機関</a:t>
                      </a:r>
                      <a:r>
                        <a:rPr kumimoji="1" lang="en-US" altLang="ja-JP" sz="600" baseline="0" dirty="0">
                          <a:solidFill>
                            <a:schemeClr val="tx1"/>
                          </a:solidFill>
                          <a:latin typeface="Meiryo UI" panose="020B0604030504040204" pitchFamily="50" charset="-128"/>
                          <a:ea typeface="Meiryo UI" panose="020B0604030504040204" pitchFamily="50" charset="-128"/>
                        </a:rPr>
                        <a:t> </a:t>
                      </a:r>
                      <a:r>
                        <a:rPr kumimoji="1" lang="en-US" altLang="ja-JP" sz="600" dirty="0">
                          <a:solidFill>
                            <a:schemeClr val="tx1"/>
                          </a:solidFill>
                          <a:latin typeface="Meiryo UI" panose="020B0604030504040204" pitchFamily="50" charset="-128"/>
                          <a:ea typeface="Meiryo UI" panose="020B0604030504040204" pitchFamily="50" charset="-128"/>
                        </a:rPr>
                        <a:t>3,923</a:t>
                      </a:r>
                      <a:r>
                        <a:rPr kumimoji="1" lang="ja-JP" altLang="en-US" sz="600" dirty="0">
                          <a:solidFill>
                            <a:schemeClr val="tx1"/>
                          </a:solidFill>
                          <a:latin typeface="Meiryo UI" panose="020B0604030504040204" pitchFamily="50" charset="-128"/>
                          <a:ea typeface="Meiryo UI" panose="020B0604030504040204" pitchFamily="50" charset="-128"/>
                        </a:rPr>
                        <a:t>人</a:t>
                      </a:r>
                      <a:endParaRPr kumimoji="1" lang="en-US" altLang="ja-JP" sz="6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600" u="none" dirty="0">
                          <a:solidFill>
                            <a:schemeClr val="tx1"/>
                          </a:solidFill>
                          <a:latin typeface="Meiryo UI" panose="020B0604030504040204" pitchFamily="50" charset="-128"/>
                          <a:ea typeface="Meiryo UI" panose="020B0604030504040204" pitchFamily="50" charset="-128"/>
                        </a:rPr>
                        <a:t> ※2021.5.1</a:t>
                      </a:r>
                      <a:r>
                        <a:rPr kumimoji="1" lang="ja-JP" altLang="en-US" sz="600" u="none" dirty="0">
                          <a:solidFill>
                            <a:schemeClr val="tx1"/>
                          </a:solidFill>
                          <a:latin typeface="Meiryo UI" panose="020B0604030504040204" pitchFamily="50" charset="-128"/>
                          <a:ea typeface="Meiryo UI" panose="020B0604030504040204" pitchFamily="50" charset="-128"/>
                        </a:rPr>
                        <a:t>時点</a:t>
                      </a: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600" u="none" dirty="0">
                          <a:solidFill>
                            <a:schemeClr val="tx1"/>
                          </a:solidFill>
                          <a:latin typeface="Meiryo UI" panose="020B0604030504040204" pitchFamily="50" charset="-128"/>
                          <a:ea typeface="Meiryo UI" panose="020B0604030504040204" pitchFamily="50" charset="-128"/>
                        </a:rPr>
                        <a:t>21,190</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うち</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 大学・短大</a:t>
                      </a:r>
                      <a:r>
                        <a:rPr kumimoji="1" lang="ja-JP" altLang="en-US" sz="600" u="none" baseline="0" dirty="0">
                          <a:solidFill>
                            <a:schemeClr val="tx1"/>
                          </a:solidFill>
                          <a:latin typeface="Meiryo UI" panose="020B0604030504040204" pitchFamily="50" charset="-128"/>
                          <a:ea typeface="Meiryo UI" panose="020B0604030504040204" pitchFamily="50" charset="-128"/>
                        </a:rPr>
                        <a:t> </a:t>
                      </a:r>
                      <a:r>
                        <a:rPr kumimoji="1" lang="en-US" altLang="ja-JP" sz="600" u="none" baseline="0" dirty="0">
                          <a:solidFill>
                            <a:schemeClr val="tx1"/>
                          </a:solidFill>
                          <a:latin typeface="Meiryo UI" panose="020B0604030504040204" pitchFamily="50" charset="-128"/>
                          <a:ea typeface="Meiryo UI" panose="020B0604030504040204" pitchFamily="50" charset="-128"/>
                        </a:rPr>
                        <a:t>8,900</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en-US" altLang="ja-JP" sz="600" u="none" baseline="0" dirty="0">
                          <a:solidFill>
                            <a:schemeClr val="tx1"/>
                          </a:solidFill>
                          <a:latin typeface="Meiryo UI" panose="020B0604030504040204" pitchFamily="50" charset="-128"/>
                          <a:ea typeface="Meiryo UI" panose="020B0604030504040204" pitchFamily="50" charset="-128"/>
                        </a:rPr>
                        <a:t> </a:t>
                      </a:r>
                      <a:r>
                        <a:rPr kumimoji="1" lang="ja-JP" altLang="en-US" sz="600" u="none" dirty="0">
                          <a:solidFill>
                            <a:schemeClr val="tx1"/>
                          </a:solidFill>
                          <a:latin typeface="Meiryo UI" panose="020B0604030504040204" pitchFamily="50" charset="-128"/>
                          <a:ea typeface="Meiryo UI" panose="020B0604030504040204" pitchFamily="50" charset="-128"/>
                        </a:rPr>
                        <a:t>高専・専修等</a:t>
                      </a:r>
                      <a:r>
                        <a:rPr kumimoji="1" lang="ja-JP" altLang="en-US" sz="600" u="none" baseline="0" dirty="0">
                          <a:solidFill>
                            <a:schemeClr val="tx1"/>
                          </a:solidFill>
                          <a:latin typeface="Meiryo UI" panose="020B0604030504040204" pitchFamily="50" charset="-128"/>
                          <a:ea typeface="Meiryo UI" panose="020B0604030504040204" pitchFamily="50" charset="-128"/>
                        </a:rPr>
                        <a:t> </a:t>
                      </a:r>
                      <a:r>
                        <a:rPr kumimoji="1" lang="en-US" altLang="ja-JP" sz="600" u="none" baseline="0" dirty="0">
                          <a:solidFill>
                            <a:schemeClr val="tx1"/>
                          </a:solidFill>
                          <a:latin typeface="Meiryo UI" panose="020B0604030504040204" pitchFamily="50" charset="-128"/>
                          <a:ea typeface="Meiryo UI" panose="020B0604030504040204" pitchFamily="50" charset="-128"/>
                        </a:rPr>
                        <a:t>7</a:t>
                      </a:r>
                      <a:r>
                        <a:rPr kumimoji="1" lang="en-US" altLang="ja-JP" sz="600" u="none" dirty="0">
                          <a:solidFill>
                            <a:schemeClr val="tx1"/>
                          </a:solidFill>
                          <a:latin typeface="Meiryo UI" panose="020B0604030504040204" pitchFamily="50" charset="-128"/>
                          <a:ea typeface="Meiryo UI" panose="020B0604030504040204" pitchFamily="50" charset="-128"/>
                        </a:rPr>
                        <a:t>,181</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 </a:t>
                      </a:r>
                      <a:r>
                        <a:rPr kumimoji="1" lang="zh-TW" altLang="en-US" sz="600" u="none" dirty="0">
                          <a:solidFill>
                            <a:schemeClr val="tx1"/>
                          </a:solidFill>
                          <a:latin typeface="Meiryo UI" panose="020B0604030504040204" pitchFamily="50" charset="-128"/>
                          <a:ea typeface="Meiryo UI" panose="020B0604030504040204" pitchFamily="50" charset="-128"/>
                        </a:rPr>
                        <a:t>日本語教育機関</a:t>
                      </a:r>
                      <a:r>
                        <a:rPr kumimoji="1" lang="en-US" altLang="ja-JP" sz="600" u="none" baseline="0" dirty="0">
                          <a:solidFill>
                            <a:schemeClr val="tx1"/>
                          </a:solidFill>
                          <a:latin typeface="Meiryo UI" panose="020B0604030504040204" pitchFamily="50" charset="-128"/>
                          <a:ea typeface="Meiryo UI" panose="020B0604030504040204" pitchFamily="50" charset="-128"/>
                        </a:rPr>
                        <a:t> 5,109</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600" u="none" dirty="0">
                          <a:solidFill>
                            <a:schemeClr val="tx1"/>
                          </a:solidFill>
                          <a:latin typeface="Meiryo UI" panose="020B0604030504040204" pitchFamily="50" charset="-128"/>
                          <a:ea typeface="Meiryo UI" panose="020B0604030504040204" pitchFamily="50" charset="-128"/>
                        </a:rPr>
                        <a:t> ※2022.5.1</a:t>
                      </a:r>
                      <a:r>
                        <a:rPr kumimoji="1" lang="ja-JP" altLang="en-US" sz="600" u="none" dirty="0">
                          <a:solidFill>
                            <a:schemeClr val="tx1"/>
                          </a:solidFill>
                          <a:latin typeface="Meiryo UI" panose="020B0604030504040204" pitchFamily="50" charset="-128"/>
                          <a:ea typeface="Meiryo UI" panose="020B0604030504040204" pitchFamily="50" charset="-128"/>
                        </a:rPr>
                        <a:t>時点</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600" u="none" dirty="0">
                          <a:solidFill>
                            <a:schemeClr val="tx1"/>
                          </a:solidFill>
                          <a:latin typeface="Meiryo UI" panose="020B0604030504040204" pitchFamily="50" charset="-128"/>
                          <a:ea typeface="Meiryo UI" panose="020B0604030504040204" pitchFamily="50" charset="-128"/>
                        </a:rPr>
                        <a:t>28,324</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うち</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 大学・短大</a:t>
                      </a:r>
                      <a:r>
                        <a:rPr kumimoji="1" lang="ja-JP" altLang="en-US" sz="600" u="none" baseline="0" dirty="0">
                          <a:solidFill>
                            <a:schemeClr val="tx1"/>
                          </a:solidFill>
                          <a:latin typeface="Meiryo UI" panose="020B0604030504040204" pitchFamily="50" charset="-128"/>
                          <a:ea typeface="Meiryo UI" panose="020B0604030504040204" pitchFamily="50" charset="-128"/>
                        </a:rPr>
                        <a:t> </a:t>
                      </a:r>
                      <a:r>
                        <a:rPr kumimoji="1" lang="en-US" altLang="ja-JP" sz="600" u="none" baseline="0" dirty="0">
                          <a:solidFill>
                            <a:schemeClr val="tx1"/>
                          </a:solidFill>
                          <a:latin typeface="Meiryo UI" panose="020B0604030504040204" pitchFamily="50" charset="-128"/>
                          <a:ea typeface="Meiryo UI" panose="020B0604030504040204" pitchFamily="50" charset="-128"/>
                        </a:rPr>
                        <a:t>10,151</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en-US" altLang="ja-JP" sz="600" u="none" baseline="0" dirty="0">
                          <a:solidFill>
                            <a:schemeClr val="tx1"/>
                          </a:solidFill>
                          <a:latin typeface="Meiryo UI" panose="020B0604030504040204" pitchFamily="50" charset="-128"/>
                          <a:ea typeface="Meiryo UI" panose="020B0604030504040204" pitchFamily="50" charset="-128"/>
                        </a:rPr>
                        <a:t> </a:t>
                      </a:r>
                      <a:r>
                        <a:rPr kumimoji="1" lang="ja-JP" altLang="en-US" sz="600" u="none" dirty="0">
                          <a:solidFill>
                            <a:schemeClr val="tx1"/>
                          </a:solidFill>
                          <a:latin typeface="Meiryo UI" panose="020B0604030504040204" pitchFamily="50" charset="-128"/>
                          <a:ea typeface="Meiryo UI" panose="020B0604030504040204" pitchFamily="50" charset="-128"/>
                        </a:rPr>
                        <a:t>高専・専修等</a:t>
                      </a:r>
                      <a:r>
                        <a:rPr kumimoji="1" lang="ja-JP" altLang="en-US" sz="600" u="none" baseline="0" dirty="0">
                          <a:solidFill>
                            <a:schemeClr val="tx1"/>
                          </a:solidFill>
                          <a:latin typeface="Meiryo UI" panose="020B0604030504040204" pitchFamily="50" charset="-128"/>
                          <a:ea typeface="Meiryo UI" panose="020B0604030504040204" pitchFamily="50" charset="-128"/>
                        </a:rPr>
                        <a:t> </a:t>
                      </a:r>
                      <a:r>
                        <a:rPr kumimoji="1" lang="en-US" altLang="ja-JP" sz="600" u="none" baseline="0" dirty="0">
                          <a:solidFill>
                            <a:schemeClr val="tx1"/>
                          </a:solidFill>
                          <a:latin typeface="Meiryo UI" panose="020B0604030504040204" pitchFamily="50" charset="-128"/>
                          <a:ea typeface="Meiryo UI" panose="020B0604030504040204" pitchFamily="50" charset="-128"/>
                        </a:rPr>
                        <a:t>6,768</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a:lnSpc>
                          <a:spcPts val="1100"/>
                        </a:lnSpc>
                      </a:pPr>
                      <a:r>
                        <a:rPr kumimoji="1" lang="ja-JP" altLang="en-US" sz="600" u="none" dirty="0">
                          <a:solidFill>
                            <a:schemeClr val="tx1"/>
                          </a:solidFill>
                          <a:latin typeface="Meiryo UI" panose="020B0604030504040204" pitchFamily="50" charset="-128"/>
                          <a:ea typeface="Meiryo UI" panose="020B0604030504040204" pitchFamily="50" charset="-128"/>
                        </a:rPr>
                        <a:t> </a:t>
                      </a:r>
                      <a:r>
                        <a:rPr kumimoji="1" lang="zh-TW" altLang="en-US" sz="600" u="none" dirty="0">
                          <a:solidFill>
                            <a:schemeClr val="tx1"/>
                          </a:solidFill>
                          <a:latin typeface="Meiryo UI" panose="020B0604030504040204" pitchFamily="50" charset="-128"/>
                          <a:ea typeface="Meiryo UI" panose="020B0604030504040204" pitchFamily="50" charset="-128"/>
                        </a:rPr>
                        <a:t>日本語教育機関</a:t>
                      </a:r>
                      <a:r>
                        <a:rPr kumimoji="1" lang="en-US" altLang="ja-JP" sz="600" u="none" baseline="0" dirty="0">
                          <a:solidFill>
                            <a:schemeClr val="tx1"/>
                          </a:solidFill>
                          <a:latin typeface="Meiryo UI" panose="020B0604030504040204" pitchFamily="50" charset="-128"/>
                          <a:ea typeface="Meiryo UI" panose="020B0604030504040204" pitchFamily="50" charset="-128"/>
                        </a:rPr>
                        <a:t>11,405</a:t>
                      </a:r>
                      <a:r>
                        <a:rPr kumimoji="1" lang="ja-JP" altLang="en-US" sz="600" u="none" dirty="0">
                          <a:solidFill>
                            <a:schemeClr val="tx1"/>
                          </a:solidFill>
                          <a:latin typeface="Meiryo UI" panose="020B0604030504040204" pitchFamily="50" charset="-128"/>
                          <a:ea typeface="Meiryo UI" panose="020B0604030504040204" pitchFamily="50" charset="-128"/>
                        </a:rPr>
                        <a:t>人</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600" u="none" dirty="0">
                          <a:solidFill>
                            <a:schemeClr val="tx1"/>
                          </a:solidFill>
                          <a:latin typeface="Meiryo UI" panose="020B0604030504040204" pitchFamily="50" charset="-128"/>
                          <a:ea typeface="Meiryo UI" panose="020B0604030504040204" pitchFamily="50" charset="-128"/>
                        </a:rPr>
                        <a:t> ※2023.5.1</a:t>
                      </a:r>
                      <a:r>
                        <a:rPr kumimoji="1" lang="ja-JP" altLang="en-US" sz="600" u="none" dirty="0">
                          <a:solidFill>
                            <a:schemeClr val="tx1"/>
                          </a:solidFill>
                          <a:latin typeface="Meiryo UI" panose="020B0604030504040204" pitchFamily="50" charset="-128"/>
                          <a:ea typeface="Meiryo UI" panose="020B0604030504040204" pitchFamily="50" charset="-128"/>
                        </a:rPr>
                        <a:t>時点</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32,451</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うち</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大学・短大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10,874</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高専・専修等 </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9,330</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ts val="1100"/>
                        </a:lnSpc>
                        <a:spcBef>
                          <a:spcPts val="0"/>
                        </a:spcBef>
                        <a:spcAft>
                          <a:spcPts val="0"/>
                        </a:spcAft>
                        <a:buClrTx/>
                        <a:buSzTx/>
                        <a:buFontTx/>
                        <a:buNone/>
                        <a:tabLst/>
                        <a:defRPr/>
                      </a:pP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a:t>
                      </a:r>
                      <a:r>
                        <a:rPr kumimoji="1" lang="zh-TW"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日本語教育機関</a:t>
                      </a: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12,247</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人</a:t>
                      </a:r>
                      <a:endPar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ts val="1100"/>
                        </a:lnSpc>
                        <a:spcBef>
                          <a:spcPts val="0"/>
                        </a:spcBef>
                        <a:spcAft>
                          <a:spcPts val="0"/>
                        </a:spcAft>
                        <a:buClrTx/>
                        <a:buSzTx/>
                        <a:buFontTx/>
                        <a:buNone/>
                        <a:tabLst/>
                        <a:defRPr/>
                      </a:pPr>
                      <a:r>
                        <a:rPr kumimoji="1" lang="en-US" altLang="ja-JP"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 ※2024.5.1</a:t>
                      </a:r>
                      <a:r>
                        <a:rPr kumimoji="1" lang="ja-JP" altLang="en-US" sz="6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時点</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600" u="none" dirty="0">
                          <a:solidFill>
                            <a:schemeClr val="tx1"/>
                          </a:solidFill>
                          <a:latin typeface="Meiryo UI" panose="020B0604030504040204" pitchFamily="50" charset="-128"/>
                          <a:ea typeface="Meiryo UI" panose="020B0604030504040204" pitchFamily="50" charset="-128"/>
                        </a:rPr>
                        <a:t>外国人留学生在籍状況調査</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600" u="none" dirty="0">
                          <a:solidFill>
                            <a:schemeClr val="tx1"/>
                          </a:solidFill>
                          <a:latin typeface="Meiryo UI" panose="020B0604030504040204" pitchFamily="50" charset="-128"/>
                          <a:ea typeface="Meiryo UI" panose="020B0604030504040204" pitchFamily="50" charset="-128"/>
                        </a:rPr>
                        <a:t>（</a:t>
                      </a:r>
                      <a:r>
                        <a:rPr lang="zh-CN" altLang="en-US" sz="600" u="none" dirty="0">
                          <a:solidFill>
                            <a:schemeClr val="tx1"/>
                          </a:solidFill>
                          <a:latin typeface="Meiryo UI" panose="020B0604030504040204" pitchFamily="50" charset="-128"/>
                          <a:ea typeface="Meiryo UI" panose="020B0604030504040204" pitchFamily="50" charset="-128"/>
                        </a:rPr>
                        <a:t>独立行政法人</a:t>
                      </a:r>
                      <a:r>
                        <a:rPr lang="ja-JP" altLang="en-US" sz="600" u="none" dirty="0">
                          <a:solidFill>
                            <a:schemeClr val="tx1"/>
                          </a:solidFill>
                          <a:latin typeface="Meiryo UI" panose="020B0604030504040204" pitchFamily="50" charset="-128"/>
                          <a:ea typeface="Meiryo UI" panose="020B0604030504040204" pitchFamily="50" charset="-128"/>
                        </a:rPr>
                        <a:t>日本学生支援機（</a:t>
                      </a:r>
                      <a:r>
                        <a:rPr lang="en-US" altLang="ja-JP" sz="600" u="none" dirty="0">
                          <a:solidFill>
                            <a:schemeClr val="tx1"/>
                          </a:solidFill>
                          <a:latin typeface="Meiryo UI" panose="020B0604030504040204" pitchFamily="50" charset="-128"/>
                          <a:ea typeface="Meiryo UI" panose="020B0604030504040204" pitchFamily="50" charset="-128"/>
                        </a:rPr>
                        <a:t>JASSO</a:t>
                      </a:r>
                      <a:r>
                        <a:rPr lang="ja-JP" altLang="en-US" sz="600" u="none" dirty="0">
                          <a:solidFill>
                            <a:schemeClr val="tx1"/>
                          </a:solidFill>
                          <a:latin typeface="Meiryo UI" panose="020B0604030504040204" pitchFamily="50" charset="-128"/>
                          <a:ea typeface="Meiryo UI" panose="020B0604030504040204" pitchFamily="50" charset="-128"/>
                        </a:rPr>
                        <a:t>））</a:t>
                      </a:r>
                      <a:endParaRPr lang="en-US" altLang="ja-JP" sz="6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kumimoji="1" lang="ja-JP" altLang="en-US" sz="600" u="none" dirty="0">
                          <a:solidFill>
                            <a:schemeClr val="tx1"/>
                          </a:solidFill>
                          <a:latin typeface="Meiryo UI" panose="020B0604030504040204" pitchFamily="50" charset="-128"/>
                          <a:ea typeface="Meiryo UI" panose="020B0604030504040204" pitchFamily="50" charset="-128"/>
                        </a:rPr>
                        <a:t>府内留学生数等調査</a:t>
                      </a:r>
                      <a:endParaRPr kumimoji="1" lang="en-US" altLang="ja-JP" sz="600" u="none" dirty="0">
                        <a:solidFill>
                          <a:schemeClr val="tx1"/>
                        </a:solidFill>
                        <a:latin typeface="Meiryo UI" panose="020B0604030504040204" pitchFamily="50" charset="-128"/>
                        <a:ea typeface="Meiryo UI" panose="020B0604030504040204" pitchFamily="50" charset="-128"/>
                      </a:endParaRPr>
                    </a:p>
                    <a:p>
                      <a:pPr marL="0" marR="0" lvl="0" indent="0" algn="l" defTabSz="742950" rtl="0" eaLnBrk="1" fontAlgn="auto" latinLnBrk="0" hangingPunct="1">
                        <a:lnSpc>
                          <a:spcPct val="100000"/>
                        </a:lnSpc>
                        <a:spcBef>
                          <a:spcPts val="0"/>
                        </a:spcBef>
                        <a:spcAft>
                          <a:spcPts val="0"/>
                        </a:spcAft>
                        <a:buClrTx/>
                        <a:buSzTx/>
                        <a:buFontTx/>
                        <a:buNone/>
                        <a:tabLst/>
                        <a:defRPr/>
                      </a:pPr>
                      <a:r>
                        <a:rPr lang="ja-JP" altLang="en-US" sz="600" u="none" dirty="0">
                          <a:solidFill>
                            <a:schemeClr val="tx1"/>
                          </a:solidFill>
                          <a:latin typeface="Meiryo UI" panose="020B0604030504040204" pitchFamily="50" charset="-128"/>
                          <a:ea typeface="Meiryo UI" panose="020B0604030504040204" pitchFamily="50" charset="-128"/>
                        </a:rPr>
                        <a:t>（大阪府国際課）</a:t>
                      </a:r>
                      <a:endParaRPr kumimoji="1" lang="en-US" altLang="ja-JP" sz="6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366974244"/>
                  </a:ext>
                </a:extLst>
              </a:tr>
              <a:tr h="497749">
                <a:tc>
                  <a:txBody>
                    <a:bodyPr/>
                    <a:lstStyle/>
                    <a:p>
                      <a:r>
                        <a:rPr lang="ja-JP" altLang="en-US" sz="600" dirty="0">
                          <a:latin typeface="Meiryo UI" panose="020B0604030504040204" pitchFamily="50" charset="-128"/>
                          <a:ea typeface="Meiryo UI" panose="020B0604030504040204" pitchFamily="50" charset="-128"/>
                        </a:rPr>
                        <a:t>大阪外国企業誘致センター（</a:t>
                      </a:r>
                      <a:r>
                        <a:rPr lang="en-US" altLang="ja-JP" sz="600" dirty="0">
                          <a:latin typeface="Meiryo UI" panose="020B0604030504040204" pitchFamily="50" charset="-128"/>
                          <a:ea typeface="Meiryo UI" panose="020B0604030504040204" pitchFamily="50" charset="-128"/>
                        </a:rPr>
                        <a:t>O-BIC</a:t>
                      </a:r>
                      <a:r>
                        <a:rPr lang="ja-JP" altLang="en-US" sz="600" dirty="0">
                          <a:latin typeface="Meiryo UI" panose="020B0604030504040204" pitchFamily="50" charset="-128"/>
                          <a:ea typeface="Meiryo UI" panose="020B0604030504040204" pitchFamily="50" charset="-128"/>
                        </a:rPr>
                        <a:t>）による外国企業の誘致件数</a:t>
                      </a:r>
                      <a:endParaRPr kumimoji="1" lang="ja-JP" altLang="en-US" sz="6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r>
                        <a:rPr kumimoji="1" lang="en-US" altLang="ja-JP" sz="1000" u="none" dirty="0">
                          <a:latin typeface="Meiryo UI" panose="020B0604030504040204" pitchFamily="50" charset="-128"/>
                          <a:ea typeface="Meiryo UI" panose="020B0604030504040204" pitchFamily="50" charset="-128"/>
                        </a:rPr>
                        <a:t>35</a:t>
                      </a:r>
                      <a:r>
                        <a:rPr kumimoji="1" lang="ja-JP" altLang="en-US" sz="1000" u="none" dirty="0">
                          <a:latin typeface="Meiryo UI" panose="020B0604030504040204" pitchFamily="50" charset="-128"/>
                          <a:ea typeface="Meiryo UI" panose="020B0604030504040204" pitchFamily="50" charset="-128"/>
                        </a:rPr>
                        <a:t>件</a:t>
                      </a:r>
                      <a:endParaRPr kumimoji="1" lang="en-US" altLang="ja-JP"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latin typeface="Meiryo UI" panose="020B0604030504040204" pitchFamily="50" charset="-128"/>
                          <a:ea typeface="Meiryo UI" panose="020B0604030504040204" pitchFamily="50" charset="-128"/>
                        </a:rPr>
                        <a:t>20</a:t>
                      </a:r>
                      <a:r>
                        <a:rPr kumimoji="1" lang="ja-JP" altLang="en-US" sz="1000" u="none" dirty="0">
                          <a:latin typeface="Meiryo UI" panose="020B0604030504040204" pitchFamily="50" charset="-128"/>
                          <a:ea typeface="Meiryo UI" panose="020B0604030504040204" pitchFamily="50" charset="-128"/>
                        </a:rPr>
                        <a:t>件</a:t>
                      </a:r>
                      <a:endParaRPr kumimoji="1" lang="ja-JP" altLang="en-US" sz="10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18</a:t>
                      </a:r>
                      <a:r>
                        <a:rPr kumimoji="1" lang="ja-JP" altLang="en-US" sz="1000" u="none" dirty="0">
                          <a:solidFill>
                            <a:schemeClr val="tx1"/>
                          </a:solidFill>
                          <a:latin typeface="Meiryo UI" panose="020B0604030504040204" pitchFamily="50" charset="-128"/>
                          <a:ea typeface="Meiryo UI" panose="020B0604030504040204" pitchFamily="50" charset="-128"/>
                        </a:rPr>
                        <a:t>件</a:t>
                      </a:r>
                    </a:p>
                  </a:txBody>
                  <a:tcPr marL="84406" marR="84406" marT="42203" marB="42203" anchor="ctr">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23</a:t>
                      </a:r>
                      <a:r>
                        <a:rPr kumimoji="1" lang="ja-JP" altLang="en-US" sz="1000" u="none" dirty="0">
                          <a:solidFill>
                            <a:schemeClr val="tx1"/>
                          </a:solidFill>
                          <a:latin typeface="Meiryo UI" panose="020B0604030504040204" pitchFamily="50" charset="-128"/>
                          <a:ea typeface="Meiryo UI" panose="020B0604030504040204" pitchFamily="50" charset="-128"/>
                        </a:rPr>
                        <a:t>件</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34</a:t>
                      </a:r>
                      <a:r>
                        <a:rPr kumimoji="1" lang="ja-JP" altLang="en-US" sz="1000" u="none" dirty="0">
                          <a:solidFill>
                            <a:schemeClr val="tx1"/>
                          </a:solidFill>
                          <a:latin typeface="Meiryo UI" panose="020B0604030504040204" pitchFamily="50" charset="-128"/>
                          <a:ea typeface="Meiryo UI" panose="020B0604030504040204" pitchFamily="50" charset="-128"/>
                        </a:rPr>
                        <a:t>件</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u="none" dirty="0">
                          <a:solidFill>
                            <a:schemeClr val="tx1"/>
                          </a:solidFill>
                          <a:latin typeface="Meiryo UI" panose="020B0604030504040204" pitchFamily="50" charset="-128"/>
                          <a:ea typeface="Meiryo UI" panose="020B0604030504040204" pitchFamily="50" charset="-128"/>
                        </a:rPr>
                        <a:t>31</a:t>
                      </a:r>
                      <a:r>
                        <a:rPr kumimoji="1" lang="ja-JP" altLang="en-US" sz="1000" u="none" dirty="0">
                          <a:solidFill>
                            <a:schemeClr val="tx1"/>
                          </a:solidFill>
                          <a:latin typeface="Meiryo UI" panose="020B0604030504040204" pitchFamily="50" charset="-128"/>
                          <a:ea typeface="Meiryo UI" panose="020B0604030504040204" pitchFamily="50" charset="-128"/>
                        </a:rPr>
                        <a:t>件</a:t>
                      </a:r>
                    </a:p>
                  </a:txBody>
                  <a:tcPr marL="84406" marR="84406" marT="42203" marB="4220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lang="ja-JP" altLang="en-US" sz="600" dirty="0">
                          <a:solidFill>
                            <a:schemeClr val="tx1"/>
                          </a:solidFill>
                          <a:latin typeface="Meiryo UI" panose="020B0604030504040204" pitchFamily="50" charset="-128"/>
                          <a:ea typeface="Meiryo UI" panose="020B0604030504040204" pitchFamily="50" charset="-128"/>
                        </a:rPr>
                        <a:t>大阪外国企業誘致センター（</a:t>
                      </a:r>
                      <a:r>
                        <a:rPr lang="en-US" altLang="ja-JP" sz="600" dirty="0">
                          <a:solidFill>
                            <a:schemeClr val="tx1"/>
                          </a:solidFill>
                          <a:latin typeface="Meiryo UI" panose="020B0604030504040204" pitchFamily="50" charset="-128"/>
                          <a:ea typeface="Meiryo UI" panose="020B0604030504040204" pitchFamily="50" charset="-128"/>
                        </a:rPr>
                        <a:t>O-BIC</a:t>
                      </a:r>
                      <a:r>
                        <a:rPr lang="ja-JP" altLang="en-US" sz="600" dirty="0">
                          <a:solidFill>
                            <a:schemeClr val="tx1"/>
                          </a:solidFill>
                          <a:latin typeface="Meiryo UI" panose="020B0604030504040204" pitchFamily="50" charset="-128"/>
                          <a:ea typeface="Meiryo UI" panose="020B0604030504040204" pitchFamily="50" charset="-128"/>
                        </a:rPr>
                        <a:t>）公表</a:t>
                      </a:r>
                      <a:endParaRPr kumimoji="1" lang="ja-JP" altLang="en-US" sz="600" u="none" dirty="0">
                        <a:solidFill>
                          <a:schemeClr val="tx1"/>
                        </a:solidFill>
                        <a:latin typeface="Meiryo UI" panose="020B0604030504040204" pitchFamily="50" charset="-128"/>
                        <a:ea typeface="Meiryo UI" panose="020B0604030504040204" pitchFamily="50" charset="-128"/>
                      </a:endParaRPr>
                    </a:p>
                  </a:txBody>
                  <a:tcPr marL="84406" marR="84406" marT="42203" marB="4220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112271412"/>
                  </a:ext>
                </a:extLst>
              </a:tr>
            </a:tbl>
          </a:graphicData>
        </a:graphic>
      </p:graphicFrame>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5</a:t>
            </a:fld>
            <a:endParaRPr kumimoji="1" lang="ja-JP" altLang="en-US"/>
          </a:p>
        </p:txBody>
      </p:sp>
      <p:sp>
        <p:nvSpPr>
          <p:cNvPr id="6" name="テキスト ボックス 5"/>
          <p:cNvSpPr txBox="1"/>
          <p:nvPr/>
        </p:nvSpPr>
        <p:spPr>
          <a:xfrm>
            <a:off x="1058418" y="2157022"/>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1096644" y="2766119"/>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1032771" y="4509177"/>
            <a:ext cx="604137" cy="215444"/>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981475" y="3272458"/>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1032771" y="1320253"/>
            <a:ext cx="543739" cy="200055"/>
          </a:xfrm>
          <a:prstGeom prst="rect">
            <a:avLst/>
          </a:prstGeom>
          <a:noFill/>
        </p:spPr>
        <p:txBody>
          <a:bodyPr wrap="none" rtlCol="0">
            <a:spAutoFit/>
          </a:bodyPr>
          <a:lstStyle/>
          <a:p>
            <a:r>
              <a:rPr kumimoji="1" lang="ja-JP" altLang="en-US" sz="700" dirty="0">
                <a:latin typeface="Meiryo UI" panose="020B0604030504040204" pitchFamily="50" charset="-128"/>
                <a:ea typeface="Meiryo UI" panose="020B0604030504040204" pitchFamily="50" charset="-128"/>
              </a:rPr>
              <a:t>（年度</a:t>
            </a:r>
            <a:r>
              <a:rPr lang="ja-JP" altLang="en-US" sz="700" dirty="0">
                <a:latin typeface="Meiryo UI" panose="020B0604030504040204" pitchFamily="50" charset="-128"/>
                <a:ea typeface="Meiryo UI" panose="020B0604030504040204" pitchFamily="50" charset="-128"/>
              </a:rPr>
              <a:t>）</a:t>
            </a:r>
            <a:endParaRPr kumimoji="1" lang="en-US" altLang="ja-JP" sz="700" dirty="0">
              <a:latin typeface="Meiryo UI" panose="020B0604030504040204" pitchFamily="50" charset="-128"/>
              <a:ea typeface="Meiryo UI" panose="020B0604030504040204" pitchFamily="50" charset="-128"/>
            </a:endParaRPr>
          </a:p>
        </p:txBody>
      </p:sp>
      <p:sp>
        <p:nvSpPr>
          <p:cNvPr id="12" name="テキスト ボックス 11"/>
          <p:cNvSpPr txBox="1"/>
          <p:nvPr/>
        </p:nvSpPr>
        <p:spPr>
          <a:xfrm>
            <a:off x="1058418" y="5638174"/>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988446" y="6336302"/>
            <a:ext cx="595035"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（年度</a:t>
            </a:r>
            <a:r>
              <a:rPr lang="ja-JP" altLang="en-US" sz="800" dirty="0">
                <a:latin typeface="Meiryo UI" panose="020B0604030504040204" pitchFamily="50" charset="-128"/>
                <a:ea typeface="Meiryo UI" panose="020B0604030504040204" pitchFamily="50" charset="-128"/>
              </a:rPr>
              <a:t>）</a:t>
            </a:r>
            <a:endParaRPr kumimoji="1" lang="en-US" altLang="ja-JP" sz="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9766058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2306</Words>
  <Application>Microsoft Office PowerPoint</Application>
  <PresentationFormat>画面に合わせる (4:3)</PresentationFormat>
  <Paragraphs>591</Paragraphs>
  <Slides>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vt:i4>
      </vt:variant>
    </vt:vector>
  </HeadingPairs>
  <TitlesOfParts>
    <vt:vector size="11" baseType="lpstr">
      <vt:lpstr>Meiryo UI</vt:lpstr>
      <vt:lpstr>游ゴシック</vt:lpstr>
      <vt:lpstr>游ゴシック Light</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2026-03-27T09:25:21Z</dcterms:modified>
</cp:coreProperties>
</file>