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7"/>
  </p:notesMasterIdLst>
  <p:sldIdLst>
    <p:sldId id="403" r:id="rId2"/>
    <p:sldId id="406" r:id="rId3"/>
    <p:sldId id="404" r:id="rId4"/>
    <p:sldId id="402" r:id="rId5"/>
    <p:sldId id="405" r:id="rId6"/>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AC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21" autoAdjust="0"/>
    <p:restoredTop sz="94238" autoAdjust="0"/>
  </p:normalViewPr>
  <p:slideViewPr>
    <p:cSldViewPr>
      <p:cViewPr varScale="1">
        <p:scale>
          <a:sx n="94" d="100"/>
          <a:sy n="94" d="100"/>
        </p:scale>
        <p:origin x="1618" y="5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1" d="100"/>
          <a:sy n="51" d="100"/>
        </p:scale>
        <p:origin x="2976"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'日本人延べ宿泊者数（グラフ用） (2)'!$N$2</c:f>
              <c:strCache>
                <c:ptCount val="1"/>
                <c:pt idx="0">
                  <c:v>日本人延べ宿泊者数（人泊）</c:v>
                </c:pt>
              </c:strCache>
            </c:strRef>
          </c:tx>
          <c:spPr>
            <a:solidFill>
              <a:schemeClr val="accent1">
                <a:lumMod val="20000"/>
                <a:lumOff val="80000"/>
              </a:schemeClr>
            </a:solid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'日本人延べ宿泊者数（グラフ用） (2)'!$P$3:$P$8</c:f>
              <c:strCache>
                <c:ptCount val="6"/>
                <c:pt idx="0">
                  <c:v>2019年</c:v>
                </c:pt>
                <c:pt idx="1">
                  <c:v>2020年</c:v>
                </c:pt>
                <c:pt idx="2">
                  <c:v>2021年</c:v>
                </c:pt>
                <c:pt idx="3">
                  <c:v>2022年</c:v>
                </c:pt>
                <c:pt idx="4">
                  <c:v>2023年</c:v>
                </c:pt>
                <c:pt idx="5">
                  <c:v>2024年
（１～６月）</c:v>
                </c:pt>
              </c:strCache>
            </c:strRef>
          </c:cat>
          <c:val>
            <c:numRef>
              <c:f>'日本人延べ宿泊者数（グラフ用） (2)'!$N$3:$N$8</c:f>
              <c:numCache>
                <c:formatCode>#,##0_);[Red]\(#,##0\)</c:formatCode>
                <c:ptCount val="6"/>
                <c:pt idx="0">
                  <c:v>29501340</c:v>
                </c:pt>
                <c:pt idx="1">
                  <c:v>16492260</c:v>
                </c:pt>
                <c:pt idx="2">
                  <c:v>17539350</c:v>
                </c:pt>
                <c:pt idx="3">
                  <c:v>28392800</c:v>
                </c:pt>
                <c:pt idx="4">
                  <c:v>31946390</c:v>
                </c:pt>
                <c:pt idx="5">
                  <c:v>14908000</c:v>
                </c:pt>
              </c:numCache>
            </c:numRef>
          </c:val>
          <c:extLst>
            <c:ext xmlns:c16="http://schemas.microsoft.com/office/drawing/2014/chart" uri="{C3380CC4-5D6E-409C-BE32-E72D297353CC}">
              <c16:uniqueId val="{00000000-EF60-4C2C-9049-238F271E8846}"/>
            </c:ext>
          </c:extLst>
        </c:ser>
        <c:dLbls>
          <c:showLegendKey val="0"/>
          <c:showVal val="0"/>
          <c:showCatName val="0"/>
          <c:showSerName val="0"/>
          <c:showPercent val="0"/>
          <c:showBubbleSize val="0"/>
        </c:dLbls>
        <c:gapWidth val="150"/>
        <c:axId val="484699576"/>
        <c:axId val="484697776"/>
      </c:barChart>
      <c:lineChart>
        <c:grouping val="standard"/>
        <c:varyColors val="0"/>
        <c:ser>
          <c:idx val="1"/>
          <c:order val="1"/>
          <c:tx>
            <c:strRef>
              <c:f>'日本人延べ宿泊者数（グラフ用） (2)'!$O$2</c:f>
              <c:strCache>
                <c:ptCount val="1"/>
                <c:pt idx="0">
                  <c:v>都市魅力創造戦略目標達成率（％）</c:v>
                </c:pt>
              </c:strCache>
            </c:strRef>
          </c:tx>
          <c:spPr>
            <a:ln w="28575" cap="rnd">
              <a:solidFill>
                <a:schemeClr val="accent2"/>
              </a:solidFill>
              <a:round/>
            </a:ln>
            <a:effectLst/>
          </c:spPr>
          <c:marker>
            <c:symbol val="diamond"/>
            <c:size val="8"/>
            <c:spPr>
              <a:solidFill>
                <a:schemeClr val="accent2"/>
              </a:solidFill>
              <a:ln w="9525">
                <a:noFill/>
              </a:ln>
              <a:effectLst/>
            </c:spPr>
          </c:marker>
          <c:dLbls>
            <c:dLbl>
              <c:idx val="0"/>
              <c:layout>
                <c:manualLayout>
                  <c:x val="0"/>
                  <c:y val="-2.314814814814814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F60-4C2C-9049-238F271E8846}"/>
                </c:ext>
              </c:extLst>
            </c:dLbl>
            <c:dLbl>
              <c:idx val="1"/>
              <c:layout>
                <c:manualLayout>
                  <c:x val="0"/>
                  <c:y val="-4.629629629629638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EF60-4C2C-9049-238F271E8846}"/>
                </c:ext>
              </c:extLst>
            </c:dLbl>
            <c:dLbl>
              <c:idx val="2"/>
              <c:layout>
                <c:manualLayout>
                  <c:x val="-2.3542001070091037E-2"/>
                  <c:y val="-0.125"/>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F60-4C2C-9049-238F271E8846}"/>
                </c:ext>
              </c:extLst>
            </c:dLbl>
            <c:dLbl>
              <c:idx val="3"/>
              <c:layout>
                <c:manualLayout>
                  <c:x val="0"/>
                  <c:y val="-5.092592592592592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EF60-4C2C-9049-238F271E8846}"/>
                </c:ext>
              </c:extLst>
            </c:dLbl>
            <c:dLbl>
              <c:idx val="4"/>
              <c:layout>
                <c:manualLayout>
                  <c:x val="1.7121455323702513E-2"/>
                  <c:y val="-5.555555555555555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EF60-4C2C-9049-238F271E8846}"/>
                </c:ext>
              </c:extLst>
            </c:dLbl>
            <c:dLbl>
              <c:idx val="5"/>
              <c:layout>
                <c:manualLayout>
                  <c:x val="-1.0700909577314071E-2"/>
                  <c:y val="-6.944444444444444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EF60-4C2C-9049-238F271E8846}"/>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ja-JP"/>
              </a:p>
            </c:txPr>
            <c:dLblPos val="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'日本人延べ宿泊者数（グラフ用） (2)'!$P$3:$P$8</c:f>
              <c:strCache>
                <c:ptCount val="6"/>
                <c:pt idx="0">
                  <c:v>2019年</c:v>
                </c:pt>
                <c:pt idx="1">
                  <c:v>2020年</c:v>
                </c:pt>
                <c:pt idx="2">
                  <c:v>2021年</c:v>
                </c:pt>
                <c:pt idx="3">
                  <c:v>2022年</c:v>
                </c:pt>
                <c:pt idx="4">
                  <c:v>2023年</c:v>
                </c:pt>
                <c:pt idx="5">
                  <c:v>2024年
（１～６月）</c:v>
                </c:pt>
              </c:strCache>
            </c:strRef>
          </c:cat>
          <c:val>
            <c:numRef>
              <c:f>'日本人延べ宿泊者数（グラフ用） (2)'!$O$3:$O$8</c:f>
              <c:numCache>
                <c:formatCode>0.0%</c:formatCode>
                <c:ptCount val="6"/>
                <c:pt idx="1">
                  <c:v>0.55905966101694904</c:v>
                </c:pt>
                <c:pt idx="2">
                  <c:v>0.59457627118644063</c:v>
                </c:pt>
                <c:pt idx="3">
                  <c:v>0.96237288135593224</c:v>
                </c:pt>
                <c:pt idx="4">
                  <c:v>1.0649999999999999</c:v>
                </c:pt>
              </c:numCache>
            </c:numRef>
          </c:val>
          <c:smooth val="0"/>
          <c:extLst>
            <c:ext xmlns:c16="http://schemas.microsoft.com/office/drawing/2014/chart" uri="{C3380CC4-5D6E-409C-BE32-E72D297353CC}">
              <c16:uniqueId val="{00000007-EF60-4C2C-9049-238F271E8846}"/>
            </c:ext>
          </c:extLst>
        </c:ser>
        <c:dLbls>
          <c:showLegendKey val="0"/>
          <c:showVal val="0"/>
          <c:showCatName val="0"/>
          <c:showSerName val="0"/>
          <c:showPercent val="0"/>
          <c:showBubbleSize val="0"/>
        </c:dLbls>
        <c:marker val="1"/>
        <c:smooth val="0"/>
        <c:axId val="484706056"/>
        <c:axId val="484702456"/>
      </c:lineChart>
      <c:catAx>
        <c:axId val="4846995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84697776"/>
        <c:crosses val="autoZero"/>
        <c:auto val="1"/>
        <c:lblAlgn val="ctr"/>
        <c:lblOffset val="100"/>
        <c:noMultiLvlLbl val="0"/>
      </c:catAx>
      <c:valAx>
        <c:axId val="484697776"/>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84699576"/>
        <c:crosses val="autoZero"/>
        <c:crossBetween val="between"/>
      </c:valAx>
      <c:valAx>
        <c:axId val="484702456"/>
        <c:scaling>
          <c:orientation val="minMax"/>
        </c:scaling>
        <c:delete val="0"/>
        <c:axPos val="r"/>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84706056"/>
        <c:crosses val="max"/>
        <c:crossBetween val="between"/>
      </c:valAx>
      <c:catAx>
        <c:axId val="484706056"/>
        <c:scaling>
          <c:orientation val="minMax"/>
        </c:scaling>
        <c:delete val="1"/>
        <c:axPos val="b"/>
        <c:numFmt formatCode="General" sourceLinked="1"/>
        <c:majorTickMark val="none"/>
        <c:minorTickMark val="none"/>
        <c:tickLblPos val="nextTo"/>
        <c:crossAx val="484702456"/>
        <c:crosses val="autoZero"/>
        <c:auto val="1"/>
        <c:lblAlgn val="ctr"/>
        <c:lblOffset val="100"/>
        <c:noMultiLvlLbl val="0"/>
      </c:catAx>
      <c:spPr>
        <a:noFill/>
        <a:ln>
          <a:noFill/>
        </a:ln>
        <a:effectLst/>
      </c:spPr>
    </c:plotArea>
    <c:legend>
      <c:legendPos val="t"/>
      <c:layout>
        <c:manualLayout>
          <c:xMode val="edge"/>
          <c:yMode val="edge"/>
          <c:x val="0.13281407391643613"/>
          <c:y val="5.6064814814814803E-2"/>
          <c:w val="0.82576866764275259"/>
          <c:h val="8.6535797608632267E-2"/>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2"/>
            <a:ext cx="2945659" cy="496332"/>
          </a:xfrm>
          <a:prstGeom prst="rect">
            <a:avLst/>
          </a:prstGeom>
        </p:spPr>
        <p:txBody>
          <a:bodyPr vert="horz" lIns="91283" tIns="45639" rIns="91283" bIns="4563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8" y="2"/>
            <a:ext cx="2945659" cy="496332"/>
          </a:xfrm>
          <a:prstGeom prst="rect">
            <a:avLst/>
          </a:prstGeom>
        </p:spPr>
        <p:txBody>
          <a:bodyPr vert="horz" lIns="91283" tIns="45639" rIns="91283" bIns="45639" rtlCol="0"/>
          <a:lstStyle>
            <a:lvl1pPr algn="r">
              <a:defRPr sz="1200"/>
            </a:lvl1pPr>
          </a:lstStyle>
          <a:p>
            <a:fld id="{3D16FDEC-560D-45FF-95E3-45F1DE396D79}" type="datetimeFigureOut">
              <a:rPr kumimoji="1" lang="ja-JP" altLang="en-US" smtClean="0"/>
              <a:t>2024/10/9</a:t>
            </a:fld>
            <a:endParaRPr kumimoji="1" lang="ja-JP" altLang="en-US"/>
          </a:p>
        </p:txBody>
      </p:sp>
      <p:sp>
        <p:nvSpPr>
          <p:cNvPr id="4" name="スライド イメージ プレースホルダー 3"/>
          <p:cNvSpPr>
            <a:spLocks noGrp="1" noRot="1" noChangeAspect="1"/>
          </p:cNvSpPr>
          <p:nvPr>
            <p:ph type="sldImg" idx="2"/>
          </p:nvPr>
        </p:nvSpPr>
        <p:spPr>
          <a:xfrm>
            <a:off x="917575" y="744538"/>
            <a:ext cx="4962525" cy="3721100"/>
          </a:xfrm>
          <a:prstGeom prst="rect">
            <a:avLst/>
          </a:prstGeom>
          <a:noFill/>
          <a:ln w="12700">
            <a:solidFill>
              <a:prstClr val="black"/>
            </a:solidFill>
          </a:ln>
        </p:spPr>
        <p:txBody>
          <a:bodyPr vert="horz" lIns="91283" tIns="45639" rIns="91283" bIns="45639" rtlCol="0" anchor="ctr"/>
          <a:lstStyle/>
          <a:p>
            <a:endParaRPr lang="ja-JP" altLang="en-US"/>
          </a:p>
        </p:txBody>
      </p:sp>
      <p:sp>
        <p:nvSpPr>
          <p:cNvPr id="5" name="ノート プレースホルダー 4"/>
          <p:cNvSpPr>
            <a:spLocks noGrp="1"/>
          </p:cNvSpPr>
          <p:nvPr>
            <p:ph type="body" sz="quarter" idx="3"/>
          </p:nvPr>
        </p:nvSpPr>
        <p:spPr>
          <a:xfrm>
            <a:off x="679768" y="4715156"/>
            <a:ext cx="5438140" cy="4466987"/>
          </a:xfrm>
          <a:prstGeom prst="rect">
            <a:avLst/>
          </a:prstGeom>
        </p:spPr>
        <p:txBody>
          <a:bodyPr vert="horz" lIns="91283" tIns="45639" rIns="91283" bIns="4563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7" y="9428586"/>
            <a:ext cx="2945659" cy="496332"/>
          </a:xfrm>
          <a:prstGeom prst="rect">
            <a:avLst/>
          </a:prstGeom>
        </p:spPr>
        <p:txBody>
          <a:bodyPr vert="horz" lIns="91283" tIns="45639" rIns="91283" bIns="4563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8" y="9428586"/>
            <a:ext cx="2945659" cy="496332"/>
          </a:xfrm>
          <a:prstGeom prst="rect">
            <a:avLst/>
          </a:prstGeom>
        </p:spPr>
        <p:txBody>
          <a:bodyPr vert="horz" lIns="91283" tIns="45639" rIns="91283" bIns="45639" rtlCol="0" anchor="b"/>
          <a:lstStyle>
            <a:lvl1pPr algn="r">
              <a:defRPr sz="1200"/>
            </a:lvl1pPr>
          </a:lstStyle>
          <a:p>
            <a:fld id="{7DFC286C-5495-4B3F-9CAF-8B4C2DB5627F}" type="slidenum">
              <a:rPr kumimoji="1" lang="ja-JP" altLang="en-US" smtClean="0"/>
              <a:t>‹#›</a:t>
            </a:fld>
            <a:endParaRPr kumimoji="1" lang="ja-JP" altLang="en-US"/>
          </a:p>
        </p:txBody>
      </p:sp>
    </p:spTree>
    <p:extLst>
      <p:ext uri="{BB962C8B-B14F-4D97-AF65-F5344CB8AC3E}">
        <p14:creationId xmlns:p14="http://schemas.microsoft.com/office/powerpoint/2010/main" val="42351442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4F71FD3-49BA-4DD6-86E6-38BF5EFF6BD6}" type="datetime1">
              <a:rPr kumimoji="1" lang="ja-JP" altLang="en-US" smtClean="0"/>
              <a:t>2024/10/9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022025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169E332-4351-4964-B061-630764C9FC6B}" type="datetime1">
              <a:rPr kumimoji="1" lang="ja-JP" altLang="en-US" smtClean="0"/>
              <a:t>2024/10/9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extLst>
      <p:ext uri="{BB962C8B-B14F-4D97-AF65-F5344CB8AC3E}">
        <p14:creationId xmlns:p14="http://schemas.microsoft.com/office/powerpoint/2010/main" val="3720487508"/>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169E332-4351-4964-B061-630764C9FC6B}" type="datetime1">
              <a:rPr kumimoji="1" lang="ja-JP" altLang="en-US" smtClean="0"/>
              <a:t>2024/10/9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extLst>
      <p:ext uri="{BB962C8B-B14F-4D97-AF65-F5344CB8AC3E}">
        <p14:creationId xmlns:p14="http://schemas.microsoft.com/office/powerpoint/2010/main" val="2177179140"/>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65497DF-E3DD-4F97-8998-235F5EBEB965}" type="datetime1">
              <a:rPr kumimoji="1" lang="ja-JP" altLang="en-US" smtClean="0"/>
              <a:t>2024/10/9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627022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3327F16-9074-4C9B-99A3-64679E3CCB6D}" type="datetime1">
              <a:rPr kumimoji="1" lang="ja-JP" altLang="en-US" smtClean="0"/>
              <a:t>2024/10/9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960417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F7CB9C5E-882E-4B4F-ACBA-FF9DBC7D3243}" type="datetime1">
              <a:rPr kumimoji="1" lang="ja-JP" altLang="en-US" smtClean="0"/>
              <a:t>2024/10/9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8" name="正方形/長方形 7"/>
          <p:cNvSpPr/>
          <p:nvPr userDrawn="1"/>
        </p:nvSpPr>
        <p:spPr>
          <a:xfrm rot="20101103">
            <a:off x="863017" y="2293258"/>
            <a:ext cx="7265564" cy="1862048"/>
          </a:xfrm>
          <a:prstGeom prst="rect">
            <a:avLst/>
          </a:prstGeom>
          <a:noFill/>
          <a:ln>
            <a:solidFill>
              <a:schemeClr val="tx1">
                <a:alpha val="0"/>
              </a:schemeClr>
            </a:solidFill>
          </a:ln>
        </p:spPr>
        <p:txBody>
          <a:bodyPr wrap="square" lIns="91440" tIns="45720" rIns="91440" bIns="45720">
            <a:spAutoFit/>
          </a:bodyPr>
          <a:lstStyle/>
          <a:p>
            <a:pPr algn="ctr"/>
            <a:r>
              <a:rPr lang="ja-JP" altLang="en-US" sz="11500" b="0" cap="none" spc="0" dirty="0">
                <a:ln w="0"/>
                <a:gradFill>
                  <a:gsLst>
                    <a:gs pos="21000">
                      <a:srgbClr val="53575C">
                        <a:alpha val="22000"/>
                      </a:srgbClr>
                    </a:gs>
                    <a:gs pos="88000">
                      <a:srgbClr val="C5C7CA"/>
                    </a:gs>
                  </a:gsLst>
                  <a:lin ang="5400000"/>
                </a:gradFill>
                <a:effectLst/>
              </a:rPr>
              <a:t>調  整  中</a:t>
            </a:r>
          </a:p>
        </p:txBody>
      </p:sp>
    </p:spTree>
    <p:extLst>
      <p:ext uri="{BB962C8B-B14F-4D97-AF65-F5344CB8AC3E}">
        <p14:creationId xmlns:p14="http://schemas.microsoft.com/office/powerpoint/2010/main" val="3223367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A8BAF34-553D-4826-BBF9-D1DC298F4387}" type="datetime1">
              <a:rPr kumimoji="1" lang="ja-JP" altLang="en-US" smtClean="0"/>
              <a:t>2024/10/9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10" name="正方形/長方形 9"/>
          <p:cNvSpPr/>
          <p:nvPr userDrawn="1"/>
        </p:nvSpPr>
        <p:spPr>
          <a:xfrm rot="20101103">
            <a:off x="863017" y="2293258"/>
            <a:ext cx="7265564" cy="1862048"/>
          </a:xfrm>
          <a:prstGeom prst="rect">
            <a:avLst/>
          </a:prstGeom>
          <a:noFill/>
          <a:ln>
            <a:solidFill>
              <a:schemeClr val="tx1">
                <a:alpha val="0"/>
              </a:schemeClr>
            </a:solidFill>
          </a:ln>
        </p:spPr>
        <p:txBody>
          <a:bodyPr wrap="square" lIns="91440" tIns="45720" rIns="91440" bIns="45720">
            <a:spAutoFit/>
          </a:bodyPr>
          <a:lstStyle/>
          <a:p>
            <a:pPr algn="ctr"/>
            <a:r>
              <a:rPr lang="ja-JP" altLang="en-US" sz="11500" b="0" cap="none" spc="0" dirty="0">
                <a:ln w="0"/>
                <a:gradFill>
                  <a:gsLst>
                    <a:gs pos="21000">
                      <a:srgbClr val="53575C">
                        <a:alpha val="22000"/>
                      </a:srgbClr>
                    </a:gs>
                    <a:gs pos="88000">
                      <a:srgbClr val="C5C7CA"/>
                    </a:gs>
                  </a:gsLst>
                  <a:lin ang="5400000"/>
                </a:gradFill>
                <a:effectLst/>
              </a:rPr>
              <a:t>調  整  中</a:t>
            </a:r>
          </a:p>
        </p:txBody>
      </p:sp>
    </p:spTree>
    <p:extLst>
      <p:ext uri="{BB962C8B-B14F-4D97-AF65-F5344CB8AC3E}">
        <p14:creationId xmlns:p14="http://schemas.microsoft.com/office/powerpoint/2010/main" val="3495701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509716B-62C1-4B1D-81BA-2DFDCAD6195D}" type="datetime1">
              <a:rPr kumimoji="1" lang="ja-JP" altLang="en-US" smtClean="0"/>
              <a:t>2024/10/9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530717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579BA44-95DE-412A-B35C-E32256496E2E}" type="datetime1">
              <a:rPr kumimoji="1" lang="ja-JP" altLang="en-US" smtClean="0"/>
              <a:t>2024/10/9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707047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169E332-4351-4964-B061-630764C9FC6B}" type="datetime1">
              <a:rPr kumimoji="1" lang="ja-JP" altLang="en-US" smtClean="0"/>
              <a:t>2024/10/9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extLst>
      <p:ext uri="{BB962C8B-B14F-4D97-AF65-F5344CB8AC3E}">
        <p14:creationId xmlns:p14="http://schemas.microsoft.com/office/powerpoint/2010/main" val="3121724719"/>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58E2D97-1CF1-4498-BF0A-21DB039DF0E6}" type="datetime1">
              <a:rPr kumimoji="1" lang="ja-JP" altLang="en-US" smtClean="0"/>
              <a:t>2024/10/9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552469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169E332-4351-4964-B061-630764C9FC6B}" type="datetime1">
              <a:rPr kumimoji="1" lang="ja-JP" altLang="en-US" smtClean="0"/>
              <a:t>2024/10/9</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123112" y="6592267"/>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2D8002D-B5B0-4BAC-B1F6-782DDCCE6D9C}" type="slidenum">
              <a:rPr kumimoji="1" lang="ja-JP" altLang="en-US" smtClean="0"/>
              <a:t>‹#›</a:t>
            </a:fld>
            <a:endParaRPr kumimoji="1" lang="ja-JP" altLang="en-US" dirty="0"/>
          </a:p>
        </p:txBody>
      </p:sp>
    </p:spTree>
    <p:extLst>
      <p:ext uri="{BB962C8B-B14F-4D97-AF65-F5344CB8AC3E}">
        <p14:creationId xmlns:p14="http://schemas.microsoft.com/office/powerpoint/2010/main" val="5218422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255C209A-1B44-4176-B4A1-9EEF1B7771C5}"/>
              </a:ext>
            </a:extLst>
          </p:cNvPr>
          <p:cNvSpPr/>
          <p:nvPr/>
        </p:nvSpPr>
        <p:spPr>
          <a:xfrm>
            <a:off x="0" y="-2329"/>
            <a:ext cx="9144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資料３</a:t>
            </a:r>
            <a:r>
              <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内外からの誘客に関する数値目標及び参考指標の状況</a:t>
            </a: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a:t>
            </a:fld>
            <a:endParaRPr kumimoji="1" lang="ja-JP" altLang="en-US"/>
          </a:p>
        </p:txBody>
      </p:sp>
      <p:sp>
        <p:nvSpPr>
          <p:cNvPr id="22" name="テキスト ボックス 22">
            <a:extLst>
              <a:ext uri="{FF2B5EF4-FFF2-40B4-BE49-F238E27FC236}">
                <a16:creationId xmlns:a16="http://schemas.microsoft.com/office/drawing/2014/main" id="{34CF59F8-A367-4EC1-83BF-5D400B8A4CCC}"/>
              </a:ext>
            </a:extLst>
          </p:cNvPr>
          <p:cNvSpPr txBox="1"/>
          <p:nvPr/>
        </p:nvSpPr>
        <p:spPr>
          <a:xfrm>
            <a:off x="6614646" y="3264410"/>
            <a:ext cx="2203654" cy="220188"/>
          </a:xfrm>
          <a:prstGeom prst="rect">
            <a:avLst/>
          </a:prstGeom>
          <a:noFill/>
          <a:ln>
            <a:no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201221" indent="-201221"/>
            <a:r>
              <a:rPr lang="ja-JP" altLang="en-US" sz="831" dirty="0">
                <a:latin typeface="Meiryo UI" panose="020B0604030504040204" pitchFamily="50" charset="-128"/>
                <a:ea typeface="Meiryo UI" panose="020B0604030504040204" pitchFamily="50" charset="-128"/>
              </a:rPr>
              <a:t>出典：観光庁「宿泊旅行統計調査」より作成</a:t>
            </a:r>
            <a:endParaRPr lang="en-US" altLang="ja-JP" sz="831" dirty="0">
              <a:latin typeface="Meiryo UI" panose="020B0604030504040204" pitchFamily="50" charset="-128"/>
              <a:ea typeface="Meiryo UI" panose="020B0604030504040204" pitchFamily="50" charset="-128"/>
            </a:endParaRPr>
          </a:p>
        </p:txBody>
      </p:sp>
      <p:sp>
        <p:nvSpPr>
          <p:cNvPr id="9" name="テキスト ボックス 55">
            <a:extLst>
              <a:ext uri="{FF2B5EF4-FFF2-40B4-BE49-F238E27FC236}">
                <a16:creationId xmlns:a16="http://schemas.microsoft.com/office/drawing/2014/main" id="{3D2E1A18-4B50-348C-5A9A-4873AC658D42}"/>
              </a:ext>
            </a:extLst>
          </p:cNvPr>
          <p:cNvSpPr txBox="1">
            <a:spLocks noChangeArrowheads="1"/>
          </p:cNvSpPr>
          <p:nvPr/>
        </p:nvSpPr>
        <p:spPr bwMode="auto">
          <a:xfrm>
            <a:off x="-50" y="689513"/>
            <a:ext cx="9208855" cy="189227"/>
          </a:xfrm>
          <a:prstGeom prst="rect">
            <a:avLst/>
          </a:prstGeom>
          <a:noFill/>
          <a:ln w="9525">
            <a:noFill/>
            <a:miter lim="800000"/>
            <a:headEnd/>
            <a:tailEnd/>
          </a:ln>
        </p:spPr>
        <p:txBody>
          <a:bodyPr wrap="square" lIns="52650" tIns="26325" rIns="52650" bIns="26325">
            <a:spAutoFit/>
          </a:bodyPr>
          <a:lstStyle/>
          <a:p>
            <a:pPr>
              <a:lnSpc>
                <a:spcPts val="1000"/>
              </a:lnSpc>
              <a:spcAft>
                <a:spcPts val="600"/>
              </a:spcAft>
            </a:pPr>
            <a:r>
              <a:rPr lang="ja-JP" altLang="en-US" sz="1400" dirty="0">
                <a:latin typeface="Meiryo UI" panose="020B0604030504040204" pitchFamily="50" charset="-128"/>
                <a:ea typeface="Meiryo UI" panose="020B0604030504040204" pitchFamily="50" charset="-128"/>
              </a:rPr>
              <a:t>〇日本人延べ宿泊者数（大阪）</a:t>
            </a:r>
            <a:endParaRPr lang="en-US" altLang="ja-JP" sz="1400" dirty="0">
              <a:latin typeface="Arial" panose="020B0604020202020204" pitchFamily="34" charset="0"/>
              <a:ea typeface="Meiryo UI" panose="020B0604030504040204" pitchFamily="50" charset="-128"/>
              <a:cs typeface="Arial" panose="020B0604020202020204" pitchFamily="34" charset="0"/>
            </a:endParaRPr>
          </a:p>
        </p:txBody>
      </p:sp>
      <p:graphicFrame>
        <p:nvGraphicFramePr>
          <p:cNvPr id="10" name="表 11">
            <a:extLst>
              <a:ext uri="{FF2B5EF4-FFF2-40B4-BE49-F238E27FC236}">
                <a16:creationId xmlns:a16="http://schemas.microsoft.com/office/drawing/2014/main" id="{273A6E81-FDED-5DA9-6713-96765D212F93}"/>
              </a:ext>
            </a:extLst>
          </p:cNvPr>
          <p:cNvGraphicFramePr>
            <a:graphicFrameLocks noGrp="1"/>
          </p:cNvGraphicFramePr>
          <p:nvPr>
            <p:extLst>
              <p:ext uri="{D42A27DB-BD31-4B8C-83A1-F6EECF244321}">
                <p14:modId xmlns:p14="http://schemas.microsoft.com/office/powerpoint/2010/main" val="369341345"/>
              </p:ext>
            </p:extLst>
          </p:nvPr>
        </p:nvGraphicFramePr>
        <p:xfrm>
          <a:off x="288243" y="856176"/>
          <a:ext cx="8640964" cy="3097838"/>
        </p:xfrm>
        <a:graphic>
          <a:graphicData uri="http://schemas.openxmlformats.org/drawingml/2006/table">
            <a:tbl>
              <a:tblPr firstRow="1" bandRow="1">
                <a:tableStyleId>{5C22544A-7EE6-4342-B048-85BDC9FD1C3A}</a:tableStyleId>
              </a:tblPr>
              <a:tblGrid>
                <a:gridCol w="1187413">
                  <a:extLst>
                    <a:ext uri="{9D8B030D-6E8A-4147-A177-3AD203B41FA5}">
                      <a16:colId xmlns:a16="http://schemas.microsoft.com/office/drawing/2014/main" val="2505450777"/>
                    </a:ext>
                  </a:extLst>
                </a:gridCol>
                <a:gridCol w="1530170">
                  <a:extLst>
                    <a:ext uri="{9D8B030D-6E8A-4147-A177-3AD203B41FA5}">
                      <a16:colId xmlns:a16="http://schemas.microsoft.com/office/drawing/2014/main" val="2836161253"/>
                    </a:ext>
                  </a:extLst>
                </a:gridCol>
                <a:gridCol w="1530170">
                  <a:extLst>
                    <a:ext uri="{9D8B030D-6E8A-4147-A177-3AD203B41FA5}">
                      <a16:colId xmlns:a16="http://schemas.microsoft.com/office/drawing/2014/main" val="1149974204"/>
                    </a:ext>
                  </a:extLst>
                </a:gridCol>
                <a:gridCol w="1530170">
                  <a:extLst>
                    <a:ext uri="{9D8B030D-6E8A-4147-A177-3AD203B41FA5}">
                      <a16:colId xmlns:a16="http://schemas.microsoft.com/office/drawing/2014/main" val="706244066"/>
                    </a:ext>
                  </a:extLst>
                </a:gridCol>
                <a:gridCol w="1530170">
                  <a:extLst>
                    <a:ext uri="{9D8B030D-6E8A-4147-A177-3AD203B41FA5}">
                      <a16:colId xmlns:a16="http://schemas.microsoft.com/office/drawing/2014/main" val="1233618572"/>
                    </a:ext>
                  </a:extLst>
                </a:gridCol>
                <a:gridCol w="1332871">
                  <a:extLst>
                    <a:ext uri="{9D8B030D-6E8A-4147-A177-3AD203B41FA5}">
                      <a16:colId xmlns:a16="http://schemas.microsoft.com/office/drawing/2014/main" val="2523037711"/>
                    </a:ext>
                  </a:extLst>
                </a:gridCol>
              </a:tblGrid>
              <a:tr h="325908">
                <a:tc rowSpan="2">
                  <a:txBody>
                    <a:bodyPr/>
                    <a:lstStyle/>
                    <a:p>
                      <a:endParaRPr kumimoji="1" lang="ja-JP" altLang="en-US" sz="1200" dirty="0">
                        <a:latin typeface="Meiryo UI" panose="020B0604030504040204" pitchFamily="50" charset="-128"/>
                        <a:ea typeface="Meiryo UI" panose="020B0604030504040204" pitchFamily="50" charset="-128"/>
                      </a:endParaRPr>
                    </a:p>
                  </a:txBody>
                  <a:tcPr/>
                </a:tc>
                <a:tc gridSpan="5">
                  <a:txBody>
                    <a:bodyPr/>
                    <a:lstStyle/>
                    <a:p>
                      <a:pPr algn="ctr"/>
                      <a:r>
                        <a:rPr kumimoji="1" lang="ja-JP" altLang="en-US" dirty="0">
                          <a:latin typeface="Meiryo UI" panose="020B0604030504040204" pitchFamily="50" charset="-128"/>
                          <a:ea typeface="Meiryo UI" panose="020B0604030504040204" pitchFamily="50" charset="-128"/>
                        </a:rPr>
                        <a:t>日本人延べ宿泊者数（大阪）</a:t>
                      </a:r>
                    </a:p>
                  </a:txBody>
                  <a:tcPr/>
                </a:tc>
                <a:tc hMerge="1">
                  <a:txBody>
                    <a:bodyPr/>
                    <a:lstStyle/>
                    <a:p>
                      <a:endParaRPr kumimoji="1" lang="en-US" altLang="ja-JP" dirty="0"/>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pPr algn="ctr"/>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7093606"/>
                  </a:ext>
                </a:extLst>
              </a:tr>
              <a:tr h="401804">
                <a:tc vMerge="1">
                  <a:txBody>
                    <a:bodyPr/>
                    <a:lstStyle/>
                    <a:p>
                      <a:endParaRPr kumimoji="1" lang="ja-JP" altLang="en-US" dirty="0"/>
                    </a:p>
                  </a:txBody>
                  <a:tcPr/>
                </a:tc>
                <a:tc>
                  <a:txBody>
                    <a:bodyPr/>
                    <a:lstStyle/>
                    <a:p>
                      <a:pPr algn="ctr"/>
                      <a:r>
                        <a:rPr kumimoji="1" lang="ja-JP" altLang="en-US" sz="1200" dirty="0">
                          <a:latin typeface="Meiryo UI" panose="020B0604030504040204" pitchFamily="50" charset="-128"/>
                          <a:ea typeface="Meiryo UI" panose="020B0604030504040204" pitchFamily="50" charset="-128"/>
                        </a:rPr>
                        <a:t>実績（万人泊）</a:t>
                      </a: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目標値</a:t>
                      </a:r>
                      <a:r>
                        <a:rPr kumimoji="1" lang="ja-JP" altLang="en-US" sz="1000" dirty="0">
                          <a:latin typeface="Meiryo UI" panose="020B0604030504040204" pitchFamily="50" charset="-128"/>
                          <a:ea typeface="Meiryo UI" panose="020B0604030504040204" pitchFamily="50" charset="-128"/>
                        </a:rPr>
                        <a:t>（万人泊）</a:t>
                      </a:r>
                      <a:endParaRPr kumimoji="1" lang="en-US" altLang="ja-JP" sz="10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達成をめざす時期</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目標達成率</a:t>
                      </a:r>
                    </a:p>
                  </a:txBody>
                  <a:tcPr anchor="ctr"/>
                </a:tc>
                <a:tc>
                  <a:txBody>
                    <a:bodyPr/>
                    <a:lstStyle/>
                    <a:p>
                      <a:pPr algn="ctr"/>
                      <a:r>
                        <a:rPr kumimoji="1" lang="ja-JP" altLang="en-US" sz="1050" dirty="0">
                          <a:latin typeface="Meiryo UI" panose="020B0604030504040204" pitchFamily="50" charset="-128"/>
                          <a:ea typeface="Meiryo UI" panose="020B0604030504040204" pitchFamily="50" charset="-128"/>
                        </a:rPr>
                        <a:t>（参考）</a:t>
                      </a:r>
                      <a:endParaRPr kumimoji="1" lang="en-US" altLang="ja-JP" sz="1050" dirty="0">
                        <a:latin typeface="Meiryo UI" panose="020B0604030504040204" pitchFamily="50" charset="-128"/>
                        <a:ea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rPr>
                        <a:t>対前年増加率</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600242335"/>
                  </a:ext>
                </a:extLst>
              </a:tr>
              <a:tr h="35626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b="0" dirty="0">
                          <a:latin typeface="Meiryo UI" panose="020B0604030504040204" pitchFamily="50" charset="-128"/>
                          <a:ea typeface="Meiryo UI" panose="020B0604030504040204" pitchFamily="50" charset="-128"/>
                        </a:rPr>
                        <a:t>2019</a:t>
                      </a:r>
                      <a:r>
                        <a:rPr kumimoji="1" lang="ja-JP" altLang="en-US" sz="1200" b="0" dirty="0">
                          <a:latin typeface="Meiryo UI" panose="020B0604030504040204" pitchFamily="50" charset="-128"/>
                          <a:ea typeface="Meiryo UI" panose="020B0604030504040204" pitchFamily="50" charset="-128"/>
                        </a:rPr>
                        <a:t>年</a:t>
                      </a: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2,950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a:latin typeface="Meiryo UI" panose="020B0604030504040204" pitchFamily="50" charset="-128"/>
                          <a:ea typeface="Meiryo UI" panose="020B0604030504040204" pitchFamily="50" charset="-128"/>
                        </a:rPr>
                        <a:t>―</a:t>
                      </a: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a:t>
                      </a: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45742183"/>
                  </a:ext>
                </a:extLst>
              </a:tr>
              <a:tr h="356266">
                <a:tc>
                  <a:txBody>
                    <a:bodyPr/>
                    <a:lstStyle/>
                    <a:p>
                      <a:r>
                        <a:rPr kumimoji="1" lang="en-US" altLang="ja-JP" sz="1200" b="0" dirty="0">
                          <a:latin typeface="Meiryo UI" panose="020B0604030504040204" pitchFamily="50" charset="-128"/>
                          <a:ea typeface="Meiryo UI" panose="020B0604030504040204" pitchFamily="50" charset="-128"/>
                        </a:rPr>
                        <a:t>2020</a:t>
                      </a:r>
                      <a:r>
                        <a:rPr kumimoji="1" lang="ja-JP" altLang="en-US" sz="1200" b="0" dirty="0">
                          <a:latin typeface="Meiryo UI" panose="020B0604030504040204" pitchFamily="50" charset="-128"/>
                          <a:ea typeface="Meiryo UI" panose="020B0604030504040204" pitchFamily="50" charset="-128"/>
                        </a:rPr>
                        <a:t>年</a:t>
                      </a:r>
                    </a:p>
                  </a:txBody>
                  <a:tcPr anchor="ctr"/>
                </a:tc>
                <a:tc>
                  <a:txBody>
                    <a:bodyPr/>
                    <a:lstStyle/>
                    <a:p>
                      <a:pPr algn="ctr"/>
                      <a:r>
                        <a:rPr kumimoji="1" lang="en-US" altLang="ja-JP" sz="1200" b="0" dirty="0">
                          <a:latin typeface="Meiryo UI" panose="020B0604030504040204" pitchFamily="50" charset="-128"/>
                          <a:ea typeface="Meiryo UI" panose="020B0604030504040204" pitchFamily="50" charset="-128"/>
                        </a:rPr>
                        <a:t>1,649</a:t>
                      </a:r>
                      <a:endParaRPr kumimoji="1" lang="ja-JP" altLang="en-US" sz="1200" b="0" dirty="0">
                        <a:latin typeface="Meiryo UI" panose="020B0604030504040204" pitchFamily="50" charset="-128"/>
                        <a:ea typeface="Meiryo UI" panose="020B0604030504040204" pitchFamily="50" charset="-128"/>
                      </a:endParaRPr>
                    </a:p>
                  </a:txBody>
                  <a:tcPr anchor="ctr"/>
                </a:tc>
                <a:tc rowSpan="3">
                  <a:txBody>
                    <a:bodyPr/>
                    <a:lstStyle/>
                    <a:p>
                      <a:pPr algn="ctr"/>
                      <a:r>
                        <a:rPr kumimoji="1" lang="en-US" altLang="ja-JP" sz="1200" b="0" dirty="0">
                          <a:latin typeface="Meiryo UI" panose="020B0604030504040204" pitchFamily="50" charset="-128"/>
                          <a:ea typeface="Meiryo UI" panose="020B0604030504040204" pitchFamily="50" charset="-128"/>
                        </a:rPr>
                        <a:t>2,950</a:t>
                      </a:r>
                      <a:endParaRPr kumimoji="1" lang="ja-JP" altLang="en-US" sz="1200" b="0" dirty="0">
                        <a:latin typeface="Meiryo UI" panose="020B0604030504040204" pitchFamily="50" charset="-128"/>
                        <a:ea typeface="Meiryo UI" panose="020B0604030504040204" pitchFamily="50" charset="-128"/>
                      </a:endParaRPr>
                    </a:p>
                  </a:txBody>
                  <a:tcPr anchor="ctr"/>
                </a:tc>
                <a:tc rowSpan="3">
                  <a:txBody>
                    <a:bodyPr/>
                    <a:lstStyle/>
                    <a:p>
                      <a:pPr algn="ctr"/>
                      <a:r>
                        <a:rPr kumimoji="1" lang="en-US" altLang="ja-JP" sz="1200" b="0" dirty="0">
                          <a:latin typeface="Meiryo UI" panose="020B0604030504040204" pitchFamily="50" charset="-128"/>
                          <a:ea typeface="Meiryo UI" panose="020B0604030504040204" pitchFamily="50" charset="-128"/>
                        </a:rPr>
                        <a:t>2022</a:t>
                      </a:r>
                      <a:r>
                        <a:rPr kumimoji="1" lang="ja-JP" altLang="en-US" sz="1200" b="0" dirty="0">
                          <a:latin typeface="Meiryo UI" panose="020B0604030504040204" pitchFamily="50" charset="-128"/>
                          <a:ea typeface="Meiryo UI" panose="020B0604030504040204" pitchFamily="50" charset="-128"/>
                        </a:rPr>
                        <a:t>年</a:t>
                      </a:r>
                    </a:p>
                  </a:txBody>
                  <a:tcPr anchor="ctr"/>
                </a:tc>
                <a:tc>
                  <a:txBody>
                    <a:bodyPr/>
                    <a:lstStyle/>
                    <a:p>
                      <a:pPr algn="ctr"/>
                      <a:r>
                        <a:rPr kumimoji="1" lang="en-US" altLang="ja-JP" sz="1200" b="0" dirty="0">
                          <a:latin typeface="Meiryo UI" panose="020B0604030504040204" pitchFamily="50" charset="-128"/>
                          <a:ea typeface="Meiryo UI" panose="020B0604030504040204" pitchFamily="50" charset="-128"/>
                        </a:rPr>
                        <a:t>55.9</a:t>
                      </a:r>
                      <a:r>
                        <a:rPr kumimoji="1" lang="ja-JP" altLang="en-US" sz="1200" b="0" dirty="0">
                          <a:latin typeface="Meiryo UI" panose="020B0604030504040204" pitchFamily="50" charset="-128"/>
                          <a:ea typeface="Meiryo UI" panose="020B0604030504040204" pitchFamily="50" charset="-128"/>
                        </a:rPr>
                        <a:t>％</a:t>
                      </a:r>
                    </a:p>
                  </a:txBody>
                  <a:tcPr anchor="ctr"/>
                </a:tc>
                <a:tc>
                  <a:txBody>
                    <a:bodyPr/>
                    <a:lstStyle/>
                    <a:p>
                      <a:pPr algn="ctr"/>
                      <a:r>
                        <a:rPr kumimoji="1" lang="ja-JP" altLang="en-US" sz="1200" b="0" dirty="0">
                          <a:latin typeface="Meiryo UI" panose="020B0604030504040204" pitchFamily="50" charset="-128"/>
                          <a:ea typeface="Meiryo UI" panose="020B0604030504040204" pitchFamily="50" charset="-128"/>
                        </a:rPr>
                        <a:t>▲</a:t>
                      </a:r>
                      <a:r>
                        <a:rPr kumimoji="1" lang="en-US" altLang="ja-JP" sz="1200" b="0" dirty="0">
                          <a:latin typeface="Meiryo UI" panose="020B0604030504040204" pitchFamily="50" charset="-128"/>
                          <a:ea typeface="Meiryo UI" panose="020B0604030504040204" pitchFamily="50" charset="-128"/>
                        </a:rPr>
                        <a:t>42.1%</a:t>
                      </a:r>
                      <a:endParaRPr kumimoji="1" lang="ja-JP" altLang="en-US" sz="120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18167250"/>
                  </a:ext>
                </a:extLst>
              </a:tr>
              <a:tr h="356266">
                <a:tc>
                  <a:txBody>
                    <a:bodyPr/>
                    <a:lstStyle/>
                    <a:p>
                      <a:r>
                        <a:rPr kumimoji="1" lang="en-US" altLang="ja-JP" sz="1200" b="0" dirty="0">
                          <a:latin typeface="Meiryo UI" panose="020B0604030504040204" pitchFamily="50" charset="-128"/>
                          <a:ea typeface="Meiryo UI" panose="020B0604030504040204" pitchFamily="50" charset="-128"/>
                        </a:rPr>
                        <a:t>2021</a:t>
                      </a:r>
                      <a:r>
                        <a:rPr kumimoji="1" lang="ja-JP" altLang="en-US" sz="1200" b="0" dirty="0">
                          <a:latin typeface="Meiryo UI" panose="020B0604030504040204" pitchFamily="50" charset="-128"/>
                          <a:ea typeface="Meiryo UI" panose="020B0604030504040204" pitchFamily="50" charset="-128"/>
                        </a:rPr>
                        <a:t>年</a:t>
                      </a:r>
                    </a:p>
                  </a:txBody>
                  <a:tcPr anchor="ctr"/>
                </a:tc>
                <a:tc>
                  <a:txBody>
                    <a:bodyPr/>
                    <a:lstStyle/>
                    <a:p>
                      <a:pPr algn="ctr"/>
                      <a:r>
                        <a:rPr kumimoji="1" lang="en-US" altLang="ja-JP" sz="1200" b="0" dirty="0">
                          <a:latin typeface="Meiryo UI" panose="020B0604030504040204" pitchFamily="50" charset="-128"/>
                          <a:ea typeface="Meiryo UI" panose="020B0604030504040204" pitchFamily="50" charset="-128"/>
                        </a:rPr>
                        <a:t>1,754</a:t>
                      </a:r>
                      <a:endParaRPr kumimoji="1" lang="ja-JP" altLang="en-US" sz="1200" b="0" dirty="0">
                        <a:latin typeface="Meiryo UI" panose="020B0604030504040204" pitchFamily="50" charset="-128"/>
                        <a:ea typeface="Meiryo UI" panose="020B0604030504040204" pitchFamily="50" charset="-128"/>
                      </a:endParaRPr>
                    </a:p>
                  </a:txBody>
                  <a:tcPr anchor="ctr"/>
                </a:tc>
                <a:tc vMerge="1">
                  <a:txBody>
                    <a:bodyPr/>
                    <a:lstStyle/>
                    <a:p>
                      <a:endParaRPr kumimoji="1" lang="ja-JP" altLang="en-US" dirty="0"/>
                    </a:p>
                  </a:txBody>
                  <a:tcPr/>
                </a:tc>
                <a:tc vMerge="1">
                  <a:txBody>
                    <a:bodyPr/>
                    <a:lstStyle/>
                    <a:p>
                      <a:endParaRPr kumimoji="1" lang="ja-JP" altLang="en-US"/>
                    </a:p>
                  </a:txBody>
                  <a:tcPr/>
                </a:tc>
                <a:tc>
                  <a:txBody>
                    <a:bodyPr/>
                    <a:lstStyle/>
                    <a:p>
                      <a:pPr algn="ctr"/>
                      <a:r>
                        <a:rPr kumimoji="1" lang="en-US" altLang="ja-JP" sz="1200" b="0" dirty="0">
                          <a:latin typeface="Meiryo UI" panose="020B0604030504040204" pitchFamily="50" charset="-128"/>
                          <a:ea typeface="Meiryo UI" panose="020B0604030504040204" pitchFamily="50" charset="-128"/>
                        </a:rPr>
                        <a:t>59.5%</a:t>
                      </a:r>
                    </a:p>
                  </a:txBody>
                  <a:tcPr anchor="ctr"/>
                </a:tc>
                <a:tc>
                  <a:txBody>
                    <a:bodyPr/>
                    <a:lstStyle/>
                    <a:p>
                      <a:pPr algn="ctr"/>
                      <a:r>
                        <a:rPr kumimoji="1" lang="ja-JP" altLang="en-US" sz="1200" b="0" dirty="0">
                          <a:latin typeface="Meiryo UI" panose="020B0604030504040204" pitchFamily="50" charset="-128"/>
                          <a:ea typeface="Meiryo UI" panose="020B0604030504040204" pitchFamily="50" charset="-128"/>
                        </a:rPr>
                        <a:t>＋</a:t>
                      </a:r>
                      <a:r>
                        <a:rPr kumimoji="1" lang="en-US" altLang="ja-JP" sz="1200" b="0" dirty="0">
                          <a:latin typeface="Meiryo UI" panose="020B0604030504040204" pitchFamily="50" charset="-128"/>
                          <a:ea typeface="Meiryo UI" panose="020B0604030504040204" pitchFamily="50" charset="-128"/>
                        </a:rPr>
                        <a:t>6.3</a:t>
                      </a:r>
                      <a:r>
                        <a:rPr kumimoji="1" lang="ja-JP" altLang="en-US" sz="1200" b="0" dirty="0">
                          <a:latin typeface="Meiryo UI" panose="020B0604030504040204" pitchFamily="50" charset="-128"/>
                          <a:ea typeface="Meiryo UI" panose="020B0604030504040204" pitchFamily="50" charset="-128"/>
                        </a:rPr>
                        <a:t>％</a:t>
                      </a:r>
                      <a:endParaRPr kumimoji="1" lang="en-US" altLang="ja-JP" sz="120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59235452"/>
                  </a:ext>
                </a:extLst>
              </a:tr>
              <a:tr h="356266">
                <a:tc>
                  <a:txBody>
                    <a:bodyPr/>
                    <a:lstStyle/>
                    <a:p>
                      <a:r>
                        <a:rPr kumimoji="1" lang="en-US" altLang="ja-JP" sz="1200" b="0" dirty="0">
                          <a:latin typeface="Meiryo UI" panose="020B0604030504040204" pitchFamily="50" charset="-128"/>
                          <a:ea typeface="Meiryo UI" panose="020B0604030504040204" pitchFamily="50" charset="-128"/>
                        </a:rPr>
                        <a:t>2022</a:t>
                      </a:r>
                      <a:r>
                        <a:rPr kumimoji="1" lang="ja-JP" altLang="en-US" sz="1200" b="0" dirty="0">
                          <a:latin typeface="Meiryo UI" panose="020B0604030504040204" pitchFamily="50" charset="-128"/>
                          <a:ea typeface="Meiryo UI" panose="020B0604030504040204" pitchFamily="50" charset="-128"/>
                        </a:rPr>
                        <a:t>年</a:t>
                      </a:r>
                    </a:p>
                  </a:txBody>
                  <a:tcPr anchor="ctr"/>
                </a:tc>
                <a:tc>
                  <a:txBody>
                    <a:bodyPr/>
                    <a:lstStyle/>
                    <a:p>
                      <a:pPr algn="ctr"/>
                      <a:r>
                        <a:rPr kumimoji="1" lang="en-US" altLang="ja-JP" sz="1200" b="0" dirty="0">
                          <a:latin typeface="Meiryo UI" panose="020B0604030504040204" pitchFamily="50" charset="-128"/>
                          <a:ea typeface="Meiryo UI" panose="020B0604030504040204" pitchFamily="50" charset="-128"/>
                        </a:rPr>
                        <a:t>2,839</a:t>
                      </a:r>
                      <a:endParaRPr kumimoji="1" lang="ja-JP" altLang="en-US" sz="1200" b="0" dirty="0">
                        <a:latin typeface="Meiryo UI" panose="020B0604030504040204" pitchFamily="50" charset="-128"/>
                        <a:ea typeface="Meiryo UI" panose="020B0604030504040204" pitchFamily="50" charset="-128"/>
                      </a:endParaRPr>
                    </a:p>
                  </a:txBody>
                  <a:tcPr anchor="ctr"/>
                </a:tc>
                <a:tc vMerge="1">
                  <a:txBody>
                    <a:bodyPr/>
                    <a:lstStyle/>
                    <a:p>
                      <a:endParaRPr kumimoji="1" lang="ja-JP" altLang="en-US" dirty="0"/>
                    </a:p>
                  </a:txBody>
                  <a:tcPr/>
                </a:tc>
                <a:tc vMerge="1">
                  <a:txBody>
                    <a:bodyPr/>
                    <a:lstStyle/>
                    <a:p>
                      <a:endParaRPr kumimoji="1" lang="ja-JP" altLang="en-US"/>
                    </a:p>
                  </a:txBody>
                  <a:tcPr/>
                </a:tc>
                <a:tc>
                  <a:txBody>
                    <a:bodyPr/>
                    <a:lstStyle/>
                    <a:p>
                      <a:pPr algn="ctr"/>
                      <a:r>
                        <a:rPr kumimoji="1" lang="en-US" altLang="ja-JP" sz="1200" b="0" dirty="0">
                          <a:latin typeface="Meiryo UI" panose="020B0604030504040204" pitchFamily="50" charset="-128"/>
                          <a:ea typeface="Meiryo UI" panose="020B0604030504040204" pitchFamily="50" charset="-128"/>
                        </a:rPr>
                        <a:t>94.6%</a:t>
                      </a:r>
                      <a:endParaRPr kumimoji="1" lang="ja-JP" altLang="en-US" sz="1200" b="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b="0" dirty="0">
                          <a:latin typeface="Meiryo UI" panose="020B0604030504040204" pitchFamily="50" charset="-128"/>
                          <a:ea typeface="Meiryo UI" panose="020B0604030504040204" pitchFamily="50" charset="-128"/>
                        </a:rPr>
                        <a:t>＋</a:t>
                      </a:r>
                      <a:r>
                        <a:rPr kumimoji="1" lang="en-US" altLang="ja-JP" sz="1200" b="0" dirty="0">
                          <a:latin typeface="Meiryo UI" panose="020B0604030504040204" pitchFamily="50" charset="-128"/>
                          <a:ea typeface="Meiryo UI" panose="020B0604030504040204" pitchFamily="50" charset="-128"/>
                        </a:rPr>
                        <a:t>61.9</a:t>
                      </a:r>
                      <a:r>
                        <a:rPr kumimoji="1" lang="ja-JP" altLang="en-US" sz="1200" b="0" dirty="0">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82002627"/>
                  </a:ext>
                </a:extLst>
              </a:tr>
              <a:tr h="356266">
                <a:tc>
                  <a:txBody>
                    <a:bodyPr/>
                    <a:lstStyle/>
                    <a:p>
                      <a:r>
                        <a:rPr kumimoji="1" lang="en-US" altLang="ja-JP" sz="1200" b="0" dirty="0">
                          <a:latin typeface="Meiryo UI" panose="020B0604030504040204" pitchFamily="50" charset="-128"/>
                          <a:ea typeface="Meiryo UI" panose="020B0604030504040204" pitchFamily="50" charset="-128"/>
                        </a:rPr>
                        <a:t>2023</a:t>
                      </a:r>
                      <a:r>
                        <a:rPr kumimoji="1" lang="ja-JP" altLang="en-US" sz="1200" b="0" dirty="0">
                          <a:latin typeface="Meiryo UI" panose="020B0604030504040204" pitchFamily="50" charset="-128"/>
                          <a:ea typeface="Meiryo UI" panose="020B0604030504040204" pitchFamily="50" charset="-128"/>
                        </a:rPr>
                        <a:t>年</a:t>
                      </a:r>
                      <a:endParaRPr kumimoji="1" lang="en-US" altLang="ja-JP" sz="120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b="0" u="none" dirty="0">
                          <a:latin typeface="Meiryo UI" panose="020B0604030504040204" pitchFamily="50" charset="-128"/>
                          <a:ea typeface="Meiryo UI" panose="020B0604030504040204" pitchFamily="50" charset="-128"/>
                        </a:rPr>
                        <a:t>3,195</a:t>
                      </a:r>
                    </a:p>
                  </a:txBody>
                  <a:tcPr anchor="ctr"/>
                </a:tc>
                <a:tc>
                  <a:txBody>
                    <a:bodyPr/>
                    <a:lstStyle/>
                    <a:p>
                      <a:pPr algn="ctr"/>
                      <a:r>
                        <a:rPr kumimoji="1" lang="en-US" altLang="ja-JP" sz="1200" b="0" dirty="0">
                          <a:latin typeface="Meiryo UI" panose="020B0604030504040204" pitchFamily="50" charset="-128"/>
                          <a:ea typeface="Meiryo UI" panose="020B0604030504040204" pitchFamily="50" charset="-128"/>
                        </a:rPr>
                        <a:t>3,000</a:t>
                      </a:r>
                      <a:endParaRPr kumimoji="1" lang="ja-JP" altLang="en-US" sz="120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b="0" dirty="0">
                          <a:latin typeface="Meiryo UI" panose="020B0604030504040204" pitchFamily="50" charset="-128"/>
                          <a:ea typeface="Meiryo UI" panose="020B0604030504040204" pitchFamily="50" charset="-128"/>
                        </a:rPr>
                        <a:t>2023</a:t>
                      </a:r>
                      <a:r>
                        <a:rPr kumimoji="1" lang="ja-JP" altLang="en-US" sz="1200" b="0" dirty="0">
                          <a:latin typeface="Meiryo UI" panose="020B0604030504040204" pitchFamily="50" charset="-128"/>
                          <a:ea typeface="Meiryo UI" panose="020B0604030504040204" pitchFamily="50" charset="-128"/>
                        </a:rPr>
                        <a:t>年</a:t>
                      </a:r>
                    </a:p>
                  </a:txBody>
                  <a:tcPr anchor="ctr"/>
                </a:tc>
                <a:tc>
                  <a:txBody>
                    <a:bodyPr/>
                    <a:lstStyle/>
                    <a:p>
                      <a:pPr algn="ctr"/>
                      <a:r>
                        <a:rPr kumimoji="1" lang="en-US" altLang="ja-JP" sz="1200" b="0" u="none" dirty="0">
                          <a:latin typeface="Meiryo UI" panose="020B0604030504040204" pitchFamily="50" charset="-128"/>
                          <a:ea typeface="Meiryo UI" panose="020B0604030504040204" pitchFamily="50" charset="-128"/>
                        </a:rPr>
                        <a:t>106.5</a:t>
                      </a:r>
                      <a:r>
                        <a:rPr kumimoji="1" lang="ja-JP" altLang="en-US" sz="1200" b="0" u="none" dirty="0">
                          <a:latin typeface="Meiryo UI" panose="020B0604030504040204" pitchFamily="50" charset="-128"/>
                          <a:ea typeface="Meiryo UI" panose="020B0604030504040204" pitchFamily="50" charset="-128"/>
                        </a:rPr>
                        <a:t>％</a:t>
                      </a:r>
                    </a:p>
                  </a:txBody>
                  <a:tcPr anchor="ctr"/>
                </a:tc>
                <a:tc>
                  <a:txBody>
                    <a:bodyPr/>
                    <a:lstStyle/>
                    <a:p>
                      <a:pPr algn="ctr"/>
                      <a:r>
                        <a:rPr kumimoji="1" lang="ja-JP" altLang="en-US" sz="1200" b="0" u="none" dirty="0">
                          <a:latin typeface="Meiryo UI" panose="020B0604030504040204" pitchFamily="50" charset="-128"/>
                          <a:ea typeface="Meiryo UI" panose="020B0604030504040204" pitchFamily="50" charset="-128"/>
                        </a:rPr>
                        <a:t>＋</a:t>
                      </a:r>
                      <a:r>
                        <a:rPr kumimoji="1" lang="en-US" altLang="ja-JP" sz="1200" b="0" u="none" dirty="0">
                          <a:latin typeface="Meiryo UI" panose="020B0604030504040204" pitchFamily="50" charset="-128"/>
                          <a:ea typeface="Meiryo UI" panose="020B0604030504040204" pitchFamily="50" charset="-128"/>
                        </a:rPr>
                        <a:t>8.7</a:t>
                      </a:r>
                      <a:r>
                        <a:rPr kumimoji="1" lang="ja-JP" altLang="en-US" sz="1200" b="0" u="none" dirty="0">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3541875431"/>
                  </a:ext>
                </a:extLst>
              </a:tr>
              <a:tr h="401804">
                <a:tc>
                  <a:txBody>
                    <a:bodyPr/>
                    <a:lstStyle/>
                    <a:p>
                      <a:r>
                        <a:rPr kumimoji="1" lang="en-US" altLang="ja-JP" sz="1200" b="0" dirty="0">
                          <a:latin typeface="Meiryo UI" panose="020B0604030504040204" pitchFamily="50" charset="-128"/>
                          <a:ea typeface="Meiryo UI" panose="020B0604030504040204" pitchFamily="50" charset="-128"/>
                        </a:rPr>
                        <a:t>2024</a:t>
                      </a:r>
                      <a:r>
                        <a:rPr kumimoji="1" lang="ja-JP" altLang="en-US" sz="1200" b="0" dirty="0">
                          <a:latin typeface="Meiryo UI" panose="020B0604030504040204" pitchFamily="50" charset="-128"/>
                          <a:ea typeface="Meiryo UI" panose="020B0604030504040204" pitchFamily="50" charset="-128"/>
                        </a:rPr>
                        <a:t>年</a:t>
                      </a:r>
                      <a:endParaRPr kumimoji="1" lang="en-US" altLang="ja-JP" sz="1200" b="0" dirty="0">
                        <a:latin typeface="Meiryo UI" panose="020B0604030504040204" pitchFamily="50" charset="-128"/>
                        <a:ea typeface="Meiryo UI" panose="020B0604030504040204" pitchFamily="50" charset="-128"/>
                      </a:endParaRPr>
                    </a:p>
                    <a:p>
                      <a:r>
                        <a:rPr kumimoji="1" lang="ja-JP" altLang="en-US" sz="800" b="0" dirty="0">
                          <a:latin typeface="Meiryo UI" panose="020B0604030504040204" pitchFamily="50" charset="-128"/>
                          <a:ea typeface="Meiryo UI" panose="020B0604030504040204" pitchFamily="50" charset="-128"/>
                        </a:rPr>
                        <a:t>（１月～６月実績）</a:t>
                      </a:r>
                    </a:p>
                  </a:txBody>
                  <a:tcPr anchor="ctr"/>
                </a:tc>
                <a:tc>
                  <a:txBody>
                    <a:bodyPr/>
                    <a:lstStyle/>
                    <a:p>
                      <a:pPr algn="ctr"/>
                      <a:r>
                        <a:rPr kumimoji="1" lang="en-US" altLang="ja-JP" sz="1400" b="0" u="none" dirty="0">
                          <a:latin typeface="Meiryo UI" panose="020B0604030504040204" pitchFamily="50" charset="-128"/>
                          <a:ea typeface="Meiryo UI" panose="020B0604030504040204" pitchFamily="50" charset="-128"/>
                        </a:rPr>
                        <a:t>1,491</a:t>
                      </a: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b="0" u="none" dirty="0">
                          <a:latin typeface="Meiryo UI" panose="020B0604030504040204" pitchFamily="50" charset="-128"/>
                          <a:ea typeface="Meiryo UI" panose="020B0604030504040204" pitchFamily="50" charset="-128"/>
                        </a:rPr>
                        <a:t>※</a:t>
                      </a:r>
                      <a:r>
                        <a:rPr kumimoji="1" lang="ja-JP" altLang="en-US" sz="900" b="0" u="none" dirty="0">
                          <a:latin typeface="Meiryo UI" panose="020B0604030504040204" pitchFamily="50" charset="-128"/>
                          <a:ea typeface="Meiryo UI" panose="020B0604030504040204" pitchFamily="50" charset="-128"/>
                        </a:rPr>
                        <a:t>対</a:t>
                      </a:r>
                      <a:r>
                        <a:rPr kumimoji="1" lang="en-US" altLang="ja-JP" sz="900" b="0" u="none" dirty="0">
                          <a:latin typeface="Meiryo UI" panose="020B0604030504040204" pitchFamily="50" charset="-128"/>
                          <a:ea typeface="Meiryo UI" panose="020B0604030504040204" pitchFamily="50" charset="-128"/>
                        </a:rPr>
                        <a:t>2019</a:t>
                      </a:r>
                      <a:r>
                        <a:rPr kumimoji="1" lang="ja-JP" altLang="en-US" sz="900" b="0" u="none" dirty="0">
                          <a:latin typeface="Meiryo UI" panose="020B0604030504040204" pitchFamily="50" charset="-128"/>
                          <a:ea typeface="Meiryo UI" panose="020B0604030504040204" pitchFamily="50" charset="-128"/>
                        </a:rPr>
                        <a:t>年同期間比</a:t>
                      </a:r>
                      <a:r>
                        <a:rPr kumimoji="1" lang="en-US" altLang="ja-JP" sz="900" b="0" u="none" dirty="0">
                          <a:latin typeface="Meiryo UI" panose="020B0604030504040204" pitchFamily="50" charset="-128"/>
                          <a:ea typeface="Meiryo UI" panose="020B0604030504040204" pitchFamily="50" charset="-128"/>
                        </a:rPr>
                        <a:t>:106.9</a:t>
                      </a:r>
                      <a:r>
                        <a:rPr kumimoji="1" lang="ja-JP" altLang="en-US" sz="900" b="0" u="none" dirty="0">
                          <a:latin typeface="Meiryo UI" panose="020B0604030504040204" pitchFamily="50" charset="-128"/>
                          <a:ea typeface="Meiryo UI" panose="020B0604030504040204" pitchFamily="50" charset="-128"/>
                        </a:rPr>
                        <a:t>％</a:t>
                      </a:r>
                      <a:endParaRPr kumimoji="1" lang="en-US" altLang="ja-JP" sz="900" b="0" u="none"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b="0" dirty="0">
                          <a:latin typeface="Meiryo UI" panose="020B0604030504040204" pitchFamily="50" charset="-128"/>
                          <a:ea typeface="Meiryo UI" panose="020B0604030504040204" pitchFamily="50" charset="-128"/>
                        </a:rPr>
                        <a:t>3,400</a:t>
                      </a:r>
                      <a:endParaRPr kumimoji="1" lang="ja-JP" altLang="en-US" sz="120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b="0" dirty="0">
                          <a:latin typeface="Meiryo UI" panose="020B0604030504040204" pitchFamily="50" charset="-128"/>
                          <a:ea typeface="Meiryo UI" panose="020B0604030504040204" pitchFamily="50" charset="-128"/>
                        </a:rPr>
                        <a:t>2025</a:t>
                      </a:r>
                      <a:r>
                        <a:rPr kumimoji="1" lang="ja-JP" altLang="en-US" sz="1200" b="0" dirty="0">
                          <a:latin typeface="Meiryo UI" panose="020B0604030504040204" pitchFamily="50" charset="-128"/>
                          <a:ea typeface="Meiryo UI" panose="020B0604030504040204" pitchFamily="50" charset="-128"/>
                        </a:rPr>
                        <a:t>年</a:t>
                      </a:r>
                    </a:p>
                  </a:txBody>
                  <a:tcPr anchor="ctr"/>
                </a:tc>
                <a:tc>
                  <a:txBody>
                    <a:bodyPr/>
                    <a:lstStyle/>
                    <a:p>
                      <a:pPr algn="ctr"/>
                      <a:r>
                        <a:rPr kumimoji="1" lang="en-US" altLang="ja-JP" sz="1400" b="0" u="none" dirty="0">
                          <a:latin typeface="Meiryo UI" panose="020B0604030504040204" pitchFamily="50" charset="-128"/>
                          <a:ea typeface="Meiryo UI" panose="020B0604030504040204" pitchFamily="50" charset="-128"/>
                        </a:rPr>
                        <a:t>12</a:t>
                      </a:r>
                      <a:r>
                        <a:rPr kumimoji="1" lang="ja-JP" altLang="en-US" sz="1400" b="0" u="none" dirty="0">
                          <a:latin typeface="Meiryo UI" panose="020B0604030504040204" pitchFamily="50" charset="-128"/>
                          <a:ea typeface="Meiryo UI" panose="020B0604030504040204" pitchFamily="50" charset="-128"/>
                        </a:rPr>
                        <a:t>か月換算で</a:t>
                      </a:r>
                      <a:endParaRPr kumimoji="1" lang="en-US" altLang="ja-JP" sz="1400" b="0" u="none" dirty="0">
                        <a:latin typeface="Meiryo UI" panose="020B0604030504040204" pitchFamily="50" charset="-128"/>
                        <a:ea typeface="Meiryo UI" panose="020B0604030504040204" pitchFamily="50" charset="-128"/>
                      </a:endParaRPr>
                    </a:p>
                    <a:p>
                      <a:pPr algn="ctr"/>
                      <a:r>
                        <a:rPr kumimoji="1" lang="en-US" altLang="ja-JP" sz="1400" b="0" u="none" dirty="0">
                          <a:latin typeface="Meiryo UI" panose="020B0604030504040204" pitchFamily="50" charset="-128"/>
                          <a:ea typeface="Meiryo UI" panose="020B0604030504040204" pitchFamily="50" charset="-128"/>
                        </a:rPr>
                        <a:t>87.7</a:t>
                      </a:r>
                      <a:r>
                        <a:rPr kumimoji="1" lang="ja-JP" altLang="en-US" sz="1400" b="0" u="none" dirty="0">
                          <a:latin typeface="Meiryo UI" panose="020B0604030504040204" pitchFamily="50" charset="-128"/>
                          <a:ea typeface="Meiryo UI" panose="020B0604030504040204" pitchFamily="50" charset="-128"/>
                        </a:rPr>
                        <a:t>％</a:t>
                      </a:r>
                      <a:endParaRPr kumimoji="1" lang="en-US" altLang="ja-JP" sz="1400" b="0" u="none"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b="0" u="none" dirty="0">
                          <a:latin typeface="Meiryo UI" panose="020B0604030504040204" pitchFamily="50" charset="-128"/>
                          <a:ea typeface="Meiryo UI" panose="020B0604030504040204" pitchFamily="50" charset="-128"/>
                        </a:rPr>
                        <a:t>＋</a:t>
                      </a:r>
                      <a:r>
                        <a:rPr kumimoji="1" lang="en-US" altLang="ja-JP" sz="1200" b="0" u="none" dirty="0">
                          <a:latin typeface="Meiryo UI" panose="020B0604030504040204" pitchFamily="50" charset="-128"/>
                          <a:ea typeface="Meiryo UI" panose="020B0604030504040204" pitchFamily="50" charset="-128"/>
                        </a:rPr>
                        <a:t>1.3</a:t>
                      </a:r>
                      <a:r>
                        <a:rPr kumimoji="1" lang="ja-JP" altLang="en-US" sz="1200" b="0" u="none" dirty="0">
                          <a:latin typeface="Meiryo UI" panose="020B0604030504040204" pitchFamily="50" charset="-128"/>
                          <a:ea typeface="Meiryo UI" panose="020B0604030504040204" pitchFamily="50" charset="-128"/>
                        </a:rPr>
                        <a:t>％</a:t>
                      </a:r>
                      <a:endParaRPr kumimoji="1" lang="en-US" altLang="ja-JP" sz="1200" b="0" u="none" dirty="0">
                        <a:latin typeface="Meiryo UI" panose="020B0604030504040204" pitchFamily="50" charset="-128"/>
                        <a:ea typeface="Meiryo UI" panose="020B0604030504040204" pitchFamily="50" charset="-128"/>
                      </a:endParaRPr>
                    </a:p>
                    <a:p>
                      <a:pPr algn="ctr"/>
                      <a:r>
                        <a:rPr kumimoji="1" lang="en-US" altLang="ja-JP" sz="1000" b="0" u="none" dirty="0">
                          <a:latin typeface="Meiryo UI" panose="020B0604030504040204" pitchFamily="50" charset="-128"/>
                          <a:ea typeface="Meiryo UI" panose="020B0604030504040204" pitchFamily="50" charset="-128"/>
                        </a:rPr>
                        <a:t>※</a:t>
                      </a:r>
                      <a:r>
                        <a:rPr kumimoji="1" lang="ja-JP" altLang="en-US" sz="1000" b="0" u="none" dirty="0">
                          <a:latin typeface="Meiryo UI" panose="020B0604030504040204" pitchFamily="50" charset="-128"/>
                          <a:ea typeface="Meiryo UI" panose="020B0604030504040204" pitchFamily="50" charset="-128"/>
                        </a:rPr>
                        <a:t>前年同期間比</a:t>
                      </a:r>
                      <a:endParaRPr kumimoji="1" lang="en-US" altLang="ja-JP" sz="1000" b="0" u="none"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034339980"/>
                  </a:ext>
                </a:extLst>
              </a:tr>
            </a:tbl>
          </a:graphicData>
        </a:graphic>
      </p:graphicFrame>
      <p:graphicFrame>
        <p:nvGraphicFramePr>
          <p:cNvPr id="3" name="グラフ 2">
            <a:extLst>
              <a:ext uri="{FF2B5EF4-FFF2-40B4-BE49-F238E27FC236}">
                <a16:creationId xmlns:a16="http://schemas.microsoft.com/office/drawing/2014/main" id="{F98B0A96-1AB0-D910-145B-CFF9A594E1E1}"/>
              </a:ext>
            </a:extLst>
          </p:cNvPr>
          <p:cNvGraphicFramePr>
            <a:graphicFrameLocks/>
          </p:cNvGraphicFramePr>
          <p:nvPr>
            <p:extLst>
              <p:ext uri="{D42A27DB-BD31-4B8C-83A1-F6EECF244321}">
                <p14:modId xmlns:p14="http://schemas.microsoft.com/office/powerpoint/2010/main" val="1351601914"/>
              </p:ext>
            </p:extLst>
          </p:nvPr>
        </p:nvGraphicFramePr>
        <p:xfrm>
          <a:off x="395536" y="4031629"/>
          <a:ext cx="7992888"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92793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255C209A-1B44-4176-B4A1-9EEF1B7771C5}"/>
              </a:ext>
            </a:extLst>
          </p:cNvPr>
          <p:cNvSpPr/>
          <p:nvPr/>
        </p:nvSpPr>
        <p:spPr>
          <a:xfrm>
            <a:off x="0" y="-2329"/>
            <a:ext cx="9144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資料３</a:t>
            </a:r>
            <a:r>
              <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内外からの誘客に関する数値目標及び参考指標の状況</a:t>
            </a: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2</a:t>
            </a:fld>
            <a:endParaRPr kumimoji="1" lang="ja-JP" altLang="en-US"/>
          </a:p>
        </p:txBody>
      </p:sp>
      <p:graphicFrame>
        <p:nvGraphicFramePr>
          <p:cNvPr id="12" name="表 11">
            <a:extLst>
              <a:ext uri="{FF2B5EF4-FFF2-40B4-BE49-F238E27FC236}">
                <a16:creationId xmlns:a16="http://schemas.microsoft.com/office/drawing/2014/main" id="{CC016292-9B32-B2C0-247E-EDABBFA6BE9E}"/>
              </a:ext>
            </a:extLst>
          </p:cNvPr>
          <p:cNvGraphicFramePr>
            <a:graphicFrameLocks noGrp="1"/>
          </p:cNvGraphicFramePr>
          <p:nvPr>
            <p:extLst>
              <p:ext uri="{D42A27DB-BD31-4B8C-83A1-F6EECF244321}">
                <p14:modId xmlns:p14="http://schemas.microsoft.com/office/powerpoint/2010/main" val="2918375707"/>
              </p:ext>
            </p:extLst>
          </p:nvPr>
        </p:nvGraphicFramePr>
        <p:xfrm>
          <a:off x="319184" y="1113852"/>
          <a:ext cx="8640960" cy="2960680"/>
        </p:xfrm>
        <a:graphic>
          <a:graphicData uri="http://schemas.openxmlformats.org/drawingml/2006/table">
            <a:tbl>
              <a:tblPr firstRow="1" bandRow="1">
                <a:tableStyleId>{5C22544A-7EE6-4342-B048-85BDC9FD1C3A}</a:tableStyleId>
              </a:tblPr>
              <a:tblGrid>
                <a:gridCol w="1372496">
                  <a:extLst>
                    <a:ext uri="{9D8B030D-6E8A-4147-A177-3AD203B41FA5}">
                      <a16:colId xmlns:a16="http://schemas.microsoft.com/office/drawing/2014/main" val="2505450777"/>
                    </a:ext>
                  </a:extLst>
                </a:gridCol>
                <a:gridCol w="2016224">
                  <a:extLst>
                    <a:ext uri="{9D8B030D-6E8A-4147-A177-3AD203B41FA5}">
                      <a16:colId xmlns:a16="http://schemas.microsoft.com/office/drawing/2014/main" val="2836161253"/>
                    </a:ext>
                  </a:extLst>
                </a:gridCol>
                <a:gridCol w="1692188">
                  <a:extLst>
                    <a:ext uri="{9D8B030D-6E8A-4147-A177-3AD203B41FA5}">
                      <a16:colId xmlns:a16="http://schemas.microsoft.com/office/drawing/2014/main" val="1149974204"/>
                    </a:ext>
                  </a:extLst>
                </a:gridCol>
                <a:gridCol w="1692188">
                  <a:extLst>
                    <a:ext uri="{9D8B030D-6E8A-4147-A177-3AD203B41FA5}">
                      <a16:colId xmlns:a16="http://schemas.microsoft.com/office/drawing/2014/main" val="706244066"/>
                    </a:ext>
                  </a:extLst>
                </a:gridCol>
                <a:gridCol w="1867864">
                  <a:extLst>
                    <a:ext uri="{9D8B030D-6E8A-4147-A177-3AD203B41FA5}">
                      <a16:colId xmlns:a16="http://schemas.microsoft.com/office/drawing/2014/main" val="1233618572"/>
                    </a:ext>
                  </a:extLst>
                </a:gridCol>
              </a:tblGrid>
              <a:tr h="325908">
                <a:tc rowSpan="2">
                  <a:txBody>
                    <a:bodyPr/>
                    <a:lstStyle/>
                    <a:p>
                      <a:endParaRPr kumimoji="1" lang="ja-JP" altLang="en-US" sz="1200" dirty="0">
                        <a:latin typeface="Meiryo UI" panose="020B0604030504040204" pitchFamily="50" charset="-128"/>
                        <a:ea typeface="Meiryo UI" panose="020B0604030504040204" pitchFamily="50" charset="-128"/>
                      </a:endParaRPr>
                    </a:p>
                  </a:txBody>
                  <a:tcPr/>
                </a:tc>
                <a:tc gridSpan="4">
                  <a:txBody>
                    <a:bodyPr/>
                    <a:lstStyle/>
                    <a:p>
                      <a:pPr algn="ctr"/>
                      <a:r>
                        <a:rPr kumimoji="1" lang="ja-JP" altLang="en-US" dirty="0">
                          <a:latin typeface="Meiryo UI" panose="020B0604030504040204" pitchFamily="50" charset="-128"/>
                          <a:ea typeface="Meiryo UI" panose="020B0604030504040204" pitchFamily="50" charset="-128"/>
                        </a:rPr>
                        <a:t>来阪外国人旅行者数</a:t>
                      </a:r>
                    </a:p>
                  </a:txBody>
                  <a:tcPr/>
                </a:tc>
                <a:tc hMerge="1">
                  <a:txBody>
                    <a:bodyPr/>
                    <a:lstStyle/>
                    <a:p>
                      <a:endParaRPr kumimoji="1" lang="en-US" altLang="ja-JP" dirty="0"/>
                    </a:p>
                  </a:txBody>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107093606"/>
                  </a:ext>
                </a:extLst>
              </a:tr>
              <a:tr h="401804">
                <a:tc vMerge="1">
                  <a:txBody>
                    <a:bodyPr/>
                    <a:lstStyle/>
                    <a:p>
                      <a:endParaRPr kumimoji="1" lang="ja-JP" altLang="en-US" dirty="0"/>
                    </a:p>
                  </a:txBody>
                  <a:tcPr/>
                </a:tc>
                <a:tc>
                  <a:txBody>
                    <a:bodyPr/>
                    <a:lstStyle/>
                    <a:p>
                      <a:pPr algn="ctr"/>
                      <a:r>
                        <a:rPr kumimoji="1" lang="ja-JP" altLang="en-US" sz="1200" dirty="0">
                          <a:latin typeface="Meiryo UI" panose="020B0604030504040204" pitchFamily="50" charset="-128"/>
                          <a:ea typeface="Meiryo UI" panose="020B0604030504040204" pitchFamily="50" charset="-128"/>
                        </a:rPr>
                        <a:t>実績（万人）</a:t>
                      </a: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目標値（万人）</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達成をめざす時期</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目標達成率</a:t>
                      </a:r>
                    </a:p>
                  </a:txBody>
                  <a:tcPr anchor="ctr"/>
                </a:tc>
                <a:extLst>
                  <a:ext uri="{0D108BD9-81ED-4DB2-BD59-A6C34878D82A}">
                    <a16:rowId xmlns:a16="http://schemas.microsoft.com/office/drawing/2014/main" val="3600242335"/>
                  </a:ext>
                </a:extLst>
              </a:tr>
              <a:tr h="401804">
                <a:tc>
                  <a:txBody>
                    <a:bodyPr/>
                    <a:lstStyle/>
                    <a:p>
                      <a:r>
                        <a:rPr kumimoji="1" lang="en-US" altLang="ja-JP" sz="1200" dirty="0">
                          <a:latin typeface="Meiryo UI" panose="020B0604030504040204" pitchFamily="50" charset="-128"/>
                          <a:ea typeface="Meiryo UI" panose="020B0604030504040204" pitchFamily="50" charset="-128"/>
                        </a:rPr>
                        <a:t>2019</a:t>
                      </a:r>
                      <a:r>
                        <a:rPr kumimoji="1" lang="ja-JP" altLang="en-US" sz="1200" dirty="0">
                          <a:latin typeface="Meiryo UI" panose="020B0604030504040204" pitchFamily="50" charset="-128"/>
                          <a:ea typeface="Meiryo UI" panose="020B0604030504040204" pitchFamily="50" charset="-128"/>
                        </a:rPr>
                        <a:t>年</a:t>
                      </a: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1152.5</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a:t>
                      </a: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a:t>
                      </a: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92948414"/>
                  </a:ext>
                </a:extLst>
              </a:tr>
              <a:tr h="325908">
                <a:tc>
                  <a:txBody>
                    <a:bodyPr/>
                    <a:lstStyle/>
                    <a:p>
                      <a:r>
                        <a:rPr kumimoji="1" lang="en-US" altLang="ja-JP" sz="1200" dirty="0">
                          <a:latin typeface="Meiryo UI" panose="020B0604030504040204" pitchFamily="50" charset="-128"/>
                          <a:ea typeface="Meiryo UI" panose="020B0604030504040204" pitchFamily="50" charset="-128"/>
                        </a:rPr>
                        <a:t>2020</a:t>
                      </a:r>
                      <a:r>
                        <a:rPr kumimoji="1" lang="ja-JP" altLang="en-US" sz="1200" dirty="0">
                          <a:latin typeface="Meiryo UI" panose="020B0604030504040204" pitchFamily="50" charset="-128"/>
                          <a:ea typeface="Meiryo UI" panose="020B0604030504040204" pitchFamily="50" charset="-128"/>
                        </a:rPr>
                        <a:t>年</a:t>
                      </a:r>
                    </a:p>
                  </a:txBody>
                  <a:tcPr anchor="ctr"/>
                </a:tc>
                <a:tc rowSpan="3">
                  <a:txBody>
                    <a:bodyPr/>
                    <a:lstStyle/>
                    <a:p>
                      <a:pPr algn="ctr"/>
                      <a:r>
                        <a:rPr kumimoji="1" lang="ja-JP" altLang="en-US" sz="1200" dirty="0">
                          <a:latin typeface="Meiryo UI" panose="020B0604030504040204" pitchFamily="50" charset="-128"/>
                          <a:ea typeface="Meiryo UI" panose="020B0604030504040204" pitchFamily="50" charset="-128"/>
                        </a:rPr>
                        <a:t>算出不可</a:t>
                      </a:r>
                      <a:r>
                        <a:rPr kumimoji="1" lang="ja-JP" altLang="en-US" sz="700" dirty="0">
                          <a:latin typeface="Meiryo UI" panose="020B0604030504040204" pitchFamily="50" charset="-128"/>
                          <a:ea typeface="Meiryo UI" panose="020B0604030504040204" pitchFamily="50" charset="-128"/>
                        </a:rPr>
                        <a:t>（</a:t>
                      </a:r>
                      <a:r>
                        <a:rPr kumimoji="1" lang="en-US" altLang="ja-JP" sz="700" dirty="0">
                          <a:latin typeface="Meiryo UI" panose="020B0604030504040204" pitchFamily="50" charset="-128"/>
                          <a:ea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nchor="ctr"/>
                </a:tc>
                <a:tc rowSpan="4">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lang="en-US" altLang="ja-JP" sz="1200" u="none" strike="noStrike" dirty="0">
                          <a:solidFill>
                            <a:schemeClr val="tx1"/>
                          </a:solidFill>
                          <a:latin typeface="Meiryo UI" panose="020B0604030504040204" pitchFamily="50" charset="-128"/>
                          <a:ea typeface="Meiryo UI" panose="020B0604030504040204" pitchFamily="50" charset="-128"/>
                        </a:rPr>
                        <a:t>1152.5</a:t>
                      </a:r>
                    </a:p>
                  </a:txBody>
                  <a:tcPr anchor="ctr"/>
                </a:tc>
                <a:tc rowSpan="4">
                  <a:txBody>
                    <a:bodyPr/>
                    <a:lstStyle/>
                    <a:p>
                      <a:r>
                        <a:rPr kumimoji="1" lang="ja-JP" altLang="en-US" sz="1200" u="none" dirty="0">
                          <a:solidFill>
                            <a:schemeClr val="tx1"/>
                          </a:solidFill>
                          <a:latin typeface="Meiryo UI" panose="020B0604030504040204" pitchFamily="50" charset="-128"/>
                          <a:ea typeface="Meiryo UI" panose="020B0604030504040204" pitchFamily="50" charset="-128"/>
                        </a:rPr>
                        <a:t>入国規制解除から</a:t>
                      </a:r>
                      <a:endParaRPr kumimoji="1" lang="en-US" altLang="ja-JP" sz="1200" u="none" dirty="0">
                        <a:solidFill>
                          <a:schemeClr val="tx1"/>
                        </a:solidFill>
                        <a:latin typeface="Meiryo UI" panose="020B0604030504040204" pitchFamily="50" charset="-128"/>
                        <a:ea typeface="Meiryo UI" panose="020B0604030504040204" pitchFamily="50" charset="-128"/>
                      </a:endParaRPr>
                    </a:p>
                    <a:p>
                      <a:r>
                        <a:rPr kumimoji="1" lang="en-US" altLang="ja-JP" sz="1200" u="none" dirty="0">
                          <a:solidFill>
                            <a:schemeClr val="tx1"/>
                          </a:solidFill>
                          <a:latin typeface="Meiryo UI" panose="020B0604030504040204" pitchFamily="50" charset="-128"/>
                          <a:ea typeface="Meiryo UI" panose="020B0604030504040204" pitchFamily="50" charset="-128"/>
                        </a:rPr>
                        <a:t>2</a:t>
                      </a:r>
                      <a:r>
                        <a:rPr kumimoji="1" lang="ja-JP" altLang="en-US" sz="1200" u="none" dirty="0">
                          <a:solidFill>
                            <a:schemeClr val="tx1"/>
                          </a:solidFill>
                          <a:latin typeface="Meiryo UI" panose="020B0604030504040204" pitchFamily="50" charset="-128"/>
                          <a:ea typeface="Meiryo UI" panose="020B0604030504040204" pitchFamily="50" charset="-128"/>
                        </a:rPr>
                        <a:t>年後</a:t>
                      </a: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18167250"/>
                  </a:ext>
                </a:extLst>
              </a:tr>
              <a:tr h="325908">
                <a:tc>
                  <a:txBody>
                    <a:bodyPr/>
                    <a:lstStyle/>
                    <a:p>
                      <a:r>
                        <a:rPr kumimoji="1" lang="en-US" altLang="ja-JP" sz="1200" dirty="0">
                          <a:latin typeface="Meiryo UI" panose="020B0604030504040204" pitchFamily="50" charset="-128"/>
                          <a:ea typeface="Meiryo UI" panose="020B0604030504040204" pitchFamily="50" charset="-128"/>
                        </a:rPr>
                        <a:t>2021</a:t>
                      </a:r>
                      <a:r>
                        <a:rPr kumimoji="1" lang="ja-JP" altLang="en-US" sz="1200" dirty="0">
                          <a:latin typeface="Meiryo UI" panose="020B0604030504040204" pitchFamily="50" charset="-128"/>
                          <a:ea typeface="Meiryo UI" panose="020B0604030504040204" pitchFamily="50" charset="-128"/>
                        </a:rPr>
                        <a:t>年</a:t>
                      </a:r>
                    </a:p>
                  </a:txBody>
                  <a:tcPr anchor="ctr"/>
                </a:tc>
                <a:tc vMerge="1">
                  <a:txBody>
                    <a:bodyPr/>
                    <a:lstStyle/>
                    <a:p>
                      <a:pPr algn="ctr"/>
                      <a:r>
                        <a:rPr kumimoji="1" lang="en-US" altLang="ja-JP" sz="1200" dirty="0">
                          <a:latin typeface="Meiryo UI" panose="020B0604030504040204" pitchFamily="50" charset="-128"/>
                          <a:ea typeface="Meiryo UI" panose="020B0604030504040204" pitchFamily="50" charset="-128"/>
                        </a:rPr>
                        <a:t>1,754</a:t>
                      </a:r>
                      <a:endParaRPr kumimoji="1" lang="ja-JP" altLang="en-US" sz="1200" dirty="0">
                        <a:latin typeface="Meiryo UI" panose="020B0604030504040204" pitchFamily="50" charset="-128"/>
                        <a:ea typeface="Meiryo UI" panose="020B0604030504040204" pitchFamily="50" charset="-128"/>
                      </a:endParaRPr>
                    </a:p>
                  </a:txBody>
                  <a:tcPr anchor="ctr"/>
                </a:tc>
                <a:tc vMerge="1">
                  <a:txBody>
                    <a:bodyPr/>
                    <a:lstStyle/>
                    <a:p>
                      <a:endParaRPr kumimoji="1" lang="ja-JP" altLang="en-US" dirty="0"/>
                    </a:p>
                  </a:txBody>
                  <a:tcPr/>
                </a:tc>
                <a:tc vMerge="1">
                  <a:txBody>
                    <a:bodyPr/>
                    <a:lstStyle/>
                    <a:p>
                      <a:endParaRPr kumimoji="1" lang="ja-JP" altLang="en-US"/>
                    </a:p>
                  </a:txBody>
                  <a:tcPr/>
                </a:tc>
                <a:tc>
                  <a:txBody>
                    <a:bodyPr/>
                    <a:lstStyle/>
                    <a:p>
                      <a:pPr algn="ctr"/>
                      <a:r>
                        <a:rPr kumimoji="1" lang="en-US" altLang="ja-JP" sz="1200" dirty="0">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359235452"/>
                  </a:ext>
                </a:extLst>
              </a:tr>
              <a:tr h="325908">
                <a:tc>
                  <a:txBody>
                    <a:bodyPr/>
                    <a:lstStyle/>
                    <a:p>
                      <a:r>
                        <a:rPr kumimoji="1" lang="en-US" altLang="ja-JP" sz="1200" dirty="0">
                          <a:latin typeface="Meiryo UI" panose="020B0604030504040204" pitchFamily="50" charset="-128"/>
                          <a:ea typeface="Meiryo UI" panose="020B0604030504040204" pitchFamily="50" charset="-128"/>
                        </a:rPr>
                        <a:t>2022</a:t>
                      </a:r>
                      <a:r>
                        <a:rPr kumimoji="1" lang="ja-JP" altLang="en-US" sz="1200" dirty="0">
                          <a:latin typeface="Meiryo UI" panose="020B0604030504040204" pitchFamily="50" charset="-128"/>
                          <a:ea typeface="Meiryo UI" panose="020B0604030504040204" pitchFamily="50" charset="-128"/>
                        </a:rPr>
                        <a:t>年</a:t>
                      </a:r>
                    </a:p>
                  </a:txBody>
                  <a:tcPr anchor="ctr"/>
                </a:tc>
                <a:tc vMerge="1">
                  <a:txBody>
                    <a:bodyPr/>
                    <a:lstStyle/>
                    <a:p>
                      <a:pPr algn="ctr"/>
                      <a:r>
                        <a:rPr kumimoji="1" lang="en-US" altLang="ja-JP" sz="1200" dirty="0">
                          <a:latin typeface="Meiryo UI" panose="020B0604030504040204" pitchFamily="50" charset="-128"/>
                          <a:ea typeface="Meiryo UI" panose="020B0604030504040204" pitchFamily="50" charset="-128"/>
                        </a:rPr>
                        <a:t>2,791</a:t>
                      </a:r>
                      <a:endParaRPr kumimoji="1" lang="ja-JP" altLang="en-US" sz="1200" dirty="0">
                        <a:latin typeface="Meiryo UI" panose="020B0604030504040204" pitchFamily="50" charset="-128"/>
                        <a:ea typeface="Meiryo UI" panose="020B0604030504040204" pitchFamily="50" charset="-128"/>
                      </a:endParaRPr>
                    </a:p>
                  </a:txBody>
                  <a:tcPr anchor="ctr"/>
                </a:tc>
                <a:tc vMerge="1">
                  <a:txBody>
                    <a:bodyPr/>
                    <a:lstStyle/>
                    <a:p>
                      <a:endParaRPr kumimoji="1" lang="ja-JP" altLang="en-US" dirty="0"/>
                    </a:p>
                  </a:txBody>
                  <a:tcPr/>
                </a:tc>
                <a:tc vMerge="1">
                  <a:txBody>
                    <a:bodyPr/>
                    <a:lstStyle/>
                    <a:p>
                      <a:endParaRPr kumimoji="1" lang="ja-JP" altLang="en-US"/>
                    </a:p>
                  </a:txBody>
                  <a:tcPr/>
                </a:tc>
                <a:tc>
                  <a:txBody>
                    <a:bodyPr/>
                    <a:lstStyle/>
                    <a:p>
                      <a:pPr algn="ct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2002627"/>
                  </a:ext>
                </a:extLst>
              </a:tr>
              <a:tr h="401804">
                <a:tc>
                  <a:txBody>
                    <a:bodyPr/>
                    <a:lstStyle/>
                    <a:p>
                      <a:r>
                        <a:rPr kumimoji="1" lang="en-US" altLang="ja-JP" sz="1200" dirty="0">
                          <a:latin typeface="Meiryo UI" panose="020B0604030504040204" pitchFamily="50" charset="-128"/>
                          <a:ea typeface="Meiryo UI" panose="020B0604030504040204" pitchFamily="50" charset="-128"/>
                        </a:rPr>
                        <a:t>2023</a:t>
                      </a:r>
                      <a:r>
                        <a:rPr kumimoji="1" lang="ja-JP" altLang="en-US" sz="1200" dirty="0">
                          <a:latin typeface="Meiryo UI" panose="020B0604030504040204" pitchFamily="50" charset="-128"/>
                          <a:ea typeface="Meiryo UI" panose="020B0604030504040204" pitchFamily="50" charset="-128"/>
                        </a:rPr>
                        <a:t>年</a:t>
                      </a:r>
                      <a:endParaRPr kumimoji="1" lang="en-US" altLang="ja-JP" sz="12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（４月～</a:t>
                      </a:r>
                      <a:r>
                        <a:rPr kumimoji="1" lang="en-US" altLang="ja-JP" sz="1000" dirty="0">
                          <a:latin typeface="Meiryo UI" panose="020B0604030504040204" pitchFamily="50" charset="-128"/>
                          <a:ea typeface="Meiryo UI" panose="020B0604030504040204" pitchFamily="50" charset="-128"/>
                        </a:rPr>
                        <a:t>12</a:t>
                      </a:r>
                      <a:r>
                        <a:rPr kumimoji="1" lang="ja-JP" altLang="en-US" sz="1000" dirty="0">
                          <a:latin typeface="Meiryo UI" panose="020B0604030504040204" pitchFamily="50" charset="-128"/>
                          <a:ea typeface="Meiryo UI" panose="020B0604030504040204" pitchFamily="50" charset="-128"/>
                        </a:rPr>
                        <a:t>月実績）</a:t>
                      </a: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795.8</a:t>
                      </a:r>
                      <a:endParaRPr kumimoji="1" lang="ja-JP" altLang="en-US" sz="1200" dirty="0">
                        <a:latin typeface="Meiryo UI" panose="020B0604030504040204" pitchFamily="50" charset="-128"/>
                        <a:ea typeface="Meiryo UI" panose="020B0604030504040204" pitchFamily="50" charset="-128"/>
                      </a:endParaRPr>
                    </a:p>
                  </a:txBody>
                  <a:tcPr anchor="ctr"/>
                </a:tc>
                <a:tc vMerge="1">
                  <a:txBody>
                    <a:bodyPr/>
                    <a:lstStyle/>
                    <a:p>
                      <a:pPr algn="ctr"/>
                      <a:r>
                        <a:rPr kumimoji="1" lang="en-US" altLang="ja-JP" sz="1200" dirty="0">
                          <a:latin typeface="Meiryo UI" panose="020B0604030504040204" pitchFamily="50" charset="-128"/>
                          <a:ea typeface="Meiryo UI" panose="020B0604030504040204" pitchFamily="50" charset="-128"/>
                        </a:rPr>
                        <a:t>3,000</a:t>
                      </a:r>
                      <a:endParaRPr kumimoji="1" lang="ja-JP" altLang="en-US" sz="1200" dirty="0">
                        <a:latin typeface="Meiryo UI" panose="020B0604030504040204" pitchFamily="50" charset="-128"/>
                        <a:ea typeface="Meiryo UI" panose="020B0604030504040204" pitchFamily="50" charset="-128"/>
                      </a:endParaRPr>
                    </a:p>
                  </a:txBody>
                  <a:tcPr anchor="ctr"/>
                </a:tc>
                <a:tc vMerge="1">
                  <a:txBody>
                    <a:bodyPr/>
                    <a:lstStyle/>
                    <a:p>
                      <a:pPr algn="ctr"/>
                      <a:r>
                        <a:rPr kumimoji="1" lang="en-US" altLang="ja-JP" sz="1200" dirty="0">
                          <a:latin typeface="Meiryo UI" panose="020B0604030504040204" pitchFamily="50" charset="-128"/>
                          <a:ea typeface="Meiryo UI" panose="020B0604030504040204" pitchFamily="50" charset="-128"/>
                        </a:rPr>
                        <a:t>2023</a:t>
                      </a:r>
                      <a:r>
                        <a:rPr kumimoji="1" lang="ja-JP" altLang="en-US" sz="1200" dirty="0">
                          <a:latin typeface="Meiryo UI" panose="020B0604030504040204" pitchFamily="50" charset="-128"/>
                          <a:ea typeface="Meiryo UI" panose="020B0604030504040204" pitchFamily="50" charset="-128"/>
                        </a:rPr>
                        <a:t>年</a:t>
                      </a:r>
                    </a:p>
                  </a:txBody>
                  <a:tcPr anchor="ctr"/>
                </a:tc>
                <a:tc>
                  <a:txBody>
                    <a:bodyPr/>
                    <a:lstStyle/>
                    <a:p>
                      <a:pPr algn="ctr"/>
                      <a:r>
                        <a:rPr kumimoji="1" lang="en-US" altLang="ja-JP" sz="1400" u="none" dirty="0">
                          <a:solidFill>
                            <a:schemeClr val="tx1"/>
                          </a:solidFill>
                          <a:latin typeface="Meiryo UI" panose="020B0604030504040204" pitchFamily="50" charset="-128"/>
                          <a:ea typeface="Meiryo UI" panose="020B0604030504040204" pitchFamily="50" charset="-128"/>
                        </a:rPr>
                        <a:t>12</a:t>
                      </a:r>
                      <a:r>
                        <a:rPr kumimoji="1" lang="ja-JP" altLang="en-US" sz="1400" u="none" dirty="0">
                          <a:solidFill>
                            <a:schemeClr val="tx1"/>
                          </a:solidFill>
                          <a:latin typeface="Meiryo UI" panose="020B0604030504040204" pitchFamily="50" charset="-128"/>
                          <a:ea typeface="Meiryo UI" panose="020B0604030504040204" pitchFamily="50" charset="-128"/>
                        </a:rPr>
                        <a:t>か月換算で</a:t>
                      </a:r>
                      <a:r>
                        <a:rPr kumimoji="1" lang="en-US" altLang="ja-JP" sz="1400" u="none" dirty="0">
                          <a:solidFill>
                            <a:schemeClr val="tx1"/>
                          </a:solidFill>
                          <a:latin typeface="Meiryo UI" panose="020B0604030504040204" pitchFamily="50" charset="-128"/>
                          <a:ea typeface="Meiryo UI" panose="020B0604030504040204" pitchFamily="50" charset="-128"/>
                        </a:rPr>
                        <a:t>92</a:t>
                      </a:r>
                      <a:r>
                        <a:rPr kumimoji="1" lang="ja-JP" altLang="en-US" sz="1400" u="none" dirty="0">
                          <a:solidFill>
                            <a:schemeClr val="tx1"/>
                          </a:solidFill>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541875431"/>
                  </a:ext>
                </a:extLst>
              </a:tr>
              <a:tr h="401804">
                <a:tc>
                  <a:txBody>
                    <a:bodyPr/>
                    <a:lstStyle/>
                    <a:p>
                      <a:r>
                        <a:rPr kumimoji="1" lang="en-US" altLang="ja-JP" sz="1200" dirty="0">
                          <a:latin typeface="Meiryo UI" panose="020B0604030504040204" pitchFamily="50" charset="-128"/>
                          <a:ea typeface="Meiryo UI" panose="020B0604030504040204" pitchFamily="50" charset="-128"/>
                        </a:rPr>
                        <a:t>2024</a:t>
                      </a:r>
                      <a:r>
                        <a:rPr kumimoji="1" lang="ja-JP" altLang="en-US" sz="1200" dirty="0">
                          <a:latin typeface="Meiryo UI" panose="020B0604030504040204" pitchFamily="50" charset="-128"/>
                          <a:ea typeface="Meiryo UI" panose="020B0604030504040204" pitchFamily="50" charset="-128"/>
                        </a:rPr>
                        <a:t>年</a:t>
                      </a:r>
                      <a:endParaRPr kumimoji="1" lang="en-US" altLang="ja-JP" sz="12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（１月～３月実績）</a:t>
                      </a: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302.4</a:t>
                      </a: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000" b="0" u="none" dirty="0">
                          <a:latin typeface="Meiryo UI" panose="020B0604030504040204" pitchFamily="50" charset="-128"/>
                          <a:ea typeface="Meiryo UI" panose="020B0604030504040204" pitchFamily="50" charset="-128"/>
                        </a:rPr>
                        <a:t>※</a:t>
                      </a:r>
                      <a:r>
                        <a:rPr kumimoji="1" lang="ja-JP" altLang="en-US" sz="1000" b="0" u="none" dirty="0">
                          <a:latin typeface="Meiryo UI" panose="020B0604030504040204" pitchFamily="50" charset="-128"/>
                          <a:ea typeface="Meiryo UI" panose="020B0604030504040204" pitchFamily="50" charset="-128"/>
                        </a:rPr>
                        <a:t>対</a:t>
                      </a:r>
                      <a:r>
                        <a:rPr kumimoji="1" lang="en-US" altLang="ja-JP" sz="1000" b="0" u="none" dirty="0">
                          <a:latin typeface="Meiryo UI" panose="020B0604030504040204" pitchFamily="50" charset="-128"/>
                          <a:ea typeface="Meiryo UI" panose="020B0604030504040204" pitchFamily="50" charset="-128"/>
                        </a:rPr>
                        <a:t>2019</a:t>
                      </a:r>
                      <a:r>
                        <a:rPr kumimoji="1" lang="ja-JP" altLang="en-US" sz="1000" b="0" u="none" dirty="0">
                          <a:latin typeface="Meiryo UI" panose="020B0604030504040204" pitchFamily="50" charset="-128"/>
                          <a:ea typeface="Meiryo UI" panose="020B0604030504040204" pitchFamily="50" charset="-128"/>
                        </a:rPr>
                        <a:t>年同期間比：</a:t>
                      </a:r>
                      <a:r>
                        <a:rPr kumimoji="1" lang="en-US" altLang="ja-JP" sz="1000" b="0" u="none" dirty="0">
                          <a:latin typeface="Meiryo UI" panose="020B0604030504040204" pitchFamily="50" charset="-128"/>
                          <a:ea typeface="Meiryo UI" panose="020B0604030504040204" pitchFamily="50" charset="-128"/>
                        </a:rPr>
                        <a:t>112.1</a:t>
                      </a:r>
                      <a:r>
                        <a:rPr kumimoji="1" lang="ja-JP" altLang="en-US" sz="1000" b="0" u="none" dirty="0">
                          <a:latin typeface="Meiryo UI" panose="020B0604030504040204" pitchFamily="50" charset="-128"/>
                          <a:ea typeface="Meiryo UI" panose="020B0604030504040204" pitchFamily="50" charset="-128"/>
                        </a:rPr>
                        <a:t>％</a:t>
                      </a:r>
                      <a:endParaRPr kumimoji="1" lang="en-US" altLang="ja-JP" sz="1200" b="0" u="none" dirty="0">
                        <a:latin typeface="Meiryo UI" panose="020B0604030504040204" pitchFamily="50" charset="-128"/>
                        <a:ea typeface="Meiryo UI" panose="020B0604030504040204" pitchFamily="50" charset="-128"/>
                      </a:endParaRPr>
                    </a:p>
                  </a:txBody>
                  <a:tcPr anchor="ct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lang="en-US" altLang="ja-JP" sz="1200" u="none" strike="noStrike" dirty="0">
                          <a:solidFill>
                            <a:schemeClr val="tx1"/>
                          </a:solidFill>
                          <a:latin typeface="Meiryo UI" panose="020B0604030504040204" pitchFamily="50" charset="-128"/>
                          <a:ea typeface="Meiryo UI" panose="020B0604030504040204" pitchFamily="50" charset="-128"/>
                        </a:rPr>
                        <a:t>1,500</a:t>
                      </a:r>
                    </a:p>
                  </a:txBody>
                  <a:tcPr anchor="ctr"/>
                </a:tc>
                <a:tc>
                  <a:txBody>
                    <a:bodyPr/>
                    <a:lstStyle/>
                    <a:p>
                      <a:pPr algn="ctr"/>
                      <a:r>
                        <a:rPr kumimoji="1" lang="en-US" altLang="ja-JP" sz="1200" u="none" dirty="0">
                          <a:solidFill>
                            <a:schemeClr val="tx1"/>
                          </a:solidFill>
                          <a:latin typeface="Meiryo UI" panose="020B0604030504040204" pitchFamily="50" charset="-128"/>
                          <a:ea typeface="Meiryo UI" panose="020B0604030504040204" pitchFamily="50" charset="-128"/>
                        </a:rPr>
                        <a:t>2025</a:t>
                      </a:r>
                      <a:r>
                        <a:rPr kumimoji="1" lang="ja-JP" altLang="en-US" sz="1200" u="none" dirty="0">
                          <a:solidFill>
                            <a:schemeClr val="tx1"/>
                          </a:solidFill>
                          <a:latin typeface="Meiryo UI" panose="020B0604030504040204" pitchFamily="50" charset="-128"/>
                          <a:ea typeface="Meiryo UI" panose="020B0604030504040204" pitchFamily="50" charset="-128"/>
                        </a:rPr>
                        <a:t>年</a:t>
                      </a:r>
                    </a:p>
                  </a:txBody>
                  <a:tcPr anchor="ctr"/>
                </a:tc>
                <a:tc>
                  <a:txBody>
                    <a:bodyPr/>
                    <a:lstStyle/>
                    <a:p>
                      <a:pPr algn="ctr"/>
                      <a:r>
                        <a:rPr kumimoji="1" lang="en-US" altLang="ja-JP" sz="1400" dirty="0">
                          <a:latin typeface="Meiryo UI" panose="020B0604030504040204" pitchFamily="50" charset="-128"/>
                          <a:ea typeface="Meiryo UI" panose="020B0604030504040204" pitchFamily="50" charset="-128"/>
                        </a:rPr>
                        <a:t>12</a:t>
                      </a:r>
                      <a:r>
                        <a:rPr kumimoji="1" lang="ja-JP" altLang="en-US" sz="1400" dirty="0">
                          <a:latin typeface="Meiryo UI" panose="020B0604030504040204" pitchFamily="50" charset="-128"/>
                          <a:ea typeface="Meiryo UI" panose="020B0604030504040204" pitchFamily="50" charset="-128"/>
                        </a:rPr>
                        <a:t>か月換算で</a:t>
                      </a:r>
                      <a:r>
                        <a:rPr kumimoji="1" lang="en-US" altLang="ja-JP" sz="1400" dirty="0">
                          <a:latin typeface="Meiryo UI" panose="020B0604030504040204" pitchFamily="50" charset="-128"/>
                          <a:ea typeface="Meiryo UI" panose="020B0604030504040204" pitchFamily="50" charset="-128"/>
                        </a:rPr>
                        <a:t>80.6</a:t>
                      </a:r>
                      <a:r>
                        <a:rPr kumimoji="1" lang="ja-JP" altLang="en-US" sz="1400" dirty="0">
                          <a:latin typeface="Meiryo UI" panose="020B0604030504040204" pitchFamily="50" charset="-128"/>
                          <a:ea typeface="Meiryo UI" panose="020B0604030504040204" pitchFamily="50" charset="-128"/>
                        </a:rPr>
                        <a:t>％</a:t>
                      </a:r>
                      <a:endParaRPr kumimoji="1" lang="en-US" altLang="ja-JP"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2138030"/>
                  </a:ext>
                </a:extLst>
              </a:tr>
            </a:tbl>
          </a:graphicData>
        </a:graphic>
      </p:graphicFrame>
      <p:sp>
        <p:nvSpPr>
          <p:cNvPr id="13" name="テキスト ボックス 22">
            <a:extLst>
              <a:ext uri="{FF2B5EF4-FFF2-40B4-BE49-F238E27FC236}">
                <a16:creationId xmlns:a16="http://schemas.microsoft.com/office/drawing/2014/main" id="{1BE2E1E8-4D88-BE5F-8370-31ED44527739}"/>
              </a:ext>
            </a:extLst>
          </p:cNvPr>
          <p:cNvSpPr txBox="1"/>
          <p:nvPr/>
        </p:nvSpPr>
        <p:spPr>
          <a:xfrm>
            <a:off x="6616818" y="4149080"/>
            <a:ext cx="2707710" cy="220188"/>
          </a:xfrm>
          <a:prstGeom prst="rect">
            <a:avLst/>
          </a:prstGeom>
          <a:noFill/>
          <a:ln>
            <a:no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201221" indent="-201221"/>
            <a:r>
              <a:rPr lang="ja-JP" altLang="en-US" sz="831" dirty="0">
                <a:latin typeface="Meiryo UI" panose="020B0604030504040204" pitchFamily="50" charset="-128"/>
                <a:ea typeface="Meiryo UI" panose="020B0604030504040204" pitchFamily="50" charset="-128"/>
              </a:rPr>
              <a:t>出典：観光庁「</a:t>
            </a:r>
            <a:r>
              <a:rPr lang="zh-TW" altLang="en-US" sz="831" dirty="0">
                <a:latin typeface="Meiryo UI" panose="020B0604030504040204" pitchFamily="50" charset="-128"/>
                <a:ea typeface="Meiryo UI" panose="020B0604030504040204" pitchFamily="50" charset="-128"/>
              </a:rPr>
              <a:t>訪日外国人消費動向調査</a:t>
            </a:r>
            <a:r>
              <a:rPr lang="ja-JP" altLang="en-US" sz="831" dirty="0">
                <a:latin typeface="Meiryo UI" panose="020B0604030504040204" pitchFamily="50" charset="-128"/>
                <a:ea typeface="Meiryo UI" panose="020B0604030504040204" pitchFamily="50" charset="-128"/>
              </a:rPr>
              <a:t>」より作成</a:t>
            </a:r>
            <a:endParaRPr lang="en-US" altLang="ja-JP" sz="831" dirty="0">
              <a:latin typeface="Meiryo UI" panose="020B0604030504040204" pitchFamily="50" charset="-128"/>
              <a:ea typeface="Meiryo UI" panose="020B0604030504040204" pitchFamily="50" charset="-128"/>
            </a:endParaRPr>
          </a:p>
        </p:txBody>
      </p:sp>
      <p:sp>
        <p:nvSpPr>
          <p:cNvPr id="14" name="テキスト ボックス 55">
            <a:extLst>
              <a:ext uri="{FF2B5EF4-FFF2-40B4-BE49-F238E27FC236}">
                <a16:creationId xmlns:a16="http://schemas.microsoft.com/office/drawing/2014/main" id="{C945B879-679F-3261-29ED-FFDD6C9D4A39}"/>
              </a:ext>
            </a:extLst>
          </p:cNvPr>
          <p:cNvSpPr txBox="1">
            <a:spLocks noChangeArrowheads="1"/>
          </p:cNvSpPr>
          <p:nvPr/>
        </p:nvSpPr>
        <p:spPr bwMode="auto">
          <a:xfrm>
            <a:off x="179513" y="4183700"/>
            <a:ext cx="6435134" cy="181404"/>
          </a:xfrm>
          <a:prstGeom prst="rect">
            <a:avLst/>
          </a:prstGeom>
          <a:noFill/>
          <a:ln w="9525">
            <a:noFill/>
            <a:miter lim="800000"/>
            <a:headEnd/>
            <a:tailEnd/>
          </a:ln>
        </p:spPr>
        <p:txBody>
          <a:bodyPr wrap="square" lIns="52650" tIns="26325" rIns="52650" bIns="26325">
            <a:spAutoFit/>
          </a:bodyPr>
          <a:lstStyle/>
          <a:p>
            <a:pPr>
              <a:lnSpc>
                <a:spcPts val="1000"/>
              </a:lnSpc>
              <a:spcAft>
                <a:spcPts val="600"/>
              </a:spcAft>
            </a:pPr>
            <a:r>
              <a:rPr lang="ja-JP" altLang="en-US" sz="1000" dirty="0">
                <a:latin typeface="Meiryo UI" panose="020B0604030504040204" pitchFamily="50" charset="-128"/>
                <a:ea typeface="Meiryo UI" panose="020B0604030504040204" pitchFamily="50" charset="-128"/>
                <a:cs typeface="Arial" panose="020B0604020202020204" pitchFamily="34" charset="0"/>
              </a:rPr>
              <a:t>　</a:t>
            </a:r>
            <a:r>
              <a:rPr lang="en-US" altLang="ja-JP" sz="1000" dirty="0">
                <a:latin typeface="Meiryo UI" panose="020B0604030504040204" pitchFamily="50" charset="-128"/>
                <a:ea typeface="Meiryo UI" panose="020B0604030504040204" pitchFamily="50" charset="-128"/>
                <a:cs typeface="Arial" panose="020B0604020202020204" pitchFamily="34" charset="0"/>
              </a:rPr>
              <a:t>※</a:t>
            </a:r>
            <a:r>
              <a:rPr lang="ja-JP" altLang="en-US" sz="1000" dirty="0">
                <a:latin typeface="Meiryo UI" panose="020B0604030504040204" pitchFamily="50" charset="-128"/>
                <a:ea typeface="Meiryo UI" panose="020B0604030504040204" pitchFamily="50" charset="-128"/>
                <a:cs typeface="Arial" panose="020B0604020202020204" pitchFamily="34" charset="0"/>
              </a:rPr>
              <a:t>訪日外国人消費動向調査が</a:t>
            </a:r>
            <a:r>
              <a:rPr lang="en-US" altLang="ja-JP" sz="1000" dirty="0">
                <a:latin typeface="Meiryo UI" panose="020B0604030504040204" pitchFamily="50" charset="-128"/>
                <a:ea typeface="Meiryo UI" panose="020B0604030504040204" pitchFamily="50" charset="-128"/>
                <a:cs typeface="Arial" panose="020B0604020202020204" pitchFamily="34" charset="0"/>
              </a:rPr>
              <a:t>2023</a:t>
            </a:r>
            <a:r>
              <a:rPr lang="ja-JP" altLang="en-US" sz="1000" dirty="0">
                <a:latin typeface="Meiryo UI" panose="020B0604030504040204" pitchFamily="50" charset="-128"/>
                <a:ea typeface="Meiryo UI" panose="020B0604030504040204" pitchFamily="50" charset="-128"/>
                <a:cs typeface="Arial" panose="020B0604020202020204" pitchFamily="34" charset="0"/>
              </a:rPr>
              <a:t>年３月まで実施されなかったことから、</a:t>
            </a:r>
            <a:r>
              <a:rPr lang="en-US" altLang="ja-JP" sz="1000" dirty="0">
                <a:latin typeface="Meiryo UI" panose="020B0604030504040204" pitchFamily="50" charset="-128"/>
                <a:ea typeface="Meiryo UI" panose="020B0604030504040204" pitchFamily="50" charset="-128"/>
                <a:cs typeface="Arial" panose="020B0604020202020204" pitchFamily="34" charset="0"/>
              </a:rPr>
              <a:t>2020</a:t>
            </a:r>
            <a:r>
              <a:rPr lang="ja-JP" altLang="en-US" sz="1000" dirty="0">
                <a:latin typeface="Meiryo UI" panose="020B0604030504040204" pitchFamily="50" charset="-128"/>
                <a:ea typeface="Meiryo UI" panose="020B0604030504040204" pitchFamily="50" charset="-128"/>
                <a:cs typeface="Arial" panose="020B0604020202020204" pitchFamily="34" charset="0"/>
              </a:rPr>
              <a:t>年～</a:t>
            </a:r>
            <a:r>
              <a:rPr lang="en-US" altLang="ja-JP" sz="1000" dirty="0">
                <a:latin typeface="Meiryo UI" panose="020B0604030504040204" pitchFamily="50" charset="-128"/>
                <a:ea typeface="Meiryo UI" panose="020B0604030504040204" pitchFamily="50" charset="-128"/>
                <a:cs typeface="Arial" panose="020B0604020202020204" pitchFamily="34" charset="0"/>
              </a:rPr>
              <a:t>2023</a:t>
            </a:r>
            <a:r>
              <a:rPr lang="ja-JP" altLang="en-US" sz="1000" dirty="0">
                <a:latin typeface="Meiryo UI" panose="020B0604030504040204" pitchFamily="50" charset="-128"/>
                <a:ea typeface="Meiryo UI" panose="020B0604030504040204" pitchFamily="50" charset="-128"/>
                <a:cs typeface="Arial" panose="020B0604020202020204" pitchFamily="34" charset="0"/>
              </a:rPr>
              <a:t>年</a:t>
            </a:r>
            <a:r>
              <a:rPr lang="en-US" altLang="ja-JP" sz="1000" dirty="0">
                <a:latin typeface="Meiryo UI" panose="020B0604030504040204" pitchFamily="50" charset="-128"/>
                <a:ea typeface="Meiryo UI" panose="020B0604030504040204" pitchFamily="50" charset="-128"/>
                <a:cs typeface="Arial" panose="020B0604020202020204" pitchFamily="34" charset="0"/>
              </a:rPr>
              <a:t>3</a:t>
            </a:r>
            <a:r>
              <a:rPr lang="ja-JP" altLang="en-US" sz="1000" dirty="0">
                <a:latin typeface="Meiryo UI" panose="020B0604030504040204" pitchFamily="50" charset="-128"/>
                <a:ea typeface="Meiryo UI" panose="020B0604030504040204" pitchFamily="50" charset="-128"/>
                <a:cs typeface="Arial" panose="020B0604020202020204" pitchFamily="34" charset="0"/>
              </a:rPr>
              <a:t>月までの実績は算出不可</a:t>
            </a:r>
            <a:endParaRPr lang="en-US" altLang="ja-JP" sz="1000" dirty="0">
              <a:latin typeface="Arial" panose="020B0604020202020204" pitchFamily="34" charset="0"/>
              <a:ea typeface="Meiryo UI" panose="020B0604030504040204" pitchFamily="50" charset="-128"/>
              <a:cs typeface="Arial" panose="020B0604020202020204" pitchFamily="34" charset="0"/>
            </a:endParaRPr>
          </a:p>
        </p:txBody>
      </p:sp>
      <p:sp>
        <p:nvSpPr>
          <p:cNvPr id="3" name="テキスト ボックス 55">
            <a:extLst>
              <a:ext uri="{FF2B5EF4-FFF2-40B4-BE49-F238E27FC236}">
                <a16:creationId xmlns:a16="http://schemas.microsoft.com/office/drawing/2014/main" id="{2B7B8D8E-0073-3F68-EE69-435CF7AF9DED}"/>
              </a:ext>
            </a:extLst>
          </p:cNvPr>
          <p:cNvSpPr txBox="1">
            <a:spLocks noChangeArrowheads="1"/>
          </p:cNvSpPr>
          <p:nvPr/>
        </p:nvSpPr>
        <p:spPr bwMode="auto">
          <a:xfrm>
            <a:off x="37835" y="933760"/>
            <a:ext cx="9208855" cy="189227"/>
          </a:xfrm>
          <a:prstGeom prst="rect">
            <a:avLst/>
          </a:prstGeom>
          <a:noFill/>
          <a:ln w="9525">
            <a:noFill/>
            <a:miter lim="800000"/>
            <a:headEnd/>
            <a:tailEnd/>
          </a:ln>
        </p:spPr>
        <p:txBody>
          <a:bodyPr wrap="square" lIns="52650" tIns="26325" rIns="52650" bIns="26325">
            <a:spAutoFit/>
          </a:bodyPr>
          <a:lstStyle/>
          <a:p>
            <a:pPr>
              <a:lnSpc>
                <a:spcPts val="1000"/>
              </a:lnSpc>
              <a:spcAft>
                <a:spcPts val="600"/>
              </a:spcAft>
            </a:pPr>
            <a:r>
              <a:rPr lang="ja-JP" altLang="en-US" sz="1400" dirty="0">
                <a:latin typeface="Meiryo UI" panose="020B0604030504040204" pitchFamily="50" charset="-128"/>
                <a:ea typeface="Meiryo UI" panose="020B0604030504040204" pitchFamily="50" charset="-128"/>
              </a:rPr>
              <a:t>〇来阪外国人旅行者数</a:t>
            </a:r>
            <a:endParaRPr lang="en-US" altLang="ja-JP" sz="1400" dirty="0">
              <a:latin typeface="Arial" panose="020B0604020202020204" pitchFamily="34" charset="0"/>
              <a:ea typeface="Meiryo UI" panose="020B0604030504040204" pitchFamily="50" charset="-128"/>
              <a:cs typeface="Arial" panose="020B0604020202020204" pitchFamily="34" charset="0"/>
            </a:endParaRPr>
          </a:p>
        </p:txBody>
      </p:sp>
    </p:spTree>
    <p:extLst>
      <p:ext uri="{BB962C8B-B14F-4D97-AF65-F5344CB8AC3E}">
        <p14:creationId xmlns:p14="http://schemas.microsoft.com/office/powerpoint/2010/main" val="1608418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9953341"/>
              </p:ext>
            </p:extLst>
          </p:nvPr>
        </p:nvGraphicFramePr>
        <p:xfrm>
          <a:off x="95136" y="578134"/>
          <a:ext cx="9000001" cy="6235598"/>
        </p:xfrm>
        <a:graphic>
          <a:graphicData uri="http://schemas.openxmlformats.org/drawingml/2006/table">
            <a:tbl>
              <a:tblPr firstRow="1" bandRow="1">
                <a:tableStyleId>{5C22544A-7EE6-4342-B048-85BDC9FD1C3A}</a:tableStyleId>
              </a:tblPr>
              <a:tblGrid>
                <a:gridCol w="1290248">
                  <a:extLst>
                    <a:ext uri="{9D8B030D-6E8A-4147-A177-3AD203B41FA5}">
                      <a16:colId xmlns:a16="http://schemas.microsoft.com/office/drawing/2014/main" val="3083801403"/>
                    </a:ext>
                  </a:extLst>
                </a:gridCol>
                <a:gridCol w="1258512">
                  <a:extLst>
                    <a:ext uri="{9D8B030D-6E8A-4147-A177-3AD203B41FA5}">
                      <a16:colId xmlns:a16="http://schemas.microsoft.com/office/drawing/2014/main" val="1776016710"/>
                    </a:ext>
                  </a:extLst>
                </a:gridCol>
                <a:gridCol w="1258512">
                  <a:extLst>
                    <a:ext uri="{9D8B030D-6E8A-4147-A177-3AD203B41FA5}">
                      <a16:colId xmlns:a16="http://schemas.microsoft.com/office/drawing/2014/main" val="2408811415"/>
                    </a:ext>
                  </a:extLst>
                </a:gridCol>
                <a:gridCol w="1258512">
                  <a:extLst>
                    <a:ext uri="{9D8B030D-6E8A-4147-A177-3AD203B41FA5}">
                      <a16:colId xmlns:a16="http://schemas.microsoft.com/office/drawing/2014/main" val="3793600257"/>
                    </a:ext>
                  </a:extLst>
                </a:gridCol>
                <a:gridCol w="1258512">
                  <a:extLst>
                    <a:ext uri="{9D8B030D-6E8A-4147-A177-3AD203B41FA5}">
                      <a16:colId xmlns:a16="http://schemas.microsoft.com/office/drawing/2014/main" val="3986411414"/>
                    </a:ext>
                  </a:extLst>
                </a:gridCol>
                <a:gridCol w="1258512">
                  <a:extLst>
                    <a:ext uri="{9D8B030D-6E8A-4147-A177-3AD203B41FA5}">
                      <a16:colId xmlns:a16="http://schemas.microsoft.com/office/drawing/2014/main" val="493647911"/>
                    </a:ext>
                  </a:extLst>
                </a:gridCol>
                <a:gridCol w="1417193">
                  <a:extLst>
                    <a:ext uri="{9D8B030D-6E8A-4147-A177-3AD203B41FA5}">
                      <a16:colId xmlns:a16="http://schemas.microsoft.com/office/drawing/2014/main" val="3754274535"/>
                    </a:ext>
                  </a:extLst>
                </a:gridCol>
              </a:tblGrid>
              <a:tr h="245809">
                <a:tc rowSpan="2">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B w="28575" cap="flat" cmpd="sng" algn="ctr">
                      <a:solidFill>
                        <a:schemeClr val="bg1"/>
                      </a:solidFill>
                      <a:prstDash val="solid"/>
                      <a:round/>
                      <a:headEnd type="none" w="med" len="med"/>
                      <a:tailEnd type="none" w="med" len="med"/>
                    </a:lnB>
                  </a:tcPr>
                </a:tc>
                <a:tc gridSpan="5">
                  <a:txBody>
                    <a:bodyPr/>
                    <a:lstStyle/>
                    <a:p>
                      <a:pPr algn="ctr"/>
                      <a:r>
                        <a:rPr kumimoji="1" lang="ja-JP" altLang="en-US" sz="1050" b="0" dirty="0">
                          <a:latin typeface="Meiryo UI" panose="020B0604030504040204" pitchFamily="50" charset="-128"/>
                          <a:ea typeface="Meiryo UI" panose="020B0604030504040204" pitchFamily="50" charset="-128"/>
                        </a:rPr>
                        <a:t>参考値</a:t>
                      </a:r>
                    </a:p>
                  </a:txBody>
                  <a:tcPr>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p>
                  </a:txBody>
                  <a:tcPr/>
                </a:tc>
                <a:tc hMerge="1">
                  <a:txBody>
                    <a:bodyPr/>
                    <a:lstStyle/>
                    <a:p>
                      <a:pPr algn="ctr"/>
                      <a:endParaRPr kumimoji="1" lang="ja-JP" altLang="en-US" sz="1050" b="0" dirty="0">
                        <a:latin typeface="Meiryo UI" panose="020B0604030504040204" pitchFamily="50" charset="-128"/>
                        <a:ea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hMerge="1">
                  <a:txBody>
                    <a:bodyPr/>
                    <a:lstStyle/>
                    <a:p>
                      <a:pPr algn="ctr"/>
                      <a:endParaRPr kumimoji="1" lang="ja-JP" altLang="en-US" sz="1050" b="0" dirty="0">
                        <a:latin typeface="Meiryo UI" panose="020B0604030504040204" pitchFamily="50" charset="-128"/>
                        <a:ea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rowSpan="2">
                  <a:txBody>
                    <a:bodyPr/>
                    <a:lstStyle/>
                    <a:p>
                      <a:pPr algn="ctr"/>
                      <a:r>
                        <a:rPr kumimoji="1" lang="ja-JP" altLang="en-US" sz="1050" b="0" dirty="0">
                          <a:latin typeface="Meiryo UI" panose="020B0604030504040204" pitchFamily="50" charset="-128"/>
                          <a:ea typeface="Meiryo UI" panose="020B0604030504040204" pitchFamily="50" charset="-128"/>
                        </a:rPr>
                        <a:t>出典</a:t>
                      </a:r>
                    </a:p>
                  </a:txBody>
                  <a:tcPr anchor="ctr">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942717110"/>
                  </a:ext>
                </a:extLst>
              </a:tr>
              <a:tr h="238933">
                <a:tc vMerge="1">
                  <a:txBody>
                    <a:bodyPr/>
                    <a:lstStyle/>
                    <a:p>
                      <a:endParaRPr kumimoji="1" lang="ja-JP" altLang="en-US"/>
                    </a:p>
                  </a:txBody>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2019</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2020</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2021</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2022</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2023</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4275991535"/>
                  </a:ext>
                </a:extLst>
              </a:tr>
              <a:tr h="529435">
                <a:tc>
                  <a:txBody>
                    <a:bodyPr/>
                    <a:lstStyle/>
                    <a:p>
                      <a:r>
                        <a:rPr lang="ja-JP" altLang="en-US" sz="1000" u="none" dirty="0">
                          <a:latin typeface="Meiryo UI" panose="020B0604030504040204" pitchFamily="50" charset="-128"/>
                          <a:ea typeface="Meiryo UI" panose="020B0604030504040204" pitchFamily="50" charset="-128"/>
                        </a:rPr>
                        <a:t>日本人訪問者数</a:t>
                      </a:r>
                      <a:endParaRPr kumimoji="1" lang="ja-JP" altLang="en-US" sz="1000" u="none" strike="sngStrike" dirty="0">
                        <a:solidFill>
                          <a:srgbClr val="0000FF"/>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latin typeface="Meiryo UI" panose="020B0604030504040204" pitchFamily="50" charset="-128"/>
                          <a:ea typeface="Meiryo UI" panose="020B0604030504040204" pitchFamily="50" charset="-128"/>
                        </a:rPr>
                        <a:t>5,438</a:t>
                      </a:r>
                      <a:r>
                        <a:rPr kumimoji="1" lang="ja-JP" altLang="en-US" sz="1000" u="none" dirty="0">
                          <a:latin typeface="Meiryo UI" panose="020B0604030504040204" pitchFamily="50" charset="-128"/>
                          <a:ea typeface="Meiryo UI" panose="020B0604030504040204" pitchFamily="50" charset="-128"/>
                        </a:rPr>
                        <a:t>万人</a:t>
                      </a:r>
                      <a:endParaRPr kumimoji="1" lang="en-US" altLang="ja-JP" sz="1000" u="none"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2,038</a:t>
                      </a:r>
                      <a:r>
                        <a:rPr kumimoji="1" lang="ja-JP" altLang="en-US" sz="1000" u="none" dirty="0">
                          <a:solidFill>
                            <a:schemeClr val="tx1"/>
                          </a:solidFill>
                          <a:latin typeface="Meiryo UI" panose="020B0604030504040204" pitchFamily="50" charset="-128"/>
                          <a:ea typeface="Meiryo UI" panose="020B0604030504040204" pitchFamily="50" charset="-128"/>
                        </a:rPr>
                        <a:t>万人</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en-US" altLang="ja-JP" sz="1000" u="none" dirty="0">
                          <a:solidFill>
                            <a:schemeClr val="tx1"/>
                          </a:solidFill>
                          <a:latin typeface="Meiryo UI" panose="020B0604030504040204" pitchFamily="50" charset="-128"/>
                          <a:ea typeface="Meiryo UI" panose="020B0604030504040204" pitchFamily="50" charset="-128"/>
                        </a:rPr>
                        <a:t>1,131</a:t>
                      </a:r>
                      <a:r>
                        <a:rPr kumimoji="1" lang="ja-JP" altLang="en-US" sz="1000" u="none" dirty="0">
                          <a:solidFill>
                            <a:schemeClr val="tx1"/>
                          </a:solidFill>
                          <a:latin typeface="Meiryo UI" panose="020B0604030504040204" pitchFamily="50" charset="-128"/>
                          <a:ea typeface="Meiryo UI" panose="020B0604030504040204" pitchFamily="50" charset="-128"/>
                        </a:rPr>
                        <a:t>万人</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en-US" altLang="ja-JP" sz="1000" u="none" dirty="0">
                          <a:solidFill>
                            <a:schemeClr val="tx1"/>
                          </a:solidFill>
                          <a:latin typeface="Meiryo UI" panose="020B0604030504040204" pitchFamily="50" charset="-128"/>
                          <a:ea typeface="Meiryo UI" panose="020B0604030504040204" pitchFamily="50" charset="-128"/>
                        </a:rPr>
                        <a:t>2,318</a:t>
                      </a:r>
                      <a:r>
                        <a:rPr kumimoji="1" lang="ja-JP" altLang="en-US" sz="1000" u="none" dirty="0">
                          <a:solidFill>
                            <a:schemeClr val="tx1"/>
                          </a:solidFill>
                          <a:latin typeface="Meiryo UI" panose="020B0604030504040204" pitchFamily="50" charset="-128"/>
                          <a:ea typeface="Meiryo UI" panose="020B0604030504040204" pitchFamily="50" charset="-128"/>
                        </a:rPr>
                        <a:t>万人</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en-US" altLang="ja-JP" sz="1000" u="none" dirty="0">
                          <a:solidFill>
                            <a:schemeClr val="tx1"/>
                          </a:solidFill>
                          <a:latin typeface="Meiryo UI" panose="020B0604030504040204" pitchFamily="50" charset="-128"/>
                          <a:ea typeface="Meiryo UI" panose="020B0604030504040204" pitchFamily="50" charset="-128"/>
                        </a:rPr>
                        <a:t>2,798</a:t>
                      </a:r>
                      <a:r>
                        <a:rPr kumimoji="1" lang="ja-JP" altLang="en-US" sz="1000" u="none" dirty="0">
                          <a:solidFill>
                            <a:schemeClr val="tx1"/>
                          </a:solidFill>
                          <a:latin typeface="Meiryo UI" panose="020B0604030504040204" pitchFamily="50" charset="-128"/>
                          <a:ea typeface="Meiryo UI" panose="020B0604030504040204" pitchFamily="50" charset="-128"/>
                        </a:rPr>
                        <a:t>万人</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solidFill>
                            <a:schemeClr val="tx1"/>
                          </a:solidFill>
                          <a:latin typeface="Meiryo UI" panose="020B0604030504040204" pitchFamily="50" charset="-128"/>
                          <a:ea typeface="Meiryo UI" panose="020B0604030504040204" pitchFamily="50" charset="-128"/>
                        </a:rPr>
                        <a:t>旅行・観光消費動向調査</a:t>
                      </a:r>
                      <a:endParaRPr lang="en-US" altLang="ja-JP" sz="9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solidFill>
                            <a:schemeClr val="tx1"/>
                          </a:solidFill>
                          <a:latin typeface="Meiryo UI" panose="020B0604030504040204" pitchFamily="50" charset="-128"/>
                          <a:ea typeface="Meiryo UI" panose="020B0604030504040204" pitchFamily="50" charset="-128"/>
                        </a:rPr>
                        <a:t>（観光庁）　</a:t>
                      </a:r>
                      <a:endParaRPr lang="en-US" altLang="ja-JP" sz="9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zh-TW" sz="800" u="none" dirty="0">
                          <a:solidFill>
                            <a:schemeClr val="tx1"/>
                          </a:solidFill>
                          <a:latin typeface="Meiryo UI" panose="020B0604030504040204" pitchFamily="50" charset="-128"/>
                          <a:ea typeface="Meiryo UI" panose="020B0604030504040204" pitchFamily="50" charset="-128"/>
                        </a:rPr>
                        <a:t>【</a:t>
                      </a:r>
                      <a:r>
                        <a:rPr lang="zh-TW" altLang="en-US" sz="800" u="none" dirty="0">
                          <a:solidFill>
                            <a:schemeClr val="tx1"/>
                          </a:solidFill>
                          <a:latin typeface="Meiryo UI" panose="020B0604030504040204" pitchFamily="50" charset="-128"/>
                          <a:ea typeface="Meiryo UI" panose="020B0604030504040204" pitchFamily="50" charset="-128"/>
                        </a:rPr>
                        <a:t>参考表</a:t>
                      </a:r>
                      <a:r>
                        <a:rPr lang="en-US" altLang="zh-TW" sz="800" u="none" dirty="0">
                          <a:solidFill>
                            <a:schemeClr val="tx1"/>
                          </a:solidFill>
                          <a:latin typeface="Meiryo UI" panose="020B0604030504040204" pitchFamily="50" charset="-128"/>
                          <a:ea typeface="Meiryo UI" panose="020B0604030504040204" pitchFamily="50" charset="-128"/>
                        </a:rPr>
                        <a:t>】 </a:t>
                      </a:r>
                      <a:r>
                        <a:rPr lang="zh-TW" altLang="en-US" sz="800" u="none" dirty="0">
                          <a:solidFill>
                            <a:schemeClr val="tx1"/>
                          </a:solidFill>
                          <a:latin typeface="Meiryo UI" panose="020B0604030504040204" pitchFamily="50" charset="-128"/>
                          <a:ea typeface="Meiryo UI" panose="020B0604030504040204" pitchFamily="50" charset="-128"/>
                        </a:rPr>
                        <a:t>都道府県別集計</a:t>
                      </a:r>
                      <a:endParaRPr kumimoji="1" lang="ja-JP" altLang="en-US" sz="8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853419002"/>
                  </a:ext>
                </a:extLst>
              </a:tr>
              <a:tr h="158821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国籍別来阪外国人</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訪問率</a:t>
                      </a:r>
                      <a:endParaRPr lang="en-US" altLang="ja-JP" sz="1000" u="none"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全国籍・地域　</a:t>
                      </a:r>
                      <a:r>
                        <a:rPr kumimoji="1" lang="en-US" altLang="ja-JP" sz="850" u="none">
                          <a:solidFill>
                            <a:schemeClr val="tx1"/>
                          </a:solidFill>
                          <a:latin typeface="Meiryo UI" panose="020B0604030504040204" pitchFamily="50" charset="-128"/>
                          <a:ea typeface="Meiryo UI" panose="020B0604030504040204" pitchFamily="50" charset="-128"/>
                        </a:rPr>
                        <a:t>38.6%</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韓国 </a:t>
                      </a:r>
                      <a:r>
                        <a:rPr kumimoji="1" lang="en-US" altLang="ja-JP" sz="850" u="none" dirty="0">
                          <a:solidFill>
                            <a:schemeClr val="tx1"/>
                          </a:solidFill>
                          <a:latin typeface="Meiryo UI" panose="020B0604030504040204" pitchFamily="50" charset="-128"/>
                          <a:ea typeface="Meiryo UI" panose="020B0604030504040204" pitchFamily="50" charset="-128"/>
                        </a:rPr>
                        <a:t>28.8%</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台湾 </a:t>
                      </a:r>
                      <a:r>
                        <a:rPr kumimoji="1" lang="en-US" altLang="ja-JP" sz="850" u="none" dirty="0">
                          <a:solidFill>
                            <a:schemeClr val="tx1"/>
                          </a:solidFill>
                          <a:latin typeface="Meiryo UI" panose="020B0604030504040204" pitchFamily="50" charset="-128"/>
                          <a:ea typeface="Meiryo UI" panose="020B0604030504040204" pitchFamily="50" charset="-128"/>
                        </a:rPr>
                        <a:t>26.1%</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中国 </a:t>
                      </a:r>
                      <a:r>
                        <a:rPr kumimoji="1" lang="en-US" altLang="ja-JP" sz="850" u="none" dirty="0">
                          <a:solidFill>
                            <a:schemeClr val="tx1"/>
                          </a:solidFill>
                          <a:latin typeface="Meiryo UI" panose="020B0604030504040204" pitchFamily="50" charset="-128"/>
                          <a:ea typeface="Meiryo UI" panose="020B0604030504040204" pitchFamily="50" charset="-128"/>
                        </a:rPr>
                        <a:t>58.8%</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香港 </a:t>
                      </a:r>
                      <a:r>
                        <a:rPr kumimoji="1" lang="en-US" altLang="ja-JP" sz="850" u="none" dirty="0">
                          <a:solidFill>
                            <a:schemeClr val="tx1"/>
                          </a:solidFill>
                          <a:latin typeface="Meiryo UI" panose="020B0604030504040204" pitchFamily="50" charset="-128"/>
                          <a:ea typeface="Meiryo UI" panose="020B0604030504040204" pitchFamily="50" charset="-128"/>
                        </a:rPr>
                        <a:t>31.4</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タイ </a:t>
                      </a:r>
                      <a:r>
                        <a:rPr kumimoji="1" lang="en-US" altLang="ja-JP" sz="850" u="none" dirty="0">
                          <a:solidFill>
                            <a:schemeClr val="tx1"/>
                          </a:solidFill>
                          <a:latin typeface="Meiryo UI" panose="020B0604030504040204" pitchFamily="50" charset="-128"/>
                          <a:ea typeface="Meiryo UI" panose="020B0604030504040204" pitchFamily="50" charset="-128"/>
                        </a:rPr>
                        <a:t>28.4</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インド </a:t>
                      </a:r>
                      <a:r>
                        <a:rPr kumimoji="1" lang="en-US" altLang="ja-JP" sz="850" u="none" dirty="0">
                          <a:solidFill>
                            <a:schemeClr val="tx1"/>
                          </a:solidFill>
                          <a:latin typeface="Meiryo UI" panose="020B0604030504040204" pitchFamily="50" charset="-128"/>
                          <a:ea typeface="Meiryo UI" panose="020B0604030504040204" pitchFamily="50" charset="-128"/>
                        </a:rPr>
                        <a:t>23.2</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英国 </a:t>
                      </a:r>
                      <a:r>
                        <a:rPr kumimoji="1" lang="en-US" altLang="ja-JP" sz="850" u="none" dirty="0">
                          <a:solidFill>
                            <a:schemeClr val="tx1"/>
                          </a:solidFill>
                          <a:latin typeface="Meiryo UI" panose="020B0604030504040204" pitchFamily="50" charset="-128"/>
                          <a:ea typeface="Meiryo UI" panose="020B0604030504040204" pitchFamily="50" charset="-128"/>
                        </a:rPr>
                        <a:t>32.8%</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米国 </a:t>
                      </a:r>
                      <a:r>
                        <a:rPr kumimoji="1" lang="en-US" altLang="ja-JP" sz="850" u="none" dirty="0">
                          <a:solidFill>
                            <a:schemeClr val="tx1"/>
                          </a:solidFill>
                          <a:latin typeface="Meiryo UI" panose="020B0604030504040204" pitchFamily="50" charset="-128"/>
                          <a:ea typeface="Meiryo UI" panose="020B0604030504040204" pitchFamily="50" charset="-128"/>
                        </a:rPr>
                        <a:t>28.3</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カナダ </a:t>
                      </a:r>
                      <a:r>
                        <a:rPr kumimoji="1" lang="en-US" altLang="ja-JP" sz="850" u="none" dirty="0">
                          <a:solidFill>
                            <a:schemeClr val="tx1"/>
                          </a:solidFill>
                          <a:latin typeface="Meiryo UI" panose="020B0604030504040204" pitchFamily="50" charset="-128"/>
                          <a:ea typeface="Meiryo UI" panose="020B0604030504040204" pitchFamily="50" charset="-128"/>
                        </a:rPr>
                        <a:t>41.6</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オーストラリア</a:t>
                      </a:r>
                      <a:r>
                        <a:rPr kumimoji="1" lang="en-US" altLang="ja-JP" sz="850" u="none" dirty="0">
                          <a:solidFill>
                            <a:schemeClr val="tx1"/>
                          </a:solidFill>
                          <a:latin typeface="Meiryo UI" panose="020B0604030504040204" pitchFamily="50" charset="-128"/>
                          <a:ea typeface="Meiryo UI" panose="020B0604030504040204" pitchFamily="50" charset="-128"/>
                        </a:rPr>
                        <a:t>45.0</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など　</a:t>
                      </a:r>
                      <a:endParaRPr kumimoji="1" lang="en-US" altLang="ja-JP" sz="85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算出不可</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算出不可</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算出不可</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全国籍・地域 </a:t>
                      </a:r>
                      <a:r>
                        <a:rPr kumimoji="1" lang="en-US" altLang="ja-JP" sz="850" u="none" dirty="0">
                          <a:solidFill>
                            <a:schemeClr val="tx1"/>
                          </a:solidFill>
                          <a:latin typeface="Meiryo UI" panose="020B0604030504040204" pitchFamily="50" charset="-128"/>
                          <a:ea typeface="Meiryo UI" panose="020B0604030504040204" pitchFamily="50" charset="-128"/>
                        </a:rPr>
                        <a:t>39.6%</a:t>
                      </a: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韓国 </a:t>
                      </a:r>
                      <a:r>
                        <a:rPr kumimoji="1" lang="en-US" altLang="ja-JP" sz="850" u="none" dirty="0">
                          <a:solidFill>
                            <a:schemeClr val="tx1"/>
                          </a:solidFill>
                          <a:latin typeface="Meiryo UI" panose="020B0604030504040204" pitchFamily="50" charset="-128"/>
                          <a:ea typeface="Meiryo UI" panose="020B0604030504040204" pitchFamily="50" charset="-128"/>
                        </a:rPr>
                        <a:t>34.6%</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台湾 </a:t>
                      </a:r>
                      <a:r>
                        <a:rPr kumimoji="1" lang="en-US" altLang="ja-JP" sz="850" u="none" dirty="0">
                          <a:solidFill>
                            <a:schemeClr val="tx1"/>
                          </a:solidFill>
                          <a:latin typeface="Meiryo UI" panose="020B0604030504040204" pitchFamily="50" charset="-128"/>
                          <a:ea typeface="Meiryo UI" panose="020B0604030504040204" pitchFamily="50" charset="-128"/>
                        </a:rPr>
                        <a:t>29.2%</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中国 </a:t>
                      </a:r>
                      <a:r>
                        <a:rPr kumimoji="1" lang="en-US" altLang="ja-JP" sz="850" u="none" dirty="0">
                          <a:solidFill>
                            <a:schemeClr val="tx1"/>
                          </a:solidFill>
                          <a:latin typeface="Meiryo UI" panose="020B0604030504040204" pitchFamily="50" charset="-128"/>
                          <a:ea typeface="Meiryo UI" panose="020B0604030504040204" pitchFamily="50" charset="-128"/>
                        </a:rPr>
                        <a:t>52.3%</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香港 </a:t>
                      </a:r>
                      <a:r>
                        <a:rPr kumimoji="1" lang="en-US" altLang="ja-JP" sz="850" u="none" dirty="0">
                          <a:solidFill>
                            <a:schemeClr val="tx1"/>
                          </a:solidFill>
                          <a:latin typeface="Meiryo UI" panose="020B0604030504040204" pitchFamily="50" charset="-128"/>
                          <a:ea typeface="Meiryo UI" panose="020B0604030504040204" pitchFamily="50" charset="-128"/>
                        </a:rPr>
                        <a:t>33.3</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タイ　 </a:t>
                      </a:r>
                      <a:r>
                        <a:rPr kumimoji="1" lang="en-US" altLang="ja-JP" sz="850" u="none" dirty="0">
                          <a:solidFill>
                            <a:schemeClr val="tx1"/>
                          </a:solidFill>
                          <a:latin typeface="Meiryo UI" panose="020B0604030504040204" pitchFamily="50" charset="-128"/>
                          <a:ea typeface="Meiryo UI" panose="020B0604030504040204" pitchFamily="50" charset="-128"/>
                        </a:rPr>
                        <a:t>33.9</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インド </a:t>
                      </a:r>
                      <a:r>
                        <a:rPr kumimoji="1" lang="en-US" altLang="ja-JP" sz="850" u="none" dirty="0">
                          <a:solidFill>
                            <a:schemeClr val="tx1"/>
                          </a:solidFill>
                          <a:latin typeface="Meiryo UI" panose="020B0604030504040204" pitchFamily="50" charset="-128"/>
                          <a:ea typeface="Meiryo UI" panose="020B0604030504040204" pitchFamily="50" charset="-128"/>
                        </a:rPr>
                        <a:t>35.0</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英国 </a:t>
                      </a:r>
                      <a:r>
                        <a:rPr kumimoji="1" lang="en-US" altLang="ja-JP" sz="850" u="none" dirty="0">
                          <a:solidFill>
                            <a:schemeClr val="tx1"/>
                          </a:solidFill>
                          <a:latin typeface="Meiryo UI" panose="020B0604030504040204" pitchFamily="50" charset="-128"/>
                          <a:ea typeface="Meiryo UI" panose="020B0604030504040204" pitchFamily="50" charset="-128"/>
                        </a:rPr>
                        <a:t>43.8%</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米国 </a:t>
                      </a:r>
                      <a:r>
                        <a:rPr kumimoji="1" lang="en-US" altLang="ja-JP" sz="850" u="none" dirty="0">
                          <a:solidFill>
                            <a:schemeClr val="tx1"/>
                          </a:solidFill>
                          <a:latin typeface="Meiryo UI" panose="020B0604030504040204" pitchFamily="50" charset="-128"/>
                          <a:ea typeface="Meiryo UI" panose="020B0604030504040204" pitchFamily="50" charset="-128"/>
                        </a:rPr>
                        <a:t>39.7</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カナダ </a:t>
                      </a:r>
                      <a:r>
                        <a:rPr kumimoji="1" lang="en-US" altLang="ja-JP" sz="850" u="none" dirty="0">
                          <a:solidFill>
                            <a:schemeClr val="tx1"/>
                          </a:solidFill>
                          <a:latin typeface="Meiryo UI" panose="020B0604030504040204" pitchFamily="50" charset="-128"/>
                          <a:ea typeface="Meiryo UI" panose="020B0604030504040204" pitchFamily="50" charset="-128"/>
                        </a:rPr>
                        <a:t>45.2</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オーストラリア</a:t>
                      </a:r>
                      <a:r>
                        <a:rPr kumimoji="1" lang="en-US" altLang="ja-JP" sz="850" u="none" dirty="0">
                          <a:solidFill>
                            <a:schemeClr val="tx1"/>
                          </a:solidFill>
                          <a:latin typeface="Meiryo UI" panose="020B0604030504040204" pitchFamily="50" charset="-128"/>
                          <a:ea typeface="Meiryo UI" panose="020B0604030504040204" pitchFamily="50" charset="-128"/>
                        </a:rPr>
                        <a:t>60.5</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など　</a:t>
                      </a:r>
                      <a:endParaRPr kumimoji="1" lang="en-US" altLang="ja-JP" sz="85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900" u="none" dirty="0">
                          <a:solidFill>
                            <a:schemeClr val="tx1"/>
                          </a:solidFill>
                          <a:latin typeface="Meiryo UI" panose="020B0604030504040204" pitchFamily="50" charset="-128"/>
                          <a:ea typeface="Meiryo UI" panose="020B0604030504040204" pitchFamily="50" charset="-128"/>
                        </a:rPr>
                        <a:t>訪日外国人消費動向</a:t>
                      </a:r>
                      <a:endParaRPr kumimoji="1" lang="en-US" altLang="ja-JP" sz="900" u="none" dirty="0">
                        <a:solidFill>
                          <a:schemeClr val="tx1"/>
                        </a:solidFill>
                        <a:latin typeface="Meiryo UI" panose="020B0604030504040204" pitchFamily="50" charset="-128"/>
                        <a:ea typeface="Meiryo UI" panose="020B0604030504040204" pitchFamily="50" charset="-128"/>
                      </a:endParaRPr>
                    </a:p>
                    <a:p>
                      <a:r>
                        <a:rPr kumimoji="1" lang="ja-JP" altLang="en-US" sz="900" u="none" dirty="0">
                          <a:solidFill>
                            <a:schemeClr val="tx1"/>
                          </a:solidFill>
                          <a:latin typeface="Meiryo UI" panose="020B0604030504040204" pitchFamily="50" charset="-128"/>
                          <a:ea typeface="Meiryo UI" panose="020B0604030504040204" pitchFamily="50" charset="-128"/>
                        </a:rPr>
                        <a:t>調査</a:t>
                      </a:r>
                      <a:endParaRPr kumimoji="1" lang="en-US" altLang="ja-JP" sz="900" u="none" dirty="0">
                        <a:solidFill>
                          <a:schemeClr val="tx1"/>
                        </a:solidFill>
                        <a:latin typeface="Meiryo UI" panose="020B0604030504040204" pitchFamily="50" charset="-128"/>
                        <a:ea typeface="Meiryo UI" panose="020B0604030504040204" pitchFamily="50" charset="-128"/>
                      </a:endParaRPr>
                    </a:p>
                    <a:p>
                      <a:r>
                        <a:rPr kumimoji="1" lang="ja-JP" altLang="en-US" sz="900" u="none" dirty="0">
                          <a:solidFill>
                            <a:schemeClr val="tx1"/>
                          </a:solidFill>
                          <a:latin typeface="Meiryo UI" panose="020B0604030504040204" pitchFamily="50" charset="-128"/>
                          <a:ea typeface="Meiryo UI" panose="020B0604030504040204" pitchFamily="50" charset="-128"/>
                        </a:rPr>
                        <a:t>（観光庁）</a:t>
                      </a:r>
                      <a:endParaRPr kumimoji="1" lang="en-US" altLang="ja-JP"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504966733"/>
                  </a:ext>
                </a:extLst>
              </a:tr>
              <a:tr h="353773">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延べ宿泊者数</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（大阪）</a:t>
                      </a:r>
                      <a:endParaRPr kumimoji="1" lang="ja-JP" altLang="en-US" sz="1000" u="none"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4,743</a:t>
                      </a:r>
                      <a:r>
                        <a:rPr kumimoji="1" lang="ja-JP" altLang="en-US" sz="1000" u="none" dirty="0">
                          <a:solidFill>
                            <a:schemeClr val="tx1"/>
                          </a:solidFill>
                          <a:latin typeface="Meiryo UI" panose="020B0604030504040204" pitchFamily="50" charset="-128"/>
                          <a:ea typeface="Meiryo UI" panose="020B0604030504040204" pitchFamily="50" charset="-128"/>
                        </a:rPr>
                        <a:t>万人泊</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u="none" dirty="0">
                          <a:solidFill>
                            <a:schemeClr val="tx1"/>
                          </a:solidFill>
                          <a:latin typeface="Meiryo UI" panose="020B0604030504040204" pitchFamily="50" charset="-128"/>
                          <a:ea typeface="Meiryo UI" panose="020B0604030504040204" pitchFamily="50" charset="-128"/>
                        </a:rPr>
                        <a:t>1,972</a:t>
                      </a:r>
                      <a:r>
                        <a:rPr kumimoji="1" lang="ja-JP" altLang="en-US" sz="1050" u="none" dirty="0">
                          <a:solidFill>
                            <a:schemeClr val="tx1"/>
                          </a:solidFill>
                          <a:latin typeface="Meiryo UI" panose="020B0604030504040204" pitchFamily="50" charset="-128"/>
                          <a:ea typeface="Meiryo UI" panose="020B0604030504040204" pitchFamily="50" charset="-128"/>
                        </a:rPr>
                        <a:t>万人泊</a:t>
                      </a:r>
                      <a:endParaRPr kumimoji="1" lang="en-US" altLang="ja-JP" sz="105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1,786</a:t>
                      </a:r>
                      <a:r>
                        <a:rPr kumimoji="1" lang="ja-JP" altLang="en-US" sz="1000" u="none" dirty="0">
                          <a:solidFill>
                            <a:schemeClr val="tx1"/>
                          </a:solidFill>
                          <a:latin typeface="Meiryo UI" panose="020B0604030504040204" pitchFamily="50" charset="-128"/>
                          <a:ea typeface="Meiryo UI" panose="020B0604030504040204" pitchFamily="50" charset="-128"/>
                        </a:rPr>
                        <a:t>万人泊</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3,052</a:t>
                      </a:r>
                      <a:r>
                        <a:rPr kumimoji="1" lang="ja-JP" altLang="en-US" sz="1000" u="none" dirty="0">
                          <a:solidFill>
                            <a:schemeClr val="tx1"/>
                          </a:solidFill>
                          <a:latin typeface="Meiryo UI" panose="020B0604030504040204" pitchFamily="50" charset="-128"/>
                          <a:ea typeface="Meiryo UI" panose="020B0604030504040204" pitchFamily="50" charset="-128"/>
                        </a:rPr>
                        <a:t>万人泊</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5,070</a:t>
                      </a:r>
                      <a:r>
                        <a:rPr kumimoji="1" lang="ja-JP" altLang="en-US" sz="1000" u="none" dirty="0">
                          <a:solidFill>
                            <a:schemeClr val="tx1"/>
                          </a:solidFill>
                          <a:latin typeface="Meiryo UI" panose="020B0604030504040204" pitchFamily="50" charset="-128"/>
                          <a:ea typeface="Meiryo UI" panose="020B0604030504040204" pitchFamily="50" charset="-128"/>
                        </a:rPr>
                        <a:t>万人泊</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zh-TW" altLang="en-US" sz="900" u="none" dirty="0">
                          <a:solidFill>
                            <a:schemeClr val="tx1"/>
                          </a:solidFill>
                          <a:latin typeface="Meiryo UI" panose="020B0604030504040204" pitchFamily="50" charset="-128"/>
                          <a:ea typeface="Meiryo UI" panose="020B0604030504040204" pitchFamily="50" charset="-128"/>
                        </a:rPr>
                        <a:t>宿泊旅行統計調査</a:t>
                      </a:r>
                      <a:endParaRPr lang="en-US" altLang="zh-TW" sz="900" u="none" dirty="0">
                        <a:solidFill>
                          <a:schemeClr val="tx1"/>
                        </a:solidFill>
                        <a:latin typeface="Meiryo UI" panose="020B0604030504040204" pitchFamily="50" charset="-128"/>
                        <a:ea typeface="Meiryo UI" panose="020B0604030504040204" pitchFamily="50" charset="-128"/>
                      </a:endParaRPr>
                    </a:p>
                    <a:p>
                      <a:r>
                        <a:rPr lang="ja-JP" altLang="en-US" sz="900" u="none" dirty="0">
                          <a:solidFill>
                            <a:schemeClr val="tx1"/>
                          </a:solidFill>
                          <a:latin typeface="Meiryo UI" panose="020B0604030504040204" pitchFamily="50" charset="-128"/>
                          <a:ea typeface="Meiryo UI" panose="020B0604030504040204" pitchFamily="50" charset="-128"/>
                        </a:rPr>
                        <a:t>（観光庁）</a:t>
                      </a:r>
                      <a:endParaRPr kumimoji="1" lang="ja-JP" altLang="en-US"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359645871"/>
                  </a:ext>
                </a:extLst>
              </a:tr>
              <a:tr h="700087">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来阪外国人消費</a:t>
                      </a:r>
                      <a:endParaRPr lang="en-US" altLang="ja-JP" sz="1000" u="none" dirty="0">
                        <a:solidFill>
                          <a:schemeClr val="tx1"/>
                        </a:solidFill>
                        <a:latin typeface="Meiryo UI" panose="020B0604030504040204" pitchFamily="50" charset="-128"/>
                        <a:ea typeface="Meiryo UI" panose="020B0604030504040204" pitchFamily="50" charset="-128"/>
                      </a:endParaRPr>
                    </a:p>
                    <a:p>
                      <a:r>
                        <a:rPr lang="ja-JP" altLang="en-US" sz="1000" u="none" dirty="0">
                          <a:solidFill>
                            <a:schemeClr val="tx1"/>
                          </a:solidFill>
                          <a:latin typeface="Meiryo UI" panose="020B0604030504040204" pitchFamily="50" charset="-128"/>
                          <a:ea typeface="Meiryo UI" panose="020B0604030504040204" pitchFamily="50" charset="-128"/>
                        </a:rPr>
                        <a:t>単価</a:t>
                      </a:r>
                      <a:endParaRPr kumimoji="1" lang="ja-JP" altLang="en-US" sz="1000" u="none"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127,292</a:t>
                      </a:r>
                      <a:r>
                        <a:rPr kumimoji="1" lang="ja-JP" altLang="en-US" sz="1000" u="none" dirty="0">
                          <a:solidFill>
                            <a:schemeClr val="tx1"/>
                          </a:solidFill>
                          <a:latin typeface="Meiryo UI" panose="020B0604030504040204" pitchFamily="50" charset="-128"/>
                          <a:ea typeface="Meiryo UI" panose="020B0604030504040204" pitchFamily="50" charset="-128"/>
                        </a:rPr>
                        <a:t>円</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ja-JP" altLang="en-US" sz="1000" u="none" dirty="0">
                          <a:solidFill>
                            <a:schemeClr val="tx1"/>
                          </a:solidFill>
                          <a:latin typeface="Meiryo UI" panose="020B0604030504040204" pitchFamily="50" charset="-128"/>
                          <a:ea typeface="Meiryo UI" panose="020B0604030504040204" pitchFamily="50" charset="-128"/>
                        </a:rPr>
                        <a:t>未調査</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00" u="none" dirty="0">
                          <a:solidFill>
                            <a:schemeClr val="tx1"/>
                          </a:solidFill>
                          <a:latin typeface="Meiryo UI" panose="020B0604030504040204" pitchFamily="50" charset="-128"/>
                          <a:ea typeface="Meiryo UI" panose="020B0604030504040204" pitchFamily="50" charset="-128"/>
                        </a:rPr>
                        <a:t>未調査</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未調査</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99,430</a:t>
                      </a:r>
                      <a:r>
                        <a:rPr kumimoji="1" lang="ja-JP" altLang="en-US" sz="1000" u="none" dirty="0">
                          <a:solidFill>
                            <a:schemeClr val="tx1"/>
                          </a:solidFill>
                          <a:latin typeface="Meiryo UI" panose="020B0604030504040204" pitchFamily="50" charset="-128"/>
                          <a:ea typeface="Meiryo UI" panose="020B0604030504040204" pitchFamily="50" charset="-128"/>
                        </a:rPr>
                        <a:t>円</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ja-JP" altLang="en-US" sz="900" u="none" dirty="0">
                          <a:solidFill>
                            <a:schemeClr val="tx1"/>
                          </a:solidFill>
                          <a:latin typeface="Meiryo UI" panose="020B0604030504040204" pitchFamily="50" charset="-128"/>
                          <a:ea typeface="Meiryo UI" panose="020B0604030504040204" pitchFamily="50" charset="-128"/>
                        </a:rPr>
                        <a:t>来阪インバウンド消費額</a:t>
                      </a:r>
                      <a:endParaRPr lang="en-US" altLang="ja-JP" sz="900" u="none" dirty="0">
                        <a:solidFill>
                          <a:schemeClr val="tx1"/>
                        </a:solidFill>
                        <a:latin typeface="Meiryo UI" panose="020B0604030504040204" pitchFamily="50" charset="-128"/>
                        <a:ea typeface="Meiryo UI" panose="020B0604030504040204" pitchFamily="50" charset="-128"/>
                      </a:endParaRPr>
                    </a:p>
                    <a:p>
                      <a:r>
                        <a:rPr lang="ja-JP" altLang="en-US" sz="900" u="none" dirty="0">
                          <a:solidFill>
                            <a:schemeClr val="tx1"/>
                          </a:solidFill>
                          <a:latin typeface="Meiryo UI" panose="020B0604030504040204" pitchFamily="50" charset="-128"/>
                          <a:ea typeface="Meiryo UI" panose="020B0604030504040204" pitchFamily="50" charset="-128"/>
                        </a:rPr>
                        <a:t>調査</a:t>
                      </a:r>
                      <a:endParaRPr lang="en-US" altLang="ja-JP" sz="900" u="none" dirty="0">
                        <a:solidFill>
                          <a:schemeClr val="tx1"/>
                        </a:solidFill>
                        <a:latin typeface="Meiryo UI" panose="020B0604030504040204" pitchFamily="50" charset="-128"/>
                        <a:ea typeface="Meiryo UI" panose="020B0604030504040204" pitchFamily="50" charset="-128"/>
                      </a:endParaRPr>
                    </a:p>
                    <a:p>
                      <a:r>
                        <a:rPr lang="ja-JP" altLang="en-US" sz="900" u="none" dirty="0">
                          <a:solidFill>
                            <a:schemeClr val="tx1"/>
                          </a:solidFill>
                          <a:latin typeface="Meiryo UI" panose="020B0604030504040204" pitchFamily="50" charset="-128"/>
                          <a:ea typeface="Meiryo UI" panose="020B0604030504040204" pitchFamily="50" charset="-128"/>
                        </a:rPr>
                        <a:t>訪日外国人関空出口</a:t>
                      </a:r>
                      <a:endParaRPr lang="en-US" altLang="ja-JP" sz="900" u="none" dirty="0">
                        <a:solidFill>
                          <a:schemeClr val="tx1"/>
                        </a:solidFill>
                        <a:latin typeface="Meiryo UI" panose="020B0604030504040204" pitchFamily="50" charset="-128"/>
                        <a:ea typeface="Meiryo UI" panose="020B0604030504040204" pitchFamily="50" charset="-128"/>
                      </a:endParaRPr>
                    </a:p>
                    <a:p>
                      <a:r>
                        <a:rPr lang="ja-JP" altLang="en-US" sz="900" u="none" dirty="0">
                          <a:solidFill>
                            <a:schemeClr val="tx1"/>
                          </a:solidFill>
                          <a:latin typeface="Meiryo UI" panose="020B0604030504040204" pitchFamily="50" charset="-128"/>
                          <a:ea typeface="Meiryo UI" panose="020B0604030504040204" pitchFamily="50" charset="-128"/>
                        </a:rPr>
                        <a:t>調査（</a:t>
                      </a:r>
                      <a:r>
                        <a:rPr lang="en-US" altLang="ja-JP" sz="900" u="none" dirty="0">
                          <a:solidFill>
                            <a:schemeClr val="tx1"/>
                          </a:solidFill>
                          <a:latin typeface="Meiryo UI" panose="020B0604030504040204" pitchFamily="50" charset="-128"/>
                          <a:ea typeface="Meiryo UI" panose="020B0604030504040204" pitchFamily="50" charset="-128"/>
                        </a:rPr>
                        <a:t>2023</a:t>
                      </a:r>
                      <a:r>
                        <a:rPr lang="ja-JP" altLang="en-US" sz="900" u="none" dirty="0">
                          <a:solidFill>
                            <a:schemeClr val="tx1"/>
                          </a:solidFill>
                          <a:latin typeface="Meiryo UI" panose="020B0604030504040204" pitchFamily="50" charset="-128"/>
                          <a:ea typeface="Meiryo UI" panose="020B0604030504040204" pitchFamily="50" charset="-128"/>
                        </a:rPr>
                        <a:t>年）</a:t>
                      </a:r>
                      <a:endParaRPr lang="en-US" altLang="ja-JP" sz="900" u="none" dirty="0">
                        <a:solidFill>
                          <a:schemeClr val="tx1"/>
                        </a:solidFill>
                        <a:latin typeface="Meiryo UI" panose="020B0604030504040204" pitchFamily="50" charset="-128"/>
                        <a:ea typeface="Meiryo UI" panose="020B0604030504040204" pitchFamily="50" charset="-128"/>
                      </a:endParaRPr>
                    </a:p>
                    <a:p>
                      <a:r>
                        <a:rPr lang="ja-JP" altLang="en-US" sz="900" u="none" dirty="0">
                          <a:solidFill>
                            <a:schemeClr val="tx1"/>
                          </a:solidFill>
                          <a:latin typeface="Meiryo UI" panose="020B0604030504040204" pitchFamily="50" charset="-128"/>
                          <a:ea typeface="Meiryo UI" panose="020B0604030504040204" pitchFamily="50" charset="-128"/>
                        </a:rPr>
                        <a:t>（大阪観光局）</a:t>
                      </a:r>
                      <a:endParaRPr kumimoji="1" lang="ja-JP" altLang="en-US"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421596684"/>
                  </a:ext>
                </a:extLst>
              </a:tr>
              <a:tr h="67841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strike="noStrike" dirty="0">
                          <a:solidFill>
                            <a:schemeClr val="tx1"/>
                          </a:solidFill>
                          <a:latin typeface="Meiryo UI" panose="020B0604030504040204" pitchFamily="50" charset="-128"/>
                          <a:ea typeface="Meiryo UI" panose="020B0604030504040204" pitchFamily="50" charset="-128"/>
                        </a:rPr>
                        <a:t>来阪日本人消費</a:t>
                      </a:r>
                      <a:endParaRPr lang="en-US" altLang="ja-JP" sz="1000" u="none" strike="noStrik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strike="noStrike" dirty="0">
                          <a:solidFill>
                            <a:schemeClr val="tx1"/>
                          </a:solidFill>
                          <a:latin typeface="Meiryo UI" panose="020B0604030504040204" pitchFamily="50" charset="-128"/>
                          <a:ea typeface="Meiryo UI" panose="020B0604030504040204" pitchFamily="50" charset="-128"/>
                        </a:rPr>
                        <a:t>単価</a:t>
                      </a:r>
                      <a:endParaRPr kumimoji="1" lang="ja-JP" altLang="en-US" sz="1000" u="none" strike="no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900" u="none" dirty="0">
                          <a:solidFill>
                            <a:schemeClr val="tx1"/>
                          </a:solidFill>
                          <a:latin typeface="Meiryo UI" panose="020B0604030504040204" pitchFamily="50" charset="-128"/>
                          <a:ea typeface="Meiryo UI" panose="020B0604030504040204" pitchFamily="50" charset="-128"/>
                        </a:rPr>
                        <a:t>〈</a:t>
                      </a:r>
                      <a:r>
                        <a:rPr kumimoji="1" lang="ja-JP" altLang="en-US" sz="900" u="none" dirty="0">
                          <a:solidFill>
                            <a:schemeClr val="tx1"/>
                          </a:solidFill>
                          <a:latin typeface="Meiryo UI" panose="020B0604030504040204" pitchFamily="50" charset="-128"/>
                          <a:ea typeface="Meiryo UI" panose="020B0604030504040204" pitchFamily="50" charset="-128"/>
                        </a:rPr>
                        <a:t>全目的</a:t>
                      </a:r>
                      <a:r>
                        <a:rPr kumimoji="1" lang="en-US" altLang="ja-JP" sz="9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a:solidFill>
                            <a:schemeClr val="tx1"/>
                          </a:solidFill>
                          <a:latin typeface="Meiryo UI" panose="020B0604030504040204" pitchFamily="50" charset="-128"/>
                          <a:ea typeface="Meiryo UI" panose="020B0604030504040204" pitchFamily="50" charset="-128"/>
                        </a:rPr>
                        <a:t>　</a:t>
                      </a:r>
                      <a:r>
                        <a:rPr kumimoji="1" lang="en-US" altLang="ja-JP" sz="1000" u="none" dirty="0">
                          <a:solidFill>
                            <a:schemeClr val="tx1"/>
                          </a:solidFill>
                          <a:latin typeface="Meiryo UI" panose="020B0604030504040204" pitchFamily="50" charset="-128"/>
                          <a:ea typeface="Meiryo UI" panose="020B0604030504040204" pitchFamily="50" charset="-128"/>
                        </a:rPr>
                        <a:t>19,000</a:t>
                      </a:r>
                      <a:r>
                        <a:rPr kumimoji="1" lang="ja-JP" altLang="en-US" sz="1000" u="none" dirty="0">
                          <a:solidFill>
                            <a:schemeClr val="tx1"/>
                          </a:solidFill>
                          <a:latin typeface="Meiryo UI" panose="020B0604030504040204" pitchFamily="50" charset="-128"/>
                          <a:ea typeface="Meiryo UI" panose="020B0604030504040204" pitchFamily="50" charset="-128"/>
                        </a:rPr>
                        <a:t>円</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en-US" altLang="ja-JP" sz="900" u="none" dirty="0">
                          <a:solidFill>
                            <a:schemeClr val="tx1"/>
                          </a:solidFill>
                          <a:latin typeface="Meiryo UI" panose="020B0604030504040204" pitchFamily="50" charset="-128"/>
                          <a:ea typeface="Meiryo UI" panose="020B0604030504040204" pitchFamily="50" charset="-128"/>
                        </a:rPr>
                        <a:t>〈</a:t>
                      </a:r>
                      <a:r>
                        <a:rPr kumimoji="1" lang="ja-JP" altLang="en-US" sz="900" u="none" dirty="0">
                          <a:solidFill>
                            <a:schemeClr val="tx1"/>
                          </a:solidFill>
                          <a:latin typeface="Meiryo UI" panose="020B0604030504040204" pitchFamily="50" charset="-128"/>
                          <a:ea typeface="Meiryo UI" panose="020B0604030504040204" pitchFamily="50" charset="-128"/>
                        </a:rPr>
                        <a:t>観光・</a:t>
                      </a:r>
                      <a:r>
                        <a:rPr kumimoji="1" lang="ja-JP" altLang="en-US" sz="900" u="none" baseline="0" dirty="0">
                          <a:solidFill>
                            <a:schemeClr val="tx1"/>
                          </a:solidFill>
                          <a:latin typeface="Meiryo UI" panose="020B0604030504040204" pitchFamily="50" charset="-128"/>
                          <a:ea typeface="Meiryo UI" panose="020B0604030504040204" pitchFamily="50" charset="-128"/>
                        </a:rPr>
                        <a:t>ﾚｸﾘｴｰｼｮﾝ</a:t>
                      </a:r>
                      <a:r>
                        <a:rPr kumimoji="1" lang="ja-JP" altLang="en-US" sz="900" u="none" dirty="0">
                          <a:solidFill>
                            <a:schemeClr val="tx1"/>
                          </a:solidFill>
                          <a:latin typeface="Meiryo UI" panose="020B0604030504040204" pitchFamily="50" charset="-128"/>
                          <a:ea typeface="Meiryo UI" panose="020B0604030504040204" pitchFamily="50" charset="-128"/>
                        </a:rPr>
                        <a:t>目的</a:t>
                      </a:r>
                      <a:r>
                        <a:rPr kumimoji="1" lang="en-US" altLang="ja-JP" sz="900" u="none" dirty="0">
                          <a:solidFill>
                            <a:schemeClr val="tx1"/>
                          </a:solidFill>
                          <a:latin typeface="Meiryo UI" panose="020B0604030504040204" pitchFamily="50" charset="-128"/>
                          <a:ea typeface="Meiryo UI" panose="020B0604030504040204" pitchFamily="50" charset="-128"/>
                        </a:rPr>
                        <a:t>〉</a:t>
                      </a:r>
                      <a:r>
                        <a:rPr kumimoji="1" lang="ja-JP" altLang="en-US" sz="900" u="none" dirty="0">
                          <a:solidFill>
                            <a:schemeClr val="tx1"/>
                          </a:solidFill>
                          <a:latin typeface="Meiryo UI" panose="020B0604030504040204" pitchFamily="50" charset="-128"/>
                          <a:ea typeface="Meiryo UI" panose="020B0604030504040204" pitchFamily="50" charset="-128"/>
                        </a:rPr>
                        <a:t>　</a:t>
                      </a:r>
                      <a:endParaRPr kumimoji="1" lang="en-US" altLang="ja-JP" sz="9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a:solidFill>
                            <a:schemeClr val="tx1"/>
                          </a:solidFill>
                          <a:latin typeface="Meiryo UI" panose="020B0604030504040204" pitchFamily="50" charset="-128"/>
                          <a:ea typeface="Meiryo UI" panose="020B0604030504040204" pitchFamily="50" charset="-128"/>
                        </a:rPr>
                        <a:t>　</a:t>
                      </a:r>
                      <a:r>
                        <a:rPr kumimoji="1" lang="en-US" altLang="ja-JP" sz="1000" u="none" dirty="0">
                          <a:solidFill>
                            <a:schemeClr val="tx1"/>
                          </a:solidFill>
                          <a:latin typeface="Meiryo UI" panose="020B0604030504040204" pitchFamily="50" charset="-128"/>
                          <a:ea typeface="Meiryo UI" panose="020B0604030504040204" pitchFamily="50" charset="-128"/>
                        </a:rPr>
                        <a:t>21,000</a:t>
                      </a:r>
                      <a:r>
                        <a:rPr kumimoji="1" lang="ja-JP" altLang="en-US" sz="1000" u="none" dirty="0">
                          <a:solidFill>
                            <a:schemeClr val="tx1"/>
                          </a:solidFill>
                          <a:latin typeface="Meiryo UI" panose="020B0604030504040204" pitchFamily="50" charset="-128"/>
                          <a:ea typeface="Meiryo UI" panose="020B0604030504040204" pitchFamily="50" charset="-128"/>
                        </a:rPr>
                        <a:t>円</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900" u="none" dirty="0">
                          <a:solidFill>
                            <a:schemeClr val="tx1"/>
                          </a:solidFill>
                          <a:latin typeface="Meiryo UI" panose="020B0604030504040204" pitchFamily="50" charset="-128"/>
                          <a:ea typeface="Meiryo UI" panose="020B0604030504040204" pitchFamily="50" charset="-128"/>
                        </a:rPr>
                        <a:t>〈</a:t>
                      </a:r>
                      <a:r>
                        <a:rPr kumimoji="1" lang="ja-JP" altLang="en-US" sz="900" u="none" dirty="0">
                          <a:solidFill>
                            <a:schemeClr val="tx1"/>
                          </a:solidFill>
                          <a:latin typeface="Meiryo UI" panose="020B0604030504040204" pitchFamily="50" charset="-128"/>
                          <a:ea typeface="Meiryo UI" panose="020B0604030504040204" pitchFamily="50" charset="-128"/>
                        </a:rPr>
                        <a:t>全目的</a:t>
                      </a:r>
                      <a:r>
                        <a:rPr kumimoji="1" lang="en-US" altLang="ja-JP" sz="9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baseline="0" dirty="0">
                          <a:solidFill>
                            <a:schemeClr val="tx1"/>
                          </a:solidFill>
                          <a:latin typeface="Meiryo UI" panose="020B0604030504040204" pitchFamily="50" charset="-128"/>
                          <a:ea typeface="Meiryo UI" panose="020B0604030504040204" pitchFamily="50" charset="-128"/>
                        </a:rPr>
                        <a:t>　</a:t>
                      </a:r>
                      <a:r>
                        <a:rPr kumimoji="1" lang="en-US" altLang="ja-JP" sz="1000" u="none" baseline="0" dirty="0">
                          <a:solidFill>
                            <a:schemeClr val="tx1"/>
                          </a:solidFill>
                          <a:latin typeface="Meiryo UI" panose="020B0604030504040204" pitchFamily="50" charset="-128"/>
                          <a:ea typeface="Meiryo UI" panose="020B0604030504040204" pitchFamily="50" charset="-128"/>
                        </a:rPr>
                        <a:t>18,000</a:t>
                      </a:r>
                      <a:r>
                        <a:rPr kumimoji="1" lang="ja-JP" altLang="en-US" sz="1000" u="none" baseline="0" dirty="0">
                          <a:solidFill>
                            <a:schemeClr val="tx1"/>
                          </a:solidFill>
                          <a:latin typeface="Meiryo UI" panose="020B0604030504040204" pitchFamily="50" charset="-128"/>
                          <a:ea typeface="Meiryo UI" panose="020B0604030504040204" pitchFamily="50" charset="-128"/>
                        </a:rPr>
                        <a:t>円</a:t>
                      </a:r>
                      <a:endParaRPr kumimoji="1" lang="en-US" altLang="ja-JP" sz="1000" u="none" baseline="0" dirty="0">
                        <a:solidFill>
                          <a:schemeClr val="tx1"/>
                        </a:solidFill>
                        <a:latin typeface="Meiryo UI" panose="020B0604030504040204" pitchFamily="50" charset="-128"/>
                        <a:ea typeface="Meiryo UI" panose="020B0604030504040204" pitchFamily="50" charset="-128"/>
                      </a:endParaRPr>
                    </a:p>
                    <a:p>
                      <a:r>
                        <a:rPr kumimoji="1" lang="en-US" altLang="ja-JP" sz="900" u="none" baseline="0" dirty="0">
                          <a:solidFill>
                            <a:schemeClr val="tx1"/>
                          </a:solidFill>
                          <a:latin typeface="Meiryo UI" panose="020B0604030504040204" pitchFamily="50" charset="-128"/>
                          <a:ea typeface="Meiryo UI" panose="020B0604030504040204" pitchFamily="50" charset="-128"/>
                        </a:rPr>
                        <a:t>〈</a:t>
                      </a:r>
                      <a:r>
                        <a:rPr kumimoji="1" lang="ja-JP" altLang="en-US" sz="900" u="none" baseline="0" dirty="0">
                          <a:solidFill>
                            <a:schemeClr val="tx1"/>
                          </a:solidFill>
                          <a:latin typeface="Meiryo UI" panose="020B0604030504040204" pitchFamily="50" charset="-128"/>
                          <a:ea typeface="Meiryo UI" panose="020B0604030504040204" pitchFamily="50" charset="-128"/>
                        </a:rPr>
                        <a:t>観光・ﾚｸﾘｴｰｼｮﾝ目的</a:t>
                      </a:r>
                      <a:r>
                        <a:rPr kumimoji="1" lang="en-US" altLang="ja-JP" sz="900" u="none" baseline="0" dirty="0">
                          <a:solidFill>
                            <a:schemeClr val="tx1"/>
                          </a:solidFill>
                          <a:latin typeface="Meiryo UI" panose="020B0604030504040204" pitchFamily="50" charset="-128"/>
                          <a:ea typeface="Meiryo UI" panose="020B0604030504040204" pitchFamily="50" charset="-128"/>
                        </a:rPr>
                        <a:t>〉</a:t>
                      </a:r>
                      <a:endParaRPr kumimoji="1" lang="en-US" altLang="ja-JP" sz="1000" u="none" baseline="0" dirty="0">
                        <a:solidFill>
                          <a:schemeClr val="tx1"/>
                        </a:solidFill>
                        <a:latin typeface="Meiryo UI" panose="020B0604030504040204" pitchFamily="50" charset="-128"/>
                        <a:ea typeface="Meiryo UI" panose="020B0604030504040204" pitchFamily="50" charset="-128"/>
                      </a:endParaRPr>
                    </a:p>
                    <a:p>
                      <a:r>
                        <a:rPr kumimoji="1" lang="ja-JP" altLang="en-US" sz="1000" u="none" baseline="0" dirty="0">
                          <a:solidFill>
                            <a:schemeClr val="tx1"/>
                          </a:solidFill>
                          <a:latin typeface="Meiryo UI" panose="020B0604030504040204" pitchFamily="50" charset="-128"/>
                          <a:ea typeface="Meiryo UI" panose="020B0604030504040204" pitchFamily="50" charset="-128"/>
                        </a:rPr>
                        <a:t>　</a:t>
                      </a:r>
                      <a:r>
                        <a:rPr kumimoji="1" lang="en-US" altLang="ja-JP" sz="1000" u="none" baseline="0" dirty="0">
                          <a:solidFill>
                            <a:schemeClr val="tx1"/>
                          </a:solidFill>
                          <a:latin typeface="Meiryo UI" panose="020B0604030504040204" pitchFamily="50" charset="-128"/>
                          <a:ea typeface="Meiryo UI" panose="020B0604030504040204" pitchFamily="50" charset="-128"/>
                        </a:rPr>
                        <a:t>20,000</a:t>
                      </a:r>
                      <a:r>
                        <a:rPr kumimoji="1" lang="ja-JP" altLang="en-US" sz="1000" u="none" baseline="0" dirty="0">
                          <a:solidFill>
                            <a:schemeClr val="tx1"/>
                          </a:solidFill>
                          <a:latin typeface="Meiryo UI" panose="020B0604030504040204" pitchFamily="50" charset="-128"/>
                          <a:ea typeface="Meiryo UI" panose="020B0604030504040204" pitchFamily="50" charset="-128"/>
                        </a:rPr>
                        <a:t>円</a:t>
                      </a:r>
                      <a:endParaRPr kumimoji="1" lang="en-US" altLang="ja-JP" sz="1000" u="none" baseline="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900" u="none" dirty="0">
                          <a:solidFill>
                            <a:schemeClr val="tx1"/>
                          </a:solidFill>
                          <a:latin typeface="Meiryo UI" panose="020B0604030504040204" pitchFamily="50" charset="-128"/>
                          <a:ea typeface="Meiryo UI" panose="020B0604030504040204" pitchFamily="50" charset="-128"/>
                        </a:rPr>
                        <a:t>〈</a:t>
                      </a:r>
                      <a:r>
                        <a:rPr kumimoji="1" lang="ja-JP" altLang="en-US" sz="900" u="none" dirty="0">
                          <a:solidFill>
                            <a:schemeClr val="tx1"/>
                          </a:solidFill>
                          <a:latin typeface="Meiryo UI" panose="020B0604030504040204" pitchFamily="50" charset="-128"/>
                          <a:ea typeface="Meiryo UI" panose="020B0604030504040204" pitchFamily="50" charset="-128"/>
                        </a:rPr>
                        <a:t>全目的</a:t>
                      </a:r>
                      <a:r>
                        <a:rPr kumimoji="1" lang="en-US" altLang="ja-JP" sz="9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baseline="0" dirty="0">
                          <a:solidFill>
                            <a:schemeClr val="tx1"/>
                          </a:solidFill>
                          <a:latin typeface="Meiryo UI" panose="020B0604030504040204" pitchFamily="50" charset="-128"/>
                          <a:ea typeface="Meiryo UI" panose="020B0604030504040204" pitchFamily="50" charset="-128"/>
                        </a:rPr>
                        <a:t>　</a:t>
                      </a:r>
                      <a:r>
                        <a:rPr kumimoji="1" lang="en-US" altLang="ja-JP" sz="1000" u="none" baseline="0" dirty="0">
                          <a:solidFill>
                            <a:schemeClr val="tx1"/>
                          </a:solidFill>
                          <a:latin typeface="Meiryo UI" panose="020B0604030504040204" pitchFamily="50" charset="-128"/>
                          <a:ea typeface="Meiryo UI" panose="020B0604030504040204" pitchFamily="50" charset="-128"/>
                        </a:rPr>
                        <a:t>20,000</a:t>
                      </a:r>
                      <a:r>
                        <a:rPr kumimoji="1" lang="ja-JP" altLang="en-US" sz="1000" u="none" baseline="0" dirty="0">
                          <a:solidFill>
                            <a:schemeClr val="tx1"/>
                          </a:solidFill>
                          <a:latin typeface="Meiryo UI" panose="020B0604030504040204" pitchFamily="50" charset="-128"/>
                          <a:ea typeface="Meiryo UI" panose="020B0604030504040204" pitchFamily="50" charset="-128"/>
                        </a:rPr>
                        <a:t>円</a:t>
                      </a:r>
                      <a:endParaRPr kumimoji="1" lang="en-US" altLang="ja-JP" sz="1000" u="none" baseline="0" dirty="0">
                        <a:solidFill>
                          <a:schemeClr val="tx1"/>
                        </a:solidFill>
                        <a:latin typeface="Meiryo UI" panose="020B0604030504040204" pitchFamily="50" charset="-128"/>
                        <a:ea typeface="Meiryo UI" panose="020B0604030504040204" pitchFamily="50" charset="-128"/>
                      </a:endParaRPr>
                    </a:p>
                    <a:p>
                      <a:r>
                        <a:rPr kumimoji="1" lang="en-US" altLang="ja-JP" sz="900" u="none" baseline="0" dirty="0">
                          <a:solidFill>
                            <a:schemeClr val="tx1"/>
                          </a:solidFill>
                          <a:latin typeface="Meiryo UI" panose="020B0604030504040204" pitchFamily="50" charset="-128"/>
                          <a:ea typeface="Meiryo UI" panose="020B0604030504040204" pitchFamily="50" charset="-128"/>
                        </a:rPr>
                        <a:t>〈</a:t>
                      </a:r>
                      <a:r>
                        <a:rPr kumimoji="1" lang="ja-JP" altLang="en-US" sz="900" u="none" baseline="0" dirty="0">
                          <a:solidFill>
                            <a:schemeClr val="tx1"/>
                          </a:solidFill>
                          <a:latin typeface="Meiryo UI" panose="020B0604030504040204" pitchFamily="50" charset="-128"/>
                          <a:ea typeface="Meiryo UI" panose="020B0604030504040204" pitchFamily="50" charset="-128"/>
                        </a:rPr>
                        <a:t>観光・ﾚｸﾘｴｰｼｮﾝ目的</a:t>
                      </a:r>
                      <a:r>
                        <a:rPr kumimoji="1" lang="en-US" altLang="ja-JP" sz="900" u="none" baseline="0" dirty="0">
                          <a:solidFill>
                            <a:schemeClr val="tx1"/>
                          </a:solidFill>
                          <a:latin typeface="Meiryo UI" panose="020B0604030504040204" pitchFamily="50" charset="-128"/>
                          <a:ea typeface="Meiryo UI" panose="020B0604030504040204" pitchFamily="50" charset="-128"/>
                        </a:rPr>
                        <a:t>〉</a:t>
                      </a:r>
                    </a:p>
                    <a:p>
                      <a:r>
                        <a:rPr kumimoji="1" lang="ja-JP" altLang="en-US" sz="1000" u="none" baseline="0" dirty="0">
                          <a:solidFill>
                            <a:schemeClr val="tx1"/>
                          </a:solidFill>
                          <a:latin typeface="Meiryo UI" panose="020B0604030504040204" pitchFamily="50" charset="-128"/>
                          <a:ea typeface="Meiryo UI" panose="020B0604030504040204" pitchFamily="50" charset="-128"/>
                        </a:rPr>
                        <a:t>　</a:t>
                      </a:r>
                      <a:r>
                        <a:rPr kumimoji="1" lang="en-US" altLang="ja-JP" sz="1000" u="none" baseline="0" dirty="0">
                          <a:solidFill>
                            <a:schemeClr val="tx1"/>
                          </a:solidFill>
                          <a:latin typeface="Meiryo UI" panose="020B0604030504040204" pitchFamily="50" charset="-128"/>
                          <a:ea typeface="Meiryo UI" panose="020B0604030504040204" pitchFamily="50" charset="-128"/>
                        </a:rPr>
                        <a:t>28,000</a:t>
                      </a:r>
                      <a:r>
                        <a:rPr kumimoji="1" lang="ja-JP" altLang="en-US" sz="1000" u="none" baseline="0" dirty="0">
                          <a:solidFill>
                            <a:schemeClr val="tx1"/>
                          </a:solidFill>
                          <a:latin typeface="Meiryo UI" panose="020B0604030504040204" pitchFamily="50" charset="-128"/>
                          <a:ea typeface="Meiryo UI" panose="020B0604030504040204" pitchFamily="50" charset="-128"/>
                        </a:rPr>
                        <a:t>円</a:t>
                      </a:r>
                      <a:endParaRPr kumimoji="1" lang="en-US" altLang="ja-JP" sz="1000" u="none" baseline="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900" u="none" dirty="0">
                          <a:solidFill>
                            <a:schemeClr val="tx1"/>
                          </a:solidFill>
                          <a:latin typeface="Meiryo UI" panose="020B0604030504040204" pitchFamily="50" charset="-128"/>
                          <a:ea typeface="Meiryo UI" panose="020B0604030504040204" pitchFamily="50" charset="-128"/>
                        </a:rPr>
                        <a:t>〈</a:t>
                      </a:r>
                      <a:r>
                        <a:rPr kumimoji="1" lang="ja-JP" altLang="en-US" sz="900" u="none" dirty="0">
                          <a:solidFill>
                            <a:schemeClr val="tx1"/>
                          </a:solidFill>
                          <a:latin typeface="Meiryo UI" panose="020B0604030504040204" pitchFamily="50" charset="-128"/>
                          <a:ea typeface="Meiryo UI" panose="020B0604030504040204" pitchFamily="50" charset="-128"/>
                        </a:rPr>
                        <a:t>全目的</a:t>
                      </a:r>
                      <a:r>
                        <a:rPr kumimoji="1" lang="en-US" altLang="ja-JP" sz="9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baseline="0" dirty="0">
                          <a:solidFill>
                            <a:schemeClr val="tx1"/>
                          </a:solidFill>
                          <a:latin typeface="Meiryo UI" panose="020B0604030504040204" pitchFamily="50" charset="-128"/>
                          <a:ea typeface="Meiryo UI" panose="020B0604030504040204" pitchFamily="50" charset="-128"/>
                        </a:rPr>
                        <a:t>　</a:t>
                      </a:r>
                      <a:r>
                        <a:rPr kumimoji="1" lang="en-US" altLang="ja-JP" sz="1000" u="none" baseline="0" dirty="0">
                          <a:solidFill>
                            <a:schemeClr val="tx1"/>
                          </a:solidFill>
                          <a:latin typeface="Meiryo UI" panose="020B0604030504040204" pitchFamily="50" charset="-128"/>
                          <a:ea typeface="Meiryo UI" panose="020B0604030504040204" pitchFamily="50" charset="-128"/>
                        </a:rPr>
                        <a:t>29,000</a:t>
                      </a:r>
                      <a:r>
                        <a:rPr kumimoji="1" lang="ja-JP" altLang="en-US" sz="1000" u="none" baseline="0" dirty="0">
                          <a:solidFill>
                            <a:schemeClr val="tx1"/>
                          </a:solidFill>
                          <a:latin typeface="Meiryo UI" panose="020B0604030504040204" pitchFamily="50" charset="-128"/>
                          <a:ea typeface="Meiryo UI" panose="020B0604030504040204" pitchFamily="50" charset="-128"/>
                        </a:rPr>
                        <a:t>円</a:t>
                      </a:r>
                      <a:endParaRPr kumimoji="1" lang="en-US" altLang="ja-JP" sz="1000" u="none" baseline="0" dirty="0">
                        <a:solidFill>
                          <a:schemeClr val="tx1"/>
                        </a:solidFill>
                        <a:latin typeface="Meiryo UI" panose="020B0604030504040204" pitchFamily="50" charset="-128"/>
                        <a:ea typeface="Meiryo UI" panose="020B0604030504040204" pitchFamily="50" charset="-128"/>
                      </a:endParaRPr>
                    </a:p>
                    <a:p>
                      <a:r>
                        <a:rPr kumimoji="1" lang="en-US" altLang="ja-JP" sz="900" u="none" baseline="0" dirty="0">
                          <a:solidFill>
                            <a:schemeClr val="tx1"/>
                          </a:solidFill>
                          <a:latin typeface="Meiryo UI" panose="020B0604030504040204" pitchFamily="50" charset="-128"/>
                          <a:ea typeface="Meiryo UI" panose="020B0604030504040204" pitchFamily="50" charset="-128"/>
                        </a:rPr>
                        <a:t>〈</a:t>
                      </a:r>
                      <a:r>
                        <a:rPr kumimoji="1" lang="ja-JP" altLang="en-US" sz="900" u="none" baseline="0" dirty="0">
                          <a:solidFill>
                            <a:schemeClr val="tx1"/>
                          </a:solidFill>
                          <a:latin typeface="Meiryo UI" panose="020B0604030504040204" pitchFamily="50" charset="-128"/>
                          <a:ea typeface="Meiryo UI" panose="020B0604030504040204" pitchFamily="50" charset="-128"/>
                        </a:rPr>
                        <a:t>観光・ﾚｸﾘｴｰｼｮﾝ目的</a:t>
                      </a:r>
                      <a:r>
                        <a:rPr kumimoji="1" lang="en-US" altLang="ja-JP" sz="900" u="none" baseline="0" dirty="0">
                          <a:solidFill>
                            <a:schemeClr val="tx1"/>
                          </a:solidFill>
                          <a:latin typeface="Meiryo UI" panose="020B0604030504040204" pitchFamily="50" charset="-128"/>
                          <a:ea typeface="Meiryo UI" panose="020B0604030504040204" pitchFamily="50" charset="-128"/>
                        </a:rPr>
                        <a:t>〉</a:t>
                      </a:r>
                      <a:endParaRPr kumimoji="1" lang="en-US" altLang="ja-JP" sz="1000" u="none" baseline="0" dirty="0">
                        <a:solidFill>
                          <a:schemeClr val="tx1"/>
                        </a:solidFill>
                        <a:latin typeface="Meiryo UI" panose="020B0604030504040204" pitchFamily="50" charset="-128"/>
                        <a:ea typeface="Meiryo UI" panose="020B0604030504040204" pitchFamily="50" charset="-128"/>
                      </a:endParaRPr>
                    </a:p>
                    <a:p>
                      <a:r>
                        <a:rPr kumimoji="1" lang="ja-JP" altLang="en-US" sz="1000" u="none" baseline="0" dirty="0">
                          <a:solidFill>
                            <a:schemeClr val="tx1"/>
                          </a:solidFill>
                          <a:latin typeface="Meiryo UI" panose="020B0604030504040204" pitchFamily="50" charset="-128"/>
                          <a:ea typeface="Meiryo UI" panose="020B0604030504040204" pitchFamily="50" charset="-128"/>
                        </a:rPr>
                        <a:t>　</a:t>
                      </a:r>
                      <a:r>
                        <a:rPr kumimoji="1" lang="en-US" altLang="ja-JP" sz="1000" u="none" baseline="0" dirty="0">
                          <a:solidFill>
                            <a:schemeClr val="tx1"/>
                          </a:solidFill>
                          <a:latin typeface="Meiryo UI" panose="020B0604030504040204" pitchFamily="50" charset="-128"/>
                          <a:ea typeface="Meiryo UI" panose="020B0604030504040204" pitchFamily="50" charset="-128"/>
                        </a:rPr>
                        <a:t>35,000</a:t>
                      </a:r>
                      <a:r>
                        <a:rPr kumimoji="1" lang="ja-JP" altLang="en-US" sz="1000" u="none" baseline="0" dirty="0">
                          <a:solidFill>
                            <a:schemeClr val="tx1"/>
                          </a:solidFill>
                          <a:latin typeface="Meiryo UI" panose="020B0604030504040204" pitchFamily="50" charset="-128"/>
                          <a:ea typeface="Meiryo UI" panose="020B0604030504040204" pitchFamily="50" charset="-128"/>
                        </a:rPr>
                        <a:t>円</a:t>
                      </a:r>
                      <a:endParaRPr kumimoji="1" lang="en-US" altLang="ja-JP" sz="1000" u="none" baseline="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900" u="none" dirty="0">
                          <a:solidFill>
                            <a:schemeClr val="tx1"/>
                          </a:solidFill>
                          <a:latin typeface="Meiryo UI" panose="020B0604030504040204" pitchFamily="50" charset="-128"/>
                          <a:ea typeface="Meiryo UI" panose="020B0604030504040204" pitchFamily="50" charset="-128"/>
                        </a:rPr>
                        <a:t>〈</a:t>
                      </a:r>
                      <a:r>
                        <a:rPr kumimoji="1" lang="ja-JP" altLang="en-US" sz="900" u="none" dirty="0">
                          <a:solidFill>
                            <a:schemeClr val="tx1"/>
                          </a:solidFill>
                          <a:latin typeface="Meiryo UI" panose="020B0604030504040204" pitchFamily="50" charset="-128"/>
                          <a:ea typeface="Meiryo UI" panose="020B0604030504040204" pitchFamily="50" charset="-128"/>
                        </a:rPr>
                        <a:t>全目的</a:t>
                      </a:r>
                      <a:r>
                        <a:rPr kumimoji="1" lang="en-US" altLang="ja-JP" sz="900" u="none" dirty="0">
                          <a:solidFill>
                            <a:schemeClr val="tx1"/>
                          </a:solidFill>
                          <a:latin typeface="Meiryo UI" panose="020B0604030504040204" pitchFamily="50" charset="-128"/>
                          <a:ea typeface="Meiryo UI" panose="020B0604030504040204" pitchFamily="50" charset="-128"/>
                        </a:rPr>
                        <a:t>〉</a:t>
                      </a:r>
                    </a:p>
                    <a:p>
                      <a:r>
                        <a:rPr kumimoji="1" lang="ja-JP" altLang="en-US" sz="1050" u="none" baseline="0" dirty="0">
                          <a:solidFill>
                            <a:schemeClr val="tx1"/>
                          </a:solidFill>
                          <a:latin typeface="Meiryo UI" panose="020B0604030504040204" pitchFamily="50" charset="-128"/>
                          <a:ea typeface="Meiryo UI" panose="020B0604030504040204" pitchFamily="50" charset="-128"/>
                        </a:rPr>
                        <a:t>　</a:t>
                      </a:r>
                      <a:r>
                        <a:rPr kumimoji="1" lang="en-US" altLang="ja-JP" sz="1050" u="none" baseline="0" dirty="0">
                          <a:solidFill>
                            <a:schemeClr val="tx1"/>
                          </a:solidFill>
                          <a:latin typeface="Meiryo UI" panose="020B0604030504040204" pitchFamily="50" charset="-128"/>
                          <a:ea typeface="Meiryo UI" panose="020B0604030504040204" pitchFamily="50" charset="-128"/>
                        </a:rPr>
                        <a:t>31,000</a:t>
                      </a:r>
                      <a:r>
                        <a:rPr kumimoji="1" lang="ja-JP" altLang="en-US" sz="1050" u="none" baseline="0" dirty="0">
                          <a:solidFill>
                            <a:schemeClr val="tx1"/>
                          </a:solidFill>
                          <a:latin typeface="Meiryo UI" panose="020B0604030504040204" pitchFamily="50" charset="-128"/>
                          <a:ea typeface="Meiryo UI" panose="020B0604030504040204" pitchFamily="50" charset="-128"/>
                        </a:rPr>
                        <a:t>円</a:t>
                      </a:r>
                      <a:endParaRPr kumimoji="1" lang="en-US" altLang="ja-JP" sz="1050" u="none" baseline="0" dirty="0">
                        <a:solidFill>
                          <a:schemeClr val="tx1"/>
                        </a:solidFill>
                        <a:latin typeface="Meiryo UI" panose="020B0604030504040204" pitchFamily="50" charset="-128"/>
                        <a:ea typeface="Meiryo UI" panose="020B0604030504040204" pitchFamily="50" charset="-128"/>
                      </a:endParaRPr>
                    </a:p>
                    <a:p>
                      <a:r>
                        <a:rPr kumimoji="1" lang="en-US" altLang="ja-JP" sz="900" u="none" baseline="0" dirty="0">
                          <a:solidFill>
                            <a:schemeClr val="tx1"/>
                          </a:solidFill>
                          <a:latin typeface="Meiryo UI" panose="020B0604030504040204" pitchFamily="50" charset="-128"/>
                          <a:ea typeface="Meiryo UI" panose="020B0604030504040204" pitchFamily="50" charset="-128"/>
                        </a:rPr>
                        <a:t>〈</a:t>
                      </a:r>
                      <a:r>
                        <a:rPr kumimoji="1" lang="ja-JP" altLang="en-US" sz="900" u="none" baseline="0" dirty="0">
                          <a:solidFill>
                            <a:schemeClr val="tx1"/>
                          </a:solidFill>
                          <a:latin typeface="Meiryo UI" panose="020B0604030504040204" pitchFamily="50" charset="-128"/>
                          <a:ea typeface="Meiryo UI" panose="020B0604030504040204" pitchFamily="50" charset="-128"/>
                        </a:rPr>
                        <a:t>観光・ﾚｸﾘｴｰｼｮﾝ目的</a:t>
                      </a:r>
                      <a:r>
                        <a:rPr kumimoji="1" lang="en-US" altLang="ja-JP" sz="900" u="none" baseline="0" dirty="0">
                          <a:solidFill>
                            <a:schemeClr val="tx1"/>
                          </a:solidFill>
                          <a:latin typeface="Meiryo UI" panose="020B0604030504040204" pitchFamily="50" charset="-128"/>
                          <a:ea typeface="Meiryo UI" panose="020B0604030504040204" pitchFamily="50" charset="-128"/>
                        </a:rPr>
                        <a:t>〉</a:t>
                      </a:r>
                    </a:p>
                    <a:p>
                      <a:r>
                        <a:rPr kumimoji="1" lang="ja-JP" altLang="en-US" sz="1050" u="none" baseline="0" dirty="0">
                          <a:solidFill>
                            <a:schemeClr val="tx1"/>
                          </a:solidFill>
                          <a:latin typeface="Meiryo UI" panose="020B0604030504040204" pitchFamily="50" charset="-128"/>
                          <a:ea typeface="Meiryo UI" panose="020B0604030504040204" pitchFamily="50" charset="-128"/>
                        </a:rPr>
                        <a:t>　</a:t>
                      </a:r>
                      <a:r>
                        <a:rPr kumimoji="1" lang="en-US" altLang="ja-JP" sz="1050" u="none" baseline="0" dirty="0">
                          <a:solidFill>
                            <a:schemeClr val="tx1"/>
                          </a:solidFill>
                          <a:latin typeface="Meiryo UI" panose="020B0604030504040204" pitchFamily="50" charset="-128"/>
                          <a:ea typeface="Meiryo UI" panose="020B0604030504040204" pitchFamily="50" charset="-128"/>
                        </a:rPr>
                        <a:t>37,000</a:t>
                      </a:r>
                      <a:r>
                        <a:rPr kumimoji="1" lang="ja-JP" altLang="en-US" sz="1050" u="none" baseline="0" dirty="0">
                          <a:solidFill>
                            <a:schemeClr val="tx1"/>
                          </a:solidFill>
                          <a:latin typeface="Meiryo UI" panose="020B0604030504040204" pitchFamily="50" charset="-128"/>
                          <a:ea typeface="Meiryo UI" panose="020B0604030504040204" pitchFamily="50" charset="-128"/>
                        </a:rPr>
                        <a:t>円</a:t>
                      </a:r>
                      <a:endParaRPr kumimoji="1" lang="en-US" altLang="ja-JP" sz="1050" u="none" baseline="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solidFill>
                            <a:schemeClr val="tx1"/>
                          </a:solidFill>
                          <a:latin typeface="Meiryo UI" panose="020B0604030504040204" pitchFamily="50" charset="-128"/>
                          <a:ea typeface="Meiryo UI" panose="020B0604030504040204" pitchFamily="50" charset="-128"/>
                        </a:rPr>
                        <a:t>旅行・観光消費動向調査</a:t>
                      </a:r>
                      <a:endParaRPr lang="en-US" altLang="ja-JP" sz="9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solidFill>
                            <a:schemeClr val="tx1"/>
                          </a:solidFill>
                          <a:latin typeface="Meiryo UI" panose="020B0604030504040204" pitchFamily="50" charset="-128"/>
                          <a:ea typeface="Meiryo UI" panose="020B0604030504040204" pitchFamily="50" charset="-128"/>
                        </a:rPr>
                        <a:t>（観光庁）</a:t>
                      </a:r>
                      <a:endParaRPr lang="en-US" altLang="ja-JP" sz="9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800" u="none" dirty="0">
                          <a:solidFill>
                            <a:schemeClr val="tx1"/>
                          </a:solidFill>
                          <a:latin typeface="Meiryo UI" panose="020B0604030504040204" pitchFamily="50" charset="-128"/>
                          <a:ea typeface="Meiryo UI" panose="020B0604030504040204" pitchFamily="50" charset="-128"/>
                        </a:rPr>
                        <a:t>【</a:t>
                      </a:r>
                      <a:r>
                        <a:rPr lang="ja-JP" altLang="en-US" sz="800" u="none" dirty="0">
                          <a:solidFill>
                            <a:schemeClr val="tx1"/>
                          </a:solidFill>
                          <a:latin typeface="Meiryo UI" panose="020B0604030504040204" pitchFamily="50" charset="-128"/>
                          <a:ea typeface="Meiryo UI" panose="020B0604030504040204" pitchFamily="50" charset="-128"/>
                        </a:rPr>
                        <a:t>参考表</a:t>
                      </a:r>
                      <a:r>
                        <a:rPr lang="en-US" altLang="ja-JP" sz="800" u="none" dirty="0">
                          <a:solidFill>
                            <a:schemeClr val="tx1"/>
                          </a:solidFill>
                          <a:latin typeface="Meiryo UI" panose="020B0604030504040204" pitchFamily="50" charset="-128"/>
                          <a:ea typeface="Meiryo UI" panose="020B0604030504040204" pitchFamily="50" charset="-128"/>
                        </a:rPr>
                        <a:t>】 </a:t>
                      </a:r>
                      <a:r>
                        <a:rPr lang="zh-TW" altLang="en-US" sz="800" u="none" dirty="0">
                          <a:solidFill>
                            <a:schemeClr val="tx1"/>
                          </a:solidFill>
                          <a:latin typeface="Meiryo UI" panose="020B0604030504040204" pitchFamily="50" charset="-128"/>
                          <a:ea typeface="Meiryo UI" panose="020B0604030504040204" pitchFamily="50" charset="-128"/>
                        </a:rPr>
                        <a:t>都道府県別集計</a:t>
                      </a:r>
                      <a:endParaRPr kumimoji="1" lang="ja-JP" altLang="en-US" sz="8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88977304"/>
                  </a:ext>
                </a:extLst>
              </a:tr>
              <a:tr h="380460">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国際会議開催件数</a:t>
                      </a:r>
                      <a:endParaRPr lang="en-US" altLang="ja-JP" sz="1000" u="none" dirty="0">
                        <a:solidFill>
                          <a:schemeClr val="tx1"/>
                        </a:solidFill>
                        <a:latin typeface="Meiryo UI" panose="020B0604030504040204" pitchFamily="50" charset="-128"/>
                        <a:ea typeface="Meiryo UI" panose="020B0604030504040204" pitchFamily="50" charset="-128"/>
                      </a:endParaRPr>
                    </a:p>
                    <a:p>
                      <a:r>
                        <a:rPr lang="ja-JP" altLang="en-US" sz="1000" u="none" dirty="0">
                          <a:solidFill>
                            <a:schemeClr val="tx1"/>
                          </a:solidFill>
                          <a:latin typeface="Meiryo UI" panose="020B0604030504040204" pitchFamily="50" charset="-128"/>
                          <a:ea typeface="Meiryo UI" panose="020B0604030504040204" pitchFamily="50" charset="-128"/>
                        </a:rPr>
                        <a:t>（</a:t>
                      </a:r>
                      <a:r>
                        <a:rPr lang="en-US" altLang="ja-JP" sz="1000" u="none" dirty="0">
                          <a:solidFill>
                            <a:schemeClr val="tx1"/>
                          </a:solidFill>
                          <a:latin typeface="Meiryo UI" panose="020B0604030504040204" pitchFamily="50" charset="-128"/>
                          <a:ea typeface="Meiryo UI" panose="020B0604030504040204" pitchFamily="50" charset="-128"/>
                        </a:rPr>
                        <a:t>JNTO</a:t>
                      </a:r>
                      <a:r>
                        <a:rPr lang="ja-JP" altLang="en-US" sz="1000" u="none" dirty="0">
                          <a:solidFill>
                            <a:schemeClr val="tx1"/>
                          </a:solidFill>
                          <a:latin typeface="Meiryo UI" panose="020B0604030504040204" pitchFamily="50" charset="-128"/>
                          <a:ea typeface="Meiryo UI" panose="020B0604030504040204" pitchFamily="50" charset="-128"/>
                        </a:rPr>
                        <a:t>基準）</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300</a:t>
                      </a:r>
                      <a:r>
                        <a:rPr kumimoji="1" lang="ja-JP" altLang="en-US" sz="1000" u="none" dirty="0">
                          <a:solidFill>
                            <a:schemeClr val="tx1"/>
                          </a:solidFill>
                          <a:latin typeface="Meiryo UI" panose="020B0604030504040204" pitchFamily="50" charset="-128"/>
                          <a:ea typeface="Meiryo UI" panose="020B0604030504040204" pitchFamily="50" charset="-128"/>
                        </a:rPr>
                        <a:t>件</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23</a:t>
                      </a:r>
                      <a:r>
                        <a:rPr kumimoji="1" lang="ja-JP" altLang="en-US" sz="1000" u="none" dirty="0">
                          <a:solidFill>
                            <a:schemeClr val="tx1"/>
                          </a:solidFill>
                          <a:latin typeface="Meiryo UI" panose="020B0604030504040204" pitchFamily="50" charset="-128"/>
                          <a:ea typeface="Meiryo UI" panose="020B0604030504040204" pitchFamily="50" charset="-128"/>
                        </a:rPr>
                        <a:t>件</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0</a:t>
                      </a:r>
                      <a:r>
                        <a:rPr kumimoji="1" lang="ja-JP" altLang="en-US" sz="1000" u="none" dirty="0">
                          <a:solidFill>
                            <a:schemeClr val="tx1"/>
                          </a:solidFill>
                          <a:latin typeface="Meiryo UI" panose="020B0604030504040204" pitchFamily="50" charset="-128"/>
                          <a:ea typeface="Meiryo UI" panose="020B0604030504040204" pitchFamily="50" charset="-128"/>
                        </a:rPr>
                        <a:t>件</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21</a:t>
                      </a:r>
                      <a:r>
                        <a:rPr kumimoji="1" lang="ja-JP" altLang="en-US" sz="1000" u="none" dirty="0">
                          <a:solidFill>
                            <a:schemeClr val="tx1"/>
                          </a:solidFill>
                          <a:latin typeface="Meiryo UI" panose="020B0604030504040204" pitchFamily="50" charset="-128"/>
                          <a:ea typeface="Meiryo UI" panose="020B0604030504040204" pitchFamily="50" charset="-128"/>
                        </a:rPr>
                        <a:t>件</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未発表</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ja-JP" altLang="en-US" sz="900" u="none" dirty="0">
                          <a:solidFill>
                            <a:schemeClr val="tx1"/>
                          </a:solidFill>
                          <a:latin typeface="Meiryo UI" panose="020B0604030504040204" pitchFamily="50" charset="-128"/>
                          <a:ea typeface="Meiryo UI" panose="020B0604030504040204" pitchFamily="50" charset="-128"/>
                        </a:rPr>
                        <a:t>国際会議統計（日本政府観光局（</a:t>
                      </a:r>
                      <a:r>
                        <a:rPr lang="en-US" altLang="ja-JP" sz="900" u="none" dirty="0">
                          <a:solidFill>
                            <a:schemeClr val="tx1"/>
                          </a:solidFill>
                          <a:latin typeface="Meiryo UI" panose="020B0604030504040204" pitchFamily="50" charset="-128"/>
                          <a:ea typeface="Meiryo UI" panose="020B0604030504040204" pitchFamily="50" charset="-128"/>
                        </a:rPr>
                        <a:t>JNTO</a:t>
                      </a:r>
                      <a:r>
                        <a:rPr lang="ja-JP" altLang="en-US" sz="900" u="none" dirty="0">
                          <a:solidFill>
                            <a:schemeClr val="tx1"/>
                          </a:solidFill>
                          <a:latin typeface="Meiryo UI" panose="020B0604030504040204" pitchFamily="50" charset="-128"/>
                          <a:ea typeface="Meiryo UI" panose="020B0604030504040204" pitchFamily="50" charset="-128"/>
                        </a:rPr>
                        <a:t>））　</a:t>
                      </a:r>
                      <a:endParaRPr kumimoji="1" lang="ja-JP" altLang="en-US"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289153177"/>
                  </a:ext>
                </a:extLst>
              </a:tr>
              <a:tr h="529435">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自分の住んでいる地域に愛着を感じている府民の割合</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72.6</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71.7%</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65.1</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61.7%</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65.3</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900" u="none" dirty="0">
                          <a:solidFill>
                            <a:schemeClr val="tx1"/>
                          </a:solidFill>
                          <a:latin typeface="Meiryo UI" panose="020B0604030504040204" pitchFamily="50" charset="-128"/>
                          <a:ea typeface="Meiryo UI" panose="020B0604030504040204" pitchFamily="50" charset="-128"/>
                        </a:rPr>
                        <a:t>将来ビジョン・大阪（全国・大阪府）に関する調査</a:t>
                      </a:r>
                      <a:endParaRPr kumimoji="1" lang="en-US" altLang="ja-JP" sz="900" u="none" dirty="0">
                        <a:solidFill>
                          <a:schemeClr val="tx1"/>
                        </a:solidFill>
                        <a:latin typeface="Meiryo UI" panose="020B0604030504040204" pitchFamily="50" charset="-128"/>
                        <a:ea typeface="Meiryo UI" panose="020B0604030504040204" pitchFamily="50" charset="-128"/>
                      </a:endParaRPr>
                    </a:p>
                    <a:p>
                      <a:r>
                        <a:rPr kumimoji="1" lang="ja-JP" altLang="en-US" sz="900" u="none" dirty="0">
                          <a:solidFill>
                            <a:schemeClr val="tx1"/>
                          </a:solidFill>
                          <a:latin typeface="Meiryo UI" panose="020B0604030504040204" pitchFamily="50" charset="-128"/>
                          <a:ea typeface="Meiryo UI" panose="020B0604030504040204" pitchFamily="50" charset="-128"/>
                        </a:rPr>
                        <a:t>（大阪府）</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466581733"/>
                  </a:ext>
                </a:extLst>
              </a:tr>
              <a:tr h="678410">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世界の都市総合</a:t>
                      </a:r>
                      <a:endParaRPr lang="en-US" altLang="ja-JP" sz="1000" u="none" dirty="0">
                        <a:solidFill>
                          <a:schemeClr val="tx1"/>
                        </a:solidFill>
                        <a:latin typeface="Meiryo UI" panose="020B0604030504040204" pitchFamily="50" charset="-128"/>
                        <a:ea typeface="Meiryo UI" panose="020B0604030504040204" pitchFamily="50" charset="-128"/>
                      </a:endParaRPr>
                    </a:p>
                    <a:p>
                      <a:r>
                        <a:rPr lang="ja-JP" altLang="en-US" sz="1000" u="none" dirty="0">
                          <a:solidFill>
                            <a:schemeClr val="tx1"/>
                          </a:solidFill>
                          <a:latin typeface="Meiryo UI" panose="020B0604030504040204" pitchFamily="50" charset="-128"/>
                          <a:ea typeface="Meiryo UI" panose="020B0604030504040204" pitchFamily="50" charset="-128"/>
                        </a:rPr>
                        <a:t>ランキング</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総合</a:t>
                      </a:r>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　　</a:t>
                      </a:r>
                      <a:r>
                        <a:rPr lang="ja-JP" altLang="en-US" sz="1000" u="none" dirty="0">
                          <a:solidFill>
                            <a:schemeClr val="tx1"/>
                          </a:solidFill>
                          <a:latin typeface="Meiryo UI" panose="020B0604030504040204" pitchFamily="50" charset="-128"/>
                          <a:ea typeface="Meiryo UI" panose="020B0604030504040204" pitchFamily="50" charset="-128"/>
                        </a:rPr>
                        <a:t>　　　　　　　</a:t>
                      </a:r>
                      <a:r>
                        <a:rPr lang="ja-JP" altLang="en-US" sz="1000" u="none" baseline="0" dirty="0">
                          <a:solidFill>
                            <a:schemeClr val="tx1"/>
                          </a:solidFill>
                          <a:latin typeface="Meiryo UI" panose="020B0604030504040204" pitchFamily="50" charset="-128"/>
                          <a:ea typeface="Meiryo UI" panose="020B0604030504040204" pitchFamily="50" charset="-128"/>
                        </a:rPr>
                        <a:t> </a:t>
                      </a:r>
                      <a:r>
                        <a:rPr lang="en-US" altLang="ja-JP" sz="1000" u="none" baseline="0" dirty="0">
                          <a:solidFill>
                            <a:schemeClr val="tx1"/>
                          </a:solidFill>
                          <a:latin typeface="Meiryo UI" panose="020B0604030504040204" pitchFamily="50" charset="-128"/>
                          <a:ea typeface="Meiryo UI" panose="020B0604030504040204" pitchFamily="50" charset="-128"/>
                        </a:rPr>
                        <a:t>29</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p>
                      <a:pPr algn="l"/>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文化・交流分野</a:t>
                      </a:r>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 </a:t>
                      </a:r>
                      <a:r>
                        <a:rPr lang="ja-JP" altLang="en-US" sz="1000" u="none" dirty="0">
                          <a:solidFill>
                            <a:schemeClr val="tx1"/>
                          </a:solidFill>
                          <a:latin typeface="Meiryo UI" panose="020B0604030504040204" pitchFamily="50" charset="-128"/>
                          <a:ea typeface="Meiryo UI" panose="020B0604030504040204" pitchFamily="50" charset="-128"/>
                        </a:rPr>
                        <a:t>    </a:t>
                      </a:r>
                      <a:r>
                        <a:rPr lang="en-US" altLang="ja-JP" sz="1000" u="none" dirty="0">
                          <a:solidFill>
                            <a:schemeClr val="tx1"/>
                          </a:solidFill>
                          <a:latin typeface="Meiryo UI" panose="020B0604030504040204" pitchFamily="50" charset="-128"/>
                          <a:ea typeface="Meiryo UI" panose="020B0604030504040204" pitchFamily="50" charset="-128"/>
                        </a:rPr>
                        <a:t>19</a:t>
                      </a:r>
                      <a:r>
                        <a:rPr lang="ja-JP" altLang="en-US" sz="1000" u="none" dirty="0">
                          <a:solidFill>
                            <a:schemeClr val="tx1"/>
                          </a:solidFill>
                          <a:latin typeface="Meiryo UI" panose="020B0604030504040204" pitchFamily="50" charset="-128"/>
                          <a:ea typeface="Meiryo UI" panose="020B0604030504040204" pitchFamily="50" charset="-128"/>
                        </a:rPr>
                        <a:t>位     </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lnSpc>
                          <a:spcPct val="100000"/>
                        </a:lnSpc>
                      </a:pPr>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総合</a:t>
                      </a:r>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　</a:t>
                      </a:r>
                      <a:r>
                        <a:rPr lang="ja-JP" altLang="en-US" sz="1000" u="none" baseline="0" dirty="0">
                          <a:solidFill>
                            <a:schemeClr val="tx1"/>
                          </a:solidFill>
                          <a:latin typeface="Meiryo UI" panose="020B0604030504040204" pitchFamily="50" charset="-128"/>
                          <a:ea typeface="Meiryo UI" panose="020B0604030504040204" pitchFamily="50" charset="-128"/>
                        </a:rPr>
                        <a:t>             </a:t>
                      </a:r>
                      <a:r>
                        <a:rPr lang="en-US" altLang="ja-JP" sz="1000" u="none" dirty="0">
                          <a:solidFill>
                            <a:schemeClr val="tx1"/>
                          </a:solidFill>
                          <a:latin typeface="Meiryo UI" panose="020B0604030504040204" pitchFamily="50" charset="-128"/>
                          <a:ea typeface="Meiryo UI" panose="020B0604030504040204" pitchFamily="50" charset="-128"/>
                        </a:rPr>
                        <a:t>33</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p>
                      <a:pPr algn="l">
                        <a:lnSpc>
                          <a:spcPct val="100000"/>
                        </a:lnSpc>
                      </a:pPr>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文化・交流分野</a:t>
                      </a:r>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  </a:t>
                      </a:r>
                      <a:r>
                        <a:rPr lang="ja-JP" altLang="en-US" sz="1000" u="none" dirty="0">
                          <a:solidFill>
                            <a:schemeClr val="tx1"/>
                          </a:solidFill>
                          <a:latin typeface="Meiryo UI" panose="020B0604030504040204" pitchFamily="50" charset="-128"/>
                          <a:ea typeface="Meiryo UI" panose="020B0604030504040204" pitchFamily="50" charset="-128"/>
                        </a:rPr>
                        <a:t>    </a:t>
                      </a:r>
                      <a:r>
                        <a:rPr lang="en-US" altLang="ja-JP" sz="1000" u="none" dirty="0">
                          <a:solidFill>
                            <a:schemeClr val="tx1"/>
                          </a:solidFill>
                          <a:latin typeface="Meiryo UI" panose="020B0604030504040204" pitchFamily="50" charset="-128"/>
                          <a:ea typeface="Meiryo UI" panose="020B0604030504040204" pitchFamily="50" charset="-128"/>
                        </a:rPr>
                        <a:t>21</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lnSpc>
                          <a:spcPct val="100000"/>
                        </a:lnSpc>
                      </a:pPr>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総合</a:t>
                      </a:r>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　　</a:t>
                      </a:r>
                      <a:r>
                        <a:rPr lang="ja-JP" altLang="en-US" sz="1000" u="none" dirty="0">
                          <a:solidFill>
                            <a:schemeClr val="tx1"/>
                          </a:solidFill>
                          <a:latin typeface="Meiryo UI" panose="020B0604030504040204" pitchFamily="50" charset="-128"/>
                          <a:ea typeface="Meiryo UI" panose="020B0604030504040204" pitchFamily="50" charset="-128"/>
                        </a:rPr>
                        <a:t>　　　　　</a:t>
                      </a:r>
                      <a:r>
                        <a:rPr lang="ja-JP" altLang="en-US" sz="1000" u="none" baseline="0" dirty="0">
                          <a:solidFill>
                            <a:schemeClr val="tx1"/>
                          </a:solidFill>
                          <a:latin typeface="Meiryo UI" panose="020B0604030504040204" pitchFamily="50" charset="-128"/>
                          <a:ea typeface="Meiryo UI" panose="020B0604030504040204" pitchFamily="50" charset="-128"/>
                        </a:rPr>
                        <a:t>     </a:t>
                      </a:r>
                      <a:r>
                        <a:rPr lang="en-US" altLang="ja-JP" sz="1000" u="none" dirty="0">
                          <a:solidFill>
                            <a:schemeClr val="tx1"/>
                          </a:solidFill>
                          <a:latin typeface="Meiryo UI" panose="020B0604030504040204" pitchFamily="50" charset="-128"/>
                          <a:ea typeface="Meiryo UI" panose="020B0604030504040204" pitchFamily="50" charset="-128"/>
                        </a:rPr>
                        <a:t>36</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p>
                      <a:pPr algn="l">
                        <a:lnSpc>
                          <a:spcPct val="100000"/>
                        </a:lnSpc>
                      </a:pPr>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文化・交流分野</a:t>
                      </a:r>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 </a:t>
                      </a:r>
                      <a:r>
                        <a:rPr lang="ja-JP" altLang="en-US" sz="1000" u="none" dirty="0">
                          <a:solidFill>
                            <a:schemeClr val="tx1"/>
                          </a:solidFill>
                          <a:latin typeface="Meiryo UI" panose="020B0604030504040204" pitchFamily="50" charset="-128"/>
                          <a:ea typeface="Meiryo UI" panose="020B0604030504040204" pitchFamily="50" charset="-128"/>
                        </a:rPr>
                        <a:t> </a:t>
                      </a:r>
                      <a:r>
                        <a:rPr lang="ja-JP" altLang="en-US" sz="1000" u="none" baseline="0" dirty="0">
                          <a:solidFill>
                            <a:schemeClr val="tx1"/>
                          </a:solidFill>
                          <a:latin typeface="Meiryo UI" panose="020B0604030504040204" pitchFamily="50" charset="-128"/>
                          <a:ea typeface="Meiryo UI" panose="020B0604030504040204" pitchFamily="50" charset="-128"/>
                        </a:rPr>
                        <a:t> </a:t>
                      </a:r>
                      <a:r>
                        <a:rPr lang="ja-JP" altLang="en-US" sz="1000" u="none" dirty="0">
                          <a:solidFill>
                            <a:schemeClr val="tx1"/>
                          </a:solidFill>
                          <a:latin typeface="Meiryo UI" panose="020B0604030504040204" pitchFamily="50" charset="-128"/>
                          <a:ea typeface="Meiryo UI" panose="020B0604030504040204" pitchFamily="50" charset="-128"/>
                        </a:rPr>
                        <a:t>  </a:t>
                      </a:r>
                      <a:r>
                        <a:rPr lang="en-US" altLang="ja-JP" sz="1000" u="none" dirty="0">
                          <a:solidFill>
                            <a:schemeClr val="tx1"/>
                          </a:solidFill>
                          <a:latin typeface="Meiryo UI" panose="020B0604030504040204" pitchFamily="50" charset="-128"/>
                          <a:ea typeface="Meiryo UI" panose="020B0604030504040204" pitchFamily="50" charset="-128"/>
                        </a:rPr>
                        <a:t>20</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lnSpc>
                          <a:spcPct val="100000"/>
                        </a:lnSpc>
                      </a:pPr>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総合</a:t>
                      </a:r>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　　　</a:t>
                      </a:r>
                      <a:r>
                        <a:rPr lang="ja-JP" altLang="en-US" sz="1000" u="none" dirty="0">
                          <a:solidFill>
                            <a:schemeClr val="tx1"/>
                          </a:solidFill>
                          <a:latin typeface="Meiryo UI" panose="020B0604030504040204" pitchFamily="50" charset="-128"/>
                          <a:ea typeface="Meiryo UI" panose="020B0604030504040204" pitchFamily="50" charset="-128"/>
                        </a:rPr>
                        <a:t>　　　　</a:t>
                      </a:r>
                      <a:r>
                        <a:rPr lang="ja-JP" altLang="en-US" sz="1000" u="none" baseline="0" dirty="0">
                          <a:solidFill>
                            <a:schemeClr val="tx1"/>
                          </a:solidFill>
                          <a:latin typeface="Meiryo UI" panose="020B0604030504040204" pitchFamily="50" charset="-128"/>
                          <a:ea typeface="Meiryo UI" panose="020B0604030504040204" pitchFamily="50" charset="-128"/>
                        </a:rPr>
                        <a:t>     </a:t>
                      </a:r>
                      <a:r>
                        <a:rPr lang="en-US" altLang="ja-JP" sz="1000" u="none" dirty="0">
                          <a:solidFill>
                            <a:schemeClr val="tx1"/>
                          </a:solidFill>
                          <a:latin typeface="Meiryo UI" panose="020B0604030504040204" pitchFamily="50" charset="-128"/>
                          <a:ea typeface="Meiryo UI" panose="020B0604030504040204" pitchFamily="50" charset="-128"/>
                        </a:rPr>
                        <a:t>37</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p>
                      <a:pPr algn="l">
                        <a:lnSpc>
                          <a:spcPct val="100000"/>
                        </a:lnSpc>
                      </a:pPr>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文化・交流分野</a:t>
                      </a:r>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 </a:t>
                      </a:r>
                      <a:r>
                        <a:rPr lang="ja-JP" altLang="en-US" sz="1000" u="none" dirty="0">
                          <a:solidFill>
                            <a:schemeClr val="tx1"/>
                          </a:solidFill>
                          <a:latin typeface="Meiryo UI" panose="020B0604030504040204" pitchFamily="50" charset="-128"/>
                          <a:ea typeface="Meiryo UI" panose="020B0604030504040204" pitchFamily="50" charset="-128"/>
                        </a:rPr>
                        <a:t> </a:t>
                      </a:r>
                      <a:r>
                        <a:rPr lang="ja-JP" altLang="en-US" sz="1000" u="none" baseline="0" dirty="0">
                          <a:solidFill>
                            <a:schemeClr val="tx1"/>
                          </a:solidFill>
                          <a:latin typeface="Meiryo UI" panose="020B0604030504040204" pitchFamily="50" charset="-128"/>
                          <a:ea typeface="Meiryo UI" panose="020B0604030504040204" pitchFamily="50" charset="-128"/>
                        </a:rPr>
                        <a:t> </a:t>
                      </a:r>
                      <a:r>
                        <a:rPr lang="ja-JP" altLang="en-US" sz="1000" u="none" dirty="0">
                          <a:solidFill>
                            <a:schemeClr val="tx1"/>
                          </a:solidFill>
                          <a:latin typeface="Meiryo UI" panose="020B0604030504040204" pitchFamily="50" charset="-128"/>
                          <a:ea typeface="Meiryo UI" panose="020B0604030504040204" pitchFamily="50" charset="-128"/>
                        </a:rPr>
                        <a:t>  </a:t>
                      </a:r>
                      <a:r>
                        <a:rPr lang="en-US" altLang="ja-JP" sz="1000" u="none" dirty="0">
                          <a:solidFill>
                            <a:schemeClr val="tx1"/>
                          </a:solidFill>
                          <a:latin typeface="Meiryo UI" panose="020B0604030504040204" pitchFamily="50" charset="-128"/>
                          <a:ea typeface="Meiryo UI" panose="020B0604030504040204" pitchFamily="50" charset="-128"/>
                        </a:rPr>
                        <a:t>29</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lnSpc>
                          <a:spcPct val="100000"/>
                        </a:lnSpc>
                      </a:pPr>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総合</a:t>
                      </a:r>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　　　</a:t>
                      </a:r>
                      <a:r>
                        <a:rPr lang="ja-JP" altLang="en-US" sz="1000" u="none" dirty="0">
                          <a:solidFill>
                            <a:schemeClr val="tx1"/>
                          </a:solidFill>
                          <a:latin typeface="Meiryo UI" panose="020B0604030504040204" pitchFamily="50" charset="-128"/>
                          <a:ea typeface="Meiryo UI" panose="020B0604030504040204" pitchFamily="50" charset="-128"/>
                        </a:rPr>
                        <a:t>　　　　</a:t>
                      </a:r>
                      <a:r>
                        <a:rPr lang="ja-JP" altLang="en-US" sz="1000" u="none" baseline="0" dirty="0">
                          <a:solidFill>
                            <a:schemeClr val="tx1"/>
                          </a:solidFill>
                          <a:latin typeface="Meiryo UI" panose="020B0604030504040204" pitchFamily="50" charset="-128"/>
                          <a:ea typeface="Meiryo UI" panose="020B0604030504040204" pitchFamily="50" charset="-128"/>
                        </a:rPr>
                        <a:t>     </a:t>
                      </a:r>
                      <a:r>
                        <a:rPr lang="en-US" altLang="ja-JP" sz="1000" u="none" dirty="0">
                          <a:solidFill>
                            <a:schemeClr val="tx1"/>
                          </a:solidFill>
                          <a:latin typeface="Meiryo UI" panose="020B0604030504040204" pitchFamily="50" charset="-128"/>
                          <a:ea typeface="Meiryo UI" panose="020B0604030504040204" pitchFamily="50" charset="-128"/>
                        </a:rPr>
                        <a:t>37</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p>
                      <a:pPr algn="l">
                        <a:lnSpc>
                          <a:spcPct val="100000"/>
                        </a:lnSpc>
                      </a:pPr>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文化・交流分野</a:t>
                      </a:r>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 </a:t>
                      </a:r>
                      <a:r>
                        <a:rPr lang="ja-JP" altLang="en-US" sz="1000" u="none" dirty="0">
                          <a:solidFill>
                            <a:schemeClr val="tx1"/>
                          </a:solidFill>
                          <a:latin typeface="Meiryo UI" panose="020B0604030504040204" pitchFamily="50" charset="-128"/>
                          <a:ea typeface="Meiryo UI" panose="020B0604030504040204" pitchFamily="50" charset="-128"/>
                        </a:rPr>
                        <a:t> </a:t>
                      </a:r>
                      <a:r>
                        <a:rPr lang="ja-JP" altLang="en-US" sz="1000" u="none" baseline="0" dirty="0">
                          <a:solidFill>
                            <a:schemeClr val="tx1"/>
                          </a:solidFill>
                          <a:latin typeface="Meiryo UI" panose="020B0604030504040204" pitchFamily="50" charset="-128"/>
                          <a:ea typeface="Meiryo UI" panose="020B0604030504040204" pitchFamily="50" charset="-128"/>
                        </a:rPr>
                        <a:t> </a:t>
                      </a:r>
                      <a:r>
                        <a:rPr lang="ja-JP" altLang="en-US" sz="1000" u="none" dirty="0">
                          <a:solidFill>
                            <a:schemeClr val="tx1"/>
                          </a:solidFill>
                          <a:latin typeface="Meiryo UI" panose="020B0604030504040204" pitchFamily="50" charset="-128"/>
                          <a:ea typeface="Meiryo UI" panose="020B0604030504040204" pitchFamily="50" charset="-128"/>
                        </a:rPr>
                        <a:t>  </a:t>
                      </a:r>
                      <a:r>
                        <a:rPr lang="en-US" altLang="ja-JP" sz="1000" u="none" dirty="0">
                          <a:solidFill>
                            <a:schemeClr val="tx1"/>
                          </a:solidFill>
                          <a:latin typeface="Meiryo UI" panose="020B0604030504040204" pitchFamily="50" charset="-128"/>
                          <a:ea typeface="Meiryo UI" panose="020B0604030504040204" pitchFamily="50" charset="-128"/>
                        </a:rPr>
                        <a:t>25</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900" u="none" dirty="0">
                          <a:solidFill>
                            <a:schemeClr val="tx1"/>
                          </a:solidFill>
                          <a:latin typeface="Meiryo UI" panose="020B0604030504040204" pitchFamily="50" charset="-128"/>
                          <a:ea typeface="Meiryo UI" panose="020B0604030504040204" pitchFamily="50" charset="-128"/>
                        </a:rPr>
                        <a:t>世界の都市総合ランキング</a:t>
                      </a:r>
                      <a:endParaRPr kumimoji="1" lang="en-US" altLang="ja-JP" sz="900" u="none" dirty="0">
                        <a:solidFill>
                          <a:schemeClr val="tx1"/>
                        </a:solidFill>
                        <a:latin typeface="Meiryo UI" panose="020B0604030504040204" pitchFamily="50" charset="-128"/>
                        <a:ea typeface="Meiryo UI" panose="020B0604030504040204" pitchFamily="50" charset="-128"/>
                      </a:endParaRPr>
                    </a:p>
                    <a:p>
                      <a:r>
                        <a:rPr kumimoji="1" lang="ja-JP" altLang="en-US" sz="900" u="none" dirty="0">
                          <a:solidFill>
                            <a:schemeClr val="tx1"/>
                          </a:solidFill>
                          <a:latin typeface="Meiryo UI" panose="020B0604030504040204" pitchFamily="50" charset="-128"/>
                          <a:ea typeface="Meiryo UI" panose="020B0604030504040204" pitchFamily="50" charset="-128"/>
                        </a:rPr>
                        <a:t>（（一財）森記念財団　都市戦略研究所）</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21302251"/>
                  </a:ext>
                </a:extLst>
              </a:tr>
            </a:tbl>
          </a:graphicData>
        </a:graphic>
      </p:graphicFrame>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3</a:t>
            </a:fld>
            <a:endParaRPr kumimoji="1" lang="ja-JP" altLang="en-US"/>
          </a:p>
        </p:txBody>
      </p:sp>
      <p:sp>
        <p:nvSpPr>
          <p:cNvPr id="5" name="正方形/長方形 4">
            <a:extLst>
              <a:ext uri="{FF2B5EF4-FFF2-40B4-BE49-F238E27FC236}">
                <a16:creationId xmlns:a16="http://schemas.microsoft.com/office/drawing/2014/main" id="{5919572B-41D0-4F72-A375-39D0070836D8}"/>
              </a:ext>
            </a:extLst>
          </p:cNvPr>
          <p:cNvSpPr/>
          <p:nvPr/>
        </p:nvSpPr>
        <p:spPr>
          <a:xfrm>
            <a:off x="172307" y="44624"/>
            <a:ext cx="4079855" cy="285517"/>
          </a:xfrm>
          <a:prstGeom prst="rect">
            <a:avLst/>
          </a:prstGeom>
          <a:solidFill>
            <a:srgbClr val="4BACC6"/>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ja-JP" altLang="en-US" sz="1477" dirty="0">
                <a:latin typeface="Meiryo UI" panose="020B0604030504040204" pitchFamily="50" charset="-128"/>
                <a:ea typeface="Meiryo UI" panose="020B0604030504040204" pitchFamily="50" charset="-128"/>
              </a:rPr>
              <a:t>　</a:t>
            </a:r>
            <a:r>
              <a:rPr lang="ja-JP" altLang="en-US" sz="1477" b="1" spc="185" dirty="0">
                <a:latin typeface="Meiryo UI" panose="020B0604030504040204" pitchFamily="50" charset="-128"/>
                <a:ea typeface="Meiryo UI" panose="020B0604030504040204" pitchFamily="50" charset="-128"/>
              </a:rPr>
              <a:t>参考指標</a:t>
            </a:r>
          </a:p>
        </p:txBody>
      </p:sp>
      <p:sp>
        <p:nvSpPr>
          <p:cNvPr id="6" name="正方形/長方形 5"/>
          <p:cNvSpPr/>
          <p:nvPr/>
        </p:nvSpPr>
        <p:spPr>
          <a:xfrm>
            <a:off x="153778" y="332656"/>
            <a:ext cx="8882718" cy="3063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rPr>
              <a:t>　</a:t>
            </a:r>
            <a:r>
              <a:rPr kumimoji="1"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rPr>
              <a:t>戦略の実効性や進捗度等を適切に把握し、</a:t>
            </a:r>
            <a:r>
              <a:rPr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rPr>
              <a:t>大阪府市都市魅力戦略推進会議での評価・検証に資するため、大阪にかかる</a:t>
            </a:r>
            <a:r>
              <a:rPr kumimoji="1"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rPr>
              <a:t>指標を設定しモニタリングを行う。</a:t>
            </a:r>
          </a:p>
        </p:txBody>
      </p:sp>
      <p:sp>
        <p:nvSpPr>
          <p:cNvPr id="2" name="テキスト ボックス 1"/>
          <p:cNvSpPr txBox="1"/>
          <p:nvPr/>
        </p:nvSpPr>
        <p:spPr>
          <a:xfrm>
            <a:off x="875767" y="3573596"/>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875768" y="1381588"/>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875767" y="2493476"/>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875766" y="4149660"/>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899592" y="5373216"/>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827584" y="5909040"/>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899592" y="4869740"/>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09304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1900064086"/>
              </p:ext>
            </p:extLst>
          </p:nvPr>
        </p:nvGraphicFramePr>
        <p:xfrm>
          <a:off x="100800" y="408540"/>
          <a:ext cx="9000004" cy="6078909"/>
        </p:xfrm>
        <a:graphic>
          <a:graphicData uri="http://schemas.openxmlformats.org/drawingml/2006/table">
            <a:tbl>
              <a:tblPr firstRow="1" bandRow="1">
                <a:tableStyleId>{5C22544A-7EE6-4342-B048-85BDC9FD1C3A}</a:tableStyleId>
              </a:tblPr>
              <a:tblGrid>
                <a:gridCol w="1518872">
                  <a:extLst>
                    <a:ext uri="{9D8B030D-6E8A-4147-A177-3AD203B41FA5}">
                      <a16:colId xmlns:a16="http://schemas.microsoft.com/office/drawing/2014/main" val="3083801403"/>
                    </a:ext>
                  </a:extLst>
                </a:gridCol>
                <a:gridCol w="1195333">
                  <a:extLst>
                    <a:ext uri="{9D8B030D-6E8A-4147-A177-3AD203B41FA5}">
                      <a16:colId xmlns:a16="http://schemas.microsoft.com/office/drawing/2014/main" val="1776016710"/>
                    </a:ext>
                  </a:extLst>
                </a:gridCol>
                <a:gridCol w="1195333">
                  <a:extLst>
                    <a:ext uri="{9D8B030D-6E8A-4147-A177-3AD203B41FA5}">
                      <a16:colId xmlns:a16="http://schemas.microsoft.com/office/drawing/2014/main" val="2081128372"/>
                    </a:ext>
                  </a:extLst>
                </a:gridCol>
                <a:gridCol w="1195333">
                  <a:extLst>
                    <a:ext uri="{9D8B030D-6E8A-4147-A177-3AD203B41FA5}">
                      <a16:colId xmlns:a16="http://schemas.microsoft.com/office/drawing/2014/main" val="3793600257"/>
                    </a:ext>
                  </a:extLst>
                </a:gridCol>
                <a:gridCol w="1195333">
                  <a:extLst>
                    <a:ext uri="{9D8B030D-6E8A-4147-A177-3AD203B41FA5}">
                      <a16:colId xmlns:a16="http://schemas.microsoft.com/office/drawing/2014/main" val="22208803"/>
                    </a:ext>
                  </a:extLst>
                </a:gridCol>
                <a:gridCol w="1195333">
                  <a:extLst>
                    <a:ext uri="{9D8B030D-6E8A-4147-A177-3AD203B41FA5}">
                      <a16:colId xmlns:a16="http://schemas.microsoft.com/office/drawing/2014/main" val="560136088"/>
                    </a:ext>
                  </a:extLst>
                </a:gridCol>
                <a:gridCol w="1504467">
                  <a:extLst>
                    <a:ext uri="{9D8B030D-6E8A-4147-A177-3AD203B41FA5}">
                      <a16:colId xmlns:a16="http://schemas.microsoft.com/office/drawing/2014/main" val="3754274535"/>
                    </a:ext>
                  </a:extLst>
                </a:gridCol>
              </a:tblGrid>
              <a:tr h="257143">
                <a:tc rowSpan="2">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B w="28575" cap="flat" cmpd="sng" algn="ctr">
                      <a:solidFill>
                        <a:schemeClr val="bg1"/>
                      </a:solidFill>
                      <a:prstDash val="solid"/>
                      <a:round/>
                      <a:headEnd type="none" w="med" len="med"/>
                      <a:tailEnd type="none" w="med" len="med"/>
                    </a:lnB>
                  </a:tcPr>
                </a:tc>
                <a:tc gridSpan="5">
                  <a:txBody>
                    <a:bodyPr/>
                    <a:lstStyle/>
                    <a:p>
                      <a:pPr algn="ctr"/>
                      <a:r>
                        <a:rPr kumimoji="1" lang="ja-JP" altLang="en-US" sz="1050" b="0" dirty="0">
                          <a:latin typeface="Meiryo UI" panose="020B0604030504040204" pitchFamily="50" charset="-128"/>
                          <a:ea typeface="Meiryo UI" panose="020B0604030504040204" pitchFamily="50" charset="-128"/>
                        </a:rPr>
                        <a:t>参考値</a:t>
                      </a:r>
                    </a:p>
                  </a:txBody>
                  <a:tcPr>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p>
                  </a:txBody>
                  <a:tcPr/>
                </a:tc>
                <a:tc hMerge="1">
                  <a:txBody>
                    <a:bodyPr/>
                    <a:lstStyle/>
                    <a:p>
                      <a:pPr algn="ctr"/>
                      <a:endParaRPr kumimoji="1" lang="ja-JP" altLang="en-US" sz="1050" b="0" dirty="0">
                        <a:latin typeface="Meiryo UI" panose="020B0604030504040204" pitchFamily="50" charset="-128"/>
                        <a:ea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hMerge="1">
                  <a:txBody>
                    <a:bodyPr/>
                    <a:lstStyle/>
                    <a:p>
                      <a:pPr algn="ctr"/>
                      <a:endParaRPr kumimoji="1" lang="ja-JP" altLang="en-US" sz="1050" b="0" dirty="0">
                        <a:latin typeface="Meiryo UI" panose="020B0604030504040204" pitchFamily="50" charset="-128"/>
                        <a:ea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rowSpan="2">
                  <a:txBody>
                    <a:bodyPr/>
                    <a:lstStyle/>
                    <a:p>
                      <a:pPr algn="ctr"/>
                      <a:r>
                        <a:rPr kumimoji="1" lang="ja-JP" altLang="en-US" sz="1050" b="0" dirty="0">
                          <a:latin typeface="Meiryo UI" panose="020B0604030504040204" pitchFamily="50" charset="-128"/>
                          <a:ea typeface="Meiryo UI" panose="020B0604030504040204" pitchFamily="50" charset="-128"/>
                        </a:rPr>
                        <a:t>出典</a:t>
                      </a:r>
                    </a:p>
                  </a:txBody>
                  <a:tcPr anchor="ctr">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942717110"/>
                  </a:ext>
                </a:extLst>
              </a:tr>
              <a:tr h="249950">
                <a:tc vMerge="1">
                  <a:txBody>
                    <a:bodyPr/>
                    <a:lstStyle/>
                    <a:p>
                      <a:endParaRPr kumimoji="1" lang="ja-JP" altLang="en-US"/>
                    </a:p>
                  </a:txBody>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2019</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dirty="0">
                          <a:solidFill>
                            <a:schemeClr val="bg1"/>
                          </a:solidFill>
                          <a:latin typeface="Meiryo UI" panose="020B0604030504040204" pitchFamily="50" charset="-128"/>
                          <a:ea typeface="Meiryo UI" panose="020B0604030504040204" pitchFamily="50" charset="-128"/>
                        </a:rPr>
                        <a:t>2020</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2021</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2022</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2023</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4275991535"/>
                  </a:ext>
                </a:extLst>
              </a:tr>
              <a:tr h="834366">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dirty="0">
                          <a:solidFill>
                            <a:schemeClr val="tx1"/>
                          </a:solidFill>
                          <a:latin typeface="Meiryo UI" panose="020B0604030504040204" pitchFamily="50" charset="-128"/>
                          <a:ea typeface="Meiryo UI" panose="020B0604030504040204" pitchFamily="50" charset="-128"/>
                        </a:rPr>
                        <a:t>劇場、音楽堂等（府内の国公立施設）における多言語化の割合</a:t>
                      </a:r>
                      <a:endParaRPr lang="en-US" altLang="ja-JP" sz="1000"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「対応している」「一部のみ対応している」の合計）</a:t>
                      </a:r>
                      <a:endParaRPr kumimoji="1" lang="ja-JP" altLang="en-US"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r>
                        <a:rPr kumimoji="1" lang="en-US" altLang="ja-JP" sz="1000" dirty="0">
                          <a:solidFill>
                            <a:schemeClr val="tx1"/>
                          </a:solidFill>
                          <a:latin typeface="Meiryo UI" panose="020B0604030504040204" pitchFamily="50" charset="-128"/>
                          <a:ea typeface="Meiryo UI" panose="020B0604030504040204" pitchFamily="50" charset="-128"/>
                        </a:rPr>
                        <a:t>26.4%</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00" u="none" dirty="0">
                          <a:solidFill>
                            <a:schemeClr val="tx1"/>
                          </a:solidFill>
                          <a:latin typeface="Meiryo UI" panose="020B0604030504040204" pitchFamily="50" charset="-128"/>
                          <a:ea typeface="Meiryo UI" panose="020B0604030504040204" pitchFamily="50" charset="-128"/>
                        </a:rPr>
                        <a:t>未調査</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00" u="none" dirty="0">
                          <a:solidFill>
                            <a:schemeClr val="tx1"/>
                          </a:solidFill>
                          <a:latin typeface="Meiryo UI" panose="020B0604030504040204" pitchFamily="50" charset="-128"/>
                          <a:ea typeface="Meiryo UI" panose="020B0604030504040204" pitchFamily="50" charset="-128"/>
                        </a:rPr>
                        <a:t>未調査</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未調査</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未調査</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r>
                        <a:rPr kumimoji="1" lang="ja-JP" altLang="en-US" sz="900" u="none" dirty="0">
                          <a:solidFill>
                            <a:schemeClr val="tx1"/>
                          </a:solidFill>
                          <a:latin typeface="Meiryo UI" panose="020B0604030504040204" pitchFamily="50" charset="-128"/>
                          <a:ea typeface="Meiryo UI" panose="020B0604030504040204" pitchFamily="50" charset="-128"/>
                        </a:rPr>
                        <a:t>劇場、音楽堂等の活動状況に関する調査</a:t>
                      </a:r>
                      <a:endParaRPr kumimoji="1" lang="en-US" altLang="ja-JP" sz="900" u="none" dirty="0">
                        <a:solidFill>
                          <a:schemeClr val="tx1"/>
                        </a:solidFill>
                        <a:latin typeface="Meiryo UI" panose="020B0604030504040204" pitchFamily="50" charset="-128"/>
                        <a:ea typeface="Meiryo UI" panose="020B0604030504040204" pitchFamily="50" charset="-128"/>
                      </a:endParaRPr>
                    </a:p>
                    <a:p>
                      <a:r>
                        <a:rPr kumimoji="1" lang="ja-JP" altLang="en-US" sz="900" u="none" dirty="0">
                          <a:solidFill>
                            <a:schemeClr val="tx1"/>
                          </a:solidFill>
                          <a:latin typeface="Meiryo UI" panose="020B0604030504040204" pitchFamily="50" charset="-128"/>
                          <a:ea typeface="Meiryo UI" panose="020B0604030504040204" pitchFamily="50" charset="-128"/>
                        </a:rPr>
                        <a:t>（文化庁）</a:t>
                      </a:r>
                    </a:p>
                  </a:txBody>
                  <a:tcPr marL="84406" marR="84406" marT="42203" marB="42203" anchor="ctr">
                    <a:lnL w="1270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609941256"/>
                  </a:ext>
                </a:extLst>
              </a:tr>
              <a:tr h="553846">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大阪が楽しいまちだと</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思っている人の割合</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（全国）</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Meiryo UI" panose="020B0604030504040204" pitchFamily="50" charset="-128"/>
                          <a:ea typeface="Meiryo UI" panose="020B0604030504040204" pitchFamily="50" charset="-128"/>
                        </a:rPr>
                        <a:t>43.3</a:t>
                      </a:r>
                      <a:r>
                        <a:rPr kumimoji="1" lang="ja-JP" altLang="en-US" sz="1000" dirty="0">
                          <a:solidFill>
                            <a:schemeClr val="tx1"/>
                          </a:solidFill>
                          <a:latin typeface="Meiryo UI" panose="020B0604030504040204" pitchFamily="50" charset="-128"/>
                          <a:ea typeface="Meiryo UI" panose="020B0604030504040204" pitchFamily="50" charset="-128"/>
                        </a:rPr>
                        <a:t>％</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41.4%</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40.9</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34.5%</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39.5</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r>
                        <a:rPr kumimoji="1" lang="ja-JP" altLang="en-US" sz="900" u="none" dirty="0">
                          <a:solidFill>
                            <a:schemeClr val="tx1"/>
                          </a:solidFill>
                          <a:latin typeface="Meiryo UI" panose="020B0604030504040204" pitchFamily="50" charset="-128"/>
                          <a:ea typeface="Meiryo UI" panose="020B0604030504040204" pitchFamily="50" charset="-128"/>
                        </a:rPr>
                        <a:t>将来ビジョン・大阪（全国・大阪府）に関する調査</a:t>
                      </a:r>
                      <a:endParaRPr kumimoji="1" lang="en-US" altLang="ja-JP" sz="900" u="none" dirty="0">
                        <a:solidFill>
                          <a:schemeClr val="tx1"/>
                        </a:solidFill>
                        <a:latin typeface="Meiryo UI" panose="020B0604030504040204" pitchFamily="50" charset="-128"/>
                        <a:ea typeface="Meiryo UI" panose="020B0604030504040204" pitchFamily="50" charset="-128"/>
                      </a:endParaRPr>
                    </a:p>
                    <a:p>
                      <a:r>
                        <a:rPr kumimoji="1" lang="ja-JP" altLang="en-US" sz="900" u="none" dirty="0">
                          <a:solidFill>
                            <a:schemeClr val="tx1"/>
                          </a:solidFill>
                          <a:latin typeface="Meiryo UI" panose="020B0604030504040204" pitchFamily="50" charset="-128"/>
                          <a:ea typeface="Meiryo UI" panose="020B0604030504040204" pitchFamily="50" charset="-128"/>
                        </a:rPr>
                        <a:t>（大阪府）</a:t>
                      </a:r>
                    </a:p>
                  </a:txBody>
                  <a:tcPr marL="84406" marR="84406" marT="42203" marB="42203" anchor="ctr">
                    <a:lnL w="1270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623033517"/>
                  </a:ext>
                </a:extLst>
              </a:tr>
              <a:tr h="943457">
                <a:tc>
                  <a:txBody>
                    <a:bodyPr/>
                    <a:lstStyle/>
                    <a:p>
                      <a:r>
                        <a:rPr lang="ja-JP" altLang="en-US" sz="1000" dirty="0">
                          <a:solidFill>
                            <a:schemeClr val="tx1"/>
                          </a:solidFill>
                          <a:latin typeface="Meiryo UI" panose="020B0604030504040204" pitchFamily="50" charset="-128"/>
                          <a:ea typeface="Meiryo UI" panose="020B0604030504040204" pitchFamily="50" charset="-128"/>
                        </a:rPr>
                        <a:t>舞台芸術・芸能公演数</a:t>
                      </a:r>
                      <a:endParaRPr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地方公共団体が設置する劇場、音楽堂等で、座席数</a:t>
                      </a:r>
                      <a:r>
                        <a:rPr kumimoji="1" lang="en-US" altLang="ja-JP" sz="900" dirty="0">
                          <a:solidFill>
                            <a:schemeClr val="tx1"/>
                          </a:solidFill>
                          <a:latin typeface="Meiryo UI" panose="020B0604030504040204" pitchFamily="50" charset="-128"/>
                          <a:ea typeface="Meiryo UI" panose="020B0604030504040204" pitchFamily="50" charset="-128"/>
                        </a:rPr>
                        <a:t>300</a:t>
                      </a:r>
                      <a:r>
                        <a:rPr kumimoji="1" lang="ja-JP" altLang="en-US" sz="900" dirty="0">
                          <a:solidFill>
                            <a:schemeClr val="tx1"/>
                          </a:solidFill>
                          <a:latin typeface="Meiryo UI" panose="020B0604030504040204" pitchFamily="50" charset="-128"/>
                          <a:ea typeface="Meiryo UI" panose="020B0604030504040204" pitchFamily="50" charset="-128"/>
                        </a:rPr>
                        <a:t>以上のホールを有するものが主催又は共催するもの）</a:t>
                      </a:r>
                      <a:endParaRPr kumimoji="1" lang="ja-JP" altLang="en-US"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dirty="0">
                          <a:solidFill>
                            <a:schemeClr val="tx1"/>
                          </a:solidFill>
                          <a:latin typeface="Meiryo UI" panose="020B0604030504040204" pitchFamily="50" charset="-128"/>
                          <a:ea typeface="Meiryo UI" panose="020B0604030504040204" pitchFamily="50" charset="-128"/>
                        </a:rPr>
                        <a:t>2017</a:t>
                      </a:r>
                      <a:r>
                        <a:rPr kumimoji="1" lang="ja-JP" altLang="en-US" sz="1000" dirty="0">
                          <a:solidFill>
                            <a:schemeClr val="tx1"/>
                          </a:solidFill>
                          <a:latin typeface="Meiryo UI" panose="020B0604030504040204" pitchFamily="50" charset="-128"/>
                          <a:ea typeface="Meiryo UI" panose="020B0604030504040204" pitchFamily="50" charset="-128"/>
                        </a:rPr>
                        <a:t>年度） </a:t>
                      </a:r>
                      <a:r>
                        <a:rPr kumimoji="1" lang="en-US" altLang="ja-JP" sz="1000" dirty="0">
                          <a:solidFill>
                            <a:schemeClr val="tx1"/>
                          </a:solidFill>
                          <a:latin typeface="Meiryo UI" panose="020B0604030504040204" pitchFamily="50" charset="-128"/>
                          <a:ea typeface="Meiryo UI" panose="020B0604030504040204" pitchFamily="50" charset="-128"/>
                        </a:rPr>
                        <a:t>743</a:t>
                      </a:r>
                      <a:r>
                        <a:rPr kumimoji="1" lang="ja-JP" altLang="en-US" sz="1000" dirty="0">
                          <a:solidFill>
                            <a:schemeClr val="tx1"/>
                          </a:solidFill>
                          <a:latin typeface="Meiryo UI" panose="020B0604030504040204" pitchFamily="50" charset="-128"/>
                          <a:ea typeface="Meiryo UI" panose="020B0604030504040204" pitchFamily="50" charset="-128"/>
                        </a:rPr>
                        <a:t>件　</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ー</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※3</a:t>
                      </a:r>
                      <a:r>
                        <a:rPr kumimoji="1" lang="ja-JP" altLang="en-US" sz="1000" u="none" dirty="0">
                          <a:solidFill>
                            <a:schemeClr val="tx1"/>
                          </a:solidFill>
                          <a:latin typeface="Meiryo UI" panose="020B0604030504040204" pitchFamily="50" charset="-128"/>
                          <a:ea typeface="Meiryo UI" panose="020B0604030504040204" pitchFamily="50" charset="-128"/>
                        </a:rPr>
                        <a:t>年毎調査</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a:t>
                      </a:r>
                      <a:r>
                        <a:rPr kumimoji="1" lang="en-US" altLang="ja-JP" sz="1000" u="none" dirty="0">
                          <a:solidFill>
                            <a:schemeClr val="tx1"/>
                          </a:solidFill>
                          <a:latin typeface="Meiryo UI" panose="020B0604030504040204" pitchFamily="50" charset="-128"/>
                          <a:ea typeface="Meiryo UI" panose="020B0604030504040204" pitchFamily="50" charset="-128"/>
                        </a:rPr>
                        <a:t>2020</a:t>
                      </a:r>
                      <a:r>
                        <a:rPr kumimoji="1" lang="ja-JP" altLang="en-US" sz="1000" u="none" dirty="0">
                          <a:solidFill>
                            <a:schemeClr val="tx1"/>
                          </a:solidFill>
                          <a:latin typeface="Meiryo UI" panose="020B0604030504040204" pitchFamily="50" charset="-128"/>
                          <a:ea typeface="Meiryo UI" panose="020B0604030504040204" pitchFamily="50" charset="-128"/>
                        </a:rPr>
                        <a:t>年度）</a:t>
                      </a:r>
                      <a:r>
                        <a:rPr kumimoji="1" lang="en-US" altLang="ja-JP" sz="1000" u="none" dirty="0">
                          <a:solidFill>
                            <a:schemeClr val="tx1"/>
                          </a:solidFill>
                          <a:latin typeface="Meiryo UI" panose="020B0604030504040204" pitchFamily="50" charset="-128"/>
                          <a:ea typeface="Meiryo UI" panose="020B0604030504040204" pitchFamily="50" charset="-128"/>
                        </a:rPr>
                        <a:t>385</a:t>
                      </a:r>
                      <a:r>
                        <a:rPr kumimoji="1" lang="ja-JP" altLang="en-US" sz="1000" u="none" dirty="0">
                          <a:solidFill>
                            <a:schemeClr val="tx1"/>
                          </a:solidFill>
                          <a:latin typeface="Meiryo UI" panose="020B0604030504040204" pitchFamily="50" charset="-128"/>
                          <a:ea typeface="Meiryo UI" panose="020B0604030504040204" pitchFamily="50" charset="-128"/>
                        </a:rPr>
                        <a:t>件</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ー</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※3</a:t>
                      </a:r>
                      <a:r>
                        <a:rPr kumimoji="1" lang="ja-JP" altLang="en-US" sz="1000" u="none" dirty="0">
                          <a:solidFill>
                            <a:schemeClr val="tx1"/>
                          </a:solidFill>
                          <a:latin typeface="Meiryo UI" panose="020B0604030504040204" pitchFamily="50" charset="-128"/>
                          <a:ea typeface="Meiryo UI" panose="020B0604030504040204" pitchFamily="50" charset="-128"/>
                        </a:rPr>
                        <a:t>年毎調査</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ー</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※3</a:t>
                      </a:r>
                      <a:r>
                        <a:rPr kumimoji="1" lang="ja-JP" altLang="en-US" sz="1000" u="none" dirty="0">
                          <a:solidFill>
                            <a:schemeClr val="tx1"/>
                          </a:solidFill>
                          <a:latin typeface="Meiryo UI" panose="020B0604030504040204" pitchFamily="50" charset="-128"/>
                          <a:ea typeface="Meiryo UI" panose="020B0604030504040204" pitchFamily="50" charset="-128"/>
                        </a:rPr>
                        <a:t>年毎調査</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900" u="none" dirty="0">
                          <a:solidFill>
                            <a:schemeClr val="tx1"/>
                          </a:solidFill>
                          <a:latin typeface="Meiryo UI" panose="020B0604030504040204" pitchFamily="50" charset="-128"/>
                          <a:ea typeface="Meiryo UI" panose="020B0604030504040204" pitchFamily="50" charset="-128"/>
                        </a:rPr>
                        <a:t>社会教育調査</a:t>
                      </a:r>
                      <a:endParaRPr kumimoji="1" lang="en-US" altLang="ja-JP" sz="900" u="none" dirty="0">
                        <a:solidFill>
                          <a:schemeClr val="tx1"/>
                        </a:solidFill>
                        <a:latin typeface="Meiryo UI" panose="020B0604030504040204" pitchFamily="50" charset="-128"/>
                        <a:ea typeface="Meiryo UI" panose="020B0604030504040204" pitchFamily="50" charset="-128"/>
                      </a:endParaRPr>
                    </a:p>
                    <a:p>
                      <a:r>
                        <a:rPr kumimoji="1" lang="ja-JP" altLang="en-US" sz="900" u="none" dirty="0">
                          <a:solidFill>
                            <a:schemeClr val="tx1"/>
                          </a:solidFill>
                          <a:latin typeface="Meiryo UI" panose="020B0604030504040204" pitchFamily="50" charset="-128"/>
                          <a:ea typeface="Meiryo UI" panose="020B0604030504040204" pitchFamily="50" charset="-128"/>
                        </a:rPr>
                        <a:t>（文部科学省）</a:t>
                      </a:r>
                    </a:p>
                  </a:txBody>
                  <a:tcPr marL="84406" marR="84406" marT="42203" marB="42203" anchor="ctr">
                    <a:lnL w="1270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3049921995"/>
                  </a:ext>
                </a:extLst>
              </a:tr>
              <a:tr h="685754">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大阪にゆかりのあるプロスポーツ７チームの年間主催試合観客者数合計　</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000" u="none" dirty="0">
                          <a:solidFill>
                            <a:schemeClr val="tx1"/>
                          </a:solidFill>
                          <a:latin typeface="Meiryo UI" panose="020B0604030504040204" pitchFamily="50" charset="-128"/>
                          <a:ea typeface="Meiryo UI" panose="020B0604030504040204" pitchFamily="50" charset="-128"/>
                        </a:rPr>
                        <a:t>3,030,617</a:t>
                      </a:r>
                      <a:r>
                        <a:rPr lang="ja-JP" altLang="en-US" sz="1000" u="none" dirty="0">
                          <a:solidFill>
                            <a:schemeClr val="tx1"/>
                          </a:solidFill>
                          <a:latin typeface="Meiryo UI" panose="020B0604030504040204" pitchFamily="50" charset="-128"/>
                          <a:ea typeface="Meiryo UI" panose="020B0604030504040204" pitchFamily="50" charset="-128"/>
                        </a:rPr>
                        <a:t>人</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663,705</a:t>
                      </a:r>
                      <a:r>
                        <a:rPr kumimoji="1" lang="ja-JP" altLang="en-US" sz="1000" u="none" dirty="0">
                          <a:solidFill>
                            <a:schemeClr val="tx1"/>
                          </a:solidFill>
                          <a:latin typeface="Meiryo UI" panose="020B0604030504040204" pitchFamily="50" charset="-128"/>
                          <a:ea typeface="Meiryo UI" panose="020B0604030504040204" pitchFamily="50" charset="-128"/>
                        </a:rPr>
                        <a:t>人</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752,522</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2,177,079</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3,299,935</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ja-JP" altLang="en-US" sz="900" u="none" dirty="0">
                          <a:solidFill>
                            <a:schemeClr val="tx1"/>
                          </a:solidFill>
                          <a:latin typeface="Meiryo UI" panose="020B0604030504040204" pitchFamily="50" charset="-128"/>
                          <a:ea typeface="Meiryo UI" panose="020B0604030504040204" pitchFamily="50" charset="-128"/>
                        </a:rPr>
                        <a:t>各チーム公表資料</a:t>
                      </a:r>
                      <a:endParaRPr kumimoji="1" lang="ja-JP" altLang="en-US"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830146265"/>
                  </a:ext>
                </a:extLst>
              </a:tr>
              <a:tr h="398002">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大阪マラソンの外国人</a:t>
                      </a:r>
                      <a:endParaRPr lang="en-US" altLang="ja-JP" sz="1000" u="none" dirty="0">
                        <a:solidFill>
                          <a:schemeClr val="tx1"/>
                        </a:solidFill>
                        <a:latin typeface="Meiryo UI" panose="020B0604030504040204" pitchFamily="50" charset="-128"/>
                        <a:ea typeface="Meiryo UI" panose="020B0604030504040204" pitchFamily="50" charset="-128"/>
                      </a:endParaRPr>
                    </a:p>
                    <a:p>
                      <a:r>
                        <a:rPr lang="ja-JP" altLang="en-US" sz="1000" u="none" dirty="0">
                          <a:solidFill>
                            <a:schemeClr val="tx1"/>
                          </a:solidFill>
                          <a:latin typeface="Meiryo UI" panose="020B0604030504040204" pitchFamily="50" charset="-128"/>
                          <a:ea typeface="Meiryo UI" panose="020B0604030504040204" pitchFamily="50" charset="-128"/>
                        </a:rPr>
                        <a:t>エントリー数</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r>
                        <a:rPr lang="en-US" altLang="ja-JP" sz="1000" u="none" dirty="0">
                          <a:solidFill>
                            <a:schemeClr val="tx1"/>
                          </a:solidFill>
                          <a:latin typeface="Meiryo UI" panose="020B0604030504040204" pitchFamily="50" charset="-128"/>
                          <a:ea typeface="Meiryo UI" panose="020B0604030504040204" pitchFamily="50" charset="-128"/>
                        </a:rPr>
                        <a:t>15,082</a:t>
                      </a:r>
                      <a:r>
                        <a:rPr lang="ja-JP" altLang="en-US" sz="1000" u="none" dirty="0">
                          <a:solidFill>
                            <a:schemeClr val="tx1"/>
                          </a:solidFill>
                          <a:latin typeface="Meiryo UI" panose="020B0604030504040204" pitchFamily="50" charset="-128"/>
                          <a:ea typeface="Meiryo UI" panose="020B0604030504040204" pitchFamily="50" charset="-128"/>
                        </a:rPr>
                        <a:t>人</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開催中止</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一般部門開催中止</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727</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6,965</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solidFill>
                            <a:schemeClr val="tx1"/>
                          </a:solidFill>
                          <a:latin typeface="Meiryo UI" panose="020B0604030504040204" pitchFamily="50" charset="-128"/>
                          <a:ea typeface="Meiryo UI" panose="020B0604030504040204" pitchFamily="50" charset="-128"/>
                        </a:rPr>
                        <a:t>大阪マラソン実績</a:t>
                      </a:r>
                      <a:endParaRPr kumimoji="1" lang="ja-JP" altLang="en-US"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956027479"/>
                  </a:ext>
                </a:extLst>
              </a:tr>
              <a:tr h="507093">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000" u="none" dirty="0">
                          <a:solidFill>
                            <a:schemeClr val="tx1"/>
                          </a:solidFill>
                          <a:latin typeface="Meiryo UI" panose="020B0604030504040204" pitchFamily="50" charset="-128"/>
                          <a:ea typeface="Meiryo UI" panose="020B0604030504040204" pitchFamily="50" charset="-128"/>
                        </a:rPr>
                        <a:t>20</a:t>
                      </a:r>
                      <a:r>
                        <a:rPr lang="ja-JP" altLang="en-US" sz="1000" u="none" dirty="0">
                          <a:solidFill>
                            <a:schemeClr val="tx1"/>
                          </a:solidFill>
                          <a:latin typeface="Meiryo UI" panose="020B0604030504040204" pitchFamily="50" charset="-128"/>
                          <a:ea typeface="Meiryo UI" panose="020B0604030504040204" pitchFamily="50" charset="-128"/>
                        </a:rPr>
                        <a:t>歳以上の週１回以上のスポーツ実施率（大阪）</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000" u="none" dirty="0">
                          <a:solidFill>
                            <a:schemeClr val="tx1"/>
                          </a:solidFill>
                          <a:latin typeface="Meiryo UI" panose="020B0604030504040204" pitchFamily="50" charset="-128"/>
                          <a:ea typeface="Meiryo UI" panose="020B0604030504040204" pitchFamily="50" charset="-128"/>
                        </a:rPr>
                        <a:t>56.3%</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59.5</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57.4</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53.3</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50.6%</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solidFill>
                            <a:schemeClr val="tx1"/>
                          </a:solidFill>
                          <a:latin typeface="Meiryo UI" panose="020B0604030504040204" pitchFamily="50" charset="-128"/>
                          <a:ea typeface="Meiryo UI" panose="020B0604030504040204" pitchFamily="50" charset="-128"/>
                        </a:rPr>
                        <a:t>スポーツの実施状況等に関する世論調査</a:t>
                      </a:r>
                      <a:endParaRPr lang="en-US" altLang="ja-JP" sz="9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solidFill>
                            <a:schemeClr val="tx1"/>
                          </a:solidFill>
                          <a:latin typeface="Meiryo UI" panose="020B0604030504040204" pitchFamily="50" charset="-128"/>
                          <a:ea typeface="Meiryo UI" panose="020B0604030504040204" pitchFamily="50" charset="-128"/>
                        </a:rPr>
                        <a:t>（スポーツ庁）</a:t>
                      </a:r>
                      <a:endParaRPr kumimoji="1" lang="ja-JP" altLang="en-US"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170124236"/>
                  </a:ext>
                </a:extLst>
              </a:tr>
              <a:tr h="553846">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ja-JP" sz="1000" u="none" kern="1200" dirty="0">
                          <a:solidFill>
                            <a:schemeClr val="tx1"/>
                          </a:solidFill>
                          <a:effectLst/>
                          <a:latin typeface="Meiryo UI" panose="020B0604030504040204" pitchFamily="50" charset="-128"/>
                          <a:ea typeface="Meiryo UI" panose="020B0604030504040204" pitchFamily="50" charset="-128"/>
                          <a:cs typeface="+mn-cs"/>
                        </a:rPr>
                        <a:t>大阪はスポーツが盛んなまちだと思っている府民の割合</a:t>
                      </a:r>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（府民）</a:t>
                      </a:r>
                      <a:endParaRPr lang="en-US" altLang="ja-JP" sz="8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45.1</a:t>
                      </a:r>
                      <a:r>
                        <a:rPr kumimoji="1" lang="ja-JP" altLang="en-US" sz="1000" u="none" dirty="0">
                          <a:solidFill>
                            <a:schemeClr val="tx1"/>
                          </a:solidFill>
                          <a:latin typeface="Meiryo UI" panose="020B0604030504040204" pitchFamily="50" charset="-128"/>
                          <a:ea typeface="Meiryo UI" panose="020B0604030504040204" pitchFamily="50" charset="-128"/>
                        </a:rPr>
                        <a:t>％</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45.7%</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38.3</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42.6%</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44.9</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900" u="none" dirty="0">
                          <a:solidFill>
                            <a:schemeClr val="tx1"/>
                          </a:solidFill>
                          <a:latin typeface="Meiryo UI" panose="020B0604030504040204" pitchFamily="50" charset="-128"/>
                          <a:ea typeface="Meiryo UI" panose="020B0604030504040204" pitchFamily="50" charset="-128"/>
                        </a:rPr>
                        <a:t>将来ビジョン・大阪（全国・大阪府）に関する調査</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900" u="none" dirty="0">
                          <a:solidFill>
                            <a:schemeClr val="tx1"/>
                          </a:solidFill>
                          <a:latin typeface="Meiryo UI" panose="020B0604030504040204" pitchFamily="50" charset="-128"/>
                          <a:ea typeface="Meiryo UI" panose="020B0604030504040204" pitchFamily="50" charset="-128"/>
                        </a:rPr>
                        <a:t>（大阪府）</a:t>
                      </a: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328436112"/>
                  </a:ext>
                </a:extLst>
              </a:tr>
              <a:tr h="507093">
                <a:tc>
                  <a:txBody>
                    <a:bodyPr/>
                    <a:lstStyle/>
                    <a:p>
                      <a:pPr>
                        <a:lnSpc>
                          <a:spcPct val="150000"/>
                        </a:lnSpc>
                      </a:pPr>
                      <a:r>
                        <a:rPr lang="ja-JP" altLang="en-US" sz="1000" u="none" dirty="0">
                          <a:solidFill>
                            <a:schemeClr val="tx1"/>
                          </a:solidFill>
                          <a:latin typeface="Meiryo UI" panose="020B0604030504040204" pitchFamily="50" charset="-128"/>
                          <a:ea typeface="Meiryo UI" panose="020B0604030504040204" pitchFamily="50" charset="-128"/>
                        </a:rPr>
                        <a:t>海外留学する高校生数</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a:t>
                      </a:r>
                      <a:r>
                        <a:rPr kumimoji="1" lang="en-US" altLang="ja-JP" sz="1000" u="none" dirty="0">
                          <a:solidFill>
                            <a:schemeClr val="tx1"/>
                          </a:solidFill>
                          <a:latin typeface="Meiryo UI" panose="020B0604030504040204" pitchFamily="50" charset="-128"/>
                          <a:ea typeface="Meiryo UI" panose="020B0604030504040204" pitchFamily="50" charset="-128"/>
                        </a:rPr>
                        <a:t>2017</a:t>
                      </a:r>
                      <a:r>
                        <a:rPr kumimoji="1" lang="ja-JP" altLang="en-US" sz="1000" u="none" dirty="0">
                          <a:solidFill>
                            <a:schemeClr val="tx1"/>
                          </a:solidFill>
                          <a:latin typeface="Meiryo UI" panose="020B0604030504040204" pitchFamily="50" charset="-128"/>
                          <a:ea typeface="Meiryo UI" panose="020B0604030504040204" pitchFamily="50" charset="-128"/>
                        </a:rPr>
                        <a:t>年度）</a:t>
                      </a:r>
                      <a:r>
                        <a:rPr kumimoji="1" lang="en-US" altLang="ja-JP" sz="1000" u="none" dirty="0">
                          <a:solidFill>
                            <a:schemeClr val="tx1"/>
                          </a:solidFill>
                          <a:latin typeface="Meiryo UI" panose="020B0604030504040204" pitchFamily="50" charset="-128"/>
                          <a:ea typeface="Meiryo UI" panose="020B0604030504040204" pitchFamily="50" charset="-128"/>
                        </a:rPr>
                        <a:t>455</a:t>
                      </a:r>
                      <a:r>
                        <a:rPr kumimoji="1" lang="ja-JP" altLang="en-US" sz="1000" u="none" dirty="0">
                          <a:solidFill>
                            <a:schemeClr val="tx1"/>
                          </a:solidFill>
                          <a:latin typeface="Meiryo UI" panose="020B0604030504040204" pitchFamily="50" charset="-128"/>
                          <a:ea typeface="Meiryo UI" panose="020B0604030504040204" pitchFamily="50" charset="-128"/>
                        </a:rPr>
                        <a:t>人</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ー</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ー</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ー</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900" u="none" dirty="0">
                          <a:solidFill>
                            <a:schemeClr val="tx1"/>
                          </a:solidFill>
                          <a:latin typeface="Meiryo UI" panose="020B0604030504040204" pitchFamily="50" charset="-128"/>
                          <a:ea typeface="Meiryo UI" panose="020B0604030504040204" pitchFamily="50" charset="-128"/>
                        </a:rPr>
                        <a:t>高等学校等における国際</a:t>
                      </a:r>
                      <a:endParaRPr kumimoji="1" lang="en-US" altLang="ja-JP" sz="900" u="none" dirty="0">
                        <a:solidFill>
                          <a:schemeClr val="tx1"/>
                        </a:solidFill>
                        <a:latin typeface="Meiryo UI" panose="020B0604030504040204" pitchFamily="50" charset="-128"/>
                        <a:ea typeface="Meiryo UI" panose="020B0604030504040204" pitchFamily="50" charset="-128"/>
                      </a:endParaRPr>
                    </a:p>
                    <a:p>
                      <a:r>
                        <a:rPr kumimoji="1" lang="ja-JP" altLang="en-US" sz="900" u="none" dirty="0">
                          <a:solidFill>
                            <a:schemeClr val="tx1"/>
                          </a:solidFill>
                          <a:latin typeface="Meiryo UI" panose="020B0604030504040204" pitchFamily="50" charset="-128"/>
                          <a:ea typeface="Meiryo UI" panose="020B0604030504040204" pitchFamily="50" charset="-128"/>
                        </a:rPr>
                        <a:t>交流等の状況について</a:t>
                      </a:r>
                      <a:endParaRPr kumimoji="1" lang="en-US" altLang="ja-JP" sz="900" u="none" dirty="0">
                        <a:solidFill>
                          <a:schemeClr val="tx1"/>
                        </a:solidFill>
                        <a:latin typeface="Meiryo UI" panose="020B0604030504040204" pitchFamily="50" charset="-128"/>
                        <a:ea typeface="Meiryo UI" panose="020B0604030504040204" pitchFamily="50" charset="-128"/>
                      </a:endParaRPr>
                    </a:p>
                    <a:p>
                      <a:r>
                        <a:rPr kumimoji="1" lang="ja-JP" altLang="en-US" sz="900" u="none" dirty="0">
                          <a:solidFill>
                            <a:schemeClr val="tx1"/>
                          </a:solidFill>
                          <a:latin typeface="Meiryo UI" panose="020B0604030504040204" pitchFamily="50" charset="-128"/>
                          <a:ea typeface="Meiryo UI" panose="020B0604030504040204" pitchFamily="50" charset="-128"/>
                        </a:rPr>
                        <a:t>（文部科学省）</a:t>
                      </a:r>
                      <a:endParaRPr kumimoji="1" lang="en-US" altLang="ja-JP" sz="900" u="none"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940255646"/>
                  </a:ext>
                </a:extLst>
              </a:tr>
              <a:tr h="553846">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海外留学する大学生数（大阪府内の大学）</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３か月以上の留学</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r>
                        <a:rPr kumimoji="1" lang="en-US" altLang="ja-JP" sz="1000" dirty="0">
                          <a:solidFill>
                            <a:schemeClr val="tx1"/>
                          </a:solidFill>
                          <a:latin typeface="Meiryo UI" panose="020B0604030504040204" pitchFamily="50" charset="-128"/>
                          <a:ea typeface="Meiryo UI" panose="020B0604030504040204" pitchFamily="50" charset="-128"/>
                        </a:rPr>
                        <a:t>2,952</a:t>
                      </a:r>
                      <a:r>
                        <a:rPr kumimoji="1" lang="ja-JP" altLang="en-US" sz="1000" dirty="0">
                          <a:solidFill>
                            <a:schemeClr val="tx1"/>
                          </a:solidFill>
                          <a:latin typeface="Meiryo UI" panose="020B0604030504040204" pitchFamily="50" charset="-128"/>
                          <a:ea typeface="Meiryo UI" panose="020B0604030504040204" pitchFamily="50" charset="-128"/>
                        </a:rPr>
                        <a:t>人</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（うち協定等に基づく留学：</a:t>
                      </a:r>
                      <a:r>
                        <a:rPr kumimoji="1" lang="en-US" altLang="ja-JP" sz="900" dirty="0">
                          <a:solidFill>
                            <a:schemeClr val="tx1"/>
                          </a:solidFill>
                          <a:latin typeface="Meiryo UI" panose="020B0604030504040204" pitchFamily="50" charset="-128"/>
                          <a:ea typeface="Meiryo UI" panose="020B0604030504040204" pitchFamily="50" charset="-128"/>
                        </a:rPr>
                        <a:t>2,431</a:t>
                      </a:r>
                      <a:r>
                        <a:rPr kumimoji="1" lang="ja-JP" altLang="en-US" sz="900" dirty="0">
                          <a:solidFill>
                            <a:schemeClr val="tx1"/>
                          </a:solidFill>
                          <a:latin typeface="Meiryo UI" panose="020B0604030504040204" pitchFamily="50" charset="-128"/>
                          <a:ea typeface="Meiryo UI" panose="020B0604030504040204" pitchFamily="50" charset="-128"/>
                        </a:rPr>
                        <a:t>人）</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176</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（うち協定等に基づく留学：</a:t>
                      </a:r>
                      <a:r>
                        <a:rPr kumimoji="1" lang="en-US" altLang="ja-JP" sz="900" dirty="0">
                          <a:solidFill>
                            <a:schemeClr val="tx1"/>
                          </a:solidFill>
                          <a:latin typeface="Meiryo UI" panose="020B0604030504040204" pitchFamily="50" charset="-128"/>
                          <a:ea typeface="Meiryo UI" panose="020B0604030504040204" pitchFamily="50" charset="-128"/>
                        </a:rPr>
                        <a:t>123</a:t>
                      </a:r>
                      <a:r>
                        <a:rPr kumimoji="1" lang="ja-JP" altLang="en-US" sz="900" dirty="0">
                          <a:solidFill>
                            <a:schemeClr val="tx1"/>
                          </a:solidFill>
                          <a:latin typeface="Meiryo UI" panose="020B0604030504040204" pitchFamily="50" charset="-128"/>
                          <a:ea typeface="Meiryo UI" panose="020B0604030504040204" pitchFamily="50" charset="-128"/>
                        </a:rPr>
                        <a:t>人）</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u="none" dirty="0">
                          <a:solidFill>
                            <a:schemeClr val="tx1"/>
                          </a:solidFill>
                          <a:latin typeface="Meiryo UI" panose="020B0604030504040204" pitchFamily="50" charset="-128"/>
                          <a:ea typeface="Meiryo UI" panose="020B0604030504040204" pitchFamily="50" charset="-128"/>
                        </a:rPr>
                        <a:t>1,356</a:t>
                      </a:r>
                      <a:r>
                        <a:rPr kumimoji="1" lang="ja-JP" altLang="en-US" sz="1100" u="none" dirty="0">
                          <a:solidFill>
                            <a:schemeClr val="tx1"/>
                          </a:solidFill>
                          <a:latin typeface="Meiryo UI" panose="020B0604030504040204" pitchFamily="50" charset="-128"/>
                          <a:ea typeface="Meiryo UI" panose="020B0604030504040204" pitchFamily="50" charset="-128"/>
                        </a:rPr>
                        <a:t>人</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u="none" dirty="0">
                          <a:solidFill>
                            <a:schemeClr val="tx1"/>
                          </a:solidFill>
                          <a:latin typeface="Meiryo UI" panose="020B0604030504040204" pitchFamily="50" charset="-128"/>
                          <a:ea typeface="Meiryo UI" panose="020B0604030504040204" pitchFamily="50" charset="-128"/>
                        </a:rPr>
                        <a:t>（うち協定等に基づく留学：</a:t>
                      </a:r>
                      <a:r>
                        <a:rPr kumimoji="1" lang="en-US" altLang="ja-JP" sz="900" u="none" dirty="0">
                          <a:solidFill>
                            <a:schemeClr val="tx1"/>
                          </a:solidFill>
                          <a:latin typeface="Meiryo UI" panose="020B0604030504040204" pitchFamily="50" charset="-128"/>
                          <a:ea typeface="Meiryo UI" panose="020B0604030504040204" pitchFamily="50" charset="-128"/>
                        </a:rPr>
                        <a:t>1,144</a:t>
                      </a:r>
                      <a:r>
                        <a:rPr kumimoji="1" lang="ja-JP" altLang="en-US" sz="900" u="none" dirty="0">
                          <a:solidFill>
                            <a:schemeClr val="tx1"/>
                          </a:solidFill>
                          <a:latin typeface="Meiryo UI" panose="020B0604030504040204" pitchFamily="50" charset="-128"/>
                          <a:ea typeface="Meiryo UI" panose="020B0604030504040204" pitchFamily="50" charset="-128"/>
                        </a:rPr>
                        <a:t>人）</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2,476</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（うち協定等に基づく留学：</a:t>
                      </a:r>
                      <a:r>
                        <a:rPr kumimoji="1" lang="en-US" altLang="ja-JP" sz="900" u="none" dirty="0">
                          <a:solidFill>
                            <a:schemeClr val="tx1"/>
                          </a:solidFill>
                          <a:latin typeface="Meiryo UI" panose="020B0604030504040204" pitchFamily="50" charset="-128"/>
                          <a:ea typeface="Meiryo UI" panose="020B0604030504040204" pitchFamily="50" charset="-128"/>
                        </a:rPr>
                        <a:t>2,201</a:t>
                      </a:r>
                      <a:r>
                        <a:rPr kumimoji="1" lang="ja-JP" altLang="en-US" sz="900" u="none" dirty="0">
                          <a:solidFill>
                            <a:schemeClr val="tx1"/>
                          </a:solidFill>
                          <a:latin typeface="Meiryo UI" panose="020B0604030504040204" pitchFamily="50" charset="-128"/>
                          <a:ea typeface="Meiryo UI" panose="020B0604030504040204" pitchFamily="50" charset="-128"/>
                        </a:rPr>
                        <a:t>人）</a:t>
                      </a:r>
                      <a:endParaRPr kumimoji="1" lang="en-US" altLang="ja-JP"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ー</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ja-JP" altLang="en-US" sz="900" u="none" dirty="0">
                          <a:solidFill>
                            <a:schemeClr val="tx1"/>
                          </a:solidFill>
                          <a:latin typeface="Meiryo UI" panose="020B0604030504040204" pitchFamily="50" charset="-128"/>
                          <a:ea typeface="Meiryo UI" panose="020B0604030504040204" pitchFamily="50" charset="-128"/>
                        </a:rPr>
                        <a:t>日本人学生留学状況調査</a:t>
                      </a:r>
                      <a:endParaRPr lang="en-US" altLang="ja-JP" sz="900" u="none" dirty="0">
                        <a:solidFill>
                          <a:schemeClr val="tx1"/>
                        </a:solidFill>
                        <a:latin typeface="Meiryo UI" panose="020B0604030504040204" pitchFamily="50" charset="-128"/>
                        <a:ea typeface="Meiryo UI" panose="020B0604030504040204" pitchFamily="50" charset="-128"/>
                      </a:endParaRPr>
                    </a:p>
                    <a:p>
                      <a:r>
                        <a:rPr lang="ja-JP" altLang="en-US" sz="900" u="none" dirty="0">
                          <a:solidFill>
                            <a:schemeClr val="tx1"/>
                          </a:solidFill>
                          <a:latin typeface="Meiryo UI" panose="020B0604030504040204" pitchFamily="50" charset="-128"/>
                          <a:ea typeface="Meiryo UI" panose="020B0604030504040204" pitchFamily="50" charset="-128"/>
                        </a:rPr>
                        <a:t>（</a:t>
                      </a:r>
                      <a:r>
                        <a:rPr lang="zh-CN" altLang="en-US" sz="900" u="none" dirty="0">
                          <a:solidFill>
                            <a:schemeClr val="tx1"/>
                          </a:solidFill>
                          <a:latin typeface="Meiryo UI" panose="020B0604030504040204" pitchFamily="50" charset="-128"/>
                          <a:ea typeface="Meiryo UI" panose="020B0604030504040204" pitchFamily="50" charset="-128"/>
                        </a:rPr>
                        <a:t>独立行政法人</a:t>
                      </a:r>
                      <a:r>
                        <a:rPr lang="ja-JP" altLang="en-US" sz="900" u="none" dirty="0">
                          <a:solidFill>
                            <a:schemeClr val="tx1"/>
                          </a:solidFill>
                          <a:latin typeface="Meiryo UI" panose="020B0604030504040204" pitchFamily="50" charset="-128"/>
                          <a:ea typeface="Meiryo UI" panose="020B0604030504040204" pitchFamily="50" charset="-128"/>
                        </a:rPr>
                        <a:t>日本学生支援機構（</a:t>
                      </a:r>
                      <a:r>
                        <a:rPr lang="en-US" altLang="ja-JP" sz="900" u="none" dirty="0">
                          <a:solidFill>
                            <a:schemeClr val="tx1"/>
                          </a:solidFill>
                          <a:latin typeface="Meiryo UI" panose="020B0604030504040204" pitchFamily="50" charset="-128"/>
                          <a:ea typeface="Meiryo UI" panose="020B0604030504040204" pitchFamily="50" charset="-128"/>
                        </a:rPr>
                        <a:t>JASSO</a:t>
                      </a:r>
                      <a:r>
                        <a:rPr lang="ja-JP" altLang="en-US" sz="900" u="none" dirty="0">
                          <a:solidFill>
                            <a:schemeClr val="tx1"/>
                          </a:solidFill>
                          <a:latin typeface="Meiryo UI" panose="020B0604030504040204" pitchFamily="50" charset="-128"/>
                          <a:ea typeface="Meiryo UI" panose="020B0604030504040204" pitchFamily="50" charset="-128"/>
                        </a:rPr>
                        <a:t>））</a:t>
                      </a:r>
                      <a:endParaRPr lang="en-US" altLang="ja-JP"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74473606"/>
                  </a:ext>
                </a:extLst>
              </a:tr>
            </a:tbl>
          </a:graphicData>
        </a:graphic>
      </p:graphicFrame>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4</a:t>
            </a:fld>
            <a:endParaRPr kumimoji="1" lang="ja-JP" altLang="en-US"/>
          </a:p>
        </p:txBody>
      </p:sp>
      <p:sp>
        <p:nvSpPr>
          <p:cNvPr id="5" name="テキスト ボックス 4"/>
          <p:cNvSpPr txBox="1"/>
          <p:nvPr/>
        </p:nvSpPr>
        <p:spPr>
          <a:xfrm>
            <a:off x="1187624" y="1557372"/>
            <a:ext cx="688938" cy="21544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1164370" y="2061428"/>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1215664" y="3673581"/>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1164374" y="3069540"/>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1164374" y="3924351"/>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1156678" y="4664675"/>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1164367" y="5214060"/>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1164366" y="5743032"/>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1164369" y="6105584"/>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22192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2323821634"/>
              </p:ext>
            </p:extLst>
          </p:nvPr>
        </p:nvGraphicFramePr>
        <p:xfrm>
          <a:off x="100800" y="123623"/>
          <a:ext cx="9000000" cy="6501348"/>
        </p:xfrm>
        <a:graphic>
          <a:graphicData uri="http://schemas.openxmlformats.org/drawingml/2006/table">
            <a:tbl>
              <a:tblPr firstRow="1" bandRow="1">
                <a:tableStyleId>{5C22544A-7EE6-4342-B048-85BDC9FD1C3A}</a:tableStyleId>
              </a:tblPr>
              <a:tblGrid>
                <a:gridCol w="1302848">
                  <a:extLst>
                    <a:ext uri="{9D8B030D-6E8A-4147-A177-3AD203B41FA5}">
                      <a16:colId xmlns:a16="http://schemas.microsoft.com/office/drawing/2014/main" val="3083801403"/>
                    </a:ext>
                  </a:extLst>
                </a:gridCol>
                <a:gridCol w="1281742">
                  <a:extLst>
                    <a:ext uri="{9D8B030D-6E8A-4147-A177-3AD203B41FA5}">
                      <a16:colId xmlns:a16="http://schemas.microsoft.com/office/drawing/2014/main" val="1776016710"/>
                    </a:ext>
                  </a:extLst>
                </a:gridCol>
                <a:gridCol w="1281742">
                  <a:extLst>
                    <a:ext uri="{9D8B030D-6E8A-4147-A177-3AD203B41FA5}">
                      <a16:colId xmlns:a16="http://schemas.microsoft.com/office/drawing/2014/main" val="423059768"/>
                    </a:ext>
                  </a:extLst>
                </a:gridCol>
                <a:gridCol w="1281742">
                  <a:extLst>
                    <a:ext uri="{9D8B030D-6E8A-4147-A177-3AD203B41FA5}">
                      <a16:colId xmlns:a16="http://schemas.microsoft.com/office/drawing/2014/main" val="3793600257"/>
                    </a:ext>
                  </a:extLst>
                </a:gridCol>
                <a:gridCol w="1281742">
                  <a:extLst>
                    <a:ext uri="{9D8B030D-6E8A-4147-A177-3AD203B41FA5}">
                      <a16:colId xmlns:a16="http://schemas.microsoft.com/office/drawing/2014/main" val="3633376757"/>
                    </a:ext>
                  </a:extLst>
                </a:gridCol>
                <a:gridCol w="1281742">
                  <a:extLst>
                    <a:ext uri="{9D8B030D-6E8A-4147-A177-3AD203B41FA5}">
                      <a16:colId xmlns:a16="http://schemas.microsoft.com/office/drawing/2014/main" val="769084549"/>
                    </a:ext>
                  </a:extLst>
                </a:gridCol>
                <a:gridCol w="1288442">
                  <a:extLst>
                    <a:ext uri="{9D8B030D-6E8A-4147-A177-3AD203B41FA5}">
                      <a16:colId xmlns:a16="http://schemas.microsoft.com/office/drawing/2014/main" val="3754274535"/>
                    </a:ext>
                  </a:extLst>
                </a:gridCol>
              </a:tblGrid>
              <a:tr h="231098">
                <a:tc rowSpan="2">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B w="28575" cap="flat" cmpd="sng" algn="ctr">
                      <a:solidFill>
                        <a:schemeClr val="bg1"/>
                      </a:solidFill>
                      <a:prstDash val="solid"/>
                      <a:round/>
                      <a:headEnd type="none" w="med" len="med"/>
                      <a:tailEnd type="none" w="med" len="med"/>
                    </a:lnB>
                  </a:tcPr>
                </a:tc>
                <a:tc gridSpan="5">
                  <a:txBody>
                    <a:bodyPr/>
                    <a:lstStyle/>
                    <a:p>
                      <a:pPr algn="ctr"/>
                      <a:r>
                        <a:rPr kumimoji="1" lang="ja-JP" altLang="en-US" sz="1050" dirty="0">
                          <a:latin typeface="Meiryo UI" panose="020B0604030504040204" pitchFamily="50" charset="-128"/>
                          <a:ea typeface="Meiryo UI" panose="020B0604030504040204" pitchFamily="50" charset="-128"/>
                        </a:rPr>
                        <a:t>参考値</a:t>
                      </a:r>
                      <a:endParaRPr kumimoji="1" lang="ja-JP" altLang="en-US" sz="1050" b="0" dirty="0">
                        <a:latin typeface="Meiryo UI" panose="020B0604030504040204" pitchFamily="50" charset="-128"/>
                        <a:ea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p>
                  </a:txBody>
                  <a:tcPr/>
                </a:tc>
                <a:tc hMerge="1">
                  <a:txBody>
                    <a:bodyPr/>
                    <a:lstStyle/>
                    <a:p>
                      <a:pPr algn="ctr"/>
                      <a:endParaRPr kumimoji="1" lang="ja-JP" altLang="en-US" sz="1050" b="0" dirty="0">
                        <a:latin typeface="Meiryo UI" panose="020B0604030504040204" pitchFamily="50" charset="-128"/>
                        <a:ea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hMerge="1">
                  <a:txBody>
                    <a:bodyPr/>
                    <a:lstStyle/>
                    <a:p>
                      <a:pPr algn="ctr"/>
                      <a:endParaRPr kumimoji="1" lang="ja-JP" altLang="en-US" sz="1050" b="0" dirty="0">
                        <a:latin typeface="Meiryo UI" panose="020B0604030504040204" pitchFamily="50" charset="-128"/>
                        <a:ea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rowSpan="2">
                  <a:txBody>
                    <a:bodyPr/>
                    <a:lstStyle/>
                    <a:p>
                      <a:pPr algn="ctr"/>
                      <a:r>
                        <a:rPr kumimoji="1" lang="ja-JP" altLang="en-US" sz="1050" dirty="0">
                          <a:latin typeface="Meiryo UI" panose="020B0604030504040204" pitchFamily="50" charset="-128"/>
                          <a:ea typeface="Meiryo UI" panose="020B0604030504040204" pitchFamily="50" charset="-128"/>
                        </a:rPr>
                        <a:t>出典</a:t>
                      </a:r>
                      <a:endParaRPr kumimoji="1" lang="ja-JP" altLang="en-US" sz="1050" b="0" dirty="0">
                        <a:latin typeface="Meiryo UI" panose="020B0604030504040204" pitchFamily="50" charset="-128"/>
                        <a:ea typeface="Meiryo UI" panose="020B0604030504040204" pitchFamily="50" charset="-128"/>
                      </a:endParaRPr>
                    </a:p>
                  </a:txBody>
                  <a:tcPr anchor="ctr">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942717110"/>
                  </a:ext>
                </a:extLst>
              </a:tr>
              <a:tr h="224633">
                <a:tc vMerge="1">
                  <a:txBody>
                    <a:bodyPr/>
                    <a:lstStyle/>
                    <a:p>
                      <a:endParaRPr kumimoji="1" lang="ja-JP" altLang="en-US"/>
                    </a:p>
                  </a:txBody>
                  <a:tcPr/>
                </a:tc>
                <a:tc>
                  <a:txBody>
                    <a:bodyPr/>
                    <a:lstStyle/>
                    <a:p>
                      <a:pPr algn="ctr"/>
                      <a:r>
                        <a:rPr kumimoji="1" lang="en-US" altLang="ja-JP" sz="1050" dirty="0">
                          <a:solidFill>
                            <a:schemeClr val="bg1"/>
                          </a:solidFill>
                          <a:latin typeface="Meiryo UI" panose="020B0604030504040204" pitchFamily="50" charset="-128"/>
                          <a:ea typeface="Meiryo UI" panose="020B0604030504040204" pitchFamily="50" charset="-128"/>
                        </a:rPr>
                        <a:t>2019</a:t>
                      </a:r>
                      <a:r>
                        <a:rPr kumimoji="1" lang="ja-JP" altLang="en-US" sz="1050" dirty="0">
                          <a:solidFill>
                            <a:schemeClr val="bg1"/>
                          </a:solidFill>
                          <a:latin typeface="Meiryo UI" panose="020B0604030504040204" pitchFamily="50" charset="-128"/>
                          <a:ea typeface="Meiryo UI" panose="020B0604030504040204" pitchFamily="50" charset="-128"/>
                        </a:rPr>
                        <a:t>年</a:t>
                      </a: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bg1"/>
                          </a:solidFill>
                          <a:latin typeface="Meiryo UI" panose="020B0604030504040204" pitchFamily="50" charset="-128"/>
                          <a:ea typeface="Meiryo UI" panose="020B0604030504040204" pitchFamily="50" charset="-128"/>
                        </a:rPr>
                        <a:t>2020</a:t>
                      </a:r>
                      <a:r>
                        <a:rPr kumimoji="1" lang="ja-JP" altLang="en-US" sz="1050" dirty="0">
                          <a:solidFill>
                            <a:schemeClr val="bg1"/>
                          </a:solidFill>
                          <a:latin typeface="Meiryo UI" panose="020B0604030504040204" pitchFamily="50" charset="-128"/>
                          <a:ea typeface="Meiryo UI" panose="020B0604030504040204" pitchFamily="50" charset="-128"/>
                        </a:rPr>
                        <a:t>年</a:t>
                      </a: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dirty="0">
                          <a:solidFill>
                            <a:schemeClr val="bg1"/>
                          </a:solidFill>
                          <a:latin typeface="Meiryo UI" panose="020B0604030504040204" pitchFamily="50" charset="-128"/>
                          <a:ea typeface="Meiryo UI" panose="020B0604030504040204" pitchFamily="50" charset="-128"/>
                        </a:rPr>
                        <a:t>2021</a:t>
                      </a:r>
                      <a:r>
                        <a:rPr kumimoji="1" lang="ja-JP" altLang="en-US" sz="1050" dirty="0">
                          <a:solidFill>
                            <a:schemeClr val="bg1"/>
                          </a:solidFill>
                          <a:latin typeface="Meiryo UI" panose="020B0604030504040204" pitchFamily="50" charset="-128"/>
                          <a:ea typeface="Meiryo UI" panose="020B0604030504040204" pitchFamily="50" charset="-128"/>
                        </a:rPr>
                        <a:t>年</a:t>
                      </a: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2022</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2023</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4275991535"/>
                  </a:ext>
                </a:extLst>
              </a:tr>
              <a:tr h="800258">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solidFill>
                            <a:schemeClr val="tx1"/>
                          </a:solidFill>
                          <a:latin typeface="Meiryo UI" panose="020B0604030504040204" pitchFamily="50" charset="-128"/>
                          <a:ea typeface="Meiryo UI" panose="020B0604030504040204" pitchFamily="50" charset="-128"/>
                        </a:rPr>
                        <a:t>府内高校生の英語力</a:t>
                      </a:r>
                      <a:endParaRPr lang="en-US" altLang="ja-JP" sz="9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800" u="none" dirty="0">
                          <a:solidFill>
                            <a:schemeClr val="tx1"/>
                          </a:solidFill>
                          <a:latin typeface="Meiryo UI" panose="020B0604030504040204" pitchFamily="50" charset="-128"/>
                          <a:ea typeface="Meiryo UI" panose="020B0604030504040204" pitchFamily="50" charset="-128"/>
                        </a:rPr>
                        <a:t>CEFR A2</a:t>
                      </a:r>
                      <a:r>
                        <a:rPr lang="ja-JP" altLang="en-US" sz="800" u="none" dirty="0">
                          <a:solidFill>
                            <a:schemeClr val="tx1"/>
                          </a:solidFill>
                          <a:latin typeface="Meiryo UI" panose="020B0604030504040204" pitchFamily="50" charset="-128"/>
                          <a:ea typeface="Meiryo UI" panose="020B0604030504040204" pitchFamily="50" charset="-128"/>
                        </a:rPr>
                        <a:t>レベル相当以上の英語力を取得または有すると思われる生徒数の割合</a:t>
                      </a:r>
                      <a:endParaRPr lang="en-US" altLang="ja-JP" sz="8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700" u="none" dirty="0">
                          <a:solidFill>
                            <a:schemeClr val="tx1"/>
                          </a:solidFill>
                          <a:latin typeface="Meiryo UI" panose="020B0604030504040204" pitchFamily="50" charset="-128"/>
                          <a:ea typeface="Meiryo UI" panose="020B0604030504040204" pitchFamily="50" charset="-128"/>
                        </a:rPr>
                        <a:t>（公立高等学校　第３学年）</a:t>
                      </a:r>
                      <a:endParaRPr lang="en-US" altLang="ja-JP" sz="7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Meiryo UI" panose="020B0604030504040204" pitchFamily="50" charset="-128"/>
                          <a:ea typeface="Meiryo UI" panose="020B0604030504040204" pitchFamily="50" charset="-128"/>
                        </a:rPr>
                        <a:t>43.7</a:t>
                      </a:r>
                      <a:r>
                        <a:rPr kumimoji="1" lang="ja-JP" altLang="en-US" sz="1000" dirty="0">
                          <a:solidFill>
                            <a:schemeClr val="tx1"/>
                          </a:solidFill>
                          <a:latin typeface="Meiryo UI" panose="020B0604030504040204" pitchFamily="50" charset="-128"/>
                          <a:ea typeface="Meiryo UI" panose="020B0604030504040204" pitchFamily="50" charset="-128"/>
                        </a:rPr>
                        <a:t>％</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u="none" dirty="0">
                          <a:solidFill>
                            <a:schemeClr val="tx1"/>
                          </a:solidFill>
                          <a:latin typeface="Meiryo UI" panose="020B0604030504040204" pitchFamily="50" charset="-128"/>
                          <a:ea typeface="Meiryo UI" panose="020B0604030504040204" pitchFamily="50" charset="-128"/>
                        </a:rPr>
                        <a:t>※2019.12.1</a:t>
                      </a:r>
                      <a:r>
                        <a:rPr kumimoji="1" lang="ja-JP" altLang="en-US" sz="900" u="none" dirty="0">
                          <a:solidFill>
                            <a:schemeClr val="tx1"/>
                          </a:solidFill>
                          <a:latin typeface="Meiryo UI" panose="020B0604030504040204" pitchFamily="50" charset="-128"/>
                          <a:ea typeface="Meiryo UI" panose="020B0604030504040204" pitchFamily="50" charset="-128"/>
                        </a:rPr>
                        <a:t>時点</a:t>
                      </a:r>
                      <a:endParaRPr kumimoji="1" lang="en-US" altLang="ja-JP"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未調査</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48.2%</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※2021.12.1</a:t>
                      </a:r>
                      <a:r>
                        <a:rPr kumimoji="1" lang="ja-JP" altLang="en-US" sz="1000" u="none" dirty="0">
                          <a:solidFill>
                            <a:schemeClr val="tx1"/>
                          </a:solidFill>
                          <a:latin typeface="Meiryo UI" panose="020B0604030504040204" pitchFamily="50" charset="-128"/>
                          <a:ea typeface="Meiryo UI" panose="020B0604030504040204" pitchFamily="50" charset="-128"/>
                        </a:rPr>
                        <a:t>時点</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50.8%</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※2022.12.1</a:t>
                      </a:r>
                      <a:r>
                        <a:rPr kumimoji="1" lang="ja-JP" altLang="en-US" sz="1000" u="none" dirty="0">
                          <a:solidFill>
                            <a:schemeClr val="tx1"/>
                          </a:solidFill>
                          <a:latin typeface="Meiryo UI" panose="020B0604030504040204" pitchFamily="50" charset="-128"/>
                          <a:ea typeface="Meiryo UI" panose="020B0604030504040204" pitchFamily="50" charset="-128"/>
                        </a:rPr>
                        <a:t>時点</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56.1%</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※2023.12.1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時点</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zh-TW" altLang="en-US" sz="900" u="none" dirty="0">
                          <a:solidFill>
                            <a:schemeClr val="tx1"/>
                          </a:solidFill>
                          <a:latin typeface="Meiryo UI" panose="020B0604030504040204" pitchFamily="50" charset="-128"/>
                          <a:ea typeface="Meiryo UI" panose="020B0604030504040204" pitchFamily="50" charset="-128"/>
                        </a:rPr>
                        <a:t>英語教育実施状況調査</a:t>
                      </a:r>
                      <a:endParaRPr lang="en-US" altLang="zh-TW" sz="9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solidFill>
                            <a:schemeClr val="tx1"/>
                          </a:solidFill>
                          <a:latin typeface="Meiryo UI" panose="020B0604030504040204" pitchFamily="50" charset="-128"/>
                          <a:ea typeface="Meiryo UI" panose="020B0604030504040204" pitchFamily="50" charset="-128"/>
                        </a:rPr>
                        <a:t>（文部科学省）</a:t>
                      </a:r>
                      <a:endParaRPr lang="en-US" altLang="zh-TW"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670825175"/>
                  </a:ext>
                </a:extLst>
              </a:tr>
              <a:tr h="8549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latin typeface="Meiryo UI" panose="020B0604030504040204" pitchFamily="50" charset="-128"/>
                          <a:ea typeface="Meiryo UI" panose="020B0604030504040204" pitchFamily="50" charset="-128"/>
                        </a:rPr>
                        <a:t>府内在留高度外国</a:t>
                      </a:r>
                      <a:endParaRPr lang="en-US" altLang="ja-JP" sz="900" u="none"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latin typeface="Meiryo UI" panose="020B0604030504040204" pitchFamily="50" charset="-128"/>
                          <a:ea typeface="Meiryo UI" panose="020B0604030504040204" pitchFamily="50" charset="-128"/>
                        </a:rPr>
                        <a:t>人材数</a:t>
                      </a:r>
                      <a:endParaRPr lang="en-US" altLang="ja-JP" sz="900" u="none"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latin typeface="Meiryo UI" panose="020B0604030504040204" pitchFamily="50" charset="-128"/>
                          <a:ea typeface="Meiryo UI" panose="020B0604030504040204" pitchFamily="50" charset="-128"/>
                        </a:rPr>
                        <a:t>（在留資格別含む）</a:t>
                      </a:r>
                      <a:endParaRPr lang="en-US" altLang="ja-JP"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30,173</a:t>
                      </a:r>
                      <a:r>
                        <a:rPr kumimoji="1" lang="ja-JP" altLang="en-US" sz="1050" dirty="0">
                          <a:latin typeface="Meiryo UI" panose="020B0604030504040204" pitchFamily="50" charset="-128"/>
                          <a:ea typeface="Meiryo UI" panose="020B0604030504040204" pitchFamily="50" charset="-128"/>
                        </a:rPr>
                        <a:t>人</a:t>
                      </a:r>
                      <a:endParaRPr kumimoji="1" lang="en-US" altLang="ja-JP" sz="105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うち</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高度専門職 </a:t>
                      </a:r>
                      <a:r>
                        <a:rPr kumimoji="1" lang="en-US" altLang="ja-JP" sz="900" dirty="0">
                          <a:latin typeface="Meiryo UI" panose="020B0604030504040204" pitchFamily="50" charset="-128"/>
                          <a:ea typeface="Meiryo UI" panose="020B0604030504040204" pitchFamily="50" charset="-128"/>
                        </a:rPr>
                        <a:t>585</a:t>
                      </a:r>
                      <a:r>
                        <a:rPr kumimoji="1" lang="ja-JP" altLang="en-US" sz="900" dirty="0">
                          <a:latin typeface="Meiryo UI" panose="020B0604030504040204" pitchFamily="50" charset="-128"/>
                          <a:ea typeface="Meiryo UI" panose="020B0604030504040204" pitchFamily="50" charset="-128"/>
                        </a:rPr>
                        <a:t>人</a:t>
                      </a:r>
                      <a:endParaRPr kumimoji="1" lang="en-US" altLang="ja-JP" sz="900" dirty="0">
                        <a:latin typeface="Meiryo UI" panose="020B0604030504040204" pitchFamily="50" charset="-128"/>
                        <a:ea typeface="Meiryo UI" panose="020B0604030504040204" pitchFamily="50" charset="-128"/>
                      </a:endParaRPr>
                    </a:p>
                    <a:p>
                      <a:r>
                        <a:rPr kumimoji="1" lang="ja-JP" altLang="en-US" sz="900" baseline="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経営・管理</a:t>
                      </a:r>
                      <a:r>
                        <a:rPr kumimoji="1" lang="ja-JP" altLang="en-US"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2,831</a:t>
                      </a:r>
                      <a:r>
                        <a:rPr kumimoji="1" lang="ja-JP" altLang="en-US" sz="900" dirty="0">
                          <a:latin typeface="Meiryo UI" panose="020B0604030504040204" pitchFamily="50" charset="-128"/>
                          <a:ea typeface="Meiryo UI" panose="020B0604030504040204" pitchFamily="50" charset="-128"/>
                        </a:rPr>
                        <a:t>人</a:t>
                      </a:r>
                      <a:endParaRPr kumimoji="1" lang="en-US" altLang="ja-JP" sz="900" dirty="0">
                        <a:latin typeface="Meiryo UI" panose="020B0604030504040204" pitchFamily="50" charset="-128"/>
                        <a:ea typeface="Meiryo UI" panose="020B0604030504040204" pitchFamily="50" charset="-128"/>
                      </a:endParaRPr>
                    </a:p>
                    <a:p>
                      <a:r>
                        <a:rPr kumimoji="1" lang="ja-JP" altLang="en-US" sz="900" baseline="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技人国</a:t>
                      </a:r>
                      <a:r>
                        <a:rPr kumimoji="1" lang="ja-JP" altLang="en-US"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23,590</a:t>
                      </a:r>
                      <a:r>
                        <a:rPr kumimoji="1" lang="ja-JP" altLang="en-US" sz="900" dirty="0">
                          <a:latin typeface="Meiryo UI" panose="020B0604030504040204" pitchFamily="50" charset="-128"/>
                          <a:ea typeface="Meiryo UI" panose="020B0604030504040204" pitchFamily="50" charset="-128"/>
                        </a:rPr>
                        <a:t>人　等</a:t>
                      </a:r>
                      <a:endParaRPr kumimoji="1" lang="en-US" altLang="ja-JP" sz="900"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 ※2019.12.31</a:t>
                      </a:r>
                      <a:r>
                        <a:rPr kumimoji="1" lang="ja-JP" altLang="en-US" sz="900" dirty="0">
                          <a:latin typeface="Meiryo UI" panose="020B0604030504040204" pitchFamily="50" charset="-128"/>
                          <a:ea typeface="Meiryo UI" panose="020B0604030504040204" pitchFamily="50" charset="-128"/>
                        </a:rPr>
                        <a:t>時点　</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31,161</a:t>
                      </a:r>
                      <a:r>
                        <a:rPr kumimoji="1" lang="ja-JP" altLang="en-US" sz="1050" dirty="0">
                          <a:latin typeface="Meiryo UI" panose="020B0604030504040204" pitchFamily="50" charset="-128"/>
                          <a:ea typeface="Meiryo UI" panose="020B0604030504040204" pitchFamily="50" charset="-128"/>
                        </a:rPr>
                        <a:t>人</a:t>
                      </a:r>
                      <a:endParaRPr kumimoji="1" lang="en-US" altLang="ja-JP" sz="1050" dirty="0">
                        <a:latin typeface="Meiryo UI" panose="020B0604030504040204" pitchFamily="50" charset="-128"/>
                        <a:ea typeface="Meiryo UI" panose="020B0604030504040204" pitchFamily="50" charset="-128"/>
                      </a:endParaRPr>
                    </a:p>
                    <a:p>
                      <a:pPr>
                        <a:lnSpc>
                          <a:spcPts val="1100"/>
                        </a:lnSpc>
                      </a:pPr>
                      <a:r>
                        <a:rPr kumimoji="1" lang="ja-JP" altLang="en-US" sz="900" dirty="0">
                          <a:latin typeface="Meiryo UI" panose="020B0604030504040204" pitchFamily="50" charset="-128"/>
                          <a:ea typeface="Meiryo UI" panose="020B0604030504040204" pitchFamily="50" charset="-128"/>
                        </a:rPr>
                        <a:t>うち</a:t>
                      </a:r>
                      <a:endParaRPr kumimoji="1" lang="en-US" altLang="ja-JP" sz="900" dirty="0">
                        <a:latin typeface="Meiryo UI" panose="020B0604030504040204" pitchFamily="50" charset="-128"/>
                        <a:ea typeface="Meiryo UI" panose="020B0604030504040204" pitchFamily="50" charset="-128"/>
                      </a:endParaRPr>
                    </a:p>
                    <a:p>
                      <a:pPr>
                        <a:lnSpc>
                          <a:spcPts val="1100"/>
                        </a:lnSpc>
                      </a:pPr>
                      <a:r>
                        <a:rPr kumimoji="1" lang="ja-JP" altLang="en-US" sz="900" dirty="0">
                          <a:latin typeface="Meiryo UI" panose="020B0604030504040204" pitchFamily="50" charset="-128"/>
                          <a:ea typeface="Meiryo UI" panose="020B0604030504040204" pitchFamily="50" charset="-128"/>
                        </a:rPr>
                        <a:t> 高度専門職 </a:t>
                      </a:r>
                      <a:r>
                        <a:rPr kumimoji="1" lang="en-US" altLang="ja-JP" sz="900" dirty="0">
                          <a:latin typeface="Meiryo UI" panose="020B0604030504040204" pitchFamily="50" charset="-128"/>
                          <a:ea typeface="Meiryo UI" panose="020B0604030504040204" pitchFamily="50" charset="-128"/>
                        </a:rPr>
                        <a:t>684</a:t>
                      </a:r>
                      <a:r>
                        <a:rPr kumimoji="1" lang="ja-JP" altLang="en-US" sz="900" dirty="0">
                          <a:latin typeface="Meiryo UI" panose="020B0604030504040204" pitchFamily="50" charset="-128"/>
                          <a:ea typeface="Meiryo UI" panose="020B0604030504040204" pitchFamily="50" charset="-128"/>
                        </a:rPr>
                        <a:t>人</a:t>
                      </a:r>
                      <a:endParaRPr kumimoji="1" lang="en-US" altLang="ja-JP" sz="900" dirty="0">
                        <a:latin typeface="Meiryo UI" panose="020B0604030504040204" pitchFamily="50" charset="-128"/>
                        <a:ea typeface="Meiryo UI" panose="020B0604030504040204" pitchFamily="50" charset="-128"/>
                      </a:endParaRPr>
                    </a:p>
                    <a:p>
                      <a:pPr>
                        <a:lnSpc>
                          <a:spcPts val="1100"/>
                        </a:lnSpc>
                      </a:pPr>
                      <a:r>
                        <a:rPr kumimoji="1" lang="ja-JP" altLang="en-US" sz="900" baseline="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経営・管理</a:t>
                      </a:r>
                      <a:r>
                        <a:rPr kumimoji="1" lang="ja-JP" altLang="en-US"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2,845</a:t>
                      </a:r>
                      <a:r>
                        <a:rPr kumimoji="1" lang="ja-JP" altLang="en-US" sz="900" dirty="0">
                          <a:latin typeface="Meiryo UI" panose="020B0604030504040204" pitchFamily="50" charset="-128"/>
                          <a:ea typeface="Meiryo UI" panose="020B0604030504040204" pitchFamily="50" charset="-128"/>
                        </a:rPr>
                        <a:t>人</a:t>
                      </a:r>
                      <a:endParaRPr kumimoji="1" lang="en-US" altLang="ja-JP" sz="900" dirty="0">
                        <a:latin typeface="Meiryo UI" panose="020B0604030504040204" pitchFamily="50" charset="-128"/>
                        <a:ea typeface="Meiryo UI" panose="020B0604030504040204" pitchFamily="50" charset="-128"/>
                      </a:endParaRPr>
                    </a:p>
                    <a:p>
                      <a:pPr>
                        <a:lnSpc>
                          <a:spcPts val="1100"/>
                        </a:lnSpc>
                      </a:pPr>
                      <a:r>
                        <a:rPr kumimoji="1" lang="ja-JP" altLang="en-US" sz="900" baseline="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技人国</a:t>
                      </a:r>
                      <a:r>
                        <a:rPr kumimoji="1" lang="ja-JP" altLang="en-US"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24,782</a:t>
                      </a:r>
                      <a:r>
                        <a:rPr kumimoji="1" lang="ja-JP" altLang="en-US" sz="900" dirty="0">
                          <a:latin typeface="Meiryo UI" panose="020B0604030504040204" pitchFamily="50" charset="-128"/>
                          <a:ea typeface="Meiryo UI" panose="020B0604030504040204" pitchFamily="50" charset="-128"/>
                        </a:rPr>
                        <a:t>人　等</a:t>
                      </a:r>
                      <a:endParaRPr kumimoji="1" lang="en-US" altLang="ja-JP" sz="900"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ja-JP" altLang="en-US"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※2020.12.31</a:t>
                      </a:r>
                      <a:r>
                        <a:rPr kumimoji="1" lang="ja-JP" altLang="en-US" sz="900" dirty="0">
                          <a:latin typeface="Meiryo UI" panose="020B0604030504040204" pitchFamily="50" charset="-128"/>
                          <a:ea typeface="Meiryo UI" panose="020B0604030504040204" pitchFamily="50" charset="-128"/>
                        </a:rPr>
                        <a:t>時点</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T w="28575"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50" u="none" dirty="0">
                          <a:latin typeface="Meiryo UI" panose="020B0604030504040204" pitchFamily="50" charset="-128"/>
                          <a:ea typeface="Meiryo UI" panose="020B0604030504040204" pitchFamily="50" charset="-128"/>
                        </a:rPr>
                        <a:t>30,103</a:t>
                      </a:r>
                      <a:r>
                        <a:rPr kumimoji="1" lang="ja-JP" altLang="en-US" sz="1050" u="none" dirty="0">
                          <a:latin typeface="Meiryo UI" panose="020B0604030504040204" pitchFamily="50" charset="-128"/>
                          <a:ea typeface="Meiryo UI" panose="020B0604030504040204" pitchFamily="50" charset="-128"/>
                        </a:rPr>
                        <a:t>人</a:t>
                      </a:r>
                      <a:endParaRPr kumimoji="1" lang="en-US" altLang="ja-JP" sz="1050" u="none" dirty="0">
                        <a:latin typeface="Meiryo UI" panose="020B0604030504040204" pitchFamily="50" charset="-128"/>
                        <a:ea typeface="Meiryo UI" panose="020B0604030504040204" pitchFamily="50" charset="-128"/>
                      </a:endParaRPr>
                    </a:p>
                    <a:p>
                      <a:pPr>
                        <a:lnSpc>
                          <a:spcPts val="1100"/>
                        </a:lnSpc>
                      </a:pPr>
                      <a:r>
                        <a:rPr kumimoji="1" lang="ja-JP" altLang="en-US" sz="900" dirty="0">
                          <a:latin typeface="Meiryo UI" panose="020B0604030504040204" pitchFamily="50" charset="-128"/>
                          <a:ea typeface="Meiryo UI" panose="020B0604030504040204" pitchFamily="50" charset="-128"/>
                        </a:rPr>
                        <a:t>うち</a:t>
                      </a:r>
                      <a:endParaRPr kumimoji="1" lang="en-US" altLang="ja-JP" sz="900" dirty="0">
                        <a:latin typeface="Meiryo UI" panose="020B0604030504040204" pitchFamily="50" charset="-128"/>
                        <a:ea typeface="Meiryo UI" panose="020B0604030504040204" pitchFamily="50" charset="-128"/>
                      </a:endParaRPr>
                    </a:p>
                    <a:p>
                      <a:pPr>
                        <a:lnSpc>
                          <a:spcPts val="1100"/>
                        </a:lnSpc>
                      </a:pPr>
                      <a:r>
                        <a:rPr kumimoji="1" lang="ja-JP" altLang="en-US" sz="900" dirty="0">
                          <a:latin typeface="Meiryo UI" panose="020B0604030504040204" pitchFamily="50" charset="-128"/>
                          <a:ea typeface="Meiryo UI" panose="020B0604030504040204" pitchFamily="50" charset="-128"/>
                        </a:rPr>
                        <a:t> 高度専門職 </a:t>
                      </a:r>
                      <a:r>
                        <a:rPr kumimoji="1" lang="en-US" altLang="ja-JP" sz="900" dirty="0">
                          <a:latin typeface="Meiryo UI" panose="020B0604030504040204" pitchFamily="50" charset="-128"/>
                          <a:ea typeface="Meiryo UI" panose="020B0604030504040204" pitchFamily="50" charset="-128"/>
                        </a:rPr>
                        <a:t>749</a:t>
                      </a:r>
                      <a:r>
                        <a:rPr kumimoji="1" lang="ja-JP" altLang="en-US" sz="900" dirty="0">
                          <a:latin typeface="Meiryo UI" panose="020B0604030504040204" pitchFamily="50" charset="-128"/>
                          <a:ea typeface="Meiryo UI" panose="020B0604030504040204" pitchFamily="50" charset="-128"/>
                        </a:rPr>
                        <a:t>人</a:t>
                      </a:r>
                      <a:endParaRPr kumimoji="1" lang="en-US" altLang="ja-JP" sz="900" dirty="0">
                        <a:latin typeface="Meiryo UI" panose="020B0604030504040204" pitchFamily="50" charset="-128"/>
                        <a:ea typeface="Meiryo UI" panose="020B0604030504040204" pitchFamily="50" charset="-128"/>
                      </a:endParaRPr>
                    </a:p>
                    <a:p>
                      <a:pPr>
                        <a:lnSpc>
                          <a:spcPts val="1100"/>
                        </a:lnSpc>
                      </a:pPr>
                      <a:r>
                        <a:rPr kumimoji="1" lang="ja-JP" altLang="en-US" sz="900" baseline="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経営・管理</a:t>
                      </a:r>
                      <a:r>
                        <a:rPr kumimoji="1" lang="ja-JP" altLang="en-US"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2,933</a:t>
                      </a:r>
                      <a:r>
                        <a:rPr kumimoji="1" lang="ja-JP" altLang="en-US" sz="900" dirty="0">
                          <a:latin typeface="Meiryo UI" panose="020B0604030504040204" pitchFamily="50" charset="-128"/>
                          <a:ea typeface="Meiryo UI" panose="020B0604030504040204" pitchFamily="50" charset="-128"/>
                        </a:rPr>
                        <a:t>人</a:t>
                      </a:r>
                      <a:endParaRPr kumimoji="1" lang="en-US" altLang="ja-JP" sz="900" dirty="0">
                        <a:latin typeface="Meiryo UI" panose="020B0604030504040204" pitchFamily="50" charset="-128"/>
                        <a:ea typeface="Meiryo UI" panose="020B0604030504040204" pitchFamily="50" charset="-128"/>
                      </a:endParaRPr>
                    </a:p>
                    <a:p>
                      <a:pPr>
                        <a:lnSpc>
                          <a:spcPts val="1100"/>
                        </a:lnSpc>
                      </a:pPr>
                      <a:r>
                        <a:rPr kumimoji="1" lang="ja-JP" altLang="en-US" sz="900" baseline="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技人国</a:t>
                      </a:r>
                      <a:r>
                        <a:rPr kumimoji="1" lang="ja-JP" altLang="en-US"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23,934</a:t>
                      </a:r>
                      <a:r>
                        <a:rPr kumimoji="1" lang="ja-JP" altLang="en-US" sz="900" dirty="0">
                          <a:latin typeface="Meiryo UI" panose="020B0604030504040204" pitchFamily="50" charset="-128"/>
                          <a:ea typeface="Meiryo UI" panose="020B0604030504040204" pitchFamily="50" charset="-128"/>
                        </a:rPr>
                        <a:t>人　等</a:t>
                      </a:r>
                      <a:endParaRPr kumimoji="1" lang="en-US" altLang="ja-JP" sz="900"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ja-JP" altLang="en-US"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※2021.12.31</a:t>
                      </a:r>
                      <a:r>
                        <a:rPr kumimoji="1" lang="ja-JP" altLang="en-US" sz="900" dirty="0">
                          <a:latin typeface="Meiryo UI" panose="020B0604030504040204" pitchFamily="50" charset="-128"/>
                          <a:ea typeface="Meiryo UI" panose="020B0604030504040204" pitchFamily="50" charset="-128"/>
                        </a:rPr>
                        <a:t>時点</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50" u="none" dirty="0">
                          <a:solidFill>
                            <a:schemeClr val="tx1"/>
                          </a:solidFill>
                          <a:latin typeface="Meiryo UI" panose="020B0604030504040204" pitchFamily="50" charset="-128"/>
                          <a:ea typeface="Meiryo UI" panose="020B0604030504040204" pitchFamily="50" charset="-128"/>
                        </a:rPr>
                        <a:t>34,393</a:t>
                      </a:r>
                      <a:r>
                        <a:rPr kumimoji="1" lang="ja-JP" altLang="en-US" sz="1050" u="none" dirty="0">
                          <a:solidFill>
                            <a:schemeClr val="tx1"/>
                          </a:solidFill>
                          <a:latin typeface="Meiryo UI" panose="020B0604030504040204" pitchFamily="50" charset="-128"/>
                          <a:ea typeface="Meiryo UI" panose="020B0604030504040204" pitchFamily="50" charset="-128"/>
                        </a:rPr>
                        <a:t>人</a:t>
                      </a:r>
                      <a:endParaRPr kumimoji="1" lang="en-US" altLang="ja-JP" sz="10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u="none" dirty="0">
                          <a:solidFill>
                            <a:schemeClr val="tx1"/>
                          </a:solidFill>
                          <a:latin typeface="Meiryo UI" panose="020B0604030504040204" pitchFamily="50" charset="-128"/>
                          <a:ea typeface="Meiryo UI" panose="020B0604030504040204" pitchFamily="50" charset="-128"/>
                        </a:rPr>
                        <a:t>うち</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u="none" dirty="0">
                          <a:solidFill>
                            <a:schemeClr val="tx1"/>
                          </a:solidFill>
                          <a:latin typeface="Meiryo UI" panose="020B0604030504040204" pitchFamily="50" charset="-128"/>
                          <a:ea typeface="Meiryo UI" panose="020B0604030504040204" pitchFamily="50" charset="-128"/>
                        </a:rPr>
                        <a:t> 高度専門職 </a:t>
                      </a:r>
                      <a:r>
                        <a:rPr kumimoji="1" lang="en-US" altLang="ja-JP" sz="900" u="none" dirty="0">
                          <a:solidFill>
                            <a:schemeClr val="tx1"/>
                          </a:solidFill>
                          <a:latin typeface="Meiryo UI" panose="020B0604030504040204" pitchFamily="50" charset="-128"/>
                          <a:ea typeface="Meiryo UI" panose="020B0604030504040204" pitchFamily="50" charset="-128"/>
                        </a:rPr>
                        <a:t>923</a:t>
                      </a:r>
                      <a:r>
                        <a:rPr kumimoji="1" lang="ja-JP" altLang="en-US" sz="900" u="none" dirty="0">
                          <a:solidFill>
                            <a:schemeClr val="tx1"/>
                          </a:solidFill>
                          <a:latin typeface="Meiryo UI" panose="020B0604030504040204" pitchFamily="50" charset="-128"/>
                          <a:ea typeface="Meiryo UI" panose="020B0604030504040204" pitchFamily="50" charset="-128"/>
                        </a:rPr>
                        <a:t>人</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u="none" baseline="0" dirty="0">
                          <a:solidFill>
                            <a:schemeClr val="tx1"/>
                          </a:solidFill>
                          <a:latin typeface="Meiryo UI" panose="020B0604030504040204" pitchFamily="50" charset="-128"/>
                          <a:ea typeface="Meiryo UI" panose="020B0604030504040204" pitchFamily="50" charset="-128"/>
                        </a:rPr>
                        <a:t> </a:t>
                      </a:r>
                      <a:r>
                        <a:rPr kumimoji="1" lang="ja-JP" altLang="en-US" sz="900" u="none" dirty="0">
                          <a:solidFill>
                            <a:schemeClr val="tx1"/>
                          </a:solidFill>
                          <a:latin typeface="Meiryo UI" panose="020B0604030504040204" pitchFamily="50" charset="-128"/>
                          <a:ea typeface="Meiryo UI" panose="020B0604030504040204" pitchFamily="50" charset="-128"/>
                        </a:rPr>
                        <a:t>経営・管理</a:t>
                      </a:r>
                      <a:r>
                        <a:rPr kumimoji="1" lang="ja-JP" altLang="en-US" sz="900" u="none" baseline="0" dirty="0">
                          <a:solidFill>
                            <a:schemeClr val="tx1"/>
                          </a:solidFill>
                          <a:latin typeface="Meiryo UI" panose="020B0604030504040204" pitchFamily="50" charset="-128"/>
                          <a:ea typeface="Meiryo UI" panose="020B0604030504040204" pitchFamily="50" charset="-128"/>
                        </a:rPr>
                        <a:t> </a:t>
                      </a:r>
                      <a:r>
                        <a:rPr kumimoji="1" lang="en-US" altLang="ja-JP" sz="900" u="none" baseline="0" dirty="0">
                          <a:solidFill>
                            <a:schemeClr val="tx1"/>
                          </a:solidFill>
                          <a:latin typeface="Meiryo UI" panose="020B0604030504040204" pitchFamily="50" charset="-128"/>
                          <a:ea typeface="Meiryo UI" panose="020B0604030504040204" pitchFamily="50" charset="-128"/>
                        </a:rPr>
                        <a:t>4,076</a:t>
                      </a:r>
                      <a:r>
                        <a:rPr kumimoji="1" lang="ja-JP" altLang="en-US" sz="900" u="none" dirty="0">
                          <a:solidFill>
                            <a:schemeClr val="tx1"/>
                          </a:solidFill>
                          <a:latin typeface="Meiryo UI" panose="020B0604030504040204" pitchFamily="50" charset="-128"/>
                          <a:ea typeface="Meiryo UI" panose="020B0604030504040204" pitchFamily="50" charset="-128"/>
                        </a:rPr>
                        <a:t>人</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u="none" baseline="0" dirty="0">
                          <a:solidFill>
                            <a:schemeClr val="tx1"/>
                          </a:solidFill>
                          <a:latin typeface="Meiryo UI" panose="020B0604030504040204" pitchFamily="50" charset="-128"/>
                          <a:ea typeface="Meiryo UI" panose="020B0604030504040204" pitchFamily="50" charset="-128"/>
                        </a:rPr>
                        <a:t> </a:t>
                      </a:r>
                      <a:r>
                        <a:rPr kumimoji="1" lang="ja-JP" altLang="en-US" sz="900" u="none" dirty="0">
                          <a:solidFill>
                            <a:schemeClr val="tx1"/>
                          </a:solidFill>
                          <a:latin typeface="Meiryo UI" panose="020B0604030504040204" pitchFamily="50" charset="-128"/>
                          <a:ea typeface="Meiryo UI" panose="020B0604030504040204" pitchFamily="50" charset="-128"/>
                        </a:rPr>
                        <a:t>技人国</a:t>
                      </a:r>
                      <a:r>
                        <a:rPr kumimoji="1" lang="ja-JP" altLang="en-US" sz="900" u="none" baseline="0" dirty="0">
                          <a:solidFill>
                            <a:schemeClr val="tx1"/>
                          </a:solidFill>
                          <a:latin typeface="Meiryo UI" panose="020B0604030504040204" pitchFamily="50" charset="-128"/>
                          <a:ea typeface="Meiryo UI" panose="020B0604030504040204" pitchFamily="50" charset="-128"/>
                        </a:rPr>
                        <a:t> 　 </a:t>
                      </a:r>
                      <a:r>
                        <a:rPr kumimoji="1" lang="en-US" altLang="ja-JP" sz="900" u="none" baseline="0" dirty="0">
                          <a:solidFill>
                            <a:schemeClr val="tx1"/>
                          </a:solidFill>
                          <a:latin typeface="Meiryo UI" panose="020B0604030504040204" pitchFamily="50" charset="-128"/>
                          <a:ea typeface="Meiryo UI" panose="020B0604030504040204" pitchFamily="50" charset="-128"/>
                        </a:rPr>
                        <a:t>26,516</a:t>
                      </a:r>
                      <a:r>
                        <a:rPr kumimoji="1" lang="ja-JP" altLang="en-US" sz="900" u="none" dirty="0">
                          <a:solidFill>
                            <a:schemeClr val="tx1"/>
                          </a:solidFill>
                          <a:latin typeface="Meiryo UI" panose="020B0604030504040204" pitchFamily="50" charset="-128"/>
                          <a:ea typeface="Meiryo UI" panose="020B0604030504040204" pitchFamily="50" charset="-128"/>
                        </a:rPr>
                        <a:t>人　等</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ja-JP" altLang="en-US" sz="900" u="none" baseline="0" dirty="0">
                          <a:solidFill>
                            <a:schemeClr val="tx1"/>
                          </a:solidFill>
                          <a:latin typeface="Meiryo UI" panose="020B0604030504040204" pitchFamily="50" charset="-128"/>
                          <a:ea typeface="Meiryo UI" panose="020B0604030504040204" pitchFamily="50" charset="-128"/>
                        </a:rPr>
                        <a:t> </a:t>
                      </a:r>
                      <a:r>
                        <a:rPr kumimoji="1" lang="en-US" altLang="ja-JP" sz="900" u="none" dirty="0">
                          <a:solidFill>
                            <a:schemeClr val="tx1"/>
                          </a:solidFill>
                          <a:latin typeface="Meiryo UI" panose="020B0604030504040204" pitchFamily="50" charset="-128"/>
                          <a:ea typeface="Meiryo UI" panose="020B0604030504040204" pitchFamily="50" charset="-128"/>
                        </a:rPr>
                        <a:t>※2022.12.31</a:t>
                      </a:r>
                      <a:r>
                        <a:rPr kumimoji="1" lang="ja-JP" altLang="en-US" sz="900" u="none" dirty="0">
                          <a:solidFill>
                            <a:schemeClr val="tx1"/>
                          </a:solidFill>
                          <a:latin typeface="Meiryo UI" panose="020B0604030504040204" pitchFamily="50" charset="-128"/>
                          <a:ea typeface="Meiryo UI" panose="020B0604030504040204" pitchFamily="50" charset="-128"/>
                        </a:rPr>
                        <a:t>時点</a:t>
                      </a:r>
                      <a:endParaRPr kumimoji="1" lang="en-US" altLang="ja-JP"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42,531</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ts val="11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うち</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ts val="11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高度専門職 </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1,508</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ts val="11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経営・管理 </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5,852</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ts val="11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技人国 　 </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32,069</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　等</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※2023.12.31</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時点</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u="none" dirty="0">
                          <a:latin typeface="Meiryo UI" panose="020B0604030504040204" pitchFamily="50" charset="-128"/>
                          <a:ea typeface="Meiryo UI" panose="020B0604030504040204" pitchFamily="50" charset="-128"/>
                        </a:rPr>
                        <a:t>在留外国人統計</a:t>
                      </a:r>
                      <a:endParaRPr kumimoji="1" lang="en-US" altLang="ja-JP" sz="900" u="none"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u="none" strike="noStrike" dirty="0">
                          <a:latin typeface="Meiryo UI" panose="020B0604030504040204" pitchFamily="50" charset="-128"/>
                          <a:ea typeface="Meiryo UI" panose="020B0604030504040204" pitchFamily="50" charset="-128"/>
                        </a:rPr>
                        <a:t>都道府県別在留資格別在留外国人数</a:t>
                      </a:r>
                      <a:endParaRPr kumimoji="1" lang="en-US" altLang="ja-JP" sz="900" u="none" strike="noStrike"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u="none" dirty="0">
                          <a:latin typeface="Meiryo UI" panose="020B0604030504040204" pitchFamily="50" charset="-128"/>
                          <a:ea typeface="Meiryo UI" panose="020B0604030504040204" pitchFamily="50" charset="-128"/>
                        </a:rPr>
                        <a:t>（法務省）</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181774995"/>
                  </a:ext>
                </a:extLst>
              </a:tr>
              <a:tr h="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solidFill>
                            <a:schemeClr val="tx1"/>
                          </a:solidFill>
                          <a:latin typeface="Meiryo UI" panose="020B0604030504040204" pitchFamily="50" charset="-128"/>
                          <a:ea typeface="Meiryo UI" panose="020B0604030504040204" pitchFamily="50" charset="-128"/>
                        </a:rPr>
                        <a:t>留学生が就職する全国の日本企業等のうち、大阪の企業が占める割合</a:t>
                      </a:r>
                      <a:endParaRPr lang="en-US" altLang="ja-JP"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latin typeface="Meiryo UI" panose="020B0604030504040204" pitchFamily="50" charset="-128"/>
                          <a:ea typeface="Meiryo UI" panose="020B0604030504040204" pitchFamily="50" charset="-128"/>
                        </a:rPr>
                        <a:t>10.4</a:t>
                      </a:r>
                      <a:r>
                        <a:rPr kumimoji="1" lang="ja-JP" altLang="en-US" sz="1000" u="none" dirty="0">
                          <a:latin typeface="Meiryo UI" panose="020B0604030504040204" pitchFamily="50" charset="-128"/>
                          <a:ea typeface="Meiryo UI" panose="020B0604030504040204" pitchFamily="50" charset="-128"/>
                        </a:rPr>
                        <a:t>％</a:t>
                      </a:r>
                      <a:endParaRPr kumimoji="1" lang="ja-JP" altLang="en-US" sz="1000" u="none" dirty="0">
                        <a:solidFill>
                          <a:srgbClr val="FF0000"/>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latin typeface="Meiryo UI" panose="020B0604030504040204" pitchFamily="50" charset="-128"/>
                          <a:ea typeface="Meiryo UI" panose="020B0604030504040204" pitchFamily="50" charset="-128"/>
                        </a:rPr>
                        <a:t>10.4</a:t>
                      </a:r>
                      <a:r>
                        <a:rPr kumimoji="1" lang="ja-JP" altLang="en-US" sz="1000" u="none" dirty="0">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solidFill>
                            <a:schemeClr val="dk1"/>
                          </a:solidFill>
                          <a:latin typeface="Meiryo UI" panose="020B0604030504040204" pitchFamily="50" charset="-128"/>
                          <a:ea typeface="Meiryo UI" panose="020B0604030504040204" pitchFamily="50" charset="-128"/>
                        </a:rPr>
                        <a:t>9.2</a:t>
                      </a:r>
                      <a:r>
                        <a:rPr kumimoji="1" lang="ja-JP" altLang="en-US" sz="1000" u="none" dirty="0">
                          <a:latin typeface="Meiryo UI" panose="020B0604030504040204" pitchFamily="50" charset="-128"/>
                          <a:ea typeface="Meiryo UI" panose="020B0604030504040204" pitchFamily="50" charset="-128"/>
                        </a:rPr>
                        <a:t>％</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9.4%</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未発表</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u="none" dirty="0">
                          <a:latin typeface="Meiryo UI" panose="020B0604030504040204" pitchFamily="50" charset="-128"/>
                          <a:ea typeface="Meiryo UI" panose="020B0604030504040204" pitchFamily="50" charset="-128"/>
                        </a:rPr>
                        <a:t>留学生の日本企業等への就職状況について</a:t>
                      </a:r>
                      <a:endParaRPr kumimoji="1" lang="en-US" altLang="ja-JP" sz="900" u="none"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u="none" dirty="0">
                          <a:latin typeface="Meiryo UI" panose="020B0604030504040204" pitchFamily="50" charset="-128"/>
                          <a:ea typeface="Meiryo UI" panose="020B0604030504040204" pitchFamily="50" charset="-128"/>
                        </a:rPr>
                        <a:t>（</a:t>
                      </a:r>
                      <a:r>
                        <a:rPr kumimoji="1" lang="zh-CN" altLang="en-US" sz="800" u="none" dirty="0">
                          <a:latin typeface="Meiryo UI" panose="020B0604030504040204" pitchFamily="50" charset="-128"/>
                          <a:ea typeface="Meiryo UI" panose="020B0604030504040204" pitchFamily="50" charset="-128"/>
                        </a:rPr>
                        <a:t>出入国在留管理庁</a:t>
                      </a:r>
                      <a:r>
                        <a:rPr kumimoji="1" lang="ja-JP" altLang="en-US" sz="800" u="none" dirty="0">
                          <a:latin typeface="Meiryo UI" panose="020B0604030504040204" pitchFamily="50" charset="-128"/>
                          <a:ea typeface="Meiryo UI" panose="020B0604030504040204" pitchFamily="50" charset="-128"/>
                        </a:rPr>
                        <a:t>）</a:t>
                      </a:r>
                      <a:endParaRPr kumimoji="1" lang="en-US" altLang="ja-JP" sz="8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930199759"/>
                  </a:ext>
                </a:extLst>
              </a:tr>
              <a:tr h="497749">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solidFill>
                            <a:schemeClr val="tx1"/>
                          </a:solidFill>
                          <a:latin typeface="Meiryo UI" panose="020B0604030504040204" pitchFamily="50" charset="-128"/>
                          <a:ea typeface="Meiryo UI" panose="020B0604030504040204" pitchFamily="50" charset="-128"/>
                        </a:rPr>
                        <a:t>府内外国人のビジネス日本語（</a:t>
                      </a:r>
                      <a:r>
                        <a:rPr lang="en-US" altLang="ja-JP" sz="900" u="none" dirty="0">
                          <a:solidFill>
                            <a:schemeClr val="tx1"/>
                          </a:solidFill>
                          <a:latin typeface="Meiryo UI" panose="020B0604030504040204" pitchFamily="50" charset="-128"/>
                          <a:ea typeface="Meiryo UI" panose="020B0604030504040204" pitchFamily="50" charset="-128"/>
                        </a:rPr>
                        <a:t>J2</a:t>
                      </a:r>
                      <a:r>
                        <a:rPr lang="ja-JP" altLang="en-US" sz="900" u="none" dirty="0">
                          <a:solidFill>
                            <a:schemeClr val="tx1"/>
                          </a:solidFill>
                          <a:latin typeface="Meiryo UI" panose="020B0604030504040204" pitchFamily="50" charset="-128"/>
                          <a:ea typeface="Meiryo UI" panose="020B0604030504040204" pitchFamily="50" charset="-128"/>
                        </a:rPr>
                        <a:t>以上）取得者数</a:t>
                      </a:r>
                      <a:endParaRPr lang="en-US" altLang="ja-JP"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dirty="0">
                          <a:latin typeface="Meiryo UI" panose="020B0604030504040204" pitchFamily="50" charset="-128"/>
                          <a:ea typeface="Meiryo UI" panose="020B0604030504040204" pitchFamily="50" charset="-128"/>
                        </a:rPr>
                        <a:t>190</a:t>
                      </a:r>
                      <a:r>
                        <a:rPr kumimoji="1" lang="ja-JP" altLang="en-US" sz="1000" dirty="0">
                          <a:latin typeface="Meiryo UI" panose="020B0604030504040204" pitchFamily="50" charset="-128"/>
                          <a:ea typeface="Meiryo UI" panose="020B0604030504040204" pitchFamily="50" charset="-128"/>
                        </a:rPr>
                        <a:t>人</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latin typeface="Meiryo UI" panose="020B0604030504040204" pitchFamily="50" charset="-128"/>
                          <a:ea typeface="Meiryo UI" panose="020B0604030504040204" pitchFamily="50" charset="-128"/>
                        </a:rPr>
                        <a:t>170</a:t>
                      </a:r>
                      <a:r>
                        <a:rPr kumimoji="1" lang="ja-JP" altLang="en-US" sz="1000" u="none" dirty="0">
                          <a:latin typeface="Meiryo UI" panose="020B0604030504040204" pitchFamily="50" charset="-128"/>
                          <a:ea typeface="Meiryo UI" panose="020B0604030504040204" pitchFamily="50" charset="-128"/>
                        </a:rPr>
                        <a:t>人</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latin typeface="Meiryo UI" panose="020B0604030504040204" pitchFamily="50" charset="-128"/>
                          <a:ea typeface="Meiryo UI" panose="020B0604030504040204" pitchFamily="50" charset="-128"/>
                        </a:rPr>
                        <a:t>309</a:t>
                      </a:r>
                      <a:r>
                        <a:rPr kumimoji="1" lang="ja-JP" altLang="en-US" sz="1000" u="none" dirty="0">
                          <a:latin typeface="Meiryo UI" panose="020B0604030504040204" pitchFamily="50" charset="-128"/>
                          <a:ea typeface="Meiryo UI" panose="020B0604030504040204" pitchFamily="50" charset="-128"/>
                        </a:rPr>
                        <a:t>人</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231</a:t>
                      </a:r>
                      <a:r>
                        <a:rPr kumimoji="1" lang="ja-JP" altLang="en-US" sz="1000" u="none" dirty="0">
                          <a:solidFill>
                            <a:schemeClr val="tx1"/>
                          </a:solidFill>
                          <a:latin typeface="Meiryo UI" panose="020B0604030504040204" pitchFamily="50" charset="-128"/>
                          <a:ea typeface="Meiryo UI" panose="020B0604030504040204" pitchFamily="50" charset="-128"/>
                        </a:rPr>
                        <a:t>人</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228</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r>
                        <a:rPr kumimoji="1" lang="en-US" altLang="ja-JP" sz="900" dirty="0">
                          <a:latin typeface="Meiryo UI" panose="020B0604030504040204" pitchFamily="50" charset="-128"/>
                          <a:ea typeface="Meiryo UI" panose="020B0604030504040204" pitchFamily="50" charset="-128"/>
                        </a:rPr>
                        <a:t>BJT</a:t>
                      </a:r>
                      <a:r>
                        <a:rPr kumimoji="1" lang="ja-JP" altLang="en-US" sz="900" dirty="0">
                          <a:latin typeface="Meiryo UI" panose="020B0604030504040204" pitchFamily="50" charset="-128"/>
                          <a:ea typeface="Meiryo UI" panose="020B0604030504040204" pitchFamily="50" charset="-128"/>
                        </a:rPr>
                        <a:t>ビジネス日本語能力テスト</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（公財）日本漢字能力検定協会）</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566686993"/>
                  </a:ext>
                </a:extLst>
              </a:tr>
              <a:tr h="1347851">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latin typeface="Meiryo UI" panose="020B0604030504040204" pitchFamily="50" charset="-128"/>
                          <a:ea typeface="Meiryo UI" panose="020B0604030504040204" pitchFamily="50" charset="-128"/>
                        </a:rPr>
                        <a:t>大阪で働く外国人労働者数</a:t>
                      </a:r>
                      <a:endParaRPr kumimoji="1" lang="en-US" altLang="ja-JP" sz="900" u="none"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800" u="none" dirty="0">
                          <a:latin typeface="Meiryo UI" panose="020B0604030504040204" pitchFamily="50" charset="-128"/>
                          <a:ea typeface="Meiryo UI" panose="020B0604030504040204" pitchFamily="50" charset="-128"/>
                        </a:rPr>
                        <a:t>（専門的・技術的分野の在留資格、特定技能、特定活動、技能実習、資格外活動、身分に基づく在留資格の内訳含む）</a:t>
                      </a:r>
                      <a:endParaRPr lang="en-US" altLang="ja-JP" sz="8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latin typeface="Meiryo UI" panose="020B0604030504040204" pitchFamily="50" charset="-128"/>
                          <a:ea typeface="Meiryo UI" panose="020B0604030504040204" pitchFamily="50" charset="-128"/>
                        </a:rPr>
                        <a:t>105,379</a:t>
                      </a:r>
                      <a:r>
                        <a:rPr kumimoji="1" lang="ja-JP" altLang="en-US" sz="1000" u="none" dirty="0">
                          <a:latin typeface="Meiryo UI" panose="020B0604030504040204" pitchFamily="50" charset="-128"/>
                          <a:ea typeface="Meiryo UI" panose="020B0604030504040204" pitchFamily="50" charset="-128"/>
                        </a:rPr>
                        <a:t>人</a:t>
                      </a:r>
                      <a:endParaRPr kumimoji="1" lang="en-US" altLang="ja-JP" sz="1000" u="none"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うち</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 専門的・技術的分野</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kumimoji="1" lang="en-US" altLang="ja-JP" sz="800" baseline="0" dirty="0">
                          <a:latin typeface="Meiryo UI" panose="020B0604030504040204" pitchFamily="50" charset="-128"/>
                          <a:ea typeface="Meiryo UI" panose="020B0604030504040204" pitchFamily="50" charset="-128"/>
                        </a:rPr>
                        <a:t> 25,816</a:t>
                      </a:r>
                      <a:r>
                        <a:rPr kumimoji="1" lang="ja-JP" altLang="en-US" sz="800" baseline="0" dirty="0">
                          <a:latin typeface="Meiryo UI" panose="020B0604030504040204" pitchFamily="50" charset="-128"/>
                          <a:ea typeface="Meiryo UI" panose="020B0604030504040204" pitchFamily="50" charset="-128"/>
                        </a:rPr>
                        <a:t>人</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lang="ja-JP" altLang="en-US" sz="800" u="none" dirty="0">
                          <a:latin typeface="Meiryo UI" panose="020B0604030504040204" pitchFamily="50" charset="-128"/>
                          <a:ea typeface="Meiryo UI" panose="020B0604030504040204" pitchFamily="50" charset="-128"/>
                        </a:rPr>
                        <a:t> 特定活動 </a:t>
                      </a:r>
                      <a:r>
                        <a:rPr lang="en-US" altLang="ja-JP" sz="800" u="none" dirty="0">
                          <a:latin typeface="Meiryo UI" panose="020B0604030504040204" pitchFamily="50" charset="-128"/>
                          <a:ea typeface="Meiryo UI" panose="020B0604030504040204" pitchFamily="50" charset="-128"/>
                        </a:rPr>
                        <a:t>2,821</a:t>
                      </a:r>
                      <a:r>
                        <a:rPr lang="ja-JP" altLang="en-US" sz="800" u="none" dirty="0">
                          <a:latin typeface="Meiryo UI" panose="020B0604030504040204" pitchFamily="50" charset="-128"/>
                          <a:ea typeface="Meiryo UI" panose="020B0604030504040204" pitchFamily="50" charset="-128"/>
                        </a:rPr>
                        <a:t>人</a:t>
                      </a:r>
                      <a:endParaRPr lang="en-US" altLang="ja-JP" sz="800" u="none" dirty="0">
                        <a:latin typeface="Meiryo UI" panose="020B0604030504040204" pitchFamily="50" charset="-128"/>
                        <a:ea typeface="Meiryo UI" panose="020B0604030504040204" pitchFamily="50" charset="-128"/>
                      </a:endParaRPr>
                    </a:p>
                    <a:p>
                      <a:pPr>
                        <a:lnSpc>
                          <a:spcPts val="1100"/>
                        </a:lnSpc>
                      </a:pPr>
                      <a:r>
                        <a:rPr kumimoji="1" lang="ja-JP" altLang="en-US" sz="800" u="none" baseline="0" dirty="0">
                          <a:latin typeface="Meiryo UI" panose="020B0604030504040204" pitchFamily="50" charset="-128"/>
                          <a:ea typeface="Meiryo UI" panose="020B0604030504040204" pitchFamily="50" charset="-128"/>
                        </a:rPr>
                        <a:t> </a:t>
                      </a:r>
                      <a:r>
                        <a:rPr kumimoji="1" lang="ja-JP" altLang="en-US" sz="800" u="none" dirty="0">
                          <a:latin typeface="Meiryo UI" panose="020B0604030504040204" pitchFamily="50" charset="-128"/>
                          <a:ea typeface="Meiryo UI" panose="020B0604030504040204" pitchFamily="50" charset="-128"/>
                        </a:rPr>
                        <a:t>技能実習</a:t>
                      </a:r>
                      <a:r>
                        <a:rPr kumimoji="1" lang="ja-JP" altLang="en-US" sz="800" u="none" baseline="0" dirty="0">
                          <a:latin typeface="Meiryo UI" panose="020B0604030504040204" pitchFamily="50" charset="-128"/>
                          <a:ea typeface="Meiryo UI" panose="020B0604030504040204" pitchFamily="50" charset="-128"/>
                        </a:rPr>
                        <a:t> </a:t>
                      </a:r>
                      <a:r>
                        <a:rPr kumimoji="1" lang="en-US" altLang="ja-JP" sz="800" u="none" dirty="0">
                          <a:latin typeface="Meiryo UI" panose="020B0604030504040204" pitchFamily="50" charset="-128"/>
                          <a:ea typeface="Meiryo UI" panose="020B0604030504040204" pitchFamily="50" charset="-128"/>
                        </a:rPr>
                        <a:t>20,838</a:t>
                      </a:r>
                      <a:r>
                        <a:rPr kumimoji="1" lang="ja-JP" altLang="en-US" sz="800" u="none" dirty="0">
                          <a:latin typeface="Meiryo UI" panose="020B0604030504040204" pitchFamily="50" charset="-128"/>
                          <a:ea typeface="Meiryo UI" panose="020B0604030504040204" pitchFamily="50" charset="-128"/>
                        </a:rPr>
                        <a:t>人</a:t>
                      </a:r>
                      <a:endParaRPr kumimoji="1" lang="en-US" altLang="ja-JP" sz="800" u="none" dirty="0">
                        <a:latin typeface="Meiryo UI" panose="020B0604030504040204" pitchFamily="50" charset="-128"/>
                        <a:ea typeface="Meiryo UI" panose="020B0604030504040204" pitchFamily="50" charset="-128"/>
                      </a:endParaRPr>
                    </a:p>
                    <a:p>
                      <a:pPr>
                        <a:lnSpc>
                          <a:spcPts val="1100"/>
                        </a:lnSpc>
                      </a:pPr>
                      <a:r>
                        <a:rPr kumimoji="1" lang="ja-JP" altLang="en-US" sz="800" u="none" dirty="0">
                          <a:latin typeface="Meiryo UI" panose="020B0604030504040204" pitchFamily="50" charset="-128"/>
                          <a:ea typeface="Meiryo UI" panose="020B0604030504040204" pitchFamily="50" charset="-128"/>
                        </a:rPr>
                        <a:t> 資格外活動 </a:t>
                      </a:r>
                      <a:r>
                        <a:rPr kumimoji="1" lang="en-US" altLang="ja-JP" sz="800" u="none" dirty="0">
                          <a:latin typeface="Meiryo UI" panose="020B0604030504040204" pitchFamily="50" charset="-128"/>
                          <a:ea typeface="Meiryo UI" panose="020B0604030504040204" pitchFamily="50" charset="-128"/>
                        </a:rPr>
                        <a:t>31,220</a:t>
                      </a:r>
                      <a:r>
                        <a:rPr kumimoji="1" lang="ja-JP" altLang="en-US" sz="800" u="none" dirty="0">
                          <a:latin typeface="Meiryo UI" panose="020B0604030504040204" pitchFamily="50" charset="-128"/>
                          <a:ea typeface="Meiryo UI" panose="020B0604030504040204" pitchFamily="50" charset="-128"/>
                        </a:rPr>
                        <a:t>人</a:t>
                      </a:r>
                      <a:endParaRPr kumimoji="1" lang="en-US" altLang="ja-JP" sz="800" u="none" dirty="0">
                        <a:latin typeface="Meiryo UI" panose="020B0604030504040204" pitchFamily="50" charset="-128"/>
                        <a:ea typeface="Meiryo UI" panose="020B0604030504040204" pitchFamily="50" charset="-128"/>
                      </a:endParaRPr>
                    </a:p>
                    <a:p>
                      <a:pPr>
                        <a:lnSpc>
                          <a:spcPts val="1100"/>
                        </a:lnSpc>
                      </a:pPr>
                      <a:r>
                        <a:rPr lang="ja-JP" altLang="en-US" sz="800" u="none" dirty="0">
                          <a:latin typeface="Meiryo UI" panose="020B0604030504040204" pitchFamily="50" charset="-128"/>
                          <a:ea typeface="Meiryo UI" panose="020B0604030504040204" pitchFamily="50" charset="-128"/>
                        </a:rPr>
                        <a:t> 身分に基づく在留資格</a:t>
                      </a:r>
                      <a:r>
                        <a:rPr lang="ja-JP" altLang="en-US" sz="800" u="none" baseline="0" dirty="0">
                          <a:latin typeface="Meiryo UI" panose="020B0604030504040204" pitchFamily="50" charset="-128"/>
                          <a:ea typeface="Meiryo UI" panose="020B0604030504040204" pitchFamily="50" charset="-128"/>
                        </a:rPr>
                        <a:t> </a:t>
                      </a:r>
                      <a:endParaRPr lang="en-US" altLang="ja-JP" sz="800" u="none" baseline="0" dirty="0">
                        <a:latin typeface="Meiryo UI" panose="020B0604030504040204" pitchFamily="50" charset="-128"/>
                        <a:ea typeface="Meiryo UI" panose="020B0604030504040204" pitchFamily="50" charset="-128"/>
                      </a:endParaRPr>
                    </a:p>
                    <a:p>
                      <a:pPr>
                        <a:lnSpc>
                          <a:spcPts val="1100"/>
                        </a:lnSpc>
                      </a:pPr>
                      <a:r>
                        <a:rPr lang="en-US" altLang="ja-JP" sz="800" u="none" baseline="0" dirty="0">
                          <a:latin typeface="Meiryo UI" panose="020B0604030504040204" pitchFamily="50" charset="-128"/>
                          <a:ea typeface="Meiryo UI" panose="020B0604030504040204" pitchFamily="50" charset="-128"/>
                        </a:rPr>
                        <a:t> </a:t>
                      </a:r>
                      <a:r>
                        <a:rPr lang="en-US" altLang="ja-JP" sz="800" u="none" dirty="0">
                          <a:latin typeface="Meiryo UI" panose="020B0604030504040204" pitchFamily="50" charset="-128"/>
                          <a:ea typeface="Meiryo UI" panose="020B0604030504040204" pitchFamily="50" charset="-128"/>
                        </a:rPr>
                        <a:t>24,684</a:t>
                      </a:r>
                      <a:r>
                        <a:rPr lang="ja-JP" altLang="en-US" sz="800" u="none" dirty="0">
                          <a:latin typeface="Meiryo UI" panose="020B0604030504040204" pitchFamily="50" charset="-128"/>
                          <a:ea typeface="Meiryo UI" panose="020B0604030504040204" pitchFamily="50" charset="-128"/>
                        </a:rPr>
                        <a:t>人</a:t>
                      </a:r>
                      <a:endParaRPr lang="en-US" altLang="ja-JP" sz="800" u="none"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800" u="none" dirty="0">
                          <a:latin typeface="Meiryo UI" panose="020B0604030504040204" pitchFamily="50" charset="-128"/>
                          <a:ea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rPr>
                        <a:t>2019.10.31</a:t>
                      </a:r>
                      <a:r>
                        <a:rPr kumimoji="1" lang="ja-JP" altLang="en-US" sz="800" dirty="0">
                          <a:latin typeface="Meiryo UI" panose="020B0604030504040204" pitchFamily="50" charset="-128"/>
                          <a:ea typeface="Meiryo UI" panose="020B0604030504040204" pitchFamily="50" charset="-128"/>
                        </a:rPr>
                        <a:t>時点</a:t>
                      </a:r>
                      <a:endParaRPr kumimoji="1" lang="en-US" altLang="ja-JP" sz="8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latin typeface="Meiryo UI" panose="020B0604030504040204" pitchFamily="50" charset="-128"/>
                          <a:ea typeface="Meiryo UI" panose="020B0604030504040204" pitchFamily="50" charset="-128"/>
                        </a:rPr>
                        <a:t>117,596</a:t>
                      </a:r>
                      <a:r>
                        <a:rPr kumimoji="1" lang="ja-JP" altLang="en-US" sz="1000" u="none" dirty="0">
                          <a:latin typeface="Meiryo UI" panose="020B0604030504040204" pitchFamily="50" charset="-128"/>
                          <a:ea typeface="Meiryo UI" panose="020B0604030504040204" pitchFamily="50" charset="-128"/>
                        </a:rPr>
                        <a:t>人</a:t>
                      </a:r>
                      <a:endParaRPr kumimoji="1" lang="en-US" altLang="ja-JP" sz="1000" u="none"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うち</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 専門的・技術的分野</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kumimoji="1" lang="en-US" altLang="ja-JP" sz="800" baseline="0" dirty="0">
                          <a:latin typeface="Meiryo UI" panose="020B0604030504040204" pitchFamily="50" charset="-128"/>
                          <a:ea typeface="Meiryo UI" panose="020B0604030504040204" pitchFamily="50" charset="-128"/>
                        </a:rPr>
                        <a:t> 28,768</a:t>
                      </a:r>
                      <a:r>
                        <a:rPr kumimoji="1" lang="ja-JP" altLang="en-US" sz="800" baseline="0" dirty="0">
                          <a:latin typeface="Meiryo UI" panose="020B0604030504040204" pitchFamily="50" charset="-128"/>
                          <a:ea typeface="Meiryo UI" panose="020B0604030504040204" pitchFamily="50" charset="-128"/>
                        </a:rPr>
                        <a:t>人</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lang="ja-JP" altLang="en-US" sz="800" u="none" dirty="0">
                          <a:latin typeface="Meiryo UI" panose="020B0604030504040204" pitchFamily="50" charset="-128"/>
                          <a:ea typeface="Meiryo UI" panose="020B0604030504040204" pitchFamily="50" charset="-128"/>
                        </a:rPr>
                        <a:t> 特定活動 </a:t>
                      </a:r>
                      <a:r>
                        <a:rPr lang="en-US" altLang="ja-JP" sz="800" u="none" dirty="0">
                          <a:latin typeface="Meiryo UI" panose="020B0604030504040204" pitchFamily="50" charset="-128"/>
                          <a:ea typeface="Meiryo UI" panose="020B0604030504040204" pitchFamily="50" charset="-128"/>
                        </a:rPr>
                        <a:t>3,453</a:t>
                      </a:r>
                      <a:r>
                        <a:rPr lang="ja-JP" altLang="en-US" sz="800" u="none" dirty="0">
                          <a:latin typeface="Meiryo UI" panose="020B0604030504040204" pitchFamily="50" charset="-128"/>
                          <a:ea typeface="Meiryo UI" panose="020B0604030504040204" pitchFamily="50" charset="-128"/>
                        </a:rPr>
                        <a:t>人</a:t>
                      </a:r>
                      <a:endParaRPr lang="en-US" altLang="ja-JP" sz="800" u="none" dirty="0">
                        <a:latin typeface="Meiryo UI" panose="020B0604030504040204" pitchFamily="50" charset="-128"/>
                        <a:ea typeface="Meiryo UI" panose="020B0604030504040204" pitchFamily="50" charset="-128"/>
                      </a:endParaRPr>
                    </a:p>
                    <a:p>
                      <a:pPr>
                        <a:lnSpc>
                          <a:spcPts val="1100"/>
                        </a:lnSpc>
                      </a:pPr>
                      <a:r>
                        <a:rPr kumimoji="1" lang="ja-JP" altLang="en-US" sz="800" u="none" dirty="0">
                          <a:latin typeface="Meiryo UI" panose="020B0604030504040204" pitchFamily="50" charset="-128"/>
                          <a:ea typeface="Meiryo UI" panose="020B0604030504040204" pitchFamily="50" charset="-128"/>
                        </a:rPr>
                        <a:t> 技能実習 </a:t>
                      </a:r>
                      <a:r>
                        <a:rPr kumimoji="1" lang="en-US" altLang="ja-JP" sz="800" u="none" baseline="0" dirty="0">
                          <a:latin typeface="Meiryo UI" panose="020B0604030504040204" pitchFamily="50" charset="-128"/>
                          <a:ea typeface="Meiryo UI" panose="020B0604030504040204" pitchFamily="50" charset="-128"/>
                        </a:rPr>
                        <a:t>23,034</a:t>
                      </a:r>
                      <a:r>
                        <a:rPr kumimoji="1" lang="ja-JP" altLang="en-US" sz="800" u="none" dirty="0">
                          <a:latin typeface="Meiryo UI" panose="020B0604030504040204" pitchFamily="50" charset="-128"/>
                          <a:ea typeface="Meiryo UI" panose="020B0604030504040204" pitchFamily="50" charset="-128"/>
                        </a:rPr>
                        <a:t>人</a:t>
                      </a:r>
                      <a:endParaRPr kumimoji="1" lang="en-US" altLang="ja-JP" sz="800" u="none" dirty="0">
                        <a:latin typeface="Meiryo UI" panose="020B0604030504040204" pitchFamily="50" charset="-128"/>
                        <a:ea typeface="Meiryo UI" panose="020B0604030504040204" pitchFamily="50" charset="-128"/>
                      </a:endParaRPr>
                    </a:p>
                    <a:p>
                      <a:pPr>
                        <a:lnSpc>
                          <a:spcPts val="1100"/>
                        </a:lnSpc>
                      </a:pPr>
                      <a:r>
                        <a:rPr kumimoji="1" lang="ja-JP" altLang="en-US" sz="800" u="none" dirty="0">
                          <a:latin typeface="Meiryo UI" panose="020B0604030504040204" pitchFamily="50" charset="-128"/>
                          <a:ea typeface="Meiryo UI" panose="020B0604030504040204" pitchFamily="50" charset="-128"/>
                        </a:rPr>
                        <a:t> 資格外活動 </a:t>
                      </a:r>
                      <a:r>
                        <a:rPr kumimoji="1" lang="en-US" altLang="ja-JP" sz="800" u="none" dirty="0">
                          <a:latin typeface="Meiryo UI" panose="020B0604030504040204" pitchFamily="50" charset="-128"/>
                          <a:ea typeface="Meiryo UI" panose="020B0604030504040204" pitchFamily="50" charset="-128"/>
                        </a:rPr>
                        <a:t>36,589</a:t>
                      </a:r>
                      <a:r>
                        <a:rPr kumimoji="1" lang="ja-JP" altLang="en-US" sz="800" u="none" dirty="0">
                          <a:latin typeface="Meiryo UI" panose="020B0604030504040204" pitchFamily="50" charset="-128"/>
                          <a:ea typeface="Meiryo UI" panose="020B0604030504040204" pitchFamily="50" charset="-128"/>
                        </a:rPr>
                        <a:t>人</a:t>
                      </a:r>
                      <a:endParaRPr kumimoji="1" lang="en-US" altLang="ja-JP" sz="800" u="none" dirty="0">
                        <a:latin typeface="Meiryo UI" panose="020B0604030504040204" pitchFamily="50" charset="-128"/>
                        <a:ea typeface="Meiryo UI" panose="020B0604030504040204" pitchFamily="50" charset="-128"/>
                      </a:endParaRPr>
                    </a:p>
                    <a:p>
                      <a:pPr>
                        <a:lnSpc>
                          <a:spcPts val="1100"/>
                        </a:lnSpc>
                      </a:pPr>
                      <a:r>
                        <a:rPr lang="ja-JP" altLang="en-US" sz="800" u="none" dirty="0">
                          <a:latin typeface="Meiryo UI" panose="020B0604030504040204" pitchFamily="50" charset="-128"/>
                          <a:ea typeface="Meiryo UI" panose="020B0604030504040204" pitchFamily="50" charset="-128"/>
                        </a:rPr>
                        <a:t> 身分に基づく在留資格  </a:t>
                      </a:r>
                      <a:endParaRPr lang="en-US" altLang="ja-JP" sz="800" u="none" dirty="0">
                        <a:latin typeface="Meiryo UI" panose="020B0604030504040204" pitchFamily="50" charset="-128"/>
                        <a:ea typeface="Meiryo UI" panose="020B0604030504040204" pitchFamily="50" charset="-128"/>
                      </a:endParaRPr>
                    </a:p>
                    <a:p>
                      <a:pPr>
                        <a:lnSpc>
                          <a:spcPts val="1100"/>
                        </a:lnSpc>
                      </a:pPr>
                      <a:r>
                        <a:rPr lang="en-US" altLang="ja-JP" sz="800" u="none" dirty="0">
                          <a:latin typeface="Meiryo UI" panose="020B0604030504040204" pitchFamily="50" charset="-128"/>
                          <a:ea typeface="Meiryo UI" panose="020B0604030504040204" pitchFamily="50" charset="-128"/>
                        </a:rPr>
                        <a:t> 25,750</a:t>
                      </a:r>
                      <a:r>
                        <a:rPr lang="ja-JP" altLang="en-US" sz="800" u="none" dirty="0">
                          <a:latin typeface="Meiryo UI" panose="020B0604030504040204" pitchFamily="50" charset="-128"/>
                          <a:ea typeface="Meiryo UI" panose="020B0604030504040204" pitchFamily="50" charset="-128"/>
                        </a:rPr>
                        <a:t>人</a:t>
                      </a:r>
                      <a:endParaRPr lang="en-US" altLang="ja-JP" sz="800" u="none"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800" u="none" dirty="0">
                          <a:latin typeface="Meiryo UI" panose="020B0604030504040204" pitchFamily="50" charset="-128"/>
                          <a:ea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rPr>
                        <a:t>2020.10.31</a:t>
                      </a:r>
                      <a:r>
                        <a:rPr kumimoji="1" lang="ja-JP" altLang="en-US" sz="800" dirty="0">
                          <a:latin typeface="Meiryo UI" panose="020B0604030504040204" pitchFamily="50" charset="-128"/>
                          <a:ea typeface="Meiryo UI" panose="020B0604030504040204" pitchFamily="50" charset="-128"/>
                        </a:rPr>
                        <a:t>時点</a:t>
                      </a:r>
                      <a:endParaRPr kumimoji="1" lang="en-US" altLang="ja-JP" sz="8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dirty="0">
                          <a:latin typeface="Meiryo UI" panose="020B0604030504040204" pitchFamily="50" charset="-128"/>
                          <a:ea typeface="Meiryo UI" panose="020B0604030504040204" pitchFamily="50" charset="-128"/>
                        </a:rPr>
                        <a:t>111,862</a:t>
                      </a:r>
                      <a:r>
                        <a:rPr kumimoji="1" lang="ja-JP" altLang="en-US" sz="1050" u="none" dirty="0">
                          <a:latin typeface="Meiryo UI" panose="020B0604030504040204" pitchFamily="50" charset="-128"/>
                          <a:ea typeface="Meiryo UI" panose="020B0604030504040204" pitchFamily="50" charset="-128"/>
                        </a:rPr>
                        <a:t>人</a:t>
                      </a:r>
                      <a:endParaRPr kumimoji="1" lang="en-US" altLang="ja-JP" sz="1050" u="none"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うち</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 専門的・技術的分野</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 </a:t>
                      </a:r>
                      <a:r>
                        <a:rPr kumimoji="1" lang="en-US" altLang="ja-JP" sz="800" baseline="0" dirty="0">
                          <a:latin typeface="Meiryo UI" panose="020B0604030504040204" pitchFamily="50" charset="-128"/>
                          <a:ea typeface="Meiryo UI" panose="020B0604030504040204" pitchFamily="50" charset="-128"/>
                        </a:rPr>
                        <a:t>31,947</a:t>
                      </a:r>
                      <a:r>
                        <a:rPr kumimoji="1" lang="ja-JP" altLang="en-US" sz="800" baseline="0" dirty="0">
                          <a:latin typeface="Meiryo UI" panose="020B0604030504040204" pitchFamily="50" charset="-128"/>
                          <a:ea typeface="Meiryo UI" panose="020B0604030504040204" pitchFamily="50" charset="-128"/>
                        </a:rPr>
                        <a:t>人</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lang="ja-JP" altLang="en-US" sz="800" u="none" dirty="0">
                          <a:latin typeface="Meiryo UI" panose="020B0604030504040204" pitchFamily="50" charset="-128"/>
                          <a:ea typeface="Meiryo UI" panose="020B0604030504040204" pitchFamily="50" charset="-128"/>
                        </a:rPr>
                        <a:t> 特定活動 </a:t>
                      </a:r>
                      <a:r>
                        <a:rPr lang="en-US" altLang="ja-JP" sz="800" u="none" dirty="0">
                          <a:latin typeface="Meiryo UI" panose="020B0604030504040204" pitchFamily="50" charset="-128"/>
                          <a:ea typeface="Meiryo UI" panose="020B0604030504040204" pitchFamily="50" charset="-128"/>
                        </a:rPr>
                        <a:t>4,813</a:t>
                      </a:r>
                      <a:r>
                        <a:rPr lang="ja-JP" altLang="en-US" sz="800" u="none" dirty="0">
                          <a:latin typeface="Meiryo UI" panose="020B0604030504040204" pitchFamily="50" charset="-128"/>
                          <a:ea typeface="Meiryo UI" panose="020B0604030504040204" pitchFamily="50" charset="-128"/>
                        </a:rPr>
                        <a:t>人</a:t>
                      </a:r>
                      <a:endParaRPr lang="en-US" altLang="ja-JP" sz="800" u="none" dirty="0">
                        <a:latin typeface="Meiryo UI" panose="020B0604030504040204" pitchFamily="50" charset="-128"/>
                        <a:ea typeface="Meiryo UI" panose="020B0604030504040204" pitchFamily="50" charset="-128"/>
                      </a:endParaRPr>
                    </a:p>
                    <a:p>
                      <a:pPr>
                        <a:lnSpc>
                          <a:spcPts val="1100"/>
                        </a:lnSpc>
                      </a:pPr>
                      <a:r>
                        <a:rPr kumimoji="1" lang="ja-JP" altLang="en-US" sz="800" u="none" dirty="0">
                          <a:latin typeface="Meiryo UI" panose="020B0604030504040204" pitchFamily="50" charset="-128"/>
                          <a:ea typeface="Meiryo UI" panose="020B0604030504040204" pitchFamily="50" charset="-128"/>
                        </a:rPr>
                        <a:t> 技能実習 </a:t>
                      </a:r>
                      <a:r>
                        <a:rPr kumimoji="1" lang="en-US" altLang="ja-JP" sz="800" u="none" dirty="0">
                          <a:latin typeface="Meiryo UI" panose="020B0604030504040204" pitchFamily="50" charset="-128"/>
                          <a:ea typeface="Meiryo UI" panose="020B0604030504040204" pitchFamily="50" charset="-128"/>
                        </a:rPr>
                        <a:t>21,498</a:t>
                      </a:r>
                      <a:r>
                        <a:rPr kumimoji="1" lang="ja-JP" altLang="en-US" sz="800" u="none" dirty="0">
                          <a:latin typeface="Meiryo UI" panose="020B0604030504040204" pitchFamily="50" charset="-128"/>
                          <a:ea typeface="Meiryo UI" panose="020B0604030504040204" pitchFamily="50" charset="-128"/>
                        </a:rPr>
                        <a:t>人</a:t>
                      </a:r>
                      <a:endParaRPr kumimoji="1" lang="en-US" altLang="ja-JP" sz="800" u="none" dirty="0">
                        <a:latin typeface="Meiryo UI" panose="020B0604030504040204" pitchFamily="50" charset="-128"/>
                        <a:ea typeface="Meiryo UI" panose="020B0604030504040204" pitchFamily="50" charset="-128"/>
                      </a:endParaRPr>
                    </a:p>
                    <a:p>
                      <a:pPr>
                        <a:lnSpc>
                          <a:spcPts val="1100"/>
                        </a:lnSpc>
                      </a:pPr>
                      <a:r>
                        <a:rPr kumimoji="1" lang="ja-JP" altLang="en-US" sz="800" u="none" dirty="0">
                          <a:latin typeface="Meiryo UI" panose="020B0604030504040204" pitchFamily="50" charset="-128"/>
                          <a:ea typeface="Meiryo UI" panose="020B0604030504040204" pitchFamily="50" charset="-128"/>
                        </a:rPr>
                        <a:t> 資格外活動 </a:t>
                      </a:r>
                      <a:r>
                        <a:rPr kumimoji="1" lang="en-US" altLang="ja-JP" sz="800" u="none" dirty="0">
                          <a:latin typeface="Meiryo UI" panose="020B0604030504040204" pitchFamily="50" charset="-128"/>
                          <a:ea typeface="Meiryo UI" panose="020B0604030504040204" pitchFamily="50" charset="-128"/>
                        </a:rPr>
                        <a:t>26,943</a:t>
                      </a:r>
                      <a:r>
                        <a:rPr kumimoji="1" lang="ja-JP" altLang="en-US" sz="800" u="none" dirty="0">
                          <a:latin typeface="Meiryo UI" panose="020B0604030504040204" pitchFamily="50" charset="-128"/>
                          <a:ea typeface="Meiryo UI" panose="020B0604030504040204" pitchFamily="50" charset="-128"/>
                        </a:rPr>
                        <a:t>人</a:t>
                      </a:r>
                      <a:endParaRPr kumimoji="1" lang="en-US" altLang="ja-JP" sz="800" u="none" dirty="0">
                        <a:latin typeface="Meiryo UI" panose="020B0604030504040204" pitchFamily="50" charset="-128"/>
                        <a:ea typeface="Meiryo UI" panose="020B0604030504040204" pitchFamily="50" charset="-128"/>
                      </a:endParaRPr>
                    </a:p>
                    <a:p>
                      <a:pPr>
                        <a:lnSpc>
                          <a:spcPts val="1100"/>
                        </a:lnSpc>
                      </a:pPr>
                      <a:r>
                        <a:rPr lang="ja-JP" altLang="en-US" sz="800" u="none" dirty="0">
                          <a:latin typeface="Meiryo UI" panose="020B0604030504040204" pitchFamily="50" charset="-128"/>
                          <a:ea typeface="Meiryo UI" panose="020B0604030504040204" pitchFamily="50" charset="-128"/>
                        </a:rPr>
                        <a:t> 身分に基づく在留資格   </a:t>
                      </a:r>
                      <a:endParaRPr lang="en-US" altLang="ja-JP" sz="800" u="none" dirty="0">
                        <a:latin typeface="Meiryo UI" panose="020B0604030504040204" pitchFamily="50" charset="-128"/>
                        <a:ea typeface="Meiryo UI" panose="020B0604030504040204" pitchFamily="50" charset="-128"/>
                      </a:endParaRPr>
                    </a:p>
                    <a:p>
                      <a:pPr>
                        <a:lnSpc>
                          <a:spcPts val="1100"/>
                        </a:lnSpc>
                      </a:pPr>
                      <a:r>
                        <a:rPr lang="en-US" altLang="ja-JP" sz="800" u="none" dirty="0">
                          <a:latin typeface="Meiryo UI" panose="020B0604030504040204" pitchFamily="50" charset="-128"/>
                          <a:ea typeface="Meiryo UI" panose="020B0604030504040204" pitchFamily="50" charset="-128"/>
                        </a:rPr>
                        <a:t> 26,661</a:t>
                      </a:r>
                      <a:r>
                        <a:rPr lang="ja-JP" altLang="en-US" sz="800" u="none" dirty="0">
                          <a:latin typeface="Meiryo UI" panose="020B0604030504040204" pitchFamily="50" charset="-128"/>
                          <a:ea typeface="Meiryo UI" panose="020B0604030504040204" pitchFamily="50" charset="-128"/>
                        </a:rPr>
                        <a:t>人</a:t>
                      </a:r>
                      <a:endParaRPr lang="en-US" altLang="ja-JP" sz="800" u="none"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ja-JP" altLang="en-US" sz="800" u="none" baseline="0" dirty="0">
                          <a:latin typeface="Meiryo UI" panose="020B0604030504040204" pitchFamily="50" charset="-128"/>
                          <a:ea typeface="Meiryo UI" panose="020B0604030504040204" pitchFamily="50" charset="-128"/>
                        </a:rPr>
                        <a:t> </a:t>
                      </a:r>
                      <a:r>
                        <a:rPr kumimoji="1" lang="en-US" altLang="ja-JP" sz="800" u="none"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2021.10.31</a:t>
                      </a:r>
                      <a:r>
                        <a:rPr kumimoji="1" lang="ja-JP" altLang="en-US" sz="800" dirty="0">
                          <a:latin typeface="Meiryo UI" panose="020B0604030504040204" pitchFamily="50" charset="-128"/>
                          <a:ea typeface="Meiryo UI" panose="020B0604030504040204" pitchFamily="50" charset="-128"/>
                        </a:rPr>
                        <a:t>時点</a:t>
                      </a:r>
                      <a:endParaRPr kumimoji="1" lang="en-US" altLang="ja-JP" sz="8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latin typeface="Meiryo UI" panose="020B0604030504040204" pitchFamily="50" charset="-128"/>
                          <a:ea typeface="Meiryo UI" panose="020B0604030504040204" pitchFamily="50" charset="-128"/>
                        </a:rPr>
                        <a:t>124,570</a:t>
                      </a:r>
                      <a:r>
                        <a:rPr kumimoji="1" lang="ja-JP" altLang="en-US" sz="1050" u="none" dirty="0">
                          <a:latin typeface="Meiryo UI" panose="020B0604030504040204" pitchFamily="50" charset="-128"/>
                          <a:ea typeface="Meiryo UI" panose="020B0604030504040204" pitchFamily="50" charset="-128"/>
                        </a:rPr>
                        <a:t>人</a:t>
                      </a:r>
                      <a:endParaRPr kumimoji="1" lang="en-US" altLang="ja-JP" sz="1050" u="none"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うち</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 専門的・技術的分野</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 </a:t>
                      </a:r>
                      <a:r>
                        <a:rPr kumimoji="1" lang="en-US" altLang="ja-JP" sz="800" baseline="0" dirty="0">
                          <a:latin typeface="Meiryo UI" panose="020B0604030504040204" pitchFamily="50" charset="-128"/>
                          <a:ea typeface="Meiryo UI" panose="020B0604030504040204" pitchFamily="50" charset="-128"/>
                        </a:rPr>
                        <a:t>39,649</a:t>
                      </a:r>
                      <a:r>
                        <a:rPr kumimoji="1" lang="ja-JP" altLang="en-US" sz="800" baseline="0" dirty="0">
                          <a:latin typeface="Meiryo UI" panose="020B0604030504040204" pitchFamily="50" charset="-128"/>
                          <a:ea typeface="Meiryo UI" panose="020B0604030504040204" pitchFamily="50" charset="-128"/>
                        </a:rPr>
                        <a:t>人</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lang="ja-JP" altLang="en-US" sz="800" u="none" dirty="0">
                          <a:latin typeface="Meiryo UI" panose="020B0604030504040204" pitchFamily="50" charset="-128"/>
                          <a:ea typeface="Meiryo UI" panose="020B0604030504040204" pitchFamily="50" charset="-128"/>
                        </a:rPr>
                        <a:t> 特定活動 </a:t>
                      </a:r>
                      <a:r>
                        <a:rPr lang="en-US" altLang="ja-JP" sz="800" u="none" dirty="0">
                          <a:latin typeface="Meiryo UI" panose="020B0604030504040204" pitchFamily="50" charset="-128"/>
                          <a:ea typeface="Meiryo UI" panose="020B0604030504040204" pitchFamily="50" charset="-128"/>
                        </a:rPr>
                        <a:t>5,670</a:t>
                      </a:r>
                      <a:r>
                        <a:rPr lang="ja-JP" altLang="en-US" sz="800" u="none" dirty="0">
                          <a:latin typeface="Meiryo UI" panose="020B0604030504040204" pitchFamily="50" charset="-128"/>
                          <a:ea typeface="Meiryo UI" panose="020B0604030504040204" pitchFamily="50" charset="-128"/>
                        </a:rPr>
                        <a:t>人</a:t>
                      </a:r>
                      <a:endParaRPr lang="en-US" altLang="ja-JP" sz="800" u="none" dirty="0">
                        <a:latin typeface="Meiryo UI" panose="020B0604030504040204" pitchFamily="50" charset="-128"/>
                        <a:ea typeface="Meiryo UI" panose="020B0604030504040204" pitchFamily="50" charset="-128"/>
                      </a:endParaRPr>
                    </a:p>
                    <a:p>
                      <a:pPr>
                        <a:lnSpc>
                          <a:spcPts val="1100"/>
                        </a:lnSpc>
                      </a:pPr>
                      <a:r>
                        <a:rPr kumimoji="1" lang="ja-JP" altLang="en-US" sz="800" u="none" dirty="0">
                          <a:latin typeface="Meiryo UI" panose="020B0604030504040204" pitchFamily="50" charset="-128"/>
                          <a:ea typeface="Meiryo UI" panose="020B0604030504040204" pitchFamily="50" charset="-128"/>
                        </a:rPr>
                        <a:t> 技能実習 </a:t>
                      </a:r>
                      <a:r>
                        <a:rPr kumimoji="1" lang="en-US" altLang="ja-JP" sz="800" u="none" dirty="0">
                          <a:latin typeface="Meiryo UI" panose="020B0604030504040204" pitchFamily="50" charset="-128"/>
                          <a:ea typeface="Meiryo UI" panose="020B0604030504040204" pitchFamily="50" charset="-128"/>
                        </a:rPr>
                        <a:t>20,641</a:t>
                      </a:r>
                      <a:r>
                        <a:rPr kumimoji="1" lang="ja-JP" altLang="en-US" sz="800" u="none" dirty="0">
                          <a:latin typeface="Meiryo UI" panose="020B0604030504040204" pitchFamily="50" charset="-128"/>
                          <a:ea typeface="Meiryo UI" panose="020B0604030504040204" pitchFamily="50" charset="-128"/>
                        </a:rPr>
                        <a:t>人</a:t>
                      </a:r>
                      <a:endParaRPr kumimoji="1" lang="en-US" altLang="ja-JP" sz="800" u="none" dirty="0">
                        <a:latin typeface="Meiryo UI" panose="020B0604030504040204" pitchFamily="50" charset="-128"/>
                        <a:ea typeface="Meiryo UI" panose="020B0604030504040204" pitchFamily="50" charset="-128"/>
                      </a:endParaRPr>
                    </a:p>
                    <a:p>
                      <a:pPr>
                        <a:lnSpc>
                          <a:spcPts val="1100"/>
                        </a:lnSpc>
                      </a:pPr>
                      <a:r>
                        <a:rPr kumimoji="1" lang="ja-JP" altLang="en-US" sz="800" u="none" dirty="0">
                          <a:latin typeface="Meiryo UI" panose="020B0604030504040204" pitchFamily="50" charset="-128"/>
                          <a:ea typeface="Meiryo UI" panose="020B0604030504040204" pitchFamily="50" charset="-128"/>
                        </a:rPr>
                        <a:t> 資格外活動 </a:t>
                      </a:r>
                      <a:r>
                        <a:rPr kumimoji="1" lang="en-US" altLang="ja-JP" sz="800" u="none" dirty="0">
                          <a:latin typeface="Meiryo UI" panose="020B0604030504040204" pitchFamily="50" charset="-128"/>
                          <a:ea typeface="Meiryo UI" panose="020B0604030504040204" pitchFamily="50" charset="-128"/>
                        </a:rPr>
                        <a:t>30,875</a:t>
                      </a:r>
                      <a:r>
                        <a:rPr kumimoji="1" lang="ja-JP" altLang="en-US" sz="800" u="none" dirty="0">
                          <a:latin typeface="Meiryo UI" panose="020B0604030504040204" pitchFamily="50" charset="-128"/>
                          <a:ea typeface="Meiryo UI" panose="020B0604030504040204" pitchFamily="50" charset="-128"/>
                        </a:rPr>
                        <a:t>人</a:t>
                      </a:r>
                      <a:endParaRPr kumimoji="1" lang="en-US" altLang="ja-JP" sz="800" u="none" dirty="0">
                        <a:latin typeface="Meiryo UI" panose="020B0604030504040204" pitchFamily="50" charset="-128"/>
                        <a:ea typeface="Meiryo UI" panose="020B0604030504040204" pitchFamily="50" charset="-128"/>
                      </a:endParaRPr>
                    </a:p>
                    <a:p>
                      <a:pPr>
                        <a:lnSpc>
                          <a:spcPts val="1100"/>
                        </a:lnSpc>
                      </a:pPr>
                      <a:r>
                        <a:rPr lang="ja-JP" altLang="en-US" sz="800" u="none" dirty="0">
                          <a:latin typeface="Meiryo UI" panose="020B0604030504040204" pitchFamily="50" charset="-128"/>
                          <a:ea typeface="Meiryo UI" panose="020B0604030504040204" pitchFamily="50" charset="-128"/>
                        </a:rPr>
                        <a:t> 身分に基づく在留資格   </a:t>
                      </a:r>
                      <a:endParaRPr lang="en-US" altLang="ja-JP" sz="800" u="none" dirty="0">
                        <a:latin typeface="Meiryo UI" panose="020B0604030504040204" pitchFamily="50" charset="-128"/>
                        <a:ea typeface="Meiryo UI" panose="020B0604030504040204" pitchFamily="50" charset="-128"/>
                      </a:endParaRPr>
                    </a:p>
                    <a:p>
                      <a:pPr>
                        <a:lnSpc>
                          <a:spcPts val="1100"/>
                        </a:lnSpc>
                      </a:pPr>
                      <a:r>
                        <a:rPr lang="en-US" altLang="ja-JP" sz="800" u="none" dirty="0">
                          <a:latin typeface="Meiryo UI" panose="020B0604030504040204" pitchFamily="50" charset="-128"/>
                          <a:ea typeface="Meiryo UI" panose="020B0604030504040204" pitchFamily="50" charset="-128"/>
                        </a:rPr>
                        <a:t> 27,735</a:t>
                      </a:r>
                      <a:r>
                        <a:rPr lang="ja-JP" altLang="en-US" sz="800" u="none" dirty="0">
                          <a:latin typeface="Meiryo UI" panose="020B0604030504040204" pitchFamily="50" charset="-128"/>
                          <a:ea typeface="Meiryo UI" panose="020B0604030504040204" pitchFamily="50" charset="-128"/>
                        </a:rPr>
                        <a:t>人</a:t>
                      </a:r>
                      <a:endParaRPr lang="en-US" altLang="ja-JP" sz="800" u="none"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ja-JP" altLang="en-US" sz="800" u="none" baseline="0" dirty="0">
                          <a:latin typeface="Meiryo UI" panose="020B0604030504040204" pitchFamily="50" charset="-128"/>
                          <a:ea typeface="Meiryo UI" panose="020B0604030504040204" pitchFamily="50" charset="-128"/>
                        </a:rPr>
                        <a:t> </a:t>
                      </a:r>
                      <a:r>
                        <a:rPr kumimoji="1" lang="en-US" altLang="ja-JP" sz="800" u="none"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2022.10.31</a:t>
                      </a:r>
                      <a:r>
                        <a:rPr kumimoji="1" lang="ja-JP" altLang="en-US" sz="800" dirty="0">
                          <a:latin typeface="Meiryo UI" panose="020B0604030504040204" pitchFamily="50" charset="-128"/>
                          <a:ea typeface="Meiryo UI" panose="020B0604030504040204" pitchFamily="50" charset="-128"/>
                        </a:rPr>
                        <a:t>時点</a:t>
                      </a:r>
                      <a:endParaRPr kumimoji="1" lang="en-US" altLang="ja-JP" sz="8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146,384</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ts val="11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うち</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ts val="11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専門的・技術的分野</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ts val="11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50,408</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ts val="11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特定活動 </a:t>
                      </a: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4,845</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ts val="11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技能実習 </a:t>
                      </a: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24,227</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ts val="11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資格外活動 </a:t>
                      </a: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37,689</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ts val="11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身分に基づく在留資格   </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ts val="11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29,215</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※2023.10.31</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時点</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r>
                        <a:rPr kumimoji="1" lang="ja-JP" altLang="en-US" sz="900" u="none" dirty="0">
                          <a:latin typeface="Meiryo UI" panose="020B0604030504040204" pitchFamily="50" charset="-128"/>
                          <a:ea typeface="Meiryo UI" panose="020B0604030504040204" pitchFamily="50" charset="-128"/>
                        </a:rPr>
                        <a:t>「外国人雇用状況」の届け出状況について</a:t>
                      </a:r>
                      <a:endParaRPr kumimoji="1" lang="en-US" altLang="ja-JP" sz="900" u="none" dirty="0">
                        <a:latin typeface="Meiryo UI" panose="020B0604030504040204" pitchFamily="50" charset="-128"/>
                        <a:ea typeface="Meiryo UI" panose="020B0604030504040204" pitchFamily="50" charset="-128"/>
                      </a:endParaRPr>
                    </a:p>
                    <a:p>
                      <a:r>
                        <a:rPr kumimoji="1" lang="ja-JP" altLang="en-US" sz="900" u="none" dirty="0">
                          <a:latin typeface="Meiryo UI" panose="020B0604030504040204" pitchFamily="50" charset="-128"/>
                          <a:ea typeface="Meiryo UI" panose="020B0604030504040204" pitchFamily="50" charset="-128"/>
                        </a:rPr>
                        <a:t>（厚生労働省）</a:t>
                      </a:r>
                      <a:endParaRPr kumimoji="1" lang="ja-JP" altLang="en-US" sz="900"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4895530"/>
                  </a:ext>
                </a:extLst>
              </a:tr>
              <a:tr h="836634">
                <a:tc>
                  <a:txBody>
                    <a:bodyPr/>
                    <a:lstStyle/>
                    <a:p>
                      <a:r>
                        <a:rPr lang="ja-JP" altLang="en-US" sz="900" u="none" dirty="0">
                          <a:latin typeface="Meiryo UI" panose="020B0604030504040204" pitchFamily="50" charset="-128"/>
                          <a:ea typeface="Meiryo UI" panose="020B0604030504040204" pitchFamily="50" charset="-128"/>
                        </a:rPr>
                        <a:t>大阪で学ぶ留学生数</a:t>
                      </a:r>
                      <a:endParaRPr lang="en-US" altLang="ja-JP" sz="900" u="none" dirty="0">
                        <a:latin typeface="Meiryo UI" panose="020B0604030504040204" pitchFamily="50" charset="-128"/>
                        <a:ea typeface="Meiryo UI" panose="020B0604030504040204" pitchFamily="50" charset="-128"/>
                      </a:endParaRPr>
                    </a:p>
                    <a:p>
                      <a:r>
                        <a:rPr lang="ja-JP" altLang="en-US" sz="800" u="none" dirty="0">
                          <a:latin typeface="Meiryo UI" panose="020B0604030504040204" pitchFamily="50" charset="-128"/>
                          <a:ea typeface="Meiryo UI" panose="020B0604030504040204" pitchFamily="50" charset="-128"/>
                        </a:rPr>
                        <a:t>（大学・短大、高専・専修等、日本語教育機関の内訳を含む）</a:t>
                      </a:r>
                      <a:endParaRPr kumimoji="1" lang="ja-JP" altLang="en-US" sz="8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a:lnSpc>
                          <a:spcPts val="1100"/>
                        </a:lnSpc>
                      </a:pPr>
                      <a:r>
                        <a:rPr kumimoji="1" lang="en-US" altLang="ja-JP" sz="1000" u="none" dirty="0">
                          <a:latin typeface="Meiryo UI" panose="020B0604030504040204" pitchFamily="50" charset="-128"/>
                          <a:ea typeface="Meiryo UI" panose="020B0604030504040204" pitchFamily="50" charset="-128"/>
                        </a:rPr>
                        <a:t>26,257</a:t>
                      </a:r>
                      <a:r>
                        <a:rPr kumimoji="1" lang="ja-JP" altLang="en-US" sz="1000" u="none" dirty="0">
                          <a:latin typeface="Meiryo UI" panose="020B0604030504040204" pitchFamily="50" charset="-128"/>
                          <a:ea typeface="Meiryo UI" panose="020B0604030504040204" pitchFamily="50" charset="-128"/>
                        </a:rPr>
                        <a:t>人</a:t>
                      </a:r>
                      <a:endParaRPr kumimoji="1" lang="en-US" altLang="ja-JP" sz="1000" u="none" dirty="0">
                        <a:latin typeface="Meiryo UI" panose="020B0604030504040204" pitchFamily="50" charset="-128"/>
                        <a:ea typeface="Meiryo UI" panose="020B0604030504040204" pitchFamily="50" charset="-128"/>
                      </a:endParaRPr>
                    </a:p>
                    <a:p>
                      <a:pPr>
                        <a:lnSpc>
                          <a:spcPts val="1100"/>
                        </a:lnSpc>
                      </a:pPr>
                      <a:r>
                        <a:rPr kumimoji="1" lang="ja-JP" altLang="en-US" sz="700" dirty="0">
                          <a:latin typeface="Meiryo UI" panose="020B0604030504040204" pitchFamily="50" charset="-128"/>
                          <a:ea typeface="Meiryo UI" panose="020B0604030504040204" pitchFamily="50" charset="-128"/>
                        </a:rPr>
                        <a:t>うち</a:t>
                      </a:r>
                      <a:endParaRPr kumimoji="1" lang="en-US" altLang="ja-JP" sz="700" dirty="0">
                        <a:latin typeface="Meiryo UI" panose="020B0604030504040204" pitchFamily="50" charset="-128"/>
                        <a:ea typeface="Meiryo UI" panose="020B0604030504040204" pitchFamily="50" charset="-128"/>
                      </a:endParaRPr>
                    </a:p>
                    <a:p>
                      <a:pPr>
                        <a:lnSpc>
                          <a:spcPts val="1100"/>
                        </a:lnSpc>
                      </a:pPr>
                      <a:r>
                        <a:rPr kumimoji="1" lang="ja-JP" altLang="en-US" sz="700" dirty="0">
                          <a:latin typeface="Meiryo UI" panose="020B0604030504040204" pitchFamily="50" charset="-128"/>
                          <a:ea typeface="Meiryo UI" panose="020B0604030504040204" pitchFamily="50" charset="-128"/>
                        </a:rPr>
                        <a:t> 大学・短大 </a:t>
                      </a:r>
                      <a:r>
                        <a:rPr kumimoji="1" lang="en-US" altLang="ja-JP" sz="700" dirty="0">
                          <a:latin typeface="Meiryo UI" panose="020B0604030504040204" pitchFamily="50" charset="-128"/>
                          <a:ea typeface="Meiryo UI" panose="020B0604030504040204" pitchFamily="50" charset="-128"/>
                        </a:rPr>
                        <a:t>9,592</a:t>
                      </a:r>
                      <a:r>
                        <a:rPr kumimoji="1" lang="ja-JP" altLang="en-US" sz="700" dirty="0">
                          <a:latin typeface="Meiryo UI" panose="020B0604030504040204" pitchFamily="50" charset="-128"/>
                          <a:ea typeface="Meiryo UI" panose="020B0604030504040204" pitchFamily="50" charset="-128"/>
                        </a:rPr>
                        <a:t>人</a:t>
                      </a:r>
                      <a:endParaRPr kumimoji="1" lang="en-US" altLang="ja-JP" sz="700" dirty="0">
                        <a:latin typeface="Meiryo UI" panose="020B0604030504040204" pitchFamily="50" charset="-128"/>
                        <a:ea typeface="Meiryo UI" panose="020B0604030504040204" pitchFamily="50" charset="-128"/>
                      </a:endParaRPr>
                    </a:p>
                    <a:p>
                      <a:pPr>
                        <a:lnSpc>
                          <a:spcPts val="1100"/>
                        </a:lnSpc>
                      </a:pPr>
                      <a:r>
                        <a:rPr kumimoji="1" lang="ja-JP" altLang="en-US" sz="700" dirty="0">
                          <a:latin typeface="Meiryo UI" panose="020B0604030504040204" pitchFamily="50" charset="-128"/>
                          <a:ea typeface="Meiryo UI" panose="020B0604030504040204" pitchFamily="50" charset="-128"/>
                        </a:rPr>
                        <a:t> 高専・専修等 </a:t>
                      </a:r>
                      <a:r>
                        <a:rPr kumimoji="1" lang="en-US" altLang="ja-JP" sz="700" dirty="0">
                          <a:latin typeface="Meiryo UI" panose="020B0604030504040204" pitchFamily="50" charset="-128"/>
                          <a:ea typeface="Meiryo UI" panose="020B0604030504040204" pitchFamily="50" charset="-128"/>
                        </a:rPr>
                        <a:t>8,742</a:t>
                      </a:r>
                      <a:r>
                        <a:rPr kumimoji="1" lang="ja-JP" altLang="en-US" sz="700" dirty="0">
                          <a:latin typeface="Meiryo UI" panose="020B0604030504040204" pitchFamily="50" charset="-128"/>
                          <a:ea typeface="Meiryo UI" panose="020B0604030504040204" pitchFamily="50" charset="-128"/>
                        </a:rPr>
                        <a:t>人</a:t>
                      </a:r>
                      <a:endParaRPr kumimoji="1" lang="en-US" altLang="ja-JP" sz="700" dirty="0">
                        <a:latin typeface="Meiryo UI" panose="020B0604030504040204" pitchFamily="50" charset="-128"/>
                        <a:ea typeface="Meiryo UI" panose="020B0604030504040204" pitchFamily="50" charset="-128"/>
                      </a:endParaRPr>
                    </a:p>
                    <a:p>
                      <a:pPr>
                        <a:lnSpc>
                          <a:spcPts val="1100"/>
                        </a:lnSpc>
                      </a:pPr>
                      <a:r>
                        <a:rPr kumimoji="1" lang="ja-JP" altLang="en-US" sz="700" dirty="0">
                          <a:latin typeface="Meiryo UI" panose="020B0604030504040204" pitchFamily="50" charset="-128"/>
                          <a:ea typeface="Meiryo UI" panose="020B0604030504040204" pitchFamily="50" charset="-128"/>
                        </a:rPr>
                        <a:t> </a:t>
                      </a:r>
                      <a:r>
                        <a:rPr kumimoji="1" lang="zh-TW" altLang="en-US" sz="700" dirty="0">
                          <a:latin typeface="Meiryo UI" panose="020B0604030504040204" pitchFamily="50" charset="-128"/>
                          <a:ea typeface="Meiryo UI" panose="020B0604030504040204" pitchFamily="50" charset="-128"/>
                        </a:rPr>
                        <a:t>日本語教育機関</a:t>
                      </a:r>
                      <a:r>
                        <a:rPr kumimoji="1" lang="en-US" altLang="ja-JP" sz="700" baseline="0" dirty="0">
                          <a:latin typeface="Meiryo UI" panose="020B0604030504040204" pitchFamily="50" charset="-128"/>
                          <a:ea typeface="Meiryo UI" panose="020B0604030504040204" pitchFamily="50" charset="-128"/>
                        </a:rPr>
                        <a:t> </a:t>
                      </a:r>
                      <a:r>
                        <a:rPr kumimoji="1" lang="en-US" altLang="ja-JP" sz="700" dirty="0">
                          <a:latin typeface="Meiryo UI" panose="020B0604030504040204" pitchFamily="50" charset="-128"/>
                          <a:ea typeface="Meiryo UI" panose="020B0604030504040204" pitchFamily="50" charset="-128"/>
                        </a:rPr>
                        <a:t>7,923</a:t>
                      </a:r>
                      <a:r>
                        <a:rPr kumimoji="1" lang="ja-JP" altLang="en-US" sz="700" dirty="0">
                          <a:latin typeface="Meiryo UI" panose="020B0604030504040204" pitchFamily="50" charset="-128"/>
                          <a:ea typeface="Meiryo UI" panose="020B0604030504040204" pitchFamily="50" charset="-128"/>
                        </a:rPr>
                        <a:t>人</a:t>
                      </a:r>
                      <a:endParaRPr kumimoji="1" lang="en-US" altLang="ja-JP" sz="700" dirty="0">
                        <a:latin typeface="Meiryo UI" panose="020B0604030504040204" pitchFamily="50" charset="-128"/>
                        <a:ea typeface="Meiryo UI" panose="020B0604030504040204" pitchFamily="50" charset="-128"/>
                      </a:endParaRPr>
                    </a:p>
                    <a:p>
                      <a:pPr>
                        <a:lnSpc>
                          <a:spcPts val="1100"/>
                        </a:lnSpc>
                      </a:pPr>
                      <a:r>
                        <a:rPr kumimoji="1" lang="en-US" altLang="ja-JP" sz="800" u="none" dirty="0">
                          <a:latin typeface="Meiryo UI" panose="020B0604030504040204" pitchFamily="50" charset="-128"/>
                          <a:ea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rPr>
                        <a:t>2019.5.1</a:t>
                      </a:r>
                      <a:r>
                        <a:rPr kumimoji="1" lang="ja-JP" altLang="en-US" sz="800" dirty="0">
                          <a:latin typeface="Meiryo UI" panose="020B0604030504040204" pitchFamily="50" charset="-128"/>
                          <a:ea typeface="Meiryo UI" panose="020B0604030504040204" pitchFamily="50" charset="-128"/>
                        </a:rPr>
                        <a:t>時点</a:t>
                      </a:r>
                      <a:r>
                        <a:rPr kumimoji="1" lang="ja-JP" altLang="en-US" sz="800" u="none" dirty="0">
                          <a:latin typeface="Meiryo UI" panose="020B0604030504040204" pitchFamily="50" charset="-128"/>
                          <a:ea typeface="Meiryo UI" panose="020B0604030504040204" pitchFamily="50" charset="-128"/>
                        </a:rPr>
                        <a:t> </a:t>
                      </a:r>
                      <a:endParaRPr kumimoji="1" lang="en-US" altLang="ja-JP" sz="8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tc>
                  <a:txBody>
                    <a:bodyPr/>
                    <a:lstStyle/>
                    <a:p>
                      <a:pPr>
                        <a:lnSpc>
                          <a:spcPts val="1100"/>
                        </a:lnSpc>
                      </a:pPr>
                      <a:r>
                        <a:rPr kumimoji="1" lang="en-US" altLang="ja-JP" sz="1000" u="none" dirty="0">
                          <a:latin typeface="Meiryo UI" panose="020B0604030504040204" pitchFamily="50" charset="-128"/>
                          <a:ea typeface="Meiryo UI" panose="020B0604030504040204" pitchFamily="50" charset="-128"/>
                        </a:rPr>
                        <a:t>24,361</a:t>
                      </a:r>
                      <a:r>
                        <a:rPr kumimoji="1" lang="ja-JP" altLang="en-US" sz="1000" u="none" dirty="0">
                          <a:latin typeface="Meiryo UI" panose="020B0604030504040204" pitchFamily="50" charset="-128"/>
                          <a:ea typeface="Meiryo UI" panose="020B0604030504040204" pitchFamily="50" charset="-128"/>
                        </a:rPr>
                        <a:t>人</a:t>
                      </a:r>
                      <a:endParaRPr kumimoji="1" lang="en-US" altLang="ja-JP" sz="1000" u="none" dirty="0">
                        <a:latin typeface="Meiryo UI" panose="020B0604030504040204" pitchFamily="50" charset="-128"/>
                        <a:ea typeface="Meiryo UI" panose="020B0604030504040204" pitchFamily="50" charset="-128"/>
                      </a:endParaRPr>
                    </a:p>
                    <a:p>
                      <a:pPr>
                        <a:lnSpc>
                          <a:spcPts val="1100"/>
                        </a:lnSpc>
                      </a:pPr>
                      <a:r>
                        <a:rPr kumimoji="1" lang="ja-JP" altLang="en-US" sz="700" dirty="0">
                          <a:latin typeface="Meiryo UI" panose="020B0604030504040204" pitchFamily="50" charset="-128"/>
                          <a:ea typeface="Meiryo UI" panose="020B0604030504040204" pitchFamily="50" charset="-128"/>
                        </a:rPr>
                        <a:t>うち</a:t>
                      </a:r>
                      <a:endParaRPr kumimoji="1" lang="en-US" altLang="ja-JP" sz="700" dirty="0">
                        <a:latin typeface="Meiryo UI" panose="020B0604030504040204" pitchFamily="50" charset="-128"/>
                        <a:ea typeface="Meiryo UI" panose="020B0604030504040204" pitchFamily="50" charset="-128"/>
                      </a:endParaRPr>
                    </a:p>
                    <a:p>
                      <a:pPr>
                        <a:lnSpc>
                          <a:spcPts val="1100"/>
                        </a:lnSpc>
                      </a:pPr>
                      <a:r>
                        <a:rPr kumimoji="1" lang="en-US" altLang="ja-JP" sz="700" baseline="0" dirty="0">
                          <a:latin typeface="Meiryo UI" panose="020B0604030504040204" pitchFamily="50" charset="-128"/>
                          <a:ea typeface="Meiryo UI" panose="020B0604030504040204" pitchFamily="50" charset="-128"/>
                        </a:rPr>
                        <a:t> </a:t>
                      </a:r>
                      <a:r>
                        <a:rPr kumimoji="1" lang="ja-JP" altLang="en-US" sz="700" dirty="0">
                          <a:latin typeface="Meiryo UI" panose="020B0604030504040204" pitchFamily="50" charset="-128"/>
                          <a:ea typeface="Meiryo UI" panose="020B0604030504040204" pitchFamily="50" charset="-128"/>
                        </a:rPr>
                        <a:t>大学・短大 </a:t>
                      </a:r>
                      <a:r>
                        <a:rPr kumimoji="1" lang="en-US" altLang="ja-JP" sz="700" dirty="0">
                          <a:latin typeface="Meiryo UI" panose="020B0604030504040204" pitchFamily="50" charset="-128"/>
                          <a:ea typeface="Meiryo UI" panose="020B0604030504040204" pitchFamily="50" charset="-128"/>
                        </a:rPr>
                        <a:t>9,458</a:t>
                      </a:r>
                      <a:r>
                        <a:rPr kumimoji="1" lang="ja-JP" altLang="en-US" sz="700" dirty="0">
                          <a:latin typeface="Meiryo UI" panose="020B0604030504040204" pitchFamily="50" charset="-128"/>
                          <a:ea typeface="Meiryo UI" panose="020B0604030504040204" pitchFamily="50" charset="-128"/>
                        </a:rPr>
                        <a:t>人</a:t>
                      </a:r>
                      <a:endParaRPr kumimoji="1" lang="en-US" altLang="ja-JP" sz="700" dirty="0">
                        <a:latin typeface="Meiryo UI" panose="020B0604030504040204" pitchFamily="50" charset="-128"/>
                        <a:ea typeface="Meiryo UI" panose="020B0604030504040204" pitchFamily="50" charset="-128"/>
                      </a:endParaRPr>
                    </a:p>
                    <a:p>
                      <a:pPr>
                        <a:lnSpc>
                          <a:spcPts val="1100"/>
                        </a:lnSpc>
                      </a:pPr>
                      <a:r>
                        <a:rPr kumimoji="1" lang="ja-JP" altLang="en-US" sz="700" baseline="0" dirty="0">
                          <a:latin typeface="Meiryo UI" panose="020B0604030504040204" pitchFamily="50" charset="-128"/>
                          <a:ea typeface="Meiryo UI" panose="020B0604030504040204" pitchFamily="50" charset="-128"/>
                        </a:rPr>
                        <a:t> </a:t>
                      </a:r>
                      <a:r>
                        <a:rPr kumimoji="1" lang="ja-JP" altLang="en-US" sz="700" dirty="0">
                          <a:latin typeface="Meiryo UI" panose="020B0604030504040204" pitchFamily="50" charset="-128"/>
                          <a:ea typeface="Meiryo UI" panose="020B0604030504040204" pitchFamily="50" charset="-128"/>
                        </a:rPr>
                        <a:t>高専・専修等 </a:t>
                      </a:r>
                      <a:r>
                        <a:rPr kumimoji="1" lang="en-US" altLang="ja-JP" sz="700" dirty="0">
                          <a:latin typeface="Meiryo UI" panose="020B0604030504040204" pitchFamily="50" charset="-128"/>
                          <a:ea typeface="Meiryo UI" panose="020B0604030504040204" pitchFamily="50" charset="-128"/>
                        </a:rPr>
                        <a:t>8,774</a:t>
                      </a:r>
                      <a:r>
                        <a:rPr kumimoji="1" lang="ja-JP" altLang="en-US" sz="700" dirty="0">
                          <a:latin typeface="Meiryo UI" panose="020B0604030504040204" pitchFamily="50" charset="-128"/>
                          <a:ea typeface="Meiryo UI" panose="020B0604030504040204" pitchFamily="50" charset="-128"/>
                        </a:rPr>
                        <a:t>人</a:t>
                      </a:r>
                      <a:endParaRPr kumimoji="1" lang="en-US" altLang="ja-JP" sz="700" dirty="0">
                        <a:latin typeface="Meiryo UI" panose="020B0604030504040204" pitchFamily="50" charset="-128"/>
                        <a:ea typeface="Meiryo UI" panose="020B0604030504040204" pitchFamily="50" charset="-128"/>
                      </a:endParaRPr>
                    </a:p>
                    <a:p>
                      <a:pPr>
                        <a:lnSpc>
                          <a:spcPts val="1100"/>
                        </a:lnSpc>
                      </a:pPr>
                      <a:r>
                        <a:rPr kumimoji="1" lang="ja-JP" altLang="en-US" sz="700" dirty="0">
                          <a:latin typeface="Meiryo UI" panose="020B0604030504040204" pitchFamily="50" charset="-128"/>
                          <a:ea typeface="Meiryo UI" panose="020B0604030504040204" pitchFamily="50" charset="-128"/>
                        </a:rPr>
                        <a:t> </a:t>
                      </a:r>
                      <a:r>
                        <a:rPr kumimoji="1" lang="zh-TW" altLang="en-US" sz="700" dirty="0">
                          <a:latin typeface="Meiryo UI" panose="020B0604030504040204" pitchFamily="50" charset="-128"/>
                          <a:ea typeface="Meiryo UI" panose="020B0604030504040204" pitchFamily="50" charset="-128"/>
                        </a:rPr>
                        <a:t>日本語教育機関</a:t>
                      </a:r>
                      <a:r>
                        <a:rPr kumimoji="1" lang="en-US" altLang="ja-JP" sz="700" baseline="0" dirty="0">
                          <a:latin typeface="Meiryo UI" panose="020B0604030504040204" pitchFamily="50" charset="-128"/>
                          <a:ea typeface="Meiryo UI" panose="020B0604030504040204" pitchFamily="50" charset="-128"/>
                        </a:rPr>
                        <a:t> </a:t>
                      </a:r>
                      <a:r>
                        <a:rPr kumimoji="1" lang="en-US" altLang="ja-JP" sz="700" dirty="0">
                          <a:latin typeface="Meiryo UI" panose="020B0604030504040204" pitchFamily="50" charset="-128"/>
                          <a:ea typeface="Meiryo UI" panose="020B0604030504040204" pitchFamily="50" charset="-128"/>
                        </a:rPr>
                        <a:t>6,129</a:t>
                      </a:r>
                      <a:r>
                        <a:rPr kumimoji="1" lang="ja-JP" altLang="en-US" sz="700" dirty="0">
                          <a:latin typeface="Meiryo UI" panose="020B0604030504040204" pitchFamily="50" charset="-128"/>
                          <a:ea typeface="Meiryo UI" panose="020B0604030504040204" pitchFamily="50" charset="-128"/>
                        </a:rPr>
                        <a:t>人</a:t>
                      </a:r>
                      <a:endParaRPr kumimoji="1" lang="en-US" altLang="ja-JP" sz="700" dirty="0">
                        <a:latin typeface="Meiryo UI" panose="020B0604030504040204" pitchFamily="50" charset="-128"/>
                        <a:ea typeface="Meiryo UI" panose="020B0604030504040204" pitchFamily="50" charset="-128"/>
                      </a:endParaRPr>
                    </a:p>
                    <a:p>
                      <a:pPr>
                        <a:lnSpc>
                          <a:spcPts val="1100"/>
                        </a:lnSpc>
                      </a:pPr>
                      <a:r>
                        <a:rPr kumimoji="1" lang="en-US" altLang="ja-JP" sz="700" u="none" dirty="0">
                          <a:latin typeface="Meiryo UI" panose="020B0604030504040204" pitchFamily="50" charset="-128"/>
                          <a:ea typeface="Meiryo UI" panose="020B0604030504040204" pitchFamily="50" charset="-128"/>
                        </a:rPr>
                        <a:t> ※</a:t>
                      </a:r>
                      <a:r>
                        <a:rPr kumimoji="1" lang="en-US" altLang="ja-JP" sz="700" dirty="0">
                          <a:latin typeface="Meiryo UI" panose="020B0604030504040204" pitchFamily="50" charset="-128"/>
                          <a:ea typeface="Meiryo UI" panose="020B0604030504040204" pitchFamily="50" charset="-128"/>
                        </a:rPr>
                        <a:t>2020.5.1</a:t>
                      </a:r>
                      <a:r>
                        <a:rPr kumimoji="1" lang="ja-JP" altLang="en-US" sz="700" dirty="0">
                          <a:latin typeface="Meiryo UI" panose="020B0604030504040204" pitchFamily="50" charset="-128"/>
                          <a:ea typeface="Meiryo UI" panose="020B0604030504040204" pitchFamily="50" charset="-128"/>
                        </a:rPr>
                        <a:t>時点</a:t>
                      </a:r>
                      <a:r>
                        <a:rPr kumimoji="1" lang="ja-JP" altLang="en-US" sz="700" u="none" dirty="0">
                          <a:latin typeface="Meiryo UI" panose="020B0604030504040204" pitchFamily="50" charset="-128"/>
                          <a:ea typeface="Meiryo UI" panose="020B0604030504040204" pitchFamily="50" charset="-128"/>
                        </a:rPr>
                        <a:t> </a:t>
                      </a:r>
                      <a:endParaRPr kumimoji="1" lang="en-US" altLang="ja-JP" sz="8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kumimoji="1" lang="en-US" altLang="ja-JP" sz="1000" u="none" dirty="0">
                          <a:latin typeface="Meiryo UI" panose="020B0604030504040204" pitchFamily="50" charset="-128"/>
                          <a:ea typeface="Meiryo UI" panose="020B0604030504040204" pitchFamily="50" charset="-128"/>
                        </a:rPr>
                        <a:t>21,783</a:t>
                      </a:r>
                      <a:r>
                        <a:rPr kumimoji="1" lang="ja-JP" altLang="en-US" sz="1000" u="none" dirty="0">
                          <a:latin typeface="Meiryo UI" panose="020B0604030504040204" pitchFamily="50" charset="-128"/>
                          <a:ea typeface="Meiryo UI" panose="020B0604030504040204" pitchFamily="50" charset="-128"/>
                        </a:rPr>
                        <a:t>人</a:t>
                      </a:r>
                      <a:endParaRPr kumimoji="1" lang="en-US" altLang="ja-JP" sz="1000" u="none" dirty="0">
                        <a:latin typeface="Meiryo UI" panose="020B0604030504040204" pitchFamily="50" charset="-128"/>
                        <a:ea typeface="Meiryo UI" panose="020B0604030504040204" pitchFamily="50" charset="-128"/>
                      </a:endParaRPr>
                    </a:p>
                    <a:p>
                      <a:pPr>
                        <a:lnSpc>
                          <a:spcPts val="1100"/>
                        </a:lnSpc>
                      </a:pPr>
                      <a:r>
                        <a:rPr kumimoji="1" lang="ja-JP" altLang="en-US" sz="700" dirty="0">
                          <a:latin typeface="Meiryo UI" panose="020B0604030504040204" pitchFamily="50" charset="-128"/>
                          <a:ea typeface="Meiryo UI" panose="020B0604030504040204" pitchFamily="50" charset="-128"/>
                        </a:rPr>
                        <a:t>うち</a:t>
                      </a:r>
                      <a:endParaRPr kumimoji="1" lang="en-US" altLang="ja-JP" sz="700" dirty="0">
                        <a:latin typeface="Meiryo UI" panose="020B0604030504040204" pitchFamily="50" charset="-128"/>
                        <a:ea typeface="Meiryo UI" panose="020B0604030504040204" pitchFamily="50" charset="-128"/>
                      </a:endParaRPr>
                    </a:p>
                    <a:p>
                      <a:pPr>
                        <a:lnSpc>
                          <a:spcPts val="1100"/>
                        </a:lnSpc>
                      </a:pPr>
                      <a:r>
                        <a:rPr kumimoji="1" lang="ja-JP" altLang="en-US" sz="700" dirty="0">
                          <a:latin typeface="Meiryo UI" panose="020B0604030504040204" pitchFamily="50" charset="-128"/>
                          <a:ea typeface="Meiryo UI" panose="020B0604030504040204" pitchFamily="50" charset="-128"/>
                        </a:rPr>
                        <a:t> 大学・短大</a:t>
                      </a:r>
                      <a:r>
                        <a:rPr kumimoji="1" lang="ja-JP" altLang="en-US" sz="700" baseline="0" dirty="0">
                          <a:latin typeface="Meiryo UI" panose="020B0604030504040204" pitchFamily="50" charset="-128"/>
                          <a:ea typeface="Meiryo UI" panose="020B0604030504040204" pitchFamily="50" charset="-128"/>
                        </a:rPr>
                        <a:t> </a:t>
                      </a:r>
                      <a:r>
                        <a:rPr kumimoji="1" lang="en-US" altLang="ja-JP" sz="700" baseline="0" dirty="0">
                          <a:latin typeface="Meiryo UI" panose="020B0604030504040204" pitchFamily="50" charset="-128"/>
                          <a:ea typeface="Meiryo UI" panose="020B0604030504040204" pitchFamily="50" charset="-128"/>
                        </a:rPr>
                        <a:t>9,083</a:t>
                      </a:r>
                      <a:r>
                        <a:rPr kumimoji="1" lang="ja-JP" altLang="en-US" sz="700" dirty="0">
                          <a:latin typeface="Meiryo UI" panose="020B0604030504040204" pitchFamily="50" charset="-128"/>
                          <a:ea typeface="Meiryo UI" panose="020B0604030504040204" pitchFamily="50" charset="-128"/>
                        </a:rPr>
                        <a:t>人</a:t>
                      </a:r>
                      <a:endParaRPr kumimoji="1" lang="en-US" altLang="ja-JP" sz="700" dirty="0">
                        <a:latin typeface="Meiryo UI" panose="020B0604030504040204" pitchFamily="50" charset="-128"/>
                        <a:ea typeface="Meiryo UI" panose="020B0604030504040204" pitchFamily="50" charset="-128"/>
                      </a:endParaRPr>
                    </a:p>
                    <a:p>
                      <a:pPr>
                        <a:lnSpc>
                          <a:spcPts val="1100"/>
                        </a:lnSpc>
                      </a:pPr>
                      <a:r>
                        <a:rPr kumimoji="1" lang="en-US" altLang="ja-JP" sz="700" baseline="0" dirty="0">
                          <a:latin typeface="Meiryo UI" panose="020B0604030504040204" pitchFamily="50" charset="-128"/>
                          <a:ea typeface="Meiryo UI" panose="020B0604030504040204" pitchFamily="50" charset="-128"/>
                        </a:rPr>
                        <a:t> </a:t>
                      </a:r>
                      <a:r>
                        <a:rPr kumimoji="1" lang="ja-JP" altLang="en-US" sz="700" dirty="0">
                          <a:latin typeface="Meiryo UI" panose="020B0604030504040204" pitchFamily="50" charset="-128"/>
                          <a:ea typeface="Meiryo UI" panose="020B0604030504040204" pitchFamily="50" charset="-128"/>
                        </a:rPr>
                        <a:t>高専・専修等</a:t>
                      </a:r>
                      <a:r>
                        <a:rPr kumimoji="1" lang="ja-JP" altLang="en-US" sz="700" baseline="0" dirty="0">
                          <a:latin typeface="Meiryo UI" panose="020B0604030504040204" pitchFamily="50" charset="-128"/>
                          <a:ea typeface="Meiryo UI" panose="020B0604030504040204" pitchFamily="50" charset="-128"/>
                        </a:rPr>
                        <a:t> </a:t>
                      </a:r>
                      <a:r>
                        <a:rPr kumimoji="1" lang="en-US" altLang="ja-JP" sz="700" dirty="0">
                          <a:latin typeface="Meiryo UI" panose="020B0604030504040204" pitchFamily="50" charset="-128"/>
                          <a:ea typeface="Meiryo UI" panose="020B0604030504040204" pitchFamily="50" charset="-128"/>
                        </a:rPr>
                        <a:t>8,777</a:t>
                      </a:r>
                      <a:r>
                        <a:rPr kumimoji="1" lang="ja-JP" altLang="en-US" sz="700" dirty="0">
                          <a:latin typeface="Meiryo UI" panose="020B0604030504040204" pitchFamily="50" charset="-128"/>
                          <a:ea typeface="Meiryo UI" panose="020B0604030504040204" pitchFamily="50" charset="-128"/>
                        </a:rPr>
                        <a:t>人</a:t>
                      </a:r>
                      <a:endParaRPr kumimoji="1" lang="en-US" altLang="ja-JP" sz="700" dirty="0">
                        <a:latin typeface="Meiryo UI" panose="020B0604030504040204" pitchFamily="50" charset="-128"/>
                        <a:ea typeface="Meiryo UI" panose="020B0604030504040204" pitchFamily="50" charset="-128"/>
                      </a:endParaRPr>
                    </a:p>
                    <a:p>
                      <a:pPr>
                        <a:lnSpc>
                          <a:spcPts val="1100"/>
                        </a:lnSpc>
                      </a:pPr>
                      <a:r>
                        <a:rPr kumimoji="1" lang="ja-JP" altLang="en-US" sz="700" dirty="0">
                          <a:latin typeface="Meiryo UI" panose="020B0604030504040204" pitchFamily="50" charset="-128"/>
                          <a:ea typeface="Meiryo UI" panose="020B0604030504040204" pitchFamily="50" charset="-128"/>
                        </a:rPr>
                        <a:t> </a:t>
                      </a:r>
                      <a:r>
                        <a:rPr kumimoji="1" lang="zh-TW" altLang="en-US" sz="700" dirty="0">
                          <a:latin typeface="Meiryo UI" panose="020B0604030504040204" pitchFamily="50" charset="-128"/>
                          <a:ea typeface="Meiryo UI" panose="020B0604030504040204" pitchFamily="50" charset="-128"/>
                        </a:rPr>
                        <a:t>日本語教育機関</a:t>
                      </a:r>
                      <a:r>
                        <a:rPr kumimoji="1" lang="en-US" altLang="ja-JP" sz="700" baseline="0" dirty="0">
                          <a:latin typeface="Meiryo UI" panose="020B0604030504040204" pitchFamily="50" charset="-128"/>
                          <a:ea typeface="Meiryo UI" panose="020B0604030504040204" pitchFamily="50" charset="-128"/>
                        </a:rPr>
                        <a:t> </a:t>
                      </a:r>
                      <a:r>
                        <a:rPr kumimoji="1" lang="en-US" altLang="ja-JP" sz="700" dirty="0">
                          <a:latin typeface="Meiryo UI" panose="020B0604030504040204" pitchFamily="50" charset="-128"/>
                          <a:ea typeface="Meiryo UI" panose="020B0604030504040204" pitchFamily="50" charset="-128"/>
                        </a:rPr>
                        <a:t>3,923</a:t>
                      </a:r>
                      <a:r>
                        <a:rPr kumimoji="1" lang="ja-JP" altLang="en-US" sz="700" dirty="0">
                          <a:latin typeface="Meiryo UI" panose="020B0604030504040204" pitchFamily="50" charset="-128"/>
                          <a:ea typeface="Meiryo UI" panose="020B0604030504040204" pitchFamily="50" charset="-128"/>
                        </a:rPr>
                        <a:t>人</a:t>
                      </a:r>
                      <a:endParaRPr kumimoji="1" lang="en-US" altLang="ja-JP" sz="7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en-US" altLang="ja-JP" sz="700" u="none" dirty="0">
                          <a:latin typeface="Meiryo UI" panose="020B0604030504040204" pitchFamily="50" charset="-128"/>
                          <a:ea typeface="Meiryo UI" panose="020B0604030504040204" pitchFamily="50" charset="-128"/>
                        </a:rPr>
                        <a:t> ※2021.5.1</a:t>
                      </a:r>
                      <a:r>
                        <a:rPr kumimoji="1" lang="ja-JP" altLang="en-US" sz="700" u="none" dirty="0">
                          <a:latin typeface="Meiryo UI" panose="020B0604030504040204" pitchFamily="50" charset="-128"/>
                          <a:ea typeface="Meiryo UI" panose="020B0604030504040204" pitchFamily="50" charset="-128"/>
                        </a:rPr>
                        <a:t>時点</a:t>
                      </a:r>
                      <a:endParaRPr kumimoji="1" lang="ja-JP" altLang="en-US" sz="8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21,190</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700" u="none" dirty="0">
                          <a:solidFill>
                            <a:schemeClr val="tx1"/>
                          </a:solidFill>
                          <a:latin typeface="Meiryo UI" panose="020B0604030504040204" pitchFamily="50" charset="-128"/>
                          <a:ea typeface="Meiryo UI" panose="020B0604030504040204" pitchFamily="50" charset="-128"/>
                        </a:rPr>
                        <a:t>うち</a:t>
                      </a:r>
                      <a:endParaRPr kumimoji="1" lang="en-US" altLang="ja-JP" sz="7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700" u="none" dirty="0">
                          <a:solidFill>
                            <a:schemeClr val="tx1"/>
                          </a:solidFill>
                          <a:latin typeface="Meiryo UI" panose="020B0604030504040204" pitchFamily="50" charset="-128"/>
                          <a:ea typeface="Meiryo UI" panose="020B0604030504040204" pitchFamily="50" charset="-128"/>
                        </a:rPr>
                        <a:t> 大学・短大</a:t>
                      </a:r>
                      <a:r>
                        <a:rPr kumimoji="1" lang="ja-JP" altLang="en-US" sz="700" u="none" baseline="0" dirty="0">
                          <a:solidFill>
                            <a:schemeClr val="tx1"/>
                          </a:solidFill>
                          <a:latin typeface="Meiryo UI" panose="020B0604030504040204" pitchFamily="50" charset="-128"/>
                          <a:ea typeface="Meiryo UI" panose="020B0604030504040204" pitchFamily="50" charset="-128"/>
                        </a:rPr>
                        <a:t> </a:t>
                      </a:r>
                      <a:r>
                        <a:rPr kumimoji="1" lang="en-US" altLang="ja-JP" sz="700" u="none" baseline="0" dirty="0">
                          <a:solidFill>
                            <a:schemeClr val="tx1"/>
                          </a:solidFill>
                          <a:latin typeface="Meiryo UI" panose="020B0604030504040204" pitchFamily="50" charset="-128"/>
                          <a:ea typeface="Meiryo UI" panose="020B0604030504040204" pitchFamily="50" charset="-128"/>
                        </a:rPr>
                        <a:t>8,900</a:t>
                      </a:r>
                      <a:r>
                        <a:rPr kumimoji="1" lang="ja-JP" altLang="en-US" sz="700" u="none" dirty="0">
                          <a:solidFill>
                            <a:schemeClr val="tx1"/>
                          </a:solidFill>
                          <a:latin typeface="Meiryo UI" panose="020B0604030504040204" pitchFamily="50" charset="-128"/>
                          <a:ea typeface="Meiryo UI" panose="020B0604030504040204" pitchFamily="50" charset="-128"/>
                        </a:rPr>
                        <a:t>人</a:t>
                      </a:r>
                      <a:endParaRPr kumimoji="1" lang="en-US" altLang="ja-JP" sz="7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en-US" altLang="ja-JP" sz="700" u="none" baseline="0" dirty="0">
                          <a:solidFill>
                            <a:schemeClr val="tx1"/>
                          </a:solidFill>
                          <a:latin typeface="Meiryo UI" panose="020B0604030504040204" pitchFamily="50" charset="-128"/>
                          <a:ea typeface="Meiryo UI" panose="020B0604030504040204" pitchFamily="50" charset="-128"/>
                        </a:rPr>
                        <a:t> </a:t>
                      </a:r>
                      <a:r>
                        <a:rPr kumimoji="1" lang="ja-JP" altLang="en-US" sz="700" u="none" dirty="0">
                          <a:solidFill>
                            <a:schemeClr val="tx1"/>
                          </a:solidFill>
                          <a:latin typeface="Meiryo UI" panose="020B0604030504040204" pitchFamily="50" charset="-128"/>
                          <a:ea typeface="Meiryo UI" panose="020B0604030504040204" pitchFamily="50" charset="-128"/>
                        </a:rPr>
                        <a:t>高専・専修等</a:t>
                      </a:r>
                      <a:r>
                        <a:rPr kumimoji="1" lang="ja-JP" altLang="en-US" sz="700" u="none" baseline="0" dirty="0">
                          <a:solidFill>
                            <a:schemeClr val="tx1"/>
                          </a:solidFill>
                          <a:latin typeface="Meiryo UI" panose="020B0604030504040204" pitchFamily="50" charset="-128"/>
                          <a:ea typeface="Meiryo UI" panose="020B0604030504040204" pitchFamily="50" charset="-128"/>
                        </a:rPr>
                        <a:t> </a:t>
                      </a:r>
                      <a:r>
                        <a:rPr kumimoji="1" lang="en-US" altLang="ja-JP" sz="700" u="none" baseline="0" dirty="0">
                          <a:solidFill>
                            <a:schemeClr val="tx1"/>
                          </a:solidFill>
                          <a:latin typeface="Meiryo UI" panose="020B0604030504040204" pitchFamily="50" charset="-128"/>
                          <a:ea typeface="Meiryo UI" panose="020B0604030504040204" pitchFamily="50" charset="-128"/>
                        </a:rPr>
                        <a:t>7</a:t>
                      </a:r>
                      <a:r>
                        <a:rPr kumimoji="1" lang="en-US" altLang="ja-JP" sz="700" u="none" dirty="0">
                          <a:solidFill>
                            <a:schemeClr val="tx1"/>
                          </a:solidFill>
                          <a:latin typeface="Meiryo UI" panose="020B0604030504040204" pitchFamily="50" charset="-128"/>
                          <a:ea typeface="Meiryo UI" panose="020B0604030504040204" pitchFamily="50" charset="-128"/>
                        </a:rPr>
                        <a:t>,181</a:t>
                      </a:r>
                      <a:r>
                        <a:rPr kumimoji="1" lang="ja-JP" altLang="en-US" sz="700" u="none" dirty="0">
                          <a:solidFill>
                            <a:schemeClr val="tx1"/>
                          </a:solidFill>
                          <a:latin typeface="Meiryo UI" panose="020B0604030504040204" pitchFamily="50" charset="-128"/>
                          <a:ea typeface="Meiryo UI" panose="020B0604030504040204" pitchFamily="50" charset="-128"/>
                        </a:rPr>
                        <a:t>人</a:t>
                      </a:r>
                      <a:endParaRPr kumimoji="1" lang="en-US" altLang="ja-JP" sz="7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700" u="none" dirty="0">
                          <a:solidFill>
                            <a:schemeClr val="tx1"/>
                          </a:solidFill>
                          <a:latin typeface="Meiryo UI" panose="020B0604030504040204" pitchFamily="50" charset="-128"/>
                          <a:ea typeface="Meiryo UI" panose="020B0604030504040204" pitchFamily="50" charset="-128"/>
                        </a:rPr>
                        <a:t> </a:t>
                      </a:r>
                      <a:r>
                        <a:rPr kumimoji="1" lang="zh-TW" altLang="en-US" sz="700" u="none" dirty="0">
                          <a:solidFill>
                            <a:schemeClr val="tx1"/>
                          </a:solidFill>
                          <a:latin typeface="Meiryo UI" panose="020B0604030504040204" pitchFamily="50" charset="-128"/>
                          <a:ea typeface="Meiryo UI" panose="020B0604030504040204" pitchFamily="50" charset="-128"/>
                        </a:rPr>
                        <a:t>日本語教育機関</a:t>
                      </a:r>
                      <a:r>
                        <a:rPr kumimoji="1" lang="en-US" altLang="ja-JP" sz="700" u="none" baseline="0" dirty="0">
                          <a:solidFill>
                            <a:schemeClr val="tx1"/>
                          </a:solidFill>
                          <a:latin typeface="Meiryo UI" panose="020B0604030504040204" pitchFamily="50" charset="-128"/>
                          <a:ea typeface="Meiryo UI" panose="020B0604030504040204" pitchFamily="50" charset="-128"/>
                        </a:rPr>
                        <a:t> 5,109</a:t>
                      </a:r>
                      <a:r>
                        <a:rPr kumimoji="1" lang="ja-JP" altLang="en-US" sz="700" u="none" dirty="0">
                          <a:solidFill>
                            <a:schemeClr val="tx1"/>
                          </a:solidFill>
                          <a:latin typeface="Meiryo UI" panose="020B0604030504040204" pitchFamily="50" charset="-128"/>
                          <a:ea typeface="Meiryo UI" panose="020B0604030504040204" pitchFamily="50" charset="-128"/>
                        </a:rPr>
                        <a:t>人</a:t>
                      </a:r>
                      <a:endParaRPr kumimoji="1" lang="en-US" altLang="ja-JP" sz="7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en-US" altLang="ja-JP" sz="700" u="none" dirty="0">
                          <a:solidFill>
                            <a:schemeClr val="tx1"/>
                          </a:solidFill>
                          <a:latin typeface="Meiryo UI" panose="020B0604030504040204" pitchFamily="50" charset="-128"/>
                          <a:ea typeface="Meiryo UI" panose="020B0604030504040204" pitchFamily="50" charset="-128"/>
                        </a:rPr>
                        <a:t> ※2022.5.1</a:t>
                      </a:r>
                      <a:r>
                        <a:rPr kumimoji="1" lang="ja-JP" altLang="en-US" sz="700" u="none" dirty="0">
                          <a:solidFill>
                            <a:schemeClr val="tx1"/>
                          </a:solidFill>
                          <a:latin typeface="Meiryo UI" panose="020B0604030504040204" pitchFamily="50" charset="-128"/>
                          <a:ea typeface="Meiryo UI" panose="020B0604030504040204" pitchFamily="50" charset="-128"/>
                        </a:rPr>
                        <a:t>時点</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kumimoji="1" lang="en-US" altLang="ja-JP" sz="900" u="none" dirty="0">
                          <a:solidFill>
                            <a:schemeClr val="tx1"/>
                          </a:solidFill>
                          <a:latin typeface="Meiryo UI" panose="020B0604030504040204" pitchFamily="50" charset="-128"/>
                          <a:ea typeface="Meiryo UI" panose="020B0604030504040204" pitchFamily="50" charset="-128"/>
                        </a:rPr>
                        <a:t>28,324</a:t>
                      </a:r>
                      <a:r>
                        <a:rPr kumimoji="1" lang="ja-JP" altLang="en-US" sz="900" u="none" dirty="0">
                          <a:solidFill>
                            <a:schemeClr val="tx1"/>
                          </a:solidFill>
                          <a:latin typeface="Meiryo UI" panose="020B0604030504040204" pitchFamily="50" charset="-128"/>
                          <a:ea typeface="Meiryo UI" panose="020B0604030504040204" pitchFamily="50" charset="-128"/>
                        </a:rPr>
                        <a:t>人</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700" u="none" dirty="0">
                          <a:solidFill>
                            <a:schemeClr val="tx1"/>
                          </a:solidFill>
                          <a:latin typeface="Meiryo UI" panose="020B0604030504040204" pitchFamily="50" charset="-128"/>
                          <a:ea typeface="Meiryo UI" panose="020B0604030504040204" pitchFamily="50" charset="-128"/>
                        </a:rPr>
                        <a:t>うち</a:t>
                      </a:r>
                      <a:endParaRPr kumimoji="1" lang="en-US" altLang="ja-JP" sz="7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700" u="none" dirty="0">
                          <a:solidFill>
                            <a:schemeClr val="tx1"/>
                          </a:solidFill>
                          <a:latin typeface="Meiryo UI" panose="020B0604030504040204" pitchFamily="50" charset="-128"/>
                          <a:ea typeface="Meiryo UI" panose="020B0604030504040204" pitchFamily="50" charset="-128"/>
                        </a:rPr>
                        <a:t> 大学・短大</a:t>
                      </a:r>
                      <a:r>
                        <a:rPr kumimoji="1" lang="ja-JP" altLang="en-US" sz="700" u="none" baseline="0" dirty="0">
                          <a:solidFill>
                            <a:schemeClr val="tx1"/>
                          </a:solidFill>
                          <a:latin typeface="Meiryo UI" panose="020B0604030504040204" pitchFamily="50" charset="-128"/>
                          <a:ea typeface="Meiryo UI" panose="020B0604030504040204" pitchFamily="50" charset="-128"/>
                        </a:rPr>
                        <a:t> </a:t>
                      </a:r>
                      <a:r>
                        <a:rPr kumimoji="1" lang="en-US" altLang="ja-JP" sz="700" u="none" baseline="0" dirty="0">
                          <a:solidFill>
                            <a:schemeClr val="tx1"/>
                          </a:solidFill>
                          <a:latin typeface="Meiryo UI" panose="020B0604030504040204" pitchFamily="50" charset="-128"/>
                          <a:ea typeface="Meiryo UI" panose="020B0604030504040204" pitchFamily="50" charset="-128"/>
                        </a:rPr>
                        <a:t>10,151</a:t>
                      </a:r>
                      <a:r>
                        <a:rPr kumimoji="1" lang="ja-JP" altLang="en-US" sz="700" u="none" dirty="0">
                          <a:solidFill>
                            <a:schemeClr val="tx1"/>
                          </a:solidFill>
                          <a:latin typeface="Meiryo UI" panose="020B0604030504040204" pitchFamily="50" charset="-128"/>
                          <a:ea typeface="Meiryo UI" panose="020B0604030504040204" pitchFamily="50" charset="-128"/>
                        </a:rPr>
                        <a:t>人</a:t>
                      </a:r>
                      <a:endParaRPr kumimoji="1" lang="en-US" altLang="ja-JP" sz="7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en-US" altLang="ja-JP" sz="700" u="none" baseline="0" dirty="0">
                          <a:solidFill>
                            <a:schemeClr val="tx1"/>
                          </a:solidFill>
                          <a:latin typeface="Meiryo UI" panose="020B0604030504040204" pitchFamily="50" charset="-128"/>
                          <a:ea typeface="Meiryo UI" panose="020B0604030504040204" pitchFamily="50" charset="-128"/>
                        </a:rPr>
                        <a:t> </a:t>
                      </a:r>
                      <a:r>
                        <a:rPr kumimoji="1" lang="ja-JP" altLang="en-US" sz="700" u="none" dirty="0">
                          <a:solidFill>
                            <a:schemeClr val="tx1"/>
                          </a:solidFill>
                          <a:latin typeface="Meiryo UI" panose="020B0604030504040204" pitchFamily="50" charset="-128"/>
                          <a:ea typeface="Meiryo UI" panose="020B0604030504040204" pitchFamily="50" charset="-128"/>
                        </a:rPr>
                        <a:t>高専・専修等</a:t>
                      </a:r>
                      <a:r>
                        <a:rPr kumimoji="1" lang="ja-JP" altLang="en-US" sz="700" u="none" baseline="0" dirty="0">
                          <a:solidFill>
                            <a:schemeClr val="tx1"/>
                          </a:solidFill>
                          <a:latin typeface="Meiryo UI" panose="020B0604030504040204" pitchFamily="50" charset="-128"/>
                          <a:ea typeface="Meiryo UI" panose="020B0604030504040204" pitchFamily="50" charset="-128"/>
                        </a:rPr>
                        <a:t> </a:t>
                      </a:r>
                      <a:r>
                        <a:rPr kumimoji="1" lang="en-US" altLang="ja-JP" sz="700" u="none" baseline="0" dirty="0">
                          <a:solidFill>
                            <a:schemeClr val="tx1"/>
                          </a:solidFill>
                          <a:latin typeface="Meiryo UI" panose="020B0604030504040204" pitchFamily="50" charset="-128"/>
                          <a:ea typeface="Meiryo UI" panose="020B0604030504040204" pitchFamily="50" charset="-128"/>
                        </a:rPr>
                        <a:t>6,768</a:t>
                      </a:r>
                      <a:r>
                        <a:rPr kumimoji="1" lang="ja-JP" altLang="en-US" sz="700" u="none" dirty="0">
                          <a:solidFill>
                            <a:schemeClr val="tx1"/>
                          </a:solidFill>
                          <a:latin typeface="Meiryo UI" panose="020B0604030504040204" pitchFamily="50" charset="-128"/>
                          <a:ea typeface="Meiryo UI" panose="020B0604030504040204" pitchFamily="50" charset="-128"/>
                        </a:rPr>
                        <a:t>人</a:t>
                      </a:r>
                      <a:endParaRPr kumimoji="1" lang="en-US" altLang="ja-JP" sz="7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700" u="none" dirty="0">
                          <a:solidFill>
                            <a:schemeClr val="tx1"/>
                          </a:solidFill>
                          <a:latin typeface="Meiryo UI" panose="020B0604030504040204" pitchFamily="50" charset="-128"/>
                          <a:ea typeface="Meiryo UI" panose="020B0604030504040204" pitchFamily="50" charset="-128"/>
                        </a:rPr>
                        <a:t> </a:t>
                      </a:r>
                      <a:r>
                        <a:rPr kumimoji="1" lang="zh-TW" altLang="en-US" sz="700" u="none" dirty="0">
                          <a:solidFill>
                            <a:schemeClr val="tx1"/>
                          </a:solidFill>
                          <a:latin typeface="Meiryo UI" panose="020B0604030504040204" pitchFamily="50" charset="-128"/>
                          <a:ea typeface="Meiryo UI" panose="020B0604030504040204" pitchFamily="50" charset="-128"/>
                        </a:rPr>
                        <a:t>日本語教育機関</a:t>
                      </a:r>
                      <a:r>
                        <a:rPr kumimoji="1" lang="en-US" altLang="ja-JP" sz="700" u="none" baseline="0" dirty="0">
                          <a:solidFill>
                            <a:schemeClr val="tx1"/>
                          </a:solidFill>
                          <a:latin typeface="Meiryo UI" panose="020B0604030504040204" pitchFamily="50" charset="-128"/>
                          <a:ea typeface="Meiryo UI" panose="020B0604030504040204" pitchFamily="50" charset="-128"/>
                        </a:rPr>
                        <a:t>11,405</a:t>
                      </a:r>
                      <a:r>
                        <a:rPr kumimoji="1" lang="ja-JP" altLang="en-US" sz="700" u="none" dirty="0">
                          <a:solidFill>
                            <a:schemeClr val="tx1"/>
                          </a:solidFill>
                          <a:latin typeface="Meiryo UI" panose="020B0604030504040204" pitchFamily="50" charset="-128"/>
                          <a:ea typeface="Meiryo UI" panose="020B0604030504040204" pitchFamily="50" charset="-128"/>
                        </a:rPr>
                        <a:t>人</a:t>
                      </a:r>
                      <a:endParaRPr kumimoji="1" lang="en-US" altLang="ja-JP" sz="7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en-US" altLang="ja-JP" sz="700" u="none" dirty="0">
                          <a:solidFill>
                            <a:schemeClr val="tx1"/>
                          </a:solidFill>
                          <a:latin typeface="Meiryo UI" panose="020B0604030504040204" pitchFamily="50" charset="-128"/>
                          <a:ea typeface="Meiryo UI" panose="020B0604030504040204" pitchFamily="50" charset="-128"/>
                        </a:rPr>
                        <a:t> ※2023.5.1</a:t>
                      </a:r>
                      <a:r>
                        <a:rPr kumimoji="1" lang="ja-JP" altLang="en-US" sz="700" u="none" dirty="0">
                          <a:solidFill>
                            <a:schemeClr val="tx1"/>
                          </a:solidFill>
                          <a:latin typeface="Meiryo UI" panose="020B0604030504040204" pitchFamily="50" charset="-128"/>
                          <a:ea typeface="Meiryo UI" panose="020B0604030504040204" pitchFamily="50" charset="-128"/>
                        </a:rPr>
                        <a:t>時点</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900" u="none" dirty="0">
                          <a:latin typeface="Meiryo UI" panose="020B0604030504040204" pitchFamily="50" charset="-128"/>
                          <a:ea typeface="Meiryo UI" panose="020B0604030504040204" pitchFamily="50" charset="-128"/>
                        </a:rPr>
                        <a:t>外国人留学生在籍状況調査</a:t>
                      </a:r>
                      <a:endParaRPr kumimoji="1" lang="en-US" altLang="ja-JP" sz="900" u="none"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latin typeface="Meiryo UI" panose="020B0604030504040204" pitchFamily="50" charset="-128"/>
                          <a:ea typeface="Meiryo UI" panose="020B0604030504040204" pitchFamily="50" charset="-128"/>
                        </a:rPr>
                        <a:t>（</a:t>
                      </a:r>
                      <a:r>
                        <a:rPr lang="zh-CN" altLang="en-US" sz="900" u="none" dirty="0">
                          <a:latin typeface="Meiryo UI" panose="020B0604030504040204" pitchFamily="50" charset="-128"/>
                          <a:ea typeface="Meiryo UI" panose="020B0604030504040204" pitchFamily="50" charset="-128"/>
                        </a:rPr>
                        <a:t>独立行政法人</a:t>
                      </a:r>
                      <a:r>
                        <a:rPr lang="ja-JP" altLang="en-US" sz="900" u="none" dirty="0">
                          <a:latin typeface="Meiryo UI" panose="020B0604030504040204" pitchFamily="50" charset="-128"/>
                          <a:ea typeface="Meiryo UI" panose="020B0604030504040204" pitchFamily="50" charset="-128"/>
                        </a:rPr>
                        <a:t>日本学生支援機（</a:t>
                      </a:r>
                      <a:r>
                        <a:rPr lang="en-US" altLang="ja-JP" sz="900" u="none" dirty="0">
                          <a:latin typeface="Meiryo UI" panose="020B0604030504040204" pitchFamily="50" charset="-128"/>
                          <a:ea typeface="Meiryo UI" panose="020B0604030504040204" pitchFamily="50" charset="-128"/>
                        </a:rPr>
                        <a:t>JASSO</a:t>
                      </a:r>
                      <a:r>
                        <a:rPr lang="ja-JP" altLang="en-US" sz="900" u="none" dirty="0">
                          <a:latin typeface="Meiryo UI" panose="020B0604030504040204" pitchFamily="50" charset="-128"/>
                          <a:ea typeface="Meiryo UI" panose="020B0604030504040204" pitchFamily="50" charset="-128"/>
                        </a:rPr>
                        <a:t>））</a:t>
                      </a:r>
                      <a:endParaRPr lang="en-US" altLang="ja-JP" sz="900" u="none"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900" u="none" dirty="0">
                          <a:latin typeface="Meiryo UI" panose="020B0604030504040204" pitchFamily="50" charset="-128"/>
                          <a:ea typeface="Meiryo UI" panose="020B0604030504040204" pitchFamily="50" charset="-128"/>
                        </a:rPr>
                        <a:t>府内留学生数等調査</a:t>
                      </a:r>
                      <a:endParaRPr kumimoji="1" lang="en-US" altLang="ja-JP" sz="900" u="none"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latin typeface="Meiryo UI" panose="020B0604030504040204" pitchFamily="50" charset="-128"/>
                          <a:ea typeface="Meiryo UI" panose="020B0604030504040204" pitchFamily="50" charset="-128"/>
                        </a:rPr>
                        <a:t>（大阪府国際課）</a:t>
                      </a:r>
                      <a:endParaRPr kumimoji="1" lang="en-US" altLang="ja-JP"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366974244"/>
                  </a:ext>
                </a:extLst>
              </a:tr>
              <a:tr h="497749">
                <a:tc>
                  <a:txBody>
                    <a:bodyPr/>
                    <a:lstStyle/>
                    <a:p>
                      <a:r>
                        <a:rPr lang="ja-JP" altLang="en-US" sz="900" dirty="0">
                          <a:latin typeface="Meiryo UI" panose="020B0604030504040204" pitchFamily="50" charset="-128"/>
                          <a:ea typeface="Meiryo UI" panose="020B0604030504040204" pitchFamily="50" charset="-128"/>
                        </a:rPr>
                        <a:t>大阪外国企業誘致センター（</a:t>
                      </a:r>
                      <a:r>
                        <a:rPr lang="en-US" altLang="ja-JP" sz="900" dirty="0">
                          <a:latin typeface="Meiryo UI" panose="020B0604030504040204" pitchFamily="50" charset="-128"/>
                          <a:ea typeface="Meiryo UI" panose="020B0604030504040204" pitchFamily="50" charset="-128"/>
                        </a:rPr>
                        <a:t>O-BIC</a:t>
                      </a:r>
                      <a:r>
                        <a:rPr lang="ja-JP" altLang="en-US" sz="900" dirty="0">
                          <a:latin typeface="Meiryo UI" panose="020B0604030504040204" pitchFamily="50" charset="-128"/>
                          <a:ea typeface="Meiryo UI" panose="020B0604030504040204" pitchFamily="50" charset="-128"/>
                        </a:rPr>
                        <a:t>）による外国企業の誘致件数</a:t>
                      </a:r>
                      <a:endParaRPr kumimoji="1" lang="ja-JP" altLang="en-US"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r>
                        <a:rPr kumimoji="1" lang="en-US" altLang="ja-JP" sz="1000" u="none" dirty="0">
                          <a:latin typeface="Meiryo UI" panose="020B0604030504040204" pitchFamily="50" charset="-128"/>
                          <a:ea typeface="Meiryo UI" panose="020B0604030504040204" pitchFamily="50" charset="-128"/>
                        </a:rPr>
                        <a:t>35</a:t>
                      </a:r>
                      <a:r>
                        <a:rPr kumimoji="1" lang="ja-JP" altLang="en-US" sz="1000" u="none" dirty="0">
                          <a:latin typeface="Meiryo UI" panose="020B0604030504040204" pitchFamily="50" charset="-128"/>
                          <a:ea typeface="Meiryo UI" panose="020B0604030504040204" pitchFamily="50" charset="-128"/>
                        </a:rPr>
                        <a:t>件</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latin typeface="Meiryo UI" panose="020B0604030504040204" pitchFamily="50" charset="-128"/>
                          <a:ea typeface="Meiryo UI" panose="020B0604030504040204" pitchFamily="50" charset="-128"/>
                        </a:rPr>
                        <a:t>20</a:t>
                      </a:r>
                      <a:r>
                        <a:rPr kumimoji="1" lang="ja-JP" altLang="en-US" sz="1000" u="none" dirty="0">
                          <a:latin typeface="Meiryo UI" panose="020B0604030504040204" pitchFamily="50" charset="-128"/>
                          <a:ea typeface="Meiryo UI" panose="020B0604030504040204" pitchFamily="50" charset="-128"/>
                        </a:rPr>
                        <a:t>件</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latin typeface="Meiryo UI" panose="020B0604030504040204" pitchFamily="50" charset="-128"/>
                          <a:ea typeface="Meiryo UI" panose="020B0604030504040204" pitchFamily="50" charset="-128"/>
                        </a:rPr>
                        <a:t>18</a:t>
                      </a:r>
                      <a:r>
                        <a:rPr kumimoji="1" lang="ja-JP" altLang="en-US" sz="1000" u="none" dirty="0">
                          <a:latin typeface="Meiryo UI" panose="020B0604030504040204" pitchFamily="50" charset="-128"/>
                          <a:ea typeface="Meiryo UI" panose="020B0604030504040204" pitchFamily="50" charset="-128"/>
                        </a:rPr>
                        <a:t>件</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23</a:t>
                      </a:r>
                      <a:r>
                        <a:rPr kumimoji="1" lang="ja-JP" altLang="en-US" sz="1000" u="none" dirty="0">
                          <a:solidFill>
                            <a:schemeClr val="tx1"/>
                          </a:solidFill>
                          <a:latin typeface="Meiryo UI" panose="020B0604030504040204" pitchFamily="50" charset="-128"/>
                          <a:ea typeface="Meiryo UI" panose="020B0604030504040204" pitchFamily="50" charset="-128"/>
                        </a:rPr>
                        <a:t>件</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34</a:t>
                      </a:r>
                      <a:r>
                        <a:rPr kumimoji="1" lang="ja-JP" altLang="en-US" sz="1000" u="none" dirty="0">
                          <a:solidFill>
                            <a:schemeClr val="tx1"/>
                          </a:solidFill>
                          <a:latin typeface="Meiryo UI" panose="020B0604030504040204" pitchFamily="50" charset="-128"/>
                          <a:ea typeface="Meiryo UI" panose="020B0604030504040204" pitchFamily="50" charset="-128"/>
                        </a:rPr>
                        <a:t>件</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r>
                        <a:rPr lang="ja-JP" altLang="en-US" sz="900" dirty="0">
                          <a:latin typeface="Meiryo UI" panose="020B0604030504040204" pitchFamily="50" charset="-128"/>
                          <a:ea typeface="Meiryo UI" panose="020B0604030504040204" pitchFamily="50" charset="-128"/>
                        </a:rPr>
                        <a:t>大阪外国企業誘致センター（</a:t>
                      </a:r>
                      <a:r>
                        <a:rPr lang="en-US" altLang="ja-JP" sz="900" dirty="0">
                          <a:latin typeface="Meiryo UI" panose="020B0604030504040204" pitchFamily="50" charset="-128"/>
                          <a:ea typeface="Meiryo UI" panose="020B0604030504040204" pitchFamily="50" charset="-128"/>
                        </a:rPr>
                        <a:t>O-BIC</a:t>
                      </a:r>
                      <a:r>
                        <a:rPr lang="ja-JP" altLang="en-US" sz="900" dirty="0">
                          <a:latin typeface="Meiryo UI" panose="020B0604030504040204" pitchFamily="50" charset="-128"/>
                          <a:ea typeface="Meiryo UI" panose="020B0604030504040204" pitchFamily="50" charset="-128"/>
                        </a:rPr>
                        <a:t>）公表</a:t>
                      </a:r>
                      <a:endParaRPr kumimoji="1" lang="ja-JP" altLang="en-US"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112271412"/>
                  </a:ext>
                </a:extLst>
              </a:tr>
            </a:tbl>
          </a:graphicData>
        </a:graphic>
      </p:graphicFrame>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5</a:t>
            </a:fld>
            <a:endParaRPr kumimoji="1" lang="ja-JP" altLang="en-US"/>
          </a:p>
        </p:txBody>
      </p:sp>
      <p:sp>
        <p:nvSpPr>
          <p:cNvPr id="6" name="テキスト ボックス 5"/>
          <p:cNvSpPr txBox="1"/>
          <p:nvPr/>
        </p:nvSpPr>
        <p:spPr>
          <a:xfrm>
            <a:off x="971600" y="2135875"/>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1106127" y="2839525"/>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1004877" y="4649903"/>
            <a:ext cx="604137" cy="21544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948450" y="3389836"/>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1074191" y="1249656"/>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1030498" y="5706607"/>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1003535" y="6446397"/>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9766058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2018</Words>
  <Application>Microsoft Office PowerPoint</Application>
  <PresentationFormat>画面に合わせる (4:3)</PresentationFormat>
  <Paragraphs>496</Paragraphs>
  <Slides>5</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5</vt:i4>
      </vt:variant>
    </vt:vector>
  </HeadingPairs>
  <TitlesOfParts>
    <vt:vector size="11" baseType="lpstr">
      <vt:lpstr>Meiryo UI</vt:lpstr>
      <vt:lpstr>游ゴシック</vt:lpstr>
      <vt:lpstr>游ゴシック Light</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dcterms:modified xsi:type="dcterms:W3CDTF">2024-10-09T01:40:03Z</dcterms:modified>
</cp:coreProperties>
</file>