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 Id="rId5"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handoutMasterIdLst>
    <p:handoutMasterId r:id="rId8"/>
  </p:handoutMasterIdLst>
  <p:sldIdLst>
    <p:sldId id="2147328507" r:id="rId5"/>
    <p:sldId id="2147328464" r:id="rId6"/>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65" d="100"/>
          <a:sy n="65" d="100"/>
        </p:scale>
        <p:origin x="648" y="60"/>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handoutMaster" Target="handoutMasters/handoutMaster1.xml" />
  <Relationship Id="rId3" Type="http://schemas.openxmlformats.org/officeDocument/2006/relationships/customXml" Target="../customXml/item3.xml" />
  <Relationship Id="rId7" Type="http://schemas.openxmlformats.org/officeDocument/2006/relationships/notesMaster" Target="notesMasters/notesMaster1.xml" />
  <Relationship Id="rId12" Type="http://schemas.openxmlformats.org/officeDocument/2006/relationships/tableStyles" Target="tableStyles.xml" />
  <Relationship Id="rId2" Type="http://schemas.openxmlformats.org/officeDocument/2006/relationships/customXml" Target="../customXml/item2.xml" />
  <Relationship Id="rId1" Type="http://schemas.openxmlformats.org/officeDocument/2006/relationships/customXml" Target="../customXml/item1.xml" />
  <Relationship Id="rId6" Type="http://schemas.openxmlformats.org/officeDocument/2006/relationships/slide" Target="slides/slide2.xml" />
  <Relationship Id="rId11" Type="http://schemas.openxmlformats.org/officeDocument/2006/relationships/theme" Target="theme/theme1.xml" />
  <Relationship Id="rId5" Type="http://schemas.openxmlformats.org/officeDocument/2006/relationships/slide" Target="slides/slide1.xml" />
  <Relationship Id="rId10" Type="http://schemas.openxmlformats.org/officeDocument/2006/relationships/viewProps" Target="viewProps.xml" />
  <Relationship Id="rId4" Type="http://schemas.openxmlformats.org/officeDocument/2006/relationships/slideMaster" Target="slideMasters/slideMaster1.xml" />
  <Relationship Id="rId9" Type="http://schemas.openxmlformats.org/officeDocument/2006/relationships/presProps" Target="presProps.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3.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0A392971-9B90-4B5B-98C5-250B91B3EF6A}"/>
              </a:ext>
            </a:extLst>
          </p:cNvPr>
          <p:cNvSpPr>
            <a:spLocks noGrp="1"/>
          </p:cNvSpPr>
          <p:nvPr>
            <p:ph type="hdr" sz="quarter"/>
          </p:nvPr>
        </p:nvSpPr>
        <p:spPr>
          <a:xfrm>
            <a:off x="1" y="0"/>
            <a:ext cx="2945659" cy="498056"/>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CDC16969-BA59-4391-943A-1FE28787AB45}"/>
              </a:ext>
            </a:extLst>
          </p:cNvPr>
          <p:cNvSpPr>
            <a:spLocks noGrp="1"/>
          </p:cNvSpPr>
          <p:nvPr>
            <p:ph type="dt" sz="quarter" idx="1"/>
          </p:nvPr>
        </p:nvSpPr>
        <p:spPr>
          <a:xfrm>
            <a:off x="3850443" y="0"/>
            <a:ext cx="2945659" cy="498056"/>
          </a:xfrm>
          <a:prstGeom prst="rect">
            <a:avLst/>
          </a:prstGeom>
        </p:spPr>
        <p:txBody>
          <a:bodyPr vert="horz" lIns="91312" tIns="45656" rIns="91312" bIns="45656" rtlCol="0"/>
          <a:lstStyle>
            <a:lvl1pPr algn="r">
              <a:defRPr sz="1200"/>
            </a:lvl1pPr>
          </a:lstStyle>
          <a:p>
            <a:fld id="{FB5BEE31-5BE2-4279-8B9A-5CFAAD29AF0B}" type="datetimeFigureOut">
              <a:rPr kumimoji="1" lang="ja-JP" altLang="en-US" smtClean="0"/>
              <a:t>2024/12/2</a:t>
            </a:fld>
            <a:endParaRPr kumimoji="1" lang="ja-JP" altLang="en-US"/>
          </a:p>
        </p:txBody>
      </p:sp>
      <p:sp>
        <p:nvSpPr>
          <p:cNvPr id="4" name="フッター プレースホルダー 3">
            <a:extLst>
              <a:ext uri="{FF2B5EF4-FFF2-40B4-BE49-F238E27FC236}">
                <a16:creationId xmlns:a16="http://schemas.microsoft.com/office/drawing/2014/main" id="{EB72C951-3070-4EDB-A9B0-4C21DE1DD333}"/>
              </a:ext>
            </a:extLst>
          </p:cNvPr>
          <p:cNvSpPr>
            <a:spLocks noGrp="1"/>
          </p:cNvSpPr>
          <p:nvPr>
            <p:ph type="ftr" sz="quarter" idx="2"/>
          </p:nvPr>
        </p:nvSpPr>
        <p:spPr>
          <a:xfrm>
            <a:off x="1" y="9428584"/>
            <a:ext cx="2945659" cy="498055"/>
          </a:xfrm>
          <a:prstGeom prst="rect">
            <a:avLst/>
          </a:prstGeom>
        </p:spPr>
        <p:txBody>
          <a:bodyPr vert="horz" lIns="91312" tIns="45656" rIns="91312" bIns="45656"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99F56037-49AA-4E8A-90E8-EE5E63EDA702}"/>
              </a:ext>
            </a:extLst>
          </p:cNvPr>
          <p:cNvSpPr>
            <a:spLocks noGrp="1"/>
          </p:cNvSpPr>
          <p:nvPr>
            <p:ph type="sldNum" sz="quarter" idx="3"/>
          </p:nvPr>
        </p:nvSpPr>
        <p:spPr>
          <a:xfrm>
            <a:off x="3850443" y="9428584"/>
            <a:ext cx="2945659" cy="498055"/>
          </a:xfrm>
          <a:prstGeom prst="rect">
            <a:avLst/>
          </a:prstGeom>
        </p:spPr>
        <p:txBody>
          <a:bodyPr vert="horz" lIns="91312" tIns="45656" rIns="91312" bIns="45656" rtlCol="0" anchor="b"/>
          <a:lstStyle>
            <a:lvl1pPr algn="r">
              <a:defRPr sz="1200"/>
            </a:lvl1pPr>
          </a:lstStyle>
          <a:p>
            <a:fld id="{F69FFBE5-E6BB-48F1-A906-79A6D2F52C3C}" type="slidenum">
              <a:rPr kumimoji="1" lang="ja-JP" altLang="en-US" smtClean="0"/>
              <a:t>‹#›</a:t>
            </a:fld>
            <a:endParaRPr kumimoji="1" lang="ja-JP" altLang="en-US"/>
          </a:p>
        </p:txBody>
      </p:sp>
    </p:spTree>
    <p:extLst>
      <p:ext uri="{BB962C8B-B14F-4D97-AF65-F5344CB8AC3E}">
        <p14:creationId xmlns:p14="http://schemas.microsoft.com/office/powerpoint/2010/main" val="3439661789"/>
      </p:ext>
    </p:extLst>
  </p:cSld>
  <p:clrMap bg1="lt1" tx1="dk1" bg2="lt2" tx2="dk2" accent1="accent1" accent2="accent2" accent3="accent3" accent4="accent4" accent5="accent5" accent6="accent6" hlink="hlink" folHlink="folHlink"/>
  <p:hf sldNum="0" hdr="0" ftr="0" dt="0"/>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8056"/>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312" tIns="45656" rIns="91312" bIns="45656" rtlCol="0"/>
          <a:lstStyle>
            <a:lvl1pPr algn="r">
              <a:defRPr sz="1200"/>
            </a:lvl1pPr>
          </a:lstStyle>
          <a:p>
            <a:fld id="{9019BB2B-F7A6-4F37-8BBE-B1FE1102C96E}" type="datetimeFigureOut">
              <a:rPr kumimoji="1" lang="ja-JP" altLang="en-US" smtClean="0"/>
              <a:t>2024/12/2</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312" tIns="45656" rIns="91312" bIns="45656" rtlCol="0" anchor="ctr"/>
          <a:lstStyle/>
          <a:p>
            <a:endParaRPr lang="ja-JP" altLang="en-US"/>
          </a:p>
        </p:txBody>
      </p:sp>
      <p:sp>
        <p:nvSpPr>
          <p:cNvPr id="5" name="ノート プレースホルダー 4"/>
          <p:cNvSpPr>
            <a:spLocks noGrp="1"/>
          </p:cNvSpPr>
          <p:nvPr>
            <p:ph type="body" sz="quarter" idx="3"/>
          </p:nvPr>
        </p:nvSpPr>
        <p:spPr>
          <a:xfrm>
            <a:off x="679768" y="4777195"/>
            <a:ext cx="5438140" cy="3908613"/>
          </a:xfrm>
          <a:prstGeom prst="rect">
            <a:avLst/>
          </a:prstGeom>
        </p:spPr>
        <p:txBody>
          <a:bodyPr vert="horz" lIns="91312" tIns="45656" rIns="91312" bIns="456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584"/>
            <a:ext cx="2945659" cy="498055"/>
          </a:xfrm>
          <a:prstGeom prst="rect">
            <a:avLst/>
          </a:prstGeom>
        </p:spPr>
        <p:txBody>
          <a:bodyPr vert="horz" lIns="91312" tIns="45656" rIns="91312" bIns="456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312" tIns="45656" rIns="91312" bIns="45656" rtlCol="0" anchor="b"/>
          <a:lstStyle>
            <a:lvl1pPr algn="r">
              <a:defRPr sz="1200"/>
            </a:lvl1pPr>
          </a:lstStyle>
          <a:p>
            <a:fld id="{704B2A4D-BC99-44A0-B89E-49BA1BFF16E0}" type="slidenum">
              <a:rPr kumimoji="1" lang="ja-JP" altLang="en-US" smtClean="0"/>
              <a:t>‹#›</a:t>
            </a:fld>
            <a:endParaRPr kumimoji="1" lang="ja-JP" altLang="en-US"/>
          </a:p>
        </p:txBody>
      </p:sp>
    </p:spTree>
    <p:extLst>
      <p:ext uri="{BB962C8B-B14F-4D97-AF65-F5344CB8AC3E}">
        <p14:creationId xmlns:p14="http://schemas.microsoft.com/office/powerpoint/2010/main" val="329091704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265356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10035650"/>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表紙">
    <p:spTree>
      <p:nvGrpSpPr>
        <p:cNvPr id="1" name=""/>
        <p:cNvGrpSpPr/>
        <p:nvPr/>
      </p:nvGrpSpPr>
      <p:grpSpPr>
        <a:xfrm>
          <a:off x="0" y="0"/>
          <a:ext cx="0" cy="0"/>
          <a:chOff x="0" y="0"/>
          <a:chExt cx="0" cy="0"/>
        </a:xfrm>
      </p:grpSpPr>
      <p:sp>
        <p:nvSpPr>
          <p:cNvPr id="4" name="正方形/長方形 3"/>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800"/>
          </a:p>
        </p:txBody>
      </p:sp>
      <p:cxnSp>
        <p:nvCxnSpPr>
          <p:cNvPr id="6" name="直線コネクタ 5"/>
          <p:cNvCxnSpPr/>
          <p:nvPr userDrawn="1"/>
        </p:nvCxnSpPr>
        <p:spPr>
          <a:xfrm>
            <a:off x="2063262" y="3626495"/>
            <a:ext cx="8065477" cy="0"/>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ctrTitle"/>
          </p:nvPr>
        </p:nvSpPr>
        <p:spPr>
          <a:xfrm>
            <a:off x="914400" y="2725632"/>
            <a:ext cx="10363200" cy="891531"/>
          </a:xfrm>
        </p:spPr>
        <p:txBody>
          <a:bodyPr anchor="b">
            <a:normAutofit/>
          </a:bodyPr>
          <a:lstStyle>
            <a:lvl1pPr algn="ctr">
              <a:defRPr sz="2800" b="1"/>
            </a:lvl1pPr>
          </a:lstStyle>
          <a:p>
            <a:r>
              <a:rPr lang="ja-JP" altLang="en-US"/>
              <a:t>マスター タイトルの書式設定</a:t>
            </a:r>
          </a:p>
        </p:txBody>
      </p:sp>
      <p:sp>
        <p:nvSpPr>
          <p:cNvPr id="3" name="サブタイトル 2"/>
          <p:cNvSpPr>
            <a:spLocks noGrp="1"/>
          </p:cNvSpPr>
          <p:nvPr>
            <p:ph type="subTitle" idx="1"/>
          </p:nvPr>
        </p:nvSpPr>
        <p:spPr>
          <a:xfrm>
            <a:off x="1828800" y="4869160"/>
            <a:ext cx="8534400" cy="432048"/>
          </a:xfrm>
        </p:spPr>
        <p:txBody>
          <a:bodyPr anchor="ctr">
            <a:normAutofit/>
          </a:bodyPr>
          <a:lstStyle>
            <a:lvl1pPr marL="0" indent="0" algn="ctr">
              <a:buNone/>
              <a:defRPr sz="1400" b="0">
                <a:solidFill>
                  <a:schemeClr val="tx1">
                    <a:lumMod val="85000"/>
                    <a:lumOff val="1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Tree>
    <p:extLst>
      <p:ext uri="{BB962C8B-B14F-4D97-AF65-F5344CB8AC3E}">
        <p14:creationId xmlns:p14="http://schemas.microsoft.com/office/powerpoint/2010/main" val="511499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91381F4F-E3DF-4F4D-8CE6-3BDBA158866D}"/>
              </a:ext>
            </a:extLst>
          </p:cNvPr>
          <p:cNvSpPr>
            <a:spLocks noGrp="1"/>
          </p:cNvSpPr>
          <p:nvPr>
            <p:ph type="title"/>
          </p:nvPr>
        </p:nvSpPr>
        <p:spPr>
          <a:xfrm>
            <a:off x="423985" y="116633"/>
            <a:ext cx="10972800" cy="417513"/>
          </a:xfrm>
        </p:spPr>
        <p:txBody>
          <a:bodyPr/>
          <a:lstStyle>
            <a:lvl1pPr>
              <a:defRPr b="1"/>
            </a:lvl1pPr>
          </a:lstStyle>
          <a:p>
            <a:r>
              <a:rPr kumimoji="1" lang="ja-JP" altLang="en-US"/>
              <a:t>マスター タイトルの書式設定</a:t>
            </a:r>
          </a:p>
        </p:txBody>
      </p:sp>
      <p:cxnSp>
        <p:nvCxnSpPr>
          <p:cNvPr id="3" name="直線コネクタ 2">
            <a:extLst>
              <a:ext uri="{FF2B5EF4-FFF2-40B4-BE49-F238E27FC236}">
                <a16:creationId xmlns:a16="http://schemas.microsoft.com/office/drawing/2014/main" id="{CE1A9EB8-BB51-4C14-816E-9D89ABA78720}"/>
              </a:ext>
            </a:extLst>
          </p:cNvPr>
          <p:cNvCxnSpPr/>
          <p:nvPr userDrawn="1"/>
        </p:nvCxnSpPr>
        <p:spPr>
          <a:xfrm>
            <a:off x="423985" y="534145"/>
            <a:ext cx="11609905" cy="0"/>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3043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6420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91381F4F-E3DF-4F4D-8CE6-3BDBA158866D}"/>
              </a:ext>
            </a:extLst>
          </p:cNvPr>
          <p:cNvSpPr>
            <a:spLocks noGrp="1"/>
          </p:cNvSpPr>
          <p:nvPr>
            <p:ph type="title"/>
          </p:nvPr>
        </p:nvSpPr>
        <p:spPr>
          <a:xfrm>
            <a:off x="1061090" y="2996745"/>
            <a:ext cx="10972800" cy="417513"/>
          </a:xfrm>
        </p:spPr>
        <p:txBody>
          <a:bodyPr/>
          <a:lstStyle>
            <a:lvl1pPr algn="r">
              <a:defRPr b="1"/>
            </a:lvl1pPr>
          </a:lstStyle>
          <a:p>
            <a:r>
              <a:rPr kumimoji="1" lang="ja-JP" altLang="en-US"/>
              <a:t>マスター タイトルの書式設定</a:t>
            </a:r>
          </a:p>
        </p:txBody>
      </p:sp>
      <p:cxnSp>
        <p:nvCxnSpPr>
          <p:cNvPr id="3" name="直線コネクタ 2">
            <a:extLst>
              <a:ext uri="{FF2B5EF4-FFF2-40B4-BE49-F238E27FC236}">
                <a16:creationId xmlns:a16="http://schemas.microsoft.com/office/drawing/2014/main" id="{CE1A9EB8-BB51-4C14-816E-9D89ABA78720}"/>
              </a:ext>
            </a:extLst>
          </p:cNvPr>
          <p:cNvCxnSpPr>
            <a:cxnSpLocks/>
          </p:cNvCxnSpPr>
          <p:nvPr userDrawn="1"/>
        </p:nvCxnSpPr>
        <p:spPr>
          <a:xfrm>
            <a:off x="4146245" y="3414257"/>
            <a:ext cx="7887646" cy="0"/>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1710682"/>
      </p:ext>
    </p:extLst>
  </p:cSld>
  <p:clrMapOvr>
    <a:masterClrMapping/>
  </p:clrMapOvr>
</p:sldLayout>
</file>

<file path=ppt/slideMasters/_rels/slideMaster1.xml.rels>&#65279;<?xml version="1.0" encoding="utf-8" standalone="yes"?>
<Relationships xmlns="http://schemas.openxmlformats.org/package/2006/relationships">
  <Relationship Id="rId3" Type="http://schemas.openxmlformats.org/officeDocument/2006/relationships/slideLayout" Target="../slideLayouts/slideLayout3.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5" Type="http://schemas.openxmlformats.org/officeDocument/2006/relationships/theme" Target="../theme/theme1.xml" />
  <Relationship Id="rId4" Type="http://schemas.openxmlformats.org/officeDocument/2006/relationships/slideLayout" Target="../slideLayouts/slideLayout4.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タイトル プレースホルダー 1"/>
          <p:cNvSpPr>
            <a:spLocks noGrp="1"/>
          </p:cNvSpPr>
          <p:nvPr>
            <p:ph type="title"/>
          </p:nvPr>
        </p:nvSpPr>
        <p:spPr bwMode="auto">
          <a:xfrm>
            <a:off x="423985" y="203176"/>
            <a:ext cx="10972800" cy="41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2051" name="テキスト プレースホルダー 2"/>
          <p:cNvSpPr>
            <a:spLocks noGrp="1"/>
          </p:cNvSpPr>
          <p:nvPr>
            <p:ph type="body" idx="1"/>
          </p:nvPr>
        </p:nvSpPr>
        <p:spPr bwMode="auto">
          <a:xfrm>
            <a:off x="423985" y="69215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テキスト ボックス 6">
            <a:extLst>
              <a:ext uri="{FF2B5EF4-FFF2-40B4-BE49-F238E27FC236}">
                <a16:creationId xmlns:a16="http://schemas.microsoft.com/office/drawing/2014/main" id="{1C88A081-0E6F-43C2-AF03-AD253636E9FE}"/>
              </a:ext>
            </a:extLst>
          </p:cNvPr>
          <p:cNvSpPr txBox="1"/>
          <p:nvPr userDrawn="1"/>
        </p:nvSpPr>
        <p:spPr>
          <a:xfrm>
            <a:off x="117457" y="6664653"/>
            <a:ext cx="838371" cy="123111"/>
          </a:xfrm>
          <a:prstGeom prst="rect">
            <a:avLst/>
          </a:prstGeom>
          <a:noFill/>
        </p:spPr>
        <p:txBody>
          <a:bodyPr wrap="none" lIns="0" tIns="0" rIns="0" bIns="0" rtlCol="0" anchor="ctr">
            <a:spAutoFit/>
          </a:bodyPr>
          <a:lstStyle/>
          <a:p>
            <a:pPr algn="l"/>
            <a:r>
              <a:rPr lang="en-US" altLang="ja-JP" sz="800" b="0">
                <a:solidFill>
                  <a:schemeClr val="tx1"/>
                </a:solidFill>
                <a:latin typeface="Arial" panose="020B0604020202020204" pitchFamily="34" charset="0"/>
                <a:ea typeface="メイリオ"/>
                <a:cs typeface="Arial" panose="020B0604020202020204" pitchFamily="34" charset="0"/>
              </a:rPr>
              <a:t>|  CONFIDENTIAL</a:t>
            </a:r>
            <a:endParaRPr lang="ja-JP" altLang="en-US" sz="800" b="0">
              <a:solidFill>
                <a:schemeClr val="tx1"/>
              </a:solidFill>
              <a:latin typeface="Arial" panose="020B0604020202020204" pitchFamily="34" charset="0"/>
              <a:ea typeface="メイリオ"/>
              <a:cs typeface="Arial" panose="020B0604020202020204" pitchFamily="34" charset="0"/>
            </a:endParaRPr>
          </a:p>
        </p:txBody>
      </p:sp>
      <p:sp>
        <p:nvSpPr>
          <p:cNvPr id="8" name="テキスト ボックス 7">
            <a:extLst>
              <a:ext uri="{FF2B5EF4-FFF2-40B4-BE49-F238E27FC236}">
                <a16:creationId xmlns:a16="http://schemas.microsoft.com/office/drawing/2014/main" id="{78947810-4456-479D-82B2-09BAEA100401}"/>
              </a:ext>
            </a:extLst>
          </p:cNvPr>
          <p:cNvSpPr txBox="1"/>
          <p:nvPr userDrawn="1"/>
        </p:nvSpPr>
        <p:spPr>
          <a:xfrm>
            <a:off x="11236264" y="6672348"/>
            <a:ext cx="838281" cy="123111"/>
          </a:xfrm>
          <a:prstGeom prst="rect">
            <a:avLst/>
          </a:prstGeom>
          <a:noFill/>
        </p:spPr>
        <p:txBody>
          <a:bodyPr wrap="square" lIns="0" tIns="0" rIns="0" bIns="0" rtlCol="0" anchor="ctr">
            <a:spAutoFit/>
          </a:bodyPr>
          <a:lstStyle/>
          <a:p>
            <a:pPr algn="r"/>
            <a:r>
              <a:rPr lang="en-US" altLang="ja-JP" sz="800" b="0">
                <a:solidFill>
                  <a:schemeClr val="tx1"/>
                </a:solidFill>
                <a:latin typeface="Arial" panose="020B0604020202020204" pitchFamily="34" charset="0"/>
                <a:ea typeface="メイリオ"/>
                <a:cs typeface="Arial" panose="020B0604020202020204" pitchFamily="34" charset="0"/>
              </a:rPr>
              <a:t>Page.</a:t>
            </a:r>
            <a:fld id="{62E2A606-A33E-4F76-90A2-A6469BD2B7C1}" type="slidenum">
              <a:rPr lang="en-US" altLang="ja-JP" sz="800" b="0" smtClean="0">
                <a:solidFill>
                  <a:schemeClr val="tx1"/>
                </a:solidFill>
                <a:latin typeface="Arial" panose="020B0604020202020204" pitchFamily="34" charset="0"/>
                <a:ea typeface="メイリオ"/>
                <a:cs typeface="Arial" panose="020B0604020202020204" pitchFamily="34" charset="0"/>
              </a:rPr>
              <a:pPr algn="r"/>
              <a:t>‹#›</a:t>
            </a:fld>
            <a:endParaRPr lang="ja-JP" altLang="en-US" sz="800" b="1">
              <a:solidFill>
                <a:schemeClr val="tx1"/>
              </a:solidFill>
              <a:latin typeface="Arial" panose="020B0604020202020204" pitchFamily="34" charset="0"/>
              <a:ea typeface="メイリオ"/>
              <a:cs typeface="Arial" panose="020B0604020202020204" pitchFamily="34" charset="0"/>
            </a:endParaRPr>
          </a:p>
        </p:txBody>
      </p:sp>
    </p:spTree>
    <p:extLst>
      <p:ext uri="{BB962C8B-B14F-4D97-AF65-F5344CB8AC3E}">
        <p14:creationId xmlns:p14="http://schemas.microsoft.com/office/powerpoint/2010/main" val="30616805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sldNum="0" hdr="0" ftr="0" dt="0"/>
  <p:txStyles>
    <p:titleStyle>
      <a:lvl1pPr algn="l" rtl="0" eaLnBrk="1" fontAlgn="base" hangingPunct="1">
        <a:spcBef>
          <a:spcPct val="0"/>
        </a:spcBef>
        <a:spcAft>
          <a:spcPct val="0"/>
        </a:spcAft>
        <a:defRPr kumimoji="1" sz="1800" b="0" kern="1200">
          <a:solidFill>
            <a:srgbClr val="262626"/>
          </a:solidFill>
          <a:latin typeface="Meiryo UI" panose="020B0604030504040204" pitchFamily="50" charset="-128"/>
          <a:ea typeface="Meiryo UI" panose="020B0604030504040204" pitchFamily="50" charset="-128"/>
          <a:cs typeface="Arial" pitchFamily="34" charset="0"/>
        </a:defRPr>
      </a:lvl1pPr>
      <a:lvl2pPr algn="l" rtl="0" eaLnBrk="1" fontAlgn="base" hangingPunct="1">
        <a:spcBef>
          <a:spcPct val="0"/>
        </a:spcBef>
        <a:spcAft>
          <a:spcPct val="0"/>
        </a:spcAft>
        <a:defRPr kumimoji="1" sz="2400">
          <a:solidFill>
            <a:srgbClr val="262626"/>
          </a:solidFill>
          <a:latin typeface="Arial" charset="0"/>
          <a:ea typeface="HGP創英角ｺﾞｼｯｸUB" pitchFamily="50" charset="-128"/>
          <a:cs typeface="Arial" charset="0"/>
        </a:defRPr>
      </a:lvl2pPr>
      <a:lvl3pPr algn="l" rtl="0" eaLnBrk="1" fontAlgn="base" hangingPunct="1">
        <a:spcBef>
          <a:spcPct val="0"/>
        </a:spcBef>
        <a:spcAft>
          <a:spcPct val="0"/>
        </a:spcAft>
        <a:defRPr kumimoji="1" sz="2400">
          <a:solidFill>
            <a:srgbClr val="262626"/>
          </a:solidFill>
          <a:latin typeface="Arial" charset="0"/>
          <a:ea typeface="HGP創英角ｺﾞｼｯｸUB" pitchFamily="50" charset="-128"/>
          <a:cs typeface="Arial" charset="0"/>
        </a:defRPr>
      </a:lvl3pPr>
      <a:lvl4pPr algn="l" rtl="0" eaLnBrk="1" fontAlgn="base" hangingPunct="1">
        <a:spcBef>
          <a:spcPct val="0"/>
        </a:spcBef>
        <a:spcAft>
          <a:spcPct val="0"/>
        </a:spcAft>
        <a:defRPr kumimoji="1" sz="2400">
          <a:solidFill>
            <a:srgbClr val="262626"/>
          </a:solidFill>
          <a:latin typeface="Arial" charset="0"/>
          <a:ea typeface="HGP創英角ｺﾞｼｯｸUB" pitchFamily="50" charset="-128"/>
          <a:cs typeface="Arial" charset="0"/>
        </a:defRPr>
      </a:lvl4pPr>
      <a:lvl5pPr algn="l" rtl="0" eaLnBrk="1" fontAlgn="base" hangingPunct="1">
        <a:spcBef>
          <a:spcPct val="0"/>
        </a:spcBef>
        <a:spcAft>
          <a:spcPct val="0"/>
        </a:spcAft>
        <a:defRPr kumimoji="1" sz="2400">
          <a:solidFill>
            <a:srgbClr val="262626"/>
          </a:solidFill>
          <a:latin typeface="Arial" charset="0"/>
          <a:ea typeface="HGP創英角ｺﾞｼｯｸUB" pitchFamily="50" charset="-128"/>
          <a:cs typeface="Arial" charset="0"/>
        </a:defRPr>
      </a:lvl5pPr>
      <a:lvl6pPr marL="457200" algn="l" rtl="0" eaLnBrk="1" fontAlgn="base" hangingPunct="1">
        <a:spcBef>
          <a:spcPct val="0"/>
        </a:spcBef>
        <a:spcAft>
          <a:spcPct val="0"/>
        </a:spcAft>
        <a:defRPr kumimoji="1" sz="2400">
          <a:solidFill>
            <a:srgbClr val="262626"/>
          </a:solidFill>
          <a:latin typeface="Arial" charset="0"/>
          <a:ea typeface="HGP創英角ｺﾞｼｯｸUB" pitchFamily="50" charset="-128"/>
          <a:cs typeface="Arial" charset="0"/>
        </a:defRPr>
      </a:lvl6pPr>
      <a:lvl7pPr marL="914400" algn="l" rtl="0" eaLnBrk="1" fontAlgn="base" hangingPunct="1">
        <a:spcBef>
          <a:spcPct val="0"/>
        </a:spcBef>
        <a:spcAft>
          <a:spcPct val="0"/>
        </a:spcAft>
        <a:defRPr kumimoji="1" sz="2400">
          <a:solidFill>
            <a:srgbClr val="262626"/>
          </a:solidFill>
          <a:latin typeface="Arial" charset="0"/>
          <a:ea typeface="HGP創英角ｺﾞｼｯｸUB" pitchFamily="50" charset="-128"/>
          <a:cs typeface="Arial" charset="0"/>
        </a:defRPr>
      </a:lvl7pPr>
      <a:lvl8pPr marL="1371600" algn="l" rtl="0" eaLnBrk="1" fontAlgn="base" hangingPunct="1">
        <a:spcBef>
          <a:spcPct val="0"/>
        </a:spcBef>
        <a:spcAft>
          <a:spcPct val="0"/>
        </a:spcAft>
        <a:defRPr kumimoji="1" sz="2400">
          <a:solidFill>
            <a:srgbClr val="262626"/>
          </a:solidFill>
          <a:latin typeface="Arial" charset="0"/>
          <a:ea typeface="HGP創英角ｺﾞｼｯｸUB" pitchFamily="50" charset="-128"/>
          <a:cs typeface="Arial" charset="0"/>
        </a:defRPr>
      </a:lvl8pPr>
      <a:lvl9pPr marL="1828800" algn="l" rtl="0" eaLnBrk="1" fontAlgn="base" hangingPunct="1">
        <a:spcBef>
          <a:spcPct val="0"/>
        </a:spcBef>
        <a:spcAft>
          <a:spcPct val="0"/>
        </a:spcAft>
        <a:defRPr kumimoji="1" sz="2400">
          <a:solidFill>
            <a:srgbClr val="262626"/>
          </a:solidFill>
          <a:latin typeface="Arial" charset="0"/>
          <a:ea typeface="HGP創英角ｺﾞｼｯｸUB" pitchFamily="50" charset="-128"/>
          <a:cs typeface="Arial" charset="0"/>
        </a:defRPr>
      </a:lvl9pPr>
    </p:titleStyle>
    <p:bodyStyle>
      <a:lvl1pPr marL="342900" indent="-342900" algn="l" rtl="0" eaLnBrk="1" fontAlgn="base" hangingPunct="1">
        <a:spcBef>
          <a:spcPct val="20000"/>
        </a:spcBef>
        <a:spcAft>
          <a:spcPct val="0"/>
        </a:spcAft>
        <a:buFont typeface="Arial" charset="0"/>
        <a:buChar char="•"/>
        <a:defRPr kumimoji="1" sz="2000" b="1" kern="1200">
          <a:solidFill>
            <a:srgbClr val="262626"/>
          </a:solidFill>
          <a:latin typeface="Meiryo UI" panose="020B0604030504040204" pitchFamily="50" charset="-128"/>
          <a:ea typeface="Meiryo UI" panose="020B0604030504040204" pitchFamily="50" charset="-128"/>
          <a:cs typeface="Arial" pitchFamily="34" charset="0"/>
        </a:defRPr>
      </a:lvl1pPr>
      <a:lvl2pPr marL="742950" indent="-285750" algn="l" rtl="0" eaLnBrk="1" fontAlgn="base" hangingPunct="1">
        <a:spcBef>
          <a:spcPct val="20000"/>
        </a:spcBef>
        <a:spcAft>
          <a:spcPct val="0"/>
        </a:spcAft>
        <a:buFont typeface="Arial" charset="0"/>
        <a:buChar char="–"/>
        <a:defRPr kumimoji="1" kern="1200">
          <a:solidFill>
            <a:srgbClr val="262626"/>
          </a:solidFill>
          <a:latin typeface="Meiryo UI" panose="020B0604030504040204" pitchFamily="50" charset="-128"/>
          <a:ea typeface="Meiryo UI" panose="020B0604030504040204" pitchFamily="50" charset="-128"/>
          <a:cs typeface="Arial" pitchFamily="34" charset="0"/>
        </a:defRPr>
      </a:lvl2pPr>
      <a:lvl3pPr marL="1143000" indent="-228600" algn="l" rtl="0" eaLnBrk="1" fontAlgn="base" hangingPunct="1">
        <a:spcBef>
          <a:spcPct val="20000"/>
        </a:spcBef>
        <a:spcAft>
          <a:spcPct val="0"/>
        </a:spcAft>
        <a:buFont typeface="Arial" charset="0"/>
        <a:buChar char="•"/>
        <a:defRPr kumimoji="1" sz="1600" kern="1200">
          <a:solidFill>
            <a:srgbClr val="262626"/>
          </a:solidFill>
          <a:latin typeface="Meiryo UI" panose="020B0604030504040204" pitchFamily="50" charset="-128"/>
          <a:ea typeface="Meiryo UI" panose="020B0604030504040204" pitchFamily="50" charset="-128"/>
          <a:cs typeface="Arial" pitchFamily="34" charset="0"/>
        </a:defRPr>
      </a:lvl3pPr>
      <a:lvl4pPr marL="1600200" indent="-228600" algn="l" rtl="0" eaLnBrk="1" fontAlgn="base" hangingPunct="1">
        <a:spcBef>
          <a:spcPct val="20000"/>
        </a:spcBef>
        <a:spcAft>
          <a:spcPct val="0"/>
        </a:spcAft>
        <a:buFont typeface="Arial" charset="0"/>
        <a:buChar char="–"/>
        <a:defRPr kumimoji="1" sz="1400" kern="1200">
          <a:solidFill>
            <a:srgbClr val="262626"/>
          </a:solidFill>
          <a:latin typeface="Meiryo UI" panose="020B0604030504040204" pitchFamily="50" charset="-128"/>
          <a:ea typeface="Meiryo UI" panose="020B0604030504040204" pitchFamily="50" charset="-128"/>
          <a:cs typeface="Arial" pitchFamily="34" charset="0"/>
        </a:defRPr>
      </a:lvl4pPr>
      <a:lvl5pPr marL="2057400" indent="-228600" algn="l" rtl="0" eaLnBrk="1" fontAlgn="base" hangingPunct="1">
        <a:spcBef>
          <a:spcPct val="20000"/>
        </a:spcBef>
        <a:spcAft>
          <a:spcPct val="0"/>
        </a:spcAft>
        <a:buFont typeface="Arial" charset="0"/>
        <a:buChar char="»"/>
        <a:defRPr kumimoji="1" sz="1400" kern="1200">
          <a:solidFill>
            <a:srgbClr val="262626"/>
          </a:solidFill>
          <a:latin typeface="Meiryo UI" panose="020B0604030504040204" pitchFamily="50" charset="-128"/>
          <a:ea typeface="Meiryo UI" panose="020B0604030504040204" pitchFamily="50" charset="-128"/>
          <a:cs typeface="Arial" pitchFamily="34" charset="0"/>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120">
          <p15:clr>
            <a:srgbClr val="F26B43"/>
          </p15:clr>
        </p15:guide>
      </p15:sldGuideLst>
    </p:ext>
  </p:extLst>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タイトル 1"/>
          <p:cNvSpPr>
            <a:spLocks noGrp="1"/>
          </p:cNvSpPr>
          <p:nvPr>
            <p:ph type="title"/>
          </p:nvPr>
        </p:nvSpPr>
        <p:spPr>
          <a:xfrm>
            <a:off x="423863" y="627180"/>
            <a:ext cx="10972800" cy="417512"/>
          </a:xfrm>
        </p:spPr>
        <p:txBody>
          <a:bodyPr/>
          <a:lstStyle/>
          <a:p>
            <a:r>
              <a:rPr lang="ja-JP" altLang="en-US" dirty="0"/>
              <a:t>■調査の基本フレーム（国内）</a:t>
            </a:r>
          </a:p>
        </p:txBody>
      </p:sp>
      <p:sp>
        <p:nvSpPr>
          <p:cNvPr id="7" name="正方形/長方形 6">
            <a:extLst>
              <a:ext uri="{FF2B5EF4-FFF2-40B4-BE49-F238E27FC236}">
                <a16:creationId xmlns:a16="http://schemas.microsoft.com/office/drawing/2014/main" id="{A162C905-EA37-1A2F-4246-B8506B5BEB25}"/>
              </a:ext>
            </a:extLst>
          </p:cNvPr>
          <p:cNvSpPr/>
          <p:nvPr/>
        </p:nvSpPr>
        <p:spPr>
          <a:xfrm>
            <a:off x="1438809" y="1710388"/>
            <a:ext cx="1144863" cy="4892766"/>
          </a:xfrm>
          <a:prstGeom prst="rect">
            <a:avLst/>
          </a:prstGeom>
          <a:noFill/>
          <a:ln w="19050" cap="flat" cmpd="sng" algn="ctr">
            <a:solidFill>
              <a:sysClr val="windowText" lastClr="000000"/>
            </a:solidFill>
            <a:prstDash val="solid"/>
            <a:miter lim="800000"/>
          </a:ln>
          <a:effectLst/>
        </p:spPr>
        <p:txBody>
          <a:bodyPr wrap="none" rtlCol="0" anchor="ctr"/>
          <a:lstStyle/>
          <a:p>
            <a:pPr algn="ctr">
              <a:defRPr/>
            </a:pPr>
            <a:r>
              <a:rPr kumimoji="0" lang="ja-JP" altLang="en-US" sz="1400" kern="0">
                <a:solidFill>
                  <a:prstClr val="black"/>
                </a:solidFill>
                <a:latin typeface="Meiryo UI"/>
                <a:ea typeface="Meiryo UI"/>
              </a:rPr>
              <a:t>国内</a:t>
            </a:r>
          </a:p>
        </p:txBody>
      </p:sp>
      <p:sp>
        <p:nvSpPr>
          <p:cNvPr id="8" name="正方形/長方形 7">
            <a:extLst>
              <a:ext uri="{FF2B5EF4-FFF2-40B4-BE49-F238E27FC236}">
                <a16:creationId xmlns:a16="http://schemas.microsoft.com/office/drawing/2014/main" id="{B4CEDF6B-3BCF-AC97-F4D8-E0973714A0A4}"/>
              </a:ext>
            </a:extLst>
          </p:cNvPr>
          <p:cNvSpPr/>
          <p:nvPr/>
        </p:nvSpPr>
        <p:spPr>
          <a:xfrm>
            <a:off x="2773692" y="1721171"/>
            <a:ext cx="7961137" cy="1016748"/>
          </a:xfrm>
          <a:prstGeom prst="rect">
            <a:avLst/>
          </a:prstGeom>
          <a:solidFill>
            <a:schemeClr val="accent6">
              <a:lumMod val="20000"/>
              <a:lumOff val="80000"/>
            </a:schemeClr>
          </a:solidFill>
          <a:ln w="19050" cap="flat" cmpd="sng" algn="ctr">
            <a:noFill/>
            <a:prstDash val="solid"/>
            <a:miter lim="800000"/>
          </a:ln>
          <a:effectLst/>
        </p:spPr>
        <p:txBody>
          <a:bodyPr rtlCol="0" anchor="ctr"/>
          <a:lstStyle/>
          <a:p>
            <a:pPr algn="ctr">
              <a:defRPr/>
            </a:pPr>
            <a:r>
              <a:rPr kumimoji="0" lang="ja-JP" altLang="en-US" sz="1400" kern="0">
                <a:solidFill>
                  <a:prstClr val="black"/>
                </a:solidFill>
                <a:latin typeface="Meiryo UI"/>
                <a:ea typeface="Meiryo UI"/>
              </a:rPr>
              <a:t>各調査を実施する上で、基礎となる情報整理（⇒現状仮説）</a:t>
            </a:r>
            <a:endParaRPr kumimoji="0" lang="en-US" altLang="ja-JP" sz="1400" kern="0">
              <a:solidFill>
                <a:prstClr val="black"/>
              </a:solidFill>
              <a:latin typeface="Meiryo UI"/>
              <a:ea typeface="Meiryo UI"/>
            </a:endParaRPr>
          </a:p>
          <a:p>
            <a:pPr algn="ctr">
              <a:defRPr/>
            </a:pPr>
            <a:endParaRPr kumimoji="0" lang="en-US" altLang="ja-JP" sz="1400" kern="0">
              <a:solidFill>
                <a:prstClr val="black"/>
              </a:solidFill>
              <a:latin typeface="Meiryo UI"/>
              <a:ea typeface="Meiryo UI"/>
            </a:endParaRPr>
          </a:p>
          <a:p>
            <a:pPr algn="ctr">
              <a:defRPr/>
            </a:pPr>
            <a:endParaRPr kumimoji="0" lang="en-US" altLang="ja-JP" sz="1400" kern="0">
              <a:solidFill>
                <a:prstClr val="black"/>
              </a:solidFill>
              <a:latin typeface="Meiryo UI"/>
              <a:ea typeface="Meiryo UI"/>
            </a:endParaRPr>
          </a:p>
          <a:p>
            <a:pPr algn="ctr">
              <a:defRPr/>
            </a:pPr>
            <a:endParaRPr kumimoji="0" lang="en-US" altLang="ja-JP" sz="1600" b="1" kern="0">
              <a:solidFill>
                <a:prstClr val="black"/>
              </a:solidFill>
              <a:latin typeface="Meiryo UI"/>
              <a:ea typeface="Meiryo UI"/>
            </a:endParaRPr>
          </a:p>
        </p:txBody>
      </p:sp>
      <p:sp>
        <p:nvSpPr>
          <p:cNvPr id="9" name="正方形/長方形 8">
            <a:extLst>
              <a:ext uri="{FF2B5EF4-FFF2-40B4-BE49-F238E27FC236}">
                <a16:creationId xmlns:a16="http://schemas.microsoft.com/office/drawing/2014/main" id="{A2A8BBFB-53FC-E0C6-712C-A2AAA4AC596B}"/>
              </a:ext>
            </a:extLst>
          </p:cNvPr>
          <p:cNvSpPr/>
          <p:nvPr/>
        </p:nvSpPr>
        <p:spPr>
          <a:xfrm>
            <a:off x="8818233" y="3723016"/>
            <a:ext cx="1916594" cy="2190905"/>
          </a:xfrm>
          <a:prstGeom prst="rect">
            <a:avLst/>
          </a:prstGeom>
          <a:solidFill>
            <a:schemeClr val="accent6">
              <a:lumMod val="20000"/>
              <a:lumOff val="80000"/>
            </a:schemeClr>
          </a:solidFill>
          <a:ln w="19050" cap="flat" cmpd="sng" algn="ctr">
            <a:noFill/>
            <a:prstDash val="solid"/>
            <a:miter lim="800000"/>
          </a:ln>
          <a:effectLst/>
        </p:spPr>
        <p:txBody>
          <a:bodyPr rtlCol="0" anchor="t"/>
          <a:lstStyle/>
          <a:p>
            <a:pPr algn="ctr">
              <a:defRPr/>
            </a:pPr>
            <a:endParaRPr kumimoji="0" lang="en-US" altLang="ja-JP" sz="500" kern="0" dirty="0">
              <a:solidFill>
                <a:prstClr val="black"/>
              </a:solidFill>
              <a:latin typeface="Meiryo UI"/>
              <a:ea typeface="Meiryo UI"/>
            </a:endParaRPr>
          </a:p>
          <a:p>
            <a:pPr algn="ctr">
              <a:defRPr/>
            </a:pPr>
            <a:r>
              <a:rPr kumimoji="0" lang="ja-JP" altLang="en-US" sz="1400" kern="0" dirty="0">
                <a:solidFill>
                  <a:prstClr val="black"/>
                </a:solidFill>
                <a:latin typeface="Meiryo UI"/>
                <a:ea typeface="Meiryo UI"/>
              </a:rPr>
              <a:t>「目指すべき都市像」を</a:t>
            </a:r>
            <a:endParaRPr kumimoji="0" lang="en-US" altLang="ja-JP" sz="1400" kern="0" dirty="0">
              <a:solidFill>
                <a:prstClr val="black"/>
              </a:solidFill>
              <a:latin typeface="Meiryo UI"/>
              <a:ea typeface="Meiryo UI"/>
            </a:endParaRPr>
          </a:p>
          <a:p>
            <a:pPr algn="ctr">
              <a:defRPr/>
            </a:pPr>
            <a:r>
              <a:rPr kumimoji="0" lang="ja-JP" altLang="en-US" sz="1400" kern="0" dirty="0">
                <a:solidFill>
                  <a:prstClr val="black"/>
                </a:solidFill>
                <a:latin typeface="Meiryo UI"/>
                <a:ea typeface="Meiryo UI"/>
              </a:rPr>
              <a:t>未来洞察視点で</a:t>
            </a:r>
            <a:endParaRPr kumimoji="0" lang="en-US" altLang="ja-JP" sz="1400" kern="0" dirty="0">
              <a:solidFill>
                <a:prstClr val="black"/>
              </a:solidFill>
              <a:latin typeface="Meiryo UI"/>
              <a:ea typeface="Meiryo UI"/>
            </a:endParaRPr>
          </a:p>
          <a:p>
            <a:pPr algn="ctr">
              <a:defRPr/>
            </a:pPr>
            <a:r>
              <a:rPr kumimoji="0" lang="ja-JP" altLang="en-US" sz="1400" kern="0" dirty="0">
                <a:solidFill>
                  <a:prstClr val="black"/>
                </a:solidFill>
                <a:latin typeface="Meiryo UI"/>
                <a:ea typeface="Meiryo UI"/>
              </a:rPr>
              <a:t>考える</a:t>
            </a:r>
            <a:endParaRPr kumimoji="0" lang="en-US" altLang="ja-JP" sz="1400" kern="0" dirty="0">
              <a:solidFill>
                <a:prstClr val="black"/>
              </a:solidFill>
              <a:latin typeface="Meiryo UI"/>
              <a:ea typeface="Meiryo UI"/>
            </a:endParaRPr>
          </a:p>
        </p:txBody>
      </p:sp>
      <p:sp>
        <p:nvSpPr>
          <p:cNvPr id="10" name="正方形/長方形 9">
            <a:extLst>
              <a:ext uri="{FF2B5EF4-FFF2-40B4-BE49-F238E27FC236}">
                <a16:creationId xmlns:a16="http://schemas.microsoft.com/office/drawing/2014/main" id="{5E6927FB-C702-B8FE-A351-7FECA621FF9A}"/>
              </a:ext>
            </a:extLst>
          </p:cNvPr>
          <p:cNvSpPr/>
          <p:nvPr/>
        </p:nvSpPr>
        <p:spPr>
          <a:xfrm>
            <a:off x="2773692" y="3723015"/>
            <a:ext cx="3931927" cy="2190905"/>
          </a:xfrm>
          <a:prstGeom prst="rect">
            <a:avLst/>
          </a:prstGeom>
          <a:solidFill>
            <a:schemeClr val="accent6">
              <a:lumMod val="20000"/>
              <a:lumOff val="80000"/>
            </a:schemeClr>
          </a:solidFill>
          <a:ln w="19050" cap="flat" cmpd="sng" algn="ctr">
            <a:noFill/>
            <a:prstDash val="solid"/>
            <a:miter lim="800000"/>
          </a:ln>
          <a:effectLst/>
        </p:spPr>
        <p:txBody>
          <a:bodyPr rtlCol="0" anchor="t"/>
          <a:lstStyle/>
          <a:p>
            <a:pPr algn="ctr">
              <a:defRPr/>
            </a:pPr>
            <a:endParaRPr kumimoji="0" lang="en-US" altLang="ja-JP" sz="1400" b="1" kern="0">
              <a:solidFill>
                <a:prstClr val="black"/>
              </a:solidFill>
              <a:latin typeface="Meiryo UI"/>
              <a:ea typeface="Meiryo UI"/>
            </a:endParaRPr>
          </a:p>
          <a:p>
            <a:pPr algn="ctr">
              <a:defRPr/>
            </a:pPr>
            <a:r>
              <a:rPr kumimoji="0" lang="ja-JP" altLang="en-US" sz="1400" kern="0">
                <a:solidFill>
                  <a:prstClr val="black"/>
                </a:solidFill>
                <a:latin typeface="Meiryo UI"/>
                <a:ea typeface="Meiryo UI"/>
              </a:rPr>
              <a:t>大阪府の観光に関する現状把握</a:t>
            </a:r>
            <a:endParaRPr kumimoji="0" lang="en-US" altLang="ja-JP" sz="1400" kern="0">
              <a:solidFill>
                <a:prstClr val="black"/>
              </a:solidFill>
              <a:latin typeface="Meiryo UI"/>
              <a:ea typeface="Meiryo UI"/>
            </a:endParaRPr>
          </a:p>
          <a:p>
            <a:pPr algn="ctr">
              <a:defRPr/>
            </a:pPr>
            <a:r>
              <a:rPr kumimoji="0" lang="ja-JP" altLang="en-US" sz="1400" kern="0">
                <a:solidFill>
                  <a:prstClr val="black"/>
                </a:solidFill>
                <a:latin typeface="Meiryo UI"/>
                <a:ea typeface="Meiryo UI"/>
              </a:rPr>
              <a:t>（＆継続効果予測）</a:t>
            </a:r>
          </a:p>
        </p:txBody>
      </p:sp>
      <p:sp>
        <p:nvSpPr>
          <p:cNvPr id="11" name="正方形/長方形 10">
            <a:extLst>
              <a:ext uri="{FF2B5EF4-FFF2-40B4-BE49-F238E27FC236}">
                <a16:creationId xmlns:a16="http://schemas.microsoft.com/office/drawing/2014/main" id="{B0DC0A3C-5AD8-DF64-0066-753A0DD86E47}"/>
              </a:ext>
            </a:extLst>
          </p:cNvPr>
          <p:cNvSpPr/>
          <p:nvPr/>
        </p:nvSpPr>
        <p:spPr>
          <a:xfrm>
            <a:off x="6803630" y="3723015"/>
            <a:ext cx="1916594" cy="2190905"/>
          </a:xfrm>
          <a:prstGeom prst="rect">
            <a:avLst/>
          </a:prstGeom>
          <a:solidFill>
            <a:schemeClr val="accent6">
              <a:lumMod val="20000"/>
              <a:lumOff val="80000"/>
            </a:schemeClr>
          </a:solidFill>
          <a:ln w="19050" cap="flat" cmpd="sng" algn="ctr">
            <a:noFill/>
            <a:prstDash val="solid"/>
            <a:miter lim="800000"/>
          </a:ln>
          <a:effectLst/>
        </p:spPr>
        <p:txBody>
          <a:bodyPr rtlCol="0" anchor="t"/>
          <a:lstStyle/>
          <a:p>
            <a:pPr algn="ctr">
              <a:defRPr/>
            </a:pPr>
            <a:endParaRPr kumimoji="0" lang="en-US" altLang="ja-JP" sz="400" kern="0">
              <a:solidFill>
                <a:prstClr val="black"/>
              </a:solidFill>
              <a:latin typeface="Meiryo UI"/>
              <a:ea typeface="Meiryo UI"/>
            </a:endParaRPr>
          </a:p>
          <a:p>
            <a:pPr algn="ctr">
              <a:defRPr/>
            </a:pPr>
            <a:r>
              <a:rPr kumimoji="0" lang="ja-JP" altLang="en-US" sz="1400" kern="0">
                <a:solidFill>
                  <a:prstClr val="black"/>
                </a:solidFill>
                <a:latin typeface="Meiryo UI"/>
                <a:ea typeface="Meiryo UI"/>
              </a:rPr>
              <a:t>「目指すべき都市像」</a:t>
            </a:r>
            <a:endParaRPr kumimoji="0" lang="en-US" altLang="ja-JP" sz="1400" kern="0">
              <a:solidFill>
                <a:prstClr val="black"/>
              </a:solidFill>
              <a:latin typeface="Meiryo UI"/>
              <a:ea typeface="Meiryo UI"/>
            </a:endParaRPr>
          </a:p>
          <a:p>
            <a:pPr algn="ctr">
              <a:defRPr/>
            </a:pPr>
            <a:r>
              <a:rPr kumimoji="0" lang="ja-JP" altLang="en-US" sz="1400" kern="0">
                <a:solidFill>
                  <a:prstClr val="black"/>
                </a:solidFill>
                <a:latin typeface="Meiryo UI"/>
                <a:ea typeface="Meiryo UI"/>
              </a:rPr>
              <a:t>（都市コンセプト）</a:t>
            </a:r>
            <a:endParaRPr kumimoji="0" lang="en-US" altLang="ja-JP" sz="1400" kern="0">
              <a:solidFill>
                <a:prstClr val="black"/>
              </a:solidFill>
              <a:latin typeface="Meiryo UI"/>
              <a:ea typeface="Meiryo UI"/>
            </a:endParaRPr>
          </a:p>
          <a:p>
            <a:pPr algn="ctr">
              <a:defRPr/>
            </a:pPr>
            <a:r>
              <a:rPr kumimoji="0" lang="ja-JP" altLang="en-US" sz="1400" kern="0">
                <a:solidFill>
                  <a:prstClr val="black"/>
                </a:solidFill>
                <a:latin typeface="Meiryo UI"/>
                <a:ea typeface="Meiryo UI"/>
              </a:rPr>
              <a:t>の検証⇒課題抽出</a:t>
            </a:r>
          </a:p>
        </p:txBody>
      </p:sp>
      <p:sp>
        <p:nvSpPr>
          <p:cNvPr id="13" name="四角形: 角を丸くする 12">
            <a:extLst>
              <a:ext uri="{FF2B5EF4-FFF2-40B4-BE49-F238E27FC236}">
                <a16:creationId xmlns:a16="http://schemas.microsoft.com/office/drawing/2014/main" id="{9D41F2C3-0A28-947B-604C-459B81D55180}"/>
              </a:ext>
            </a:extLst>
          </p:cNvPr>
          <p:cNvSpPr/>
          <p:nvPr/>
        </p:nvSpPr>
        <p:spPr>
          <a:xfrm>
            <a:off x="3096747" y="2097257"/>
            <a:ext cx="7315024" cy="526206"/>
          </a:xfrm>
          <a:prstGeom prst="roundRect">
            <a:avLst/>
          </a:prstGeom>
          <a:solidFill>
            <a:sysClr val="window" lastClr="FFFFFF"/>
          </a:solidFill>
          <a:ln w="19050" cap="flat" cmpd="sng" algn="ctr">
            <a:solidFill>
              <a:schemeClr val="bg1">
                <a:lumMod val="75000"/>
              </a:schemeClr>
            </a:solidFill>
            <a:prstDash val="solid"/>
            <a:miter lim="800000"/>
          </a:ln>
          <a:effectLst/>
        </p:spPr>
        <p:txBody>
          <a:bodyPr rtlCol="0" anchor="ctr"/>
          <a:lstStyle/>
          <a:p>
            <a:pPr algn="ctr">
              <a:defRPr/>
            </a:pPr>
            <a:r>
              <a:rPr kumimoji="0" lang="ja-JP" altLang="en-US" sz="1400" b="1" kern="0">
                <a:solidFill>
                  <a:prstClr val="black"/>
                </a:solidFill>
                <a:latin typeface="Meiryo UI"/>
                <a:ea typeface="Meiryo UI"/>
              </a:rPr>
              <a:t>調査①：デスクリサーチ</a:t>
            </a:r>
            <a:endParaRPr kumimoji="0" lang="en-US" altLang="ja-JP" sz="1400" b="1" kern="0">
              <a:solidFill>
                <a:prstClr val="black"/>
              </a:solidFill>
              <a:latin typeface="Meiryo UI"/>
              <a:ea typeface="Meiryo UI"/>
            </a:endParaRPr>
          </a:p>
          <a:p>
            <a:pPr algn="ctr">
              <a:defRPr/>
            </a:pPr>
            <a:r>
              <a:rPr kumimoji="0" lang="ja-JP" altLang="en-US" sz="1200" kern="0">
                <a:solidFill>
                  <a:prstClr val="black"/>
                </a:solidFill>
                <a:latin typeface="Meiryo UI"/>
                <a:ea typeface="Meiryo UI"/>
              </a:rPr>
              <a:t>既存の調査、統計情報の整理・分析、独自</a:t>
            </a:r>
            <a:r>
              <a:rPr kumimoji="0" lang="en-US" altLang="ja-JP" sz="1200" kern="0">
                <a:solidFill>
                  <a:prstClr val="black"/>
                </a:solidFill>
                <a:latin typeface="Meiryo UI"/>
                <a:ea typeface="Meiryo UI"/>
              </a:rPr>
              <a:t>DB</a:t>
            </a:r>
            <a:r>
              <a:rPr kumimoji="0" lang="ja-JP" altLang="en-US" sz="1200" kern="0">
                <a:solidFill>
                  <a:prstClr val="black"/>
                </a:solidFill>
                <a:latin typeface="Meiryo UI"/>
                <a:ea typeface="Meiryo UI"/>
              </a:rPr>
              <a:t>・ツールによる分析、等</a:t>
            </a:r>
            <a:endParaRPr kumimoji="0" lang="en-US" altLang="ja-JP" sz="1200" kern="0">
              <a:solidFill>
                <a:prstClr val="black"/>
              </a:solidFill>
              <a:latin typeface="Meiryo UI"/>
              <a:ea typeface="Meiryo UI"/>
            </a:endParaRPr>
          </a:p>
        </p:txBody>
      </p:sp>
      <p:sp>
        <p:nvSpPr>
          <p:cNvPr id="15" name="四角形: 角を丸くする 14">
            <a:extLst>
              <a:ext uri="{FF2B5EF4-FFF2-40B4-BE49-F238E27FC236}">
                <a16:creationId xmlns:a16="http://schemas.microsoft.com/office/drawing/2014/main" id="{6C9E7684-A993-DB93-C722-4FFE99C8A8D5}"/>
              </a:ext>
            </a:extLst>
          </p:cNvPr>
          <p:cNvSpPr/>
          <p:nvPr/>
        </p:nvSpPr>
        <p:spPr>
          <a:xfrm>
            <a:off x="2985310" y="4619704"/>
            <a:ext cx="5482016" cy="647952"/>
          </a:xfrm>
          <a:prstGeom prst="roundRect">
            <a:avLst/>
          </a:prstGeom>
          <a:solidFill>
            <a:sysClr val="window" lastClr="FFFFFF"/>
          </a:solidFill>
          <a:ln w="19050" cap="flat" cmpd="sng" algn="ctr">
            <a:solidFill>
              <a:schemeClr val="bg1">
                <a:lumMod val="75000"/>
              </a:schemeClr>
            </a:solidFill>
            <a:prstDash val="solid"/>
            <a:miter lim="800000"/>
          </a:ln>
          <a:effectLst/>
        </p:spPr>
        <p:txBody>
          <a:bodyPr rtlCol="0" anchor="ctr"/>
          <a:lstStyle/>
          <a:p>
            <a:pPr algn="ctr">
              <a:defRPr/>
            </a:pPr>
            <a:r>
              <a:rPr kumimoji="0" lang="ja-JP" altLang="en-US" sz="1400" b="1" kern="0">
                <a:solidFill>
                  <a:prstClr val="black"/>
                </a:solidFill>
                <a:latin typeface="Meiryo UI"/>
                <a:ea typeface="Meiryo UI"/>
              </a:rPr>
              <a:t>調査③：定性調査</a:t>
            </a:r>
            <a:endParaRPr kumimoji="0" lang="en-US" altLang="ja-JP" sz="1400" b="1" kern="0">
              <a:solidFill>
                <a:prstClr val="black"/>
              </a:solidFill>
              <a:latin typeface="Meiryo UI"/>
              <a:ea typeface="Meiryo UI"/>
            </a:endParaRPr>
          </a:p>
          <a:p>
            <a:pPr algn="ctr">
              <a:defRPr/>
            </a:pPr>
            <a:r>
              <a:rPr kumimoji="0" lang="ja-JP" altLang="en-US" sz="1400" b="1" kern="0">
                <a:solidFill>
                  <a:prstClr val="black"/>
                </a:solidFill>
                <a:latin typeface="Meiryo UI"/>
                <a:ea typeface="Meiryo UI"/>
              </a:rPr>
              <a:t>有識者</a:t>
            </a:r>
            <a:r>
              <a:rPr kumimoji="0" lang="en-US" altLang="ja-JP" sz="1400" b="1" kern="0">
                <a:solidFill>
                  <a:prstClr val="black"/>
                </a:solidFill>
                <a:latin typeface="Meiryo UI"/>
                <a:ea typeface="Meiryo UI"/>
              </a:rPr>
              <a:t>/</a:t>
            </a:r>
            <a:r>
              <a:rPr kumimoji="0" lang="ja-JP" altLang="en-US" sz="1400" b="1" kern="0">
                <a:solidFill>
                  <a:prstClr val="black"/>
                </a:solidFill>
                <a:latin typeface="Meiryo UI"/>
                <a:ea typeface="Meiryo UI"/>
              </a:rPr>
              <a:t>インフルエンサー インタビュー</a:t>
            </a:r>
            <a:endParaRPr kumimoji="0" lang="en-US" altLang="ja-JP" sz="1200" kern="0">
              <a:solidFill>
                <a:prstClr val="black"/>
              </a:solidFill>
              <a:latin typeface="Meiryo UI"/>
              <a:ea typeface="Meiryo UI"/>
            </a:endParaRPr>
          </a:p>
          <a:p>
            <a:pPr algn="ctr">
              <a:defRPr/>
            </a:pPr>
            <a:r>
              <a:rPr kumimoji="0" lang="ja-JP" altLang="en-US" sz="1200" kern="0">
                <a:solidFill>
                  <a:prstClr val="black"/>
                </a:solidFill>
                <a:latin typeface="Meiryo UI"/>
                <a:ea typeface="Meiryo UI"/>
              </a:rPr>
              <a:t>有識者や生活者側から見た府の観光の実態やコンセプト評価について把握する</a:t>
            </a:r>
            <a:endParaRPr kumimoji="0" lang="en-US" altLang="ja-JP" sz="1200" kern="0">
              <a:solidFill>
                <a:prstClr val="black"/>
              </a:solidFill>
              <a:latin typeface="Meiryo UI"/>
              <a:ea typeface="Meiryo UI"/>
            </a:endParaRPr>
          </a:p>
        </p:txBody>
      </p:sp>
      <p:sp>
        <p:nvSpPr>
          <p:cNvPr id="16" name="矢印: 右 15">
            <a:extLst>
              <a:ext uri="{FF2B5EF4-FFF2-40B4-BE49-F238E27FC236}">
                <a16:creationId xmlns:a16="http://schemas.microsoft.com/office/drawing/2014/main" id="{F5FABB1C-B70C-35FE-71F6-62D6A8432B4C}"/>
              </a:ext>
            </a:extLst>
          </p:cNvPr>
          <p:cNvSpPr/>
          <p:nvPr/>
        </p:nvSpPr>
        <p:spPr>
          <a:xfrm flipH="1">
            <a:off x="8565338" y="3950835"/>
            <a:ext cx="383516" cy="755132"/>
          </a:xfrm>
          <a:prstGeom prst="rightArrow">
            <a:avLst/>
          </a:prstGeom>
          <a:solidFill>
            <a:schemeClr val="accent2">
              <a:lumMod val="60000"/>
              <a:lumOff val="40000"/>
            </a:schemeClr>
          </a:solidFill>
          <a:ln w="19050" cap="flat" cmpd="sng" algn="ctr">
            <a:noFill/>
            <a:prstDash val="solid"/>
            <a:miter lim="800000"/>
          </a:ln>
          <a:effectLst/>
        </p:spPr>
        <p:txBody>
          <a:bodyPr rtlCol="0" anchor="ctr"/>
          <a:lstStyle/>
          <a:p>
            <a:pPr algn="ctr">
              <a:defRPr/>
            </a:pPr>
            <a:endParaRPr kumimoji="0" lang="ja-JP" altLang="en-US" kern="0">
              <a:solidFill>
                <a:prstClr val="white"/>
              </a:solidFill>
              <a:latin typeface="Meiryo UI"/>
              <a:ea typeface="Meiryo UI"/>
            </a:endParaRPr>
          </a:p>
        </p:txBody>
      </p:sp>
      <p:sp>
        <p:nvSpPr>
          <p:cNvPr id="17" name="四角形: 角を丸くする 16">
            <a:extLst>
              <a:ext uri="{FF2B5EF4-FFF2-40B4-BE49-F238E27FC236}">
                <a16:creationId xmlns:a16="http://schemas.microsoft.com/office/drawing/2014/main" id="{4A38B57B-0F59-BCAE-33AD-9A9F6942EDC6}"/>
              </a:ext>
            </a:extLst>
          </p:cNvPr>
          <p:cNvSpPr/>
          <p:nvPr/>
        </p:nvSpPr>
        <p:spPr>
          <a:xfrm>
            <a:off x="8948855" y="4693429"/>
            <a:ext cx="1694985" cy="1094195"/>
          </a:xfrm>
          <a:prstGeom prst="roundRect">
            <a:avLst/>
          </a:prstGeom>
          <a:solidFill>
            <a:sysClr val="window" lastClr="FFFFFF"/>
          </a:solidFill>
          <a:ln w="19050" cap="flat" cmpd="sng" algn="ctr">
            <a:solidFill>
              <a:schemeClr val="bg1">
                <a:lumMod val="75000"/>
              </a:schemeClr>
            </a:solidFill>
            <a:prstDash val="solid"/>
            <a:miter lim="800000"/>
          </a:ln>
          <a:effectLst/>
        </p:spPr>
        <p:txBody>
          <a:bodyPr rtlCol="0" anchor="ctr"/>
          <a:lstStyle/>
          <a:p>
            <a:pPr algn="ctr">
              <a:defRPr/>
            </a:pPr>
            <a:r>
              <a:rPr kumimoji="0" lang="ja-JP" altLang="en-US" sz="1400" b="1" kern="0" dirty="0">
                <a:solidFill>
                  <a:prstClr val="black"/>
                </a:solidFill>
                <a:latin typeface="Meiryo UI"/>
                <a:ea typeface="Meiryo UI"/>
              </a:rPr>
              <a:t>調査②： </a:t>
            </a:r>
            <a:endParaRPr kumimoji="0" lang="en-US" altLang="ja-JP" sz="1400" b="1" kern="0" dirty="0">
              <a:solidFill>
                <a:prstClr val="black"/>
              </a:solidFill>
              <a:latin typeface="Meiryo UI"/>
              <a:ea typeface="Meiryo UI"/>
            </a:endParaRPr>
          </a:p>
          <a:p>
            <a:pPr algn="ctr">
              <a:defRPr/>
            </a:pPr>
            <a:r>
              <a:rPr kumimoji="0" lang="ja-JP" altLang="en-US" sz="1400" b="1" kern="0" dirty="0">
                <a:solidFill>
                  <a:prstClr val="black"/>
                </a:solidFill>
                <a:latin typeface="Meiryo UI"/>
                <a:ea typeface="Meiryo UI"/>
              </a:rPr>
              <a:t>未来洞察型</a:t>
            </a:r>
            <a:endParaRPr kumimoji="0" lang="en-US" altLang="ja-JP" sz="1400" b="1" kern="0" dirty="0">
              <a:solidFill>
                <a:prstClr val="black"/>
              </a:solidFill>
              <a:latin typeface="Meiryo UI"/>
              <a:ea typeface="Meiryo UI"/>
            </a:endParaRPr>
          </a:p>
          <a:p>
            <a:pPr algn="ctr">
              <a:defRPr/>
            </a:pPr>
            <a:r>
              <a:rPr kumimoji="0" lang="ja-JP" altLang="en-US" sz="1400" b="1" kern="0" dirty="0">
                <a:solidFill>
                  <a:prstClr val="black"/>
                </a:solidFill>
                <a:latin typeface="Meiryo UI"/>
                <a:ea typeface="Meiryo UI"/>
              </a:rPr>
              <a:t>会議</a:t>
            </a:r>
            <a:endParaRPr kumimoji="0" lang="en-US" altLang="ja-JP" sz="1400" b="1" kern="0" dirty="0">
              <a:solidFill>
                <a:prstClr val="black"/>
              </a:solidFill>
              <a:latin typeface="Meiryo UI"/>
              <a:ea typeface="Meiryo UI"/>
            </a:endParaRPr>
          </a:p>
        </p:txBody>
      </p:sp>
      <p:sp>
        <p:nvSpPr>
          <p:cNvPr id="18" name="四角形: 角を丸くする 17">
            <a:extLst>
              <a:ext uri="{FF2B5EF4-FFF2-40B4-BE49-F238E27FC236}">
                <a16:creationId xmlns:a16="http://schemas.microsoft.com/office/drawing/2014/main" id="{EE9AAD70-514C-97D2-E29F-840160D64966}"/>
              </a:ext>
            </a:extLst>
          </p:cNvPr>
          <p:cNvSpPr/>
          <p:nvPr/>
        </p:nvSpPr>
        <p:spPr>
          <a:xfrm>
            <a:off x="2994114" y="5357378"/>
            <a:ext cx="5482016" cy="502237"/>
          </a:xfrm>
          <a:prstGeom prst="roundRect">
            <a:avLst/>
          </a:prstGeom>
          <a:solidFill>
            <a:sysClr val="window" lastClr="FFFFFF"/>
          </a:solidFill>
          <a:ln w="19050" cap="flat" cmpd="sng" algn="ctr">
            <a:solidFill>
              <a:schemeClr val="bg1">
                <a:lumMod val="75000"/>
              </a:schemeClr>
            </a:solidFill>
            <a:prstDash val="solid"/>
            <a:miter lim="800000"/>
          </a:ln>
          <a:effectLst/>
        </p:spPr>
        <p:txBody>
          <a:bodyPr rtlCol="0" anchor="ctr"/>
          <a:lstStyle/>
          <a:p>
            <a:pPr algn="ctr">
              <a:defRPr/>
            </a:pPr>
            <a:r>
              <a:rPr kumimoji="0" lang="ja-JP" altLang="en-US" sz="1400" b="1" kern="0">
                <a:solidFill>
                  <a:prstClr val="black"/>
                </a:solidFill>
                <a:latin typeface="Meiryo UI"/>
                <a:ea typeface="Meiryo UI"/>
              </a:rPr>
              <a:t>調査④：定量調査（インターネット調査）</a:t>
            </a:r>
            <a:endParaRPr kumimoji="0" lang="en-US" altLang="ja-JP" sz="1400" kern="0">
              <a:solidFill>
                <a:prstClr val="black"/>
              </a:solidFill>
              <a:latin typeface="Meiryo UI"/>
              <a:ea typeface="Meiryo UI"/>
            </a:endParaRPr>
          </a:p>
          <a:p>
            <a:pPr algn="ctr">
              <a:defRPr/>
            </a:pPr>
            <a:r>
              <a:rPr kumimoji="0" lang="ja-JP" altLang="en-US" sz="1200" kern="0">
                <a:solidFill>
                  <a:prstClr val="black"/>
                </a:solidFill>
                <a:latin typeface="Meiryo UI"/>
                <a:ea typeface="Meiryo UI"/>
              </a:rPr>
              <a:t>統計的に有意なデータを確保し、分析・検証</a:t>
            </a:r>
            <a:endParaRPr kumimoji="0" lang="en-US" altLang="ja-JP" sz="1200" kern="0">
              <a:solidFill>
                <a:prstClr val="black"/>
              </a:solidFill>
              <a:latin typeface="Meiryo UI"/>
              <a:ea typeface="Meiryo UI"/>
            </a:endParaRPr>
          </a:p>
        </p:txBody>
      </p:sp>
      <p:cxnSp>
        <p:nvCxnSpPr>
          <p:cNvPr id="20" name="直線矢印コネクタ 19">
            <a:extLst>
              <a:ext uri="{FF2B5EF4-FFF2-40B4-BE49-F238E27FC236}">
                <a16:creationId xmlns:a16="http://schemas.microsoft.com/office/drawing/2014/main" id="{45597C93-B667-0DC4-E42B-D92821D8A4B2}"/>
              </a:ext>
            </a:extLst>
          </p:cNvPr>
          <p:cNvCxnSpPr>
            <a:cxnSpLocks/>
          </p:cNvCxnSpPr>
          <p:nvPr/>
        </p:nvCxnSpPr>
        <p:spPr>
          <a:xfrm>
            <a:off x="3731989" y="2744283"/>
            <a:ext cx="0" cy="978731"/>
          </a:xfrm>
          <a:prstGeom prst="straightConnector1">
            <a:avLst/>
          </a:prstGeom>
          <a:ln w="19050">
            <a:solidFill>
              <a:schemeClr val="bg1">
                <a:lumMod val="75000"/>
              </a:schemeClr>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0CF5BC7F-A4FA-9788-B348-D8487DC52601}"/>
              </a:ext>
            </a:extLst>
          </p:cNvPr>
          <p:cNvCxnSpPr>
            <a:cxnSpLocks/>
          </p:cNvCxnSpPr>
          <p:nvPr/>
        </p:nvCxnSpPr>
        <p:spPr>
          <a:xfrm>
            <a:off x="5747322" y="2744283"/>
            <a:ext cx="0" cy="978731"/>
          </a:xfrm>
          <a:prstGeom prst="straightConnector1">
            <a:avLst/>
          </a:prstGeom>
          <a:ln w="19050">
            <a:solidFill>
              <a:schemeClr val="bg1">
                <a:lumMod val="75000"/>
              </a:schemeClr>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E17F541D-E3D9-DABE-F267-1B32B2133D12}"/>
              </a:ext>
            </a:extLst>
          </p:cNvPr>
          <p:cNvCxnSpPr>
            <a:cxnSpLocks/>
            <a:endCxn id="11" idx="0"/>
          </p:cNvCxnSpPr>
          <p:nvPr/>
        </p:nvCxnSpPr>
        <p:spPr>
          <a:xfrm>
            <a:off x="7761927" y="2744283"/>
            <a:ext cx="0" cy="978731"/>
          </a:xfrm>
          <a:prstGeom prst="straightConnector1">
            <a:avLst/>
          </a:prstGeom>
          <a:ln w="19050">
            <a:solidFill>
              <a:schemeClr val="bg1">
                <a:lumMod val="75000"/>
              </a:schemeClr>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61C15D1F-C48B-A312-4C3E-DA598FDBB232}"/>
              </a:ext>
            </a:extLst>
          </p:cNvPr>
          <p:cNvCxnSpPr>
            <a:cxnSpLocks/>
            <a:endCxn id="9" idx="0"/>
          </p:cNvCxnSpPr>
          <p:nvPr/>
        </p:nvCxnSpPr>
        <p:spPr>
          <a:xfrm flipH="1">
            <a:off x="9776530" y="2744282"/>
            <a:ext cx="2" cy="978732"/>
          </a:xfrm>
          <a:prstGeom prst="straightConnector1">
            <a:avLst/>
          </a:prstGeom>
          <a:ln w="19050">
            <a:solidFill>
              <a:schemeClr val="bg1">
                <a:lumMod val="75000"/>
              </a:schemeClr>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49DCF682-2EFF-052E-3391-188F5722DEF3}"/>
              </a:ext>
            </a:extLst>
          </p:cNvPr>
          <p:cNvSpPr/>
          <p:nvPr/>
        </p:nvSpPr>
        <p:spPr>
          <a:xfrm>
            <a:off x="2773692" y="2865104"/>
            <a:ext cx="1916594" cy="697515"/>
          </a:xfrm>
          <a:prstGeom prst="rect">
            <a:avLst/>
          </a:prstGeom>
          <a:solidFill>
            <a:schemeClr val="bg1">
              <a:lumMod val="95000"/>
            </a:schemeClr>
          </a:solidFill>
          <a:ln w="19050" cap="flat" cmpd="sng" algn="ctr">
            <a:solidFill>
              <a:sysClr val="windowText" lastClr="000000"/>
            </a:solidFill>
            <a:prstDash val="solid"/>
            <a:miter lim="800000"/>
          </a:ln>
          <a:effectLst/>
        </p:spPr>
        <p:txBody>
          <a:bodyPr rtlCol="0" anchor="ctr"/>
          <a:lstStyle/>
          <a:p>
            <a:pPr algn="ctr">
              <a:defRPr/>
            </a:pPr>
            <a:r>
              <a:rPr kumimoji="0" lang="ja-JP" altLang="en-US" sz="1200" kern="0">
                <a:solidFill>
                  <a:prstClr val="black"/>
                </a:solidFill>
                <a:latin typeface="Meiryo UI"/>
                <a:ea typeface="Meiryo UI"/>
              </a:rPr>
              <a:t>①これまでの取組の効果を</a:t>
            </a:r>
            <a:endParaRPr kumimoji="0" lang="en-US" altLang="ja-JP" sz="1200" kern="0">
              <a:solidFill>
                <a:prstClr val="black"/>
              </a:solidFill>
              <a:latin typeface="Meiryo UI"/>
              <a:ea typeface="Meiryo UI"/>
            </a:endParaRPr>
          </a:p>
          <a:p>
            <a:pPr algn="ctr">
              <a:defRPr/>
            </a:pPr>
            <a:r>
              <a:rPr kumimoji="0" lang="ja-JP" altLang="en-US" sz="1200" kern="0">
                <a:solidFill>
                  <a:prstClr val="black"/>
                </a:solidFill>
                <a:latin typeface="Meiryo UI"/>
                <a:ea typeface="Meiryo UI"/>
              </a:rPr>
              <a:t>確認・検証する調査</a:t>
            </a:r>
          </a:p>
        </p:txBody>
      </p:sp>
      <p:sp>
        <p:nvSpPr>
          <p:cNvPr id="4" name="正方形/長方形 3">
            <a:extLst>
              <a:ext uri="{FF2B5EF4-FFF2-40B4-BE49-F238E27FC236}">
                <a16:creationId xmlns:a16="http://schemas.microsoft.com/office/drawing/2014/main" id="{944A5749-4641-D4F7-300C-0AF04E9B205B}"/>
              </a:ext>
            </a:extLst>
          </p:cNvPr>
          <p:cNvSpPr/>
          <p:nvPr/>
        </p:nvSpPr>
        <p:spPr>
          <a:xfrm>
            <a:off x="4789025" y="2865104"/>
            <a:ext cx="1916594" cy="697515"/>
          </a:xfrm>
          <a:prstGeom prst="rect">
            <a:avLst/>
          </a:prstGeom>
          <a:solidFill>
            <a:schemeClr val="accent5">
              <a:lumMod val="20000"/>
              <a:lumOff val="80000"/>
            </a:schemeClr>
          </a:solidFill>
          <a:ln w="19050" cap="flat" cmpd="sng" algn="ctr">
            <a:solidFill>
              <a:sysClr val="windowText" lastClr="000000"/>
            </a:solidFill>
            <a:prstDash val="solid"/>
            <a:miter lim="800000"/>
          </a:ln>
          <a:effectLst/>
        </p:spPr>
        <p:txBody>
          <a:bodyPr rtlCol="0" anchor="ctr"/>
          <a:lstStyle/>
          <a:p>
            <a:pPr algn="ctr">
              <a:defRPr/>
            </a:pPr>
            <a:r>
              <a:rPr kumimoji="0" lang="ja-JP" altLang="en-US" sz="1200" kern="0">
                <a:solidFill>
                  <a:prstClr val="black"/>
                </a:solidFill>
                <a:latin typeface="Meiryo UI"/>
                <a:ea typeface="Meiryo UI"/>
              </a:rPr>
              <a:t>②これまでの取組の継続効果を予測する調査</a:t>
            </a:r>
          </a:p>
        </p:txBody>
      </p:sp>
      <p:sp>
        <p:nvSpPr>
          <p:cNvPr id="5" name="正方形/長方形 4">
            <a:extLst>
              <a:ext uri="{FF2B5EF4-FFF2-40B4-BE49-F238E27FC236}">
                <a16:creationId xmlns:a16="http://schemas.microsoft.com/office/drawing/2014/main" id="{952E4F69-0B18-5E27-9E9C-B5C7A68D5B7B}"/>
              </a:ext>
            </a:extLst>
          </p:cNvPr>
          <p:cNvSpPr/>
          <p:nvPr/>
        </p:nvSpPr>
        <p:spPr>
          <a:xfrm>
            <a:off x="6803630" y="2865104"/>
            <a:ext cx="1916594" cy="697515"/>
          </a:xfrm>
          <a:prstGeom prst="rect">
            <a:avLst/>
          </a:prstGeom>
          <a:solidFill>
            <a:schemeClr val="accent4">
              <a:lumMod val="20000"/>
              <a:lumOff val="80000"/>
            </a:schemeClr>
          </a:solidFill>
          <a:ln w="19050" cap="flat" cmpd="sng" algn="ctr">
            <a:solidFill>
              <a:sysClr val="windowText" lastClr="000000"/>
            </a:solidFill>
            <a:prstDash val="solid"/>
            <a:miter lim="800000"/>
          </a:ln>
          <a:effectLst/>
        </p:spPr>
        <p:txBody>
          <a:bodyPr rtlCol="0" anchor="ctr"/>
          <a:lstStyle/>
          <a:p>
            <a:pPr algn="ctr">
              <a:defRPr/>
            </a:pPr>
            <a:r>
              <a:rPr kumimoji="0" lang="ja-JP" altLang="en-US" sz="1200" kern="0">
                <a:solidFill>
                  <a:prstClr val="black"/>
                </a:solidFill>
                <a:latin typeface="Meiryo UI"/>
                <a:ea typeface="Meiryo UI"/>
              </a:rPr>
              <a:t>③「ありたい未来」に向けて取り組むべき課題を</a:t>
            </a:r>
            <a:endParaRPr kumimoji="0" lang="en-US" altLang="ja-JP" sz="1200" kern="0">
              <a:solidFill>
                <a:prstClr val="black"/>
              </a:solidFill>
              <a:latin typeface="Meiryo UI"/>
              <a:ea typeface="Meiryo UI"/>
            </a:endParaRPr>
          </a:p>
          <a:p>
            <a:pPr algn="ctr">
              <a:defRPr/>
            </a:pPr>
            <a:r>
              <a:rPr kumimoji="0" lang="ja-JP" altLang="en-US" sz="1200" kern="0">
                <a:solidFill>
                  <a:prstClr val="black"/>
                </a:solidFill>
                <a:latin typeface="Meiryo UI"/>
                <a:ea typeface="Meiryo UI"/>
              </a:rPr>
              <a:t>洗い出す調査</a:t>
            </a:r>
          </a:p>
        </p:txBody>
      </p:sp>
      <p:sp>
        <p:nvSpPr>
          <p:cNvPr id="6" name="正方形/長方形 5">
            <a:extLst>
              <a:ext uri="{FF2B5EF4-FFF2-40B4-BE49-F238E27FC236}">
                <a16:creationId xmlns:a16="http://schemas.microsoft.com/office/drawing/2014/main" id="{E447C9BE-3DE2-64C2-A290-726B8AC626AD}"/>
              </a:ext>
            </a:extLst>
          </p:cNvPr>
          <p:cNvSpPr/>
          <p:nvPr/>
        </p:nvSpPr>
        <p:spPr>
          <a:xfrm>
            <a:off x="8818235" y="2865104"/>
            <a:ext cx="1916594" cy="697515"/>
          </a:xfrm>
          <a:prstGeom prst="rect">
            <a:avLst/>
          </a:prstGeom>
          <a:solidFill>
            <a:schemeClr val="accent4">
              <a:lumMod val="20000"/>
              <a:lumOff val="80000"/>
            </a:schemeClr>
          </a:solidFill>
          <a:ln w="19050" cap="flat" cmpd="sng" algn="ctr">
            <a:solidFill>
              <a:sysClr val="windowText" lastClr="000000"/>
            </a:solidFill>
            <a:prstDash val="solid"/>
            <a:miter lim="800000"/>
          </a:ln>
          <a:effectLst/>
        </p:spPr>
        <p:txBody>
          <a:bodyPr rtlCol="0" anchor="ctr"/>
          <a:lstStyle/>
          <a:p>
            <a:pPr algn="ctr">
              <a:defRPr/>
            </a:pPr>
            <a:r>
              <a:rPr kumimoji="0" lang="ja-JP" altLang="en-US" sz="1200" kern="0">
                <a:solidFill>
                  <a:prstClr val="black"/>
                </a:solidFill>
                <a:latin typeface="Meiryo UI"/>
                <a:ea typeface="Meiryo UI"/>
              </a:rPr>
              <a:t>④私たちの「ありたい未来」を</a:t>
            </a:r>
            <a:endParaRPr kumimoji="0" lang="en-US" altLang="ja-JP" sz="1200" kern="0">
              <a:solidFill>
                <a:prstClr val="black"/>
              </a:solidFill>
              <a:latin typeface="Meiryo UI"/>
              <a:ea typeface="Meiryo UI"/>
            </a:endParaRPr>
          </a:p>
          <a:p>
            <a:pPr algn="ctr">
              <a:defRPr/>
            </a:pPr>
            <a:r>
              <a:rPr kumimoji="0" lang="ja-JP" altLang="en-US" sz="1200" kern="0">
                <a:solidFill>
                  <a:prstClr val="black"/>
                </a:solidFill>
                <a:latin typeface="Meiryo UI"/>
                <a:ea typeface="Meiryo UI"/>
              </a:rPr>
              <a:t>考える調査</a:t>
            </a:r>
            <a:endParaRPr kumimoji="0" lang="en-US" altLang="ja-JP" sz="1200" kern="0">
              <a:solidFill>
                <a:prstClr val="black"/>
              </a:solidFill>
              <a:latin typeface="Meiryo UI"/>
              <a:ea typeface="Meiryo UI"/>
            </a:endParaRPr>
          </a:p>
        </p:txBody>
      </p:sp>
      <p:sp>
        <p:nvSpPr>
          <p:cNvPr id="24" name="正方形/長方形 23">
            <a:extLst>
              <a:ext uri="{FF2B5EF4-FFF2-40B4-BE49-F238E27FC236}">
                <a16:creationId xmlns:a16="http://schemas.microsoft.com/office/drawing/2014/main" id="{EC3E8A31-8985-98B5-BF4C-64E861E2AB61}"/>
              </a:ext>
            </a:extLst>
          </p:cNvPr>
          <p:cNvSpPr/>
          <p:nvPr/>
        </p:nvSpPr>
        <p:spPr>
          <a:xfrm>
            <a:off x="2773691" y="6076054"/>
            <a:ext cx="7961136" cy="527101"/>
          </a:xfrm>
          <a:prstGeom prst="rect">
            <a:avLst/>
          </a:prstGeom>
          <a:solidFill>
            <a:schemeClr val="accent2">
              <a:lumMod val="20000"/>
              <a:lumOff val="80000"/>
            </a:schemeClr>
          </a:solidFill>
          <a:ln w="19050" cap="flat" cmpd="sng" algn="ctr">
            <a:noFill/>
            <a:prstDash val="solid"/>
            <a:miter lim="800000"/>
          </a:ln>
          <a:effectLst/>
        </p:spPr>
        <p:txBody>
          <a:bodyPr rtlCol="0" anchor="ctr"/>
          <a:lstStyle/>
          <a:p>
            <a:pPr algn="ctr">
              <a:defRPr/>
            </a:pPr>
            <a:r>
              <a:rPr kumimoji="0" lang="ja-JP" altLang="en-US" sz="1600" b="1" kern="0">
                <a:solidFill>
                  <a:prstClr val="black"/>
                </a:solidFill>
                <a:latin typeface="Meiryo UI"/>
                <a:ea typeface="Meiryo UI"/>
              </a:rPr>
              <a:t>次期戦略の策定、政策提言</a:t>
            </a:r>
            <a:endParaRPr kumimoji="0" lang="en-US" altLang="ja-JP" sz="1600" b="1" kern="0">
              <a:solidFill>
                <a:prstClr val="black"/>
              </a:solidFill>
              <a:latin typeface="Meiryo UI"/>
              <a:ea typeface="Meiryo UI"/>
            </a:endParaRPr>
          </a:p>
          <a:p>
            <a:pPr algn="ctr">
              <a:defRPr/>
            </a:pPr>
            <a:r>
              <a:rPr kumimoji="0" lang="ja-JP" altLang="en-US" sz="1400" kern="0">
                <a:solidFill>
                  <a:prstClr val="black"/>
                </a:solidFill>
                <a:latin typeface="Meiryo UI"/>
                <a:ea typeface="Meiryo UI"/>
              </a:rPr>
              <a:t>都市コンセプト、課題解決につながる施策の提案、</a:t>
            </a:r>
            <a:r>
              <a:rPr kumimoji="0" lang="en-US" altLang="ja-JP" sz="1400" kern="0">
                <a:solidFill>
                  <a:prstClr val="black"/>
                </a:solidFill>
                <a:latin typeface="Meiryo UI"/>
                <a:ea typeface="Meiryo UI"/>
              </a:rPr>
              <a:t>KPI</a:t>
            </a:r>
            <a:r>
              <a:rPr kumimoji="0" lang="ja-JP" altLang="en-US" sz="1400" kern="0">
                <a:solidFill>
                  <a:prstClr val="black"/>
                </a:solidFill>
                <a:latin typeface="Meiryo UI"/>
                <a:ea typeface="Meiryo UI"/>
              </a:rPr>
              <a:t>設定、等</a:t>
            </a:r>
            <a:endParaRPr kumimoji="0" lang="en-US" altLang="ja-JP" sz="1400" kern="0">
              <a:solidFill>
                <a:prstClr val="black"/>
              </a:solidFill>
              <a:latin typeface="Meiryo UI"/>
              <a:ea typeface="Meiryo UI"/>
            </a:endParaRPr>
          </a:p>
        </p:txBody>
      </p:sp>
      <p:sp>
        <p:nvSpPr>
          <p:cNvPr id="29" name="二等辺三角形 28">
            <a:extLst>
              <a:ext uri="{FF2B5EF4-FFF2-40B4-BE49-F238E27FC236}">
                <a16:creationId xmlns:a16="http://schemas.microsoft.com/office/drawing/2014/main" id="{ECB5247B-5CF1-E626-01B3-E0701EFEF867}"/>
              </a:ext>
            </a:extLst>
          </p:cNvPr>
          <p:cNvSpPr/>
          <p:nvPr/>
        </p:nvSpPr>
        <p:spPr>
          <a:xfrm flipV="1">
            <a:off x="5726318" y="5924702"/>
            <a:ext cx="2135556" cy="165988"/>
          </a:xfrm>
          <a:prstGeom prst="triangle">
            <a:avLst/>
          </a:prstGeom>
          <a:solidFill>
            <a:schemeClr val="bg1">
              <a:lumMod val="75000"/>
            </a:schemeClr>
          </a:solidFill>
          <a:ln w="19050" cap="flat" cmpd="sng" algn="ctr">
            <a:noFill/>
            <a:prstDash val="solid"/>
            <a:miter lim="800000"/>
          </a:ln>
          <a:effectLst/>
        </p:spPr>
        <p:txBody>
          <a:bodyPr rtlCol="0" anchor="ctr"/>
          <a:lstStyle/>
          <a:p>
            <a:pPr algn="ctr">
              <a:defRPr/>
            </a:pPr>
            <a:endParaRPr kumimoji="0" lang="ja-JP" altLang="en-US" kern="0">
              <a:solidFill>
                <a:prstClr val="white"/>
              </a:solidFill>
              <a:latin typeface="Meiryo UI"/>
              <a:ea typeface="Meiryo UI"/>
            </a:endParaRPr>
          </a:p>
        </p:txBody>
      </p:sp>
      <p:sp>
        <p:nvSpPr>
          <p:cNvPr id="25" name="四角形: 角を丸くする 2205">
            <a:extLst>
              <a:ext uri="{FF2B5EF4-FFF2-40B4-BE49-F238E27FC236}">
                <a16:creationId xmlns:a16="http://schemas.microsoft.com/office/drawing/2014/main" id="{2A565C6C-CE48-D4C6-AF49-2CE34CE5E9D5}"/>
              </a:ext>
            </a:extLst>
          </p:cNvPr>
          <p:cNvSpPr/>
          <p:nvPr/>
        </p:nvSpPr>
        <p:spPr>
          <a:xfrm>
            <a:off x="1300802" y="1102469"/>
            <a:ext cx="9590395" cy="589767"/>
          </a:xfrm>
          <a:prstGeom prst="roundRect">
            <a:avLst/>
          </a:prstGeom>
          <a:noFill/>
          <a:ln w="12700" cap="flat" cmpd="sng" algn="ctr">
            <a:noFill/>
            <a:prstDash val="solid"/>
            <a:miter lim="800000"/>
          </a:ln>
          <a:effectLst/>
        </p:spPr>
        <p:txBody>
          <a:bodyPr wrap="square" tIns="0" rtlCol="0" anchor="t" anchorCtr="0"/>
          <a:lstStyle/>
          <a:p>
            <a:pPr marL="171450" indent="-171450">
              <a:buFont typeface="Meiryo UI" panose="020B0604030504040204" pitchFamily="50" charset="-128"/>
              <a:buChar char="‣"/>
              <a:defRPr/>
            </a:pPr>
            <a:r>
              <a:rPr kumimoji="0" lang="ja-JP" altLang="en-US" sz="1400" b="1" kern="0" dirty="0">
                <a:solidFill>
                  <a:prstClr val="black"/>
                </a:solidFill>
                <a:latin typeface="Meiryo UI"/>
                <a:ea typeface="Meiryo UI"/>
                <a:cs typeface="Meiryo UI" panose="020B0604030504040204" pitchFamily="50" charset="-128"/>
              </a:rPr>
              <a:t>大阪府観光の「現状」と「未来洞察」を軸に調査</a:t>
            </a:r>
            <a:r>
              <a:rPr kumimoji="0" lang="ja-JP" altLang="en-US" sz="1400" kern="0" dirty="0">
                <a:solidFill>
                  <a:prstClr val="black"/>
                </a:solidFill>
                <a:latin typeface="Meiryo UI"/>
                <a:ea typeface="Meiryo UI"/>
                <a:cs typeface="Meiryo UI" panose="020B0604030504040204" pitchFamily="50" charset="-128"/>
              </a:rPr>
              <a:t>を実施。その結果をふまえ、</a:t>
            </a:r>
            <a:r>
              <a:rPr kumimoji="0" lang="ja-JP" altLang="en-US" sz="1400" b="1" kern="0" dirty="0">
                <a:solidFill>
                  <a:prstClr val="black"/>
                </a:solidFill>
                <a:latin typeface="Meiryo UI"/>
                <a:ea typeface="Meiryo UI"/>
                <a:cs typeface="Meiryo UI" panose="020B0604030504040204" pitchFamily="50" charset="-128"/>
              </a:rPr>
              <a:t>次期戦略や政策提言の核となる「目指すべき都市像」を検証</a:t>
            </a:r>
            <a:r>
              <a:rPr kumimoji="0" lang="ja-JP" altLang="en-US" sz="1400" kern="0" dirty="0">
                <a:solidFill>
                  <a:prstClr val="black"/>
                </a:solidFill>
                <a:latin typeface="Meiryo UI"/>
                <a:ea typeface="Meiryo UI"/>
                <a:cs typeface="Meiryo UI" panose="020B0604030504040204" pitchFamily="50" charset="-128"/>
              </a:rPr>
              <a:t>。都市像の解像度や、エビデンスの確度を高めていき、有効な戦略策定につなげる。</a:t>
            </a:r>
          </a:p>
        </p:txBody>
      </p:sp>
      <p:sp>
        <p:nvSpPr>
          <p:cNvPr id="19" name="正方形/長方形 18">
            <a:extLst>
              <a:ext uri="{FF2B5EF4-FFF2-40B4-BE49-F238E27FC236}">
                <a16:creationId xmlns:a16="http://schemas.microsoft.com/office/drawing/2014/main" id="{4E8A039C-3C10-47F2-8354-DA6471C6E278}"/>
              </a:ext>
            </a:extLst>
          </p:cNvPr>
          <p:cNvSpPr/>
          <p:nvPr/>
        </p:nvSpPr>
        <p:spPr>
          <a:xfrm>
            <a:off x="0" y="-15903"/>
            <a:ext cx="12192000" cy="580445"/>
          </a:xfrm>
          <a:prstGeom prst="rect">
            <a:avLst/>
          </a:prstGeom>
          <a:solidFill>
            <a:schemeClr val="tx1"/>
          </a:solidFill>
          <a:ln w="19050" cap="flat" cmpd="sng" algn="ctr">
            <a:solidFill>
              <a:sysClr val="windowText" lastClr="000000"/>
            </a:solidFill>
            <a:prstDash val="solid"/>
            <a:miter lim="800000"/>
          </a:ln>
          <a:effectLst/>
        </p:spPr>
        <p:txBody>
          <a:bodyPr rtlCol="0" anchor="ctr"/>
          <a:lstStyle/>
          <a:p>
            <a:pPr marL="0" marR="0" indent="0" algn="ctr" defTabSz="914400" eaLnBrk="1" fontAlgn="auto" latinLnBrk="0" hangingPunct="1">
              <a:lnSpc>
                <a:spcPct val="100000"/>
              </a:lnSpc>
              <a:spcBef>
                <a:spcPts val="0"/>
              </a:spcBef>
              <a:spcAft>
                <a:spcPts val="0"/>
              </a:spcAft>
              <a:buClrTx/>
              <a:buSzTx/>
              <a:buFontTx/>
              <a:buNone/>
              <a:tabLst/>
            </a:pPr>
            <a:r>
              <a:rPr lang="ja-JP" altLang="en-US" sz="1800" b="1" dirty="0">
                <a:solidFill>
                  <a:schemeClr val="bg1"/>
                </a:solidFill>
                <a:latin typeface="+mn-ea"/>
                <a:ea typeface="+mn-ea"/>
                <a:cs typeface="Arial" charset="0"/>
              </a:rPr>
              <a:t>大阪府観光政策及び計画策定に係る調査検討支援業務について</a:t>
            </a:r>
            <a:endParaRPr kumimoji="0" lang="ja-JP" altLang="en-US" sz="1800" b="1" i="0" u="none" strike="noStrike" kern="0" cap="none" spc="0" normalizeH="0" baseline="0" noProof="0" dirty="0">
              <a:ln>
                <a:noFill/>
              </a:ln>
              <a:solidFill>
                <a:schemeClr val="bg1"/>
              </a:solidFill>
              <a:effectLst/>
              <a:uLnTx/>
              <a:uFillTx/>
              <a:latin typeface="Meiryo UI"/>
              <a:ea typeface="Meiryo UI"/>
              <a:cs typeface="+mn-cs"/>
            </a:endParaRPr>
          </a:p>
        </p:txBody>
      </p:sp>
      <p:sp>
        <p:nvSpPr>
          <p:cNvPr id="26" name="正方形/長方形 25">
            <a:extLst>
              <a:ext uri="{FF2B5EF4-FFF2-40B4-BE49-F238E27FC236}">
                <a16:creationId xmlns:a16="http://schemas.microsoft.com/office/drawing/2014/main" id="{12AAD336-655A-4026-A60F-F513CA477447}"/>
              </a:ext>
            </a:extLst>
          </p:cNvPr>
          <p:cNvSpPr/>
          <p:nvPr/>
        </p:nvSpPr>
        <p:spPr>
          <a:xfrm>
            <a:off x="10411771" y="55459"/>
            <a:ext cx="1503998" cy="45821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参考資料</a:t>
            </a:r>
            <a:r>
              <a:rPr lang="ja-JP" altLang="en-US" b="1" dirty="0">
                <a:solidFill>
                  <a:schemeClr val="tx1"/>
                </a:solidFill>
              </a:rPr>
              <a:t>１</a:t>
            </a:r>
            <a:endParaRPr kumimoji="1" lang="ja-JP" altLang="en-US" b="1" dirty="0">
              <a:solidFill>
                <a:schemeClr val="tx1"/>
              </a:solidFill>
            </a:endParaRPr>
          </a:p>
        </p:txBody>
      </p:sp>
    </p:spTree>
    <p:extLst>
      <p:ext uri="{BB962C8B-B14F-4D97-AF65-F5344CB8AC3E}">
        <p14:creationId xmlns:p14="http://schemas.microsoft.com/office/powerpoint/2010/main" val="994671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タイトル 1"/>
          <p:cNvSpPr>
            <a:spLocks noGrp="1"/>
          </p:cNvSpPr>
          <p:nvPr>
            <p:ph type="title"/>
          </p:nvPr>
        </p:nvSpPr>
        <p:spPr>
          <a:xfrm>
            <a:off x="448489" y="593506"/>
            <a:ext cx="10972800" cy="417513"/>
          </a:xfrm>
        </p:spPr>
        <p:txBody>
          <a:bodyPr/>
          <a:lstStyle/>
          <a:p>
            <a:r>
              <a:rPr lang="ja-JP" altLang="en-US" dirty="0">
                <a:latin typeface="+mn-ea"/>
                <a:ea typeface="+mn-ea"/>
                <a:cs typeface="Arial" charset="0"/>
              </a:rPr>
              <a:t>■調査の基本フレーム（海外）</a:t>
            </a:r>
          </a:p>
        </p:txBody>
      </p:sp>
      <p:sp>
        <p:nvSpPr>
          <p:cNvPr id="7" name="正方形/長方形 6">
            <a:extLst>
              <a:ext uri="{FF2B5EF4-FFF2-40B4-BE49-F238E27FC236}">
                <a16:creationId xmlns:a16="http://schemas.microsoft.com/office/drawing/2014/main" id="{A162C905-EA37-1A2F-4246-B8506B5BEB25}"/>
              </a:ext>
            </a:extLst>
          </p:cNvPr>
          <p:cNvSpPr/>
          <p:nvPr/>
        </p:nvSpPr>
        <p:spPr>
          <a:xfrm>
            <a:off x="1438809" y="1822622"/>
            <a:ext cx="1182838" cy="4780530"/>
          </a:xfrm>
          <a:prstGeom prst="rect">
            <a:avLst/>
          </a:prstGeom>
          <a:noFill/>
          <a:ln w="19050" cap="flat" cmpd="sng" algn="ctr">
            <a:solidFill>
              <a:sysClr val="windowText" lastClr="000000"/>
            </a:solidFill>
            <a:prstDash val="solid"/>
            <a:miter lim="800000"/>
          </a:ln>
          <a:effectLst/>
        </p:spPr>
        <p:txBody>
          <a:bodyPr wrap="none" rtlCol="0" anchor="ctr"/>
          <a:lstStyle/>
          <a:p>
            <a:pPr algn="ctr">
              <a:defRPr/>
            </a:pPr>
            <a:r>
              <a:rPr kumimoji="0" lang="ja-JP" altLang="en-US" sz="1400" kern="0">
                <a:solidFill>
                  <a:prstClr val="black"/>
                </a:solidFill>
                <a:latin typeface="Meiryo UI"/>
                <a:ea typeface="Meiryo UI"/>
              </a:rPr>
              <a:t>海外</a:t>
            </a:r>
          </a:p>
        </p:txBody>
      </p:sp>
      <p:sp>
        <p:nvSpPr>
          <p:cNvPr id="10" name="正方形/長方形 9">
            <a:extLst>
              <a:ext uri="{FF2B5EF4-FFF2-40B4-BE49-F238E27FC236}">
                <a16:creationId xmlns:a16="http://schemas.microsoft.com/office/drawing/2014/main" id="{5E6927FB-C702-B8FE-A351-7FECA621FF9A}"/>
              </a:ext>
            </a:extLst>
          </p:cNvPr>
          <p:cNvSpPr/>
          <p:nvPr/>
        </p:nvSpPr>
        <p:spPr>
          <a:xfrm>
            <a:off x="2773691" y="1825485"/>
            <a:ext cx="7956396" cy="899799"/>
          </a:xfrm>
          <a:prstGeom prst="rect">
            <a:avLst/>
          </a:prstGeom>
          <a:solidFill>
            <a:schemeClr val="accent6">
              <a:lumMod val="20000"/>
              <a:lumOff val="80000"/>
            </a:schemeClr>
          </a:solidFill>
          <a:ln w="19050" cap="flat" cmpd="sng" algn="ctr">
            <a:noFill/>
            <a:prstDash val="solid"/>
            <a:miter lim="800000"/>
          </a:ln>
          <a:effectLst/>
        </p:spPr>
        <p:txBody>
          <a:bodyPr rtlCol="0" anchor="t"/>
          <a:lstStyle/>
          <a:p>
            <a:pPr algn="ctr">
              <a:defRPr/>
            </a:pPr>
            <a:r>
              <a:rPr lang="ja-JP" altLang="en-US" sz="1200">
                <a:solidFill>
                  <a:srgbClr val="000000"/>
                </a:solidFill>
                <a:latin typeface="Meiryo UI"/>
                <a:ea typeface="Meiryo UI"/>
              </a:rPr>
              <a:t>インバウンド旅行者の現状を把握</a:t>
            </a:r>
            <a:r>
              <a:rPr kumimoji="0" lang="ja-JP" altLang="en-US" sz="1200" kern="0">
                <a:solidFill>
                  <a:prstClr val="black"/>
                </a:solidFill>
                <a:latin typeface="Meiryo UI"/>
                <a:ea typeface="Meiryo UI"/>
              </a:rPr>
              <a:t>（現状</a:t>
            </a:r>
            <a:r>
              <a:rPr kumimoji="0" lang="ja-JP" altLang="en-JP" sz="1200" kern="0">
                <a:solidFill>
                  <a:prstClr val="black"/>
                </a:solidFill>
                <a:latin typeface="Meiryo UI"/>
                <a:ea typeface="Meiryo UI"/>
              </a:rPr>
              <a:t>理解</a:t>
            </a:r>
            <a:r>
              <a:rPr kumimoji="0" lang="ja-JP" altLang="en-US" sz="1200" kern="0">
                <a:solidFill>
                  <a:prstClr val="black"/>
                </a:solidFill>
                <a:latin typeface="Meiryo UI"/>
                <a:ea typeface="Meiryo UI"/>
              </a:rPr>
              <a:t>と仮説）</a:t>
            </a:r>
            <a:endParaRPr kumimoji="0" lang="en-US" altLang="ja-JP" sz="1200" kern="0">
              <a:solidFill>
                <a:prstClr val="black"/>
              </a:solidFill>
              <a:latin typeface="Meiryo UI"/>
              <a:ea typeface="Meiryo UI"/>
            </a:endParaRPr>
          </a:p>
          <a:p>
            <a:pPr algn="ctr">
              <a:defRPr/>
            </a:pPr>
            <a:r>
              <a:rPr lang="ja-JP" altLang="en-US" sz="1400">
                <a:solidFill>
                  <a:srgbClr val="000000"/>
                </a:solidFill>
                <a:latin typeface="Meiryo UI"/>
                <a:ea typeface="Meiryo UI"/>
              </a:rPr>
              <a:t> </a:t>
            </a:r>
            <a:endParaRPr kumimoji="0" lang="ja-JP" altLang="en-US" sz="1100" b="1" kern="0">
              <a:solidFill>
                <a:prstClr val="black"/>
              </a:solidFill>
              <a:latin typeface="Meiryo UI"/>
              <a:ea typeface="Meiryo UI"/>
            </a:endParaRPr>
          </a:p>
        </p:txBody>
      </p:sp>
      <p:sp>
        <p:nvSpPr>
          <p:cNvPr id="13" name="四角形: 角を丸くする 12">
            <a:extLst>
              <a:ext uri="{FF2B5EF4-FFF2-40B4-BE49-F238E27FC236}">
                <a16:creationId xmlns:a16="http://schemas.microsoft.com/office/drawing/2014/main" id="{9D41F2C3-0A28-947B-604C-459B81D55180}"/>
              </a:ext>
            </a:extLst>
          </p:cNvPr>
          <p:cNvSpPr/>
          <p:nvPr/>
        </p:nvSpPr>
        <p:spPr>
          <a:xfrm>
            <a:off x="2964137" y="2109006"/>
            <a:ext cx="7315024" cy="499992"/>
          </a:xfrm>
          <a:prstGeom prst="roundRect">
            <a:avLst/>
          </a:prstGeom>
          <a:solidFill>
            <a:sysClr val="window" lastClr="FFFFFF"/>
          </a:solidFill>
          <a:ln w="19050" cap="flat" cmpd="sng" algn="ctr">
            <a:solidFill>
              <a:schemeClr val="bg1">
                <a:lumMod val="75000"/>
              </a:schemeClr>
            </a:solidFill>
            <a:prstDash val="solid"/>
            <a:miter lim="800000"/>
          </a:ln>
          <a:effectLst/>
        </p:spPr>
        <p:txBody>
          <a:bodyPr rtlCol="0" anchor="ctr"/>
          <a:lstStyle/>
          <a:p>
            <a:pPr algn="ctr">
              <a:defRPr/>
            </a:pPr>
            <a:r>
              <a:rPr kumimoji="0" lang="ja-JP" altLang="en-US" sz="1400" b="1" kern="0" dirty="0">
                <a:solidFill>
                  <a:prstClr val="black"/>
                </a:solidFill>
                <a:latin typeface="Meiryo UI"/>
                <a:ea typeface="Meiryo UI"/>
              </a:rPr>
              <a:t>調査①：デスクリサーチ</a:t>
            </a:r>
            <a:endParaRPr kumimoji="0" lang="en-US" altLang="ja-JP" sz="1400" kern="0" dirty="0">
              <a:solidFill>
                <a:prstClr val="black"/>
              </a:solidFill>
              <a:latin typeface="Meiryo UI"/>
              <a:ea typeface="Meiryo UI"/>
            </a:endParaRPr>
          </a:p>
          <a:p>
            <a:pPr algn="ctr">
              <a:defRPr/>
            </a:pPr>
            <a:r>
              <a:rPr kumimoji="0" lang="ja-JP" altLang="en-US" sz="1200" kern="0" dirty="0">
                <a:solidFill>
                  <a:prstClr val="black"/>
                </a:solidFill>
                <a:latin typeface="Meiryo UI"/>
                <a:ea typeface="Meiryo UI"/>
              </a:rPr>
              <a:t>既存の調査、統計情報の整理・分析、独自</a:t>
            </a:r>
            <a:r>
              <a:rPr kumimoji="0" lang="en-US" altLang="ja-JP" sz="1200" kern="0" dirty="0">
                <a:solidFill>
                  <a:prstClr val="black"/>
                </a:solidFill>
                <a:latin typeface="Meiryo UI"/>
                <a:ea typeface="Meiryo UI"/>
              </a:rPr>
              <a:t>DB</a:t>
            </a:r>
            <a:r>
              <a:rPr kumimoji="0" lang="ja-JP" altLang="en-US" sz="1200" kern="0" dirty="0">
                <a:solidFill>
                  <a:prstClr val="black"/>
                </a:solidFill>
                <a:latin typeface="Meiryo UI"/>
                <a:ea typeface="Meiryo UI"/>
              </a:rPr>
              <a:t>・ツールによる分析、等</a:t>
            </a:r>
            <a:endParaRPr kumimoji="0" lang="en-US" altLang="ja-JP" sz="1200" kern="0" dirty="0">
              <a:solidFill>
                <a:prstClr val="black"/>
              </a:solidFill>
              <a:latin typeface="Meiryo UI"/>
              <a:ea typeface="Meiryo UI"/>
            </a:endParaRPr>
          </a:p>
        </p:txBody>
      </p:sp>
      <p:cxnSp>
        <p:nvCxnSpPr>
          <p:cNvPr id="20" name="直線矢印コネクタ 19">
            <a:extLst>
              <a:ext uri="{FF2B5EF4-FFF2-40B4-BE49-F238E27FC236}">
                <a16:creationId xmlns:a16="http://schemas.microsoft.com/office/drawing/2014/main" id="{45597C93-B667-0DC4-E42B-D92821D8A4B2}"/>
              </a:ext>
            </a:extLst>
          </p:cNvPr>
          <p:cNvCxnSpPr>
            <a:cxnSpLocks/>
          </p:cNvCxnSpPr>
          <p:nvPr/>
        </p:nvCxnSpPr>
        <p:spPr>
          <a:xfrm>
            <a:off x="3731989" y="2863694"/>
            <a:ext cx="0" cy="565712"/>
          </a:xfrm>
          <a:prstGeom prst="straightConnector1">
            <a:avLst/>
          </a:prstGeom>
          <a:ln w="19050">
            <a:solidFill>
              <a:schemeClr val="bg1">
                <a:lumMod val="75000"/>
              </a:schemeClr>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0CF5BC7F-A4FA-9788-B348-D8487DC52601}"/>
              </a:ext>
            </a:extLst>
          </p:cNvPr>
          <p:cNvCxnSpPr>
            <a:cxnSpLocks/>
          </p:cNvCxnSpPr>
          <p:nvPr/>
        </p:nvCxnSpPr>
        <p:spPr>
          <a:xfrm>
            <a:off x="5747322" y="2863694"/>
            <a:ext cx="0" cy="565712"/>
          </a:xfrm>
          <a:prstGeom prst="straightConnector1">
            <a:avLst/>
          </a:prstGeom>
          <a:ln w="19050">
            <a:solidFill>
              <a:schemeClr val="bg1">
                <a:lumMod val="75000"/>
              </a:schemeClr>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E17F541D-E3D9-DABE-F267-1B32B2133D12}"/>
              </a:ext>
            </a:extLst>
          </p:cNvPr>
          <p:cNvCxnSpPr>
            <a:cxnSpLocks/>
          </p:cNvCxnSpPr>
          <p:nvPr/>
        </p:nvCxnSpPr>
        <p:spPr>
          <a:xfrm>
            <a:off x="7761927" y="2784245"/>
            <a:ext cx="0" cy="645162"/>
          </a:xfrm>
          <a:prstGeom prst="straightConnector1">
            <a:avLst/>
          </a:prstGeom>
          <a:ln w="19050">
            <a:solidFill>
              <a:schemeClr val="bg1">
                <a:lumMod val="75000"/>
              </a:schemeClr>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61C15D1F-C48B-A312-4C3E-DA598FDBB232}"/>
              </a:ext>
            </a:extLst>
          </p:cNvPr>
          <p:cNvCxnSpPr>
            <a:cxnSpLocks/>
          </p:cNvCxnSpPr>
          <p:nvPr/>
        </p:nvCxnSpPr>
        <p:spPr>
          <a:xfrm>
            <a:off x="9778935" y="2852920"/>
            <a:ext cx="0" cy="576487"/>
          </a:xfrm>
          <a:prstGeom prst="straightConnector1">
            <a:avLst/>
          </a:prstGeom>
          <a:ln w="19050">
            <a:solidFill>
              <a:schemeClr val="bg1">
                <a:lumMod val="75000"/>
              </a:schemeClr>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49DCF682-2EFF-052E-3391-188F5722DEF3}"/>
              </a:ext>
            </a:extLst>
          </p:cNvPr>
          <p:cNvSpPr/>
          <p:nvPr/>
        </p:nvSpPr>
        <p:spPr>
          <a:xfrm>
            <a:off x="2773692" y="2790502"/>
            <a:ext cx="1916594" cy="484811"/>
          </a:xfrm>
          <a:prstGeom prst="rect">
            <a:avLst/>
          </a:prstGeom>
          <a:solidFill>
            <a:schemeClr val="bg1">
              <a:lumMod val="95000"/>
            </a:schemeClr>
          </a:solidFill>
          <a:ln w="19050" cap="flat" cmpd="sng" algn="ctr">
            <a:solidFill>
              <a:sysClr val="windowText" lastClr="000000"/>
            </a:solidFill>
            <a:prstDash val="solid"/>
            <a:miter lim="800000"/>
          </a:ln>
          <a:effectLst/>
        </p:spPr>
        <p:txBody>
          <a:bodyPr rtlCol="0" anchor="ctr"/>
          <a:lstStyle/>
          <a:p>
            <a:pPr algn="ctr">
              <a:defRPr/>
            </a:pPr>
            <a:r>
              <a:rPr kumimoji="0" lang="ja-JP" altLang="en-US" sz="1100" kern="0">
                <a:solidFill>
                  <a:prstClr val="black"/>
                </a:solidFill>
                <a:latin typeface="Meiryo UI"/>
                <a:ea typeface="Meiryo UI"/>
              </a:rPr>
              <a:t>①これまでの取組の効果を</a:t>
            </a:r>
            <a:endParaRPr kumimoji="0" lang="en-US" altLang="ja-JP" sz="1100" kern="0">
              <a:solidFill>
                <a:prstClr val="black"/>
              </a:solidFill>
              <a:latin typeface="Meiryo UI"/>
              <a:ea typeface="Meiryo UI"/>
            </a:endParaRPr>
          </a:p>
          <a:p>
            <a:pPr algn="ctr">
              <a:defRPr/>
            </a:pPr>
            <a:r>
              <a:rPr kumimoji="0" lang="ja-JP" altLang="en-US" sz="1100" kern="0">
                <a:solidFill>
                  <a:prstClr val="black"/>
                </a:solidFill>
                <a:latin typeface="Meiryo UI"/>
                <a:ea typeface="Meiryo UI"/>
              </a:rPr>
              <a:t>確認・検証する調査</a:t>
            </a:r>
          </a:p>
        </p:txBody>
      </p:sp>
      <p:sp>
        <p:nvSpPr>
          <p:cNvPr id="4" name="正方形/長方形 3">
            <a:extLst>
              <a:ext uri="{FF2B5EF4-FFF2-40B4-BE49-F238E27FC236}">
                <a16:creationId xmlns:a16="http://schemas.microsoft.com/office/drawing/2014/main" id="{944A5749-4641-D4F7-300C-0AF04E9B205B}"/>
              </a:ext>
            </a:extLst>
          </p:cNvPr>
          <p:cNvSpPr/>
          <p:nvPr/>
        </p:nvSpPr>
        <p:spPr>
          <a:xfrm>
            <a:off x="4789025" y="2790502"/>
            <a:ext cx="1916594" cy="484811"/>
          </a:xfrm>
          <a:prstGeom prst="rect">
            <a:avLst/>
          </a:prstGeom>
          <a:solidFill>
            <a:schemeClr val="accent5">
              <a:lumMod val="20000"/>
              <a:lumOff val="80000"/>
            </a:schemeClr>
          </a:solidFill>
          <a:ln w="19050" cap="flat" cmpd="sng" algn="ctr">
            <a:solidFill>
              <a:sysClr val="windowText" lastClr="000000"/>
            </a:solidFill>
            <a:prstDash val="solid"/>
            <a:miter lim="800000"/>
          </a:ln>
          <a:effectLst/>
        </p:spPr>
        <p:txBody>
          <a:bodyPr rtlCol="0" anchor="ctr"/>
          <a:lstStyle/>
          <a:p>
            <a:pPr algn="ctr">
              <a:defRPr/>
            </a:pPr>
            <a:r>
              <a:rPr kumimoji="0" lang="ja-JP" altLang="en-US" sz="1100" kern="0">
                <a:solidFill>
                  <a:prstClr val="black"/>
                </a:solidFill>
                <a:latin typeface="Meiryo UI"/>
                <a:ea typeface="Meiryo UI"/>
              </a:rPr>
              <a:t>②これまでの取組の継続効果を予測する調査</a:t>
            </a:r>
          </a:p>
        </p:txBody>
      </p:sp>
      <p:sp>
        <p:nvSpPr>
          <p:cNvPr id="5" name="正方形/長方形 4">
            <a:extLst>
              <a:ext uri="{FF2B5EF4-FFF2-40B4-BE49-F238E27FC236}">
                <a16:creationId xmlns:a16="http://schemas.microsoft.com/office/drawing/2014/main" id="{952E4F69-0B18-5E27-9E9C-B5C7A68D5B7B}"/>
              </a:ext>
            </a:extLst>
          </p:cNvPr>
          <p:cNvSpPr/>
          <p:nvPr/>
        </p:nvSpPr>
        <p:spPr>
          <a:xfrm>
            <a:off x="6803630" y="2790502"/>
            <a:ext cx="1916594" cy="484811"/>
          </a:xfrm>
          <a:prstGeom prst="rect">
            <a:avLst/>
          </a:prstGeom>
          <a:solidFill>
            <a:schemeClr val="accent4">
              <a:lumMod val="20000"/>
              <a:lumOff val="80000"/>
            </a:schemeClr>
          </a:solidFill>
          <a:ln w="19050" cap="flat" cmpd="sng" algn="ctr">
            <a:solidFill>
              <a:sysClr val="windowText" lastClr="000000"/>
            </a:solidFill>
            <a:prstDash val="solid"/>
            <a:miter lim="800000"/>
          </a:ln>
          <a:effectLst/>
        </p:spPr>
        <p:txBody>
          <a:bodyPr rtlCol="0" anchor="ctr"/>
          <a:lstStyle/>
          <a:p>
            <a:pPr algn="ctr">
              <a:defRPr/>
            </a:pPr>
            <a:r>
              <a:rPr kumimoji="0" lang="ja-JP" altLang="en-US" sz="1100" kern="0">
                <a:solidFill>
                  <a:prstClr val="black"/>
                </a:solidFill>
                <a:latin typeface="Meiryo UI"/>
                <a:ea typeface="Meiryo UI"/>
              </a:rPr>
              <a:t>③「ありたい未来」に向けて取り組むべき課題を洗い出す調査</a:t>
            </a:r>
          </a:p>
        </p:txBody>
      </p:sp>
      <p:sp>
        <p:nvSpPr>
          <p:cNvPr id="6" name="正方形/長方形 5">
            <a:extLst>
              <a:ext uri="{FF2B5EF4-FFF2-40B4-BE49-F238E27FC236}">
                <a16:creationId xmlns:a16="http://schemas.microsoft.com/office/drawing/2014/main" id="{E447C9BE-3DE2-64C2-A290-726B8AC626AD}"/>
              </a:ext>
            </a:extLst>
          </p:cNvPr>
          <p:cNvSpPr/>
          <p:nvPr/>
        </p:nvSpPr>
        <p:spPr>
          <a:xfrm>
            <a:off x="8818235" y="2790502"/>
            <a:ext cx="1916594" cy="484811"/>
          </a:xfrm>
          <a:prstGeom prst="rect">
            <a:avLst/>
          </a:prstGeom>
          <a:solidFill>
            <a:schemeClr val="accent4">
              <a:lumMod val="20000"/>
              <a:lumOff val="80000"/>
            </a:schemeClr>
          </a:solidFill>
          <a:ln w="19050" cap="flat" cmpd="sng" algn="ctr">
            <a:solidFill>
              <a:sysClr val="windowText" lastClr="000000"/>
            </a:solidFill>
            <a:prstDash val="solid"/>
            <a:miter lim="800000"/>
          </a:ln>
          <a:effectLst/>
        </p:spPr>
        <p:txBody>
          <a:bodyPr rtlCol="0" anchor="ctr"/>
          <a:lstStyle/>
          <a:p>
            <a:pPr algn="ctr">
              <a:defRPr/>
            </a:pPr>
            <a:r>
              <a:rPr kumimoji="0" lang="ja-JP" altLang="en-US" sz="1100" kern="0">
                <a:solidFill>
                  <a:prstClr val="black"/>
                </a:solidFill>
                <a:latin typeface="Meiryo UI"/>
                <a:ea typeface="Meiryo UI"/>
              </a:rPr>
              <a:t>④私たちの「ありたい未来」を</a:t>
            </a:r>
            <a:endParaRPr kumimoji="0" lang="en-US" altLang="ja-JP" sz="1100" kern="0">
              <a:solidFill>
                <a:prstClr val="black"/>
              </a:solidFill>
              <a:latin typeface="Meiryo UI"/>
              <a:ea typeface="Meiryo UI"/>
            </a:endParaRPr>
          </a:p>
          <a:p>
            <a:pPr algn="ctr">
              <a:defRPr/>
            </a:pPr>
            <a:r>
              <a:rPr kumimoji="0" lang="ja-JP" altLang="en-US" sz="1100" kern="0">
                <a:solidFill>
                  <a:prstClr val="black"/>
                </a:solidFill>
                <a:latin typeface="Meiryo UI"/>
                <a:ea typeface="Meiryo UI"/>
              </a:rPr>
              <a:t>考える調査</a:t>
            </a:r>
            <a:endParaRPr kumimoji="0" lang="en-US" altLang="ja-JP" sz="1100" kern="0">
              <a:solidFill>
                <a:prstClr val="black"/>
              </a:solidFill>
              <a:latin typeface="Meiryo UI"/>
              <a:ea typeface="Meiryo UI"/>
            </a:endParaRPr>
          </a:p>
        </p:txBody>
      </p:sp>
      <p:sp>
        <p:nvSpPr>
          <p:cNvPr id="24" name="正方形/長方形 23">
            <a:extLst>
              <a:ext uri="{FF2B5EF4-FFF2-40B4-BE49-F238E27FC236}">
                <a16:creationId xmlns:a16="http://schemas.microsoft.com/office/drawing/2014/main" id="{EC3E8A31-8985-98B5-BF4C-64E861E2AB61}"/>
              </a:ext>
            </a:extLst>
          </p:cNvPr>
          <p:cNvSpPr/>
          <p:nvPr/>
        </p:nvSpPr>
        <p:spPr>
          <a:xfrm>
            <a:off x="2773691" y="6102313"/>
            <a:ext cx="7961136" cy="500841"/>
          </a:xfrm>
          <a:prstGeom prst="rect">
            <a:avLst/>
          </a:prstGeom>
          <a:solidFill>
            <a:schemeClr val="accent2">
              <a:lumMod val="20000"/>
              <a:lumOff val="80000"/>
            </a:schemeClr>
          </a:solidFill>
          <a:ln w="19050" cap="flat" cmpd="sng" algn="ctr">
            <a:noFill/>
            <a:prstDash val="solid"/>
            <a:miter lim="800000"/>
          </a:ln>
          <a:effectLst/>
        </p:spPr>
        <p:txBody>
          <a:bodyPr rtlCol="0" anchor="ctr"/>
          <a:lstStyle/>
          <a:p>
            <a:pPr algn="ctr">
              <a:defRPr/>
            </a:pPr>
            <a:r>
              <a:rPr kumimoji="0" lang="ja-JP" altLang="en-US" sz="1600" b="1" kern="0">
                <a:solidFill>
                  <a:prstClr val="black"/>
                </a:solidFill>
                <a:latin typeface="Meiryo UI"/>
                <a:ea typeface="Meiryo UI"/>
              </a:rPr>
              <a:t>次期戦略の策定、政策提言</a:t>
            </a:r>
            <a:endParaRPr kumimoji="0" lang="en-US" altLang="ja-JP" sz="1600" b="1" kern="0">
              <a:solidFill>
                <a:prstClr val="black"/>
              </a:solidFill>
              <a:latin typeface="Meiryo UI"/>
              <a:ea typeface="Meiryo UI"/>
            </a:endParaRPr>
          </a:p>
          <a:p>
            <a:pPr algn="ctr">
              <a:defRPr/>
            </a:pPr>
            <a:r>
              <a:rPr kumimoji="0" lang="ja-JP" altLang="en-US" sz="1400" kern="0">
                <a:solidFill>
                  <a:prstClr val="black"/>
                </a:solidFill>
                <a:latin typeface="Meiryo UI"/>
                <a:ea typeface="Meiryo UI"/>
              </a:rPr>
              <a:t>都市コンセプト、課題解決につながる施策の提案、</a:t>
            </a:r>
            <a:r>
              <a:rPr kumimoji="0" lang="en-US" altLang="ja-JP" sz="1400" kern="0">
                <a:solidFill>
                  <a:prstClr val="black"/>
                </a:solidFill>
                <a:latin typeface="Meiryo UI"/>
                <a:ea typeface="Meiryo UI"/>
              </a:rPr>
              <a:t>KPI</a:t>
            </a:r>
            <a:r>
              <a:rPr kumimoji="0" lang="ja-JP" altLang="en-US" sz="1400" kern="0">
                <a:solidFill>
                  <a:prstClr val="black"/>
                </a:solidFill>
                <a:latin typeface="Meiryo UI"/>
                <a:ea typeface="Meiryo UI"/>
              </a:rPr>
              <a:t>設定、等</a:t>
            </a:r>
            <a:endParaRPr kumimoji="0" lang="en-US" altLang="ja-JP" sz="1400" kern="0">
              <a:solidFill>
                <a:prstClr val="black"/>
              </a:solidFill>
              <a:latin typeface="Meiryo UI"/>
              <a:ea typeface="Meiryo UI"/>
            </a:endParaRPr>
          </a:p>
        </p:txBody>
      </p:sp>
      <p:sp>
        <p:nvSpPr>
          <p:cNvPr id="29" name="二等辺三角形 28">
            <a:extLst>
              <a:ext uri="{FF2B5EF4-FFF2-40B4-BE49-F238E27FC236}">
                <a16:creationId xmlns:a16="http://schemas.microsoft.com/office/drawing/2014/main" id="{ECB5247B-5CF1-E626-01B3-E0701EFEF867}"/>
              </a:ext>
            </a:extLst>
          </p:cNvPr>
          <p:cNvSpPr/>
          <p:nvPr/>
        </p:nvSpPr>
        <p:spPr>
          <a:xfrm flipV="1">
            <a:off x="5671562" y="5982461"/>
            <a:ext cx="2135556" cy="157719"/>
          </a:xfrm>
          <a:prstGeom prst="triangle">
            <a:avLst/>
          </a:prstGeom>
          <a:solidFill>
            <a:schemeClr val="bg1">
              <a:lumMod val="75000"/>
            </a:schemeClr>
          </a:solidFill>
          <a:ln w="19050" cap="flat" cmpd="sng" algn="ctr">
            <a:noFill/>
            <a:prstDash val="solid"/>
            <a:miter lim="800000"/>
          </a:ln>
          <a:effectLst/>
        </p:spPr>
        <p:txBody>
          <a:bodyPr rtlCol="0" anchor="ctr"/>
          <a:lstStyle/>
          <a:p>
            <a:pPr algn="ctr">
              <a:defRPr/>
            </a:pPr>
            <a:endParaRPr kumimoji="0" lang="ja-JP" altLang="en-US" kern="0">
              <a:solidFill>
                <a:prstClr val="white"/>
              </a:solidFill>
              <a:latin typeface="Meiryo UI"/>
              <a:ea typeface="Meiryo UI"/>
            </a:endParaRPr>
          </a:p>
        </p:txBody>
      </p:sp>
      <p:sp>
        <p:nvSpPr>
          <p:cNvPr id="25" name="正方形/長方形 9">
            <a:extLst>
              <a:ext uri="{FF2B5EF4-FFF2-40B4-BE49-F238E27FC236}">
                <a16:creationId xmlns:a16="http://schemas.microsoft.com/office/drawing/2014/main" id="{24CE9642-D150-D47C-C51B-43DCB04AF5A8}"/>
              </a:ext>
            </a:extLst>
          </p:cNvPr>
          <p:cNvSpPr/>
          <p:nvPr/>
        </p:nvSpPr>
        <p:spPr>
          <a:xfrm>
            <a:off x="6798162" y="3452416"/>
            <a:ext cx="3931927" cy="1212261"/>
          </a:xfrm>
          <a:prstGeom prst="rect">
            <a:avLst/>
          </a:prstGeom>
          <a:solidFill>
            <a:schemeClr val="accent6">
              <a:lumMod val="20000"/>
              <a:lumOff val="80000"/>
            </a:schemeClr>
          </a:solidFill>
          <a:ln w="19050" cap="flat" cmpd="sng" algn="ctr">
            <a:noFill/>
            <a:prstDash val="solid"/>
            <a:miter lim="800000"/>
          </a:ln>
          <a:effectLst/>
        </p:spPr>
        <p:txBody>
          <a:bodyPr rtlCol="0" anchor="t"/>
          <a:lstStyle/>
          <a:p>
            <a:pPr algn="ctr">
              <a:defRPr/>
            </a:pPr>
            <a:r>
              <a:rPr lang="ja-JP" altLang="en-US" sz="1200">
                <a:solidFill>
                  <a:srgbClr val="000000"/>
                </a:solidFill>
                <a:latin typeface="Meiryo UI"/>
                <a:ea typeface="Meiryo UI"/>
              </a:rPr>
              <a:t>これからのインバウンド観光客が求める</a:t>
            </a:r>
            <a:endParaRPr lang="en-US" altLang="ja-JP" sz="1200">
              <a:solidFill>
                <a:srgbClr val="000000"/>
              </a:solidFill>
              <a:latin typeface="Meiryo UI"/>
              <a:ea typeface="Meiryo UI"/>
            </a:endParaRPr>
          </a:p>
          <a:p>
            <a:pPr algn="ctr">
              <a:defRPr/>
            </a:pPr>
            <a:r>
              <a:rPr lang="ja-JP" altLang="en-US" sz="1200">
                <a:solidFill>
                  <a:srgbClr val="000000"/>
                </a:solidFill>
                <a:latin typeface="Meiryo UI"/>
                <a:ea typeface="Meiryo UI"/>
              </a:rPr>
              <a:t>観光体験の変化潮流の把握 </a:t>
            </a:r>
            <a:endParaRPr kumimoji="0" lang="ja-JP" altLang="en-US" sz="1050" kern="0">
              <a:solidFill>
                <a:prstClr val="black"/>
              </a:solidFill>
              <a:latin typeface="Meiryo UI"/>
              <a:ea typeface="Meiryo UI"/>
            </a:endParaRPr>
          </a:p>
        </p:txBody>
      </p:sp>
      <p:sp>
        <p:nvSpPr>
          <p:cNvPr id="26" name="正方形/長方形 9">
            <a:extLst>
              <a:ext uri="{FF2B5EF4-FFF2-40B4-BE49-F238E27FC236}">
                <a16:creationId xmlns:a16="http://schemas.microsoft.com/office/drawing/2014/main" id="{77947D88-B3DC-189B-3C1B-FBF12D38C7EF}"/>
              </a:ext>
            </a:extLst>
          </p:cNvPr>
          <p:cNvSpPr/>
          <p:nvPr/>
        </p:nvSpPr>
        <p:spPr>
          <a:xfrm>
            <a:off x="2773689" y="3452416"/>
            <a:ext cx="3931927" cy="1208829"/>
          </a:xfrm>
          <a:prstGeom prst="rect">
            <a:avLst/>
          </a:prstGeom>
          <a:solidFill>
            <a:schemeClr val="accent6">
              <a:lumMod val="20000"/>
              <a:lumOff val="80000"/>
            </a:schemeClr>
          </a:solidFill>
          <a:ln w="19050" cap="flat" cmpd="sng" algn="ctr">
            <a:noFill/>
            <a:prstDash val="solid"/>
            <a:miter lim="800000"/>
          </a:ln>
          <a:effectLst/>
        </p:spPr>
        <p:txBody>
          <a:bodyPr rtlCol="0" anchor="t"/>
          <a:lstStyle/>
          <a:p>
            <a:pPr algn="ctr">
              <a:defRPr/>
            </a:pPr>
            <a:r>
              <a:rPr lang="ja-JP" altLang="en-US" sz="1200">
                <a:solidFill>
                  <a:srgbClr val="000000"/>
                </a:solidFill>
                <a:latin typeface="Meiryo UI"/>
                <a:ea typeface="Meiryo UI"/>
              </a:rPr>
              <a:t>インバウンド観光（特に高付加価値観光者）の</a:t>
            </a:r>
            <a:endParaRPr lang="en-US" altLang="ja-JP" sz="1200">
              <a:solidFill>
                <a:srgbClr val="000000"/>
              </a:solidFill>
              <a:latin typeface="Meiryo UI"/>
              <a:ea typeface="Meiryo UI"/>
            </a:endParaRPr>
          </a:p>
          <a:p>
            <a:pPr algn="ctr">
              <a:defRPr/>
            </a:pPr>
            <a:r>
              <a:rPr lang="ja-JP" altLang="en-US" sz="1200">
                <a:solidFill>
                  <a:srgbClr val="000000"/>
                </a:solidFill>
                <a:latin typeface="Meiryo UI"/>
                <a:ea typeface="Meiryo UI"/>
              </a:rPr>
              <a:t>流通構造の把握 </a:t>
            </a:r>
            <a:endParaRPr kumimoji="0" lang="ja-JP" altLang="en-US" sz="1200" kern="0">
              <a:solidFill>
                <a:prstClr val="black"/>
              </a:solidFill>
              <a:latin typeface="Meiryo UI"/>
              <a:ea typeface="Meiryo UI"/>
            </a:endParaRPr>
          </a:p>
        </p:txBody>
      </p:sp>
      <p:sp>
        <p:nvSpPr>
          <p:cNvPr id="35" name="四角形: 角を丸くする 14">
            <a:extLst>
              <a:ext uri="{FF2B5EF4-FFF2-40B4-BE49-F238E27FC236}">
                <a16:creationId xmlns:a16="http://schemas.microsoft.com/office/drawing/2014/main" id="{5DA0D8D3-EFD0-8FEF-BB06-325E86D71D96}"/>
              </a:ext>
            </a:extLst>
          </p:cNvPr>
          <p:cNvSpPr/>
          <p:nvPr/>
        </p:nvSpPr>
        <p:spPr>
          <a:xfrm>
            <a:off x="2964137" y="3895230"/>
            <a:ext cx="3589436" cy="649297"/>
          </a:xfrm>
          <a:prstGeom prst="roundRect">
            <a:avLst/>
          </a:prstGeom>
          <a:solidFill>
            <a:sysClr val="window" lastClr="FFFFFF"/>
          </a:solidFill>
          <a:ln w="19050" cap="flat" cmpd="sng" algn="ctr">
            <a:solidFill>
              <a:schemeClr val="bg1">
                <a:lumMod val="75000"/>
              </a:schemeClr>
            </a:solidFill>
            <a:prstDash val="solid"/>
            <a:miter lim="800000"/>
          </a:ln>
          <a:effectLst/>
        </p:spPr>
        <p:txBody>
          <a:bodyPr rtlCol="0" anchor="ctr"/>
          <a:lstStyle/>
          <a:p>
            <a:pPr algn="ctr">
              <a:defRPr/>
            </a:pPr>
            <a:r>
              <a:rPr kumimoji="0" lang="ja-JP" altLang="en-US" sz="1400" b="1" kern="0">
                <a:solidFill>
                  <a:prstClr val="black"/>
                </a:solidFill>
                <a:latin typeface="Meiryo UI"/>
                <a:ea typeface="Meiryo UI"/>
              </a:rPr>
              <a:t>調査②：海外インタビュー／ヒアリングによる「流通構造」把握</a:t>
            </a:r>
            <a:endParaRPr kumimoji="0" lang="en-US" altLang="ja-JP" sz="1400" b="1" kern="0">
              <a:solidFill>
                <a:prstClr val="black"/>
              </a:solidFill>
              <a:latin typeface="Meiryo UI"/>
              <a:ea typeface="Meiryo UI"/>
            </a:endParaRPr>
          </a:p>
          <a:p>
            <a:pPr algn="ctr">
              <a:defRPr/>
            </a:pPr>
            <a:r>
              <a:rPr kumimoji="0" lang="ja-JP" altLang="en-US" sz="1050" kern="0">
                <a:solidFill>
                  <a:prstClr val="black"/>
                </a:solidFill>
                <a:latin typeface="Meiryo UI"/>
                <a:ea typeface="Meiryo UI"/>
              </a:rPr>
              <a:t>旅行産業、非旅行産業の事業者、有識者へのインタビュー </a:t>
            </a:r>
            <a:endParaRPr kumimoji="0" lang="en-US" altLang="ja-JP" sz="1050" kern="0">
              <a:solidFill>
                <a:prstClr val="black"/>
              </a:solidFill>
              <a:latin typeface="Meiryo UI"/>
              <a:ea typeface="Meiryo UI"/>
            </a:endParaRPr>
          </a:p>
        </p:txBody>
      </p:sp>
      <p:sp>
        <p:nvSpPr>
          <p:cNvPr id="39" name="正方形/長方形 9">
            <a:extLst>
              <a:ext uri="{FF2B5EF4-FFF2-40B4-BE49-F238E27FC236}">
                <a16:creationId xmlns:a16="http://schemas.microsoft.com/office/drawing/2014/main" id="{4B2C64CF-2BD5-3626-B0C7-45952B7DED82}"/>
              </a:ext>
            </a:extLst>
          </p:cNvPr>
          <p:cNvSpPr/>
          <p:nvPr/>
        </p:nvSpPr>
        <p:spPr>
          <a:xfrm>
            <a:off x="4812996" y="4719424"/>
            <a:ext cx="3931927" cy="1262738"/>
          </a:xfrm>
          <a:prstGeom prst="rect">
            <a:avLst/>
          </a:prstGeom>
          <a:solidFill>
            <a:schemeClr val="accent6">
              <a:lumMod val="20000"/>
              <a:lumOff val="80000"/>
            </a:schemeClr>
          </a:solidFill>
          <a:ln w="19050" cap="flat" cmpd="sng" algn="ctr">
            <a:noFill/>
            <a:prstDash val="solid"/>
            <a:miter lim="800000"/>
          </a:ln>
          <a:effectLst/>
        </p:spPr>
        <p:txBody>
          <a:bodyPr rtlCol="0" anchor="t"/>
          <a:lstStyle/>
          <a:p>
            <a:pPr algn="ctr">
              <a:defRPr/>
            </a:pPr>
            <a:r>
              <a:rPr kumimoji="0" lang="ja-JP" altLang="en-US" sz="1200" kern="0" dirty="0">
                <a:solidFill>
                  <a:prstClr val="black"/>
                </a:solidFill>
                <a:latin typeface="Meiryo UI"/>
                <a:ea typeface="Meiryo UI"/>
              </a:rPr>
              <a:t>インバウンド観光の現状の受入環境、対応人材、</a:t>
            </a:r>
            <a:endParaRPr kumimoji="0" lang="en-US" altLang="ja-JP" sz="1200" kern="0" dirty="0">
              <a:solidFill>
                <a:prstClr val="black"/>
              </a:solidFill>
              <a:latin typeface="Meiryo UI"/>
              <a:ea typeface="Meiryo UI"/>
            </a:endParaRPr>
          </a:p>
          <a:p>
            <a:pPr algn="ctr">
              <a:defRPr/>
            </a:pPr>
            <a:r>
              <a:rPr kumimoji="0" lang="ja-JP" altLang="en-US" sz="1200" kern="0" dirty="0">
                <a:solidFill>
                  <a:prstClr val="black"/>
                </a:solidFill>
                <a:latin typeface="Meiryo UI"/>
                <a:ea typeface="Meiryo UI"/>
              </a:rPr>
              <a:t>観光コンテンツに関する調査 </a:t>
            </a:r>
          </a:p>
        </p:txBody>
      </p:sp>
      <p:sp>
        <p:nvSpPr>
          <p:cNvPr id="41" name="四角形: 角を丸くする 14">
            <a:extLst>
              <a:ext uri="{FF2B5EF4-FFF2-40B4-BE49-F238E27FC236}">
                <a16:creationId xmlns:a16="http://schemas.microsoft.com/office/drawing/2014/main" id="{C9618AC9-620F-6EDB-58BB-E01F111F7773}"/>
              </a:ext>
            </a:extLst>
          </p:cNvPr>
          <p:cNvSpPr/>
          <p:nvPr/>
        </p:nvSpPr>
        <p:spPr>
          <a:xfrm>
            <a:off x="5003444" y="5148178"/>
            <a:ext cx="3589436" cy="796124"/>
          </a:xfrm>
          <a:prstGeom prst="roundRect">
            <a:avLst/>
          </a:prstGeom>
          <a:solidFill>
            <a:sysClr val="window" lastClr="FFFFFF"/>
          </a:solidFill>
          <a:ln w="19050" cap="flat" cmpd="sng" algn="ctr">
            <a:solidFill>
              <a:schemeClr val="bg1">
                <a:lumMod val="75000"/>
              </a:schemeClr>
            </a:solidFill>
            <a:prstDash val="solid"/>
            <a:miter lim="800000"/>
          </a:ln>
          <a:effectLst/>
        </p:spPr>
        <p:txBody>
          <a:bodyPr rtlCol="0" anchor="ctr"/>
          <a:lstStyle/>
          <a:p>
            <a:pPr algn="ctr">
              <a:defRPr/>
            </a:pPr>
            <a:r>
              <a:rPr kumimoji="0" lang="ja-JP" altLang="en-US" sz="1400" b="1" kern="0" dirty="0">
                <a:solidFill>
                  <a:prstClr val="black"/>
                </a:solidFill>
                <a:latin typeface="Meiryo UI"/>
                <a:ea typeface="Meiryo UI"/>
              </a:rPr>
              <a:t>調査③：デスク調査による</a:t>
            </a:r>
            <a:endParaRPr kumimoji="0" lang="en-US" altLang="ja-JP" sz="1400" b="1" kern="0" dirty="0">
              <a:solidFill>
                <a:prstClr val="black"/>
              </a:solidFill>
              <a:latin typeface="Meiryo UI"/>
              <a:ea typeface="Meiryo UI"/>
            </a:endParaRPr>
          </a:p>
          <a:p>
            <a:pPr algn="ctr">
              <a:defRPr/>
            </a:pPr>
            <a:r>
              <a:rPr kumimoji="0" lang="ja-JP" altLang="en-US" sz="1400" b="1" kern="0" dirty="0">
                <a:solidFill>
                  <a:prstClr val="black"/>
                </a:solidFill>
                <a:latin typeface="Meiryo UI"/>
                <a:ea typeface="Meiryo UI"/>
              </a:rPr>
              <a:t>「受入環境とコンテンツ」実態把握</a:t>
            </a:r>
            <a:endParaRPr kumimoji="0" lang="en-US" altLang="ja-JP" sz="1400" b="1" kern="0" dirty="0">
              <a:solidFill>
                <a:prstClr val="black"/>
              </a:solidFill>
              <a:latin typeface="Meiryo UI"/>
              <a:ea typeface="Meiryo UI"/>
            </a:endParaRPr>
          </a:p>
          <a:p>
            <a:pPr algn="just" fontAlgn="base">
              <a:spcBef>
                <a:spcPct val="0"/>
              </a:spcBef>
              <a:spcAft>
                <a:spcPct val="0"/>
              </a:spcAft>
              <a:buFont typeface="Arial" panose="020B0604020202020204" pitchFamily="34" charset="0"/>
              <a:buChar char="•"/>
            </a:pPr>
            <a:r>
              <a:rPr lang="ja-JP" altLang="en-US" sz="1100" dirty="0">
                <a:solidFill>
                  <a:srgbClr val="000000"/>
                </a:solidFill>
                <a:latin typeface="Meiryo UI"/>
                <a:ea typeface="Meiryo UI"/>
              </a:rPr>
              <a:t>高付加価値層に訴求できるコンテンツの洗い出し</a:t>
            </a:r>
          </a:p>
          <a:p>
            <a:pPr algn="just" fontAlgn="base">
              <a:spcBef>
                <a:spcPct val="0"/>
              </a:spcBef>
              <a:spcAft>
                <a:spcPct val="0"/>
              </a:spcAft>
              <a:buFont typeface="Arial" panose="020B0604020202020204" pitchFamily="34" charset="0"/>
              <a:buChar char="•"/>
            </a:pPr>
            <a:r>
              <a:rPr lang="ja-JP" altLang="en-US" sz="1100" dirty="0">
                <a:solidFill>
                  <a:srgbClr val="000000"/>
                </a:solidFill>
                <a:latin typeface="Meiryo UI"/>
                <a:ea typeface="Meiryo UI"/>
              </a:rPr>
              <a:t>高付加価値層の受け入れ事業者の洗い出しと課題抽出</a:t>
            </a:r>
          </a:p>
        </p:txBody>
      </p:sp>
      <p:sp>
        <p:nvSpPr>
          <p:cNvPr id="42" name="四角形: 角を丸くする 14">
            <a:extLst>
              <a:ext uri="{FF2B5EF4-FFF2-40B4-BE49-F238E27FC236}">
                <a16:creationId xmlns:a16="http://schemas.microsoft.com/office/drawing/2014/main" id="{16CA28F4-2F02-58C7-913B-F287B9A4ED2D}"/>
              </a:ext>
            </a:extLst>
          </p:cNvPr>
          <p:cNvSpPr/>
          <p:nvPr/>
        </p:nvSpPr>
        <p:spPr>
          <a:xfrm>
            <a:off x="6994075" y="3895230"/>
            <a:ext cx="3589436" cy="649297"/>
          </a:xfrm>
          <a:prstGeom prst="roundRect">
            <a:avLst/>
          </a:prstGeom>
          <a:solidFill>
            <a:sysClr val="window" lastClr="FFFFFF"/>
          </a:solidFill>
          <a:ln w="19050" cap="flat" cmpd="sng" algn="ctr">
            <a:solidFill>
              <a:schemeClr val="bg1">
                <a:lumMod val="75000"/>
              </a:schemeClr>
            </a:solidFill>
            <a:prstDash val="solid"/>
            <a:miter lim="800000"/>
          </a:ln>
          <a:effectLst/>
        </p:spPr>
        <p:txBody>
          <a:bodyPr rtlCol="0" anchor="ctr"/>
          <a:lstStyle/>
          <a:p>
            <a:pPr algn="ctr">
              <a:defRPr/>
            </a:pPr>
            <a:r>
              <a:rPr kumimoji="0" lang="ja-JP" altLang="en-US" sz="1400" b="1" kern="0" dirty="0">
                <a:solidFill>
                  <a:prstClr val="black"/>
                </a:solidFill>
                <a:latin typeface="Meiryo UI"/>
                <a:ea typeface="Meiryo UI"/>
              </a:rPr>
              <a:t>調査④：デスク／ヒアリング調査による</a:t>
            </a:r>
            <a:endParaRPr kumimoji="0" lang="en-US" altLang="ja-JP" sz="1400" b="1" kern="0" dirty="0">
              <a:solidFill>
                <a:prstClr val="black"/>
              </a:solidFill>
              <a:latin typeface="Meiryo UI"/>
              <a:ea typeface="Meiryo UI"/>
            </a:endParaRPr>
          </a:p>
          <a:p>
            <a:pPr algn="ctr">
              <a:defRPr/>
            </a:pPr>
            <a:r>
              <a:rPr kumimoji="0" lang="ja-JP" altLang="en-US" sz="1400" b="1" kern="0" dirty="0">
                <a:solidFill>
                  <a:prstClr val="black"/>
                </a:solidFill>
                <a:latin typeface="Meiryo UI"/>
                <a:ea typeface="Meiryo UI"/>
              </a:rPr>
              <a:t>「インバウンド観光の変化潮流」把握</a:t>
            </a:r>
            <a:endParaRPr kumimoji="0" lang="en-US" altLang="ja-JP" sz="1400" b="1" kern="0" dirty="0">
              <a:solidFill>
                <a:prstClr val="black"/>
              </a:solidFill>
              <a:latin typeface="Meiryo UI"/>
              <a:ea typeface="Meiryo UI"/>
            </a:endParaRPr>
          </a:p>
          <a:p>
            <a:pPr algn="just" fontAlgn="base">
              <a:spcBef>
                <a:spcPct val="0"/>
              </a:spcBef>
              <a:spcAft>
                <a:spcPct val="0"/>
              </a:spcAft>
              <a:buFont typeface="Arial" panose="020B0604020202020204" pitchFamily="34" charset="0"/>
              <a:buChar char="•"/>
            </a:pPr>
            <a:r>
              <a:rPr lang="ja-JP" altLang="en-US" sz="1100" dirty="0">
                <a:solidFill>
                  <a:srgbClr val="000000"/>
                </a:solidFill>
                <a:latin typeface="Meiryo UI"/>
                <a:ea typeface="Meiryo UI"/>
              </a:rPr>
              <a:t>海外の成功事例・観光</a:t>
            </a:r>
            <a:r>
              <a:rPr lang="en-GB" altLang="ja-JP" sz="1100" dirty="0">
                <a:solidFill>
                  <a:srgbClr val="000000"/>
                </a:solidFill>
                <a:latin typeface="Meiryo UI"/>
                <a:ea typeface="Meiryo UI"/>
              </a:rPr>
              <a:t>PR</a:t>
            </a:r>
            <a:r>
              <a:rPr lang="ja-JP" altLang="en-US" sz="1100" dirty="0">
                <a:solidFill>
                  <a:srgbClr val="000000"/>
                </a:solidFill>
                <a:latin typeface="Meiryo UI"/>
                <a:ea typeface="Meiryo UI"/>
              </a:rPr>
              <a:t>事例の調査 </a:t>
            </a:r>
            <a:endParaRPr lang="ja-JP" altLang="en-US" sz="1050" dirty="0">
              <a:solidFill>
                <a:srgbClr val="000000"/>
              </a:solidFill>
              <a:latin typeface="Meiryo UI"/>
              <a:ea typeface="Meiryo UI"/>
            </a:endParaRPr>
          </a:p>
        </p:txBody>
      </p:sp>
      <p:sp>
        <p:nvSpPr>
          <p:cNvPr id="8" name="四角形: 角を丸くする 2205">
            <a:extLst>
              <a:ext uri="{FF2B5EF4-FFF2-40B4-BE49-F238E27FC236}">
                <a16:creationId xmlns:a16="http://schemas.microsoft.com/office/drawing/2014/main" id="{FC3B0CC6-AF48-E9EB-A90A-49402D7FCAD0}"/>
              </a:ext>
            </a:extLst>
          </p:cNvPr>
          <p:cNvSpPr/>
          <p:nvPr/>
        </p:nvSpPr>
        <p:spPr>
          <a:xfrm>
            <a:off x="1139692" y="1016639"/>
            <a:ext cx="9590395" cy="695335"/>
          </a:xfrm>
          <a:prstGeom prst="roundRect">
            <a:avLst/>
          </a:prstGeom>
          <a:noFill/>
          <a:ln w="12700" cap="flat" cmpd="sng" algn="ctr">
            <a:noFill/>
            <a:prstDash val="solid"/>
            <a:miter lim="800000"/>
          </a:ln>
          <a:effectLst/>
        </p:spPr>
        <p:txBody>
          <a:bodyPr wrap="square" tIns="0" rtlCol="0" anchor="t" anchorCtr="0"/>
          <a:lstStyle/>
          <a:p>
            <a:pPr marL="171450" indent="-171450">
              <a:buFont typeface="Meiryo UI" panose="020B0604030504040204" pitchFamily="50" charset="-128"/>
              <a:buChar char="‣"/>
              <a:defRPr/>
            </a:pPr>
            <a:r>
              <a:rPr kumimoji="0" lang="ja-JP" altLang="en-US" sz="1400" b="1" kern="0" dirty="0">
                <a:solidFill>
                  <a:prstClr val="black"/>
                </a:solidFill>
                <a:latin typeface="Meiryo UI"/>
                <a:ea typeface="Meiryo UI"/>
                <a:cs typeface="Meiryo UI" panose="020B0604030504040204" pitchFamily="50" charset="-128"/>
              </a:rPr>
              <a:t>海外に関しても大阪府観光の「現状」と「未来」の視点</a:t>
            </a:r>
            <a:r>
              <a:rPr kumimoji="0" lang="ja-JP" altLang="en-US" sz="1400" kern="0" dirty="0">
                <a:solidFill>
                  <a:prstClr val="black"/>
                </a:solidFill>
                <a:latin typeface="Meiryo UI"/>
                <a:ea typeface="Meiryo UI"/>
                <a:cs typeface="Meiryo UI" panose="020B0604030504040204" pitchFamily="50" charset="-128"/>
              </a:rPr>
              <a:t>から調査を実施。</a:t>
            </a:r>
            <a:endParaRPr kumimoji="0" lang="en-US" altLang="ja-JP" sz="1400" kern="0" dirty="0">
              <a:solidFill>
                <a:prstClr val="black"/>
              </a:solidFill>
              <a:latin typeface="Meiryo UI"/>
              <a:ea typeface="Meiryo UI"/>
              <a:cs typeface="Meiryo UI" panose="020B0604030504040204" pitchFamily="50" charset="-128"/>
            </a:endParaRPr>
          </a:p>
          <a:p>
            <a:pPr marL="171450" indent="-171450">
              <a:buFont typeface="Meiryo UI" panose="020B0604030504040204" pitchFamily="50" charset="-128"/>
              <a:buChar char="‣"/>
              <a:defRPr/>
            </a:pPr>
            <a:r>
              <a:rPr kumimoji="0" lang="ja-JP" altLang="en-US" sz="1400" kern="0" dirty="0">
                <a:solidFill>
                  <a:prstClr val="black"/>
                </a:solidFill>
                <a:latin typeface="Meiryo UI"/>
                <a:ea typeface="Meiryo UI"/>
                <a:cs typeface="Meiryo UI" panose="020B0604030504040204" pitchFamily="50" charset="-128"/>
              </a:rPr>
              <a:t>観光客の意思決定から予約ルートまでの流通構造や</a:t>
            </a:r>
            <a:r>
              <a:rPr kumimoji="0" lang="ja-JP" altLang="en-JP" sz="1400" kern="0" dirty="0">
                <a:solidFill>
                  <a:prstClr val="black"/>
                </a:solidFill>
                <a:latin typeface="Meiryo UI"/>
                <a:ea typeface="Meiryo UI"/>
                <a:cs typeface="Meiryo UI" panose="020B0604030504040204" pitchFamily="50" charset="-128"/>
              </a:rPr>
              <a:t>府内</a:t>
            </a:r>
            <a:r>
              <a:rPr kumimoji="0" lang="ja-JP" altLang="en-US" sz="1400" kern="0" dirty="0">
                <a:solidFill>
                  <a:prstClr val="black"/>
                </a:solidFill>
                <a:latin typeface="Meiryo UI"/>
                <a:ea typeface="Meiryo UI"/>
                <a:cs typeface="Meiryo UI" panose="020B0604030504040204" pitchFamily="50" charset="-128"/>
              </a:rPr>
              <a:t>の顕在・潜在需要、これからの観光の変化潮流などを総合的に把握することで、</a:t>
            </a:r>
            <a:r>
              <a:rPr kumimoji="0" lang="ja-JP" altLang="en-US" sz="1400" b="1" kern="0" dirty="0">
                <a:solidFill>
                  <a:prstClr val="black"/>
                </a:solidFill>
                <a:latin typeface="Meiryo UI"/>
                <a:ea typeface="Meiryo UI"/>
                <a:cs typeface="Meiryo UI" panose="020B0604030504040204" pitchFamily="50" charset="-128"/>
              </a:rPr>
              <a:t>今後の高付加価値旅行者の積極取り込みに向けて理解を高める</a:t>
            </a:r>
            <a:r>
              <a:rPr kumimoji="0" lang="ja-JP" altLang="en-US" sz="1400" kern="0" dirty="0">
                <a:solidFill>
                  <a:prstClr val="black"/>
                </a:solidFill>
                <a:latin typeface="Meiryo UI"/>
                <a:ea typeface="Meiryo UI"/>
                <a:cs typeface="Meiryo UI" panose="020B0604030504040204" pitchFamily="50" charset="-128"/>
              </a:rPr>
              <a:t>。</a:t>
            </a:r>
            <a:endParaRPr kumimoji="0" lang="en-US" altLang="ja-JP" sz="1400" kern="0" dirty="0">
              <a:solidFill>
                <a:prstClr val="black"/>
              </a:solidFill>
              <a:latin typeface="Meiryo UI"/>
              <a:ea typeface="Meiryo UI"/>
              <a:cs typeface="Meiryo UI" panose="020B0604030504040204" pitchFamily="50" charset="-128"/>
            </a:endParaRPr>
          </a:p>
        </p:txBody>
      </p:sp>
      <p:sp>
        <p:nvSpPr>
          <p:cNvPr id="27" name="正方形/長方形 26">
            <a:extLst>
              <a:ext uri="{FF2B5EF4-FFF2-40B4-BE49-F238E27FC236}">
                <a16:creationId xmlns:a16="http://schemas.microsoft.com/office/drawing/2014/main" id="{16DFA145-B8BA-4774-A045-619AE664C22C}"/>
              </a:ext>
            </a:extLst>
          </p:cNvPr>
          <p:cNvSpPr/>
          <p:nvPr/>
        </p:nvSpPr>
        <p:spPr>
          <a:xfrm>
            <a:off x="0" y="-15903"/>
            <a:ext cx="12192000" cy="580445"/>
          </a:xfrm>
          <a:prstGeom prst="rect">
            <a:avLst/>
          </a:prstGeom>
          <a:solidFill>
            <a:schemeClr val="tx1"/>
          </a:solidFill>
          <a:ln w="19050" cap="flat" cmpd="sng" algn="ctr">
            <a:solidFill>
              <a:sysClr val="windowText" lastClr="000000"/>
            </a:solidFill>
            <a:prstDash val="solid"/>
            <a:miter lim="800000"/>
          </a:ln>
          <a:effectLst/>
        </p:spPr>
        <p:txBody>
          <a:bodyPr rtlCol="0" anchor="ctr"/>
          <a:lstStyle/>
          <a:p>
            <a:pPr marL="0" marR="0" indent="0" algn="ctr" defTabSz="914400" eaLnBrk="1" fontAlgn="auto" latinLnBrk="0" hangingPunct="1">
              <a:lnSpc>
                <a:spcPct val="100000"/>
              </a:lnSpc>
              <a:spcBef>
                <a:spcPts val="0"/>
              </a:spcBef>
              <a:spcAft>
                <a:spcPts val="0"/>
              </a:spcAft>
              <a:buClrTx/>
              <a:buSzTx/>
              <a:buFontTx/>
              <a:buNone/>
              <a:tabLst/>
            </a:pPr>
            <a:r>
              <a:rPr lang="ja-JP" altLang="en-US" sz="1800" b="1" dirty="0">
                <a:solidFill>
                  <a:schemeClr val="bg1"/>
                </a:solidFill>
                <a:latin typeface="+mn-ea"/>
                <a:ea typeface="+mn-ea"/>
                <a:cs typeface="Arial" charset="0"/>
              </a:rPr>
              <a:t>大阪府観光政策及び計画策定に係る調査検討支援業務について</a:t>
            </a:r>
            <a:endParaRPr kumimoji="0" lang="ja-JP" altLang="en-US" sz="1800" b="1" i="0" u="none" strike="noStrike" kern="0" cap="none" spc="0" normalizeH="0" baseline="0" noProof="0" dirty="0">
              <a:ln>
                <a:noFill/>
              </a:ln>
              <a:solidFill>
                <a:schemeClr val="bg1"/>
              </a:solidFill>
              <a:effectLst/>
              <a:uLnTx/>
              <a:uFillTx/>
              <a:latin typeface="Meiryo UI"/>
              <a:ea typeface="Meiryo UI"/>
              <a:cs typeface="+mn-cs"/>
            </a:endParaRPr>
          </a:p>
        </p:txBody>
      </p:sp>
      <p:sp>
        <p:nvSpPr>
          <p:cNvPr id="28" name="正方形/長方形 27">
            <a:extLst>
              <a:ext uri="{FF2B5EF4-FFF2-40B4-BE49-F238E27FC236}">
                <a16:creationId xmlns:a16="http://schemas.microsoft.com/office/drawing/2014/main" id="{54DF8E41-F9B5-4FAB-9CA8-87B94626556C}"/>
              </a:ext>
            </a:extLst>
          </p:cNvPr>
          <p:cNvSpPr/>
          <p:nvPr/>
        </p:nvSpPr>
        <p:spPr>
          <a:xfrm>
            <a:off x="10411771" y="76169"/>
            <a:ext cx="1503998" cy="45821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参考資料</a:t>
            </a:r>
            <a:r>
              <a:rPr lang="ja-JP" altLang="en-US" b="1" dirty="0">
                <a:solidFill>
                  <a:schemeClr val="tx1"/>
                </a:solidFill>
              </a:rPr>
              <a:t>１</a:t>
            </a:r>
            <a:endParaRPr kumimoji="1" lang="ja-JP" altLang="en-US" b="1" dirty="0">
              <a:solidFill>
                <a:schemeClr val="tx1"/>
              </a:solidFill>
            </a:endParaRPr>
          </a:p>
        </p:txBody>
      </p:sp>
    </p:spTree>
    <p:extLst>
      <p:ext uri="{BB962C8B-B14F-4D97-AF65-F5344CB8AC3E}">
        <p14:creationId xmlns:p14="http://schemas.microsoft.com/office/powerpoint/2010/main" val="4292088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ysClr val="window" lastClr="FFFFFF"/>
        </a:solidFill>
        <a:ln w="19050" cap="flat" cmpd="sng" algn="ctr">
          <a:solidFill>
            <a:sysClr val="windowText" lastClr="000000"/>
          </a:solidFill>
          <a:prstDash val="solid"/>
          <a:miter lim="800000"/>
        </a:ln>
        <a:effectLst/>
      </a:spPr>
      <a:bodyPr rtlCol="0" anchor="ctr"/>
      <a:lstStyle>
        <a:defPPr marL="0" marR="0" indent="0" algn="ctr" defTabSz="914400" eaLnBrk="1" fontAlgn="auto" latinLnBrk="0" hangingPunct="1">
          <a:lnSpc>
            <a:spcPct val="100000"/>
          </a:lnSpc>
          <a:spcBef>
            <a:spcPts val="0"/>
          </a:spcBef>
          <a:spcAft>
            <a:spcPts val="0"/>
          </a:spcAft>
          <a:buClrTx/>
          <a:buSzTx/>
          <a:buFontTx/>
          <a:buNone/>
          <a:tabLst/>
          <a:defRPr kumimoji="0" sz="1800" b="0" i="0" u="none" strike="noStrike" kern="0" cap="none" spc="0" normalizeH="0" baseline="0" noProof="0" smtClean="0">
            <a:ln>
              <a:noFill/>
            </a:ln>
            <a:solidFill>
              <a:prstClr val="white"/>
            </a:solidFill>
            <a:effectLst/>
            <a:uLnTx/>
            <a:uFillTx/>
            <a:latin typeface="Meiryo UI"/>
            <a:ea typeface="Meiryo UI"/>
            <a:cs typeface="+mn-cs"/>
          </a:defRPr>
        </a:defPPr>
      </a:lstStyle>
    </a:spDef>
    <a:lnDef>
      <a:spPr>
        <a:ln w="38100">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nchor="t">
        <a:spAutoFit/>
      </a:bodyPr>
      <a:lstStyle>
        <a:defPPr marL="0" fontAlgn="auto">
          <a:spcBef>
            <a:spcPts val="0"/>
          </a:spcBef>
          <a:spcAft>
            <a:spcPts val="600"/>
          </a:spcAft>
          <a:defRPr sz="1400" dirty="0">
            <a:solidFill>
              <a:prstClr val="black">
                <a:lumMod val="75000"/>
                <a:lumOff val="25000"/>
              </a:prstClr>
            </a:solidFill>
            <a:latin typeface="Meiryo UI" panose="020B0604030504040204" pitchFamily="50" charset="-128"/>
            <a:ea typeface="Meiryo UI" panose="020B0604030504040204" pitchFamily="50" charset="-128"/>
            <a:cs typeface="Arial" pitchFamily="34" charset="0"/>
          </a:defRPr>
        </a:defPPr>
      </a:lstStyle>
    </a:txDef>
  </a:objectDefaults>
  <a:extraClrSchemeLst/>
  <a:extLst>
    <a:ext uri="{05A4C25C-085E-4340-85A3-A5531E510DB2}">
      <thm15:themeFamily xmlns:thm15="http://schemas.microsoft.com/office/thememl/2012/main" name="プレゼンテーション1" id="{895BF142-D21D-4E99-A8C0-80AE398AA97C}" vid="{9C40F954-42B2-48D6-AEA7-B7A479C7D111}"/>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AB26C2E8B3825408EC520AC34B23417" ma:contentTypeVersion="1" ma:contentTypeDescription="新しいドキュメントを作成します。" ma:contentTypeScope="" ma:versionID="5215c2d8c27c37ca9524c54d6e43f4ac">
  <xsd:schema xmlns:xsd="http://www.w3.org/2001/XMLSchema" xmlns:xs="http://www.w3.org/2001/XMLSchema" xmlns:p="http://schemas.microsoft.com/office/2006/metadata/properties" xmlns:ns2="39b166c3-51d7-4b91-a2af-082d282e4f9a" targetNamespace="http://schemas.microsoft.com/office/2006/metadata/properties" ma:root="true" ma:fieldsID="e969a3be49f46baab09c74ee0f7cbd37" ns2:_="">
    <xsd:import namespace="39b166c3-51d7-4b91-a2af-082d282e4f9a"/>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b166c3-51d7-4b91-a2af-082d282e4f9a"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ADA77BA-8188-4990-8FBF-432F6E07B8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b166c3-51d7-4b91-a2af-082d282e4f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453AB64-11A5-42DB-85C5-625FDC7A0767}">
  <ds:schemaRefs>
    <ds:schemaRef ds:uri="http://schemas.microsoft.com/sharepoint/v3/contenttype/forms"/>
  </ds:schemaRefs>
</ds:datastoreItem>
</file>

<file path=customXml/itemProps3.xml><?xml version="1.0" encoding="utf-8"?>
<ds:datastoreItem xmlns:ds="http://schemas.openxmlformats.org/officeDocument/2006/customXml" ds:itemID="{F46168CF-8890-4A10-B5E1-C4A1DADA100E}">
  <ds:schemaRefs>
    <ds:schemaRef ds:uri="http://schemas.microsoft.com/office/2006/metadata/properties"/>
    <ds:schemaRef ds:uri="http://schemas.microsoft.com/office/infopath/2007/PartnerControls"/>
  </ds:schemaRefs>
</ds:datastoreItem>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0x0101004AB26C2E8B3825408EC520AC34B23417</vt:lpwstr>
  </property>
</Properties>
</file>