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403" r:id="rId2"/>
    <p:sldId id="404" r:id="rId3"/>
    <p:sldId id="402" r:id="rId4"/>
    <p:sldId id="405" r:id="rId5"/>
  </p:sldIdLst>
  <p:sldSz cx="9144000" cy="6858000" type="screen4x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服部　剛史" initials="服部　剛史" lastIdx="8" clrIdx="1">
    <p:extLst>
      <p:ext uri="{19B8F6BF-5375-455C-9EA6-DF929625EA0E}">
        <p15:presenceInfo xmlns:p15="http://schemas.microsoft.com/office/powerpoint/2012/main" userId="服部　剛史"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61" autoAdjust="0"/>
    <p:restoredTop sz="94333" autoAdjust="0"/>
  </p:normalViewPr>
  <p:slideViewPr>
    <p:cSldViewPr>
      <p:cViewPr varScale="1">
        <p:scale>
          <a:sx n="85" d="100"/>
          <a:sy n="85" d="100"/>
        </p:scale>
        <p:origin x="972" y="78"/>
      </p:cViewPr>
      <p:guideLst>
        <p:guide orient="horz" pos="2160"/>
        <p:guide pos="2880"/>
      </p:guideLst>
    </p:cSldViewPr>
  </p:slideViewPr>
  <p:notesTextViewPr>
    <p:cViewPr>
      <p:scale>
        <a:sx n="100" d="100"/>
        <a:sy n="100" d="100"/>
      </p:scale>
      <p:origin x="0" y="0"/>
    </p:cViewPr>
  </p:notesTextViewPr>
  <p:notesViewPr>
    <p:cSldViewPr>
      <p:cViewPr varScale="1">
        <p:scale>
          <a:sx n="51" d="100"/>
          <a:sy n="51" d="100"/>
        </p:scale>
        <p:origin x="2976"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6" y="2"/>
            <a:ext cx="2945659" cy="496332"/>
          </a:xfrm>
          <a:prstGeom prst="rect">
            <a:avLst/>
          </a:prstGeom>
        </p:spPr>
        <p:txBody>
          <a:bodyPr vert="horz" lIns="91292" tIns="45644" rIns="91292" bIns="4564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8" y="2"/>
            <a:ext cx="2945659" cy="496332"/>
          </a:xfrm>
          <a:prstGeom prst="rect">
            <a:avLst/>
          </a:prstGeom>
        </p:spPr>
        <p:txBody>
          <a:bodyPr vert="horz" lIns="91292" tIns="45644" rIns="91292" bIns="45644" rtlCol="0"/>
          <a:lstStyle>
            <a:lvl1pPr algn="r">
              <a:defRPr sz="1200"/>
            </a:lvl1pPr>
          </a:lstStyle>
          <a:p>
            <a:fld id="{3D16FDEC-560D-45FF-95E3-45F1DE396D79}" type="datetimeFigureOut">
              <a:rPr kumimoji="1" lang="ja-JP" altLang="en-US" smtClean="0"/>
              <a:t>2022/2/16</a:t>
            </a:fld>
            <a:endParaRPr kumimoji="1" lang="ja-JP" altLang="en-US"/>
          </a:p>
        </p:txBody>
      </p:sp>
      <p:sp>
        <p:nvSpPr>
          <p:cNvPr id="4" name="スライド イメージ プレースホルダー 3"/>
          <p:cNvSpPr>
            <a:spLocks noGrp="1" noRot="1" noChangeAspect="1"/>
          </p:cNvSpPr>
          <p:nvPr>
            <p:ph type="sldImg" idx="2"/>
          </p:nvPr>
        </p:nvSpPr>
        <p:spPr>
          <a:xfrm>
            <a:off x="917575" y="744538"/>
            <a:ext cx="4962525" cy="3721100"/>
          </a:xfrm>
          <a:prstGeom prst="rect">
            <a:avLst/>
          </a:prstGeom>
          <a:noFill/>
          <a:ln w="12700">
            <a:solidFill>
              <a:prstClr val="black"/>
            </a:solidFill>
          </a:ln>
        </p:spPr>
        <p:txBody>
          <a:bodyPr vert="horz" lIns="91292" tIns="45644" rIns="91292" bIns="45644" rtlCol="0" anchor="ctr"/>
          <a:lstStyle/>
          <a:p>
            <a:endParaRPr lang="ja-JP" altLang="en-US"/>
          </a:p>
        </p:txBody>
      </p:sp>
      <p:sp>
        <p:nvSpPr>
          <p:cNvPr id="5" name="ノート プレースホルダー 4"/>
          <p:cNvSpPr>
            <a:spLocks noGrp="1"/>
          </p:cNvSpPr>
          <p:nvPr>
            <p:ph type="body" sz="quarter" idx="3"/>
          </p:nvPr>
        </p:nvSpPr>
        <p:spPr>
          <a:xfrm>
            <a:off x="679768" y="4715156"/>
            <a:ext cx="5438140" cy="4466987"/>
          </a:xfrm>
          <a:prstGeom prst="rect">
            <a:avLst/>
          </a:prstGeom>
        </p:spPr>
        <p:txBody>
          <a:bodyPr vert="horz" lIns="91292" tIns="45644" rIns="91292" bIns="4564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6" y="9428585"/>
            <a:ext cx="2945659" cy="496332"/>
          </a:xfrm>
          <a:prstGeom prst="rect">
            <a:avLst/>
          </a:prstGeom>
        </p:spPr>
        <p:txBody>
          <a:bodyPr vert="horz" lIns="91292" tIns="45644" rIns="91292" bIns="4564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8" y="9428585"/>
            <a:ext cx="2945659" cy="496332"/>
          </a:xfrm>
          <a:prstGeom prst="rect">
            <a:avLst/>
          </a:prstGeom>
        </p:spPr>
        <p:txBody>
          <a:bodyPr vert="horz" lIns="91292" tIns="45644" rIns="91292" bIns="45644" rtlCol="0" anchor="b"/>
          <a:lstStyle>
            <a:lvl1pPr algn="r">
              <a:defRPr sz="1200"/>
            </a:lvl1pPr>
          </a:lstStyle>
          <a:p>
            <a:fld id="{7DFC286C-5495-4B3F-9CAF-8B4C2DB5627F}" type="slidenum">
              <a:rPr kumimoji="1" lang="ja-JP" altLang="en-US" smtClean="0"/>
              <a:t>‹#›</a:t>
            </a:fld>
            <a:endParaRPr kumimoji="1" lang="ja-JP" altLang="en-US"/>
          </a:p>
        </p:txBody>
      </p:sp>
    </p:spTree>
    <p:extLst>
      <p:ext uri="{BB962C8B-B14F-4D97-AF65-F5344CB8AC3E}">
        <p14:creationId xmlns:p14="http://schemas.microsoft.com/office/powerpoint/2010/main" val="423514427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4CA03B19-031C-4B14-838D-E7732C7ACADE}" type="datetime1">
              <a:rPr kumimoji="1" lang="ja-JP" altLang="en-US" smtClean="0"/>
              <a:t>2022/2/16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332881AF-58C9-4380-974C-93780388EA73}" type="datetime1">
              <a:rPr kumimoji="1" lang="ja-JP" altLang="en-US" smtClean="0"/>
              <a:t>2022/2/16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77559A28-E1F8-4593-A8C9-5CFC5B7F6847}" type="datetime1">
              <a:rPr kumimoji="1" lang="ja-JP" altLang="en-US" smtClean="0"/>
              <a:t>2022/2/16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CFCB7924-C32F-4FAD-B5C6-777CDB4CD018}" type="datetime1">
              <a:rPr kumimoji="1" lang="ja-JP" altLang="en-US" smtClean="0"/>
              <a:t>2022/2/16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7241ADC8-8F3A-453B-80B4-AC70E8FDA0EB}" type="datetime1">
              <a:rPr kumimoji="1" lang="ja-JP" altLang="en-US" smtClean="0"/>
              <a:t>2022/2/16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5" name="日付プレースホルダ 4"/>
          <p:cNvSpPr>
            <a:spLocks noGrp="1"/>
          </p:cNvSpPr>
          <p:nvPr>
            <p:ph type="dt" sz="half" idx="10"/>
          </p:nvPr>
        </p:nvSpPr>
        <p:spPr/>
        <p:txBody>
          <a:bodyPr/>
          <a:lstStyle/>
          <a:p>
            <a:fld id="{95B0C362-1ED1-4DA9-89D8-95C78C44D62A}" type="datetime1">
              <a:rPr kumimoji="1" lang="ja-JP" altLang="en-US" smtClean="0"/>
              <a:t>2022/2/16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
        <p:nvSpPr>
          <p:cNvPr id="8" name="正方形/長方形 7"/>
          <p:cNvSpPr/>
          <p:nvPr userDrawn="1"/>
        </p:nvSpPr>
        <p:spPr>
          <a:xfrm rot="20101103">
            <a:off x="863017" y="2293258"/>
            <a:ext cx="7265564" cy="1862048"/>
          </a:xfrm>
          <a:prstGeom prst="rect">
            <a:avLst/>
          </a:prstGeom>
          <a:noFill/>
          <a:ln>
            <a:solidFill>
              <a:schemeClr val="tx1">
                <a:alpha val="0"/>
              </a:schemeClr>
            </a:solidFill>
          </a:ln>
        </p:spPr>
        <p:txBody>
          <a:bodyPr wrap="square" lIns="91440" tIns="45720" rIns="91440" bIns="45720">
            <a:spAutoFit/>
          </a:bodyPr>
          <a:lstStyle/>
          <a:p>
            <a:pPr algn="ctr"/>
            <a:r>
              <a:rPr lang="ja-JP" altLang="en-US" sz="11500" b="0" cap="none" spc="0" dirty="0">
                <a:ln w="0"/>
                <a:gradFill>
                  <a:gsLst>
                    <a:gs pos="21000">
                      <a:srgbClr val="53575C">
                        <a:alpha val="22000"/>
                      </a:srgbClr>
                    </a:gs>
                    <a:gs pos="88000">
                      <a:srgbClr val="C5C7CA"/>
                    </a:gs>
                  </a:gsLst>
                  <a:lin ang="5400000"/>
                </a:gradFill>
                <a:effectLst/>
              </a:rPr>
              <a:t>調  整  中</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9874F924-F408-4B93-BECF-5E8BFF2AE193}" type="datetime1">
              <a:rPr kumimoji="1" lang="ja-JP" altLang="en-US" smtClean="0"/>
              <a:t>2022/2/16</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
        <p:nvSpPr>
          <p:cNvPr id="10" name="正方形/長方形 9"/>
          <p:cNvSpPr/>
          <p:nvPr userDrawn="1"/>
        </p:nvSpPr>
        <p:spPr>
          <a:xfrm rot="20101103">
            <a:off x="863017" y="2293258"/>
            <a:ext cx="7265564" cy="1862048"/>
          </a:xfrm>
          <a:prstGeom prst="rect">
            <a:avLst/>
          </a:prstGeom>
          <a:noFill/>
          <a:ln>
            <a:solidFill>
              <a:schemeClr val="tx1">
                <a:alpha val="0"/>
              </a:schemeClr>
            </a:solidFill>
          </a:ln>
        </p:spPr>
        <p:txBody>
          <a:bodyPr wrap="square" lIns="91440" tIns="45720" rIns="91440" bIns="45720">
            <a:spAutoFit/>
          </a:bodyPr>
          <a:lstStyle/>
          <a:p>
            <a:pPr algn="ctr"/>
            <a:r>
              <a:rPr lang="ja-JP" altLang="en-US" sz="11500" b="0" cap="none" spc="0" dirty="0">
                <a:ln w="0"/>
                <a:gradFill>
                  <a:gsLst>
                    <a:gs pos="21000">
                      <a:srgbClr val="53575C">
                        <a:alpha val="22000"/>
                      </a:srgbClr>
                    </a:gs>
                    <a:gs pos="88000">
                      <a:srgbClr val="C5C7CA"/>
                    </a:gs>
                  </a:gsLst>
                  <a:lin ang="5400000"/>
                </a:gradFill>
                <a:effectLst/>
              </a:rPr>
              <a:t>調  整  中</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0D813596-F3C1-4DDC-A1EC-13E3B86EE24A}" type="datetime1">
              <a:rPr kumimoji="1" lang="ja-JP" altLang="en-US" smtClean="0"/>
              <a:t>2022/2/16</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730BE14D-8681-4563-BFB2-C47111C8BE9A}" type="datetime1">
              <a:rPr kumimoji="1" lang="ja-JP" altLang="en-US" smtClean="0"/>
              <a:t>2022/2/16</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2CE56083-5004-4F61-B9A5-A2D694742F4F}" type="datetime1">
              <a:rPr kumimoji="1" lang="ja-JP" altLang="en-US" smtClean="0"/>
              <a:t>2022/2/16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01214C7D-AE20-41F1-BF96-E7BBE4C6A901}" type="datetime1">
              <a:rPr kumimoji="1" lang="ja-JP" altLang="en-US" smtClean="0"/>
              <a:t>2022/2/16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47A333-36E5-48C5-BEC1-DEA4FD5472EC}" type="datetime1">
              <a:rPr kumimoji="1" lang="ja-JP" altLang="en-US" smtClean="0"/>
              <a:t>2022/2/16</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5919572B-41D0-4F72-A375-39D0070836D8}"/>
              </a:ext>
            </a:extLst>
          </p:cNvPr>
          <p:cNvSpPr/>
          <p:nvPr/>
        </p:nvSpPr>
        <p:spPr>
          <a:xfrm>
            <a:off x="410685" y="692696"/>
            <a:ext cx="4079855" cy="285517"/>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lang="ja-JP" altLang="en-US" sz="1477" b="1" dirty="0">
                <a:latin typeface="Meiryo UI" panose="020B0604030504040204" pitchFamily="50" charset="-128"/>
                <a:ea typeface="Meiryo UI" panose="020B0604030504040204" pitchFamily="50" charset="-128"/>
              </a:rPr>
              <a:t>　内外からの誘客に関する数値目標</a:t>
            </a:r>
            <a:endParaRPr lang="ja-JP" altLang="en-US" sz="1477" b="1" spc="185" dirty="0">
              <a:latin typeface="Meiryo UI" panose="020B0604030504040204" pitchFamily="50" charset="-128"/>
              <a:ea typeface="Meiryo UI"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3252612486"/>
              </p:ext>
            </p:extLst>
          </p:nvPr>
        </p:nvGraphicFramePr>
        <p:xfrm>
          <a:off x="410684" y="1412776"/>
          <a:ext cx="8481795" cy="1440000"/>
        </p:xfrm>
        <a:graphic>
          <a:graphicData uri="http://schemas.openxmlformats.org/drawingml/2006/table">
            <a:tbl>
              <a:tblPr firstRow="1" bandRow="1">
                <a:tableStyleId>{5C22544A-7EE6-4342-B048-85BDC9FD1C3A}</a:tableStyleId>
              </a:tblPr>
              <a:tblGrid>
                <a:gridCol w="1696359">
                  <a:extLst>
                    <a:ext uri="{9D8B030D-6E8A-4147-A177-3AD203B41FA5}">
                      <a16:colId xmlns:a16="http://schemas.microsoft.com/office/drawing/2014/main" val="3083801403"/>
                    </a:ext>
                  </a:extLst>
                </a:gridCol>
                <a:gridCol w="1696359">
                  <a:extLst>
                    <a:ext uri="{9D8B030D-6E8A-4147-A177-3AD203B41FA5}">
                      <a16:colId xmlns:a16="http://schemas.microsoft.com/office/drawing/2014/main" val="1333614569"/>
                    </a:ext>
                  </a:extLst>
                </a:gridCol>
                <a:gridCol w="1696359">
                  <a:extLst>
                    <a:ext uri="{9D8B030D-6E8A-4147-A177-3AD203B41FA5}">
                      <a16:colId xmlns:a16="http://schemas.microsoft.com/office/drawing/2014/main" val="1776016710"/>
                    </a:ext>
                  </a:extLst>
                </a:gridCol>
                <a:gridCol w="1696359">
                  <a:extLst>
                    <a:ext uri="{9D8B030D-6E8A-4147-A177-3AD203B41FA5}">
                      <a16:colId xmlns:a16="http://schemas.microsoft.com/office/drawing/2014/main" val="3793600257"/>
                    </a:ext>
                  </a:extLst>
                </a:gridCol>
                <a:gridCol w="1696359">
                  <a:extLst>
                    <a:ext uri="{9D8B030D-6E8A-4147-A177-3AD203B41FA5}">
                      <a16:colId xmlns:a16="http://schemas.microsoft.com/office/drawing/2014/main" val="3754274535"/>
                    </a:ext>
                  </a:extLst>
                </a:gridCol>
              </a:tblGrid>
              <a:tr h="252000">
                <a:tc rowSpan="2">
                  <a:txBody>
                    <a:bodyPr/>
                    <a:lstStyle/>
                    <a:p>
                      <a:pPr algn="ctr"/>
                      <a:r>
                        <a:rPr kumimoji="1" lang="ja-JP" altLang="en-US" sz="1050" b="0" dirty="0">
                          <a:latin typeface="Meiryo UI" panose="020B0604030504040204" pitchFamily="50" charset="-128"/>
                          <a:ea typeface="Meiryo UI" panose="020B0604030504040204" pitchFamily="50" charset="-128"/>
                        </a:rPr>
                        <a:t>指標</a:t>
                      </a:r>
                    </a:p>
                  </a:txBody>
                  <a:tcPr anchor="ctr"/>
                </a:tc>
                <a:tc rowSpan="2">
                  <a:txBody>
                    <a:bodyPr/>
                    <a:lstStyle/>
                    <a:p>
                      <a:pPr algn="ctr"/>
                      <a:r>
                        <a:rPr kumimoji="1" lang="ja-JP" altLang="en-US" sz="1050" b="0" dirty="0">
                          <a:latin typeface="Meiryo UI" panose="020B0604030504040204" pitchFamily="50" charset="-128"/>
                          <a:ea typeface="Meiryo UI" panose="020B0604030504040204" pitchFamily="50" charset="-128"/>
                        </a:rPr>
                        <a:t>目標値</a:t>
                      </a:r>
                    </a:p>
                  </a:txBody>
                  <a:tcPr anchor="ctr"/>
                </a:tc>
                <a:tc gridSpan="2">
                  <a:txBody>
                    <a:bodyPr/>
                    <a:lstStyle/>
                    <a:p>
                      <a:pPr algn="ctr"/>
                      <a:r>
                        <a:rPr kumimoji="1" lang="ja-JP" altLang="en-US" sz="1050" b="0" dirty="0">
                          <a:latin typeface="Meiryo UI" panose="020B0604030504040204" pitchFamily="50" charset="-128"/>
                          <a:ea typeface="Meiryo UI" panose="020B0604030504040204" pitchFamily="50" charset="-128"/>
                        </a:rPr>
                        <a:t>実績</a:t>
                      </a:r>
                    </a:p>
                  </a:txBody>
                  <a:tcPr>
                    <a:lnB w="12700" cap="flat" cmpd="sng" algn="ctr">
                      <a:solidFill>
                        <a:schemeClr val="bg1"/>
                      </a:solidFill>
                      <a:prstDash val="solid"/>
                      <a:round/>
                      <a:headEnd type="none" w="med" len="med"/>
                      <a:tailEnd type="none" w="med" len="med"/>
                    </a:lnB>
                  </a:tcPr>
                </a:tc>
                <a:tc hMerge="1">
                  <a:txBody>
                    <a:bodyPr/>
                    <a:lstStyle/>
                    <a:p>
                      <a:endParaRPr kumimoji="1" lang="ja-JP" altLang="en-US" dirty="0"/>
                    </a:p>
                  </a:txBody>
                  <a:tcPr/>
                </a:tc>
                <a:tc rowSpan="2">
                  <a:txBody>
                    <a:bodyPr/>
                    <a:lstStyle/>
                    <a:p>
                      <a:pPr algn="ctr"/>
                      <a:r>
                        <a:rPr kumimoji="1" lang="ja-JP" altLang="en-US" sz="1050" b="0" dirty="0">
                          <a:latin typeface="Meiryo UI" panose="020B0604030504040204" pitchFamily="50" charset="-128"/>
                          <a:ea typeface="Meiryo UI" panose="020B0604030504040204" pitchFamily="50" charset="-128"/>
                        </a:rPr>
                        <a:t>達成を目指す時期</a:t>
                      </a:r>
                    </a:p>
                  </a:txBody>
                  <a:tcPr anchor="ctr"/>
                </a:tc>
                <a:extLst>
                  <a:ext uri="{0D108BD9-81ED-4DB2-BD59-A6C34878D82A}">
                    <a16:rowId xmlns:a16="http://schemas.microsoft.com/office/drawing/2014/main" val="2942717110"/>
                  </a:ext>
                </a:extLst>
              </a:tr>
              <a:tr h="252000">
                <a:tc vMerge="1">
                  <a:txBody>
                    <a:bodyPr/>
                    <a:lstStyle/>
                    <a:p>
                      <a:endParaRPr kumimoji="1" lang="ja-JP" altLang="en-US"/>
                    </a:p>
                  </a:txBody>
                  <a:tcPr/>
                </a:tc>
                <a:tc vMerge="1">
                  <a:txBody>
                    <a:bodyPr/>
                    <a:lstStyle/>
                    <a:p>
                      <a:endParaRPr kumimoji="1" lang="ja-JP" altLang="en-US"/>
                    </a:p>
                  </a:txBody>
                  <a:tcPr/>
                </a:tc>
                <a:tc>
                  <a:txBody>
                    <a:bodyPr/>
                    <a:lstStyle/>
                    <a:p>
                      <a:pPr algn="ctr"/>
                      <a:r>
                        <a:rPr kumimoji="1" lang="en-US" altLang="ja-JP" sz="1050" b="0" dirty="0">
                          <a:solidFill>
                            <a:schemeClr val="bg1"/>
                          </a:solidFill>
                          <a:latin typeface="Meiryo UI" panose="020B0604030504040204" pitchFamily="50" charset="-128"/>
                          <a:ea typeface="Meiryo UI" panose="020B0604030504040204" pitchFamily="50" charset="-128"/>
                        </a:rPr>
                        <a:t>2020</a:t>
                      </a:r>
                      <a:r>
                        <a:rPr kumimoji="1" lang="ja-JP" altLang="en-US" sz="1050" b="0" dirty="0">
                          <a:solidFill>
                            <a:schemeClr val="bg1"/>
                          </a:solidFill>
                          <a:latin typeface="Meiryo UI" panose="020B0604030504040204" pitchFamily="50" charset="-128"/>
                          <a:ea typeface="Meiryo UI" panose="020B0604030504040204" pitchFamily="50" charset="-128"/>
                        </a:rPr>
                        <a:t>年</a:t>
                      </a:r>
                    </a:p>
                  </a:txBody>
                  <a:tcPr marL="84406" marR="84406" marT="42203" marB="42203"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050" b="0" dirty="0">
                          <a:solidFill>
                            <a:schemeClr val="bg1"/>
                          </a:solidFill>
                          <a:latin typeface="Meiryo UI" panose="020B0604030504040204" pitchFamily="50" charset="-128"/>
                          <a:ea typeface="Meiryo UI" panose="020B0604030504040204" pitchFamily="50" charset="-128"/>
                        </a:rPr>
                        <a:t>2021</a:t>
                      </a:r>
                      <a:r>
                        <a:rPr kumimoji="1" lang="ja-JP" altLang="en-US" sz="1050" b="0" dirty="0">
                          <a:solidFill>
                            <a:schemeClr val="bg1"/>
                          </a:solidFill>
                          <a:latin typeface="Meiryo UI" panose="020B0604030504040204" pitchFamily="50" charset="-128"/>
                          <a:ea typeface="Meiryo UI" panose="020B0604030504040204" pitchFamily="50" charset="-128"/>
                        </a:rPr>
                        <a:t>年</a:t>
                      </a:r>
                    </a:p>
                  </a:txBody>
                  <a:tcPr marL="84406" marR="84406" marT="42203" marB="42203"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vMerge="1">
                  <a:txBody>
                    <a:bodyPr/>
                    <a:lstStyle/>
                    <a:p>
                      <a:endParaRPr kumimoji="1" lang="ja-JP" altLang="en-US"/>
                    </a:p>
                  </a:txBody>
                  <a:tcPr/>
                </a:tc>
                <a:extLst>
                  <a:ext uri="{0D108BD9-81ED-4DB2-BD59-A6C34878D82A}">
                    <a16:rowId xmlns:a16="http://schemas.microsoft.com/office/drawing/2014/main" val="4275991535"/>
                  </a:ext>
                </a:extLst>
              </a:tr>
              <a:tr h="468000">
                <a:tc>
                  <a:txBody>
                    <a:bodyPr/>
                    <a:lstStyle/>
                    <a:p>
                      <a:r>
                        <a:rPr lang="ja-JP" altLang="en-US" sz="1000" u="none" dirty="0">
                          <a:latin typeface="Meiryo UI" panose="020B0604030504040204" pitchFamily="50" charset="-128"/>
                          <a:ea typeface="Meiryo UI" panose="020B0604030504040204" pitchFamily="50" charset="-128"/>
                        </a:rPr>
                        <a:t>日本人延べ宿泊者数</a:t>
                      </a:r>
                      <a:r>
                        <a:rPr lang="en-US" altLang="ja-JP" sz="1000" u="none" dirty="0">
                          <a:latin typeface="Meiryo UI" panose="020B0604030504040204" pitchFamily="50" charset="-128"/>
                          <a:ea typeface="Meiryo UI" panose="020B0604030504040204" pitchFamily="50" charset="-128"/>
                        </a:rPr>
                        <a:t>〔</a:t>
                      </a:r>
                      <a:r>
                        <a:rPr lang="ja-JP" altLang="en-US" sz="1000" u="none" dirty="0">
                          <a:latin typeface="Meiryo UI" panose="020B0604030504040204" pitchFamily="50" charset="-128"/>
                          <a:ea typeface="Meiryo UI" panose="020B0604030504040204" pitchFamily="50" charset="-128"/>
                        </a:rPr>
                        <a:t>大阪</a:t>
                      </a:r>
                      <a:r>
                        <a:rPr lang="en-US" altLang="ja-JP" sz="1000" u="none" dirty="0">
                          <a:latin typeface="Meiryo UI" panose="020B0604030504040204" pitchFamily="50" charset="-128"/>
                          <a:ea typeface="Meiryo UI" panose="020B0604030504040204" pitchFamily="50" charset="-128"/>
                        </a:rPr>
                        <a:t>〕</a:t>
                      </a:r>
                      <a:endParaRPr kumimoji="1" lang="ja-JP" altLang="en-US" sz="1000" u="none" strike="sngStrike" dirty="0">
                        <a:solidFill>
                          <a:srgbClr val="0000FF"/>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algn="ctr"/>
                      <a:r>
                        <a:rPr kumimoji="1" lang="en-US" altLang="ja-JP" sz="1000" u="none" strike="noStrike" dirty="0">
                          <a:solidFill>
                            <a:schemeClr val="tx1"/>
                          </a:solidFill>
                          <a:latin typeface="Meiryo UI" panose="020B0604030504040204" pitchFamily="50" charset="-128"/>
                          <a:ea typeface="Meiryo UI" panose="020B0604030504040204" pitchFamily="50" charset="-128"/>
                        </a:rPr>
                        <a:t>2,950</a:t>
                      </a:r>
                      <a:r>
                        <a:rPr kumimoji="1" lang="ja-JP" altLang="en-US" sz="1000" u="none" strike="noStrike" dirty="0">
                          <a:solidFill>
                            <a:schemeClr val="tx1"/>
                          </a:solidFill>
                          <a:latin typeface="Meiryo UI" panose="020B0604030504040204" pitchFamily="50" charset="-128"/>
                          <a:ea typeface="Meiryo UI" panose="020B0604030504040204" pitchFamily="50" charset="-128"/>
                        </a:rPr>
                        <a:t>万人泊</a:t>
                      </a:r>
                      <a:endParaRPr kumimoji="1" lang="en-US" altLang="ja-JP" sz="1000" u="none" strike="noStrik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algn="ctr"/>
                      <a:r>
                        <a:rPr kumimoji="1" lang="en-US" altLang="ja-JP" sz="1000" u="none" dirty="0">
                          <a:latin typeface="Meiryo UI" panose="020B0604030504040204" pitchFamily="50" charset="-128"/>
                          <a:ea typeface="Meiryo UI" panose="020B0604030504040204" pitchFamily="50" charset="-128"/>
                        </a:rPr>
                        <a:t>1,649</a:t>
                      </a:r>
                      <a:r>
                        <a:rPr kumimoji="1" lang="ja-JP" altLang="en-US" sz="1000" u="none" dirty="0">
                          <a:latin typeface="Meiryo UI" panose="020B0604030504040204" pitchFamily="50" charset="-128"/>
                          <a:ea typeface="Meiryo UI" panose="020B0604030504040204" pitchFamily="50" charset="-128"/>
                        </a:rPr>
                        <a:t>万人泊</a:t>
                      </a:r>
                      <a:endParaRPr kumimoji="1" lang="en-US" altLang="ja-JP" sz="1000" u="none" dirty="0">
                        <a:latin typeface="Meiryo UI" panose="020B0604030504040204" pitchFamily="50" charset="-128"/>
                        <a:ea typeface="Meiryo UI" panose="020B0604030504040204" pitchFamily="50" charset="-128"/>
                      </a:endParaRPr>
                    </a:p>
                  </a:txBody>
                  <a:tcPr marL="84406" marR="84406" marT="42203" marB="42203" anchor="ctr">
                    <a:lnT w="38100" cap="flat" cmpd="sng" algn="ctr">
                      <a:solidFill>
                        <a:schemeClr val="bg1"/>
                      </a:solidFill>
                      <a:prstDash val="solid"/>
                      <a:round/>
                      <a:headEnd type="none" w="med" len="med"/>
                      <a:tailEnd type="none" w="med" len="med"/>
                    </a:lnT>
                  </a:tcPr>
                </a:tc>
                <a:tc>
                  <a:txBody>
                    <a:bodyPr/>
                    <a:lstStyle/>
                    <a:p>
                      <a:pPr algn="ctr"/>
                      <a:r>
                        <a:rPr kumimoji="1" lang="en-US" altLang="ja-JP" sz="1000" u="none" dirty="0" smtClean="0">
                          <a:solidFill>
                            <a:schemeClr val="tx1"/>
                          </a:solidFill>
                          <a:latin typeface="Meiryo UI" panose="020B0604030504040204" pitchFamily="50" charset="-128"/>
                          <a:ea typeface="Meiryo UI" panose="020B0604030504040204" pitchFamily="50" charset="-128"/>
                        </a:rPr>
                        <a:t>1,510</a:t>
                      </a:r>
                      <a:r>
                        <a:rPr kumimoji="1" lang="ja-JP" altLang="en-US" sz="1000" u="none" dirty="0" smtClean="0">
                          <a:solidFill>
                            <a:schemeClr val="tx1"/>
                          </a:solidFill>
                          <a:latin typeface="Meiryo UI" panose="020B0604030504040204" pitchFamily="50" charset="-128"/>
                          <a:ea typeface="Meiryo UI" panose="020B0604030504040204" pitchFamily="50" charset="-128"/>
                        </a:rPr>
                        <a:t>万人</a:t>
                      </a:r>
                      <a:r>
                        <a:rPr kumimoji="1" lang="ja-JP" altLang="en-US" sz="1000" u="none" dirty="0">
                          <a:solidFill>
                            <a:schemeClr val="tx1"/>
                          </a:solidFill>
                          <a:latin typeface="Meiryo UI" panose="020B0604030504040204" pitchFamily="50" charset="-128"/>
                          <a:ea typeface="Meiryo UI" panose="020B0604030504040204" pitchFamily="50" charset="-128"/>
                        </a:rPr>
                        <a:t>泊</a:t>
                      </a:r>
                      <a:endParaRPr kumimoji="1" lang="en-US" altLang="ja-JP" sz="1000" u="none" dirty="0">
                        <a:solidFill>
                          <a:schemeClr val="tx1"/>
                        </a:solidFill>
                        <a:latin typeface="Meiryo UI" panose="020B0604030504040204" pitchFamily="50" charset="-128"/>
                        <a:ea typeface="Meiryo UI" panose="020B0604030504040204" pitchFamily="50" charset="-128"/>
                      </a:endParaRPr>
                    </a:p>
                    <a:p>
                      <a:pPr algn="ctr"/>
                      <a:r>
                        <a:rPr kumimoji="1" lang="ja-JP" altLang="en-US" sz="1000" u="none" dirty="0">
                          <a:solidFill>
                            <a:schemeClr val="tx1"/>
                          </a:solidFill>
                          <a:latin typeface="Meiryo UI" panose="020B0604030504040204" pitchFamily="50" charset="-128"/>
                          <a:ea typeface="Meiryo UI" panose="020B0604030504040204" pitchFamily="50" charset="-128"/>
                        </a:rPr>
                        <a:t>（</a:t>
                      </a:r>
                      <a:r>
                        <a:rPr kumimoji="1" lang="en-US" altLang="ja-JP" sz="1000" u="none" dirty="0">
                          <a:solidFill>
                            <a:schemeClr val="tx1"/>
                          </a:solidFill>
                          <a:latin typeface="Meiryo UI" panose="020B0604030504040204" pitchFamily="50" charset="-128"/>
                          <a:ea typeface="Meiryo UI" panose="020B0604030504040204" pitchFamily="50" charset="-128"/>
                        </a:rPr>
                        <a:t>1</a:t>
                      </a:r>
                      <a:r>
                        <a:rPr kumimoji="1" lang="ja-JP" altLang="en-US" sz="1000" u="none" dirty="0">
                          <a:solidFill>
                            <a:schemeClr val="tx1"/>
                          </a:solidFill>
                          <a:latin typeface="Meiryo UI" panose="020B0604030504040204" pitchFamily="50" charset="-128"/>
                          <a:ea typeface="Meiryo UI" panose="020B0604030504040204" pitchFamily="50" charset="-128"/>
                        </a:rPr>
                        <a:t>月～</a:t>
                      </a:r>
                      <a:r>
                        <a:rPr kumimoji="1" lang="en-US" altLang="ja-JP" sz="1000" u="none" dirty="0" smtClean="0">
                          <a:solidFill>
                            <a:schemeClr val="tx1"/>
                          </a:solidFill>
                          <a:latin typeface="Meiryo UI" panose="020B0604030504040204" pitchFamily="50" charset="-128"/>
                          <a:ea typeface="Meiryo UI" panose="020B0604030504040204" pitchFamily="50" charset="-128"/>
                        </a:rPr>
                        <a:t>11</a:t>
                      </a:r>
                      <a:r>
                        <a:rPr kumimoji="1" lang="ja-JP" altLang="en-US" sz="1000" u="none" dirty="0" smtClean="0">
                          <a:solidFill>
                            <a:schemeClr val="tx1"/>
                          </a:solidFill>
                          <a:latin typeface="Meiryo UI" panose="020B0604030504040204" pitchFamily="50" charset="-128"/>
                          <a:ea typeface="Meiryo UI" panose="020B0604030504040204" pitchFamily="50" charset="-128"/>
                        </a:rPr>
                        <a:t>月</a:t>
                      </a:r>
                      <a:r>
                        <a:rPr kumimoji="1" lang="ja-JP" altLang="en-US" sz="1000" u="none" dirty="0">
                          <a:solidFill>
                            <a:schemeClr val="tx1"/>
                          </a:solidFill>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T w="38100" cap="flat" cmpd="sng" algn="ctr">
                      <a:solidFill>
                        <a:schemeClr val="bg1"/>
                      </a:solidFill>
                      <a:prstDash val="solid"/>
                      <a:round/>
                      <a:headEnd type="none" w="med" len="med"/>
                      <a:tailEnd type="none" w="med" len="med"/>
                    </a:lnT>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2022</a:t>
                      </a:r>
                      <a:r>
                        <a:rPr kumimoji="1" lang="ja-JP" altLang="en-US" sz="1000" u="none" dirty="0">
                          <a:solidFill>
                            <a:schemeClr val="tx1"/>
                          </a:solidFill>
                          <a:latin typeface="Meiryo UI" panose="020B0604030504040204" pitchFamily="50" charset="-128"/>
                          <a:ea typeface="Meiryo UI" panose="020B0604030504040204" pitchFamily="50" charset="-128"/>
                        </a:rPr>
                        <a:t>年</a:t>
                      </a:r>
                    </a:p>
                  </a:txBody>
                  <a:tcPr marL="84406" marR="84406" marT="42203" marB="42203" anchor="ctr"/>
                </a:tc>
                <a:extLst>
                  <a:ext uri="{0D108BD9-81ED-4DB2-BD59-A6C34878D82A}">
                    <a16:rowId xmlns:a16="http://schemas.microsoft.com/office/drawing/2014/main" val="1017299278"/>
                  </a:ext>
                </a:extLst>
              </a:tr>
              <a:tr h="46800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strike="noStrike" dirty="0">
                          <a:solidFill>
                            <a:schemeClr val="tx1"/>
                          </a:solidFill>
                          <a:latin typeface="Meiryo UI" panose="020B0604030504040204" pitchFamily="50" charset="-128"/>
                          <a:ea typeface="Meiryo UI" panose="020B0604030504040204" pitchFamily="50" charset="-128"/>
                        </a:rPr>
                        <a:t>来阪外国人旅行者数</a:t>
                      </a:r>
                      <a:endParaRPr lang="en-US" altLang="ja-JP" sz="1000" u="none" strike="sngStrik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lang="en-US" altLang="ja-JP" sz="1000" u="none" strike="noStrike" dirty="0">
                          <a:solidFill>
                            <a:schemeClr val="tx1"/>
                          </a:solidFill>
                          <a:latin typeface="Meiryo UI" panose="020B0604030504040204" pitchFamily="50" charset="-128"/>
                          <a:ea typeface="Meiryo UI" panose="020B0604030504040204" pitchFamily="50" charset="-128"/>
                        </a:rPr>
                        <a:t>1152.5</a:t>
                      </a:r>
                      <a:r>
                        <a:rPr lang="ja-JP" altLang="en-US" sz="1000" u="none" strike="noStrike" dirty="0">
                          <a:solidFill>
                            <a:schemeClr val="tx1"/>
                          </a:solidFill>
                          <a:latin typeface="Meiryo UI" panose="020B0604030504040204" pitchFamily="50" charset="-128"/>
                          <a:ea typeface="Meiryo UI" panose="020B0604030504040204" pitchFamily="50" charset="-128"/>
                        </a:rPr>
                        <a:t>万人</a:t>
                      </a:r>
                      <a:endParaRPr lang="en-US" altLang="ja-JP" sz="1000" u="none" strike="noStrik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algn="ctr"/>
                      <a:r>
                        <a:rPr kumimoji="1" lang="ja-JP" altLang="en-US" sz="1000" u="none" dirty="0">
                          <a:solidFill>
                            <a:schemeClr val="tx1"/>
                          </a:solidFill>
                          <a:latin typeface="Meiryo UI" panose="020B0604030504040204" pitchFamily="50" charset="-128"/>
                          <a:ea typeface="Meiryo UI" panose="020B0604030504040204" pitchFamily="50" charset="-128"/>
                        </a:rPr>
                        <a:t>未調査</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1</a:t>
                      </a:r>
                      <a:r>
                        <a:rPr kumimoji="1" lang="ja-JP" altLang="en-US" sz="1000" u="none" dirty="0">
                          <a:solidFill>
                            <a:schemeClr val="tx1"/>
                          </a:solidFill>
                          <a:latin typeface="Meiryo UI" panose="020B0604030504040204" pitchFamily="50" charset="-128"/>
                          <a:ea typeface="Meiryo UI" panose="020B0604030504040204" pitchFamily="50" charset="-128"/>
                        </a:rPr>
                        <a:t>月～</a:t>
                      </a:r>
                      <a:r>
                        <a:rPr kumimoji="1" lang="en-US" altLang="ja-JP" sz="1000" u="none" dirty="0">
                          <a:solidFill>
                            <a:schemeClr val="tx1"/>
                          </a:solidFill>
                          <a:latin typeface="Meiryo UI" panose="020B0604030504040204" pitchFamily="50" charset="-128"/>
                          <a:ea typeface="Meiryo UI" panose="020B0604030504040204" pitchFamily="50" charset="-128"/>
                        </a:rPr>
                        <a:t>9</a:t>
                      </a:r>
                      <a:r>
                        <a:rPr kumimoji="1" lang="ja-JP" altLang="en-US" sz="1000" u="none" dirty="0">
                          <a:solidFill>
                            <a:schemeClr val="tx1"/>
                          </a:solidFill>
                          <a:latin typeface="Meiryo UI" panose="020B0604030504040204" pitchFamily="50" charset="-128"/>
                          <a:ea typeface="Meiryo UI" panose="020B0604030504040204" pitchFamily="50" charset="-128"/>
                        </a:rPr>
                        <a:t>月未調査</a:t>
                      </a:r>
                    </a:p>
                  </a:txBody>
                  <a:tcPr marL="84406" marR="84406" marT="42203" marB="42203" anchor="ctr"/>
                </a:tc>
                <a:tc>
                  <a:txBody>
                    <a:bodyPr/>
                    <a:lstStyle/>
                    <a:p>
                      <a:r>
                        <a:rPr kumimoji="1" lang="ja-JP" altLang="en-US" sz="1000" u="none" dirty="0">
                          <a:solidFill>
                            <a:schemeClr val="tx1"/>
                          </a:solidFill>
                          <a:latin typeface="Meiryo UI" panose="020B0604030504040204" pitchFamily="50" charset="-128"/>
                          <a:ea typeface="Meiryo UI" panose="020B0604030504040204" pitchFamily="50" charset="-128"/>
                        </a:rPr>
                        <a:t>入国規制解除から</a:t>
                      </a:r>
                      <a:r>
                        <a:rPr kumimoji="1" lang="en-US" altLang="ja-JP" sz="1000" u="none" dirty="0">
                          <a:solidFill>
                            <a:schemeClr val="tx1"/>
                          </a:solidFill>
                          <a:latin typeface="Meiryo UI" panose="020B0604030504040204" pitchFamily="50" charset="-128"/>
                          <a:ea typeface="Meiryo UI" panose="020B0604030504040204" pitchFamily="50" charset="-128"/>
                        </a:rPr>
                        <a:t>2</a:t>
                      </a:r>
                      <a:r>
                        <a:rPr kumimoji="1" lang="ja-JP" altLang="en-US" sz="1000" u="none" dirty="0">
                          <a:solidFill>
                            <a:schemeClr val="tx1"/>
                          </a:solidFill>
                          <a:latin typeface="Meiryo UI" panose="020B0604030504040204" pitchFamily="50" charset="-128"/>
                          <a:ea typeface="Meiryo UI" panose="020B0604030504040204" pitchFamily="50" charset="-128"/>
                        </a:rPr>
                        <a:t>年後</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extLst>
                  <a:ext uri="{0D108BD9-81ED-4DB2-BD59-A6C34878D82A}">
                    <a16:rowId xmlns:a16="http://schemas.microsoft.com/office/drawing/2014/main" val="2424341297"/>
                  </a:ext>
                </a:extLst>
              </a:tr>
            </a:tbl>
          </a:graphicData>
        </a:graphic>
      </p:graphicFrame>
      <p:sp>
        <p:nvSpPr>
          <p:cNvPr id="4" name="正方形/長方形 3">
            <a:extLst>
              <a:ext uri="{FF2B5EF4-FFF2-40B4-BE49-F238E27FC236}">
                <a16:creationId xmlns:a16="http://schemas.microsoft.com/office/drawing/2014/main" id="{255C209A-1B44-4176-B4A1-9EEF1B7771C5}"/>
              </a:ext>
            </a:extLst>
          </p:cNvPr>
          <p:cNvSpPr/>
          <p:nvPr/>
        </p:nvSpPr>
        <p:spPr>
          <a:xfrm>
            <a:off x="0" y="-2329"/>
            <a:ext cx="9144000" cy="623017"/>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資料３</a:t>
            </a:r>
            <a:r>
              <a:rPr lang="ja-JP" altLang="en-US"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内外からの誘客に関する数値目標及び参考</a:t>
            </a:r>
            <a:r>
              <a:rPr lang="ja-JP" altLang="en-US" sz="1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指標の状況</a:t>
            </a:r>
            <a:endParaRPr lang="ja-JP" altLang="en-US"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2290499667"/>
              </p:ext>
            </p:extLst>
          </p:nvPr>
        </p:nvGraphicFramePr>
        <p:xfrm>
          <a:off x="410684" y="3717032"/>
          <a:ext cx="8496760" cy="2737066"/>
        </p:xfrm>
        <a:graphic>
          <a:graphicData uri="http://schemas.openxmlformats.org/drawingml/2006/table">
            <a:tbl>
              <a:tblPr firstRow="1" bandRow="1">
                <a:tableStyleId>{5C22544A-7EE6-4342-B048-85BDC9FD1C3A}</a:tableStyleId>
              </a:tblPr>
              <a:tblGrid>
                <a:gridCol w="1641036">
                  <a:extLst>
                    <a:ext uri="{9D8B030D-6E8A-4147-A177-3AD203B41FA5}">
                      <a16:colId xmlns:a16="http://schemas.microsoft.com/office/drawing/2014/main" val="3083801403"/>
                    </a:ext>
                  </a:extLst>
                </a:gridCol>
                <a:gridCol w="1728192">
                  <a:extLst>
                    <a:ext uri="{9D8B030D-6E8A-4147-A177-3AD203B41FA5}">
                      <a16:colId xmlns:a16="http://schemas.microsoft.com/office/drawing/2014/main" val="1776016710"/>
                    </a:ext>
                  </a:extLst>
                </a:gridCol>
                <a:gridCol w="1728192">
                  <a:extLst>
                    <a:ext uri="{9D8B030D-6E8A-4147-A177-3AD203B41FA5}">
                      <a16:colId xmlns:a16="http://schemas.microsoft.com/office/drawing/2014/main" val="1940419767"/>
                    </a:ext>
                  </a:extLst>
                </a:gridCol>
                <a:gridCol w="1728192">
                  <a:extLst>
                    <a:ext uri="{9D8B030D-6E8A-4147-A177-3AD203B41FA5}">
                      <a16:colId xmlns:a16="http://schemas.microsoft.com/office/drawing/2014/main" val="3793600257"/>
                    </a:ext>
                  </a:extLst>
                </a:gridCol>
                <a:gridCol w="1671148">
                  <a:extLst>
                    <a:ext uri="{9D8B030D-6E8A-4147-A177-3AD203B41FA5}">
                      <a16:colId xmlns:a16="http://schemas.microsoft.com/office/drawing/2014/main" val="3754274535"/>
                    </a:ext>
                  </a:extLst>
                </a:gridCol>
              </a:tblGrid>
              <a:tr h="248307">
                <a:tc rowSpan="2">
                  <a:txBody>
                    <a:bodyPr/>
                    <a:lstStyle/>
                    <a:p>
                      <a:endParaRPr kumimoji="1" lang="ja-JP" altLang="en-US" sz="1000" dirty="0">
                        <a:latin typeface="Meiryo UI" panose="020B0604030504040204" pitchFamily="50" charset="-128"/>
                        <a:ea typeface="Meiryo UI" panose="020B0604030504040204" pitchFamily="50" charset="-128"/>
                      </a:endParaRPr>
                    </a:p>
                  </a:txBody>
                  <a:tcPr anchor="ctr"/>
                </a:tc>
                <a:tc gridSpan="3">
                  <a:txBody>
                    <a:bodyPr/>
                    <a:lstStyle/>
                    <a:p>
                      <a:pPr algn="ctr"/>
                      <a:r>
                        <a:rPr kumimoji="1" lang="ja-JP" altLang="en-US" sz="1050" b="0" dirty="0">
                          <a:latin typeface="Meiryo UI" panose="020B0604030504040204" pitchFamily="50" charset="-128"/>
                          <a:ea typeface="Meiryo UI" panose="020B0604030504040204" pitchFamily="50" charset="-128"/>
                        </a:rPr>
                        <a:t>参考値</a:t>
                      </a:r>
                    </a:p>
                  </a:txBody>
                  <a:tcPr>
                    <a:lnB w="12700" cap="flat" cmpd="sng" algn="ctr">
                      <a:solidFill>
                        <a:schemeClr val="bg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dirty="0"/>
                    </a:p>
                  </a:txBody>
                  <a:tcPr/>
                </a:tc>
                <a:tc rowSpan="2">
                  <a:txBody>
                    <a:bodyPr/>
                    <a:lstStyle/>
                    <a:p>
                      <a:pPr algn="ctr"/>
                      <a:r>
                        <a:rPr kumimoji="1" lang="ja-JP" altLang="en-US" sz="1050" b="0" dirty="0">
                          <a:latin typeface="Meiryo UI" panose="020B0604030504040204" pitchFamily="50" charset="-128"/>
                          <a:ea typeface="Meiryo UI" panose="020B0604030504040204" pitchFamily="50" charset="-128"/>
                        </a:rPr>
                        <a:t>出典</a:t>
                      </a:r>
                    </a:p>
                  </a:txBody>
                  <a:tcPr anchor="ctr"/>
                </a:tc>
                <a:extLst>
                  <a:ext uri="{0D108BD9-81ED-4DB2-BD59-A6C34878D82A}">
                    <a16:rowId xmlns:a16="http://schemas.microsoft.com/office/drawing/2014/main" val="2942717110"/>
                  </a:ext>
                </a:extLst>
              </a:tr>
              <a:tr h="252000">
                <a:tc vMerge="1">
                  <a:txBody>
                    <a:bodyPr/>
                    <a:lstStyle/>
                    <a:p>
                      <a:endParaRPr kumimoji="1" lang="ja-JP" altLang="en-US"/>
                    </a:p>
                  </a:txBody>
                  <a:tcPr/>
                </a:tc>
                <a:tc>
                  <a:txBody>
                    <a:bodyPr/>
                    <a:lstStyle/>
                    <a:p>
                      <a:pPr algn="ctr"/>
                      <a:r>
                        <a:rPr kumimoji="1" lang="en-US" altLang="ja-JP" sz="1050" b="0" dirty="0">
                          <a:solidFill>
                            <a:schemeClr val="bg1"/>
                          </a:solidFill>
                          <a:latin typeface="Meiryo UI" panose="020B0604030504040204" pitchFamily="50" charset="-128"/>
                          <a:ea typeface="Meiryo UI" panose="020B0604030504040204" pitchFamily="50" charset="-128"/>
                        </a:rPr>
                        <a:t>2019</a:t>
                      </a:r>
                      <a:r>
                        <a:rPr kumimoji="1" lang="ja-JP" altLang="en-US" sz="1050" b="0" dirty="0">
                          <a:solidFill>
                            <a:schemeClr val="bg1"/>
                          </a:solidFill>
                          <a:latin typeface="Meiryo UI" panose="020B0604030504040204" pitchFamily="50" charset="-128"/>
                          <a:ea typeface="Meiryo UI" panose="020B0604030504040204" pitchFamily="50" charset="-128"/>
                        </a:rPr>
                        <a:t>年</a:t>
                      </a:r>
                    </a:p>
                  </a:txBody>
                  <a:tcPr marL="84406" marR="84406" marT="42203" marB="42203"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050" b="0" dirty="0" smtClean="0">
                          <a:solidFill>
                            <a:schemeClr val="bg1"/>
                          </a:solidFill>
                          <a:latin typeface="Meiryo UI" panose="020B0604030504040204" pitchFamily="50" charset="-128"/>
                          <a:ea typeface="Meiryo UI" panose="020B0604030504040204" pitchFamily="50" charset="-128"/>
                        </a:rPr>
                        <a:t>2020</a:t>
                      </a:r>
                      <a:r>
                        <a:rPr kumimoji="1" lang="ja-JP" altLang="en-US" sz="1050" b="0" dirty="0" smtClean="0">
                          <a:solidFill>
                            <a:schemeClr val="bg1"/>
                          </a:solidFill>
                          <a:latin typeface="Meiryo UI" panose="020B0604030504040204" pitchFamily="50" charset="-128"/>
                          <a:ea typeface="Meiryo UI" panose="020B0604030504040204" pitchFamily="50" charset="-128"/>
                        </a:rPr>
                        <a:t>年</a:t>
                      </a:r>
                      <a:endParaRPr kumimoji="1" lang="ja-JP" altLang="en-US" sz="1050" b="0" dirty="0">
                        <a:solidFill>
                          <a:schemeClr val="bg1"/>
                        </a:solidFill>
                        <a:latin typeface="Meiryo UI" panose="020B0604030504040204" pitchFamily="50" charset="-128"/>
                        <a:ea typeface="Meiryo UI" panose="020B0604030504040204" pitchFamily="50" charset="-128"/>
                      </a:endParaRPr>
                    </a:p>
                  </a:txBody>
                  <a:tcPr marL="84406" marR="84406" marT="42203" marB="42203"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050" b="0" dirty="0" smtClean="0">
                          <a:solidFill>
                            <a:schemeClr val="bg1"/>
                          </a:solidFill>
                          <a:latin typeface="Meiryo UI" panose="020B0604030504040204" pitchFamily="50" charset="-128"/>
                          <a:ea typeface="Meiryo UI" panose="020B0604030504040204" pitchFamily="50" charset="-128"/>
                        </a:rPr>
                        <a:t>2021</a:t>
                      </a:r>
                      <a:r>
                        <a:rPr kumimoji="1" lang="ja-JP" altLang="en-US" sz="1050" b="0" dirty="0" smtClean="0">
                          <a:solidFill>
                            <a:schemeClr val="bg1"/>
                          </a:solidFill>
                          <a:latin typeface="Meiryo UI" panose="020B0604030504040204" pitchFamily="50" charset="-128"/>
                          <a:ea typeface="Meiryo UI" panose="020B0604030504040204" pitchFamily="50" charset="-128"/>
                        </a:rPr>
                        <a:t>年</a:t>
                      </a:r>
                      <a:endParaRPr kumimoji="1" lang="ja-JP" altLang="en-US" sz="1050" b="0" dirty="0">
                        <a:solidFill>
                          <a:schemeClr val="bg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vMerge="1">
                  <a:txBody>
                    <a:bodyPr/>
                    <a:lstStyle/>
                    <a:p>
                      <a:endParaRPr kumimoji="1" lang="ja-JP" altLang="en-US"/>
                    </a:p>
                  </a:txBody>
                  <a:tcPr/>
                </a:tc>
                <a:extLst>
                  <a:ext uri="{0D108BD9-81ED-4DB2-BD59-A6C34878D82A}">
                    <a16:rowId xmlns:a16="http://schemas.microsoft.com/office/drawing/2014/main" val="4275991535"/>
                  </a:ext>
                </a:extLst>
              </a:tr>
              <a:tr h="504000">
                <a:tc>
                  <a:txBody>
                    <a:bodyPr/>
                    <a:lstStyle/>
                    <a:p>
                      <a:r>
                        <a:rPr lang="ja-JP" altLang="en-US" sz="1000" u="none" dirty="0">
                          <a:latin typeface="Meiryo UI" panose="020B0604030504040204" pitchFamily="50" charset="-128"/>
                          <a:ea typeface="Meiryo UI" panose="020B0604030504040204" pitchFamily="50" charset="-128"/>
                        </a:rPr>
                        <a:t>日本人訪問者数</a:t>
                      </a:r>
                      <a:endParaRPr kumimoji="1" lang="ja-JP" altLang="en-US" sz="1000" u="none" strike="sngStrike" dirty="0">
                        <a:solidFill>
                          <a:srgbClr val="0000FF"/>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en-US" altLang="ja-JP" sz="1000" u="none" dirty="0">
                          <a:latin typeface="Meiryo UI" panose="020B0604030504040204" pitchFamily="50" charset="-128"/>
                          <a:ea typeface="Meiryo UI" panose="020B0604030504040204" pitchFamily="50" charset="-128"/>
                        </a:rPr>
                        <a:t>5,438</a:t>
                      </a:r>
                      <a:r>
                        <a:rPr kumimoji="1" lang="ja-JP" altLang="en-US" sz="1000" u="none" dirty="0">
                          <a:latin typeface="Meiryo UI" panose="020B0604030504040204" pitchFamily="50" charset="-128"/>
                          <a:ea typeface="Meiryo UI" panose="020B0604030504040204" pitchFamily="50" charset="-128"/>
                        </a:rPr>
                        <a:t>万人</a:t>
                      </a:r>
                      <a:endParaRPr kumimoji="1" lang="en-US" altLang="ja-JP" sz="1000" u="none" dirty="0">
                        <a:latin typeface="Meiryo UI" panose="020B0604030504040204" pitchFamily="50" charset="-128"/>
                        <a:ea typeface="Meiryo UI" panose="020B0604030504040204" pitchFamily="50" charset="-128"/>
                      </a:endParaRPr>
                    </a:p>
                  </a:txBody>
                  <a:tcPr marL="84406" marR="84406" marT="42203" marB="42203" anchor="ctr">
                    <a:lnT w="38100" cap="flat" cmpd="sng" algn="ctr">
                      <a:solidFill>
                        <a:schemeClr val="bg1"/>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smtClean="0">
                          <a:solidFill>
                            <a:schemeClr val="tx1"/>
                          </a:solidFill>
                          <a:latin typeface="Meiryo UI" panose="020B0604030504040204" pitchFamily="50" charset="-128"/>
                          <a:ea typeface="Meiryo UI" panose="020B0604030504040204" pitchFamily="50" charset="-128"/>
                        </a:rPr>
                        <a:t>2,038</a:t>
                      </a:r>
                      <a:r>
                        <a:rPr kumimoji="1" lang="ja-JP" altLang="en-US" sz="1000" u="none" dirty="0" smtClean="0">
                          <a:solidFill>
                            <a:schemeClr val="tx1"/>
                          </a:solidFill>
                          <a:latin typeface="Meiryo UI" panose="020B0604030504040204" pitchFamily="50" charset="-128"/>
                          <a:ea typeface="Meiryo UI" panose="020B0604030504040204" pitchFamily="50" charset="-128"/>
                        </a:rPr>
                        <a:t>万人</a:t>
                      </a:r>
                      <a:endParaRPr kumimoji="1" lang="en-US" altLang="ja-JP" sz="1000" u="none"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lnT w="38100" cap="flat" cmpd="sng" algn="ctr">
                      <a:solidFill>
                        <a:schemeClr val="bg1"/>
                      </a:solidFill>
                      <a:prstDash val="solid"/>
                      <a:round/>
                      <a:headEnd type="none" w="med" len="med"/>
                      <a:tailEnd type="none" w="med" len="med"/>
                    </a:lnT>
                  </a:tcPr>
                </a:tc>
                <a:tc>
                  <a:txBody>
                    <a:bodyPr/>
                    <a:lstStyle/>
                    <a:p>
                      <a:r>
                        <a:rPr kumimoji="1" lang="en-US" altLang="ja-JP" sz="1000" u="none" dirty="0" smtClean="0">
                          <a:solidFill>
                            <a:schemeClr val="tx1"/>
                          </a:solidFill>
                          <a:latin typeface="Meiryo UI" panose="020B0604030504040204" pitchFamily="50" charset="-128"/>
                          <a:ea typeface="Meiryo UI" panose="020B0604030504040204" pitchFamily="50" charset="-128"/>
                        </a:rPr>
                        <a:t>2022</a:t>
                      </a:r>
                      <a:r>
                        <a:rPr kumimoji="1" lang="ja-JP" altLang="en-US" sz="1000" u="none" dirty="0" smtClean="0">
                          <a:solidFill>
                            <a:schemeClr val="tx1"/>
                          </a:solidFill>
                          <a:latin typeface="Meiryo UI" panose="020B0604030504040204" pitchFamily="50" charset="-128"/>
                          <a:ea typeface="Meiryo UI" panose="020B0604030504040204" pitchFamily="50" charset="-128"/>
                        </a:rPr>
                        <a:t>年</a:t>
                      </a:r>
                      <a:r>
                        <a:rPr kumimoji="1" lang="en-US" altLang="ja-JP" sz="1000" u="none" dirty="0" smtClean="0">
                          <a:solidFill>
                            <a:schemeClr val="tx1"/>
                          </a:solidFill>
                          <a:latin typeface="Meiryo UI" panose="020B0604030504040204" pitchFamily="50" charset="-128"/>
                          <a:ea typeface="Meiryo UI" panose="020B0604030504040204" pitchFamily="50" charset="-128"/>
                        </a:rPr>
                        <a:t>4</a:t>
                      </a:r>
                      <a:r>
                        <a:rPr kumimoji="1" lang="ja-JP" altLang="en-US" sz="1000" u="none" dirty="0" smtClean="0">
                          <a:solidFill>
                            <a:schemeClr val="tx1"/>
                          </a:solidFill>
                          <a:latin typeface="Meiryo UI" panose="020B0604030504040204" pitchFamily="50" charset="-128"/>
                          <a:ea typeface="Meiryo UI" panose="020B0604030504040204" pitchFamily="50" charset="-128"/>
                        </a:rPr>
                        <a:t>月公表予定</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T w="38100" cap="flat" cmpd="sng" algn="ctr">
                      <a:solidFill>
                        <a:schemeClr val="bg1"/>
                      </a:solidFill>
                      <a:prstDash val="solid"/>
                      <a:round/>
                      <a:headEnd type="none" w="med" len="med"/>
                      <a:tailEnd type="none" w="med" len="med"/>
                    </a:lnT>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旅行・観光消費動向調査</a:t>
                      </a:r>
                      <a:endParaRPr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（観光庁）　</a:t>
                      </a:r>
                      <a:endParaRPr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en-US" altLang="zh-TW" sz="1000" u="none" dirty="0">
                          <a:solidFill>
                            <a:schemeClr val="tx1"/>
                          </a:solidFill>
                          <a:latin typeface="Meiryo UI" panose="020B0604030504040204" pitchFamily="50" charset="-128"/>
                          <a:ea typeface="Meiryo UI" panose="020B0604030504040204" pitchFamily="50" charset="-128"/>
                        </a:rPr>
                        <a:t>【</a:t>
                      </a:r>
                      <a:r>
                        <a:rPr lang="zh-TW" altLang="en-US" sz="1000" u="none" dirty="0">
                          <a:solidFill>
                            <a:schemeClr val="tx1"/>
                          </a:solidFill>
                          <a:latin typeface="Meiryo UI" panose="020B0604030504040204" pitchFamily="50" charset="-128"/>
                          <a:ea typeface="Meiryo UI" panose="020B0604030504040204" pitchFamily="50" charset="-128"/>
                        </a:rPr>
                        <a:t>参考表</a:t>
                      </a:r>
                      <a:r>
                        <a:rPr lang="en-US" altLang="zh-TW" sz="1000" u="none" dirty="0">
                          <a:solidFill>
                            <a:schemeClr val="tx1"/>
                          </a:solidFill>
                          <a:latin typeface="Meiryo UI" panose="020B0604030504040204" pitchFamily="50" charset="-128"/>
                          <a:ea typeface="Meiryo UI" panose="020B0604030504040204" pitchFamily="50" charset="-128"/>
                        </a:rPr>
                        <a:t>】 </a:t>
                      </a:r>
                      <a:r>
                        <a:rPr lang="zh-TW" altLang="en-US" sz="1000" u="none" dirty="0">
                          <a:solidFill>
                            <a:schemeClr val="tx1"/>
                          </a:solidFill>
                          <a:latin typeface="Meiryo UI" panose="020B0604030504040204" pitchFamily="50" charset="-128"/>
                          <a:ea typeface="Meiryo UI" panose="020B0604030504040204" pitchFamily="50" charset="-128"/>
                        </a:rPr>
                        <a:t>都道府県別集計</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extLst>
                  <a:ext uri="{0D108BD9-81ED-4DB2-BD59-A6C34878D82A}">
                    <a16:rowId xmlns:a16="http://schemas.microsoft.com/office/drawing/2014/main" val="1017299278"/>
                  </a:ext>
                </a:extLst>
              </a:tr>
              <a:tr h="93600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国籍別来阪外国人訪問率</a:t>
                      </a:r>
                      <a:endParaRPr lang="en-US" altLang="ja-JP" sz="1000" u="none" strike="sngStrik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a:lnSpc>
                          <a:spcPts val="1100"/>
                        </a:lnSpc>
                      </a:pPr>
                      <a:r>
                        <a:rPr kumimoji="1" lang="ja-JP" altLang="en-US" sz="1000" u="none" dirty="0">
                          <a:solidFill>
                            <a:schemeClr val="tx1"/>
                          </a:solidFill>
                          <a:latin typeface="Meiryo UI" panose="020B0604030504040204" pitchFamily="50" charset="-128"/>
                          <a:ea typeface="Meiryo UI" panose="020B0604030504040204" pitchFamily="50" charset="-128"/>
                        </a:rPr>
                        <a:t>韓国 </a:t>
                      </a:r>
                      <a:r>
                        <a:rPr kumimoji="1" lang="en-US" altLang="ja-JP" sz="1000" u="none" dirty="0">
                          <a:solidFill>
                            <a:schemeClr val="tx1"/>
                          </a:solidFill>
                          <a:latin typeface="Meiryo UI" panose="020B0604030504040204" pitchFamily="50" charset="-128"/>
                          <a:ea typeface="Meiryo UI" panose="020B0604030504040204" pitchFamily="50" charset="-128"/>
                        </a:rPr>
                        <a:t>28.8%</a:t>
                      </a:r>
                      <a:r>
                        <a:rPr kumimoji="1" lang="ja-JP" altLang="en-US" sz="1000" u="none" dirty="0" err="1">
                          <a:solidFill>
                            <a:schemeClr val="tx1"/>
                          </a:solidFill>
                          <a:latin typeface="Meiryo UI" panose="020B0604030504040204" pitchFamily="50" charset="-128"/>
                          <a:ea typeface="Meiryo UI" panose="020B0604030504040204" pitchFamily="50" charset="-128"/>
                        </a:rPr>
                        <a:t>、</a:t>
                      </a:r>
                      <a:r>
                        <a:rPr kumimoji="1" lang="ja-JP" altLang="en-US" sz="1000" u="none" dirty="0">
                          <a:solidFill>
                            <a:schemeClr val="tx1"/>
                          </a:solidFill>
                          <a:latin typeface="Meiryo UI" panose="020B0604030504040204" pitchFamily="50" charset="-128"/>
                          <a:ea typeface="Meiryo UI" panose="020B0604030504040204" pitchFamily="50" charset="-128"/>
                        </a:rPr>
                        <a:t>台湾 </a:t>
                      </a:r>
                      <a:r>
                        <a:rPr kumimoji="1" lang="en-US" altLang="ja-JP" sz="1000" u="none" dirty="0">
                          <a:solidFill>
                            <a:schemeClr val="tx1"/>
                          </a:solidFill>
                          <a:latin typeface="Meiryo UI" panose="020B0604030504040204" pitchFamily="50" charset="-128"/>
                          <a:ea typeface="Meiryo UI" panose="020B0604030504040204" pitchFamily="50" charset="-128"/>
                        </a:rPr>
                        <a:t>26.1%</a:t>
                      </a:r>
                      <a:r>
                        <a:rPr kumimoji="1" lang="ja-JP" altLang="en-US" sz="1000" u="none" dirty="0" err="1">
                          <a:solidFill>
                            <a:schemeClr val="tx1"/>
                          </a:solidFill>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1000" u="none" dirty="0">
                          <a:solidFill>
                            <a:schemeClr val="tx1"/>
                          </a:solidFill>
                          <a:latin typeface="Meiryo UI" panose="020B0604030504040204" pitchFamily="50" charset="-128"/>
                          <a:ea typeface="Meiryo UI" panose="020B0604030504040204" pitchFamily="50" charset="-128"/>
                        </a:rPr>
                        <a:t>中国 </a:t>
                      </a:r>
                      <a:r>
                        <a:rPr kumimoji="1" lang="en-US" altLang="ja-JP" sz="1000" u="none" dirty="0">
                          <a:solidFill>
                            <a:schemeClr val="tx1"/>
                          </a:solidFill>
                          <a:latin typeface="Meiryo UI" panose="020B0604030504040204" pitchFamily="50" charset="-128"/>
                          <a:ea typeface="Meiryo UI" panose="020B0604030504040204" pitchFamily="50" charset="-128"/>
                        </a:rPr>
                        <a:t>58.8%</a:t>
                      </a:r>
                      <a:r>
                        <a:rPr kumimoji="1" lang="ja-JP" altLang="en-US" sz="1000" u="none" dirty="0" err="1">
                          <a:solidFill>
                            <a:schemeClr val="tx1"/>
                          </a:solidFill>
                          <a:latin typeface="Meiryo UI" panose="020B0604030504040204" pitchFamily="50" charset="-128"/>
                          <a:ea typeface="Meiryo UI" panose="020B0604030504040204" pitchFamily="50" charset="-128"/>
                        </a:rPr>
                        <a:t>、</a:t>
                      </a:r>
                      <a:r>
                        <a:rPr kumimoji="1" lang="ja-JP" altLang="en-US" sz="1000" u="none" dirty="0">
                          <a:solidFill>
                            <a:schemeClr val="tx1"/>
                          </a:solidFill>
                          <a:latin typeface="Meiryo UI" panose="020B0604030504040204" pitchFamily="50" charset="-128"/>
                          <a:ea typeface="Meiryo UI" panose="020B0604030504040204" pitchFamily="50" charset="-128"/>
                        </a:rPr>
                        <a:t>香港 </a:t>
                      </a:r>
                      <a:r>
                        <a:rPr kumimoji="1" lang="en-US" altLang="ja-JP" sz="1000" u="none" dirty="0">
                          <a:solidFill>
                            <a:schemeClr val="tx1"/>
                          </a:solidFill>
                          <a:latin typeface="Meiryo UI" panose="020B0604030504040204" pitchFamily="50" charset="-128"/>
                          <a:ea typeface="Meiryo UI" panose="020B0604030504040204" pitchFamily="50" charset="-128"/>
                        </a:rPr>
                        <a:t>31.4</a:t>
                      </a:r>
                      <a:r>
                        <a:rPr kumimoji="1" lang="ja-JP" altLang="en-US" sz="1000" u="none" dirty="0">
                          <a:solidFill>
                            <a:schemeClr val="tx1"/>
                          </a:solidFill>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1000" u="none" dirty="0">
                          <a:solidFill>
                            <a:schemeClr val="tx1"/>
                          </a:solidFill>
                          <a:latin typeface="Meiryo UI" panose="020B0604030504040204" pitchFamily="50" charset="-128"/>
                          <a:ea typeface="Meiryo UI" panose="020B0604030504040204" pitchFamily="50" charset="-128"/>
                        </a:rPr>
                        <a:t>タイ </a:t>
                      </a:r>
                      <a:r>
                        <a:rPr kumimoji="1" lang="en-US" altLang="ja-JP" sz="1000" u="none" dirty="0">
                          <a:solidFill>
                            <a:schemeClr val="tx1"/>
                          </a:solidFill>
                          <a:latin typeface="Meiryo UI" panose="020B0604030504040204" pitchFamily="50" charset="-128"/>
                          <a:ea typeface="Meiryo UI" panose="020B0604030504040204" pitchFamily="50" charset="-128"/>
                        </a:rPr>
                        <a:t>28.4</a:t>
                      </a:r>
                      <a:r>
                        <a:rPr kumimoji="1" lang="ja-JP" altLang="en-US" sz="1000" u="none" dirty="0">
                          <a:solidFill>
                            <a:schemeClr val="tx1"/>
                          </a:solidFill>
                          <a:latin typeface="Meiryo UI" panose="020B0604030504040204" pitchFamily="50" charset="-128"/>
                          <a:ea typeface="Meiryo UI" panose="020B0604030504040204" pitchFamily="50" charset="-128"/>
                        </a:rPr>
                        <a:t>％、インド </a:t>
                      </a:r>
                      <a:r>
                        <a:rPr kumimoji="1" lang="en-US" altLang="ja-JP" sz="1000" u="none" dirty="0">
                          <a:solidFill>
                            <a:schemeClr val="tx1"/>
                          </a:solidFill>
                          <a:latin typeface="Meiryo UI" panose="020B0604030504040204" pitchFamily="50" charset="-128"/>
                          <a:ea typeface="Meiryo UI" panose="020B0604030504040204" pitchFamily="50" charset="-128"/>
                        </a:rPr>
                        <a:t>23.2</a:t>
                      </a:r>
                      <a:r>
                        <a:rPr kumimoji="1" lang="ja-JP" altLang="en-US" sz="1000" u="none" dirty="0">
                          <a:solidFill>
                            <a:schemeClr val="tx1"/>
                          </a:solidFill>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1000" u="none" dirty="0">
                          <a:solidFill>
                            <a:schemeClr val="tx1"/>
                          </a:solidFill>
                          <a:latin typeface="Meiryo UI" panose="020B0604030504040204" pitchFamily="50" charset="-128"/>
                          <a:ea typeface="Meiryo UI" panose="020B0604030504040204" pitchFamily="50" charset="-128"/>
                        </a:rPr>
                        <a:t>英国 </a:t>
                      </a:r>
                      <a:r>
                        <a:rPr kumimoji="1" lang="en-US" altLang="ja-JP" sz="1000" u="none" dirty="0">
                          <a:solidFill>
                            <a:schemeClr val="tx1"/>
                          </a:solidFill>
                          <a:latin typeface="Meiryo UI" panose="020B0604030504040204" pitchFamily="50" charset="-128"/>
                          <a:ea typeface="Meiryo UI" panose="020B0604030504040204" pitchFamily="50" charset="-128"/>
                        </a:rPr>
                        <a:t>32.8%</a:t>
                      </a:r>
                      <a:r>
                        <a:rPr kumimoji="1" lang="ja-JP" altLang="en-US" sz="1000" u="none" dirty="0" err="1">
                          <a:solidFill>
                            <a:schemeClr val="tx1"/>
                          </a:solidFill>
                          <a:latin typeface="Meiryo UI" panose="020B0604030504040204" pitchFamily="50" charset="-128"/>
                          <a:ea typeface="Meiryo UI" panose="020B0604030504040204" pitchFamily="50" charset="-128"/>
                        </a:rPr>
                        <a:t>、</a:t>
                      </a:r>
                      <a:r>
                        <a:rPr kumimoji="1" lang="ja-JP" altLang="en-US" sz="1000" u="none" dirty="0">
                          <a:solidFill>
                            <a:schemeClr val="tx1"/>
                          </a:solidFill>
                          <a:latin typeface="Meiryo UI" panose="020B0604030504040204" pitchFamily="50" charset="-128"/>
                          <a:ea typeface="Meiryo UI" panose="020B0604030504040204" pitchFamily="50" charset="-128"/>
                        </a:rPr>
                        <a:t>米国 </a:t>
                      </a:r>
                      <a:r>
                        <a:rPr kumimoji="1" lang="en-US" altLang="ja-JP" sz="1000" u="none" dirty="0">
                          <a:solidFill>
                            <a:schemeClr val="tx1"/>
                          </a:solidFill>
                          <a:latin typeface="Meiryo UI" panose="020B0604030504040204" pitchFamily="50" charset="-128"/>
                          <a:ea typeface="Meiryo UI" panose="020B0604030504040204" pitchFamily="50" charset="-128"/>
                        </a:rPr>
                        <a:t>28.3</a:t>
                      </a:r>
                      <a:r>
                        <a:rPr kumimoji="1" lang="ja-JP" altLang="en-US" sz="1000" u="none" dirty="0">
                          <a:solidFill>
                            <a:schemeClr val="tx1"/>
                          </a:solidFill>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1000" u="none" dirty="0">
                          <a:solidFill>
                            <a:schemeClr val="tx1"/>
                          </a:solidFill>
                          <a:latin typeface="Meiryo UI" panose="020B0604030504040204" pitchFamily="50" charset="-128"/>
                          <a:ea typeface="Meiryo UI" panose="020B0604030504040204" pitchFamily="50" charset="-128"/>
                        </a:rPr>
                        <a:t>カナダ </a:t>
                      </a:r>
                      <a:r>
                        <a:rPr kumimoji="1" lang="en-US" altLang="ja-JP" sz="1000" u="none" dirty="0">
                          <a:solidFill>
                            <a:schemeClr val="tx1"/>
                          </a:solidFill>
                          <a:latin typeface="Meiryo UI" panose="020B0604030504040204" pitchFamily="50" charset="-128"/>
                          <a:ea typeface="Meiryo UI" panose="020B0604030504040204" pitchFamily="50" charset="-128"/>
                        </a:rPr>
                        <a:t>41.6</a:t>
                      </a:r>
                      <a:r>
                        <a:rPr kumimoji="1" lang="ja-JP" altLang="en-US" sz="1000" u="none" dirty="0">
                          <a:solidFill>
                            <a:schemeClr val="tx1"/>
                          </a:solidFill>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1000" u="none" dirty="0">
                          <a:solidFill>
                            <a:schemeClr val="tx1"/>
                          </a:solidFill>
                          <a:latin typeface="Meiryo UI" panose="020B0604030504040204" pitchFamily="50" charset="-128"/>
                          <a:ea typeface="Meiryo UI" panose="020B0604030504040204" pitchFamily="50" charset="-128"/>
                        </a:rPr>
                        <a:t>オーストラリア</a:t>
                      </a:r>
                      <a:r>
                        <a:rPr kumimoji="1" lang="en-US" altLang="ja-JP" sz="1000" u="none" dirty="0">
                          <a:solidFill>
                            <a:schemeClr val="tx1"/>
                          </a:solidFill>
                          <a:latin typeface="Meiryo UI" panose="020B0604030504040204" pitchFamily="50" charset="-128"/>
                          <a:ea typeface="Meiryo UI" panose="020B0604030504040204" pitchFamily="50" charset="-128"/>
                        </a:rPr>
                        <a:t>45.0</a:t>
                      </a:r>
                      <a:r>
                        <a:rPr kumimoji="1" lang="ja-JP" altLang="en-US" sz="1000" u="none" dirty="0">
                          <a:solidFill>
                            <a:schemeClr val="tx1"/>
                          </a:solidFill>
                          <a:latin typeface="Meiryo UI" panose="020B0604030504040204" pitchFamily="50" charset="-128"/>
                          <a:ea typeface="Meiryo UI" panose="020B0604030504040204" pitchFamily="50" charset="-128"/>
                        </a:rPr>
                        <a:t>％　など　</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smtClean="0">
                          <a:solidFill>
                            <a:schemeClr val="tx1"/>
                          </a:solidFill>
                          <a:latin typeface="Meiryo UI" panose="020B0604030504040204" pitchFamily="50" charset="-128"/>
                          <a:ea typeface="Meiryo UI" panose="020B0604030504040204" pitchFamily="50" charset="-128"/>
                        </a:rPr>
                        <a:t>未調査</a:t>
                      </a:r>
                      <a:endParaRPr kumimoji="1" lang="en-US" altLang="ja-JP" sz="1000" u="none"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smtClean="0">
                          <a:solidFill>
                            <a:schemeClr val="tx1"/>
                          </a:solidFill>
                          <a:latin typeface="Meiryo UI" panose="020B0604030504040204" pitchFamily="50" charset="-128"/>
                          <a:ea typeface="Meiryo UI" panose="020B0604030504040204" pitchFamily="50" charset="-128"/>
                        </a:rPr>
                        <a:t>2022</a:t>
                      </a:r>
                      <a:r>
                        <a:rPr kumimoji="1" lang="ja-JP" altLang="en-US" sz="1000" u="none" dirty="0" smtClean="0">
                          <a:solidFill>
                            <a:schemeClr val="tx1"/>
                          </a:solidFill>
                          <a:latin typeface="Meiryo UI" panose="020B0604030504040204" pitchFamily="50" charset="-128"/>
                          <a:ea typeface="Meiryo UI" panose="020B0604030504040204" pitchFamily="50" charset="-128"/>
                        </a:rPr>
                        <a:t>年</a:t>
                      </a:r>
                      <a:r>
                        <a:rPr kumimoji="1" lang="en-US" altLang="ja-JP" sz="1000" u="none" dirty="0" smtClean="0">
                          <a:solidFill>
                            <a:schemeClr val="tx1"/>
                          </a:solidFill>
                          <a:latin typeface="Meiryo UI" panose="020B0604030504040204" pitchFamily="50" charset="-128"/>
                          <a:ea typeface="Meiryo UI" panose="020B0604030504040204" pitchFamily="50" charset="-128"/>
                        </a:rPr>
                        <a:t>3</a:t>
                      </a:r>
                      <a:r>
                        <a:rPr kumimoji="1" lang="ja-JP" altLang="en-US" sz="1000" u="none" dirty="0" smtClean="0">
                          <a:solidFill>
                            <a:schemeClr val="tx1"/>
                          </a:solidFill>
                          <a:latin typeface="Meiryo UI" panose="020B0604030504040204" pitchFamily="50" charset="-128"/>
                          <a:ea typeface="Meiryo UI" panose="020B0604030504040204" pitchFamily="50" charset="-128"/>
                        </a:rPr>
                        <a:t>月公表予定</a:t>
                      </a:r>
                    </a:p>
                  </a:txBody>
                  <a:tcPr marL="84406" marR="84406" marT="42203" marB="42203" anchor="ctr"/>
                </a:tc>
                <a:tc>
                  <a:txBody>
                    <a:bodyPr/>
                    <a:lstStyle/>
                    <a:p>
                      <a:r>
                        <a:rPr kumimoji="1" lang="ja-JP" altLang="en-US" sz="1000" u="none" dirty="0">
                          <a:solidFill>
                            <a:schemeClr val="tx1"/>
                          </a:solidFill>
                          <a:latin typeface="Meiryo UI" panose="020B0604030504040204" pitchFamily="50" charset="-128"/>
                          <a:ea typeface="Meiryo UI" panose="020B0604030504040204" pitchFamily="50" charset="-128"/>
                        </a:rPr>
                        <a:t>訪日外国人消費動向調査</a:t>
                      </a:r>
                      <a:endParaRPr kumimoji="1" lang="en-US" altLang="ja-JP" sz="1000" u="none" dirty="0">
                        <a:solidFill>
                          <a:schemeClr val="tx1"/>
                        </a:solidFill>
                        <a:latin typeface="Meiryo UI" panose="020B0604030504040204" pitchFamily="50" charset="-128"/>
                        <a:ea typeface="Meiryo UI" panose="020B0604030504040204" pitchFamily="50" charset="-128"/>
                      </a:endParaRPr>
                    </a:p>
                    <a:p>
                      <a:r>
                        <a:rPr kumimoji="1" lang="ja-JP" altLang="en-US" sz="1000" u="none" dirty="0">
                          <a:solidFill>
                            <a:schemeClr val="tx1"/>
                          </a:solidFill>
                          <a:latin typeface="Meiryo UI" panose="020B0604030504040204" pitchFamily="50" charset="-128"/>
                          <a:ea typeface="Meiryo UI" panose="020B0604030504040204" pitchFamily="50" charset="-128"/>
                        </a:rPr>
                        <a:t>（観光庁）</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extLst>
                  <a:ext uri="{0D108BD9-81ED-4DB2-BD59-A6C34878D82A}">
                    <a16:rowId xmlns:a16="http://schemas.microsoft.com/office/drawing/2014/main" val="2424341297"/>
                  </a:ext>
                </a:extLst>
              </a:tr>
              <a:tr h="36000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延べ宿泊者数</a:t>
                      </a:r>
                      <a:endParaRPr kumimoji="1" lang="ja-JP" altLang="en-US" sz="1000" u="none" strike="sngStrik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4,743</a:t>
                      </a:r>
                      <a:r>
                        <a:rPr kumimoji="1" lang="ja-JP" altLang="en-US" sz="1000" u="none" dirty="0">
                          <a:solidFill>
                            <a:schemeClr val="tx1"/>
                          </a:solidFill>
                          <a:latin typeface="Meiryo UI" panose="020B0604030504040204" pitchFamily="50" charset="-128"/>
                          <a:ea typeface="Meiryo UI" panose="020B0604030504040204" pitchFamily="50" charset="-128"/>
                        </a:rPr>
                        <a:t>万人泊</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u="none" dirty="0" smtClean="0">
                          <a:solidFill>
                            <a:schemeClr val="tx1"/>
                          </a:solidFill>
                          <a:latin typeface="Meiryo UI" panose="020B0604030504040204" pitchFamily="50" charset="-128"/>
                          <a:ea typeface="Meiryo UI" panose="020B0604030504040204" pitchFamily="50" charset="-128"/>
                        </a:rPr>
                        <a:t>1,972</a:t>
                      </a:r>
                      <a:r>
                        <a:rPr kumimoji="1" lang="ja-JP" altLang="en-US" sz="1050" u="none" dirty="0" smtClean="0">
                          <a:solidFill>
                            <a:schemeClr val="tx1"/>
                          </a:solidFill>
                          <a:latin typeface="Meiryo UI" panose="020B0604030504040204" pitchFamily="50" charset="-128"/>
                          <a:ea typeface="Meiryo UI" panose="020B0604030504040204" pitchFamily="50" charset="-128"/>
                        </a:rPr>
                        <a:t>万人泊</a:t>
                      </a:r>
                      <a:endParaRPr kumimoji="1" lang="en-US" altLang="ja-JP" sz="1050" u="none"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u="none" dirty="0" smtClean="0">
                          <a:solidFill>
                            <a:schemeClr val="tx1"/>
                          </a:solidFill>
                          <a:latin typeface="Meiryo UI" panose="020B0604030504040204" pitchFamily="50" charset="-128"/>
                          <a:ea typeface="Meiryo UI" panose="020B0604030504040204" pitchFamily="50" charset="-128"/>
                        </a:rPr>
                        <a:t>（</a:t>
                      </a:r>
                      <a:r>
                        <a:rPr kumimoji="1" lang="en-US" altLang="ja-JP" sz="900" u="none" dirty="0" smtClean="0">
                          <a:solidFill>
                            <a:schemeClr val="tx1"/>
                          </a:solidFill>
                          <a:latin typeface="Meiryo UI" panose="020B0604030504040204" pitchFamily="50" charset="-128"/>
                          <a:ea typeface="Meiryo UI" panose="020B0604030504040204" pitchFamily="50" charset="-128"/>
                        </a:rPr>
                        <a:t>1</a:t>
                      </a:r>
                      <a:r>
                        <a:rPr kumimoji="1" lang="ja-JP" altLang="en-US" sz="900" u="none" dirty="0">
                          <a:solidFill>
                            <a:schemeClr val="tx1"/>
                          </a:solidFill>
                          <a:latin typeface="Meiryo UI" panose="020B0604030504040204" pitchFamily="50" charset="-128"/>
                          <a:ea typeface="Meiryo UI" panose="020B0604030504040204" pitchFamily="50" charset="-128"/>
                        </a:rPr>
                        <a:t>月～</a:t>
                      </a:r>
                      <a:r>
                        <a:rPr kumimoji="1" lang="en-US" altLang="ja-JP" sz="900" u="none" dirty="0" smtClean="0">
                          <a:solidFill>
                            <a:schemeClr val="tx1"/>
                          </a:solidFill>
                          <a:latin typeface="Meiryo UI" panose="020B0604030504040204" pitchFamily="50" charset="-128"/>
                          <a:ea typeface="Meiryo UI" panose="020B0604030504040204" pitchFamily="50" charset="-128"/>
                        </a:rPr>
                        <a:t>11</a:t>
                      </a:r>
                      <a:r>
                        <a:rPr kumimoji="1" lang="ja-JP" altLang="en-US" sz="900" u="none" dirty="0" smtClean="0">
                          <a:solidFill>
                            <a:schemeClr val="tx1"/>
                          </a:solidFill>
                          <a:latin typeface="Meiryo UI" panose="020B0604030504040204" pitchFamily="50" charset="-128"/>
                          <a:ea typeface="Meiryo UI" panose="020B0604030504040204" pitchFamily="50" charset="-128"/>
                        </a:rPr>
                        <a:t>月</a:t>
                      </a:r>
                      <a:r>
                        <a:rPr kumimoji="1" lang="ja-JP" altLang="en-US" sz="900" u="none" dirty="0">
                          <a:solidFill>
                            <a:schemeClr val="tx1"/>
                          </a:solidFill>
                          <a:latin typeface="Meiryo UI" panose="020B0604030504040204" pitchFamily="50" charset="-128"/>
                          <a:ea typeface="Meiryo UI" panose="020B0604030504040204" pitchFamily="50" charset="-128"/>
                        </a:rPr>
                        <a:t>）</a:t>
                      </a:r>
                      <a:r>
                        <a:rPr kumimoji="1" lang="en-US" altLang="ja-JP" sz="1000" u="none" dirty="0" smtClean="0">
                          <a:solidFill>
                            <a:schemeClr val="tx1"/>
                          </a:solidFill>
                          <a:latin typeface="Meiryo UI" panose="020B0604030504040204" pitchFamily="50" charset="-128"/>
                          <a:ea typeface="Meiryo UI" panose="020B0604030504040204" pitchFamily="50" charset="-128"/>
                        </a:rPr>
                        <a:t>1,539</a:t>
                      </a:r>
                      <a:r>
                        <a:rPr kumimoji="1" lang="ja-JP" altLang="en-US" sz="1000" u="none" dirty="0" smtClean="0">
                          <a:solidFill>
                            <a:schemeClr val="tx1"/>
                          </a:solidFill>
                          <a:latin typeface="Meiryo UI" panose="020B0604030504040204" pitchFamily="50" charset="-128"/>
                          <a:ea typeface="Meiryo UI" panose="020B0604030504040204" pitchFamily="50" charset="-128"/>
                        </a:rPr>
                        <a:t>万人</a:t>
                      </a:r>
                      <a:r>
                        <a:rPr kumimoji="1" lang="ja-JP" altLang="en-US" sz="1000" u="none" dirty="0">
                          <a:solidFill>
                            <a:schemeClr val="tx1"/>
                          </a:solidFill>
                          <a:latin typeface="Meiryo UI" panose="020B0604030504040204" pitchFamily="50" charset="-128"/>
                          <a:ea typeface="Meiryo UI" panose="020B0604030504040204" pitchFamily="50" charset="-128"/>
                        </a:rPr>
                        <a:t>泊</a:t>
                      </a:r>
                    </a:p>
                  </a:txBody>
                  <a:tcPr marL="84406" marR="84406" marT="42203" marB="42203" anchor="ctr"/>
                </a:tc>
                <a:tc>
                  <a:txBody>
                    <a:bodyPr/>
                    <a:lstStyle/>
                    <a:p>
                      <a:r>
                        <a:rPr lang="zh-TW" altLang="en-US" sz="900" u="none" dirty="0">
                          <a:solidFill>
                            <a:schemeClr val="tx1"/>
                          </a:solidFill>
                          <a:latin typeface="Meiryo UI" panose="020B0604030504040204" pitchFamily="50" charset="-128"/>
                          <a:ea typeface="Meiryo UI" panose="020B0604030504040204" pitchFamily="50" charset="-128"/>
                        </a:rPr>
                        <a:t>宿泊旅行統計調査</a:t>
                      </a:r>
                      <a:r>
                        <a:rPr lang="ja-JP" altLang="en-US" sz="900" u="none" dirty="0">
                          <a:solidFill>
                            <a:schemeClr val="tx1"/>
                          </a:solidFill>
                          <a:latin typeface="Meiryo UI" panose="020B0604030504040204" pitchFamily="50" charset="-128"/>
                          <a:ea typeface="Meiryo UI" panose="020B0604030504040204" pitchFamily="50" charset="-128"/>
                        </a:rPr>
                        <a:t>（観光庁）</a:t>
                      </a:r>
                      <a:endParaRPr kumimoji="1" lang="ja-JP" altLang="en-US" sz="9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extLst>
                  <a:ext uri="{0D108BD9-81ED-4DB2-BD59-A6C34878D82A}">
                    <a16:rowId xmlns:a16="http://schemas.microsoft.com/office/drawing/2014/main" val="1934147081"/>
                  </a:ext>
                </a:extLst>
              </a:tr>
              <a:tr h="396000">
                <a:tc>
                  <a:txBody>
                    <a:bodyPr/>
                    <a:lstStyle/>
                    <a:p>
                      <a:r>
                        <a:rPr lang="ja-JP" altLang="en-US" sz="1000" u="none" dirty="0">
                          <a:solidFill>
                            <a:schemeClr val="tx1"/>
                          </a:solidFill>
                          <a:latin typeface="Meiryo UI" panose="020B0604030504040204" pitchFamily="50" charset="-128"/>
                          <a:ea typeface="Meiryo UI" panose="020B0604030504040204" pitchFamily="50" charset="-128"/>
                        </a:rPr>
                        <a:t>来阪外国人消費単価</a:t>
                      </a:r>
                      <a:endParaRPr kumimoji="1" lang="ja-JP" altLang="en-US" sz="1000" u="none" strike="sngStrik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127,292</a:t>
                      </a:r>
                      <a:r>
                        <a:rPr kumimoji="1" lang="ja-JP" altLang="en-US" sz="1000" u="none" dirty="0">
                          <a:solidFill>
                            <a:schemeClr val="tx1"/>
                          </a:solidFill>
                          <a:latin typeface="Meiryo UI" panose="020B0604030504040204" pitchFamily="50" charset="-128"/>
                          <a:ea typeface="Meiryo UI" panose="020B0604030504040204" pitchFamily="50" charset="-128"/>
                        </a:rPr>
                        <a:t>円</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ja-JP" altLang="en-US" sz="1000" u="none" dirty="0" smtClean="0">
                          <a:solidFill>
                            <a:schemeClr val="tx1"/>
                          </a:solidFill>
                          <a:latin typeface="Meiryo UI" panose="020B0604030504040204" pitchFamily="50" charset="-128"/>
                          <a:ea typeface="Meiryo UI" panose="020B0604030504040204" pitchFamily="50" charset="-128"/>
                        </a:rPr>
                        <a:t>未調査</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ja-JP" altLang="en-US" sz="1000" u="none" dirty="0" err="1" smtClean="0">
                          <a:solidFill>
                            <a:schemeClr val="tx1"/>
                          </a:solidFill>
                          <a:latin typeface="Meiryo UI" panose="020B0604030504040204" pitchFamily="50" charset="-128"/>
                          <a:ea typeface="Meiryo UI" panose="020B0604030504040204" pitchFamily="50" charset="-128"/>
                        </a:rPr>
                        <a:t>ー</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lang="ja-JP" altLang="en-US" sz="1000" u="none" dirty="0">
                          <a:solidFill>
                            <a:schemeClr val="tx1"/>
                          </a:solidFill>
                          <a:latin typeface="Meiryo UI" panose="020B0604030504040204" pitchFamily="50" charset="-128"/>
                          <a:ea typeface="Meiryo UI" panose="020B0604030504040204" pitchFamily="50" charset="-128"/>
                        </a:rPr>
                        <a:t>来阪インバウンド消費額調査</a:t>
                      </a:r>
                      <a:endParaRPr lang="en-US" altLang="ja-JP" sz="1000" u="none" dirty="0">
                        <a:solidFill>
                          <a:schemeClr val="tx1"/>
                        </a:solidFill>
                        <a:latin typeface="Meiryo UI" panose="020B0604030504040204" pitchFamily="50" charset="-128"/>
                        <a:ea typeface="Meiryo UI" panose="020B0604030504040204" pitchFamily="50" charset="-128"/>
                      </a:endParaRPr>
                    </a:p>
                    <a:p>
                      <a:r>
                        <a:rPr lang="ja-JP" altLang="en-US" sz="1000" u="none" dirty="0">
                          <a:solidFill>
                            <a:schemeClr val="tx1"/>
                          </a:solidFill>
                          <a:latin typeface="Meiryo UI" panose="020B0604030504040204" pitchFamily="50" charset="-128"/>
                          <a:ea typeface="Meiryo UI" panose="020B0604030504040204" pitchFamily="50" charset="-128"/>
                        </a:rPr>
                        <a:t>（大阪観光局）</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extLst>
                  <a:ext uri="{0D108BD9-81ED-4DB2-BD59-A6C34878D82A}">
                    <a16:rowId xmlns:a16="http://schemas.microsoft.com/office/drawing/2014/main" val="114238072"/>
                  </a:ext>
                </a:extLst>
              </a:tr>
            </a:tbl>
          </a:graphicData>
        </a:graphic>
      </p:graphicFrame>
      <p:sp>
        <p:nvSpPr>
          <p:cNvPr id="6" name="正方形/長方形 5">
            <a:extLst>
              <a:ext uri="{FF2B5EF4-FFF2-40B4-BE49-F238E27FC236}">
                <a16:creationId xmlns:a16="http://schemas.microsoft.com/office/drawing/2014/main" id="{5919572B-41D0-4F72-A375-39D0070836D8}"/>
              </a:ext>
            </a:extLst>
          </p:cNvPr>
          <p:cNvSpPr/>
          <p:nvPr/>
        </p:nvSpPr>
        <p:spPr>
          <a:xfrm>
            <a:off x="410685" y="3140968"/>
            <a:ext cx="4079855" cy="285517"/>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lang="ja-JP" altLang="en-US" sz="1477" dirty="0">
                <a:latin typeface="Meiryo UI" panose="020B0604030504040204" pitchFamily="50" charset="-128"/>
                <a:ea typeface="Meiryo UI" panose="020B0604030504040204" pitchFamily="50" charset="-128"/>
              </a:rPr>
              <a:t>　</a:t>
            </a:r>
            <a:r>
              <a:rPr lang="ja-JP" altLang="en-US" sz="1477" b="1" spc="185" dirty="0">
                <a:latin typeface="Meiryo UI" panose="020B0604030504040204" pitchFamily="50" charset="-128"/>
                <a:ea typeface="Meiryo UI" panose="020B0604030504040204" pitchFamily="50" charset="-128"/>
              </a:rPr>
              <a:t>参考指標</a:t>
            </a:r>
          </a:p>
        </p:txBody>
      </p:sp>
      <p:sp>
        <p:nvSpPr>
          <p:cNvPr id="9" name="スライド番号プレースホルダー 8"/>
          <p:cNvSpPr>
            <a:spLocks noGrp="1"/>
          </p:cNvSpPr>
          <p:nvPr>
            <p:ph type="sldNum" sz="quarter" idx="12"/>
          </p:nvPr>
        </p:nvSpPr>
        <p:spPr>
          <a:xfrm>
            <a:off x="6758880" y="6356350"/>
            <a:ext cx="2133600" cy="365125"/>
          </a:xfrm>
        </p:spPr>
        <p:txBody>
          <a:bodyPr/>
          <a:lstStyle/>
          <a:p>
            <a:fld id="{D2D8002D-B5B0-4BAC-B1F6-782DDCCE6D9C}" type="slidenum">
              <a:rPr kumimoji="1" lang="ja-JP" altLang="en-US" smtClean="0"/>
              <a:t>1</a:t>
            </a:fld>
            <a:endParaRPr kumimoji="1" lang="ja-JP" altLang="en-US"/>
          </a:p>
        </p:txBody>
      </p:sp>
      <p:sp>
        <p:nvSpPr>
          <p:cNvPr id="8" name="テキスト ボックス 55">
            <a:extLst>
              <a:ext uri="{FF2B5EF4-FFF2-40B4-BE49-F238E27FC236}">
                <a16:creationId xmlns:a16="http://schemas.microsoft.com/office/drawing/2014/main" id="{C91BA731-EE5B-4669-B951-1C8F833F17C5}"/>
              </a:ext>
            </a:extLst>
          </p:cNvPr>
          <p:cNvSpPr txBox="1">
            <a:spLocks noChangeArrowheads="1"/>
          </p:cNvSpPr>
          <p:nvPr/>
        </p:nvSpPr>
        <p:spPr bwMode="auto">
          <a:xfrm>
            <a:off x="410684" y="1139413"/>
            <a:ext cx="9208855" cy="181404"/>
          </a:xfrm>
          <a:prstGeom prst="rect">
            <a:avLst/>
          </a:prstGeom>
          <a:noFill/>
          <a:ln w="9525">
            <a:noFill/>
            <a:miter lim="800000"/>
            <a:headEnd/>
            <a:tailEnd/>
          </a:ln>
        </p:spPr>
        <p:txBody>
          <a:bodyPr wrap="square" lIns="52650" tIns="26325" rIns="52650" bIns="26325">
            <a:spAutoFit/>
          </a:bodyPr>
          <a:lstStyle/>
          <a:p>
            <a:pPr>
              <a:lnSpc>
                <a:spcPts val="1000"/>
              </a:lnSpc>
              <a:spcAft>
                <a:spcPts val="600"/>
              </a:spcAft>
            </a:pPr>
            <a:r>
              <a:rPr lang="ja-JP" altLang="en-US" sz="1050" dirty="0">
                <a:latin typeface="Meiryo UI" panose="020B0604030504040204" pitchFamily="50" charset="-128"/>
                <a:ea typeface="Meiryo UI" panose="020B0604030504040204" pitchFamily="50" charset="-128"/>
              </a:rPr>
              <a:t>　</a:t>
            </a:r>
            <a:r>
              <a:rPr lang="ja-JP" altLang="en-US" sz="1050" dirty="0" smtClean="0">
                <a:latin typeface="Arial" panose="020B0604020202020204" pitchFamily="34" charset="0"/>
                <a:ea typeface="Meiryo UI" panose="020B0604030504040204" pitchFamily="50" charset="-128"/>
                <a:cs typeface="Arial" panose="020B0604020202020204" pitchFamily="34" charset="0"/>
              </a:rPr>
              <a:t>当面</a:t>
            </a:r>
            <a:r>
              <a:rPr lang="ja-JP" altLang="en-US" sz="1050" dirty="0">
                <a:latin typeface="Arial" panose="020B0604020202020204" pitchFamily="34" charset="0"/>
                <a:ea typeface="Meiryo UI" panose="020B0604030504040204" pitchFamily="50" charset="-128"/>
                <a:cs typeface="Arial" panose="020B0604020202020204" pitchFamily="34" charset="0"/>
              </a:rPr>
              <a:t>の間、新型コロナウイルス感染症発生前の水準（</a:t>
            </a:r>
            <a:r>
              <a:rPr lang="en-US" altLang="ja-JP" sz="1050" dirty="0">
                <a:latin typeface="Arial" panose="020B0604020202020204" pitchFamily="34" charset="0"/>
                <a:ea typeface="Meiryo UI" panose="020B0604030504040204" pitchFamily="50" charset="-128"/>
                <a:cs typeface="Arial" panose="020B0604020202020204" pitchFamily="34" charset="0"/>
              </a:rPr>
              <a:t>2019</a:t>
            </a:r>
            <a:r>
              <a:rPr lang="ja-JP" altLang="en-US" sz="1050" dirty="0">
                <a:latin typeface="Arial" panose="020B0604020202020204" pitchFamily="34" charset="0"/>
                <a:ea typeface="Meiryo UI" panose="020B0604030504040204" pitchFamily="50" charset="-128"/>
                <a:cs typeface="Arial" panose="020B0604020202020204" pitchFamily="34" charset="0"/>
              </a:rPr>
              <a:t>年実績）を上回ることを目標</a:t>
            </a:r>
            <a:r>
              <a:rPr lang="ja-JP" altLang="en-US" sz="1050" dirty="0" smtClean="0">
                <a:latin typeface="Arial" panose="020B0604020202020204" pitchFamily="34" charset="0"/>
                <a:ea typeface="Meiryo UI" panose="020B0604030504040204" pitchFamily="50" charset="-128"/>
                <a:cs typeface="Arial" panose="020B0604020202020204" pitchFamily="34" charset="0"/>
              </a:rPr>
              <a:t>としている。</a:t>
            </a:r>
            <a:endParaRPr lang="en-US" altLang="ja-JP" sz="1050" dirty="0" smtClean="0">
              <a:latin typeface="Arial" panose="020B0604020202020204" pitchFamily="34" charset="0"/>
              <a:ea typeface="Meiryo UI" panose="020B0604030504040204" pitchFamily="50" charset="-128"/>
              <a:cs typeface="Arial" panose="020B0604020202020204" pitchFamily="34" charset="0"/>
            </a:endParaRPr>
          </a:p>
        </p:txBody>
      </p:sp>
      <p:sp>
        <p:nvSpPr>
          <p:cNvPr id="10" name="正方形/長方形 9"/>
          <p:cNvSpPr/>
          <p:nvPr/>
        </p:nvSpPr>
        <p:spPr>
          <a:xfrm>
            <a:off x="392156" y="3429000"/>
            <a:ext cx="8882718" cy="3063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dirty="0">
                <a:solidFill>
                  <a:schemeClr val="tx1"/>
                </a:solidFill>
                <a:latin typeface="Arial" panose="020B0604020202020204" pitchFamily="34" charset="0"/>
                <a:ea typeface="Meiryo UI" panose="020B0604030504040204" pitchFamily="50" charset="-128"/>
                <a:cs typeface="Arial" panose="020B0604020202020204" pitchFamily="34" charset="0"/>
              </a:rPr>
              <a:t>　</a:t>
            </a:r>
            <a:r>
              <a:rPr kumimoji="1" lang="ja-JP" altLang="en-US" sz="1050" dirty="0" smtClean="0">
                <a:solidFill>
                  <a:schemeClr val="tx1"/>
                </a:solidFill>
                <a:latin typeface="Arial" panose="020B0604020202020204" pitchFamily="34" charset="0"/>
                <a:ea typeface="Meiryo UI" panose="020B0604030504040204" pitchFamily="50" charset="-128"/>
                <a:cs typeface="Arial" panose="020B0604020202020204" pitchFamily="34" charset="0"/>
              </a:rPr>
              <a:t>戦略</a:t>
            </a:r>
            <a:r>
              <a:rPr kumimoji="1" lang="ja-JP" altLang="en-US" sz="1050" dirty="0">
                <a:solidFill>
                  <a:schemeClr val="tx1"/>
                </a:solidFill>
                <a:latin typeface="Arial" panose="020B0604020202020204" pitchFamily="34" charset="0"/>
                <a:ea typeface="Meiryo UI" panose="020B0604030504040204" pitchFamily="50" charset="-128"/>
                <a:cs typeface="Arial" panose="020B0604020202020204" pitchFamily="34" charset="0"/>
              </a:rPr>
              <a:t>の実効性や進捗度等を適切に把握し、</a:t>
            </a:r>
            <a:r>
              <a:rPr lang="ja-JP" altLang="en-US" sz="1050" dirty="0">
                <a:solidFill>
                  <a:schemeClr val="tx1"/>
                </a:solidFill>
                <a:latin typeface="Arial" panose="020B0604020202020204" pitchFamily="34" charset="0"/>
                <a:ea typeface="Meiryo UI" panose="020B0604030504040204" pitchFamily="50" charset="-128"/>
                <a:cs typeface="Arial" panose="020B0604020202020204" pitchFamily="34" charset="0"/>
              </a:rPr>
              <a:t>大阪府市都市魅力戦略推進会議での評価・検証に資するため、大阪にかかる</a:t>
            </a:r>
            <a:r>
              <a:rPr kumimoji="1" lang="ja-JP" altLang="en-US" sz="1050" dirty="0">
                <a:solidFill>
                  <a:schemeClr val="tx1"/>
                </a:solidFill>
                <a:latin typeface="Arial" panose="020B0604020202020204" pitchFamily="34" charset="0"/>
                <a:ea typeface="Meiryo UI" panose="020B0604030504040204" pitchFamily="50" charset="-128"/>
                <a:cs typeface="Arial" panose="020B0604020202020204" pitchFamily="34" charset="0"/>
              </a:rPr>
              <a:t>指標を設定しモニタリングを行う。</a:t>
            </a:r>
          </a:p>
        </p:txBody>
      </p:sp>
    </p:spTree>
    <p:extLst>
      <p:ext uri="{BB962C8B-B14F-4D97-AF65-F5344CB8AC3E}">
        <p14:creationId xmlns:p14="http://schemas.microsoft.com/office/powerpoint/2010/main" val="8927933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2091913516"/>
              </p:ext>
            </p:extLst>
          </p:nvPr>
        </p:nvGraphicFramePr>
        <p:xfrm>
          <a:off x="410684" y="315918"/>
          <a:ext cx="8495436" cy="6142190"/>
        </p:xfrm>
        <a:graphic>
          <a:graphicData uri="http://schemas.openxmlformats.org/drawingml/2006/table">
            <a:tbl>
              <a:tblPr firstRow="1" bandRow="1">
                <a:tableStyleId>{5C22544A-7EE6-4342-B048-85BDC9FD1C3A}</a:tableStyleId>
              </a:tblPr>
              <a:tblGrid>
                <a:gridCol w="1641036">
                  <a:extLst>
                    <a:ext uri="{9D8B030D-6E8A-4147-A177-3AD203B41FA5}">
                      <a16:colId xmlns:a16="http://schemas.microsoft.com/office/drawing/2014/main" val="3083801403"/>
                    </a:ext>
                  </a:extLst>
                </a:gridCol>
                <a:gridCol w="1728000">
                  <a:extLst>
                    <a:ext uri="{9D8B030D-6E8A-4147-A177-3AD203B41FA5}">
                      <a16:colId xmlns:a16="http://schemas.microsoft.com/office/drawing/2014/main" val="1776016710"/>
                    </a:ext>
                  </a:extLst>
                </a:gridCol>
                <a:gridCol w="1728000">
                  <a:extLst>
                    <a:ext uri="{9D8B030D-6E8A-4147-A177-3AD203B41FA5}">
                      <a16:colId xmlns:a16="http://schemas.microsoft.com/office/drawing/2014/main" val="2408811415"/>
                    </a:ext>
                  </a:extLst>
                </a:gridCol>
                <a:gridCol w="1728000">
                  <a:extLst>
                    <a:ext uri="{9D8B030D-6E8A-4147-A177-3AD203B41FA5}">
                      <a16:colId xmlns:a16="http://schemas.microsoft.com/office/drawing/2014/main" val="3793600257"/>
                    </a:ext>
                  </a:extLst>
                </a:gridCol>
                <a:gridCol w="1670400">
                  <a:extLst>
                    <a:ext uri="{9D8B030D-6E8A-4147-A177-3AD203B41FA5}">
                      <a16:colId xmlns:a16="http://schemas.microsoft.com/office/drawing/2014/main" val="3754274535"/>
                    </a:ext>
                  </a:extLst>
                </a:gridCol>
              </a:tblGrid>
              <a:tr h="252000">
                <a:tc rowSpan="2">
                  <a:txBody>
                    <a:bodyPr/>
                    <a:lstStyle/>
                    <a:p>
                      <a:endParaRPr kumimoji="1" lang="ja-JP" altLang="en-US" sz="1000" dirty="0">
                        <a:latin typeface="Meiryo UI" panose="020B0604030504040204" pitchFamily="50" charset="-128"/>
                        <a:ea typeface="Meiryo UI" panose="020B0604030504040204" pitchFamily="50" charset="-128"/>
                      </a:endParaRPr>
                    </a:p>
                  </a:txBody>
                  <a:tcPr anchor="ctr"/>
                </a:tc>
                <a:tc gridSpan="3">
                  <a:txBody>
                    <a:bodyPr/>
                    <a:lstStyle/>
                    <a:p>
                      <a:pPr algn="ctr"/>
                      <a:r>
                        <a:rPr kumimoji="1" lang="ja-JP" altLang="en-US" sz="1050" b="0" dirty="0">
                          <a:latin typeface="Meiryo UI" panose="020B0604030504040204" pitchFamily="50" charset="-128"/>
                          <a:ea typeface="Meiryo UI" panose="020B0604030504040204" pitchFamily="50" charset="-128"/>
                        </a:rPr>
                        <a:t>参考値</a:t>
                      </a:r>
                    </a:p>
                  </a:txBody>
                  <a:tcPr>
                    <a:lnB w="12700" cap="flat" cmpd="sng" algn="ctr">
                      <a:solidFill>
                        <a:schemeClr val="bg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dirty="0"/>
                    </a:p>
                  </a:txBody>
                  <a:tcPr/>
                </a:tc>
                <a:tc rowSpan="2">
                  <a:txBody>
                    <a:bodyPr/>
                    <a:lstStyle/>
                    <a:p>
                      <a:pPr algn="ctr"/>
                      <a:r>
                        <a:rPr kumimoji="1" lang="ja-JP" altLang="en-US" sz="1050" b="0" dirty="0">
                          <a:latin typeface="Meiryo UI" panose="020B0604030504040204" pitchFamily="50" charset="-128"/>
                          <a:ea typeface="Meiryo UI" panose="020B0604030504040204" pitchFamily="50" charset="-128"/>
                        </a:rPr>
                        <a:t>出典</a:t>
                      </a:r>
                    </a:p>
                  </a:txBody>
                  <a:tcPr anchor="ctr"/>
                </a:tc>
                <a:extLst>
                  <a:ext uri="{0D108BD9-81ED-4DB2-BD59-A6C34878D82A}">
                    <a16:rowId xmlns:a16="http://schemas.microsoft.com/office/drawing/2014/main" val="2942717110"/>
                  </a:ext>
                </a:extLst>
              </a:tr>
              <a:tr h="252000">
                <a:tc vMerge="1">
                  <a:txBody>
                    <a:bodyPr/>
                    <a:lstStyle/>
                    <a:p>
                      <a:endParaRPr kumimoji="1" lang="ja-JP" altLang="en-US"/>
                    </a:p>
                  </a:txBody>
                  <a:tcPr/>
                </a:tc>
                <a:tc>
                  <a:txBody>
                    <a:bodyPr/>
                    <a:lstStyle/>
                    <a:p>
                      <a:pPr algn="ctr"/>
                      <a:r>
                        <a:rPr kumimoji="1" lang="en-US" altLang="ja-JP" sz="1050" b="0" dirty="0">
                          <a:solidFill>
                            <a:schemeClr val="bg1"/>
                          </a:solidFill>
                          <a:latin typeface="Meiryo UI" panose="020B0604030504040204" pitchFamily="50" charset="-128"/>
                          <a:ea typeface="Meiryo UI" panose="020B0604030504040204" pitchFamily="50" charset="-128"/>
                        </a:rPr>
                        <a:t>2019</a:t>
                      </a:r>
                      <a:r>
                        <a:rPr kumimoji="1" lang="ja-JP" altLang="en-US" sz="1050" b="0" dirty="0">
                          <a:solidFill>
                            <a:schemeClr val="bg1"/>
                          </a:solidFill>
                          <a:latin typeface="Meiryo UI" panose="020B0604030504040204" pitchFamily="50" charset="-128"/>
                          <a:ea typeface="Meiryo UI" panose="020B0604030504040204" pitchFamily="50" charset="-128"/>
                        </a:rPr>
                        <a:t>年</a:t>
                      </a:r>
                    </a:p>
                  </a:txBody>
                  <a:tcPr marL="84406" marR="84406" marT="42203" marB="42203"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050" b="0" dirty="0">
                          <a:solidFill>
                            <a:schemeClr val="bg1"/>
                          </a:solidFill>
                          <a:latin typeface="Meiryo UI" panose="020B0604030504040204" pitchFamily="50" charset="-128"/>
                          <a:ea typeface="Meiryo UI" panose="020B0604030504040204" pitchFamily="50" charset="-128"/>
                        </a:rPr>
                        <a:t>2020</a:t>
                      </a:r>
                      <a:r>
                        <a:rPr kumimoji="1" lang="ja-JP" altLang="en-US" sz="1050" b="0" dirty="0">
                          <a:solidFill>
                            <a:schemeClr val="bg1"/>
                          </a:solidFill>
                          <a:latin typeface="Meiryo UI" panose="020B0604030504040204" pitchFamily="50" charset="-128"/>
                          <a:ea typeface="Meiryo UI" panose="020B0604030504040204" pitchFamily="50" charset="-128"/>
                        </a:rPr>
                        <a:t>年</a:t>
                      </a:r>
                    </a:p>
                  </a:txBody>
                  <a:tcPr marL="84406" marR="84406" marT="42203" marB="42203"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050" b="0" dirty="0" smtClean="0">
                          <a:solidFill>
                            <a:schemeClr val="bg1"/>
                          </a:solidFill>
                          <a:latin typeface="Meiryo UI" panose="020B0604030504040204" pitchFamily="50" charset="-128"/>
                          <a:ea typeface="Meiryo UI" panose="020B0604030504040204" pitchFamily="50" charset="-128"/>
                        </a:rPr>
                        <a:t>2021</a:t>
                      </a:r>
                      <a:r>
                        <a:rPr kumimoji="1" lang="ja-JP" altLang="en-US" sz="1050" b="0" dirty="0" smtClean="0">
                          <a:solidFill>
                            <a:schemeClr val="bg1"/>
                          </a:solidFill>
                          <a:latin typeface="Meiryo UI" panose="020B0604030504040204" pitchFamily="50" charset="-128"/>
                          <a:ea typeface="Meiryo UI" panose="020B0604030504040204" pitchFamily="50" charset="-128"/>
                        </a:rPr>
                        <a:t>年</a:t>
                      </a:r>
                      <a:endParaRPr kumimoji="1" lang="ja-JP" altLang="en-US" sz="1050" b="0" dirty="0">
                        <a:solidFill>
                          <a:schemeClr val="bg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vMerge="1">
                  <a:txBody>
                    <a:bodyPr/>
                    <a:lstStyle/>
                    <a:p>
                      <a:endParaRPr kumimoji="1" lang="ja-JP" altLang="en-US"/>
                    </a:p>
                  </a:txBody>
                  <a:tcPr/>
                </a:tc>
                <a:extLst>
                  <a:ext uri="{0D108BD9-81ED-4DB2-BD59-A6C34878D82A}">
                    <a16:rowId xmlns:a16="http://schemas.microsoft.com/office/drawing/2014/main" val="4275991535"/>
                  </a:ext>
                </a:extLst>
              </a:tr>
              <a:tr h="72000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strike="noStrike" dirty="0">
                          <a:solidFill>
                            <a:schemeClr val="tx1"/>
                          </a:solidFill>
                          <a:latin typeface="Meiryo UI" panose="020B0604030504040204" pitchFamily="50" charset="-128"/>
                          <a:ea typeface="Meiryo UI" panose="020B0604030504040204" pitchFamily="50" charset="-128"/>
                        </a:rPr>
                        <a:t>来阪日本人消費単価</a:t>
                      </a:r>
                      <a:endParaRPr kumimoji="1" lang="ja-JP" altLang="en-US" sz="1000" u="none" strike="noStrik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a:t>
                      </a:r>
                      <a:r>
                        <a:rPr kumimoji="1" lang="ja-JP" altLang="en-US" sz="1000" u="none" dirty="0">
                          <a:solidFill>
                            <a:schemeClr val="tx1"/>
                          </a:solidFill>
                          <a:latin typeface="Meiryo UI" panose="020B0604030504040204" pitchFamily="50" charset="-128"/>
                          <a:ea typeface="Meiryo UI" panose="020B0604030504040204" pitchFamily="50" charset="-128"/>
                        </a:rPr>
                        <a:t>全目的</a:t>
                      </a:r>
                      <a:r>
                        <a:rPr kumimoji="1" lang="en-US" altLang="ja-JP" sz="1000" u="none" dirty="0">
                          <a:solidFill>
                            <a:schemeClr val="tx1"/>
                          </a:solidFill>
                          <a:latin typeface="Meiryo UI" panose="020B0604030504040204" pitchFamily="50" charset="-128"/>
                          <a:ea typeface="Meiryo UI" panose="020B0604030504040204" pitchFamily="50" charset="-128"/>
                        </a:rPr>
                        <a:t>〉</a:t>
                      </a:r>
                    </a:p>
                    <a:p>
                      <a:r>
                        <a:rPr kumimoji="1" lang="ja-JP" altLang="en-US" sz="1000" u="none" dirty="0">
                          <a:solidFill>
                            <a:schemeClr val="tx1"/>
                          </a:solidFill>
                          <a:latin typeface="Meiryo UI" panose="020B0604030504040204" pitchFamily="50" charset="-128"/>
                          <a:ea typeface="Meiryo UI" panose="020B0604030504040204" pitchFamily="50" charset="-128"/>
                        </a:rPr>
                        <a:t>　</a:t>
                      </a:r>
                      <a:r>
                        <a:rPr kumimoji="1" lang="en-US" altLang="ja-JP" sz="1000" u="none" dirty="0">
                          <a:solidFill>
                            <a:schemeClr val="tx1"/>
                          </a:solidFill>
                          <a:latin typeface="Meiryo UI" panose="020B0604030504040204" pitchFamily="50" charset="-128"/>
                          <a:ea typeface="Meiryo UI" panose="020B0604030504040204" pitchFamily="50" charset="-128"/>
                        </a:rPr>
                        <a:t>19,000</a:t>
                      </a:r>
                      <a:r>
                        <a:rPr kumimoji="1" lang="ja-JP" altLang="en-US" sz="1000" u="none" dirty="0">
                          <a:solidFill>
                            <a:schemeClr val="tx1"/>
                          </a:solidFill>
                          <a:latin typeface="Meiryo UI" panose="020B0604030504040204" pitchFamily="50" charset="-128"/>
                          <a:ea typeface="Meiryo UI" panose="020B0604030504040204" pitchFamily="50" charset="-128"/>
                        </a:rPr>
                        <a:t>円</a:t>
                      </a:r>
                      <a:endParaRPr kumimoji="1" lang="en-US" altLang="ja-JP" sz="1000" u="none" dirty="0">
                        <a:solidFill>
                          <a:schemeClr val="tx1"/>
                        </a:solidFill>
                        <a:latin typeface="Meiryo UI" panose="020B0604030504040204" pitchFamily="50" charset="-128"/>
                        <a:ea typeface="Meiryo UI" panose="020B0604030504040204" pitchFamily="50" charset="-128"/>
                      </a:endParaRPr>
                    </a:p>
                    <a:p>
                      <a:r>
                        <a:rPr kumimoji="1" lang="en-US" altLang="ja-JP" sz="1000" u="none" dirty="0">
                          <a:solidFill>
                            <a:schemeClr val="tx1"/>
                          </a:solidFill>
                          <a:latin typeface="Meiryo UI" panose="020B0604030504040204" pitchFamily="50" charset="-128"/>
                          <a:ea typeface="Meiryo UI" panose="020B0604030504040204" pitchFamily="50" charset="-128"/>
                        </a:rPr>
                        <a:t>〈</a:t>
                      </a:r>
                      <a:r>
                        <a:rPr kumimoji="1" lang="ja-JP" altLang="en-US" sz="1000" u="none" dirty="0">
                          <a:solidFill>
                            <a:schemeClr val="tx1"/>
                          </a:solidFill>
                          <a:latin typeface="Meiryo UI" panose="020B0604030504040204" pitchFamily="50" charset="-128"/>
                          <a:ea typeface="Meiryo UI" panose="020B0604030504040204" pitchFamily="50" charset="-128"/>
                        </a:rPr>
                        <a:t>観光・レクリエーション目的</a:t>
                      </a:r>
                      <a:r>
                        <a:rPr kumimoji="1" lang="en-US" altLang="ja-JP" sz="1000" u="none" dirty="0">
                          <a:solidFill>
                            <a:schemeClr val="tx1"/>
                          </a:solidFill>
                          <a:latin typeface="Meiryo UI" panose="020B0604030504040204" pitchFamily="50" charset="-128"/>
                          <a:ea typeface="Meiryo UI" panose="020B0604030504040204" pitchFamily="50" charset="-128"/>
                        </a:rPr>
                        <a:t>〉</a:t>
                      </a:r>
                      <a:r>
                        <a:rPr kumimoji="1" lang="ja-JP" altLang="en-US" sz="1000" u="none" dirty="0">
                          <a:solidFill>
                            <a:schemeClr val="tx1"/>
                          </a:solidFill>
                          <a:latin typeface="Meiryo UI" panose="020B0604030504040204" pitchFamily="50" charset="-128"/>
                          <a:ea typeface="Meiryo UI" panose="020B0604030504040204" pitchFamily="50" charset="-128"/>
                        </a:rPr>
                        <a:t>　</a:t>
                      </a:r>
                      <a:endParaRPr kumimoji="1" lang="en-US" altLang="ja-JP" sz="1000" u="none" dirty="0">
                        <a:solidFill>
                          <a:schemeClr val="tx1"/>
                        </a:solidFill>
                        <a:latin typeface="Meiryo UI" panose="020B0604030504040204" pitchFamily="50" charset="-128"/>
                        <a:ea typeface="Meiryo UI" panose="020B0604030504040204" pitchFamily="50" charset="-128"/>
                      </a:endParaRPr>
                    </a:p>
                    <a:p>
                      <a:r>
                        <a:rPr kumimoji="1" lang="ja-JP" altLang="en-US" sz="1000" u="none" dirty="0">
                          <a:solidFill>
                            <a:schemeClr val="tx1"/>
                          </a:solidFill>
                          <a:latin typeface="Meiryo UI" panose="020B0604030504040204" pitchFamily="50" charset="-128"/>
                          <a:ea typeface="Meiryo UI" panose="020B0604030504040204" pitchFamily="50" charset="-128"/>
                        </a:rPr>
                        <a:t>　</a:t>
                      </a:r>
                      <a:r>
                        <a:rPr kumimoji="1" lang="en-US" altLang="ja-JP" sz="1000" u="none" dirty="0">
                          <a:solidFill>
                            <a:schemeClr val="tx1"/>
                          </a:solidFill>
                          <a:latin typeface="Meiryo UI" panose="020B0604030504040204" pitchFamily="50" charset="-128"/>
                          <a:ea typeface="Meiryo UI" panose="020B0604030504040204" pitchFamily="50" charset="-128"/>
                        </a:rPr>
                        <a:t>21,000</a:t>
                      </a:r>
                      <a:r>
                        <a:rPr kumimoji="1" lang="ja-JP" altLang="en-US" sz="1000" u="none" dirty="0">
                          <a:solidFill>
                            <a:schemeClr val="tx1"/>
                          </a:solidFill>
                          <a:latin typeface="Meiryo UI" panose="020B0604030504040204" pitchFamily="50" charset="-128"/>
                          <a:ea typeface="Meiryo UI" panose="020B0604030504040204" pitchFamily="50" charset="-128"/>
                        </a:rPr>
                        <a:t>円</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en-US" altLang="ja-JP" sz="1000" u="none" dirty="0" smtClean="0">
                          <a:solidFill>
                            <a:schemeClr val="tx1"/>
                          </a:solidFill>
                          <a:latin typeface="Meiryo UI" panose="020B0604030504040204" pitchFamily="50" charset="-128"/>
                          <a:ea typeface="Meiryo UI" panose="020B0604030504040204" pitchFamily="50" charset="-128"/>
                        </a:rPr>
                        <a:t>〈</a:t>
                      </a:r>
                      <a:r>
                        <a:rPr kumimoji="1" lang="ja-JP" altLang="en-US" sz="1000" u="none" dirty="0">
                          <a:solidFill>
                            <a:schemeClr val="tx1"/>
                          </a:solidFill>
                          <a:latin typeface="Meiryo UI" panose="020B0604030504040204" pitchFamily="50" charset="-128"/>
                          <a:ea typeface="Meiryo UI" panose="020B0604030504040204" pitchFamily="50" charset="-128"/>
                        </a:rPr>
                        <a:t>全目的</a:t>
                      </a:r>
                      <a:r>
                        <a:rPr kumimoji="1" lang="en-US" altLang="ja-JP" sz="1000" u="none" dirty="0" smtClean="0">
                          <a:solidFill>
                            <a:schemeClr val="tx1"/>
                          </a:solidFill>
                          <a:latin typeface="Meiryo UI" panose="020B0604030504040204" pitchFamily="50" charset="-128"/>
                          <a:ea typeface="Meiryo UI" panose="020B0604030504040204" pitchFamily="50" charset="-128"/>
                        </a:rPr>
                        <a:t>〉</a:t>
                      </a:r>
                    </a:p>
                    <a:p>
                      <a:r>
                        <a:rPr kumimoji="1" lang="ja-JP" altLang="en-US" sz="1000" u="none" baseline="0" dirty="0">
                          <a:solidFill>
                            <a:schemeClr val="tx1"/>
                          </a:solidFill>
                          <a:latin typeface="Meiryo UI" panose="020B0604030504040204" pitchFamily="50" charset="-128"/>
                          <a:ea typeface="Meiryo UI" panose="020B0604030504040204" pitchFamily="50" charset="-128"/>
                        </a:rPr>
                        <a:t>　</a:t>
                      </a:r>
                      <a:r>
                        <a:rPr kumimoji="1" lang="en-US" altLang="ja-JP" sz="1000" u="none" baseline="0" dirty="0">
                          <a:solidFill>
                            <a:schemeClr val="tx1"/>
                          </a:solidFill>
                          <a:latin typeface="Meiryo UI" panose="020B0604030504040204" pitchFamily="50" charset="-128"/>
                          <a:ea typeface="Meiryo UI" panose="020B0604030504040204" pitchFamily="50" charset="-128"/>
                        </a:rPr>
                        <a:t>18,000</a:t>
                      </a:r>
                      <a:r>
                        <a:rPr kumimoji="1" lang="ja-JP" altLang="en-US" sz="1000" u="none" baseline="0" dirty="0">
                          <a:solidFill>
                            <a:schemeClr val="tx1"/>
                          </a:solidFill>
                          <a:latin typeface="Meiryo UI" panose="020B0604030504040204" pitchFamily="50" charset="-128"/>
                          <a:ea typeface="Meiryo UI" panose="020B0604030504040204" pitchFamily="50" charset="-128"/>
                        </a:rPr>
                        <a:t>円</a:t>
                      </a:r>
                      <a:endParaRPr kumimoji="1" lang="en-US" altLang="ja-JP" sz="1000" u="none" baseline="0" dirty="0">
                        <a:solidFill>
                          <a:schemeClr val="tx1"/>
                        </a:solidFill>
                        <a:latin typeface="Meiryo UI" panose="020B0604030504040204" pitchFamily="50" charset="-128"/>
                        <a:ea typeface="Meiryo UI" panose="020B0604030504040204" pitchFamily="50" charset="-128"/>
                      </a:endParaRPr>
                    </a:p>
                    <a:p>
                      <a:r>
                        <a:rPr kumimoji="1" lang="en-US" altLang="ja-JP" sz="1000" u="none" baseline="0" dirty="0" smtClean="0">
                          <a:solidFill>
                            <a:schemeClr val="tx1"/>
                          </a:solidFill>
                          <a:latin typeface="Meiryo UI" panose="020B0604030504040204" pitchFamily="50" charset="-128"/>
                          <a:ea typeface="Meiryo UI" panose="020B0604030504040204" pitchFamily="50" charset="-128"/>
                        </a:rPr>
                        <a:t>〈</a:t>
                      </a:r>
                      <a:r>
                        <a:rPr kumimoji="1" lang="ja-JP" altLang="en-US" sz="1000" u="none" baseline="0" dirty="0">
                          <a:solidFill>
                            <a:schemeClr val="tx1"/>
                          </a:solidFill>
                          <a:latin typeface="Meiryo UI" panose="020B0604030504040204" pitchFamily="50" charset="-128"/>
                          <a:ea typeface="Meiryo UI" panose="020B0604030504040204" pitchFamily="50" charset="-128"/>
                        </a:rPr>
                        <a:t>観光</a:t>
                      </a:r>
                      <a:r>
                        <a:rPr kumimoji="1" lang="ja-JP" altLang="en-US" sz="1000" u="none" baseline="0" dirty="0" smtClean="0">
                          <a:solidFill>
                            <a:schemeClr val="tx1"/>
                          </a:solidFill>
                          <a:latin typeface="Meiryo UI" panose="020B0604030504040204" pitchFamily="50" charset="-128"/>
                          <a:ea typeface="Meiryo UI" panose="020B0604030504040204" pitchFamily="50" charset="-128"/>
                        </a:rPr>
                        <a:t>・ﾚｸﾚｰｼｮﾝ目的</a:t>
                      </a:r>
                      <a:r>
                        <a:rPr kumimoji="1" lang="en-US" altLang="ja-JP" sz="1000" u="none" baseline="0" dirty="0">
                          <a:solidFill>
                            <a:schemeClr val="tx1"/>
                          </a:solidFill>
                          <a:latin typeface="Meiryo UI" panose="020B0604030504040204" pitchFamily="50" charset="-128"/>
                          <a:ea typeface="Meiryo UI" panose="020B0604030504040204" pitchFamily="50" charset="-128"/>
                        </a:rPr>
                        <a:t>〉</a:t>
                      </a:r>
                    </a:p>
                    <a:p>
                      <a:r>
                        <a:rPr kumimoji="1" lang="ja-JP" altLang="en-US" sz="1000" u="none" baseline="0" dirty="0" smtClean="0">
                          <a:solidFill>
                            <a:schemeClr val="tx1"/>
                          </a:solidFill>
                          <a:latin typeface="Meiryo UI" panose="020B0604030504040204" pitchFamily="50" charset="-128"/>
                          <a:ea typeface="Meiryo UI" panose="020B0604030504040204" pitchFamily="50" charset="-128"/>
                        </a:rPr>
                        <a:t>　</a:t>
                      </a:r>
                      <a:r>
                        <a:rPr kumimoji="1" lang="en-US" altLang="ja-JP" sz="1000" u="none" baseline="0" dirty="0" smtClean="0">
                          <a:solidFill>
                            <a:schemeClr val="tx1"/>
                          </a:solidFill>
                          <a:latin typeface="Meiryo UI" panose="020B0604030504040204" pitchFamily="50" charset="-128"/>
                          <a:ea typeface="Meiryo UI" panose="020B0604030504040204" pitchFamily="50" charset="-128"/>
                        </a:rPr>
                        <a:t>20,000</a:t>
                      </a:r>
                      <a:r>
                        <a:rPr kumimoji="1" lang="ja-JP" altLang="en-US" sz="1000" u="none" baseline="0" dirty="0" smtClean="0">
                          <a:solidFill>
                            <a:schemeClr val="tx1"/>
                          </a:solidFill>
                          <a:latin typeface="Meiryo UI" panose="020B0604030504040204" pitchFamily="50" charset="-128"/>
                          <a:ea typeface="Meiryo UI" panose="020B0604030504040204" pitchFamily="50" charset="-128"/>
                        </a:rPr>
                        <a:t>円</a:t>
                      </a:r>
                      <a:endParaRPr kumimoji="1" lang="en-US" altLang="ja-JP" sz="1000" u="none" baseline="0"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smtClean="0">
                          <a:solidFill>
                            <a:schemeClr val="tx1"/>
                          </a:solidFill>
                          <a:latin typeface="Meiryo UI" panose="020B0604030504040204" pitchFamily="50" charset="-128"/>
                          <a:ea typeface="Meiryo UI" panose="020B0604030504040204" pitchFamily="50" charset="-128"/>
                        </a:rPr>
                        <a:t>2022</a:t>
                      </a:r>
                      <a:r>
                        <a:rPr kumimoji="1" lang="ja-JP" altLang="en-US" sz="1000" u="none" dirty="0" smtClean="0">
                          <a:solidFill>
                            <a:schemeClr val="tx1"/>
                          </a:solidFill>
                          <a:latin typeface="Meiryo UI" panose="020B0604030504040204" pitchFamily="50" charset="-128"/>
                          <a:ea typeface="Meiryo UI" panose="020B0604030504040204" pitchFamily="50" charset="-128"/>
                        </a:rPr>
                        <a:t>年</a:t>
                      </a:r>
                      <a:r>
                        <a:rPr kumimoji="1" lang="en-US" altLang="ja-JP" sz="1000" u="none" dirty="0" smtClean="0">
                          <a:solidFill>
                            <a:schemeClr val="tx1"/>
                          </a:solidFill>
                          <a:latin typeface="Meiryo UI" panose="020B0604030504040204" pitchFamily="50" charset="-128"/>
                          <a:ea typeface="Meiryo UI" panose="020B0604030504040204" pitchFamily="50" charset="-128"/>
                        </a:rPr>
                        <a:t>4</a:t>
                      </a:r>
                      <a:r>
                        <a:rPr kumimoji="1" lang="ja-JP" altLang="en-US" sz="1000" u="none" dirty="0" smtClean="0">
                          <a:solidFill>
                            <a:schemeClr val="tx1"/>
                          </a:solidFill>
                          <a:latin typeface="Meiryo UI" panose="020B0604030504040204" pitchFamily="50" charset="-128"/>
                          <a:ea typeface="Meiryo UI" panose="020B0604030504040204" pitchFamily="50" charset="-128"/>
                        </a:rPr>
                        <a:t>月公表予定</a:t>
                      </a:r>
                    </a:p>
                  </a:txBody>
                  <a:tcPr marL="84406" marR="84406" marT="42203" marB="42203" anchor="ct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旅行・観光消費動向調査</a:t>
                      </a:r>
                      <a:endParaRPr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（観光庁）</a:t>
                      </a:r>
                      <a:endParaRPr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en-US" altLang="ja-JP" sz="1000" u="none" dirty="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参考表</a:t>
                      </a:r>
                      <a:r>
                        <a:rPr lang="en-US" altLang="ja-JP" sz="1000" u="none" dirty="0">
                          <a:solidFill>
                            <a:schemeClr val="tx1"/>
                          </a:solidFill>
                          <a:latin typeface="Meiryo UI" panose="020B0604030504040204" pitchFamily="50" charset="-128"/>
                          <a:ea typeface="Meiryo UI" panose="020B0604030504040204" pitchFamily="50" charset="-128"/>
                        </a:rPr>
                        <a:t>】 </a:t>
                      </a:r>
                      <a:r>
                        <a:rPr lang="zh-TW" altLang="en-US" sz="1000" u="none" dirty="0">
                          <a:solidFill>
                            <a:schemeClr val="tx1"/>
                          </a:solidFill>
                          <a:latin typeface="Meiryo UI" panose="020B0604030504040204" pitchFamily="50" charset="-128"/>
                          <a:ea typeface="Meiryo UI" panose="020B0604030504040204" pitchFamily="50" charset="-128"/>
                        </a:rPr>
                        <a:t>都道府県別集計</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extLst>
                  <a:ext uri="{0D108BD9-81ED-4DB2-BD59-A6C34878D82A}">
                    <a16:rowId xmlns:a16="http://schemas.microsoft.com/office/drawing/2014/main" val="1388977304"/>
                  </a:ext>
                </a:extLst>
              </a:tr>
              <a:tr h="432000">
                <a:tc>
                  <a:txBody>
                    <a:bodyPr/>
                    <a:lstStyle/>
                    <a:p>
                      <a:r>
                        <a:rPr lang="ja-JP" altLang="en-US" sz="1000" u="none" dirty="0">
                          <a:solidFill>
                            <a:schemeClr val="tx1"/>
                          </a:solidFill>
                          <a:latin typeface="Meiryo UI" panose="020B0604030504040204" pitchFamily="50" charset="-128"/>
                          <a:ea typeface="Meiryo UI" panose="020B0604030504040204" pitchFamily="50" charset="-128"/>
                        </a:rPr>
                        <a:t>国際会議開催</a:t>
                      </a:r>
                      <a:r>
                        <a:rPr lang="ja-JP" altLang="en-US" sz="1000" u="none" dirty="0" smtClean="0">
                          <a:solidFill>
                            <a:schemeClr val="tx1"/>
                          </a:solidFill>
                          <a:latin typeface="Meiryo UI" panose="020B0604030504040204" pitchFamily="50" charset="-128"/>
                          <a:ea typeface="Meiryo UI" panose="020B0604030504040204" pitchFamily="50" charset="-128"/>
                        </a:rPr>
                        <a:t>件数</a:t>
                      </a:r>
                      <a:endParaRPr lang="en-US" altLang="ja-JP" sz="1000" u="none" dirty="0" smtClean="0">
                        <a:solidFill>
                          <a:schemeClr val="tx1"/>
                        </a:solidFill>
                        <a:latin typeface="Meiryo UI" panose="020B0604030504040204" pitchFamily="50" charset="-128"/>
                        <a:ea typeface="Meiryo UI" panose="020B0604030504040204" pitchFamily="50" charset="-128"/>
                      </a:endParaRPr>
                    </a:p>
                    <a:p>
                      <a:r>
                        <a:rPr lang="ja-JP" altLang="en-US" sz="1000" u="none" dirty="0" smtClean="0">
                          <a:solidFill>
                            <a:schemeClr val="tx1"/>
                          </a:solidFill>
                          <a:latin typeface="Meiryo UI" panose="020B0604030504040204" pitchFamily="50" charset="-128"/>
                          <a:ea typeface="Meiryo UI" panose="020B0604030504040204" pitchFamily="50" charset="-128"/>
                        </a:rPr>
                        <a:t>（</a:t>
                      </a:r>
                      <a:r>
                        <a:rPr lang="en-US" altLang="ja-JP" sz="1000" u="none" dirty="0">
                          <a:solidFill>
                            <a:schemeClr val="tx1"/>
                          </a:solidFill>
                          <a:latin typeface="Meiryo UI" panose="020B0604030504040204" pitchFamily="50" charset="-128"/>
                          <a:ea typeface="Meiryo UI" panose="020B0604030504040204" pitchFamily="50" charset="-128"/>
                        </a:rPr>
                        <a:t>JNTO</a:t>
                      </a:r>
                      <a:r>
                        <a:rPr lang="ja-JP" altLang="en-US" sz="1000" u="none" dirty="0">
                          <a:solidFill>
                            <a:schemeClr val="tx1"/>
                          </a:solidFill>
                          <a:latin typeface="Meiryo UI" panose="020B0604030504040204" pitchFamily="50" charset="-128"/>
                          <a:ea typeface="Meiryo UI" panose="020B0604030504040204" pitchFamily="50" charset="-128"/>
                        </a:rPr>
                        <a:t>基準）</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300</a:t>
                      </a:r>
                      <a:r>
                        <a:rPr kumimoji="1" lang="ja-JP" altLang="en-US" sz="1000" u="none" dirty="0">
                          <a:solidFill>
                            <a:schemeClr val="tx1"/>
                          </a:solidFill>
                          <a:latin typeface="Meiryo UI" panose="020B0604030504040204" pitchFamily="50" charset="-128"/>
                          <a:ea typeface="Meiryo UI" panose="020B0604030504040204" pitchFamily="50" charset="-128"/>
                        </a:rPr>
                        <a:t>件</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T w="12700" cap="flat" cmpd="sng" algn="ctr">
                      <a:solidFill>
                        <a:schemeClr val="bg1"/>
                      </a:solidFill>
                      <a:prstDash val="solid"/>
                      <a:round/>
                      <a:headEnd type="none" w="med" len="med"/>
                      <a:tailEnd type="none" w="med" len="med"/>
                    </a:lnT>
                  </a:tcP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23</a:t>
                      </a:r>
                      <a:r>
                        <a:rPr kumimoji="1" lang="ja-JP" altLang="en-US" sz="1000" u="none" dirty="0">
                          <a:solidFill>
                            <a:schemeClr val="tx1"/>
                          </a:solidFill>
                          <a:latin typeface="Meiryo UI" panose="020B0604030504040204" pitchFamily="50" charset="-128"/>
                          <a:ea typeface="Meiryo UI" panose="020B0604030504040204" pitchFamily="50" charset="-128"/>
                        </a:rPr>
                        <a:t>件</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T w="12700" cap="flat" cmpd="sng" algn="ctr">
                      <a:solidFill>
                        <a:schemeClr val="bg1"/>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err="1" smtClean="0">
                          <a:solidFill>
                            <a:schemeClr val="tx1"/>
                          </a:solidFill>
                          <a:latin typeface="Meiryo UI" panose="020B0604030504040204" pitchFamily="50" charset="-128"/>
                          <a:ea typeface="Meiryo UI" panose="020B0604030504040204" pitchFamily="50" charset="-128"/>
                        </a:rPr>
                        <a:t>ー</a:t>
                      </a:r>
                      <a:endParaRPr kumimoji="1" lang="en-US" altLang="ja-JP" sz="1000" u="none"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lnT w="12700" cap="flat" cmpd="sng" algn="ctr">
                      <a:solidFill>
                        <a:schemeClr val="bg1"/>
                      </a:solidFill>
                      <a:prstDash val="solid"/>
                      <a:round/>
                      <a:headEnd type="none" w="med" len="med"/>
                      <a:tailEnd type="none" w="med" len="med"/>
                    </a:lnT>
                  </a:tcPr>
                </a:tc>
                <a:tc>
                  <a:txBody>
                    <a:bodyPr/>
                    <a:lstStyle/>
                    <a:p>
                      <a:r>
                        <a:rPr lang="ja-JP" altLang="en-US" sz="1000" u="none" dirty="0">
                          <a:solidFill>
                            <a:schemeClr val="tx1"/>
                          </a:solidFill>
                          <a:latin typeface="Meiryo UI" panose="020B0604030504040204" pitchFamily="50" charset="-128"/>
                          <a:ea typeface="Meiryo UI" panose="020B0604030504040204" pitchFamily="50" charset="-128"/>
                        </a:rPr>
                        <a:t>国際会議</a:t>
                      </a:r>
                      <a:r>
                        <a:rPr lang="ja-JP" altLang="en-US" sz="1000" u="none" dirty="0" smtClean="0">
                          <a:solidFill>
                            <a:schemeClr val="tx1"/>
                          </a:solidFill>
                          <a:latin typeface="Meiryo UI" panose="020B0604030504040204" pitchFamily="50" charset="-128"/>
                          <a:ea typeface="Meiryo UI" panose="020B0604030504040204" pitchFamily="50" charset="-128"/>
                        </a:rPr>
                        <a:t>統計（</a:t>
                      </a:r>
                      <a:r>
                        <a:rPr lang="ja-JP" altLang="en-US" sz="1000" u="none" dirty="0">
                          <a:solidFill>
                            <a:schemeClr val="tx1"/>
                          </a:solidFill>
                          <a:latin typeface="Meiryo UI" panose="020B0604030504040204" pitchFamily="50" charset="-128"/>
                          <a:ea typeface="Meiryo UI" panose="020B0604030504040204" pitchFamily="50" charset="-128"/>
                        </a:rPr>
                        <a:t>日本政府</a:t>
                      </a:r>
                      <a:r>
                        <a:rPr lang="ja-JP" altLang="en-US" sz="1000" u="none" dirty="0" smtClean="0">
                          <a:solidFill>
                            <a:schemeClr val="tx1"/>
                          </a:solidFill>
                          <a:latin typeface="Meiryo UI" panose="020B0604030504040204" pitchFamily="50" charset="-128"/>
                          <a:ea typeface="Meiryo UI" panose="020B0604030504040204" pitchFamily="50" charset="-128"/>
                        </a:rPr>
                        <a:t>観光局（</a:t>
                      </a:r>
                      <a:r>
                        <a:rPr lang="en-US" altLang="ja-JP" sz="1000" u="none" dirty="0" smtClean="0">
                          <a:solidFill>
                            <a:schemeClr val="tx1"/>
                          </a:solidFill>
                          <a:latin typeface="Meiryo UI" panose="020B0604030504040204" pitchFamily="50" charset="-128"/>
                          <a:ea typeface="Meiryo UI" panose="020B0604030504040204" pitchFamily="50" charset="-128"/>
                        </a:rPr>
                        <a:t>JNTO</a:t>
                      </a:r>
                      <a:r>
                        <a:rPr lang="ja-JP" altLang="en-US" sz="1000" u="none" dirty="0">
                          <a:solidFill>
                            <a:schemeClr val="tx1"/>
                          </a:solidFill>
                          <a:latin typeface="Meiryo UI" panose="020B0604030504040204" pitchFamily="50" charset="-128"/>
                          <a:ea typeface="Meiryo UI" panose="020B0604030504040204" pitchFamily="50" charset="-128"/>
                        </a:rPr>
                        <a:t>））　</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extLst>
                  <a:ext uri="{0D108BD9-81ED-4DB2-BD59-A6C34878D82A}">
                    <a16:rowId xmlns:a16="http://schemas.microsoft.com/office/drawing/2014/main" val="2289153177"/>
                  </a:ext>
                </a:extLst>
              </a:tr>
              <a:tr h="540000">
                <a:tc>
                  <a:txBody>
                    <a:bodyPr/>
                    <a:lstStyle/>
                    <a:p>
                      <a:r>
                        <a:rPr lang="ja-JP" altLang="en-US" sz="1000" u="none" dirty="0">
                          <a:solidFill>
                            <a:schemeClr val="tx1"/>
                          </a:solidFill>
                          <a:latin typeface="Meiryo UI" panose="020B0604030504040204" pitchFamily="50" charset="-128"/>
                          <a:ea typeface="Meiryo UI" panose="020B0604030504040204" pitchFamily="50" charset="-128"/>
                        </a:rPr>
                        <a:t>世界の都市総合ランキング</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algn="l"/>
                      <a:r>
                        <a:rPr lang="en-US" altLang="ja-JP" sz="1000" u="none" dirty="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総合</a:t>
                      </a:r>
                      <a:r>
                        <a:rPr lang="en-US" altLang="ja-JP" sz="1000" u="none" dirty="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　　　　　　　　　</a:t>
                      </a:r>
                      <a:r>
                        <a:rPr lang="ja-JP" altLang="en-US" sz="1000" u="none" baseline="0" dirty="0">
                          <a:solidFill>
                            <a:schemeClr val="tx1"/>
                          </a:solidFill>
                          <a:latin typeface="Meiryo UI" panose="020B0604030504040204" pitchFamily="50" charset="-128"/>
                          <a:ea typeface="Meiryo UI" panose="020B0604030504040204" pitchFamily="50" charset="-128"/>
                        </a:rPr>
                        <a:t> </a:t>
                      </a:r>
                      <a:r>
                        <a:rPr lang="en-US" altLang="ja-JP" sz="1000" u="none" baseline="0" dirty="0">
                          <a:solidFill>
                            <a:schemeClr val="tx1"/>
                          </a:solidFill>
                          <a:latin typeface="Meiryo UI" panose="020B0604030504040204" pitchFamily="50" charset="-128"/>
                          <a:ea typeface="Meiryo UI" panose="020B0604030504040204" pitchFamily="50" charset="-128"/>
                        </a:rPr>
                        <a:t>29</a:t>
                      </a:r>
                      <a:r>
                        <a:rPr lang="ja-JP" altLang="en-US" sz="1000" u="none" dirty="0">
                          <a:solidFill>
                            <a:schemeClr val="tx1"/>
                          </a:solidFill>
                          <a:latin typeface="Meiryo UI" panose="020B0604030504040204" pitchFamily="50" charset="-128"/>
                          <a:ea typeface="Meiryo UI" panose="020B0604030504040204" pitchFamily="50" charset="-128"/>
                        </a:rPr>
                        <a:t>位</a:t>
                      </a:r>
                      <a:endParaRPr lang="en-US" altLang="ja-JP" sz="1000" u="none" dirty="0">
                        <a:solidFill>
                          <a:schemeClr val="tx1"/>
                        </a:solidFill>
                        <a:latin typeface="Meiryo UI" panose="020B0604030504040204" pitchFamily="50" charset="-128"/>
                        <a:ea typeface="Meiryo UI" panose="020B0604030504040204" pitchFamily="50" charset="-128"/>
                      </a:endParaRPr>
                    </a:p>
                    <a:p>
                      <a:pPr algn="l"/>
                      <a:r>
                        <a:rPr lang="en-US" altLang="ja-JP" sz="1000" u="none" dirty="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文化・交流分野</a:t>
                      </a:r>
                      <a:r>
                        <a:rPr lang="en-US" altLang="ja-JP" sz="1000" u="none" dirty="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     </a:t>
                      </a:r>
                      <a:r>
                        <a:rPr lang="en-US" altLang="ja-JP" sz="1000" u="none" dirty="0">
                          <a:solidFill>
                            <a:schemeClr val="tx1"/>
                          </a:solidFill>
                          <a:latin typeface="Meiryo UI" panose="020B0604030504040204" pitchFamily="50" charset="-128"/>
                          <a:ea typeface="Meiryo UI" panose="020B0604030504040204" pitchFamily="50" charset="-128"/>
                        </a:rPr>
                        <a:t>19</a:t>
                      </a:r>
                      <a:r>
                        <a:rPr lang="ja-JP" altLang="en-US" sz="1000" u="none" dirty="0">
                          <a:solidFill>
                            <a:schemeClr val="tx1"/>
                          </a:solidFill>
                          <a:latin typeface="Meiryo UI" panose="020B0604030504040204" pitchFamily="50" charset="-128"/>
                          <a:ea typeface="Meiryo UI" panose="020B0604030504040204" pitchFamily="50" charset="-128"/>
                        </a:rPr>
                        <a:t>位     </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algn="l">
                        <a:lnSpc>
                          <a:spcPct val="100000"/>
                        </a:lnSpc>
                      </a:pPr>
                      <a:r>
                        <a:rPr lang="en-US" altLang="ja-JP" sz="1000" u="none" dirty="0" smtClean="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総合</a:t>
                      </a:r>
                      <a:r>
                        <a:rPr lang="en-US" altLang="ja-JP" sz="1000" u="none" dirty="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　　　</a:t>
                      </a:r>
                      <a:r>
                        <a:rPr lang="ja-JP" altLang="en-US" sz="1000" u="none" baseline="0" dirty="0">
                          <a:solidFill>
                            <a:schemeClr val="tx1"/>
                          </a:solidFill>
                          <a:latin typeface="Meiryo UI" panose="020B0604030504040204" pitchFamily="50" charset="-128"/>
                          <a:ea typeface="Meiryo UI" panose="020B0604030504040204" pitchFamily="50" charset="-128"/>
                        </a:rPr>
                        <a:t>         </a:t>
                      </a:r>
                      <a:r>
                        <a:rPr lang="ja-JP" altLang="en-US" sz="1000" u="none" baseline="0" dirty="0" smtClean="0">
                          <a:solidFill>
                            <a:schemeClr val="tx1"/>
                          </a:solidFill>
                          <a:latin typeface="Meiryo UI" panose="020B0604030504040204" pitchFamily="50" charset="-128"/>
                          <a:ea typeface="Meiryo UI" panose="020B0604030504040204" pitchFamily="50" charset="-128"/>
                        </a:rPr>
                        <a:t>     </a:t>
                      </a:r>
                      <a:r>
                        <a:rPr lang="en-US" altLang="ja-JP" sz="1000" u="none" dirty="0" smtClean="0">
                          <a:solidFill>
                            <a:schemeClr val="tx1"/>
                          </a:solidFill>
                          <a:latin typeface="Meiryo UI" panose="020B0604030504040204" pitchFamily="50" charset="-128"/>
                          <a:ea typeface="Meiryo UI" panose="020B0604030504040204" pitchFamily="50" charset="-128"/>
                        </a:rPr>
                        <a:t>33</a:t>
                      </a:r>
                      <a:r>
                        <a:rPr lang="ja-JP" altLang="en-US" sz="1000" u="none" dirty="0">
                          <a:solidFill>
                            <a:schemeClr val="tx1"/>
                          </a:solidFill>
                          <a:latin typeface="Meiryo UI" panose="020B0604030504040204" pitchFamily="50" charset="-128"/>
                          <a:ea typeface="Meiryo UI" panose="020B0604030504040204" pitchFamily="50" charset="-128"/>
                        </a:rPr>
                        <a:t>位</a:t>
                      </a:r>
                      <a:endParaRPr lang="en-US" altLang="ja-JP" sz="1000" u="none" dirty="0">
                        <a:solidFill>
                          <a:schemeClr val="tx1"/>
                        </a:solidFill>
                        <a:latin typeface="Meiryo UI" panose="020B0604030504040204" pitchFamily="50" charset="-128"/>
                        <a:ea typeface="Meiryo UI" panose="020B0604030504040204" pitchFamily="50" charset="-128"/>
                      </a:endParaRPr>
                    </a:p>
                    <a:p>
                      <a:pPr algn="l">
                        <a:lnSpc>
                          <a:spcPct val="100000"/>
                        </a:lnSpc>
                      </a:pPr>
                      <a:r>
                        <a:rPr lang="en-US" altLang="ja-JP" sz="1000" u="none" dirty="0" smtClean="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文化・交流分野</a:t>
                      </a:r>
                      <a:r>
                        <a:rPr lang="en-US" altLang="ja-JP" sz="1000" u="none" dirty="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 </a:t>
                      </a:r>
                      <a:r>
                        <a:rPr lang="ja-JP" altLang="en-US" sz="1000" u="none" dirty="0" smtClean="0">
                          <a:solidFill>
                            <a:schemeClr val="tx1"/>
                          </a:solidFill>
                          <a:latin typeface="Meiryo UI" panose="020B0604030504040204" pitchFamily="50" charset="-128"/>
                          <a:ea typeface="Meiryo UI" panose="020B0604030504040204" pitchFamily="50" charset="-128"/>
                        </a:rPr>
                        <a:t>     </a:t>
                      </a:r>
                      <a:r>
                        <a:rPr lang="en-US" altLang="ja-JP" sz="1000" u="none" dirty="0" smtClean="0">
                          <a:solidFill>
                            <a:schemeClr val="tx1"/>
                          </a:solidFill>
                          <a:latin typeface="Meiryo UI" panose="020B0604030504040204" pitchFamily="50" charset="-128"/>
                          <a:ea typeface="Meiryo UI" panose="020B0604030504040204" pitchFamily="50" charset="-128"/>
                        </a:rPr>
                        <a:t>21</a:t>
                      </a:r>
                      <a:r>
                        <a:rPr lang="ja-JP" altLang="en-US" sz="1000" u="none" dirty="0" smtClean="0">
                          <a:solidFill>
                            <a:schemeClr val="tx1"/>
                          </a:solidFill>
                          <a:latin typeface="Meiryo UI" panose="020B0604030504040204" pitchFamily="50" charset="-128"/>
                          <a:ea typeface="Meiryo UI" panose="020B0604030504040204" pitchFamily="50" charset="-128"/>
                        </a:rPr>
                        <a:t>位</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algn="l">
                        <a:lnSpc>
                          <a:spcPct val="100000"/>
                        </a:lnSpc>
                      </a:pPr>
                      <a:r>
                        <a:rPr lang="en-US" altLang="ja-JP" sz="1000" u="none" dirty="0" smtClean="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総合</a:t>
                      </a:r>
                      <a:r>
                        <a:rPr lang="en-US" altLang="ja-JP" sz="1000" u="none" dirty="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　　　　　　　</a:t>
                      </a:r>
                      <a:r>
                        <a:rPr lang="ja-JP" altLang="en-US" sz="1000" u="none" baseline="0" dirty="0">
                          <a:solidFill>
                            <a:schemeClr val="tx1"/>
                          </a:solidFill>
                          <a:latin typeface="Meiryo UI" panose="020B0604030504040204" pitchFamily="50" charset="-128"/>
                          <a:ea typeface="Meiryo UI" panose="020B0604030504040204" pitchFamily="50" charset="-128"/>
                        </a:rPr>
                        <a:t> </a:t>
                      </a:r>
                      <a:r>
                        <a:rPr lang="ja-JP" altLang="en-US" sz="1000" u="none" baseline="0" dirty="0" smtClean="0">
                          <a:solidFill>
                            <a:schemeClr val="tx1"/>
                          </a:solidFill>
                          <a:latin typeface="Meiryo UI" panose="020B0604030504040204" pitchFamily="50" charset="-128"/>
                          <a:ea typeface="Meiryo UI" panose="020B0604030504040204" pitchFamily="50" charset="-128"/>
                        </a:rPr>
                        <a:t>    </a:t>
                      </a:r>
                      <a:r>
                        <a:rPr lang="en-US" altLang="ja-JP" sz="1000" u="none" dirty="0" smtClean="0">
                          <a:solidFill>
                            <a:schemeClr val="tx1"/>
                          </a:solidFill>
                          <a:latin typeface="Meiryo UI" panose="020B0604030504040204" pitchFamily="50" charset="-128"/>
                          <a:ea typeface="Meiryo UI" panose="020B0604030504040204" pitchFamily="50" charset="-128"/>
                        </a:rPr>
                        <a:t>36</a:t>
                      </a:r>
                      <a:r>
                        <a:rPr lang="ja-JP" altLang="en-US" sz="1000" u="none" dirty="0">
                          <a:solidFill>
                            <a:schemeClr val="tx1"/>
                          </a:solidFill>
                          <a:latin typeface="Meiryo UI" panose="020B0604030504040204" pitchFamily="50" charset="-128"/>
                          <a:ea typeface="Meiryo UI" panose="020B0604030504040204" pitchFamily="50" charset="-128"/>
                        </a:rPr>
                        <a:t>位</a:t>
                      </a:r>
                      <a:endParaRPr lang="en-US" altLang="ja-JP" sz="1000" u="none" dirty="0">
                        <a:solidFill>
                          <a:schemeClr val="tx1"/>
                        </a:solidFill>
                        <a:latin typeface="Meiryo UI" panose="020B0604030504040204" pitchFamily="50" charset="-128"/>
                        <a:ea typeface="Meiryo UI" panose="020B0604030504040204" pitchFamily="50" charset="-128"/>
                      </a:endParaRPr>
                    </a:p>
                    <a:p>
                      <a:pPr algn="l">
                        <a:lnSpc>
                          <a:spcPct val="100000"/>
                        </a:lnSpc>
                      </a:pPr>
                      <a:r>
                        <a:rPr lang="en-US" altLang="ja-JP" sz="1000" u="none" dirty="0" smtClean="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文化・交流分野</a:t>
                      </a:r>
                      <a:r>
                        <a:rPr lang="en-US" altLang="ja-JP" sz="1000" u="none" dirty="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 </a:t>
                      </a:r>
                      <a:r>
                        <a:rPr lang="ja-JP" altLang="en-US" sz="1000" u="none" dirty="0" smtClean="0">
                          <a:solidFill>
                            <a:schemeClr val="tx1"/>
                          </a:solidFill>
                          <a:latin typeface="Meiryo UI" panose="020B0604030504040204" pitchFamily="50" charset="-128"/>
                          <a:ea typeface="Meiryo UI" panose="020B0604030504040204" pitchFamily="50" charset="-128"/>
                        </a:rPr>
                        <a:t>    </a:t>
                      </a:r>
                      <a:r>
                        <a:rPr lang="en-US" altLang="ja-JP" sz="1000" u="none" dirty="0" smtClean="0">
                          <a:solidFill>
                            <a:schemeClr val="tx1"/>
                          </a:solidFill>
                          <a:latin typeface="Meiryo UI" panose="020B0604030504040204" pitchFamily="50" charset="-128"/>
                          <a:ea typeface="Meiryo UI" panose="020B0604030504040204" pitchFamily="50" charset="-128"/>
                        </a:rPr>
                        <a:t>20</a:t>
                      </a:r>
                      <a:r>
                        <a:rPr lang="ja-JP" altLang="en-US" sz="1000" u="none" dirty="0">
                          <a:solidFill>
                            <a:schemeClr val="tx1"/>
                          </a:solidFill>
                          <a:latin typeface="Meiryo UI" panose="020B0604030504040204" pitchFamily="50" charset="-128"/>
                          <a:ea typeface="Meiryo UI" panose="020B0604030504040204" pitchFamily="50" charset="-128"/>
                        </a:rPr>
                        <a:t>位</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ja-JP" altLang="en-US" sz="1000" u="none" dirty="0">
                          <a:solidFill>
                            <a:schemeClr val="tx1"/>
                          </a:solidFill>
                          <a:latin typeface="Meiryo UI" panose="020B0604030504040204" pitchFamily="50" charset="-128"/>
                          <a:ea typeface="Meiryo UI" panose="020B0604030504040204" pitchFamily="50" charset="-128"/>
                        </a:rPr>
                        <a:t>世界の都市総合ランキング</a:t>
                      </a:r>
                      <a:endParaRPr kumimoji="1" lang="en-US" altLang="ja-JP" sz="1000" u="none" dirty="0">
                        <a:solidFill>
                          <a:schemeClr val="tx1"/>
                        </a:solidFill>
                        <a:latin typeface="Meiryo UI" panose="020B0604030504040204" pitchFamily="50" charset="-128"/>
                        <a:ea typeface="Meiryo UI" panose="020B0604030504040204" pitchFamily="50" charset="-128"/>
                      </a:endParaRPr>
                    </a:p>
                    <a:p>
                      <a:r>
                        <a:rPr kumimoji="1" lang="ja-JP" altLang="en-US" sz="1000" u="none" dirty="0">
                          <a:solidFill>
                            <a:schemeClr val="tx1"/>
                          </a:solidFill>
                          <a:latin typeface="Meiryo UI" panose="020B0604030504040204" pitchFamily="50" charset="-128"/>
                          <a:ea typeface="Meiryo UI" panose="020B0604030504040204" pitchFamily="50" charset="-128"/>
                        </a:rPr>
                        <a:t>（（一財）森記念財団　都市戦略研究所）</a:t>
                      </a:r>
                    </a:p>
                  </a:txBody>
                  <a:tcPr marL="84406" marR="84406" marT="42203" marB="42203" anchor="ctr"/>
                </a:tc>
                <a:extLst>
                  <a:ext uri="{0D108BD9-81ED-4DB2-BD59-A6C34878D82A}">
                    <a16:rowId xmlns:a16="http://schemas.microsoft.com/office/drawing/2014/main" val="3940721469"/>
                  </a:ext>
                </a:extLst>
              </a:tr>
              <a:tr h="50400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自分の住んでいる地域に愛着を感じている府民の割合</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72.6</a:t>
                      </a:r>
                      <a:r>
                        <a:rPr kumimoji="1" lang="ja-JP" altLang="en-US" sz="1000" u="none" dirty="0">
                          <a:solidFill>
                            <a:schemeClr val="tx1"/>
                          </a:solidFill>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71.7%</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err="1" smtClean="0">
                          <a:solidFill>
                            <a:schemeClr val="tx1"/>
                          </a:solidFill>
                          <a:latin typeface="Meiryo UI" panose="020B0604030504040204" pitchFamily="50" charset="-128"/>
                          <a:ea typeface="Meiryo UI" panose="020B0604030504040204" pitchFamily="50" charset="-128"/>
                        </a:rPr>
                        <a:t>ー</a:t>
                      </a:r>
                      <a:endParaRPr kumimoji="1" lang="en-US" altLang="ja-JP" sz="1000" u="none"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ja-JP" altLang="en-US" sz="1000" u="none" dirty="0">
                          <a:solidFill>
                            <a:schemeClr val="tx1"/>
                          </a:solidFill>
                          <a:latin typeface="Meiryo UI" panose="020B0604030504040204" pitchFamily="50" charset="-128"/>
                          <a:ea typeface="Meiryo UI" panose="020B0604030504040204" pitchFamily="50" charset="-128"/>
                        </a:rPr>
                        <a:t>将来ビジョン・大阪（全国・大阪府）に関する調査（大阪府）</a:t>
                      </a:r>
                    </a:p>
                  </a:txBody>
                  <a:tcPr marL="84406" marR="84406" marT="42203" marB="42203" anchor="ctr"/>
                </a:tc>
                <a:extLst>
                  <a:ext uri="{0D108BD9-81ED-4DB2-BD59-A6C34878D82A}">
                    <a16:rowId xmlns:a16="http://schemas.microsoft.com/office/drawing/2014/main" val="1466581733"/>
                  </a:ext>
                </a:extLst>
              </a:tr>
              <a:tr h="46800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dirty="0">
                          <a:solidFill>
                            <a:schemeClr val="tx1"/>
                          </a:solidFill>
                          <a:latin typeface="Meiryo UI" panose="020B0604030504040204" pitchFamily="50" charset="-128"/>
                          <a:ea typeface="Meiryo UI" panose="020B0604030504040204" pitchFamily="50" charset="-128"/>
                        </a:rPr>
                        <a:t>劇場、音楽堂等（府内の国公立施設）における多言語化の割合</a:t>
                      </a:r>
                      <a:endParaRPr lang="en-US" altLang="ja-JP" sz="1000"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「対応している」「一部のみ対応している」の合計）</a:t>
                      </a:r>
                      <a:endParaRPr kumimoji="1" lang="ja-JP" altLang="en-US" sz="9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en-US" altLang="ja-JP" sz="1000" dirty="0">
                          <a:solidFill>
                            <a:schemeClr val="tx1"/>
                          </a:solidFill>
                          <a:latin typeface="Meiryo UI" panose="020B0604030504040204" pitchFamily="50" charset="-128"/>
                          <a:ea typeface="Meiryo UI" panose="020B0604030504040204" pitchFamily="50" charset="-128"/>
                        </a:rPr>
                        <a:t>26.4%</a:t>
                      </a:r>
                    </a:p>
                  </a:txBody>
                  <a:tcPr marL="84406" marR="84406" marT="42203" marB="4220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err="1">
                          <a:solidFill>
                            <a:schemeClr val="tx1"/>
                          </a:solidFill>
                          <a:latin typeface="Meiryo UI" panose="020B0604030504040204" pitchFamily="50" charset="-128"/>
                          <a:ea typeface="Meiryo UI" panose="020B0604030504040204" pitchFamily="50" charset="-128"/>
                        </a:rPr>
                        <a:t>ー</a:t>
                      </a:r>
                      <a:endParaRPr kumimoji="1"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a:t>
                      </a:r>
                      <a:r>
                        <a:rPr kumimoji="1" lang="ja-JP" altLang="en-US" sz="1000" u="none" dirty="0">
                          <a:solidFill>
                            <a:schemeClr val="tx1"/>
                          </a:solidFill>
                          <a:latin typeface="Meiryo UI" panose="020B0604030504040204" pitchFamily="50" charset="-128"/>
                          <a:ea typeface="Meiryo UI" panose="020B0604030504040204" pitchFamily="50" charset="-128"/>
                        </a:rPr>
                        <a:t>隔年調査</a:t>
                      </a:r>
                    </a:p>
                  </a:txBody>
                  <a:tcPr marL="84406" marR="84406" marT="42203" marB="4220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err="1" smtClean="0">
                          <a:solidFill>
                            <a:schemeClr val="tx1"/>
                          </a:solidFill>
                          <a:latin typeface="Meiryo UI" panose="020B0604030504040204" pitchFamily="50" charset="-128"/>
                          <a:ea typeface="Meiryo UI" panose="020B0604030504040204" pitchFamily="50" charset="-128"/>
                        </a:rPr>
                        <a:t>ー</a:t>
                      </a:r>
                      <a:endParaRPr kumimoji="1" lang="en-US" altLang="ja-JP" sz="1000" u="none"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ja-JP" altLang="en-US" sz="1000" u="none" dirty="0">
                          <a:solidFill>
                            <a:schemeClr val="tx1"/>
                          </a:solidFill>
                          <a:latin typeface="Meiryo UI" panose="020B0604030504040204" pitchFamily="50" charset="-128"/>
                          <a:ea typeface="Meiryo UI" panose="020B0604030504040204" pitchFamily="50" charset="-128"/>
                        </a:rPr>
                        <a:t>劇場、音楽堂等の活動状況に関する調査（文化庁）</a:t>
                      </a:r>
                    </a:p>
                  </a:txBody>
                  <a:tcPr marL="84406" marR="84406" marT="42203" marB="42203" anchor="ctr"/>
                </a:tc>
                <a:extLst>
                  <a:ext uri="{0D108BD9-81ED-4DB2-BD59-A6C34878D82A}">
                    <a16:rowId xmlns:a16="http://schemas.microsoft.com/office/drawing/2014/main" val="4079346334"/>
                  </a:ext>
                </a:extLst>
              </a:tr>
              <a:tr h="43200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大阪が楽しいまちだと思っている人の割合（全国）</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latin typeface="Meiryo UI" panose="020B0604030504040204" pitchFamily="50" charset="-128"/>
                          <a:ea typeface="Meiryo UI" panose="020B0604030504040204" pitchFamily="50" charset="-128"/>
                        </a:rPr>
                        <a:t>43.3</a:t>
                      </a:r>
                      <a:r>
                        <a:rPr kumimoji="1" lang="ja-JP" altLang="en-US" sz="1000" dirty="0">
                          <a:solidFill>
                            <a:schemeClr val="tx1"/>
                          </a:solidFill>
                          <a:latin typeface="Meiryo UI" panose="020B0604030504040204" pitchFamily="50" charset="-128"/>
                          <a:ea typeface="Meiryo UI" panose="020B0604030504040204" pitchFamily="50" charset="-128"/>
                        </a:rPr>
                        <a:t>％</a:t>
                      </a:r>
                      <a:endParaRPr kumimoji="1" lang="en-US" altLang="ja-JP" sz="10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41.4%</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err="1" smtClean="0">
                          <a:solidFill>
                            <a:schemeClr val="tx1"/>
                          </a:solidFill>
                          <a:latin typeface="Meiryo UI" panose="020B0604030504040204" pitchFamily="50" charset="-128"/>
                          <a:ea typeface="Meiryo UI" panose="020B0604030504040204" pitchFamily="50" charset="-128"/>
                        </a:rPr>
                        <a:t>ー</a:t>
                      </a:r>
                      <a:endParaRPr kumimoji="1" lang="en-US" altLang="ja-JP" sz="1000" u="none"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ja-JP" altLang="en-US" sz="900" u="none" dirty="0">
                          <a:solidFill>
                            <a:schemeClr val="tx1"/>
                          </a:solidFill>
                          <a:latin typeface="Meiryo UI" panose="020B0604030504040204" pitchFamily="50" charset="-128"/>
                          <a:ea typeface="Meiryo UI" panose="020B0604030504040204" pitchFamily="50" charset="-128"/>
                        </a:rPr>
                        <a:t>将来ビジョン・大阪（全国・大阪府）に関する調査（大阪府）</a:t>
                      </a:r>
                    </a:p>
                  </a:txBody>
                  <a:tcPr marL="84406" marR="84406" marT="42203" marB="42203" anchor="ctr"/>
                </a:tc>
                <a:extLst>
                  <a:ext uri="{0D108BD9-81ED-4DB2-BD59-A6C34878D82A}">
                    <a16:rowId xmlns:a16="http://schemas.microsoft.com/office/drawing/2014/main" val="1689938929"/>
                  </a:ext>
                </a:extLst>
              </a:tr>
              <a:tr h="756000">
                <a:tc>
                  <a:txBody>
                    <a:bodyPr/>
                    <a:lstStyle/>
                    <a:p>
                      <a:r>
                        <a:rPr lang="ja-JP" altLang="en-US" sz="1000" dirty="0">
                          <a:solidFill>
                            <a:schemeClr val="tx1"/>
                          </a:solidFill>
                          <a:latin typeface="Meiryo UI" panose="020B0604030504040204" pitchFamily="50" charset="-128"/>
                          <a:ea typeface="Meiryo UI" panose="020B0604030504040204" pitchFamily="50" charset="-128"/>
                        </a:rPr>
                        <a:t>舞台芸術・芸能公演数</a:t>
                      </a:r>
                      <a:endParaRPr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地方公共団体が設置する劇場、音楽堂等で、座席数</a:t>
                      </a:r>
                      <a:r>
                        <a:rPr kumimoji="1" lang="en-US" altLang="ja-JP" sz="900" dirty="0">
                          <a:solidFill>
                            <a:schemeClr val="tx1"/>
                          </a:solidFill>
                          <a:latin typeface="Meiryo UI" panose="020B0604030504040204" pitchFamily="50" charset="-128"/>
                          <a:ea typeface="Meiryo UI" panose="020B0604030504040204" pitchFamily="50" charset="-128"/>
                        </a:rPr>
                        <a:t>300</a:t>
                      </a:r>
                      <a:r>
                        <a:rPr kumimoji="1" lang="ja-JP" altLang="en-US" sz="900" dirty="0">
                          <a:solidFill>
                            <a:schemeClr val="tx1"/>
                          </a:solidFill>
                          <a:latin typeface="Meiryo UI" panose="020B0604030504040204" pitchFamily="50" charset="-128"/>
                          <a:ea typeface="Meiryo UI" panose="020B0604030504040204" pitchFamily="50" charset="-128"/>
                        </a:rPr>
                        <a:t>以上のホールを有するものが主催又は共催するもの）</a:t>
                      </a:r>
                      <a:endParaRPr kumimoji="1" lang="ja-JP" altLang="en-US" sz="9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en-US" altLang="ja-JP" sz="1000" dirty="0">
                          <a:solidFill>
                            <a:schemeClr val="tx1"/>
                          </a:solidFill>
                          <a:latin typeface="Meiryo UI" panose="020B0604030504040204" pitchFamily="50" charset="-128"/>
                          <a:ea typeface="Meiryo UI" panose="020B0604030504040204" pitchFamily="50" charset="-128"/>
                        </a:rPr>
                        <a:t>2017</a:t>
                      </a:r>
                      <a:r>
                        <a:rPr kumimoji="1" lang="ja-JP" altLang="en-US" sz="1000" dirty="0">
                          <a:solidFill>
                            <a:schemeClr val="tx1"/>
                          </a:solidFill>
                          <a:latin typeface="Meiryo UI" panose="020B0604030504040204" pitchFamily="50" charset="-128"/>
                          <a:ea typeface="Meiryo UI" panose="020B0604030504040204" pitchFamily="50" charset="-128"/>
                        </a:rPr>
                        <a:t>年度） </a:t>
                      </a:r>
                      <a:r>
                        <a:rPr kumimoji="1" lang="en-US" altLang="ja-JP" sz="1000" dirty="0">
                          <a:solidFill>
                            <a:schemeClr val="tx1"/>
                          </a:solidFill>
                          <a:latin typeface="Meiryo UI" panose="020B0604030504040204" pitchFamily="50" charset="-128"/>
                          <a:ea typeface="Meiryo UI" panose="020B0604030504040204" pitchFamily="50" charset="-128"/>
                        </a:rPr>
                        <a:t>743</a:t>
                      </a:r>
                      <a:r>
                        <a:rPr kumimoji="1" lang="ja-JP" altLang="en-US" sz="1000" dirty="0">
                          <a:solidFill>
                            <a:schemeClr val="tx1"/>
                          </a:solidFill>
                          <a:latin typeface="Meiryo UI" panose="020B0604030504040204" pitchFamily="50" charset="-128"/>
                          <a:ea typeface="Meiryo UI" panose="020B0604030504040204" pitchFamily="50" charset="-128"/>
                        </a:rPr>
                        <a:t>件　</a:t>
                      </a:r>
                    </a:p>
                  </a:txBody>
                  <a:tcPr marL="84406" marR="84406" marT="42203" marB="4220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err="1">
                          <a:solidFill>
                            <a:schemeClr val="tx1"/>
                          </a:solidFill>
                          <a:latin typeface="Meiryo UI" panose="020B0604030504040204" pitchFamily="50" charset="-128"/>
                          <a:ea typeface="Meiryo UI" panose="020B0604030504040204" pitchFamily="50" charset="-128"/>
                        </a:rPr>
                        <a:t>ー</a:t>
                      </a:r>
                      <a:endParaRPr kumimoji="1"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※3</a:t>
                      </a:r>
                      <a:r>
                        <a:rPr kumimoji="1" lang="ja-JP" altLang="en-US" sz="1000" u="none" dirty="0">
                          <a:solidFill>
                            <a:schemeClr val="tx1"/>
                          </a:solidFill>
                          <a:latin typeface="Meiryo UI" panose="020B0604030504040204" pitchFamily="50" charset="-128"/>
                          <a:ea typeface="Meiryo UI" panose="020B0604030504040204" pitchFamily="50" charset="-128"/>
                        </a:rPr>
                        <a:t>年毎調査</a:t>
                      </a:r>
                    </a:p>
                  </a:txBody>
                  <a:tcPr marL="84406" marR="84406" marT="42203" marB="4220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err="1" smtClean="0">
                          <a:solidFill>
                            <a:schemeClr val="tx1"/>
                          </a:solidFill>
                          <a:latin typeface="Meiryo UI" panose="020B0604030504040204" pitchFamily="50" charset="-128"/>
                          <a:ea typeface="Meiryo UI" panose="020B0604030504040204" pitchFamily="50" charset="-128"/>
                        </a:rPr>
                        <a:t>ー</a:t>
                      </a:r>
                      <a:endParaRPr kumimoji="1" lang="en-US" altLang="ja-JP" sz="1000" u="none"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ja-JP" altLang="en-US" sz="1000" u="none" dirty="0">
                          <a:solidFill>
                            <a:schemeClr val="tx1"/>
                          </a:solidFill>
                          <a:latin typeface="Meiryo UI" panose="020B0604030504040204" pitchFamily="50" charset="-128"/>
                          <a:ea typeface="Meiryo UI" panose="020B0604030504040204" pitchFamily="50" charset="-128"/>
                        </a:rPr>
                        <a:t>平成</a:t>
                      </a:r>
                      <a:r>
                        <a:rPr kumimoji="1" lang="en-US" altLang="ja-JP" sz="1000" u="none" dirty="0">
                          <a:solidFill>
                            <a:schemeClr val="tx1"/>
                          </a:solidFill>
                          <a:latin typeface="Meiryo UI" panose="020B0604030504040204" pitchFamily="50" charset="-128"/>
                          <a:ea typeface="Meiryo UI" panose="020B0604030504040204" pitchFamily="50" charset="-128"/>
                        </a:rPr>
                        <a:t>30</a:t>
                      </a:r>
                      <a:r>
                        <a:rPr kumimoji="1" lang="ja-JP" altLang="en-US" sz="1000" u="none" dirty="0">
                          <a:solidFill>
                            <a:schemeClr val="tx1"/>
                          </a:solidFill>
                          <a:latin typeface="Meiryo UI" panose="020B0604030504040204" pitchFamily="50" charset="-128"/>
                          <a:ea typeface="Meiryo UI" panose="020B0604030504040204" pitchFamily="50" charset="-128"/>
                        </a:rPr>
                        <a:t>年度社会教育調査</a:t>
                      </a:r>
                      <a:endParaRPr kumimoji="1" lang="en-US" altLang="ja-JP" sz="1000" u="none" dirty="0">
                        <a:solidFill>
                          <a:schemeClr val="tx1"/>
                        </a:solidFill>
                        <a:latin typeface="Meiryo UI" panose="020B0604030504040204" pitchFamily="50" charset="-128"/>
                        <a:ea typeface="Meiryo UI" panose="020B0604030504040204" pitchFamily="50" charset="-128"/>
                      </a:endParaRPr>
                    </a:p>
                    <a:p>
                      <a:r>
                        <a:rPr kumimoji="1" lang="ja-JP" altLang="en-US" sz="1000" u="none" dirty="0">
                          <a:solidFill>
                            <a:schemeClr val="tx1"/>
                          </a:solidFill>
                          <a:latin typeface="Meiryo UI" panose="020B0604030504040204" pitchFamily="50" charset="-128"/>
                          <a:ea typeface="Meiryo UI" panose="020B0604030504040204" pitchFamily="50" charset="-128"/>
                        </a:rPr>
                        <a:t>（文部科学省）</a:t>
                      </a:r>
                    </a:p>
                  </a:txBody>
                  <a:tcPr marL="84406" marR="84406" marT="42203" marB="42203" anchor="ctr"/>
                </a:tc>
                <a:extLst>
                  <a:ext uri="{0D108BD9-81ED-4DB2-BD59-A6C34878D82A}">
                    <a16:rowId xmlns:a16="http://schemas.microsoft.com/office/drawing/2014/main" val="1167551232"/>
                  </a:ext>
                </a:extLst>
              </a:tr>
              <a:tr h="50400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大阪にゆかりのあるプロスポーツ７チームの年間主催試合観客者数合計　</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en-US" altLang="ja-JP" sz="1000" u="none" dirty="0">
                          <a:solidFill>
                            <a:schemeClr val="tx1"/>
                          </a:solidFill>
                          <a:latin typeface="Meiryo UI" panose="020B0604030504040204" pitchFamily="50" charset="-128"/>
                          <a:ea typeface="Meiryo UI" panose="020B0604030504040204" pitchFamily="50" charset="-128"/>
                        </a:rPr>
                        <a:t>3,030,617</a:t>
                      </a:r>
                      <a:r>
                        <a:rPr lang="ja-JP" altLang="en-US" sz="1000" u="none" dirty="0">
                          <a:solidFill>
                            <a:schemeClr val="tx1"/>
                          </a:solidFill>
                          <a:latin typeface="Meiryo UI" panose="020B0604030504040204" pitchFamily="50" charset="-128"/>
                          <a:ea typeface="Meiryo UI" panose="020B0604030504040204" pitchFamily="50" charset="-128"/>
                        </a:rPr>
                        <a:t>人</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663,705</a:t>
                      </a:r>
                      <a:r>
                        <a:rPr kumimoji="1" lang="ja-JP" altLang="en-US" sz="1000" u="none" dirty="0">
                          <a:solidFill>
                            <a:schemeClr val="tx1"/>
                          </a:solidFill>
                          <a:latin typeface="Meiryo UI" panose="020B0604030504040204" pitchFamily="50" charset="-128"/>
                          <a:ea typeface="Meiryo UI" panose="020B0604030504040204" pitchFamily="50" charset="-128"/>
                        </a:rPr>
                        <a:t>人</a:t>
                      </a:r>
                    </a:p>
                  </a:txBody>
                  <a:tcPr marL="84406" marR="84406" marT="42203" marB="4220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err="1" smtClean="0">
                          <a:solidFill>
                            <a:schemeClr val="tx1"/>
                          </a:solidFill>
                          <a:latin typeface="Meiryo UI" panose="020B0604030504040204" pitchFamily="50" charset="-128"/>
                          <a:ea typeface="Meiryo UI" panose="020B0604030504040204" pitchFamily="50" charset="-128"/>
                        </a:rPr>
                        <a:t>ー</a:t>
                      </a:r>
                      <a:endParaRPr kumimoji="1" lang="en-US" altLang="ja-JP" sz="1000" u="none"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lang="ja-JP" altLang="en-US" sz="1000" u="none" dirty="0">
                          <a:solidFill>
                            <a:schemeClr val="tx1"/>
                          </a:solidFill>
                          <a:latin typeface="Meiryo UI" panose="020B0604030504040204" pitchFamily="50" charset="-128"/>
                          <a:ea typeface="Meiryo UI" panose="020B0604030504040204" pitchFamily="50" charset="-128"/>
                        </a:rPr>
                        <a:t>各チーム公表資料</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extLst>
                  <a:ext uri="{0D108BD9-81ED-4DB2-BD59-A6C34878D82A}">
                    <a16:rowId xmlns:a16="http://schemas.microsoft.com/office/drawing/2014/main" val="2223814169"/>
                  </a:ext>
                </a:extLst>
              </a:tr>
              <a:tr h="432000">
                <a:tc>
                  <a:txBody>
                    <a:bodyPr/>
                    <a:lstStyle/>
                    <a:p>
                      <a:r>
                        <a:rPr lang="ja-JP" altLang="en-US" sz="1000" u="none" dirty="0">
                          <a:solidFill>
                            <a:schemeClr val="tx1"/>
                          </a:solidFill>
                          <a:latin typeface="Meiryo UI" panose="020B0604030504040204" pitchFamily="50" charset="-128"/>
                          <a:ea typeface="Meiryo UI" panose="020B0604030504040204" pitchFamily="50" charset="-128"/>
                        </a:rPr>
                        <a:t>大阪マラソンの外国人エントリー数</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lang="en-US" altLang="ja-JP" sz="1000" u="none" dirty="0">
                          <a:solidFill>
                            <a:schemeClr val="tx1"/>
                          </a:solidFill>
                          <a:latin typeface="Meiryo UI" panose="020B0604030504040204" pitchFamily="50" charset="-128"/>
                          <a:ea typeface="Meiryo UI" panose="020B0604030504040204" pitchFamily="50" charset="-128"/>
                        </a:rPr>
                        <a:t>15,082</a:t>
                      </a:r>
                      <a:r>
                        <a:rPr lang="ja-JP" altLang="en-US" sz="1000" u="none" dirty="0">
                          <a:solidFill>
                            <a:schemeClr val="tx1"/>
                          </a:solidFill>
                          <a:latin typeface="Meiryo UI" panose="020B0604030504040204" pitchFamily="50" charset="-128"/>
                          <a:ea typeface="Meiryo UI" panose="020B0604030504040204" pitchFamily="50" charset="-128"/>
                        </a:rPr>
                        <a:t>人</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smtClean="0">
                          <a:solidFill>
                            <a:schemeClr val="tx1"/>
                          </a:solidFill>
                          <a:latin typeface="Meiryo UI" panose="020B0604030504040204" pitchFamily="50" charset="-128"/>
                          <a:ea typeface="Meiryo UI" panose="020B0604030504040204" pitchFamily="50" charset="-128"/>
                        </a:rPr>
                        <a:t>開催中止</a:t>
                      </a:r>
                      <a:endParaRPr kumimoji="1" lang="en-US" altLang="ja-JP" sz="1000" u="none"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en-US" altLang="ja-JP" sz="1000" u="none" dirty="0" smtClean="0">
                          <a:solidFill>
                            <a:schemeClr val="tx1"/>
                          </a:solidFill>
                          <a:latin typeface="Meiryo UI" panose="020B0604030504040204" pitchFamily="50" charset="-128"/>
                          <a:ea typeface="Meiryo UI" panose="020B0604030504040204" pitchFamily="50" charset="-128"/>
                        </a:rPr>
                        <a:t>2022.2.27</a:t>
                      </a:r>
                      <a:r>
                        <a:rPr kumimoji="1" lang="ja-JP" altLang="en-US" sz="1000" u="none" dirty="0">
                          <a:solidFill>
                            <a:schemeClr val="tx1"/>
                          </a:solidFill>
                          <a:latin typeface="Meiryo UI" panose="020B0604030504040204" pitchFamily="50" charset="-128"/>
                          <a:ea typeface="Meiryo UI" panose="020B0604030504040204" pitchFamily="50" charset="-128"/>
                        </a:rPr>
                        <a:t>開催</a:t>
                      </a:r>
                      <a:r>
                        <a:rPr kumimoji="1" lang="ja-JP" altLang="en-US" sz="1000" u="none" dirty="0" smtClean="0">
                          <a:solidFill>
                            <a:schemeClr val="tx1"/>
                          </a:solidFill>
                          <a:latin typeface="Meiryo UI" panose="020B0604030504040204" pitchFamily="50" charset="-128"/>
                          <a:ea typeface="Meiryo UI" panose="020B0604030504040204" pitchFamily="50" charset="-128"/>
                        </a:rPr>
                        <a:t>予定</a:t>
                      </a:r>
                      <a:endParaRPr kumimoji="1" lang="en-US" altLang="ja-JP" sz="1000" u="none" dirty="0" smtClean="0">
                        <a:solidFill>
                          <a:schemeClr val="tx1"/>
                        </a:solidFill>
                        <a:latin typeface="Meiryo UI" panose="020B0604030504040204" pitchFamily="50" charset="-128"/>
                        <a:ea typeface="Meiryo UI" panose="020B0604030504040204" pitchFamily="50" charset="-128"/>
                      </a:endParaRPr>
                    </a:p>
                    <a:p>
                      <a:r>
                        <a:rPr kumimoji="1" lang="ja-JP" altLang="en-US" sz="1000" u="none" dirty="0" smtClean="0">
                          <a:solidFill>
                            <a:schemeClr val="tx1"/>
                          </a:solidFill>
                          <a:latin typeface="Meiryo UI" panose="020B0604030504040204" pitchFamily="50" charset="-128"/>
                          <a:ea typeface="Meiryo UI" panose="020B0604030504040204" pitchFamily="50" charset="-128"/>
                        </a:rPr>
                        <a:t>（海外ランナーは募集中止</a:t>
                      </a:r>
                      <a:r>
                        <a:rPr kumimoji="1" lang="ja-JP" altLang="en-US" sz="1000" u="none" dirty="0">
                          <a:solidFill>
                            <a:schemeClr val="tx1"/>
                          </a:solidFill>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大阪マラソン実績</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extLst>
                  <a:ext uri="{0D108BD9-81ED-4DB2-BD59-A6C34878D82A}">
                    <a16:rowId xmlns:a16="http://schemas.microsoft.com/office/drawing/2014/main" val="2389267946"/>
                  </a:ext>
                </a:extLst>
              </a:tr>
              <a:tr h="396000">
                <a:tc>
                  <a:txBody>
                    <a:bodyPr/>
                    <a:lstStyle/>
                    <a:p>
                      <a:r>
                        <a:rPr lang="ja-JP" altLang="en-US" sz="1000" u="none" dirty="0">
                          <a:solidFill>
                            <a:schemeClr val="tx1"/>
                          </a:solidFill>
                          <a:latin typeface="Meiryo UI" panose="020B0604030504040204" pitchFamily="50" charset="-128"/>
                          <a:ea typeface="Meiryo UI" panose="020B0604030504040204" pitchFamily="50" charset="-128"/>
                        </a:rPr>
                        <a:t>成人の週１回以上のスポーツ実施率</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lang="en-US" altLang="ja-JP" sz="1000" u="none" dirty="0">
                          <a:solidFill>
                            <a:schemeClr val="tx1"/>
                          </a:solidFill>
                          <a:latin typeface="Meiryo UI" panose="020B0604030504040204" pitchFamily="50" charset="-128"/>
                          <a:ea typeface="Meiryo UI" panose="020B0604030504040204" pitchFamily="50" charset="-128"/>
                        </a:rPr>
                        <a:t>56.2%</a:t>
                      </a:r>
                    </a:p>
                  </a:txBody>
                  <a:tcPr marL="84406" marR="84406" marT="42203" marB="4220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smtClean="0">
                          <a:solidFill>
                            <a:schemeClr val="tx1"/>
                          </a:solidFill>
                          <a:latin typeface="Meiryo UI" panose="020B0604030504040204" pitchFamily="50" charset="-128"/>
                          <a:ea typeface="Meiryo UI" panose="020B0604030504040204" pitchFamily="50" charset="-128"/>
                        </a:rPr>
                        <a:t>59.5</a:t>
                      </a:r>
                      <a:r>
                        <a:rPr kumimoji="1" lang="ja-JP" altLang="en-US" sz="1000" u="none" dirty="0" smtClean="0">
                          <a:solidFill>
                            <a:schemeClr val="tx1"/>
                          </a:solidFill>
                          <a:latin typeface="Meiryo UI" panose="020B0604030504040204" pitchFamily="50" charset="-128"/>
                          <a:ea typeface="Meiryo UI" panose="020B0604030504040204" pitchFamily="50" charset="-128"/>
                        </a:rPr>
                        <a:t>％</a:t>
                      </a:r>
                    </a:p>
                  </a:txBody>
                  <a:tcPr marL="84406" marR="84406" marT="42203" marB="4220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err="1" smtClean="0">
                          <a:solidFill>
                            <a:schemeClr val="tx1"/>
                          </a:solidFill>
                          <a:latin typeface="Meiryo UI" panose="020B0604030504040204" pitchFamily="50" charset="-128"/>
                          <a:ea typeface="Meiryo UI" panose="020B0604030504040204" pitchFamily="50" charset="-128"/>
                        </a:rPr>
                        <a:t>ー</a:t>
                      </a:r>
                      <a:endParaRPr kumimoji="1" lang="en-US" altLang="ja-JP" sz="1000" u="none"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スポーツの実施状況等に関する世論調査（スポーツ庁）</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extLst>
                  <a:ext uri="{0D108BD9-81ED-4DB2-BD59-A6C34878D82A}">
                    <a16:rowId xmlns:a16="http://schemas.microsoft.com/office/drawing/2014/main" val="3690176133"/>
                  </a:ext>
                </a:extLst>
              </a:tr>
            </a:tbl>
          </a:graphicData>
        </a:graphic>
      </p:graphicFrame>
      <p:sp>
        <p:nvSpPr>
          <p:cNvPr id="2" name="スライド番号プレースホルダー 1"/>
          <p:cNvSpPr>
            <a:spLocks noGrp="1"/>
          </p:cNvSpPr>
          <p:nvPr>
            <p:ph type="sldNum" sz="quarter" idx="12"/>
          </p:nvPr>
        </p:nvSpPr>
        <p:spPr>
          <a:xfrm>
            <a:off x="6758880" y="6356350"/>
            <a:ext cx="2133600" cy="365125"/>
          </a:xfrm>
        </p:spPr>
        <p:txBody>
          <a:bodyPr/>
          <a:lstStyle/>
          <a:p>
            <a:fld id="{D2D8002D-B5B0-4BAC-B1F6-782DDCCE6D9C}" type="slidenum">
              <a:rPr kumimoji="1" lang="ja-JP" altLang="en-US" smtClean="0"/>
              <a:t>2</a:t>
            </a:fld>
            <a:endParaRPr kumimoji="1" lang="ja-JP" altLang="en-US"/>
          </a:p>
        </p:txBody>
      </p:sp>
    </p:spTree>
    <p:extLst>
      <p:ext uri="{BB962C8B-B14F-4D97-AF65-F5344CB8AC3E}">
        <p14:creationId xmlns:p14="http://schemas.microsoft.com/office/powerpoint/2010/main" val="18093046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4212392906"/>
              </p:ext>
            </p:extLst>
          </p:nvPr>
        </p:nvGraphicFramePr>
        <p:xfrm>
          <a:off x="410684" y="343228"/>
          <a:ext cx="8496000" cy="5965246"/>
        </p:xfrm>
        <a:graphic>
          <a:graphicData uri="http://schemas.openxmlformats.org/drawingml/2006/table">
            <a:tbl>
              <a:tblPr firstRow="1" bandRow="1">
                <a:tableStyleId>{5C22544A-7EE6-4342-B048-85BDC9FD1C3A}</a:tableStyleId>
              </a:tblPr>
              <a:tblGrid>
                <a:gridCol w="1641600">
                  <a:extLst>
                    <a:ext uri="{9D8B030D-6E8A-4147-A177-3AD203B41FA5}">
                      <a16:colId xmlns:a16="http://schemas.microsoft.com/office/drawing/2014/main" val="3083801403"/>
                    </a:ext>
                  </a:extLst>
                </a:gridCol>
                <a:gridCol w="1728000">
                  <a:extLst>
                    <a:ext uri="{9D8B030D-6E8A-4147-A177-3AD203B41FA5}">
                      <a16:colId xmlns:a16="http://schemas.microsoft.com/office/drawing/2014/main" val="1776016710"/>
                    </a:ext>
                  </a:extLst>
                </a:gridCol>
                <a:gridCol w="1728000">
                  <a:extLst>
                    <a:ext uri="{9D8B030D-6E8A-4147-A177-3AD203B41FA5}">
                      <a16:colId xmlns:a16="http://schemas.microsoft.com/office/drawing/2014/main" val="2081128372"/>
                    </a:ext>
                  </a:extLst>
                </a:gridCol>
                <a:gridCol w="1728000">
                  <a:extLst>
                    <a:ext uri="{9D8B030D-6E8A-4147-A177-3AD203B41FA5}">
                      <a16:colId xmlns:a16="http://schemas.microsoft.com/office/drawing/2014/main" val="3793600257"/>
                    </a:ext>
                  </a:extLst>
                </a:gridCol>
                <a:gridCol w="1670400">
                  <a:extLst>
                    <a:ext uri="{9D8B030D-6E8A-4147-A177-3AD203B41FA5}">
                      <a16:colId xmlns:a16="http://schemas.microsoft.com/office/drawing/2014/main" val="3754274535"/>
                    </a:ext>
                  </a:extLst>
                </a:gridCol>
              </a:tblGrid>
              <a:tr h="252000">
                <a:tc rowSpan="2">
                  <a:txBody>
                    <a:bodyPr/>
                    <a:lstStyle/>
                    <a:p>
                      <a:endParaRPr kumimoji="1" lang="ja-JP" altLang="en-US" sz="1000" dirty="0">
                        <a:latin typeface="Meiryo UI" panose="020B0604030504040204" pitchFamily="50" charset="-128"/>
                        <a:ea typeface="Meiryo UI" panose="020B0604030504040204" pitchFamily="50" charset="-128"/>
                      </a:endParaRPr>
                    </a:p>
                  </a:txBody>
                  <a:tcPr anchor="ctr"/>
                </a:tc>
                <a:tc gridSpan="3">
                  <a:txBody>
                    <a:bodyPr/>
                    <a:lstStyle/>
                    <a:p>
                      <a:pPr algn="ctr"/>
                      <a:r>
                        <a:rPr kumimoji="1" lang="ja-JP" altLang="en-US" sz="1050" b="0" dirty="0">
                          <a:latin typeface="Meiryo UI" panose="020B0604030504040204" pitchFamily="50" charset="-128"/>
                          <a:ea typeface="Meiryo UI" panose="020B0604030504040204" pitchFamily="50" charset="-128"/>
                        </a:rPr>
                        <a:t>参考値</a:t>
                      </a:r>
                    </a:p>
                  </a:txBody>
                  <a:tcPr>
                    <a:lnB w="12700" cap="flat" cmpd="sng" algn="ctr">
                      <a:solidFill>
                        <a:schemeClr val="bg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dirty="0"/>
                    </a:p>
                  </a:txBody>
                  <a:tcPr/>
                </a:tc>
                <a:tc rowSpan="2">
                  <a:txBody>
                    <a:bodyPr/>
                    <a:lstStyle/>
                    <a:p>
                      <a:pPr algn="ctr"/>
                      <a:r>
                        <a:rPr kumimoji="1" lang="ja-JP" altLang="en-US" sz="1050" b="0" dirty="0">
                          <a:latin typeface="Meiryo UI" panose="020B0604030504040204" pitchFamily="50" charset="-128"/>
                          <a:ea typeface="Meiryo UI" panose="020B0604030504040204" pitchFamily="50" charset="-128"/>
                        </a:rPr>
                        <a:t>出典</a:t>
                      </a:r>
                    </a:p>
                  </a:txBody>
                  <a:tcPr anchor="ctr"/>
                </a:tc>
                <a:extLst>
                  <a:ext uri="{0D108BD9-81ED-4DB2-BD59-A6C34878D82A}">
                    <a16:rowId xmlns:a16="http://schemas.microsoft.com/office/drawing/2014/main" val="2942717110"/>
                  </a:ext>
                </a:extLst>
              </a:tr>
              <a:tr h="252000">
                <a:tc vMerge="1">
                  <a:txBody>
                    <a:bodyPr/>
                    <a:lstStyle/>
                    <a:p>
                      <a:endParaRPr kumimoji="1" lang="ja-JP" altLang="en-US"/>
                    </a:p>
                  </a:txBody>
                  <a:tcPr/>
                </a:tc>
                <a:tc>
                  <a:txBody>
                    <a:bodyPr/>
                    <a:lstStyle/>
                    <a:p>
                      <a:pPr algn="ctr"/>
                      <a:r>
                        <a:rPr kumimoji="1" lang="en-US" altLang="ja-JP" sz="1050" b="0" dirty="0">
                          <a:solidFill>
                            <a:schemeClr val="bg1"/>
                          </a:solidFill>
                          <a:latin typeface="Meiryo UI" panose="020B0604030504040204" pitchFamily="50" charset="-128"/>
                          <a:ea typeface="Meiryo UI" panose="020B0604030504040204" pitchFamily="50" charset="-128"/>
                        </a:rPr>
                        <a:t>2019</a:t>
                      </a:r>
                      <a:r>
                        <a:rPr kumimoji="1" lang="ja-JP" altLang="en-US" sz="1050" b="0" dirty="0">
                          <a:solidFill>
                            <a:schemeClr val="bg1"/>
                          </a:solidFill>
                          <a:latin typeface="Meiryo UI" panose="020B0604030504040204" pitchFamily="50" charset="-128"/>
                          <a:ea typeface="Meiryo UI" panose="020B0604030504040204" pitchFamily="50" charset="-128"/>
                        </a:rPr>
                        <a:t>年</a:t>
                      </a:r>
                    </a:p>
                  </a:txBody>
                  <a:tcPr marL="84406" marR="84406" marT="42203" marB="42203"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dirty="0" smtClean="0">
                          <a:solidFill>
                            <a:schemeClr val="bg1"/>
                          </a:solidFill>
                          <a:latin typeface="Meiryo UI" panose="020B0604030504040204" pitchFamily="50" charset="-128"/>
                          <a:ea typeface="Meiryo UI" panose="020B0604030504040204" pitchFamily="50" charset="-128"/>
                        </a:rPr>
                        <a:t>2020</a:t>
                      </a:r>
                      <a:r>
                        <a:rPr kumimoji="1" lang="ja-JP" altLang="en-US" sz="1050" b="0" dirty="0" smtClean="0">
                          <a:solidFill>
                            <a:schemeClr val="bg1"/>
                          </a:solidFill>
                          <a:latin typeface="Meiryo UI" panose="020B0604030504040204" pitchFamily="50" charset="-128"/>
                          <a:ea typeface="Meiryo UI" panose="020B0604030504040204" pitchFamily="50" charset="-128"/>
                        </a:rPr>
                        <a:t>年</a:t>
                      </a:r>
                    </a:p>
                  </a:txBody>
                  <a:tcPr marL="84406" marR="84406" marT="42203" marB="42203"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050" b="0" dirty="0" smtClean="0">
                          <a:solidFill>
                            <a:schemeClr val="bg1"/>
                          </a:solidFill>
                          <a:latin typeface="Meiryo UI" panose="020B0604030504040204" pitchFamily="50" charset="-128"/>
                          <a:ea typeface="Meiryo UI" panose="020B0604030504040204" pitchFamily="50" charset="-128"/>
                        </a:rPr>
                        <a:t>2021</a:t>
                      </a:r>
                      <a:r>
                        <a:rPr kumimoji="1" lang="ja-JP" altLang="en-US" sz="1050" b="0" dirty="0" smtClean="0">
                          <a:solidFill>
                            <a:schemeClr val="bg1"/>
                          </a:solidFill>
                          <a:latin typeface="Meiryo UI" panose="020B0604030504040204" pitchFamily="50" charset="-128"/>
                          <a:ea typeface="Meiryo UI" panose="020B0604030504040204" pitchFamily="50" charset="-128"/>
                        </a:rPr>
                        <a:t>年</a:t>
                      </a:r>
                      <a:endParaRPr kumimoji="1" lang="ja-JP" altLang="en-US" sz="1050" b="0" dirty="0">
                        <a:solidFill>
                          <a:schemeClr val="bg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vMerge="1">
                  <a:txBody>
                    <a:bodyPr/>
                    <a:lstStyle/>
                    <a:p>
                      <a:endParaRPr kumimoji="1" lang="ja-JP" altLang="en-US"/>
                    </a:p>
                  </a:txBody>
                  <a:tcPr/>
                </a:tc>
                <a:extLst>
                  <a:ext uri="{0D108BD9-81ED-4DB2-BD59-A6C34878D82A}">
                    <a16:rowId xmlns:a16="http://schemas.microsoft.com/office/drawing/2014/main" val="4275991535"/>
                  </a:ext>
                </a:extLst>
              </a:tr>
              <a:tr h="68400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ja-JP" sz="1000" u="none" kern="1200" dirty="0">
                          <a:solidFill>
                            <a:schemeClr val="tx1"/>
                          </a:solidFill>
                          <a:effectLst/>
                          <a:latin typeface="Meiryo UI" panose="020B0604030504040204" pitchFamily="50" charset="-128"/>
                          <a:ea typeface="Meiryo UI" panose="020B0604030504040204" pitchFamily="50" charset="-128"/>
                          <a:cs typeface="+mn-cs"/>
                        </a:rPr>
                        <a:t>大阪はスポーツが盛んなまちだと思っている府民の割合</a:t>
                      </a:r>
                      <a:r>
                        <a:rPr kumimoji="1" lang="ja-JP" altLang="en-US" sz="1000" u="none" kern="1200" dirty="0">
                          <a:solidFill>
                            <a:schemeClr val="tx1"/>
                          </a:solidFill>
                          <a:effectLst/>
                          <a:latin typeface="Meiryo UI" panose="020B0604030504040204" pitchFamily="50" charset="-128"/>
                          <a:ea typeface="Meiryo UI" panose="020B0604030504040204" pitchFamily="50" charset="-128"/>
                          <a:cs typeface="+mn-cs"/>
                        </a:rPr>
                        <a:t>（府民）</a:t>
                      </a:r>
                      <a:endParaRPr lang="en-US" altLang="ja-JP" sz="8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45.1</a:t>
                      </a:r>
                      <a:r>
                        <a:rPr kumimoji="1" lang="ja-JP" altLang="en-US" sz="1000" u="none" dirty="0">
                          <a:solidFill>
                            <a:schemeClr val="tx1"/>
                          </a:solidFill>
                          <a:latin typeface="Meiryo UI" panose="020B0604030504040204" pitchFamily="50" charset="-128"/>
                          <a:ea typeface="Meiryo UI" panose="020B0604030504040204" pitchFamily="50" charset="-128"/>
                        </a:rPr>
                        <a:t>％</a:t>
                      </a:r>
                    </a:p>
                  </a:txBody>
                  <a:tcPr marL="84406" marR="84406" marT="42203" marB="42203" anchor="ct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45.7%</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err="1" smtClean="0">
                          <a:solidFill>
                            <a:schemeClr val="tx1"/>
                          </a:solidFill>
                          <a:latin typeface="Meiryo UI" panose="020B0604030504040204" pitchFamily="50" charset="-128"/>
                          <a:ea typeface="Meiryo UI" panose="020B0604030504040204" pitchFamily="50" charset="-128"/>
                        </a:rPr>
                        <a:t>ー</a:t>
                      </a:r>
                      <a:endParaRPr kumimoji="1" lang="en-US" altLang="ja-JP" sz="1000" u="none"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将来ビジョン・大阪（全国・大阪府）に関する調査（大阪府）</a:t>
                      </a:r>
                    </a:p>
                  </a:txBody>
                  <a:tcPr marL="84406" marR="84406" marT="42203" marB="42203" anchor="ctr"/>
                </a:tc>
                <a:extLst>
                  <a:ext uri="{0D108BD9-81ED-4DB2-BD59-A6C34878D82A}">
                    <a16:rowId xmlns:a16="http://schemas.microsoft.com/office/drawing/2014/main" val="3328436112"/>
                  </a:ext>
                </a:extLst>
              </a:tr>
              <a:tr h="684000">
                <a:tc>
                  <a:txBody>
                    <a:bodyPr/>
                    <a:lstStyle/>
                    <a:p>
                      <a:pPr>
                        <a:lnSpc>
                          <a:spcPct val="150000"/>
                        </a:lnSpc>
                      </a:pPr>
                      <a:r>
                        <a:rPr lang="ja-JP" altLang="en-US" sz="1000" u="none" dirty="0">
                          <a:solidFill>
                            <a:schemeClr val="tx1"/>
                          </a:solidFill>
                          <a:latin typeface="Meiryo UI" panose="020B0604030504040204" pitchFamily="50" charset="-128"/>
                          <a:ea typeface="Meiryo UI" panose="020B0604030504040204" pitchFamily="50" charset="-128"/>
                        </a:rPr>
                        <a:t>海外留学する高校生数</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a:t>
                      </a:r>
                      <a:r>
                        <a:rPr kumimoji="1" lang="en-US" altLang="ja-JP" sz="1000" u="none" dirty="0">
                          <a:solidFill>
                            <a:schemeClr val="tx1"/>
                          </a:solidFill>
                          <a:latin typeface="Meiryo UI" panose="020B0604030504040204" pitchFamily="50" charset="-128"/>
                          <a:ea typeface="Meiryo UI" panose="020B0604030504040204" pitchFamily="50" charset="-128"/>
                        </a:rPr>
                        <a:t>2017</a:t>
                      </a:r>
                      <a:r>
                        <a:rPr kumimoji="1" lang="ja-JP" altLang="en-US" sz="1000" u="none" dirty="0">
                          <a:solidFill>
                            <a:schemeClr val="tx1"/>
                          </a:solidFill>
                          <a:latin typeface="Meiryo UI" panose="020B0604030504040204" pitchFamily="50" charset="-128"/>
                          <a:ea typeface="Meiryo UI" panose="020B0604030504040204" pitchFamily="50" charset="-128"/>
                        </a:rPr>
                        <a:t>年度）</a:t>
                      </a:r>
                      <a:r>
                        <a:rPr kumimoji="1" lang="en-US" altLang="ja-JP" sz="1000" u="none" dirty="0">
                          <a:solidFill>
                            <a:schemeClr val="tx1"/>
                          </a:solidFill>
                          <a:latin typeface="Meiryo UI" panose="020B0604030504040204" pitchFamily="50" charset="-128"/>
                          <a:ea typeface="Meiryo UI" panose="020B0604030504040204" pitchFamily="50" charset="-128"/>
                        </a:rPr>
                        <a:t>455</a:t>
                      </a:r>
                      <a:r>
                        <a:rPr kumimoji="1" lang="ja-JP" altLang="en-US" sz="1000" u="none" dirty="0">
                          <a:solidFill>
                            <a:schemeClr val="tx1"/>
                          </a:solidFill>
                          <a:latin typeface="Meiryo UI" panose="020B0604030504040204" pitchFamily="50" charset="-128"/>
                          <a:ea typeface="Meiryo UI" panose="020B0604030504040204" pitchFamily="50" charset="-128"/>
                        </a:rPr>
                        <a:t>人</a:t>
                      </a:r>
                    </a:p>
                  </a:txBody>
                  <a:tcPr marL="84406" marR="84406" marT="42203" marB="42203"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err="1">
                          <a:solidFill>
                            <a:schemeClr val="tx1"/>
                          </a:solidFill>
                          <a:latin typeface="Meiryo UI" panose="020B0604030504040204" pitchFamily="50" charset="-128"/>
                          <a:ea typeface="Meiryo UI" panose="020B0604030504040204" pitchFamily="50" charset="-128"/>
                        </a:rPr>
                        <a:t>ー</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err="1">
                          <a:solidFill>
                            <a:schemeClr val="tx1"/>
                          </a:solidFill>
                          <a:latin typeface="Meiryo UI" panose="020B0604030504040204" pitchFamily="50" charset="-128"/>
                          <a:ea typeface="Meiryo UI" panose="020B0604030504040204" pitchFamily="50" charset="-128"/>
                        </a:rPr>
                        <a:t>ー</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ja-JP" altLang="en-US" sz="1000" u="none" dirty="0">
                          <a:solidFill>
                            <a:schemeClr val="tx1"/>
                          </a:solidFill>
                          <a:latin typeface="Meiryo UI" panose="020B0604030504040204" pitchFamily="50" charset="-128"/>
                          <a:ea typeface="Meiryo UI" panose="020B0604030504040204" pitchFamily="50" charset="-128"/>
                        </a:rPr>
                        <a:t>高等学校等における国際交流等の状況について（文部科学省）</a:t>
                      </a:r>
                      <a:endParaRPr kumimoji="1" lang="en-US" altLang="ja-JP" sz="1000" u="none" strike="sngStrik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extLst>
                  <a:ext uri="{0D108BD9-81ED-4DB2-BD59-A6C34878D82A}">
                    <a16:rowId xmlns:a16="http://schemas.microsoft.com/office/drawing/2014/main" val="1372046935"/>
                  </a:ext>
                </a:extLst>
              </a:tr>
              <a:tr h="68400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海外留学する大学生数（大阪府内の大学）</a:t>
                      </a:r>
                      <a:endParaRPr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en-US" altLang="ja-JP" sz="1000" u="none" dirty="0">
                          <a:solidFill>
                            <a:schemeClr val="tx1"/>
                          </a:solidFill>
                          <a:latin typeface="Meiryo UI" panose="020B0604030504040204" pitchFamily="50" charset="-128"/>
                          <a:ea typeface="Meiryo UI" panose="020B0604030504040204" pitchFamily="50" charset="-128"/>
                        </a:rPr>
                        <a:t>※</a:t>
                      </a:r>
                      <a:r>
                        <a:rPr lang="ja-JP" altLang="en-US" sz="1000" u="none" dirty="0">
                          <a:solidFill>
                            <a:schemeClr val="tx1"/>
                          </a:solidFill>
                          <a:latin typeface="Meiryo UI" panose="020B0604030504040204" pitchFamily="50" charset="-128"/>
                          <a:ea typeface="Meiryo UI" panose="020B0604030504040204" pitchFamily="50" charset="-128"/>
                        </a:rPr>
                        <a:t>３か月以上の留学</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en-US" altLang="ja-JP" sz="1000" dirty="0">
                          <a:solidFill>
                            <a:schemeClr val="tx1"/>
                          </a:solidFill>
                          <a:latin typeface="Meiryo UI" panose="020B0604030504040204" pitchFamily="50" charset="-128"/>
                          <a:ea typeface="Meiryo UI" panose="020B0604030504040204" pitchFamily="50" charset="-128"/>
                        </a:rPr>
                        <a:t>2018</a:t>
                      </a:r>
                      <a:r>
                        <a:rPr kumimoji="1" lang="ja-JP" altLang="en-US" sz="1000" dirty="0">
                          <a:solidFill>
                            <a:schemeClr val="tx1"/>
                          </a:solidFill>
                          <a:latin typeface="Meiryo UI" panose="020B0604030504040204" pitchFamily="50" charset="-128"/>
                          <a:ea typeface="Meiryo UI" panose="020B0604030504040204" pitchFamily="50" charset="-128"/>
                        </a:rPr>
                        <a:t>年度）</a:t>
                      </a:r>
                      <a:r>
                        <a:rPr kumimoji="1" lang="en-US" altLang="ja-JP" sz="1000" dirty="0">
                          <a:solidFill>
                            <a:schemeClr val="tx1"/>
                          </a:solidFill>
                          <a:latin typeface="Meiryo UI" panose="020B0604030504040204" pitchFamily="50" charset="-128"/>
                          <a:ea typeface="Meiryo UI" panose="020B0604030504040204" pitchFamily="50" charset="-128"/>
                        </a:rPr>
                        <a:t>3,660</a:t>
                      </a:r>
                      <a:r>
                        <a:rPr kumimoji="1" lang="ja-JP" altLang="en-US" sz="1000" dirty="0">
                          <a:solidFill>
                            <a:schemeClr val="tx1"/>
                          </a:solidFill>
                          <a:latin typeface="Meiryo UI" panose="020B0604030504040204" pitchFamily="50" charset="-128"/>
                          <a:ea typeface="Meiryo UI" panose="020B0604030504040204" pitchFamily="50" charset="-128"/>
                        </a:rPr>
                        <a:t>人</a:t>
                      </a:r>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800" dirty="0">
                          <a:solidFill>
                            <a:schemeClr val="tx1"/>
                          </a:solidFill>
                          <a:latin typeface="Meiryo UI" panose="020B0604030504040204" pitchFamily="50" charset="-128"/>
                          <a:ea typeface="Meiryo UI" panose="020B0604030504040204" pitchFamily="50" charset="-128"/>
                        </a:rPr>
                        <a:t>（うち協定等に基づく留学</a:t>
                      </a:r>
                      <a:r>
                        <a:rPr kumimoji="1" lang="en-US" altLang="ja-JP" sz="800" dirty="0">
                          <a:solidFill>
                            <a:schemeClr val="tx1"/>
                          </a:solidFill>
                          <a:latin typeface="Meiryo UI" panose="020B0604030504040204" pitchFamily="50" charset="-128"/>
                          <a:ea typeface="Meiryo UI" panose="020B0604030504040204" pitchFamily="50" charset="-128"/>
                        </a:rPr>
                        <a:t>3,045</a:t>
                      </a:r>
                      <a:r>
                        <a:rPr kumimoji="1" lang="ja-JP" altLang="en-US" sz="800" dirty="0">
                          <a:solidFill>
                            <a:schemeClr val="tx1"/>
                          </a:solidFill>
                          <a:latin typeface="Meiryo UI" panose="020B0604030504040204" pitchFamily="50" charset="-128"/>
                          <a:ea typeface="Meiryo UI" panose="020B0604030504040204" pitchFamily="50" charset="-128"/>
                        </a:rPr>
                        <a:t>人</a:t>
                      </a:r>
                      <a:r>
                        <a:rPr kumimoji="1" lang="ja-JP" altLang="en-US" sz="800" dirty="0" smtClean="0">
                          <a:solidFill>
                            <a:schemeClr val="tx1"/>
                          </a:solidFill>
                          <a:latin typeface="Meiryo UI" panose="020B0604030504040204" pitchFamily="50" charset="-128"/>
                          <a:ea typeface="Meiryo UI" panose="020B0604030504040204" pitchFamily="50" charset="-128"/>
                        </a:rPr>
                        <a:t>）</a:t>
                      </a:r>
                      <a:endParaRPr kumimoji="1" lang="en-US" altLang="ja-JP" sz="800" dirty="0" smtClean="0">
                        <a:solidFill>
                          <a:schemeClr val="tx1"/>
                        </a:solidFill>
                        <a:latin typeface="Meiryo UI" panose="020B0604030504040204" pitchFamily="50" charset="-128"/>
                        <a:ea typeface="Meiryo UI" panose="020B0604030504040204" pitchFamily="50" charset="-128"/>
                      </a:endParaRPr>
                    </a:p>
                    <a:p>
                      <a:pPr>
                        <a:lnSpc>
                          <a:spcPts val="600"/>
                        </a:lnSpc>
                      </a:pPr>
                      <a:endParaRPr kumimoji="1" lang="en-US" altLang="ja-JP" sz="8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latin typeface="Meiryo UI" panose="020B0604030504040204" pitchFamily="50" charset="-128"/>
                          <a:ea typeface="Meiryo UI" panose="020B0604030504040204" pitchFamily="50" charset="-128"/>
                        </a:rPr>
                        <a:t>（</a:t>
                      </a:r>
                      <a:r>
                        <a:rPr kumimoji="1" lang="en-US" altLang="ja-JP" sz="1000" dirty="0" smtClean="0">
                          <a:solidFill>
                            <a:schemeClr val="tx1"/>
                          </a:solidFill>
                          <a:latin typeface="Meiryo UI" panose="020B0604030504040204" pitchFamily="50" charset="-128"/>
                          <a:ea typeface="Meiryo UI" panose="020B0604030504040204" pitchFamily="50" charset="-128"/>
                        </a:rPr>
                        <a:t>2019</a:t>
                      </a:r>
                      <a:r>
                        <a:rPr kumimoji="1" lang="ja-JP" altLang="en-US" sz="1000" dirty="0" smtClean="0">
                          <a:solidFill>
                            <a:schemeClr val="tx1"/>
                          </a:solidFill>
                          <a:latin typeface="Meiryo UI" panose="020B0604030504040204" pitchFamily="50" charset="-128"/>
                          <a:ea typeface="Meiryo UI" panose="020B0604030504040204" pitchFamily="50" charset="-128"/>
                        </a:rPr>
                        <a:t>年度）</a:t>
                      </a:r>
                      <a:r>
                        <a:rPr kumimoji="1" lang="en-US" altLang="ja-JP" sz="1000" dirty="0" smtClean="0">
                          <a:solidFill>
                            <a:schemeClr val="tx1"/>
                          </a:solidFill>
                          <a:latin typeface="Meiryo UI" panose="020B0604030504040204" pitchFamily="50" charset="-128"/>
                          <a:ea typeface="Meiryo UI" panose="020B0604030504040204" pitchFamily="50" charset="-128"/>
                        </a:rPr>
                        <a:t>2,952</a:t>
                      </a:r>
                      <a:r>
                        <a:rPr kumimoji="1" lang="ja-JP" altLang="en-US" sz="1000" dirty="0" smtClean="0">
                          <a:solidFill>
                            <a:schemeClr val="tx1"/>
                          </a:solidFill>
                          <a:latin typeface="Meiryo UI" panose="020B0604030504040204" pitchFamily="50" charset="-128"/>
                          <a:ea typeface="Meiryo UI" panose="020B0604030504040204" pitchFamily="50" charset="-128"/>
                        </a:rPr>
                        <a:t>人</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Meiryo UI" panose="020B0604030504040204" pitchFamily="50" charset="-128"/>
                          <a:ea typeface="Meiryo UI" panose="020B0604030504040204" pitchFamily="50" charset="-128"/>
                        </a:rPr>
                        <a:t>（うち協定等に基づく留学</a:t>
                      </a:r>
                      <a:r>
                        <a:rPr kumimoji="1" lang="en-US" altLang="ja-JP" sz="800" dirty="0" smtClean="0">
                          <a:solidFill>
                            <a:schemeClr val="tx1"/>
                          </a:solidFill>
                          <a:latin typeface="Meiryo UI" panose="020B0604030504040204" pitchFamily="50" charset="-128"/>
                          <a:ea typeface="Meiryo UI" panose="020B0604030504040204" pitchFamily="50" charset="-128"/>
                        </a:rPr>
                        <a:t>2,431</a:t>
                      </a:r>
                      <a:r>
                        <a:rPr kumimoji="1" lang="ja-JP" altLang="en-US" sz="800" dirty="0" smtClean="0">
                          <a:solidFill>
                            <a:schemeClr val="tx1"/>
                          </a:solidFill>
                          <a:latin typeface="Meiryo UI" panose="020B0604030504040204" pitchFamily="50" charset="-128"/>
                          <a:ea typeface="Meiryo UI" panose="020B0604030504040204" pitchFamily="50" charset="-128"/>
                        </a:rPr>
                        <a:t>人）</a:t>
                      </a:r>
                      <a:endParaRPr kumimoji="1" lang="en-US" altLang="ja-JP" sz="800"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err="1" smtClean="0">
                          <a:solidFill>
                            <a:schemeClr val="tx1"/>
                          </a:solidFill>
                          <a:latin typeface="Meiryo UI" panose="020B0604030504040204" pitchFamily="50" charset="-128"/>
                          <a:ea typeface="Meiryo UI" panose="020B0604030504040204" pitchFamily="50" charset="-128"/>
                        </a:rPr>
                        <a:t>ー</a:t>
                      </a:r>
                      <a:endParaRPr kumimoji="1" lang="en-US" altLang="ja-JP" sz="1000" u="none"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err="1" smtClean="0">
                          <a:solidFill>
                            <a:schemeClr val="tx1"/>
                          </a:solidFill>
                          <a:latin typeface="Meiryo UI" panose="020B0604030504040204" pitchFamily="50" charset="-128"/>
                          <a:ea typeface="Meiryo UI" panose="020B0604030504040204" pitchFamily="50" charset="-128"/>
                        </a:rPr>
                        <a:t>ー</a:t>
                      </a:r>
                      <a:endParaRPr kumimoji="1" lang="en-US" altLang="ja-JP" sz="1000" u="none"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lang="ja-JP" altLang="en-US" sz="1000" u="none" dirty="0">
                          <a:solidFill>
                            <a:schemeClr val="tx1"/>
                          </a:solidFill>
                          <a:latin typeface="Meiryo UI" panose="020B0604030504040204" pitchFamily="50" charset="-128"/>
                          <a:ea typeface="Meiryo UI" panose="020B0604030504040204" pitchFamily="50" charset="-128"/>
                        </a:rPr>
                        <a:t>日本人学生留学状況調査</a:t>
                      </a:r>
                      <a:endParaRPr lang="en-US" altLang="ja-JP" sz="1000" u="none" dirty="0">
                        <a:solidFill>
                          <a:schemeClr val="tx1"/>
                        </a:solidFill>
                        <a:latin typeface="Meiryo UI" panose="020B0604030504040204" pitchFamily="50" charset="-128"/>
                        <a:ea typeface="Meiryo UI" panose="020B0604030504040204" pitchFamily="50" charset="-128"/>
                      </a:endParaRPr>
                    </a:p>
                    <a:p>
                      <a:r>
                        <a:rPr lang="ja-JP" altLang="en-US" sz="1000" u="none" dirty="0">
                          <a:solidFill>
                            <a:schemeClr val="tx1"/>
                          </a:solidFill>
                          <a:latin typeface="Meiryo UI" panose="020B0604030504040204" pitchFamily="50" charset="-128"/>
                          <a:ea typeface="Meiryo UI" panose="020B0604030504040204" pitchFamily="50" charset="-128"/>
                        </a:rPr>
                        <a:t>（</a:t>
                      </a:r>
                      <a:r>
                        <a:rPr lang="zh-CN" altLang="en-US" sz="1000" u="none" dirty="0">
                          <a:solidFill>
                            <a:schemeClr val="tx1"/>
                          </a:solidFill>
                          <a:latin typeface="Meiryo UI" panose="020B0604030504040204" pitchFamily="50" charset="-128"/>
                          <a:ea typeface="Meiryo UI" panose="020B0604030504040204" pitchFamily="50" charset="-128"/>
                        </a:rPr>
                        <a:t>独立行政法人</a:t>
                      </a:r>
                      <a:r>
                        <a:rPr lang="ja-JP" altLang="en-US" sz="1000" u="none" dirty="0">
                          <a:solidFill>
                            <a:schemeClr val="tx1"/>
                          </a:solidFill>
                          <a:latin typeface="Meiryo UI" panose="020B0604030504040204" pitchFamily="50" charset="-128"/>
                          <a:ea typeface="Meiryo UI" panose="020B0604030504040204" pitchFamily="50" charset="-128"/>
                        </a:rPr>
                        <a:t>日本学生支援機構（</a:t>
                      </a:r>
                      <a:r>
                        <a:rPr lang="en-US" altLang="ja-JP" sz="1000" u="none" dirty="0">
                          <a:solidFill>
                            <a:schemeClr val="tx1"/>
                          </a:solidFill>
                          <a:latin typeface="Meiryo UI" panose="020B0604030504040204" pitchFamily="50" charset="-128"/>
                          <a:ea typeface="Meiryo UI" panose="020B0604030504040204" pitchFamily="50" charset="-128"/>
                        </a:rPr>
                        <a:t>JASSO</a:t>
                      </a:r>
                      <a:r>
                        <a:rPr lang="ja-JP" altLang="en-US" sz="1000" u="none" dirty="0">
                          <a:solidFill>
                            <a:schemeClr val="tx1"/>
                          </a:solidFill>
                          <a:latin typeface="Meiryo UI" panose="020B0604030504040204" pitchFamily="50" charset="-128"/>
                          <a:ea typeface="Meiryo UI" panose="020B0604030504040204" pitchFamily="50" charset="-128"/>
                        </a:rPr>
                        <a:t>））</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extLst>
                  <a:ext uri="{0D108BD9-81ED-4DB2-BD59-A6C34878D82A}">
                    <a16:rowId xmlns:a16="http://schemas.microsoft.com/office/drawing/2014/main" val="3097636792"/>
                  </a:ext>
                </a:extLst>
              </a:tr>
              <a:tr h="100800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府内高校生の英語力</a:t>
                      </a:r>
                      <a:endParaRPr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en-US" altLang="ja-JP" sz="1000" u="none" dirty="0">
                          <a:solidFill>
                            <a:schemeClr val="tx1"/>
                          </a:solidFill>
                          <a:latin typeface="Meiryo UI" panose="020B0604030504040204" pitchFamily="50" charset="-128"/>
                          <a:ea typeface="Meiryo UI" panose="020B0604030504040204" pitchFamily="50" charset="-128"/>
                        </a:rPr>
                        <a:t> CEFR A2</a:t>
                      </a:r>
                      <a:r>
                        <a:rPr lang="ja-JP" altLang="en-US" sz="1000" u="none" dirty="0">
                          <a:solidFill>
                            <a:schemeClr val="tx1"/>
                          </a:solidFill>
                          <a:latin typeface="Meiryo UI" panose="020B0604030504040204" pitchFamily="50" charset="-128"/>
                          <a:ea typeface="Meiryo UI" panose="020B0604030504040204" pitchFamily="50" charset="-128"/>
                        </a:rPr>
                        <a:t>レベル相当以上の英語力を取得または有すると思われる生徒数の割合</a:t>
                      </a:r>
                      <a:r>
                        <a:rPr lang="ja-JP" altLang="en-US" sz="900" u="none" dirty="0">
                          <a:solidFill>
                            <a:schemeClr val="tx1"/>
                          </a:solidFill>
                          <a:latin typeface="Meiryo UI" panose="020B0604030504040204" pitchFamily="50" charset="-128"/>
                          <a:ea typeface="Meiryo UI" panose="020B0604030504040204" pitchFamily="50" charset="-128"/>
                        </a:rPr>
                        <a:t>（公立高等学校　第３学年）</a:t>
                      </a:r>
                      <a:endParaRPr lang="en-US" altLang="ja-JP" sz="9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B w="12700" cap="flat" cmpd="sng" algn="ctr">
                      <a:solidFill>
                        <a:schemeClr val="bg1"/>
                      </a:solidFill>
                      <a:prstDash val="solid"/>
                      <a:round/>
                      <a:headEnd type="none" w="med" len="med"/>
                      <a:tailEnd type="none" w="med" len="med"/>
                    </a:lnB>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latin typeface="Meiryo UI" panose="020B0604030504040204" pitchFamily="50" charset="-128"/>
                          <a:ea typeface="Meiryo UI" panose="020B0604030504040204" pitchFamily="50" charset="-128"/>
                        </a:rPr>
                        <a:t>43.7</a:t>
                      </a:r>
                      <a:r>
                        <a:rPr kumimoji="1" lang="ja-JP" altLang="en-US" sz="1000" dirty="0">
                          <a:solidFill>
                            <a:schemeClr val="tx1"/>
                          </a:solidFill>
                          <a:latin typeface="Meiryo UI" panose="020B0604030504040204" pitchFamily="50" charset="-128"/>
                          <a:ea typeface="Meiryo UI" panose="020B0604030504040204" pitchFamily="50" charset="-128"/>
                        </a:rPr>
                        <a:t>％</a:t>
                      </a:r>
                      <a:endParaRPr kumimoji="1" lang="en-US" altLang="ja-JP" sz="1000"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u="none" dirty="0">
                          <a:solidFill>
                            <a:schemeClr val="tx1"/>
                          </a:solidFill>
                          <a:latin typeface="Meiryo UI" panose="020B0604030504040204" pitchFamily="50" charset="-128"/>
                          <a:ea typeface="Meiryo UI" panose="020B0604030504040204" pitchFamily="50" charset="-128"/>
                        </a:rPr>
                        <a:t>※2019.12.1</a:t>
                      </a:r>
                      <a:r>
                        <a:rPr kumimoji="1" lang="ja-JP" altLang="en-US" sz="900" u="none" dirty="0">
                          <a:solidFill>
                            <a:schemeClr val="tx1"/>
                          </a:solidFill>
                          <a:latin typeface="Meiryo UI" panose="020B0604030504040204" pitchFamily="50" charset="-128"/>
                          <a:ea typeface="Meiryo UI" panose="020B0604030504040204" pitchFamily="50" charset="-128"/>
                        </a:rPr>
                        <a:t>時点</a:t>
                      </a:r>
                      <a:endParaRPr kumimoji="1" lang="en-US" altLang="ja-JP" sz="9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err="1">
                          <a:solidFill>
                            <a:schemeClr val="tx1"/>
                          </a:solidFill>
                          <a:latin typeface="Meiryo UI" panose="020B0604030504040204" pitchFamily="50" charset="-128"/>
                          <a:ea typeface="Meiryo UI" panose="020B0604030504040204" pitchFamily="50" charset="-128"/>
                        </a:rPr>
                        <a:t>ー</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err="1">
                          <a:solidFill>
                            <a:schemeClr val="tx1"/>
                          </a:solidFill>
                          <a:latin typeface="Meiryo UI" panose="020B0604030504040204" pitchFamily="50" charset="-128"/>
                          <a:ea typeface="Meiryo UI" panose="020B0604030504040204" pitchFamily="50" charset="-128"/>
                        </a:rPr>
                        <a:t>ー</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zh-TW" altLang="en-US" sz="1000" u="none" dirty="0">
                          <a:solidFill>
                            <a:schemeClr val="tx1"/>
                          </a:solidFill>
                          <a:latin typeface="Meiryo UI" panose="020B0604030504040204" pitchFamily="50" charset="-128"/>
                          <a:ea typeface="Meiryo UI" panose="020B0604030504040204" pitchFamily="50" charset="-128"/>
                        </a:rPr>
                        <a:t>英語教育実施状況調査</a:t>
                      </a:r>
                      <a:endParaRPr lang="en-US" altLang="zh-TW" sz="10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（文部科学省）</a:t>
                      </a:r>
                      <a:endParaRPr lang="en-US" altLang="zh-TW"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extLst>
                  <a:ext uri="{0D108BD9-81ED-4DB2-BD59-A6C34878D82A}">
                    <a16:rowId xmlns:a16="http://schemas.microsoft.com/office/drawing/2014/main" val="4269396055"/>
                  </a:ext>
                </a:extLst>
              </a:tr>
              <a:tr h="108000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府内在留高度外国人材数</a:t>
                      </a:r>
                      <a:endParaRPr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（在留資格別含む）</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T w="12700" cap="flat" cmpd="sng" algn="ctr">
                      <a:solidFill>
                        <a:schemeClr val="bg1"/>
                      </a:solidFill>
                      <a:prstDash val="solid"/>
                      <a:round/>
                      <a:headEnd type="none" w="med" len="med"/>
                      <a:tailEnd type="none" w="med" len="med"/>
                    </a:lnT>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latin typeface="Meiryo UI" panose="020B0604030504040204" pitchFamily="50" charset="-128"/>
                          <a:ea typeface="Meiryo UI" panose="020B0604030504040204" pitchFamily="50" charset="-128"/>
                        </a:rPr>
                        <a:t>30,173</a:t>
                      </a:r>
                      <a:r>
                        <a:rPr kumimoji="1" lang="ja-JP" altLang="en-US" sz="1000" dirty="0">
                          <a:solidFill>
                            <a:schemeClr val="tx1"/>
                          </a:solidFill>
                          <a:latin typeface="Meiryo UI" panose="020B0604030504040204" pitchFamily="50" charset="-128"/>
                          <a:ea typeface="Meiryo UI" panose="020B0604030504040204" pitchFamily="50" charset="-128"/>
                        </a:rPr>
                        <a:t>人</a:t>
                      </a:r>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うち</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 高度専門職 </a:t>
                      </a:r>
                      <a:r>
                        <a:rPr kumimoji="1" lang="en-US" altLang="ja-JP" sz="900" dirty="0">
                          <a:solidFill>
                            <a:schemeClr val="tx1"/>
                          </a:solidFill>
                          <a:latin typeface="Meiryo UI" panose="020B0604030504040204" pitchFamily="50" charset="-128"/>
                          <a:ea typeface="Meiryo UI" panose="020B0604030504040204" pitchFamily="50" charset="-128"/>
                        </a:rPr>
                        <a:t>585</a:t>
                      </a:r>
                      <a:r>
                        <a:rPr kumimoji="1" lang="ja-JP" altLang="en-US" sz="900" dirty="0">
                          <a:solidFill>
                            <a:schemeClr val="tx1"/>
                          </a:solidFill>
                          <a:latin typeface="Meiryo UI" panose="020B0604030504040204" pitchFamily="50" charset="-128"/>
                          <a:ea typeface="Meiryo UI" panose="020B0604030504040204" pitchFamily="50" charset="-128"/>
                        </a:rPr>
                        <a:t>人</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baseline="0" dirty="0">
                          <a:solidFill>
                            <a:schemeClr val="tx1"/>
                          </a:solidFill>
                          <a:latin typeface="Meiryo UI" panose="020B0604030504040204" pitchFamily="50" charset="-128"/>
                          <a:ea typeface="Meiryo UI" panose="020B0604030504040204" pitchFamily="50" charset="-128"/>
                        </a:rPr>
                        <a:t> </a:t>
                      </a:r>
                      <a:r>
                        <a:rPr kumimoji="1" lang="ja-JP" altLang="en-US" sz="900" dirty="0">
                          <a:solidFill>
                            <a:schemeClr val="tx1"/>
                          </a:solidFill>
                          <a:latin typeface="Meiryo UI" panose="020B0604030504040204" pitchFamily="50" charset="-128"/>
                          <a:ea typeface="Meiryo UI" panose="020B0604030504040204" pitchFamily="50" charset="-128"/>
                        </a:rPr>
                        <a:t>経営・管理</a:t>
                      </a:r>
                      <a:r>
                        <a:rPr kumimoji="1" lang="ja-JP" altLang="en-US" sz="900" baseline="0" dirty="0">
                          <a:solidFill>
                            <a:schemeClr val="tx1"/>
                          </a:solidFill>
                          <a:latin typeface="Meiryo UI" panose="020B0604030504040204" pitchFamily="50" charset="-128"/>
                          <a:ea typeface="Meiryo UI" panose="020B0604030504040204" pitchFamily="50" charset="-128"/>
                        </a:rPr>
                        <a:t> </a:t>
                      </a:r>
                      <a:r>
                        <a:rPr kumimoji="1" lang="en-US" altLang="ja-JP" sz="900" dirty="0">
                          <a:solidFill>
                            <a:schemeClr val="tx1"/>
                          </a:solidFill>
                          <a:latin typeface="Meiryo UI" panose="020B0604030504040204" pitchFamily="50" charset="-128"/>
                          <a:ea typeface="Meiryo UI" panose="020B0604030504040204" pitchFamily="50" charset="-128"/>
                        </a:rPr>
                        <a:t>2,831</a:t>
                      </a:r>
                      <a:r>
                        <a:rPr kumimoji="1" lang="ja-JP" altLang="en-US" sz="900" dirty="0">
                          <a:solidFill>
                            <a:schemeClr val="tx1"/>
                          </a:solidFill>
                          <a:latin typeface="Meiryo UI" panose="020B0604030504040204" pitchFamily="50" charset="-128"/>
                          <a:ea typeface="Meiryo UI" panose="020B0604030504040204" pitchFamily="50" charset="-128"/>
                        </a:rPr>
                        <a:t>人</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baseline="0" dirty="0">
                          <a:solidFill>
                            <a:schemeClr val="tx1"/>
                          </a:solidFill>
                          <a:latin typeface="Meiryo UI" panose="020B0604030504040204" pitchFamily="50" charset="-128"/>
                          <a:ea typeface="Meiryo UI" panose="020B0604030504040204" pitchFamily="50" charset="-128"/>
                        </a:rPr>
                        <a:t> </a:t>
                      </a:r>
                      <a:r>
                        <a:rPr kumimoji="1" lang="ja-JP" altLang="en-US" sz="900" dirty="0">
                          <a:solidFill>
                            <a:schemeClr val="tx1"/>
                          </a:solidFill>
                          <a:latin typeface="Meiryo UI" panose="020B0604030504040204" pitchFamily="50" charset="-128"/>
                          <a:ea typeface="Meiryo UI" panose="020B0604030504040204" pitchFamily="50" charset="-128"/>
                        </a:rPr>
                        <a:t>技人国</a:t>
                      </a:r>
                      <a:r>
                        <a:rPr kumimoji="1" lang="ja-JP" altLang="en-US" sz="900" baseline="0" dirty="0">
                          <a:solidFill>
                            <a:schemeClr val="tx1"/>
                          </a:solidFill>
                          <a:latin typeface="Meiryo UI" panose="020B0604030504040204" pitchFamily="50" charset="-128"/>
                          <a:ea typeface="Meiryo UI" panose="020B0604030504040204" pitchFamily="50" charset="-128"/>
                        </a:rPr>
                        <a:t> </a:t>
                      </a:r>
                      <a:r>
                        <a:rPr kumimoji="1" lang="en-US" altLang="ja-JP" sz="900" dirty="0">
                          <a:solidFill>
                            <a:schemeClr val="tx1"/>
                          </a:solidFill>
                          <a:latin typeface="Meiryo UI" panose="020B0604030504040204" pitchFamily="50" charset="-128"/>
                          <a:ea typeface="Meiryo UI" panose="020B0604030504040204" pitchFamily="50" charset="-128"/>
                        </a:rPr>
                        <a:t>23,590</a:t>
                      </a:r>
                      <a:r>
                        <a:rPr kumimoji="1" lang="ja-JP" altLang="en-US" sz="900" dirty="0">
                          <a:solidFill>
                            <a:schemeClr val="tx1"/>
                          </a:solidFill>
                          <a:latin typeface="Meiryo UI" panose="020B0604030504040204" pitchFamily="50" charset="-128"/>
                          <a:ea typeface="Meiryo UI" panose="020B0604030504040204" pitchFamily="50" charset="-128"/>
                        </a:rPr>
                        <a:t>人　等</a:t>
                      </a:r>
                      <a:endParaRPr kumimoji="1" lang="en-US" altLang="ja-JP" sz="900"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900" dirty="0" smtClean="0">
                          <a:solidFill>
                            <a:schemeClr val="tx1"/>
                          </a:solidFill>
                          <a:latin typeface="Meiryo UI" panose="020B0604030504040204" pitchFamily="50" charset="-128"/>
                          <a:ea typeface="Meiryo UI" panose="020B0604030504040204" pitchFamily="50" charset="-128"/>
                        </a:rPr>
                        <a:t> ※</a:t>
                      </a:r>
                      <a:r>
                        <a:rPr kumimoji="1" lang="en-US" altLang="ja-JP" sz="900" dirty="0">
                          <a:solidFill>
                            <a:schemeClr val="tx1"/>
                          </a:solidFill>
                          <a:latin typeface="Meiryo UI" panose="020B0604030504040204" pitchFamily="50" charset="-128"/>
                          <a:ea typeface="Meiryo UI" panose="020B0604030504040204" pitchFamily="50" charset="-128"/>
                        </a:rPr>
                        <a:t>2019.12.31</a:t>
                      </a:r>
                      <a:r>
                        <a:rPr kumimoji="1" lang="ja-JP" altLang="en-US" sz="900" dirty="0">
                          <a:solidFill>
                            <a:schemeClr val="tx1"/>
                          </a:solidFill>
                          <a:latin typeface="Meiryo UI" panose="020B0604030504040204" pitchFamily="50" charset="-128"/>
                          <a:ea typeface="Meiryo UI" panose="020B0604030504040204" pitchFamily="50" charset="-128"/>
                        </a:rPr>
                        <a:t>時点　</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T w="12700" cap="flat" cmpd="sng" algn="ctr">
                      <a:solidFill>
                        <a:schemeClr val="bg1"/>
                      </a:solidFill>
                      <a:prstDash val="solid"/>
                      <a:round/>
                      <a:headEnd type="none" w="med" len="med"/>
                      <a:tailEnd type="none" w="med" len="med"/>
                    </a:lnT>
                  </a:tcP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00" dirty="0" smtClean="0">
                          <a:solidFill>
                            <a:schemeClr val="tx1"/>
                          </a:solidFill>
                          <a:latin typeface="Meiryo UI" panose="020B0604030504040204" pitchFamily="50" charset="-128"/>
                          <a:ea typeface="Meiryo UI" panose="020B0604030504040204" pitchFamily="50" charset="-128"/>
                        </a:rPr>
                        <a:t>31,161</a:t>
                      </a:r>
                      <a:r>
                        <a:rPr kumimoji="1" lang="ja-JP" altLang="en-US" sz="1000" dirty="0">
                          <a:solidFill>
                            <a:schemeClr val="tx1"/>
                          </a:solidFill>
                          <a:latin typeface="Meiryo UI" panose="020B0604030504040204" pitchFamily="50" charset="-128"/>
                          <a:ea typeface="Meiryo UI" panose="020B0604030504040204" pitchFamily="50" charset="-128"/>
                        </a:rPr>
                        <a:t>人</a:t>
                      </a:r>
                      <a:endParaRPr kumimoji="1" lang="en-US" altLang="ja-JP" sz="1000"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900" dirty="0" smtClean="0">
                          <a:solidFill>
                            <a:schemeClr val="tx1"/>
                          </a:solidFill>
                          <a:latin typeface="Meiryo UI" panose="020B0604030504040204" pitchFamily="50" charset="-128"/>
                          <a:ea typeface="Meiryo UI" panose="020B0604030504040204" pitchFamily="50" charset="-128"/>
                        </a:rPr>
                        <a:t>うち</a:t>
                      </a:r>
                      <a:endParaRPr kumimoji="1" lang="en-US" altLang="ja-JP" sz="900"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900" dirty="0" smtClean="0">
                          <a:solidFill>
                            <a:schemeClr val="tx1"/>
                          </a:solidFill>
                          <a:latin typeface="Meiryo UI" panose="020B0604030504040204" pitchFamily="50" charset="-128"/>
                          <a:ea typeface="Meiryo UI" panose="020B0604030504040204" pitchFamily="50" charset="-128"/>
                        </a:rPr>
                        <a:t> 高度</a:t>
                      </a:r>
                      <a:r>
                        <a:rPr kumimoji="1" lang="ja-JP" altLang="en-US" sz="900" dirty="0">
                          <a:solidFill>
                            <a:schemeClr val="tx1"/>
                          </a:solidFill>
                          <a:latin typeface="Meiryo UI" panose="020B0604030504040204" pitchFamily="50" charset="-128"/>
                          <a:ea typeface="Meiryo UI" panose="020B0604030504040204" pitchFamily="50" charset="-128"/>
                        </a:rPr>
                        <a:t>専門職 </a:t>
                      </a:r>
                      <a:r>
                        <a:rPr kumimoji="1" lang="en-US" altLang="ja-JP" sz="900" dirty="0">
                          <a:solidFill>
                            <a:schemeClr val="tx1"/>
                          </a:solidFill>
                          <a:latin typeface="Meiryo UI" panose="020B0604030504040204" pitchFamily="50" charset="-128"/>
                          <a:ea typeface="Meiryo UI" panose="020B0604030504040204" pitchFamily="50" charset="-128"/>
                        </a:rPr>
                        <a:t>684</a:t>
                      </a:r>
                      <a:r>
                        <a:rPr kumimoji="1" lang="ja-JP" altLang="en-US" sz="900" dirty="0">
                          <a:solidFill>
                            <a:schemeClr val="tx1"/>
                          </a:solidFill>
                          <a:latin typeface="Meiryo UI" panose="020B0604030504040204" pitchFamily="50" charset="-128"/>
                          <a:ea typeface="Meiryo UI" panose="020B0604030504040204" pitchFamily="50" charset="-128"/>
                        </a:rPr>
                        <a:t>人</a:t>
                      </a:r>
                      <a:endParaRPr kumimoji="1" lang="en-US" altLang="ja-JP" sz="900"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900" baseline="0" dirty="0">
                          <a:solidFill>
                            <a:schemeClr val="tx1"/>
                          </a:solidFill>
                          <a:latin typeface="Meiryo UI" panose="020B0604030504040204" pitchFamily="50" charset="-128"/>
                          <a:ea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rPr>
                        <a:t>経営</a:t>
                      </a:r>
                      <a:r>
                        <a:rPr kumimoji="1" lang="ja-JP" altLang="en-US" sz="900" dirty="0">
                          <a:solidFill>
                            <a:schemeClr val="tx1"/>
                          </a:solidFill>
                          <a:latin typeface="Meiryo UI" panose="020B0604030504040204" pitchFamily="50" charset="-128"/>
                          <a:ea typeface="Meiryo UI" panose="020B0604030504040204" pitchFamily="50" charset="-128"/>
                        </a:rPr>
                        <a:t>・管理</a:t>
                      </a:r>
                      <a:r>
                        <a:rPr kumimoji="1" lang="ja-JP" altLang="en-US" sz="900" baseline="0" dirty="0">
                          <a:solidFill>
                            <a:schemeClr val="tx1"/>
                          </a:solidFill>
                          <a:latin typeface="Meiryo UI" panose="020B0604030504040204" pitchFamily="50" charset="-128"/>
                          <a:ea typeface="Meiryo UI" panose="020B0604030504040204" pitchFamily="50" charset="-128"/>
                        </a:rPr>
                        <a:t> </a:t>
                      </a:r>
                      <a:r>
                        <a:rPr kumimoji="1" lang="en-US" altLang="ja-JP" sz="900" dirty="0">
                          <a:solidFill>
                            <a:schemeClr val="tx1"/>
                          </a:solidFill>
                          <a:latin typeface="Meiryo UI" panose="020B0604030504040204" pitchFamily="50" charset="-128"/>
                          <a:ea typeface="Meiryo UI" panose="020B0604030504040204" pitchFamily="50" charset="-128"/>
                        </a:rPr>
                        <a:t>2,845</a:t>
                      </a:r>
                      <a:r>
                        <a:rPr kumimoji="1" lang="ja-JP" altLang="en-US" sz="900" dirty="0">
                          <a:solidFill>
                            <a:schemeClr val="tx1"/>
                          </a:solidFill>
                          <a:latin typeface="Meiryo UI" panose="020B0604030504040204" pitchFamily="50" charset="-128"/>
                          <a:ea typeface="Meiryo UI" panose="020B0604030504040204" pitchFamily="50" charset="-128"/>
                        </a:rPr>
                        <a:t>人</a:t>
                      </a:r>
                      <a:endParaRPr kumimoji="1" lang="en-US" altLang="ja-JP" sz="900"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900" baseline="0" dirty="0">
                          <a:solidFill>
                            <a:schemeClr val="tx1"/>
                          </a:solidFill>
                          <a:latin typeface="Meiryo UI" panose="020B0604030504040204" pitchFamily="50" charset="-128"/>
                          <a:ea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rPr>
                        <a:t>技人</a:t>
                      </a:r>
                      <a:r>
                        <a:rPr kumimoji="1" lang="ja-JP" altLang="en-US" sz="900" dirty="0">
                          <a:solidFill>
                            <a:schemeClr val="tx1"/>
                          </a:solidFill>
                          <a:latin typeface="Meiryo UI" panose="020B0604030504040204" pitchFamily="50" charset="-128"/>
                          <a:ea typeface="Meiryo UI" panose="020B0604030504040204" pitchFamily="50" charset="-128"/>
                        </a:rPr>
                        <a:t>国</a:t>
                      </a:r>
                      <a:r>
                        <a:rPr kumimoji="1" lang="ja-JP" altLang="en-US" sz="900" baseline="0" dirty="0">
                          <a:solidFill>
                            <a:schemeClr val="tx1"/>
                          </a:solidFill>
                          <a:latin typeface="Meiryo UI" panose="020B0604030504040204" pitchFamily="50" charset="-128"/>
                          <a:ea typeface="Meiryo UI" panose="020B0604030504040204" pitchFamily="50" charset="-128"/>
                        </a:rPr>
                        <a:t> </a:t>
                      </a:r>
                      <a:r>
                        <a:rPr kumimoji="1" lang="en-US" altLang="ja-JP" sz="900" dirty="0">
                          <a:solidFill>
                            <a:schemeClr val="tx1"/>
                          </a:solidFill>
                          <a:latin typeface="Meiryo UI" panose="020B0604030504040204" pitchFamily="50" charset="-128"/>
                          <a:ea typeface="Meiryo UI" panose="020B0604030504040204" pitchFamily="50" charset="-128"/>
                        </a:rPr>
                        <a:t>24,782</a:t>
                      </a:r>
                      <a:r>
                        <a:rPr kumimoji="1" lang="ja-JP" altLang="en-US" sz="900" dirty="0">
                          <a:solidFill>
                            <a:schemeClr val="tx1"/>
                          </a:solidFill>
                          <a:latin typeface="Meiryo UI" panose="020B0604030504040204" pitchFamily="50" charset="-128"/>
                          <a:ea typeface="Meiryo UI" panose="020B0604030504040204" pitchFamily="50" charset="-128"/>
                        </a:rPr>
                        <a:t>人　等</a:t>
                      </a:r>
                      <a:endParaRPr kumimoji="1" lang="en-US" altLang="ja-JP" sz="900"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ts val="1100"/>
                        </a:lnSpc>
                        <a:spcBef>
                          <a:spcPts val="0"/>
                        </a:spcBef>
                        <a:spcAft>
                          <a:spcPts val="0"/>
                        </a:spcAft>
                        <a:buClrTx/>
                        <a:buSzTx/>
                        <a:buFontTx/>
                        <a:buNone/>
                        <a:tabLst/>
                        <a:defRPr/>
                      </a:pPr>
                      <a:r>
                        <a:rPr kumimoji="1" lang="ja-JP" altLang="en-US" sz="900" baseline="0" dirty="0" smtClean="0">
                          <a:solidFill>
                            <a:schemeClr val="tx1"/>
                          </a:solidFill>
                          <a:latin typeface="Meiryo UI" panose="020B0604030504040204" pitchFamily="50" charset="-128"/>
                          <a:ea typeface="Meiryo UI" panose="020B0604030504040204" pitchFamily="50" charset="-128"/>
                        </a:rPr>
                        <a:t> </a:t>
                      </a:r>
                      <a:r>
                        <a:rPr kumimoji="1" lang="en-US" altLang="ja-JP" sz="900" dirty="0" smtClean="0">
                          <a:solidFill>
                            <a:schemeClr val="tx1"/>
                          </a:solidFill>
                          <a:latin typeface="Meiryo UI" panose="020B0604030504040204" pitchFamily="50" charset="-128"/>
                          <a:ea typeface="Meiryo UI" panose="020B0604030504040204" pitchFamily="50" charset="-128"/>
                        </a:rPr>
                        <a:t>※2020.12.31</a:t>
                      </a:r>
                      <a:r>
                        <a:rPr kumimoji="1" lang="ja-JP" altLang="en-US" sz="900" dirty="0" smtClean="0">
                          <a:solidFill>
                            <a:schemeClr val="tx1"/>
                          </a:solidFill>
                          <a:latin typeface="Meiryo UI" panose="020B0604030504040204" pitchFamily="50" charset="-128"/>
                          <a:ea typeface="Meiryo UI" panose="020B0604030504040204" pitchFamily="50" charset="-128"/>
                        </a:rPr>
                        <a:t>時点</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T w="12700" cap="flat" cmpd="sng" algn="ctr">
                      <a:solidFill>
                        <a:schemeClr val="bg1"/>
                      </a:solidFill>
                      <a:prstDash val="solid"/>
                      <a:round/>
                      <a:headEnd type="none" w="med" len="med"/>
                      <a:tailEnd type="none" w="med" len="med"/>
                    </a:lnT>
                  </a:tcP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00" dirty="0" smtClean="0">
                          <a:solidFill>
                            <a:schemeClr val="tx1"/>
                          </a:solidFill>
                          <a:latin typeface="Meiryo UI" panose="020B0604030504040204" pitchFamily="50" charset="-128"/>
                          <a:ea typeface="Meiryo UI" panose="020B0604030504040204" pitchFamily="50" charset="-128"/>
                        </a:rPr>
                        <a:t>31,086</a:t>
                      </a:r>
                      <a:r>
                        <a:rPr kumimoji="1" lang="ja-JP" altLang="en-US" sz="1000" dirty="0">
                          <a:solidFill>
                            <a:schemeClr val="tx1"/>
                          </a:solidFill>
                          <a:latin typeface="Meiryo UI" panose="020B0604030504040204" pitchFamily="50" charset="-128"/>
                          <a:ea typeface="Meiryo UI" panose="020B0604030504040204" pitchFamily="50" charset="-128"/>
                        </a:rPr>
                        <a:t>人</a:t>
                      </a:r>
                      <a:endParaRPr kumimoji="1" lang="en-US" altLang="ja-JP" sz="1000"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900" dirty="0" smtClean="0">
                          <a:solidFill>
                            <a:schemeClr val="tx1"/>
                          </a:solidFill>
                          <a:latin typeface="Meiryo UI" panose="020B0604030504040204" pitchFamily="50" charset="-128"/>
                          <a:ea typeface="Meiryo UI" panose="020B0604030504040204" pitchFamily="50" charset="-128"/>
                        </a:rPr>
                        <a:t>うち</a:t>
                      </a:r>
                      <a:endParaRPr kumimoji="1" lang="en-US" altLang="ja-JP" sz="900"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900" dirty="0" smtClean="0">
                          <a:solidFill>
                            <a:schemeClr val="tx1"/>
                          </a:solidFill>
                          <a:latin typeface="Meiryo UI" panose="020B0604030504040204" pitchFamily="50" charset="-128"/>
                          <a:ea typeface="Meiryo UI" panose="020B0604030504040204" pitchFamily="50" charset="-128"/>
                        </a:rPr>
                        <a:t> 高度</a:t>
                      </a:r>
                      <a:r>
                        <a:rPr kumimoji="1" lang="ja-JP" altLang="en-US" sz="900" dirty="0">
                          <a:solidFill>
                            <a:schemeClr val="tx1"/>
                          </a:solidFill>
                          <a:latin typeface="Meiryo UI" panose="020B0604030504040204" pitchFamily="50" charset="-128"/>
                          <a:ea typeface="Meiryo UI" panose="020B0604030504040204" pitchFamily="50" charset="-128"/>
                        </a:rPr>
                        <a:t>専門職 </a:t>
                      </a:r>
                      <a:r>
                        <a:rPr kumimoji="1" lang="en-US" altLang="ja-JP" sz="900" dirty="0">
                          <a:solidFill>
                            <a:schemeClr val="tx1"/>
                          </a:solidFill>
                          <a:latin typeface="Meiryo UI" panose="020B0604030504040204" pitchFamily="50" charset="-128"/>
                          <a:ea typeface="Meiryo UI" panose="020B0604030504040204" pitchFamily="50" charset="-128"/>
                        </a:rPr>
                        <a:t>718</a:t>
                      </a:r>
                      <a:r>
                        <a:rPr kumimoji="1" lang="ja-JP" altLang="en-US" sz="900" dirty="0">
                          <a:solidFill>
                            <a:schemeClr val="tx1"/>
                          </a:solidFill>
                          <a:latin typeface="Meiryo UI" panose="020B0604030504040204" pitchFamily="50" charset="-128"/>
                          <a:ea typeface="Meiryo UI" panose="020B0604030504040204" pitchFamily="50" charset="-128"/>
                        </a:rPr>
                        <a:t>人</a:t>
                      </a:r>
                      <a:endParaRPr kumimoji="1" lang="en-US" altLang="ja-JP" sz="900"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900" baseline="0" dirty="0">
                          <a:solidFill>
                            <a:schemeClr val="tx1"/>
                          </a:solidFill>
                          <a:latin typeface="Meiryo UI" panose="020B0604030504040204" pitchFamily="50" charset="-128"/>
                          <a:ea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rPr>
                        <a:t>経営</a:t>
                      </a:r>
                      <a:r>
                        <a:rPr kumimoji="1" lang="ja-JP" altLang="en-US" sz="900" dirty="0">
                          <a:solidFill>
                            <a:schemeClr val="tx1"/>
                          </a:solidFill>
                          <a:latin typeface="Meiryo UI" panose="020B0604030504040204" pitchFamily="50" charset="-128"/>
                          <a:ea typeface="Meiryo UI" panose="020B0604030504040204" pitchFamily="50" charset="-128"/>
                        </a:rPr>
                        <a:t>・管理</a:t>
                      </a:r>
                      <a:r>
                        <a:rPr kumimoji="1" lang="ja-JP" altLang="en-US" sz="900" baseline="0" dirty="0">
                          <a:solidFill>
                            <a:schemeClr val="tx1"/>
                          </a:solidFill>
                          <a:latin typeface="Meiryo UI" panose="020B0604030504040204" pitchFamily="50" charset="-128"/>
                          <a:ea typeface="Meiryo UI" panose="020B0604030504040204" pitchFamily="50" charset="-128"/>
                        </a:rPr>
                        <a:t> </a:t>
                      </a:r>
                      <a:r>
                        <a:rPr kumimoji="1" lang="en-US" altLang="ja-JP" sz="900" dirty="0">
                          <a:solidFill>
                            <a:schemeClr val="tx1"/>
                          </a:solidFill>
                          <a:latin typeface="Meiryo UI" panose="020B0604030504040204" pitchFamily="50" charset="-128"/>
                          <a:ea typeface="Meiryo UI" panose="020B0604030504040204" pitchFamily="50" charset="-128"/>
                        </a:rPr>
                        <a:t>2,919</a:t>
                      </a:r>
                      <a:r>
                        <a:rPr kumimoji="1" lang="ja-JP" altLang="en-US" sz="900" dirty="0">
                          <a:solidFill>
                            <a:schemeClr val="tx1"/>
                          </a:solidFill>
                          <a:latin typeface="Meiryo UI" panose="020B0604030504040204" pitchFamily="50" charset="-128"/>
                          <a:ea typeface="Meiryo UI" panose="020B0604030504040204" pitchFamily="50" charset="-128"/>
                        </a:rPr>
                        <a:t>人</a:t>
                      </a:r>
                      <a:endParaRPr kumimoji="1" lang="en-US" altLang="ja-JP" sz="900"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900" baseline="0" dirty="0">
                          <a:solidFill>
                            <a:schemeClr val="tx1"/>
                          </a:solidFill>
                          <a:latin typeface="Meiryo UI" panose="020B0604030504040204" pitchFamily="50" charset="-128"/>
                          <a:ea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rPr>
                        <a:t>技人</a:t>
                      </a:r>
                      <a:r>
                        <a:rPr kumimoji="1" lang="ja-JP" altLang="en-US" sz="900" dirty="0">
                          <a:solidFill>
                            <a:schemeClr val="tx1"/>
                          </a:solidFill>
                          <a:latin typeface="Meiryo UI" panose="020B0604030504040204" pitchFamily="50" charset="-128"/>
                          <a:ea typeface="Meiryo UI" panose="020B0604030504040204" pitchFamily="50" charset="-128"/>
                        </a:rPr>
                        <a:t>国</a:t>
                      </a:r>
                      <a:r>
                        <a:rPr kumimoji="1" lang="ja-JP" altLang="en-US" sz="900" baseline="0" dirty="0">
                          <a:solidFill>
                            <a:schemeClr val="tx1"/>
                          </a:solidFill>
                          <a:latin typeface="Meiryo UI" panose="020B0604030504040204" pitchFamily="50" charset="-128"/>
                          <a:ea typeface="Meiryo UI" panose="020B0604030504040204" pitchFamily="50" charset="-128"/>
                        </a:rPr>
                        <a:t> </a:t>
                      </a:r>
                      <a:r>
                        <a:rPr kumimoji="1" lang="en-US" altLang="ja-JP" sz="900" dirty="0">
                          <a:solidFill>
                            <a:schemeClr val="tx1"/>
                          </a:solidFill>
                          <a:latin typeface="Meiryo UI" panose="020B0604030504040204" pitchFamily="50" charset="-128"/>
                          <a:ea typeface="Meiryo UI" panose="020B0604030504040204" pitchFamily="50" charset="-128"/>
                        </a:rPr>
                        <a:t>24,794</a:t>
                      </a:r>
                      <a:r>
                        <a:rPr kumimoji="1" lang="ja-JP" altLang="en-US" sz="900" dirty="0">
                          <a:solidFill>
                            <a:schemeClr val="tx1"/>
                          </a:solidFill>
                          <a:latin typeface="Meiryo UI" panose="020B0604030504040204" pitchFamily="50" charset="-128"/>
                          <a:ea typeface="Meiryo UI" panose="020B0604030504040204" pitchFamily="50" charset="-128"/>
                        </a:rPr>
                        <a:t>人　等</a:t>
                      </a:r>
                      <a:endParaRPr kumimoji="1" lang="en-US" altLang="ja-JP" sz="900"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ts val="1100"/>
                        </a:lnSpc>
                        <a:spcBef>
                          <a:spcPts val="0"/>
                        </a:spcBef>
                        <a:spcAft>
                          <a:spcPts val="0"/>
                        </a:spcAft>
                        <a:buClrTx/>
                        <a:buSzTx/>
                        <a:buFontTx/>
                        <a:buNone/>
                        <a:tabLst/>
                        <a:defRPr/>
                      </a:pPr>
                      <a:r>
                        <a:rPr kumimoji="1" lang="ja-JP" altLang="en-US" sz="900" baseline="0" dirty="0" smtClean="0">
                          <a:solidFill>
                            <a:schemeClr val="tx1"/>
                          </a:solidFill>
                          <a:latin typeface="Meiryo UI" panose="020B0604030504040204" pitchFamily="50" charset="-128"/>
                          <a:ea typeface="Meiryo UI" panose="020B0604030504040204" pitchFamily="50" charset="-128"/>
                        </a:rPr>
                        <a:t> </a:t>
                      </a:r>
                      <a:r>
                        <a:rPr kumimoji="1" lang="en-US" altLang="ja-JP" sz="900" dirty="0" smtClean="0">
                          <a:solidFill>
                            <a:schemeClr val="tx1"/>
                          </a:solidFill>
                          <a:latin typeface="Meiryo UI" panose="020B0604030504040204" pitchFamily="50" charset="-128"/>
                          <a:ea typeface="Meiryo UI" panose="020B0604030504040204" pitchFamily="50" charset="-128"/>
                        </a:rPr>
                        <a:t>※</a:t>
                      </a:r>
                      <a:r>
                        <a:rPr kumimoji="1" lang="en-US" altLang="ja-JP" sz="900" dirty="0">
                          <a:solidFill>
                            <a:schemeClr val="tx1"/>
                          </a:solidFill>
                          <a:latin typeface="Meiryo UI" panose="020B0604030504040204" pitchFamily="50" charset="-128"/>
                          <a:ea typeface="Meiryo UI" panose="020B0604030504040204" pitchFamily="50" charset="-128"/>
                        </a:rPr>
                        <a:t>2021.6.30</a:t>
                      </a:r>
                      <a:r>
                        <a:rPr kumimoji="1" lang="ja-JP" altLang="en-US" sz="900" dirty="0">
                          <a:solidFill>
                            <a:schemeClr val="tx1"/>
                          </a:solidFill>
                          <a:latin typeface="Meiryo UI" panose="020B0604030504040204" pitchFamily="50" charset="-128"/>
                          <a:ea typeface="Meiryo UI" panose="020B0604030504040204" pitchFamily="50" charset="-128"/>
                        </a:rPr>
                        <a:t>時点</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T w="12700" cap="flat" cmpd="sng" algn="ctr">
                      <a:solidFill>
                        <a:schemeClr val="bg1"/>
                      </a:solidFill>
                      <a:prstDash val="solid"/>
                      <a:round/>
                      <a:headEnd type="none" w="med" len="med"/>
                      <a:tailEnd type="none" w="med" len="med"/>
                    </a:lnT>
                  </a:tcPr>
                </a:tc>
                <a:tc>
                  <a:txBody>
                    <a:bodyPr/>
                    <a:lstStyle/>
                    <a:p>
                      <a:r>
                        <a:rPr kumimoji="1" lang="ja-JP" altLang="en-US" sz="1000" u="none" dirty="0">
                          <a:solidFill>
                            <a:schemeClr val="tx1"/>
                          </a:solidFill>
                          <a:latin typeface="Meiryo UI" panose="020B0604030504040204" pitchFamily="50" charset="-128"/>
                          <a:ea typeface="Meiryo UI" panose="020B0604030504040204" pitchFamily="50" charset="-128"/>
                        </a:rPr>
                        <a:t>在留外国人統計　</a:t>
                      </a:r>
                      <a:r>
                        <a:rPr kumimoji="1" lang="ja-JP" altLang="en-US" sz="1000" u="none" strike="noStrike" dirty="0">
                          <a:solidFill>
                            <a:schemeClr val="tx1"/>
                          </a:solidFill>
                          <a:latin typeface="Meiryo UI" panose="020B0604030504040204" pitchFamily="50" charset="-128"/>
                          <a:ea typeface="Meiryo UI" panose="020B0604030504040204" pitchFamily="50" charset="-128"/>
                        </a:rPr>
                        <a:t>都道府県別在留資格別在留外国人数</a:t>
                      </a:r>
                      <a:r>
                        <a:rPr kumimoji="1" lang="ja-JP" altLang="en-US" sz="1000" u="none" dirty="0">
                          <a:solidFill>
                            <a:schemeClr val="tx1"/>
                          </a:solidFill>
                          <a:latin typeface="Meiryo UI" panose="020B0604030504040204" pitchFamily="50" charset="-128"/>
                          <a:ea typeface="Meiryo UI" panose="020B0604030504040204" pitchFamily="50" charset="-128"/>
                        </a:rPr>
                        <a:t>（法務省）</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extLst>
                  <a:ext uri="{0D108BD9-81ED-4DB2-BD59-A6C34878D82A}">
                    <a16:rowId xmlns:a16="http://schemas.microsoft.com/office/drawing/2014/main" val="1017299278"/>
                  </a:ext>
                </a:extLst>
              </a:tr>
              <a:tr h="68400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留学生が就職する全国の日本企業等のうち、大阪の企業が占める割合</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en-US" altLang="ja-JP" sz="1000" u="none" dirty="0" smtClean="0">
                          <a:solidFill>
                            <a:schemeClr val="tx1"/>
                          </a:solidFill>
                          <a:latin typeface="Meiryo UI" panose="020B0604030504040204" pitchFamily="50" charset="-128"/>
                          <a:ea typeface="Meiryo UI" panose="020B0604030504040204" pitchFamily="50" charset="-128"/>
                        </a:rPr>
                        <a:t>10.4</a:t>
                      </a:r>
                      <a:r>
                        <a:rPr kumimoji="1" lang="ja-JP" altLang="en-US" sz="1000" u="none" dirty="0" smtClean="0">
                          <a:solidFill>
                            <a:schemeClr val="tx1"/>
                          </a:solidFill>
                          <a:latin typeface="Meiryo UI" panose="020B0604030504040204" pitchFamily="50" charset="-128"/>
                          <a:ea typeface="Meiryo UI" panose="020B0604030504040204" pitchFamily="50" charset="-128"/>
                        </a:rPr>
                        <a:t>％</a:t>
                      </a:r>
                      <a:endParaRPr kumimoji="1" lang="ja-JP" altLang="en-US" sz="1000" u="none" dirty="0">
                        <a:solidFill>
                          <a:srgbClr val="FF0000"/>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smtClean="0">
                          <a:solidFill>
                            <a:schemeClr val="tx1"/>
                          </a:solidFill>
                          <a:latin typeface="Meiryo UI" panose="020B0604030504040204" pitchFamily="50" charset="-128"/>
                          <a:ea typeface="Meiryo UI" panose="020B0604030504040204" pitchFamily="50" charset="-128"/>
                        </a:rPr>
                        <a:t>10.4</a:t>
                      </a:r>
                      <a:r>
                        <a:rPr kumimoji="1" lang="ja-JP" altLang="en-US" sz="1000" u="none" dirty="0" smtClean="0">
                          <a:solidFill>
                            <a:schemeClr val="tx1"/>
                          </a:solidFill>
                          <a:latin typeface="Meiryo UI" panose="020B0604030504040204" pitchFamily="50" charset="-128"/>
                          <a:ea typeface="Meiryo UI" panose="020B0604030504040204" pitchFamily="50" charset="-128"/>
                        </a:rPr>
                        <a:t>％</a:t>
                      </a:r>
                      <a:endParaRPr kumimoji="1" lang="en-US" altLang="ja-JP" sz="1000" u="none"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err="1" smtClean="0">
                          <a:solidFill>
                            <a:schemeClr val="tx1"/>
                          </a:solidFill>
                          <a:latin typeface="Meiryo UI" panose="020B0604030504040204" pitchFamily="50" charset="-128"/>
                          <a:ea typeface="Meiryo UI" panose="020B0604030504040204" pitchFamily="50" charset="-128"/>
                        </a:rPr>
                        <a:t>ー</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留学生の日本企業等への就職状況について（</a:t>
                      </a:r>
                      <a:r>
                        <a:rPr kumimoji="1" lang="zh-CN" altLang="en-US" sz="1000" u="none" dirty="0">
                          <a:solidFill>
                            <a:schemeClr val="tx1"/>
                          </a:solidFill>
                          <a:latin typeface="Meiryo UI" panose="020B0604030504040204" pitchFamily="50" charset="-128"/>
                          <a:ea typeface="Meiryo UI" panose="020B0604030504040204" pitchFamily="50" charset="-128"/>
                        </a:rPr>
                        <a:t>出入国在留管理庁</a:t>
                      </a:r>
                      <a:r>
                        <a:rPr kumimoji="1" lang="ja-JP" altLang="en-US" sz="1000" u="none" dirty="0">
                          <a:solidFill>
                            <a:schemeClr val="tx1"/>
                          </a:solidFill>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extLst>
                  <a:ext uri="{0D108BD9-81ED-4DB2-BD59-A6C34878D82A}">
                    <a16:rowId xmlns:a16="http://schemas.microsoft.com/office/drawing/2014/main" val="2424341297"/>
                  </a:ext>
                </a:extLst>
              </a:tr>
              <a:tr h="61200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900" u="none" dirty="0">
                          <a:solidFill>
                            <a:schemeClr val="tx1"/>
                          </a:solidFill>
                          <a:latin typeface="Meiryo UI" panose="020B0604030504040204" pitchFamily="50" charset="-128"/>
                          <a:ea typeface="Meiryo UI" panose="020B0604030504040204" pitchFamily="50" charset="-128"/>
                        </a:rPr>
                        <a:t>府内外国人のビジネス日本語</a:t>
                      </a:r>
                      <a:endParaRPr lang="en-US" altLang="ja-JP" sz="9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900" u="none" dirty="0">
                          <a:solidFill>
                            <a:schemeClr val="tx1"/>
                          </a:solidFill>
                          <a:latin typeface="Meiryo UI" panose="020B0604030504040204" pitchFamily="50" charset="-128"/>
                          <a:ea typeface="Meiryo UI" panose="020B0604030504040204" pitchFamily="50" charset="-128"/>
                        </a:rPr>
                        <a:t>（</a:t>
                      </a:r>
                      <a:r>
                        <a:rPr lang="en-US" altLang="ja-JP" sz="900" u="none" dirty="0">
                          <a:solidFill>
                            <a:schemeClr val="tx1"/>
                          </a:solidFill>
                          <a:latin typeface="Meiryo UI" panose="020B0604030504040204" pitchFamily="50" charset="-128"/>
                          <a:ea typeface="Meiryo UI" panose="020B0604030504040204" pitchFamily="50" charset="-128"/>
                        </a:rPr>
                        <a:t>J2</a:t>
                      </a:r>
                      <a:r>
                        <a:rPr lang="ja-JP" altLang="en-US" sz="900" u="none" dirty="0">
                          <a:solidFill>
                            <a:schemeClr val="tx1"/>
                          </a:solidFill>
                          <a:latin typeface="Meiryo UI" panose="020B0604030504040204" pitchFamily="50" charset="-128"/>
                          <a:ea typeface="Meiryo UI" panose="020B0604030504040204" pitchFamily="50" charset="-128"/>
                        </a:rPr>
                        <a:t>以上）取得者数</a:t>
                      </a:r>
                      <a:endParaRPr lang="en-US" altLang="ja-JP" sz="9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en-US" altLang="ja-JP" sz="1000" dirty="0">
                          <a:solidFill>
                            <a:schemeClr val="tx1"/>
                          </a:solidFill>
                          <a:latin typeface="Meiryo UI" panose="020B0604030504040204" pitchFamily="50" charset="-128"/>
                          <a:ea typeface="Meiryo UI" panose="020B0604030504040204" pitchFamily="50" charset="-128"/>
                        </a:rPr>
                        <a:t>190</a:t>
                      </a:r>
                      <a:r>
                        <a:rPr kumimoji="1" lang="ja-JP" altLang="en-US" sz="1000" dirty="0">
                          <a:solidFill>
                            <a:schemeClr val="tx1"/>
                          </a:solidFill>
                          <a:latin typeface="Meiryo UI" panose="020B0604030504040204" pitchFamily="50" charset="-128"/>
                          <a:ea typeface="Meiryo UI" panose="020B0604030504040204" pitchFamily="50" charset="-128"/>
                        </a:rPr>
                        <a:t>人</a:t>
                      </a:r>
                      <a:endParaRPr kumimoji="1" lang="en-US" altLang="ja-JP" sz="10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smtClean="0">
                          <a:solidFill>
                            <a:schemeClr val="tx1"/>
                          </a:solidFill>
                          <a:latin typeface="Meiryo UI" panose="020B0604030504040204" pitchFamily="50" charset="-128"/>
                          <a:ea typeface="Meiryo UI" panose="020B0604030504040204" pitchFamily="50" charset="-128"/>
                        </a:rPr>
                        <a:t>170</a:t>
                      </a:r>
                      <a:r>
                        <a:rPr kumimoji="1" lang="ja-JP" altLang="en-US" sz="1000" u="none" dirty="0" smtClean="0">
                          <a:solidFill>
                            <a:schemeClr val="tx1"/>
                          </a:solidFill>
                          <a:latin typeface="Meiryo UI" panose="020B0604030504040204" pitchFamily="50" charset="-128"/>
                          <a:ea typeface="Meiryo UI" panose="020B0604030504040204" pitchFamily="50" charset="-128"/>
                        </a:rPr>
                        <a:t>人</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err="1">
                          <a:solidFill>
                            <a:schemeClr val="tx1"/>
                          </a:solidFill>
                          <a:latin typeface="Meiryo UI" panose="020B0604030504040204" pitchFamily="50" charset="-128"/>
                          <a:ea typeface="Meiryo UI" panose="020B0604030504040204" pitchFamily="50" charset="-128"/>
                        </a:rPr>
                        <a:t>ー</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en-US" altLang="ja-JP" sz="900" dirty="0">
                          <a:solidFill>
                            <a:schemeClr val="tx1"/>
                          </a:solidFill>
                          <a:latin typeface="Meiryo UI" panose="020B0604030504040204" pitchFamily="50" charset="-128"/>
                          <a:ea typeface="Meiryo UI" panose="020B0604030504040204" pitchFamily="50" charset="-128"/>
                        </a:rPr>
                        <a:t>BJT</a:t>
                      </a:r>
                      <a:r>
                        <a:rPr kumimoji="1" lang="ja-JP" altLang="en-US" sz="900" dirty="0">
                          <a:solidFill>
                            <a:schemeClr val="tx1"/>
                          </a:solidFill>
                          <a:latin typeface="Meiryo UI" panose="020B0604030504040204" pitchFamily="50" charset="-128"/>
                          <a:ea typeface="Meiryo UI" panose="020B0604030504040204" pitchFamily="50" charset="-128"/>
                        </a:rPr>
                        <a:t>ビジネス日本語能力テスト</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（公財）日本漢字能力検定協会）</a:t>
                      </a:r>
                    </a:p>
                  </a:txBody>
                  <a:tcPr marL="84406" marR="72000" marT="42203" marB="42203" anchor="ctr"/>
                </a:tc>
                <a:extLst>
                  <a:ext uri="{0D108BD9-81ED-4DB2-BD59-A6C34878D82A}">
                    <a16:rowId xmlns:a16="http://schemas.microsoft.com/office/drawing/2014/main" val="1934147081"/>
                  </a:ext>
                </a:extLst>
              </a:tr>
            </a:tbl>
          </a:graphicData>
        </a:graphic>
      </p:graphicFrame>
      <p:sp>
        <p:nvSpPr>
          <p:cNvPr id="2" name="スライド番号プレースホルダー 1"/>
          <p:cNvSpPr>
            <a:spLocks noGrp="1"/>
          </p:cNvSpPr>
          <p:nvPr>
            <p:ph type="sldNum" sz="quarter" idx="12"/>
          </p:nvPr>
        </p:nvSpPr>
        <p:spPr>
          <a:xfrm>
            <a:off x="6758880" y="6356350"/>
            <a:ext cx="2133600" cy="365125"/>
          </a:xfrm>
        </p:spPr>
        <p:txBody>
          <a:bodyPr/>
          <a:lstStyle/>
          <a:p>
            <a:fld id="{D2D8002D-B5B0-4BAC-B1F6-782DDCCE6D9C}" type="slidenum">
              <a:rPr kumimoji="1" lang="ja-JP" altLang="en-US" smtClean="0"/>
              <a:t>3</a:t>
            </a:fld>
            <a:endParaRPr kumimoji="1" lang="ja-JP" altLang="en-US" dirty="0"/>
          </a:p>
        </p:txBody>
      </p:sp>
    </p:spTree>
    <p:extLst>
      <p:ext uri="{BB962C8B-B14F-4D97-AF65-F5344CB8AC3E}">
        <p14:creationId xmlns:p14="http://schemas.microsoft.com/office/powerpoint/2010/main" val="17221928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1436432309"/>
              </p:ext>
            </p:extLst>
          </p:nvPr>
        </p:nvGraphicFramePr>
        <p:xfrm>
          <a:off x="410684" y="343228"/>
          <a:ext cx="8496000" cy="4068000"/>
        </p:xfrm>
        <a:graphic>
          <a:graphicData uri="http://schemas.openxmlformats.org/drawingml/2006/table">
            <a:tbl>
              <a:tblPr firstRow="1" bandRow="1">
                <a:tableStyleId>{5C22544A-7EE6-4342-B048-85BDC9FD1C3A}</a:tableStyleId>
              </a:tblPr>
              <a:tblGrid>
                <a:gridCol w="1641600">
                  <a:extLst>
                    <a:ext uri="{9D8B030D-6E8A-4147-A177-3AD203B41FA5}">
                      <a16:colId xmlns:a16="http://schemas.microsoft.com/office/drawing/2014/main" val="3083801403"/>
                    </a:ext>
                  </a:extLst>
                </a:gridCol>
                <a:gridCol w="1728000">
                  <a:extLst>
                    <a:ext uri="{9D8B030D-6E8A-4147-A177-3AD203B41FA5}">
                      <a16:colId xmlns:a16="http://schemas.microsoft.com/office/drawing/2014/main" val="1776016710"/>
                    </a:ext>
                  </a:extLst>
                </a:gridCol>
                <a:gridCol w="1728000">
                  <a:extLst>
                    <a:ext uri="{9D8B030D-6E8A-4147-A177-3AD203B41FA5}">
                      <a16:colId xmlns:a16="http://schemas.microsoft.com/office/drawing/2014/main" val="423059768"/>
                    </a:ext>
                  </a:extLst>
                </a:gridCol>
                <a:gridCol w="1728000">
                  <a:extLst>
                    <a:ext uri="{9D8B030D-6E8A-4147-A177-3AD203B41FA5}">
                      <a16:colId xmlns:a16="http://schemas.microsoft.com/office/drawing/2014/main" val="3793600257"/>
                    </a:ext>
                  </a:extLst>
                </a:gridCol>
                <a:gridCol w="1670400">
                  <a:extLst>
                    <a:ext uri="{9D8B030D-6E8A-4147-A177-3AD203B41FA5}">
                      <a16:colId xmlns:a16="http://schemas.microsoft.com/office/drawing/2014/main" val="3754274535"/>
                    </a:ext>
                  </a:extLst>
                </a:gridCol>
              </a:tblGrid>
              <a:tr h="252000">
                <a:tc rowSpan="2">
                  <a:txBody>
                    <a:bodyPr/>
                    <a:lstStyle/>
                    <a:p>
                      <a:endParaRPr kumimoji="1" lang="ja-JP" altLang="en-US" sz="1000" dirty="0">
                        <a:latin typeface="Meiryo UI" panose="020B0604030504040204" pitchFamily="50" charset="-128"/>
                        <a:ea typeface="Meiryo UI" panose="020B0604030504040204" pitchFamily="50" charset="-128"/>
                      </a:endParaRPr>
                    </a:p>
                  </a:txBody>
                  <a:tcPr anchor="ctr"/>
                </a:tc>
                <a:tc gridSpan="3">
                  <a:txBody>
                    <a:bodyPr/>
                    <a:lstStyle/>
                    <a:p>
                      <a:pPr algn="ctr"/>
                      <a:r>
                        <a:rPr kumimoji="1" lang="ja-JP" altLang="en-US" sz="1050" b="0" dirty="0">
                          <a:latin typeface="Meiryo UI" panose="020B0604030504040204" pitchFamily="50" charset="-128"/>
                          <a:ea typeface="Meiryo UI" panose="020B0604030504040204" pitchFamily="50" charset="-128"/>
                        </a:rPr>
                        <a:t>参考値</a:t>
                      </a:r>
                    </a:p>
                  </a:txBody>
                  <a:tcPr>
                    <a:lnB w="12700" cap="flat" cmpd="sng" algn="ctr">
                      <a:solidFill>
                        <a:schemeClr val="bg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dirty="0"/>
                    </a:p>
                  </a:txBody>
                  <a:tcPr/>
                </a:tc>
                <a:tc rowSpan="2">
                  <a:txBody>
                    <a:bodyPr/>
                    <a:lstStyle/>
                    <a:p>
                      <a:pPr algn="ctr"/>
                      <a:r>
                        <a:rPr kumimoji="1" lang="ja-JP" altLang="en-US" sz="1050" b="0" dirty="0">
                          <a:latin typeface="Meiryo UI" panose="020B0604030504040204" pitchFamily="50" charset="-128"/>
                          <a:ea typeface="Meiryo UI" panose="020B0604030504040204" pitchFamily="50" charset="-128"/>
                        </a:rPr>
                        <a:t>出典</a:t>
                      </a:r>
                    </a:p>
                  </a:txBody>
                  <a:tcPr anchor="ctr"/>
                </a:tc>
                <a:extLst>
                  <a:ext uri="{0D108BD9-81ED-4DB2-BD59-A6C34878D82A}">
                    <a16:rowId xmlns:a16="http://schemas.microsoft.com/office/drawing/2014/main" val="2942717110"/>
                  </a:ext>
                </a:extLst>
              </a:tr>
              <a:tr h="252000">
                <a:tc vMerge="1">
                  <a:txBody>
                    <a:bodyPr/>
                    <a:lstStyle/>
                    <a:p>
                      <a:endParaRPr kumimoji="1" lang="ja-JP" altLang="en-US"/>
                    </a:p>
                  </a:txBody>
                  <a:tcPr/>
                </a:tc>
                <a:tc>
                  <a:txBody>
                    <a:bodyPr/>
                    <a:lstStyle/>
                    <a:p>
                      <a:pPr algn="ctr"/>
                      <a:r>
                        <a:rPr kumimoji="1" lang="en-US" altLang="ja-JP" sz="1050" b="0" dirty="0">
                          <a:solidFill>
                            <a:schemeClr val="bg1"/>
                          </a:solidFill>
                          <a:latin typeface="Meiryo UI" panose="020B0604030504040204" pitchFamily="50" charset="-128"/>
                          <a:ea typeface="Meiryo UI" panose="020B0604030504040204" pitchFamily="50" charset="-128"/>
                        </a:rPr>
                        <a:t>2019</a:t>
                      </a:r>
                      <a:r>
                        <a:rPr kumimoji="1" lang="ja-JP" altLang="en-US" sz="1050" b="0" dirty="0">
                          <a:solidFill>
                            <a:schemeClr val="bg1"/>
                          </a:solidFill>
                          <a:latin typeface="Meiryo UI" panose="020B0604030504040204" pitchFamily="50" charset="-128"/>
                          <a:ea typeface="Meiryo UI" panose="020B0604030504040204" pitchFamily="50" charset="-128"/>
                        </a:rPr>
                        <a:t>年</a:t>
                      </a:r>
                    </a:p>
                  </a:txBody>
                  <a:tcPr marL="84406" marR="84406" marT="42203" marB="42203"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dirty="0" smtClean="0">
                          <a:solidFill>
                            <a:schemeClr val="bg1"/>
                          </a:solidFill>
                          <a:latin typeface="Meiryo UI" panose="020B0604030504040204" pitchFamily="50" charset="-128"/>
                          <a:ea typeface="Meiryo UI" panose="020B0604030504040204" pitchFamily="50" charset="-128"/>
                        </a:rPr>
                        <a:t>2020</a:t>
                      </a:r>
                      <a:r>
                        <a:rPr kumimoji="1" lang="ja-JP" altLang="en-US" sz="1050" b="0" dirty="0" smtClean="0">
                          <a:solidFill>
                            <a:schemeClr val="bg1"/>
                          </a:solidFill>
                          <a:latin typeface="Meiryo UI" panose="020B0604030504040204" pitchFamily="50" charset="-128"/>
                          <a:ea typeface="Meiryo UI" panose="020B0604030504040204" pitchFamily="50" charset="-128"/>
                        </a:rPr>
                        <a:t>年</a:t>
                      </a:r>
                    </a:p>
                  </a:txBody>
                  <a:tcPr marL="84406" marR="84406" marT="42203" marB="42203"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050" b="0" dirty="0" smtClean="0">
                          <a:solidFill>
                            <a:schemeClr val="bg1"/>
                          </a:solidFill>
                          <a:latin typeface="Meiryo UI" panose="020B0604030504040204" pitchFamily="50" charset="-128"/>
                          <a:ea typeface="Meiryo UI" panose="020B0604030504040204" pitchFamily="50" charset="-128"/>
                        </a:rPr>
                        <a:t>2021</a:t>
                      </a:r>
                      <a:r>
                        <a:rPr kumimoji="1" lang="ja-JP" altLang="en-US" sz="1050" b="0" dirty="0" smtClean="0">
                          <a:solidFill>
                            <a:schemeClr val="bg1"/>
                          </a:solidFill>
                          <a:latin typeface="Meiryo UI" panose="020B0604030504040204" pitchFamily="50" charset="-128"/>
                          <a:ea typeface="Meiryo UI" panose="020B0604030504040204" pitchFamily="50" charset="-128"/>
                        </a:rPr>
                        <a:t>年</a:t>
                      </a:r>
                      <a:endParaRPr kumimoji="1" lang="ja-JP" altLang="en-US" sz="1050" b="0" dirty="0">
                        <a:solidFill>
                          <a:schemeClr val="bg1"/>
                        </a:solidFill>
                        <a:latin typeface="Meiryo UI" panose="020B0604030504040204" pitchFamily="50" charset="-128"/>
                        <a:ea typeface="Meiryo UI" panose="020B0604030504040204" pitchFamily="50" charset="-128"/>
                      </a:endParaRPr>
                    </a:p>
                  </a:txBody>
                  <a:tcPr marL="84406" marR="84406" marT="42203" marB="42203"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vMerge="1">
                  <a:txBody>
                    <a:bodyPr/>
                    <a:lstStyle/>
                    <a:p>
                      <a:endParaRPr kumimoji="1" lang="ja-JP" altLang="en-US"/>
                    </a:p>
                  </a:txBody>
                  <a:tcPr/>
                </a:tc>
                <a:extLst>
                  <a:ext uri="{0D108BD9-81ED-4DB2-BD59-A6C34878D82A}">
                    <a16:rowId xmlns:a16="http://schemas.microsoft.com/office/drawing/2014/main" val="4275991535"/>
                  </a:ext>
                </a:extLst>
              </a:tr>
              <a:tr h="165600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大阪で働く外国人労働者数</a:t>
                      </a:r>
                      <a:endParaRPr kumimoji="1"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（専門的・技術的分野の在留資格、特定技能、特定活動、技能実習、資格外活動、身分に基づく在留資格の内訳含む）</a:t>
                      </a:r>
                      <a:endParaRPr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105,379</a:t>
                      </a:r>
                      <a:r>
                        <a:rPr kumimoji="1" lang="ja-JP" altLang="en-US" sz="1000" u="none" dirty="0">
                          <a:solidFill>
                            <a:schemeClr val="tx1"/>
                          </a:solidFill>
                          <a:latin typeface="Meiryo UI" panose="020B0604030504040204" pitchFamily="50" charset="-128"/>
                          <a:ea typeface="Meiryo UI" panose="020B0604030504040204" pitchFamily="50" charset="-128"/>
                        </a:rPr>
                        <a:t>人</a:t>
                      </a:r>
                      <a:endParaRPr kumimoji="1" lang="en-US" altLang="ja-JP" sz="10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00" baseline="0" dirty="0">
                          <a:solidFill>
                            <a:schemeClr val="tx1"/>
                          </a:solidFill>
                          <a:latin typeface="Meiryo UI" panose="020B0604030504040204" pitchFamily="50" charset="-128"/>
                          <a:ea typeface="Meiryo UI" panose="020B0604030504040204" pitchFamily="50" charset="-128"/>
                        </a:rPr>
                        <a:t>うち</a:t>
                      </a:r>
                      <a:endParaRPr kumimoji="1" lang="en-US" altLang="ja-JP" sz="800" baseline="0"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00" baseline="0" dirty="0">
                          <a:solidFill>
                            <a:schemeClr val="tx1"/>
                          </a:solidFill>
                          <a:latin typeface="Meiryo UI" panose="020B0604030504040204" pitchFamily="50" charset="-128"/>
                          <a:ea typeface="Meiryo UI" panose="020B0604030504040204" pitchFamily="50" charset="-128"/>
                        </a:rPr>
                        <a:t> 専門的・技術的分野 </a:t>
                      </a:r>
                      <a:r>
                        <a:rPr kumimoji="1" lang="en-US" altLang="ja-JP" sz="800" baseline="0" dirty="0">
                          <a:solidFill>
                            <a:schemeClr val="tx1"/>
                          </a:solidFill>
                          <a:latin typeface="Meiryo UI" panose="020B0604030504040204" pitchFamily="50" charset="-128"/>
                          <a:ea typeface="Meiryo UI" panose="020B0604030504040204" pitchFamily="50" charset="-128"/>
                        </a:rPr>
                        <a:t>25,816</a:t>
                      </a:r>
                      <a:r>
                        <a:rPr kumimoji="1" lang="ja-JP" altLang="en-US" sz="800" baseline="0" dirty="0">
                          <a:solidFill>
                            <a:schemeClr val="tx1"/>
                          </a:solidFill>
                          <a:latin typeface="Meiryo UI" panose="020B0604030504040204" pitchFamily="50" charset="-128"/>
                          <a:ea typeface="Meiryo UI" panose="020B0604030504040204" pitchFamily="50" charset="-128"/>
                        </a:rPr>
                        <a:t>人</a:t>
                      </a:r>
                      <a:endParaRPr kumimoji="1" lang="en-US" altLang="ja-JP" sz="800" baseline="0" dirty="0">
                        <a:solidFill>
                          <a:schemeClr val="tx1"/>
                        </a:solidFill>
                        <a:latin typeface="Meiryo UI" panose="020B0604030504040204" pitchFamily="50" charset="-128"/>
                        <a:ea typeface="Meiryo UI" panose="020B0604030504040204" pitchFamily="50" charset="-128"/>
                      </a:endParaRPr>
                    </a:p>
                    <a:p>
                      <a:pPr>
                        <a:lnSpc>
                          <a:spcPts val="1100"/>
                        </a:lnSpc>
                      </a:pPr>
                      <a:r>
                        <a:rPr lang="ja-JP" altLang="en-US" sz="800" u="none" dirty="0">
                          <a:solidFill>
                            <a:schemeClr val="tx1"/>
                          </a:solidFill>
                          <a:latin typeface="Meiryo UI" panose="020B0604030504040204" pitchFamily="50" charset="-128"/>
                          <a:ea typeface="Meiryo UI" panose="020B0604030504040204" pitchFamily="50" charset="-128"/>
                        </a:rPr>
                        <a:t> 特定活動 </a:t>
                      </a:r>
                      <a:r>
                        <a:rPr lang="en-US" altLang="ja-JP" sz="800" u="none" dirty="0">
                          <a:solidFill>
                            <a:schemeClr val="tx1"/>
                          </a:solidFill>
                          <a:latin typeface="Meiryo UI" panose="020B0604030504040204" pitchFamily="50" charset="-128"/>
                          <a:ea typeface="Meiryo UI" panose="020B0604030504040204" pitchFamily="50" charset="-128"/>
                        </a:rPr>
                        <a:t>2,821</a:t>
                      </a:r>
                      <a:r>
                        <a:rPr lang="ja-JP" altLang="en-US" sz="800" u="none" dirty="0">
                          <a:solidFill>
                            <a:schemeClr val="tx1"/>
                          </a:solidFill>
                          <a:latin typeface="Meiryo UI" panose="020B0604030504040204" pitchFamily="50" charset="-128"/>
                          <a:ea typeface="Meiryo UI" panose="020B0604030504040204" pitchFamily="50" charset="-128"/>
                        </a:rPr>
                        <a:t>人</a:t>
                      </a:r>
                      <a:endParaRPr lang="en-US" altLang="ja-JP" sz="8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00" u="none" baseline="0" dirty="0">
                          <a:solidFill>
                            <a:schemeClr val="tx1"/>
                          </a:solidFill>
                          <a:latin typeface="Meiryo UI" panose="020B0604030504040204" pitchFamily="50" charset="-128"/>
                          <a:ea typeface="Meiryo UI" panose="020B0604030504040204" pitchFamily="50" charset="-128"/>
                        </a:rPr>
                        <a:t> </a:t>
                      </a:r>
                      <a:r>
                        <a:rPr kumimoji="1" lang="ja-JP" altLang="en-US" sz="800" u="none" dirty="0">
                          <a:solidFill>
                            <a:schemeClr val="tx1"/>
                          </a:solidFill>
                          <a:latin typeface="Meiryo UI" panose="020B0604030504040204" pitchFamily="50" charset="-128"/>
                          <a:ea typeface="Meiryo UI" panose="020B0604030504040204" pitchFamily="50" charset="-128"/>
                        </a:rPr>
                        <a:t>技能実習</a:t>
                      </a:r>
                      <a:r>
                        <a:rPr kumimoji="1" lang="ja-JP" altLang="en-US" sz="800" u="none" baseline="0" dirty="0">
                          <a:solidFill>
                            <a:schemeClr val="tx1"/>
                          </a:solidFill>
                          <a:latin typeface="Meiryo UI" panose="020B0604030504040204" pitchFamily="50" charset="-128"/>
                          <a:ea typeface="Meiryo UI" panose="020B0604030504040204" pitchFamily="50" charset="-128"/>
                        </a:rPr>
                        <a:t> </a:t>
                      </a:r>
                      <a:r>
                        <a:rPr kumimoji="1" lang="en-US" altLang="ja-JP" sz="800" u="none" dirty="0">
                          <a:solidFill>
                            <a:schemeClr val="tx1"/>
                          </a:solidFill>
                          <a:latin typeface="Meiryo UI" panose="020B0604030504040204" pitchFamily="50" charset="-128"/>
                          <a:ea typeface="Meiryo UI" panose="020B0604030504040204" pitchFamily="50" charset="-128"/>
                        </a:rPr>
                        <a:t>20,838</a:t>
                      </a:r>
                      <a:r>
                        <a:rPr kumimoji="1" lang="ja-JP" altLang="en-US" sz="800" u="none" dirty="0">
                          <a:solidFill>
                            <a:schemeClr val="tx1"/>
                          </a:solidFill>
                          <a:latin typeface="Meiryo UI" panose="020B0604030504040204" pitchFamily="50" charset="-128"/>
                          <a:ea typeface="Meiryo UI" panose="020B0604030504040204" pitchFamily="50" charset="-128"/>
                        </a:rPr>
                        <a:t>人</a:t>
                      </a:r>
                      <a:endParaRPr kumimoji="1" lang="en-US" altLang="ja-JP" sz="8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00" u="none" dirty="0">
                          <a:solidFill>
                            <a:schemeClr val="tx1"/>
                          </a:solidFill>
                          <a:latin typeface="Meiryo UI" panose="020B0604030504040204" pitchFamily="50" charset="-128"/>
                          <a:ea typeface="Meiryo UI" panose="020B0604030504040204" pitchFamily="50" charset="-128"/>
                        </a:rPr>
                        <a:t> 資格外活動 </a:t>
                      </a:r>
                      <a:r>
                        <a:rPr kumimoji="1" lang="en-US" altLang="ja-JP" sz="800" u="none" dirty="0">
                          <a:solidFill>
                            <a:schemeClr val="tx1"/>
                          </a:solidFill>
                          <a:latin typeface="Meiryo UI" panose="020B0604030504040204" pitchFamily="50" charset="-128"/>
                          <a:ea typeface="Meiryo UI" panose="020B0604030504040204" pitchFamily="50" charset="-128"/>
                        </a:rPr>
                        <a:t>31,220</a:t>
                      </a:r>
                      <a:r>
                        <a:rPr kumimoji="1" lang="ja-JP" altLang="en-US" sz="800" u="none" dirty="0">
                          <a:solidFill>
                            <a:schemeClr val="tx1"/>
                          </a:solidFill>
                          <a:latin typeface="Meiryo UI" panose="020B0604030504040204" pitchFamily="50" charset="-128"/>
                          <a:ea typeface="Meiryo UI" panose="020B0604030504040204" pitchFamily="50" charset="-128"/>
                        </a:rPr>
                        <a:t>人</a:t>
                      </a:r>
                      <a:endParaRPr kumimoji="1" lang="en-US" altLang="ja-JP" sz="800" u="none" dirty="0">
                        <a:solidFill>
                          <a:schemeClr val="tx1"/>
                        </a:solidFill>
                        <a:latin typeface="Meiryo UI" panose="020B0604030504040204" pitchFamily="50" charset="-128"/>
                        <a:ea typeface="Meiryo UI" panose="020B0604030504040204" pitchFamily="50" charset="-128"/>
                      </a:endParaRPr>
                    </a:p>
                    <a:p>
                      <a:pPr>
                        <a:lnSpc>
                          <a:spcPts val="1100"/>
                        </a:lnSpc>
                      </a:pPr>
                      <a:r>
                        <a:rPr lang="ja-JP" altLang="en-US" sz="800" u="none" dirty="0">
                          <a:solidFill>
                            <a:schemeClr val="tx1"/>
                          </a:solidFill>
                          <a:latin typeface="Meiryo UI" panose="020B0604030504040204" pitchFamily="50" charset="-128"/>
                          <a:ea typeface="Meiryo UI" panose="020B0604030504040204" pitchFamily="50" charset="-128"/>
                        </a:rPr>
                        <a:t> 身分に基づく在留資格</a:t>
                      </a:r>
                      <a:r>
                        <a:rPr lang="ja-JP" altLang="en-US" sz="800" u="none" baseline="0" dirty="0">
                          <a:solidFill>
                            <a:schemeClr val="tx1"/>
                          </a:solidFill>
                          <a:latin typeface="Meiryo UI" panose="020B0604030504040204" pitchFamily="50" charset="-128"/>
                          <a:ea typeface="Meiryo UI" panose="020B0604030504040204" pitchFamily="50" charset="-128"/>
                        </a:rPr>
                        <a:t> </a:t>
                      </a:r>
                      <a:r>
                        <a:rPr lang="en-US" altLang="ja-JP" sz="800" u="none" dirty="0">
                          <a:solidFill>
                            <a:schemeClr val="tx1"/>
                          </a:solidFill>
                          <a:latin typeface="Meiryo UI" panose="020B0604030504040204" pitchFamily="50" charset="-128"/>
                          <a:ea typeface="Meiryo UI" panose="020B0604030504040204" pitchFamily="50" charset="-128"/>
                        </a:rPr>
                        <a:t>24,684</a:t>
                      </a:r>
                      <a:r>
                        <a:rPr lang="ja-JP" altLang="en-US" sz="800" u="none" dirty="0">
                          <a:solidFill>
                            <a:schemeClr val="tx1"/>
                          </a:solidFill>
                          <a:latin typeface="Meiryo UI" panose="020B0604030504040204" pitchFamily="50" charset="-128"/>
                          <a:ea typeface="Meiryo UI" panose="020B0604030504040204" pitchFamily="50" charset="-128"/>
                        </a:rPr>
                        <a:t>人</a:t>
                      </a:r>
                      <a:endParaRPr lang="en-US" altLang="ja-JP" sz="8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800" u="none" dirty="0">
                          <a:solidFill>
                            <a:schemeClr val="tx1"/>
                          </a:solidFill>
                          <a:latin typeface="Meiryo UI" panose="020B0604030504040204" pitchFamily="50" charset="-128"/>
                          <a:ea typeface="Meiryo UI" panose="020B0604030504040204" pitchFamily="50" charset="-128"/>
                        </a:rPr>
                        <a:t>※</a:t>
                      </a:r>
                      <a:r>
                        <a:rPr kumimoji="1" lang="en-US" altLang="ja-JP" sz="800" dirty="0">
                          <a:solidFill>
                            <a:schemeClr val="tx1"/>
                          </a:solidFill>
                          <a:latin typeface="Meiryo UI" panose="020B0604030504040204" pitchFamily="50" charset="-128"/>
                          <a:ea typeface="Meiryo UI" panose="020B0604030504040204" pitchFamily="50" charset="-128"/>
                        </a:rPr>
                        <a:t>2019.10.31</a:t>
                      </a:r>
                      <a:r>
                        <a:rPr kumimoji="1" lang="ja-JP" altLang="en-US" sz="800" dirty="0">
                          <a:solidFill>
                            <a:schemeClr val="tx1"/>
                          </a:solidFill>
                          <a:latin typeface="Meiryo UI" panose="020B0604030504040204" pitchFamily="50" charset="-128"/>
                          <a:ea typeface="Meiryo UI" panose="020B0604030504040204" pitchFamily="50" charset="-128"/>
                        </a:rPr>
                        <a:t>時点</a:t>
                      </a:r>
                      <a:endParaRPr kumimoji="1" lang="en-US" altLang="ja-JP" sz="8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T w="38100" cap="flat" cmpd="sng" algn="ctr">
                      <a:solidFill>
                        <a:schemeClr val="bg1"/>
                      </a:solidFill>
                      <a:prstDash val="solid"/>
                      <a:round/>
                      <a:headEnd type="none" w="med" len="med"/>
                      <a:tailEnd type="none" w="med" len="med"/>
                    </a:lnT>
                  </a:tcP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00" u="none" dirty="0" smtClean="0">
                          <a:solidFill>
                            <a:schemeClr val="tx1"/>
                          </a:solidFill>
                          <a:latin typeface="Meiryo UI" panose="020B0604030504040204" pitchFamily="50" charset="-128"/>
                          <a:ea typeface="Meiryo UI" panose="020B0604030504040204" pitchFamily="50" charset="-128"/>
                        </a:rPr>
                        <a:t>117,596</a:t>
                      </a:r>
                      <a:r>
                        <a:rPr kumimoji="1" lang="ja-JP" altLang="en-US" sz="1000" u="none" dirty="0">
                          <a:solidFill>
                            <a:schemeClr val="tx1"/>
                          </a:solidFill>
                          <a:latin typeface="Meiryo UI" panose="020B0604030504040204" pitchFamily="50" charset="-128"/>
                          <a:ea typeface="Meiryo UI" panose="020B0604030504040204" pitchFamily="50" charset="-128"/>
                        </a:rPr>
                        <a:t>人</a:t>
                      </a:r>
                      <a:endParaRPr kumimoji="1" lang="en-US" altLang="ja-JP" sz="10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00" baseline="0" dirty="0" smtClean="0">
                          <a:solidFill>
                            <a:schemeClr val="tx1"/>
                          </a:solidFill>
                          <a:latin typeface="Meiryo UI" panose="020B0604030504040204" pitchFamily="50" charset="-128"/>
                          <a:ea typeface="Meiryo UI" panose="020B0604030504040204" pitchFamily="50" charset="-128"/>
                        </a:rPr>
                        <a:t>うち</a:t>
                      </a:r>
                      <a:endParaRPr kumimoji="1" lang="en-US" altLang="ja-JP" sz="800" baseline="0"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00" baseline="0" dirty="0" smtClean="0">
                          <a:solidFill>
                            <a:schemeClr val="tx1"/>
                          </a:solidFill>
                          <a:latin typeface="Meiryo UI" panose="020B0604030504040204" pitchFamily="50" charset="-128"/>
                          <a:ea typeface="Meiryo UI" panose="020B0604030504040204" pitchFamily="50" charset="-128"/>
                        </a:rPr>
                        <a:t> 専門的</a:t>
                      </a:r>
                      <a:r>
                        <a:rPr kumimoji="1" lang="ja-JP" altLang="en-US" sz="800" baseline="0" dirty="0">
                          <a:solidFill>
                            <a:schemeClr val="tx1"/>
                          </a:solidFill>
                          <a:latin typeface="Meiryo UI" panose="020B0604030504040204" pitchFamily="50" charset="-128"/>
                          <a:ea typeface="Meiryo UI" panose="020B0604030504040204" pitchFamily="50" charset="-128"/>
                        </a:rPr>
                        <a:t>・技術的分野 </a:t>
                      </a:r>
                      <a:r>
                        <a:rPr kumimoji="1" lang="en-US" altLang="ja-JP" sz="800" baseline="0" dirty="0">
                          <a:solidFill>
                            <a:schemeClr val="tx1"/>
                          </a:solidFill>
                          <a:latin typeface="Meiryo UI" panose="020B0604030504040204" pitchFamily="50" charset="-128"/>
                          <a:ea typeface="Meiryo UI" panose="020B0604030504040204" pitchFamily="50" charset="-128"/>
                        </a:rPr>
                        <a:t>28,768</a:t>
                      </a:r>
                      <a:r>
                        <a:rPr kumimoji="1" lang="ja-JP" altLang="en-US" sz="800" baseline="0" dirty="0">
                          <a:solidFill>
                            <a:schemeClr val="tx1"/>
                          </a:solidFill>
                          <a:latin typeface="Meiryo UI" panose="020B0604030504040204" pitchFamily="50" charset="-128"/>
                          <a:ea typeface="Meiryo UI" panose="020B0604030504040204" pitchFamily="50" charset="-128"/>
                        </a:rPr>
                        <a:t>人</a:t>
                      </a:r>
                      <a:endParaRPr kumimoji="1" lang="en-US" altLang="ja-JP" sz="800" baseline="0" dirty="0">
                        <a:solidFill>
                          <a:schemeClr val="tx1"/>
                        </a:solidFill>
                        <a:latin typeface="Meiryo UI" panose="020B0604030504040204" pitchFamily="50" charset="-128"/>
                        <a:ea typeface="Meiryo UI" panose="020B0604030504040204" pitchFamily="50" charset="-128"/>
                      </a:endParaRPr>
                    </a:p>
                    <a:p>
                      <a:pPr>
                        <a:lnSpc>
                          <a:spcPts val="1100"/>
                        </a:lnSpc>
                      </a:pPr>
                      <a:r>
                        <a:rPr lang="ja-JP" altLang="en-US" sz="800" u="none" dirty="0">
                          <a:solidFill>
                            <a:schemeClr val="tx1"/>
                          </a:solidFill>
                          <a:latin typeface="Meiryo UI" panose="020B0604030504040204" pitchFamily="50" charset="-128"/>
                          <a:ea typeface="Meiryo UI" panose="020B0604030504040204" pitchFamily="50" charset="-128"/>
                        </a:rPr>
                        <a:t> </a:t>
                      </a:r>
                      <a:r>
                        <a:rPr lang="ja-JP" altLang="en-US" sz="800" u="none" dirty="0" smtClean="0">
                          <a:solidFill>
                            <a:schemeClr val="tx1"/>
                          </a:solidFill>
                          <a:latin typeface="Meiryo UI" panose="020B0604030504040204" pitchFamily="50" charset="-128"/>
                          <a:ea typeface="Meiryo UI" panose="020B0604030504040204" pitchFamily="50" charset="-128"/>
                        </a:rPr>
                        <a:t>特定</a:t>
                      </a:r>
                      <a:r>
                        <a:rPr lang="ja-JP" altLang="en-US" sz="800" u="none" dirty="0">
                          <a:solidFill>
                            <a:schemeClr val="tx1"/>
                          </a:solidFill>
                          <a:latin typeface="Meiryo UI" panose="020B0604030504040204" pitchFamily="50" charset="-128"/>
                          <a:ea typeface="Meiryo UI" panose="020B0604030504040204" pitchFamily="50" charset="-128"/>
                        </a:rPr>
                        <a:t>活動 </a:t>
                      </a:r>
                      <a:r>
                        <a:rPr lang="en-US" altLang="ja-JP" sz="800" u="none" dirty="0">
                          <a:solidFill>
                            <a:schemeClr val="tx1"/>
                          </a:solidFill>
                          <a:latin typeface="Meiryo UI" panose="020B0604030504040204" pitchFamily="50" charset="-128"/>
                          <a:ea typeface="Meiryo UI" panose="020B0604030504040204" pitchFamily="50" charset="-128"/>
                        </a:rPr>
                        <a:t>3,453</a:t>
                      </a:r>
                      <a:r>
                        <a:rPr lang="ja-JP" altLang="en-US" sz="800" u="none" dirty="0">
                          <a:solidFill>
                            <a:schemeClr val="tx1"/>
                          </a:solidFill>
                          <a:latin typeface="Meiryo UI" panose="020B0604030504040204" pitchFamily="50" charset="-128"/>
                          <a:ea typeface="Meiryo UI" panose="020B0604030504040204" pitchFamily="50" charset="-128"/>
                        </a:rPr>
                        <a:t>人</a:t>
                      </a:r>
                      <a:endParaRPr lang="en-US" altLang="ja-JP" sz="8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00" u="none" dirty="0">
                          <a:solidFill>
                            <a:schemeClr val="tx1"/>
                          </a:solidFill>
                          <a:latin typeface="Meiryo UI" panose="020B0604030504040204" pitchFamily="50" charset="-128"/>
                          <a:ea typeface="Meiryo UI" panose="020B0604030504040204" pitchFamily="50" charset="-128"/>
                        </a:rPr>
                        <a:t> </a:t>
                      </a:r>
                      <a:r>
                        <a:rPr kumimoji="1" lang="ja-JP" altLang="en-US" sz="800" u="none" dirty="0" smtClean="0">
                          <a:solidFill>
                            <a:schemeClr val="tx1"/>
                          </a:solidFill>
                          <a:latin typeface="Meiryo UI" panose="020B0604030504040204" pitchFamily="50" charset="-128"/>
                          <a:ea typeface="Meiryo UI" panose="020B0604030504040204" pitchFamily="50" charset="-128"/>
                        </a:rPr>
                        <a:t>技能</a:t>
                      </a:r>
                      <a:r>
                        <a:rPr kumimoji="1" lang="ja-JP" altLang="en-US" sz="800" u="none" dirty="0">
                          <a:solidFill>
                            <a:schemeClr val="tx1"/>
                          </a:solidFill>
                          <a:latin typeface="Meiryo UI" panose="020B0604030504040204" pitchFamily="50" charset="-128"/>
                          <a:ea typeface="Meiryo UI" panose="020B0604030504040204" pitchFamily="50" charset="-128"/>
                        </a:rPr>
                        <a:t>実習 </a:t>
                      </a:r>
                      <a:r>
                        <a:rPr kumimoji="1" lang="en-US" altLang="ja-JP" sz="800" u="none" baseline="0" dirty="0">
                          <a:solidFill>
                            <a:schemeClr val="tx1"/>
                          </a:solidFill>
                          <a:latin typeface="Meiryo UI" panose="020B0604030504040204" pitchFamily="50" charset="-128"/>
                          <a:ea typeface="Meiryo UI" panose="020B0604030504040204" pitchFamily="50" charset="-128"/>
                        </a:rPr>
                        <a:t>23,034</a:t>
                      </a:r>
                      <a:r>
                        <a:rPr kumimoji="1" lang="ja-JP" altLang="en-US" sz="800" u="none" dirty="0">
                          <a:solidFill>
                            <a:schemeClr val="tx1"/>
                          </a:solidFill>
                          <a:latin typeface="Meiryo UI" panose="020B0604030504040204" pitchFamily="50" charset="-128"/>
                          <a:ea typeface="Meiryo UI" panose="020B0604030504040204" pitchFamily="50" charset="-128"/>
                        </a:rPr>
                        <a:t>人</a:t>
                      </a:r>
                      <a:endParaRPr kumimoji="1" lang="en-US" altLang="ja-JP" sz="8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00" u="none" dirty="0">
                          <a:solidFill>
                            <a:schemeClr val="tx1"/>
                          </a:solidFill>
                          <a:latin typeface="Meiryo UI" panose="020B0604030504040204" pitchFamily="50" charset="-128"/>
                          <a:ea typeface="Meiryo UI" panose="020B0604030504040204" pitchFamily="50" charset="-128"/>
                        </a:rPr>
                        <a:t> </a:t>
                      </a:r>
                      <a:r>
                        <a:rPr kumimoji="1" lang="ja-JP" altLang="en-US" sz="800" u="none" dirty="0" smtClean="0">
                          <a:solidFill>
                            <a:schemeClr val="tx1"/>
                          </a:solidFill>
                          <a:latin typeface="Meiryo UI" panose="020B0604030504040204" pitchFamily="50" charset="-128"/>
                          <a:ea typeface="Meiryo UI" panose="020B0604030504040204" pitchFamily="50" charset="-128"/>
                        </a:rPr>
                        <a:t>資格外</a:t>
                      </a:r>
                      <a:r>
                        <a:rPr kumimoji="1" lang="ja-JP" altLang="en-US" sz="800" u="none" dirty="0">
                          <a:solidFill>
                            <a:schemeClr val="tx1"/>
                          </a:solidFill>
                          <a:latin typeface="Meiryo UI" panose="020B0604030504040204" pitchFamily="50" charset="-128"/>
                          <a:ea typeface="Meiryo UI" panose="020B0604030504040204" pitchFamily="50" charset="-128"/>
                        </a:rPr>
                        <a:t>活動 </a:t>
                      </a:r>
                      <a:r>
                        <a:rPr kumimoji="1" lang="en-US" altLang="ja-JP" sz="800" u="none" dirty="0">
                          <a:solidFill>
                            <a:schemeClr val="tx1"/>
                          </a:solidFill>
                          <a:latin typeface="Meiryo UI" panose="020B0604030504040204" pitchFamily="50" charset="-128"/>
                          <a:ea typeface="Meiryo UI" panose="020B0604030504040204" pitchFamily="50" charset="-128"/>
                        </a:rPr>
                        <a:t>36,589</a:t>
                      </a:r>
                      <a:r>
                        <a:rPr kumimoji="1" lang="ja-JP" altLang="en-US" sz="800" u="none" dirty="0">
                          <a:solidFill>
                            <a:schemeClr val="tx1"/>
                          </a:solidFill>
                          <a:latin typeface="Meiryo UI" panose="020B0604030504040204" pitchFamily="50" charset="-128"/>
                          <a:ea typeface="Meiryo UI" panose="020B0604030504040204" pitchFamily="50" charset="-128"/>
                        </a:rPr>
                        <a:t>人</a:t>
                      </a:r>
                      <a:endParaRPr kumimoji="1" lang="en-US" altLang="ja-JP" sz="800" u="none" dirty="0">
                        <a:solidFill>
                          <a:schemeClr val="tx1"/>
                        </a:solidFill>
                        <a:latin typeface="Meiryo UI" panose="020B0604030504040204" pitchFamily="50" charset="-128"/>
                        <a:ea typeface="Meiryo UI" panose="020B0604030504040204" pitchFamily="50" charset="-128"/>
                      </a:endParaRPr>
                    </a:p>
                    <a:p>
                      <a:pPr>
                        <a:lnSpc>
                          <a:spcPts val="1100"/>
                        </a:lnSpc>
                      </a:pPr>
                      <a:r>
                        <a:rPr lang="ja-JP" altLang="en-US" sz="800" u="none" dirty="0">
                          <a:solidFill>
                            <a:schemeClr val="tx1"/>
                          </a:solidFill>
                          <a:latin typeface="Meiryo UI" panose="020B0604030504040204" pitchFamily="50" charset="-128"/>
                          <a:ea typeface="Meiryo UI" panose="020B0604030504040204" pitchFamily="50" charset="-128"/>
                        </a:rPr>
                        <a:t> </a:t>
                      </a:r>
                      <a:r>
                        <a:rPr lang="ja-JP" altLang="en-US" sz="800" u="none" dirty="0" smtClean="0">
                          <a:solidFill>
                            <a:schemeClr val="tx1"/>
                          </a:solidFill>
                          <a:latin typeface="Meiryo UI" panose="020B0604030504040204" pitchFamily="50" charset="-128"/>
                          <a:ea typeface="Meiryo UI" panose="020B0604030504040204" pitchFamily="50" charset="-128"/>
                        </a:rPr>
                        <a:t>身分</a:t>
                      </a:r>
                      <a:r>
                        <a:rPr lang="ja-JP" altLang="en-US" sz="800" u="none" dirty="0">
                          <a:solidFill>
                            <a:schemeClr val="tx1"/>
                          </a:solidFill>
                          <a:latin typeface="Meiryo UI" panose="020B0604030504040204" pitchFamily="50" charset="-128"/>
                          <a:ea typeface="Meiryo UI" panose="020B0604030504040204" pitchFamily="50" charset="-128"/>
                        </a:rPr>
                        <a:t>に基づく在留資格 </a:t>
                      </a:r>
                      <a:r>
                        <a:rPr lang="en-US" altLang="ja-JP" sz="800" u="none" dirty="0">
                          <a:solidFill>
                            <a:schemeClr val="tx1"/>
                          </a:solidFill>
                          <a:latin typeface="Meiryo UI" panose="020B0604030504040204" pitchFamily="50" charset="-128"/>
                          <a:ea typeface="Meiryo UI" panose="020B0604030504040204" pitchFamily="50" charset="-128"/>
                        </a:rPr>
                        <a:t>25,750</a:t>
                      </a:r>
                      <a:r>
                        <a:rPr lang="ja-JP" altLang="en-US" sz="800" u="none" dirty="0">
                          <a:solidFill>
                            <a:schemeClr val="tx1"/>
                          </a:solidFill>
                          <a:latin typeface="Meiryo UI" panose="020B0604030504040204" pitchFamily="50" charset="-128"/>
                          <a:ea typeface="Meiryo UI" panose="020B0604030504040204" pitchFamily="50" charset="-128"/>
                        </a:rPr>
                        <a:t>人</a:t>
                      </a:r>
                      <a:endParaRPr lang="en-US" altLang="ja-JP" sz="8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ts val="1100"/>
                        </a:lnSpc>
                        <a:spcBef>
                          <a:spcPts val="0"/>
                        </a:spcBef>
                        <a:spcAft>
                          <a:spcPts val="0"/>
                        </a:spcAft>
                        <a:buClrTx/>
                        <a:buSzTx/>
                        <a:buFontTx/>
                        <a:buNone/>
                        <a:tabLst/>
                        <a:defRPr/>
                      </a:pPr>
                      <a:r>
                        <a:rPr kumimoji="1" lang="ja-JP" altLang="en-US" sz="800" u="none" dirty="0" smtClean="0">
                          <a:solidFill>
                            <a:schemeClr val="tx1"/>
                          </a:solidFill>
                          <a:latin typeface="Meiryo UI" panose="020B0604030504040204" pitchFamily="50" charset="-128"/>
                          <a:ea typeface="Meiryo UI" panose="020B0604030504040204" pitchFamily="50" charset="-128"/>
                        </a:rPr>
                        <a:t>　</a:t>
                      </a:r>
                      <a:r>
                        <a:rPr kumimoji="1" lang="en-US" altLang="ja-JP" sz="800" u="none" dirty="0" smtClean="0">
                          <a:solidFill>
                            <a:schemeClr val="tx1"/>
                          </a:solidFill>
                          <a:latin typeface="Meiryo UI" panose="020B0604030504040204" pitchFamily="50" charset="-128"/>
                          <a:ea typeface="Meiryo UI" panose="020B0604030504040204" pitchFamily="50" charset="-128"/>
                        </a:rPr>
                        <a:t>※</a:t>
                      </a:r>
                      <a:r>
                        <a:rPr kumimoji="1" lang="en-US" altLang="ja-JP" sz="800" dirty="0">
                          <a:solidFill>
                            <a:schemeClr val="tx1"/>
                          </a:solidFill>
                          <a:latin typeface="Meiryo UI" panose="020B0604030504040204" pitchFamily="50" charset="-128"/>
                          <a:ea typeface="Meiryo UI" panose="020B0604030504040204" pitchFamily="50" charset="-128"/>
                        </a:rPr>
                        <a:t>2020.10.31</a:t>
                      </a:r>
                      <a:r>
                        <a:rPr kumimoji="1" lang="ja-JP" altLang="en-US" sz="800" dirty="0" smtClean="0">
                          <a:solidFill>
                            <a:schemeClr val="tx1"/>
                          </a:solidFill>
                          <a:latin typeface="Meiryo UI" panose="020B0604030504040204" pitchFamily="50" charset="-128"/>
                          <a:ea typeface="Meiryo UI" panose="020B0604030504040204" pitchFamily="50" charset="-128"/>
                        </a:rPr>
                        <a:t>時点</a:t>
                      </a:r>
                      <a:endParaRPr kumimoji="1" lang="en-US" altLang="ja-JP" sz="800"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lnT w="38100" cap="flat" cmpd="sng" algn="ctr">
                      <a:solidFill>
                        <a:schemeClr val="bg1"/>
                      </a:solidFill>
                      <a:prstDash val="solid"/>
                      <a:round/>
                      <a:headEnd type="none" w="med" len="med"/>
                      <a:tailEnd type="none" w="med" len="med"/>
                    </a:lnT>
                  </a:tcPr>
                </a:tc>
                <a:tc>
                  <a:txBody>
                    <a:bodyPr/>
                    <a:lstStyle/>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1000" dirty="0" smtClean="0">
                          <a:solidFill>
                            <a:schemeClr val="tx1"/>
                          </a:solidFill>
                          <a:latin typeface="Meiryo UI" panose="020B0604030504040204" pitchFamily="50" charset="-128"/>
                          <a:ea typeface="Meiryo UI" panose="020B0604030504040204" pitchFamily="50" charset="-128"/>
                        </a:rPr>
                        <a:t>111,862</a:t>
                      </a:r>
                      <a:r>
                        <a:rPr kumimoji="1" lang="ja-JP" altLang="en-US" sz="1050" u="none" dirty="0" smtClean="0">
                          <a:solidFill>
                            <a:schemeClr val="tx1"/>
                          </a:solidFill>
                          <a:latin typeface="Meiryo UI" panose="020B0604030504040204" pitchFamily="50" charset="-128"/>
                          <a:ea typeface="Meiryo UI" panose="020B0604030504040204" pitchFamily="50" charset="-128"/>
                        </a:rPr>
                        <a:t>人</a:t>
                      </a:r>
                      <a:endParaRPr kumimoji="1" lang="en-US" altLang="ja-JP" sz="1050" u="none" dirty="0" smtClean="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00" baseline="0" dirty="0" smtClean="0">
                          <a:solidFill>
                            <a:schemeClr val="tx1"/>
                          </a:solidFill>
                          <a:latin typeface="Meiryo UI" panose="020B0604030504040204" pitchFamily="50" charset="-128"/>
                          <a:ea typeface="Meiryo UI" panose="020B0604030504040204" pitchFamily="50" charset="-128"/>
                        </a:rPr>
                        <a:t>うち</a:t>
                      </a:r>
                      <a:endParaRPr kumimoji="1" lang="en-US" altLang="ja-JP" sz="800" baseline="0" dirty="0" smtClean="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00" baseline="0" dirty="0" smtClean="0">
                          <a:solidFill>
                            <a:schemeClr val="tx1"/>
                          </a:solidFill>
                          <a:latin typeface="Meiryo UI" panose="020B0604030504040204" pitchFamily="50" charset="-128"/>
                          <a:ea typeface="Meiryo UI" panose="020B0604030504040204" pitchFamily="50" charset="-128"/>
                        </a:rPr>
                        <a:t> 専門的・技術的分野</a:t>
                      </a:r>
                      <a:r>
                        <a:rPr kumimoji="1" lang="en-US" altLang="ja-JP" sz="800" baseline="0" dirty="0" smtClean="0">
                          <a:solidFill>
                            <a:schemeClr val="tx1"/>
                          </a:solidFill>
                          <a:latin typeface="Meiryo UI" panose="020B0604030504040204" pitchFamily="50" charset="-128"/>
                          <a:ea typeface="Meiryo UI" panose="020B0604030504040204" pitchFamily="50" charset="-128"/>
                        </a:rPr>
                        <a:t>31,947</a:t>
                      </a:r>
                      <a:r>
                        <a:rPr kumimoji="1" lang="ja-JP" altLang="en-US" sz="800" baseline="0" dirty="0" smtClean="0">
                          <a:solidFill>
                            <a:schemeClr val="tx1"/>
                          </a:solidFill>
                          <a:latin typeface="Meiryo UI" panose="020B0604030504040204" pitchFamily="50" charset="-128"/>
                          <a:ea typeface="Meiryo UI" panose="020B0604030504040204" pitchFamily="50" charset="-128"/>
                        </a:rPr>
                        <a:t>人</a:t>
                      </a:r>
                      <a:endParaRPr kumimoji="1" lang="en-US" altLang="ja-JP" sz="800" baseline="0" dirty="0" smtClean="0">
                        <a:solidFill>
                          <a:schemeClr val="tx1"/>
                        </a:solidFill>
                        <a:latin typeface="Meiryo UI" panose="020B0604030504040204" pitchFamily="50" charset="-128"/>
                        <a:ea typeface="Meiryo UI" panose="020B0604030504040204" pitchFamily="50" charset="-128"/>
                      </a:endParaRPr>
                    </a:p>
                    <a:p>
                      <a:pPr>
                        <a:lnSpc>
                          <a:spcPts val="1100"/>
                        </a:lnSpc>
                      </a:pPr>
                      <a:r>
                        <a:rPr lang="ja-JP" altLang="en-US" sz="800" u="none" dirty="0" smtClean="0">
                          <a:solidFill>
                            <a:schemeClr val="tx1"/>
                          </a:solidFill>
                          <a:latin typeface="Meiryo UI" panose="020B0604030504040204" pitchFamily="50" charset="-128"/>
                          <a:ea typeface="Meiryo UI" panose="020B0604030504040204" pitchFamily="50" charset="-128"/>
                        </a:rPr>
                        <a:t> 特定活動 </a:t>
                      </a:r>
                      <a:r>
                        <a:rPr lang="en-US" altLang="ja-JP" sz="800" u="none" dirty="0" smtClean="0">
                          <a:solidFill>
                            <a:schemeClr val="tx1"/>
                          </a:solidFill>
                          <a:latin typeface="Meiryo UI" panose="020B0604030504040204" pitchFamily="50" charset="-128"/>
                          <a:ea typeface="Meiryo UI" panose="020B0604030504040204" pitchFamily="50" charset="-128"/>
                        </a:rPr>
                        <a:t>4,813</a:t>
                      </a:r>
                      <a:r>
                        <a:rPr lang="ja-JP" altLang="en-US" sz="800" u="none" dirty="0" smtClean="0">
                          <a:solidFill>
                            <a:schemeClr val="tx1"/>
                          </a:solidFill>
                          <a:latin typeface="Meiryo UI" panose="020B0604030504040204" pitchFamily="50" charset="-128"/>
                          <a:ea typeface="Meiryo UI" panose="020B0604030504040204" pitchFamily="50" charset="-128"/>
                        </a:rPr>
                        <a:t>人</a:t>
                      </a:r>
                      <a:endParaRPr lang="en-US" altLang="ja-JP" sz="800" u="none" dirty="0" smtClean="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00" u="none" dirty="0" smtClean="0">
                          <a:solidFill>
                            <a:schemeClr val="tx1"/>
                          </a:solidFill>
                          <a:latin typeface="Meiryo UI" panose="020B0604030504040204" pitchFamily="50" charset="-128"/>
                          <a:ea typeface="Meiryo UI" panose="020B0604030504040204" pitchFamily="50" charset="-128"/>
                        </a:rPr>
                        <a:t> 技能実習 </a:t>
                      </a:r>
                      <a:r>
                        <a:rPr kumimoji="1" lang="en-US" altLang="ja-JP" sz="800" u="none" dirty="0" smtClean="0">
                          <a:solidFill>
                            <a:schemeClr val="tx1"/>
                          </a:solidFill>
                          <a:latin typeface="Meiryo UI" panose="020B0604030504040204" pitchFamily="50" charset="-128"/>
                          <a:ea typeface="Meiryo UI" panose="020B0604030504040204" pitchFamily="50" charset="-128"/>
                        </a:rPr>
                        <a:t>21,498</a:t>
                      </a:r>
                      <a:r>
                        <a:rPr kumimoji="1" lang="ja-JP" altLang="en-US" sz="800" u="none" dirty="0" smtClean="0">
                          <a:solidFill>
                            <a:schemeClr val="tx1"/>
                          </a:solidFill>
                          <a:latin typeface="Meiryo UI" panose="020B0604030504040204" pitchFamily="50" charset="-128"/>
                          <a:ea typeface="Meiryo UI" panose="020B0604030504040204" pitchFamily="50" charset="-128"/>
                        </a:rPr>
                        <a:t>人</a:t>
                      </a:r>
                      <a:endParaRPr kumimoji="1" lang="en-US" altLang="ja-JP" sz="800" u="none" dirty="0" smtClean="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800" u="none" dirty="0" smtClean="0">
                          <a:solidFill>
                            <a:schemeClr val="tx1"/>
                          </a:solidFill>
                          <a:latin typeface="Meiryo UI" panose="020B0604030504040204" pitchFamily="50" charset="-128"/>
                          <a:ea typeface="Meiryo UI" panose="020B0604030504040204" pitchFamily="50" charset="-128"/>
                        </a:rPr>
                        <a:t> 資格外活動 </a:t>
                      </a:r>
                      <a:r>
                        <a:rPr kumimoji="1" lang="en-US" altLang="ja-JP" sz="800" u="none" dirty="0" smtClean="0">
                          <a:solidFill>
                            <a:schemeClr val="tx1"/>
                          </a:solidFill>
                          <a:latin typeface="Meiryo UI" panose="020B0604030504040204" pitchFamily="50" charset="-128"/>
                          <a:ea typeface="Meiryo UI" panose="020B0604030504040204" pitchFamily="50" charset="-128"/>
                        </a:rPr>
                        <a:t>26,943</a:t>
                      </a:r>
                      <a:r>
                        <a:rPr kumimoji="1" lang="ja-JP" altLang="en-US" sz="800" u="none" dirty="0" smtClean="0">
                          <a:solidFill>
                            <a:schemeClr val="tx1"/>
                          </a:solidFill>
                          <a:latin typeface="Meiryo UI" panose="020B0604030504040204" pitchFamily="50" charset="-128"/>
                          <a:ea typeface="Meiryo UI" panose="020B0604030504040204" pitchFamily="50" charset="-128"/>
                        </a:rPr>
                        <a:t>人</a:t>
                      </a:r>
                      <a:endParaRPr kumimoji="1" lang="en-US" altLang="ja-JP" sz="800" u="none" dirty="0" smtClean="0">
                        <a:solidFill>
                          <a:schemeClr val="tx1"/>
                        </a:solidFill>
                        <a:latin typeface="Meiryo UI" panose="020B0604030504040204" pitchFamily="50" charset="-128"/>
                        <a:ea typeface="Meiryo UI" panose="020B0604030504040204" pitchFamily="50" charset="-128"/>
                      </a:endParaRPr>
                    </a:p>
                    <a:p>
                      <a:pPr>
                        <a:lnSpc>
                          <a:spcPts val="1100"/>
                        </a:lnSpc>
                      </a:pPr>
                      <a:r>
                        <a:rPr lang="ja-JP" altLang="en-US" sz="800" u="none" dirty="0" smtClean="0">
                          <a:solidFill>
                            <a:schemeClr val="tx1"/>
                          </a:solidFill>
                          <a:latin typeface="Meiryo UI" panose="020B0604030504040204" pitchFamily="50" charset="-128"/>
                          <a:ea typeface="Meiryo UI" panose="020B0604030504040204" pitchFamily="50" charset="-128"/>
                        </a:rPr>
                        <a:t> 身分に基づく在留資格 </a:t>
                      </a:r>
                      <a:r>
                        <a:rPr lang="en-US" altLang="ja-JP" sz="800" u="none" dirty="0" smtClean="0">
                          <a:solidFill>
                            <a:schemeClr val="tx1"/>
                          </a:solidFill>
                          <a:latin typeface="Meiryo UI" panose="020B0604030504040204" pitchFamily="50" charset="-128"/>
                          <a:ea typeface="Meiryo UI" panose="020B0604030504040204" pitchFamily="50" charset="-128"/>
                        </a:rPr>
                        <a:t>26,661</a:t>
                      </a:r>
                      <a:r>
                        <a:rPr lang="ja-JP" altLang="en-US" sz="800" u="none" dirty="0" smtClean="0">
                          <a:solidFill>
                            <a:schemeClr val="tx1"/>
                          </a:solidFill>
                          <a:latin typeface="Meiryo UI" panose="020B0604030504040204" pitchFamily="50" charset="-128"/>
                          <a:ea typeface="Meiryo UI" panose="020B0604030504040204" pitchFamily="50" charset="-128"/>
                        </a:rPr>
                        <a:t>人</a:t>
                      </a:r>
                      <a:endParaRPr lang="en-US" altLang="ja-JP" sz="800" u="none" dirty="0" smtClean="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ts val="1100"/>
                        </a:lnSpc>
                        <a:spcBef>
                          <a:spcPts val="0"/>
                        </a:spcBef>
                        <a:spcAft>
                          <a:spcPts val="0"/>
                        </a:spcAft>
                        <a:buClrTx/>
                        <a:buSzTx/>
                        <a:buFontTx/>
                        <a:buNone/>
                        <a:tabLst/>
                        <a:defRPr/>
                      </a:pPr>
                      <a:r>
                        <a:rPr kumimoji="1" lang="en-US" altLang="ja-JP" sz="800" u="none" dirty="0" smtClean="0">
                          <a:solidFill>
                            <a:schemeClr val="tx1"/>
                          </a:solidFill>
                          <a:latin typeface="Meiryo UI" panose="020B0604030504040204" pitchFamily="50" charset="-128"/>
                          <a:ea typeface="Meiryo UI" panose="020B0604030504040204" pitchFamily="50" charset="-128"/>
                        </a:rPr>
                        <a:t> ※</a:t>
                      </a:r>
                      <a:r>
                        <a:rPr kumimoji="1" lang="en-US" altLang="ja-JP" sz="800" dirty="0" smtClean="0">
                          <a:solidFill>
                            <a:schemeClr val="tx1"/>
                          </a:solidFill>
                          <a:latin typeface="Meiryo UI" panose="020B0604030504040204" pitchFamily="50" charset="-128"/>
                          <a:ea typeface="Meiryo UI" panose="020B0604030504040204" pitchFamily="50" charset="-128"/>
                        </a:rPr>
                        <a:t>2021.10.31</a:t>
                      </a:r>
                      <a:r>
                        <a:rPr kumimoji="1" lang="ja-JP" altLang="en-US" sz="800" dirty="0" smtClean="0">
                          <a:solidFill>
                            <a:schemeClr val="tx1"/>
                          </a:solidFill>
                          <a:latin typeface="Meiryo UI" panose="020B0604030504040204" pitchFamily="50" charset="-128"/>
                          <a:ea typeface="Meiryo UI" panose="020B0604030504040204" pitchFamily="50" charset="-128"/>
                        </a:rPr>
                        <a:t>時点</a:t>
                      </a:r>
                      <a:endParaRPr kumimoji="1" lang="en-US" altLang="ja-JP" sz="8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T w="38100" cap="flat" cmpd="sng" algn="ctr">
                      <a:solidFill>
                        <a:schemeClr val="bg1"/>
                      </a:solidFill>
                      <a:prstDash val="solid"/>
                      <a:round/>
                      <a:headEnd type="none" w="med" len="med"/>
                      <a:tailEnd type="none" w="med" len="med"/>
                    </a:lnT>
                  </a:tcPr>
                </a:tc>
                <a:tc>
                  <a:txBody>
                    <a:bodyPr/>
                    <a:lstStyle/>
                    <a:p>
                      <a:r>
                        <a:rPr kumimoji="1" lang="ja-JP" altLang="en-US" sz="1000" u="none" dirty="0">
                          <a:solidFill>
                            <a:schemeClr val="tx1"/>
                          </a:solidFill>
                          <a:latin typeface="Meiryo UI" panose="020B0604030504040204" pitchFamily="50" charset="-128"/>
                          <a:ea typeface="Meiryo UI" panose="020B0604030504040204" pitchFamily="50" charset="-128"/>
                        </a:rPr>
                        <a:t>「外国人雇用状況」の届け出状況について（厚生労働省）</a:t>
                      </a:r>
                      <a:endParaRPr kumimoji="1" lang="ja-JP" altLang="en-US" sz="1000" strike="sngStrik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extLst>
                  <a:ext uri="{0D108BD9-81ED-4DB2-BD59-A6C34878D82A}">
                    <a16:rowId xmlns:a16="http://schemas.microsoft.com/office/drawing/2014/main" val="114238072"/>
                  </a:ext>
                </a:extLst>
              </a:tr>
              <a:tr h="1260000">
                <a:tc>
                  <a:txBody>
                    <a:bodyPr/>
                    <a:lstStyle/>
                    <a:p>
                      <a:r>
                        <a:rPr lang="ja-JP" altLang="en-US" sz="1000" u="none" dirty="0">
                          <a:solidFill>
                            <a:schemeClr val="tx1"/>
                          </a:solidFill>
                          <a:latin typeface="Meiryo UI" panose="020B0604030504040204" pitchFamily="50" charset="-128"/>
                          <a:ea typeface="Meiryo UI" panose="020B0604030504040204" pitchFamily="50" charset="-128"/>
                        </a:rPr>
                        <a:t>大阪で学ぶ留学生数</a:t>
                      </a:r>
                      <a:endParaRPr lang="en-US" altLang="ja-JP" sz="1000" u="none" dirty="0">
                        <a:solidFill>
                          <a:schemeClr val="tx1"/>
                        </a:solidFill>
                        <a:latin typeface="Meiryo UI" panose="020B0604030504040204" pitchFamily="50" charset="-128"/>
                        <a:ea typeface="Meiryo UI" panose="020B0604030504040204" pitchFamily="50" charset="-128"/>
                      </a:endParaRPr>
                    </a:p>
                    <a:p>
                      <a:r>
                        <a:rPr lang="ja-JP" altLang="en-US" sz="1000" u="none" dirty="0">
                          <a:solidFill>
                            <a:schemeClr val="tx1"/>
                          </a:solidFill>
                          <a:latin typeface="Meiryo UI" panose="020B0604030504040204" pitchFamily="50" charset="-128"/>
                          <a:ea typeface="Meiryo UI" panose="020B0604030504040204" pitchFamily="50" charset="-128"/>
                        </a:rPr>
                        <a:t>（大学・短大、高専・専修等、日本語教育機関の内訳を含む）</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a:lnSpc>
                          <a:spcPts val="1100"/>
                        </a:lnSpc>
                      </a:pPr>
                      <a:r>
                        <a:rPr kumimoji="1" lang="en-US" altLang="ja-JP" sz="1000" u="none" dirty="0">
                          <a:solidFill>
                            <a:schemeClr val="tx1"/>
                          </a:solidFill>
                          <a:latin typeface="Meiryo UI" panose="020B0604030504040204" pitchFamily="50" charset="-128"/>
                          <a:ea typeface="Meiryo UI" panose="020B0604030504040204" pitchFamily="50" charset="-128"/>
                        </a:rPr>
                        <a:t>26,257</a:t>
                      </a:r>
                      <a:r>
                        <a:rPr kumimoji="1" lang="ja-JP" altLang="en-US" sz="1000" u="none" dirty="0">
                          <a:solidFill>
                            <a:schemeClr val="tx1"/>
                          </a:solidFill>
                          <a:latin typeface="Meiryo UI" panose="020B0604030504040204" pitchFamily="50" charset="-128"/>
                          <a:ea typeface="Meiryo UI" panose="020B0604030504040204" pitchFamily="50" charset="-128"/>
                        </a:rPr>
                        <a:t>人</a:t>
                      </a:r>
                      <a:endParaRPr kumimoji="1" lang="en-US" altLang="ja-JP" sz="10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900" dirty="0">
                          <a:solidFill>
                            <a:schemeClr val="tx1"/>
                          </a:solidFill>
                          <a:latin typeface="Meiryo UI" panose="020B0604030504040204" pitchFamily="50" charset="-128"/>
                          <a:ea typeface="Meiryo UI" panose="020B0604030504040204" pitchFamily="50" charset="-128"/>
                        </a:rPr>
                        <a:t>うち</a:t>
                      </a:r>
                      <a:endParaRPr kumimoji="1" lang="en-US" altLang="ja-JP" sz="900"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900" dirty="0">
                          <a:solidFill>
                            <a:schemeClr val="tx1"/>
                          </a:solidFill>
                          <a:latin typeface="Meiryo UI" panose="020B0604030504040204" pitchFamily="50" charset="-128"/>
                          <a:ea typeface="Meiryo UI" panose="020B0604030504040204" pitchFamily="50" charset="-128"/>
                        </a:rPr>
                        <a:t> 大学・短大 </a:t>
                      </a:r>
                      <a:r>
                        <a:rPr kumimoji="1" lang="en-US" altLang="ja-JP" sz="900" dirty="0">
                          <a:solidFill>
                            <a:schemeClr val="tx1"/>
                          </a:solidFill>
                          <a:latin typeface="Meiryo UI" panose="020B0604030504040204" pitchFamily="50" charset="-128"/>
                          <a:ea typeface="Meiryo UI" panose="020B0604030504040204" pitchFamily="50" charset="-128"/>
                        </a:rPr>
                        <a:t>9,592</a:t>
                      </a:r>
                      <a:r>
                        <a:rPr kumimoji="1" lang="ja-JP" altLang="en-US" sz="900" dirty="0">
                          <a:solidFill>
                            <a:schemeClr val="tx1"/>
                          </a:solidFill>
                          <a:latin typeface="Meiryo UI" panose="020B0604030504040204" pitchFamily="50" charset="-128"/>
                          <a:ea typeface="Meiryo UI" panose="020B0604030504040204" pitchFamily="50" charset="-128"/>
                        </a:rPr>
                        <a:t>人</a:t>
                      </a:r>
                      <a:endParaRPr kumimoji="1" lang="en-US" altLang="ja-JP" sz="900"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900" dirty="0">
                          <a:solidFill>
                            <a:schemeClr val="tx1"/>
                          </a:solidFill>
                          <a:latin typeface="Meiryo UI" panose="020B0604030504040204" pitchFamily="50" charset="-128"/>
                          <a:ea typeface="Meiryo UI" panose="020B0604030504040204" pitchFamily="50" charset="-128"/>
                        </a:rPr>
                        <a:t> 高専・専修等 </a:t>
                      </a:r>
                      <a:r>
                        <a:rPr kumimoji="1" lang="en-US" altLang="ja-JP" sz="900" dirty="0">
                          <a:solidFill>
                            <a:schemeClr val="tx1"/>
                          </a:solidFill>
                          <a:latin typeface="Meiryo UI" panose="020B0604030504040204" pitchFamily="50" charset="-128"/>
                          <a:ea typeface="Meiryo UI" panose="020B0604030504040204" pitchFamily="50" charset="-128"/>
                        </a:rPr>
                        <a:t>8,742</a:t>
                      </a:r>
                      <a:r>
                        <a:rPr kumimoji="1" lang="ja-JP" altLang="en-US" sz="900" dirty="0">
                          <a:solidFill>
                            <a:schemeClr val="tx1"/>
                          </a:solidFill>
                          <a:latin typeface="Meiryo UI" panose="020B0604030504040204" pitchFamily="50" charset="-128"/>
                          <a:ea typeface="Meiryo UI" panose="020B0604030504040204" pitchFamily="50" charset="-128"/>
                        </a:rPr>
                        <a:t>人</a:t>
                      </a:r>
                      <a:endParaRPr kumimoji="1" lang="en-US" altLang="ja-JP" sz="900"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900" dirty="0">
                          <a:solidFill>
                            <a:schemeClr val="tx1"/>
                          </a:solidFill>
                          <a:latin typeface="Meiryo UI" panose="020B0604030504040204" pitchFamily="50" charset="-128"/>
                          <a:ea typeface="Meiryo UI" panose="020B0604030504040204" pitchFamily="50" charset="-128"/>
                        </a:rPr>
                        <a:t> </a:t>
                      </a:r>
                      <a:r>
                        <a:rPr kumimoji="1" lang="zh-TW" altLang="en-US" sz="900" dirty="0">
                          <a:solidFill>
                            <a:schemeClr val="tx1"/>
                          </a:solidFill>
                          <a:latin typeface="Meiryo UI" panose="020B0604030504040204" pitchFamily="50" charset="-128"/>
                          <a:ea typeface="Meiryo UI" panose="020B0604030504040204" pitchFamily="50" charset="-128"/>
                        </a:rPr>
                        <a:t>日本語教育機関</a:t>
                      </a:r>
                      <a:r>
                        <a:rPr kumimoji="1" lang="ja-JP" altLang="en-US" sz="900" dirty="0">
                          <a:solidFill>
                            <a:schemeClr val="tx1"/>
                          </a:solidFill>
                          <a:latin typeface="Meiryo UI" panose="020B0604030504040204" pitchFamily="50" charset="-128"/>
                          <a:ea typeface="Meiryo UI" panose="020B0604030504040204" pitchFamily="50" charset="-128"/>
                        </a:rPr>
                        <a:t> </a:t>
                      </a:r>
                      <a:r>
                        <a:rPr kumimoji="1" lang="en-US" altLang="ja-JP" sz="900" dirty="0">
                          <a:solidFill>
                            <a:schemeClr val="tx1"/>
                          </a:solidFill>
                          <a:latin typeface="Meiryo UI" panose="020B0604030504040204" pitchFamily="50" charset="-128"/>
                          <a:ea typeface="Meiryo UI" panose="020B0604030504040204" pitchFamily="50" charset="-128"/>
                        </a:rPr>
                        <a:t>7,923</a:t>
                      </a:r>
                      <a:r>
                        <a:rPr kumimoji="1" lang="ja-JP" altLang="en-US" sz="900" dirty="0">
                          <a:solidFill>
                            <a:schemeClr val="tx1"/>
                          </a:solidFill>
                          <a:latin typeface="Meiryo UI" panose="020B0604030504040204" pitchFamily="50" charset="-128"/>
                          <a:ea typeface="Meiryo UI" panose="020B0604030504040204" pitchFamily="50" charset="-128"/>
                        </a:rPr>
                        <a:t>人</a:t>
                      </a:r>
                      <a:endParaRPr kumimoji="1" lang="en-US" altLang="ja-JP" sz="900" dirty="0">
                        <a:solidFill>
                          <a:schemeClr val="tx1"/>
                        </a:solidFill>
                        <a:latin typeface="Meiryo UI" panose="020B0604030504040204" pitchFamily="50" charset="-128"/>
                        <a:ea typeface="Meiryo UI" panose="020B0604030504040204" pitchFamily="50" charset="-128"/>
                      </a:endParaRPr>
                    </a:p>
                    <a:p>
                      <a:pPr>
                        <a:lnSpc>
                          <a:spcPts val="1100"/>
                        </a:lnSpc>
                      </a:pPr>
                      <a:r>
                        <a:rPr kumimoji="1" lang="en-US" altLang="ja-JP" sz="1000" u="none" dirty="0" smtClean="0">
                          <a:solidFill>
                            <a:schemeClr val="tx1"/>
                          </a:solidFill>
                          <a:latin typeface="Meiryo UI" panose="020B0604030504040204" pitchFamily="50" charset="-128"/>
                          <a:ea typeface="Meiryo UI" panose="020B0604030504040204" pitchFamily="50" charset="-128"/>
                        </a:rPr>
                        <a:t> ※</a:t>
                      </a:r>
                      <a:r>
                        <a:rPr kumimoji="1" lang="en-US" altLang="ja-JP" sz="1000" dirty="0">
                          <a:solidFill>
                            <a:schemeClr val="tx1"/>
                          </a:solidFill>
                          <a:latin typeface="Meiryo UI" panose="020B0604030504040204" pitchFamily="50" charset="-128"/>
                          <a:ea typeface="Meiryo UI" panose="020B0604030504040204" pitchFamily="50" charset="-128"/>
                        </a:rPr>
                        <a:t>2019.5.1</a:t>
                      </a:r>
                      <a:r>
                        <a:rPr kumimoji="1" lang="ja-JP" altLang="en-US" sz="1000" dirty="0">
                          <a:solidFill>
                            <a:schemeClr val="tx1"/>
                          </a:solidFill>
                          <a:latin typeface="Meiryo UI" panose="020B0604030504040204" pitchFamily="50" charset="-128"/>
                          <a:ea typeface="Meiryo UI" panose="020B0604030504040204" pitchFamily="50" charset="-128"/>
                        </a:rPr>
                        <a:t>時点</a:t>
                      </a:r>
                      <a:r>
                        <a:rPr kumimoji="1" lang="ja-JP" altLang="en-US" sz="1000" u="none" dirty="0">
                          <a:solidFill>
                            <a:schemeClr val="tx1"/>
                          </a:solidFill>
                          <a:latin typeface="Meiryo UI" panose="020B0604030504040204" pitchFamily="50" charset="-128"/>
                          <a:ea typeface="Meiryo UI" panose="020B0604030504040204" pitchFamily="50" charset="-128"/>
                        </a:rPr>
                        <a:t> </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a:lnSpc>
                          <a:spcPts val="1100"/>
                        </a:lnSpc>
                      </a:pPr>
                      <a:r>
                        <a:rPr kumimoji="1" lang="en-US" altLang="ja-JP" sz="1000" u="none" dirty="0">
                          <a:solidFill>
                            <a:schemeClr val="tx1"/>
                          </a:solidFill>
                          <a:latin typeface="Meiryo UI" panose="020B0604030504040204" pitchFamily="50" charset="-128"/>
                          <a:ea typeface="Meiryo UI" panose="020B0604030504040204" pitchFamily="50" charset="-128"/>
                        </a:rPr>
                        <a:t>24,361</a:t>
                      </a:r>
                      <a:r>
                        <a:rPr kumimoji="1" lang="ja-JP" altLang="en-US" sz="1000" u="none" dirty="0">
                          <a:solidFill>
                            <a:schemeClr val="tx1"/>
                          </a:solidFill>
                          <a:latin typeface="Meiryo UI" panose="020B0604030504040204" pitchFamily="50" charset="-128"/>
                          <a:ea typeface="Meiryo UI" panose="020B0604030504040204" pitchFamily="50" charset="-128"/>
                        </a:rPr>
                        <a:t>人</a:t>
                      </a:r>
                      <a:endParaRPr kumimoji="1" lang="en-US" altLang="ja-JP" sz="1000" u="none"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900" dirty="0">
                          <a:solidFill>
                            <a:schemeClr val="tx1"/>
                          </a:solidFill>
                          <a:latin typeface="Meiryo UI" panose="020B0604030504040204" pitchFamily="50" charset="-128"/>
                          <a:ea typeface="Meiryo UI" panose="020B0604030504040204" pitchFamily="50" charset="-128"/>
                        </a:rPr>
                        <a:t>うち</a:t>
                      </a:r>
                      <a:endParaRPr kumimoji="1" lang="en-US" altLang="ja-JP" sz="900" dirty="0">
                        <a:solidFill>
                          <a:schemeClr val="tx1"/>
                        </a:solidFill>
                        <a:latin typeface="Meiryo UI" panose="020B0604030504040204" pitchFamily="50" charset="-128"/>
                        <a:ea typeface="Meiryo UI" panose="020B0604030504040204" pitchFamily="50" charset="-128"/>
                      </a:endParaRPr>
                    </a:p>
                    <a:p>
                      <a:pPr>
                        <a:lnSpc>
                          <a:spcPts val="1100"/>
                        </a:lnSpc>
                      </a:pPr>
                      <a:r>
                        <a:rPr kumimoji="1" lang="en-US" altLang="ja-JP" sz="900" baseline="0" dirty="0">
                          <a:solidFill>
                            <a:schemeClr val="tx1"/>
                          </a:solidFill>
                          <a:latin typeface="Meiryo UI" panose="020B0604030504040204" pitchFamily="50" charset="-128"/>
                          <a:ea typeface="Meiryo UI" panose="020B0604030504040204" pitchFamily="50" charset="-128"/>
                        </a:rPr>
                        <a:t> </a:t>
                      </a:r>
                      <a:r>
                        <a:rPr kumimoji="1" lang="ja-JP" altLang="en-US" sz="900" dirty="0">
                          <a:solidFill>
                            <a:schemeClr val="tx1"/>
                          </a:solidFill>
                          <a:latin typeface="Meiryo UI" panose="020B0604030504040204" pitchFamily="50" charset="-128"/>
                          <a:ea typeface="Meiryo UI" panose="020B0604030504040204" pitchFamily="50" charset="-128"/>
                        </a:rPr>
                        <a:t>大学・短大 </a:t>
                      </a:r>
                      <a:r>
                        <a:rPr kumimoji="1" lang="en-US" altLang="ja-JP" sz="900" dirty="0">
                          <a:solidFill>
                            <a:schemeClr val="tx1"/>
                          </a:solidFill>
                          <a:latin typeface="Meiryo UI" panose="020B0604030504040204" pitchFamily="50" charset="-128"/>
                          <a:ea typeface="Meiryo UI" panose="020B0604030504040204" pitchFamily="50" charset="-128"/>
                        </a:rPr>
                        <a:t>9,458</a:t>
                      </a:r>
                      <a:r>
                        <a:rPr kumimoji="1" lang="ja-JP" altLang="en-US" sz="900" dirty="0">
                          <a:solidFill>
                            <a:schemeClr val="tx1"/>
                          </a:solidFill>
                          <a:latin typeface="Meiryo UI" panose="020B0604030504040204" pitchFamily="50" charset="-128"/>
                          <a:ea typeface="Meiryo UI" panose="020B0604030504040204" pitchFamily="50" charset="-128"/>
                        </a:rPr>
                        <a:t>人</a:t>
                      </a:r>
                      <a:endParaRPr kumimoji="1" lang="en-US" altLang="ja-JP" sz="900"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900" baseline="0" dirty="0">
                          <a:solidFill>
                            <a:schemeClr val="tx1"/>
                          </a:solidFill>
                          <a:latin typeface="Meiryo UI" panose="020B0604030504040204" pitchFamily="50" charset="-128"/>
                          <a:ea typeface="Meiryo UI" panose="020B0604030504040204" pitchFamily="50" charset="-128"/>
                        </a:rPr>
                        <a:t> </a:t>
                      </a:r>
                      <a:r>
                        <a:rPr kumimoji="1" lang="ja-JP" altLang="en-US" sz="900" dirty="0">
                          <a:solidFill>
                            <a:schemeClr val="tx1"/>
                          </a:solidFill>
                          <a:latin typeface="Meiryo UI" panose="020B0604030504040204" pitchFamily="50" charset="-128"/>
                          <a:ea typeface="Meiryo UI" panose="020B0604030504040204" pitchFamily="50" charset="-128"/>
                        </a:rPr>
                        <a:t>高専・専修等 </a:t>
                      </a:r>
                      <a:r>
                        <a:rPr kumimoji="1" lang="en-US" altLang="ja-JP" sz="900" dirty="0">
                          <a:solidFill>
                            <a:schemeClr val="tx1"/>
                          </a:solidFill>
                          <a:latin typeface="Meiryo UI" panose="020B0604030504040204" pitchFamily="50" charset="-128"/>
                          <a:ea typeface="Meiryo UI" panose="020B0604030504040204" pitchFamily="50" charset="-128"/>
                        </a:rPr>
                        <a:t>8,774</a:t>
                      </a:r>
                      <a:r>
                        <a:rPr kumimoji="1" lang="ja-JP" altLang="en-US" sz="900" dirty="0">
                          <a:solidFill>
                            <a:schemeClr val="tx1"/>
                          </a:solidFill>
                          <a:latin typeface="Meiryo UI" panose="020B0604030504040204" pitchFamily="50" charset="-128"/>
                          <a:ea typeface="Meiryo UI" panose="020B0604030504040204" pitchFamily="50" charset="-128"/>
                        </a:rPr>
                        <a:t>人</a:t>
                      </a:r>
                      <a:endParaRPr kumimoji="1" lang="en-US" altLang="ja-JP" sz="900" dirty="0">
                        <a:solidFill>
                          <a:schemeClr val="tx1"/>
                        </a:solidFill>
                        <a:latin typeface="Meiryo UI" panose="020B0604030504040204" pitchFamily="50" charset="-128"/>
                        <a:ea typeface="Meiryo UI" panose="020B0604030504040204" pitchFamily="50" charset="-128"/>
                      </a:endParaRPr>
                    </a:p>
                    <a:p>
                      <a:pPr>
                        <a:lnSpc>
                          <a:spcPts val="1100"/>
                        </a:lnSpc>
                      </a:pPr>
                      <a:r>
                        <a:rPr kumimoji="1" lang="ja-JP" altLang="en-US" sz="900" dirty="0">
                          <a:solidFill>
                            <a:schemeClr val="tx1"/>
                          </a:solidFill>
                          <a:latin typeface="Meiryo UI" panose="020B0604030504040204" pitchFamily="50" charset="-128"/>
                          <a:ea typeface="Meiryo UI" panose="020B0604030504040204" pitchFamily="50" charset="-128"/>
                        </a:rPr>
                        <a:t> </a:t>
                      </a:r>
                      <a:r>
                        <a:rPr kumimoji="1" lang="zh-TW" altLang="en-US" sz="900" dirty="0">
                          <a:solidFill>
                            <a:schemeClr val="tx1"/>
                          </a:solidFill>
                          <a:latin typeface="Meiryo UI" panose="020B0604030504040204" pitchFamily="50" charset="-128"/>
                          <a:ea typeface="Meiryo UI" panose="020B0604030504040204" pitchFamily="50" charset="-128"/>
                        </a:rPr>
                        <a:t>日本語教育機関</a:t>
                      </a:r>
                      <a:r>
                        <a:rPr kumimoji="1" lang="ja-JP" altLang="en-US" sz="900" dirty="0">
                          <a:solidFill>
                            <a:schemeClr val="tx1"/>
                          </a:solidFill>
                          <a:latin typeface="Meiryo UI" panose="020B0604030504040204" pitchFamily="50" charset="-128"/>
                          <a:ea typeface="Meiryo UI" panose="020B0604030504040204" pitchFamily="50" charset="-128"/>
                        </a:rPr>
                        <a:t> </a:t>
                      </a:r>
                      <a:r>
                        <a:rPr kumimoji="1" lang="en-US" altLang="ja-JP" sz="900" dirty="0">
                          <a:solidFill>
                            <a:schemeClr val="tx1"/>
                          </a:solidFill>
                          <a:latin typeface="Meiryo UI" panose="020B0604030504040204" pitchFamily="50" charset="-128"/>
                          <a:ea typeface="Meiryo UI" panose="020B0604030504040204" pitchFamily="50" charset="-128"/>
                        </a:rPr>
                        <a:t>6,129</a:t>
                      </a:r>
                      <a:r>
                        <a:rPr kumimoji="1" lang="ja-JP" altLang="en-US" sz="900" dirty="0">
                          <a:solidFill>
                            <a:schemeClr val="tx1"/>
                          </a:solidFill>
                          <a:latin typeface="Meiryo UI" panose="020B0604030504040204" pitchFamily="50" charset="-128"/>
                          <a:ea typeface="Meiryo UI" panose="020B0604030504040204" pitchFamily="50" charset="-128"/>
                        </a:rPr>
                        <a:t>人</a:t>
                      </a:r>
                      <a:endParaRPr kumimoji="1" lang="en-US" altLang="ja-JP" sz="900" dirty="0">
                        <a:solidFill>
                          <a:schemeClr val="tx1"/>
                        </a:solidFill>
                        <a:latin typeface="Meiryo UI" panose="020B0604030504040204" pitchFamily="50" charset="-128"/>
                        <a:ea typeface="Meiryo UI" panose="020B0604030504040204" pitchFamily="50" charset="-128"/>
                      </a:endParaRPr>
                    </a:p>
                    <a:p>
                      <a:pPr>
                        <a:lnSpc>
                          <a:spcPts val="1100"/>
                        </a:lnSpc>
                      </a:pPr>
                      <a:r>
                        <a:rPr kumimoji="1" lang="en-US" altLang="ja-JP" sz="1000" u="none" dirty="0" smtClean="0">
                          <a:solidFill>
                            <a:schemeClr val="tx1"/>
                          </a:solidFill>
                          <a:latin typeface="Meiryo UI" panose="020B0604030504040204" pitchFamily="50" charset="-128"/>
                          <a:ea typeface="Meiryo UI" panose="020B0604030504040204" pitchFamily="50" charset="-128"/>
                        </a:rPr>
                        <a:t> ※</a:t>
                      </a:r>
                      <a:r>
                        <a:rPr kumimoji="1" lang="en-US" altLang="ja-JP" sz="1000" dirty="0">
                          <a:solidFill>
                            <a:schemeClr val="tx1"/>
                          </a:solidFill>
                          <a:latin typeface="Meiryo UI" panose="020B0604030504040204" pitchFamily="50" charset="-128"/>
                          <a:ea typeface="Meiryo UI" panose="020B0604030504040204" pitchFamily="50" charset="-128"/>
                        </a:rPr>
                        <a:t>2020.5.1</a:t>
                      </a:r>
                      <a:r>
                        <a:rPr kumimoji="1" lang="ja-JP" altLang="en-US" sz="1000" dirty="0">
                          <a:solidFill>
                            <a:schemeClr val="tx1"/>
                          </a:solidFill>
                          <a:latin typeface="Meiryo UI" panose="020B0604030504040204" pitchFamily="50" charset="-128"/>
                          <a:ea typeface="Meiryo UI" panose="020B0604030504040204" pitchFamily="50" charset="-128"/>
                        </a:rPr>
                        <a:t>時点</a:t>
                      </a:r>
                      <a:r>
                        <a:rPr kumimoji="1" lang="ja-JP" altLang="en-US" sz="1000" u="none" dirty="0">
                          <a:solidFill>
                            <a:schemeClr val="tx1"/>
                          </a:solidFill>
                          <a:latin typeface="Meiryo UI" panose="020B0604030504040204" pitchFamily="50" charset="-128"/>
                          <a:ea typeface="Meiryo UI" panose="020B0604030504040204" pitchFamily="50" charset="-128"/>
                        </a:rPr>
                        <a:t> </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914400" rtl="0" eaLnBrk="1" fontAlgn="auto" latinLnBrk="0" hangingPunct="1">
                        <a:lnSpc>
                          <a:spcPts val="1100"/>
                        </a:lnSpc>
                        <a:spcBef>
                          <a:spcPts val="0"/>
                        </a:spcBef>
                        <a:spcAft>
                          <a:spcPts val="0"/>
                        </a:spcAft>
                        <a:buClrTx/>
                        <a:buSzTx/>
                        <a:buFontTx/>
                        <a:buNone/>
                        <a:tabLst/>
                        <a:defRPr/>
                      </a:pPr>
                      <a:r>
                        <a:rPr kumimoji="1" lang="ja-JP" altLang="en-US" sz="1000" dirty="0" err="1" smtClean="0">
                          <a:solidFill>
                            <a:schemeClr val="tx1"/>
                          </a:solidFill>
                          <a:latin typeface="Meiryo UI" panose="020B0604030504040204" pitchFamily="50" charset="-128"/>
                          <a:ea typeface="Meiryo UI" panose="020B0604030504040204" pitchFamily="50" charset="-128"/>
                        </a:rPr>
                        <a:t>ー</a:t>
                      </a:r>
                      <a:endParaRPr kumimoji="1" lang="ja-JP" altLang="en-US" sz="1000" u="none"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Meiryo UI" panose="020B0604030504040204" pitchFamily="50" charset="-128"/>
                          <a:ea typeface="Meiryo UI" panose="020B0604030504040204" pitchFamily="50" charset="-128"/>
                        </a:rPr>
                        <a:t>外国人留学生在籍状況調査</a:t>
                      </a:r>
                      <a:endParaRPr kumimoji="1" lang="en-US" altLang="ja-JP" sz="10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000" u="none" dirty="0">
                          <a:solidFill>
                            <a:schemeClr val="tx1"/>
                          </a:solidFill>
                          <a:latin typeface="Meiryo UI" panose="020B0604030504040204" pitchFamily="50" charset="-128"/>
                          <a:ea typeface="Meiryo UI" panose="020B0604030504040204" pitchFamily="50" charset="-128"/>
                        </a:rPr>
                        <a:t>（</a:t>
                      </a:r>
                      <a:r>
                        <a:rPr lang="zh-CN" altLang="en-US" sz="1000" u="none" dirty="0">
                          <a:solidFill>
                            <a:schemeClr val="tx1"/>
                          </a:solidFill>
                          <a:latin typeface="Meiryo UI" panose="020B0604030504040204" pitchFamily="50" charset="-128"/>
                          <a:ea typeface="Meiryo UI" panose="020B0604030504040204" pitchFamily="50" charset="-128"/>
                        </a:rPr>
                        <a:t>独立行政法人</a:t>
                      </a:r>
                      <a:r>
                        <a:rPr lang="ja-JP" altLang="en-US" sz="1000" u="none" dirty="0">
                          <a:solidFill>
                            <a:schemeClr val="tx1"/>
                          </a:solidFill>
                          <a:latin typeface="Meiryo UI" panose="020B0604030504040204" pitchFamily="50" charset="-128"/>
                          <a:ea typeface="Meiryo UI" panose="020B0604030504040204" pitchFamily="50" charset="-128"/>
                        </a:rPr>
                        <a:t>日本学生支援機構（</a:t>
                      </a:r>
                      <a:r>
                        <a:rPr lang="en-US" altLang="ja-JP" sz="1000" u="none" dirty="0">
                          <a:solidFill>
                            <a:schemeClr val="tx1"/>
                          </a:solidFill>
                          <a:latin typeface="Meiryo UI" panose="020B0604030504040204" pitchFamily="50" charset="-128"/>
                          <a:ea typeface="Meiryo UI" panose="020B0604030504040204" pitchFamily="50" charset="-128"/>
                        </a:rPr>
                        <a:t>JASSO</a:t>
                      </a:r>
                      <a:r>
                        <a:rPr lang="ja-JP" altLang="en-US" sz="1000" u="none" dirty="0">
                          <a:solidFill>
                            <a:schemeClr val="tx1"/>
                          </a:solidFill>
                          <a:latin typeface="Meiryo UI" panose="020B0604030504040204" pitchFamily="50" charset="-128"/>
                          <a:ea typeface="Meiryo UI" panose="020B0604030504040204" pitchFamily="50" charset="-128"/>
                        </a:rPr>
                        <a:t>））</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extLst>
                  <a:ext uri="{0D108BD9-81ED-4DB2-BD59-A6C34878D82A}">
                    <a16:rowId xmlns:a16="http://schemas.microsoft.com/office/drawing/2014/main" val="62113699"/>
                  </a:ext>
                </a:extLst>
              </a:tr>
              <a:tr h="648000">
                <a:tc>
                  <a:txBody>
                    <a:bodyPr/>
                    <a:lstStyle/>
                    <a:p>
                      <a:r>
                        <a:rPr lang="ja-JP" altLang="en-US" sz="1000" dirty="0">
                          <a:solidFill>
                            <a:schemeClr val="tx1"/>
                          </a:solidFill>
                          <a:latin typeface="Meiryo UI" panose="020B0604030504040204" pitchFamily="50" charset="-128"/>
                          <a:ea typeface="Meiryo UI" panose="020B0604030504040204" pitchFamily="50" charset="-128"/>
                        </a:rPr>
                        <a:t>大阪外国企業誘致センター（</a:t>
                      </a:r>
                      <a:r>
                        <a:rPr lang="en-US" altLang="ja-JP" sz="1000" dirty="0">
                          <a:solidFill>
                            <a:schemeClr val="tx1"/>
                          </a:solidFill>
                          <a:latin typeface="Meiryo UI" panose="020B0604030504040204" pitchFamily="50" charset="-128"/>
                          <a:ea typeface="Meiryo UI" panose="020B0604030504040204" pitchFamily="50" charset="-128"/>
                        </a:rPr>
                        <a:t>O-BIC</a:t>
                      </a:r>
                      <a:r>
                        <a:rPr lang="ja-JP" altLang="en-US" sz="1000" dirty="0">
                          <a:solidFill>
                            <a:schemeClr val="tx1"/>
                          </a:solidFill>
                          <a:latin typeface="Meiryo UI" panose="020B0604030504040204" pitchFamily="50" charset="-128"/>
                          <a:ea typeface="Meiryo UI" panose="020B0604030504040204" pitchFamily="50" charset="-128"/>
                        </a:rPr>
                        <a:t>）による外国企業の誘致件数</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kumimoji="1" lang="en-US" altLang="ja-JP" sz="1000" u="none" dirty="0">
                          <a:solidFill>
                            <a:schemeClr val="tx1"/>
                          </a:solidFill>
                          <a:latin typeface="Meiryo UI" panose="020B0604030504040204" pitchFamily="50" charset="-128"/>
                          <a:ea typeface="Meiryo UI" panose="020B0604030504040204" pitchFamily="50" charset="-128"/>
                        </a:rPr>
                        <a:t>35</a:t>
                      </a:r>
                      <a:r>
                        <a:rPr kumimoji="1" lang="ja-JP" altLang="en-US" sz="1000" u="none" dirty="0">
                          <a:solidFill>
                            <a:schemeClr val="tx1"/>
                          </a:solidFill>
                          <a:latin typeface="Meiryo UI" panose="020B0604030504040204" pitchFamily="50" charset="-128"/>
                          <a:ea typeface="Meiryo UI" panose="020B0604030504040204" pitchFamily="50" charset="-128"/>
                        </a:rPr>
                        <a:t>件</a:t>
                      </a:r>
                      <a:endParaRPr kumimoji="1" lang="en-US" altLang="ja-JP"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a:solidFill>
                            <a:schemeClr val="tx1"/>
                          </a:solidFill>
                          <a:latin typeface="Meiryo UI" panose="020B0604030504040204" pitchFamily="50" charset="-128"/>
                          <a:ea typeface="Meiryo UI" panose="020B0604030504040204" pitchFamily="50" charset="-128"/>
                        </a:rPr>
                        <a:t>20</a:t>
                      </a:r>
                      <a:r>
                        <a:rPr kumimoji="1" lang="ja-JP" altLang="en-US" sz="1000" u="none" dirty="0">
                          <a:solidFill>
                            <a:schemeClr val="tx1"/>
                          </a:solidFill>
                          <a:latin typeface="Meiryo UI" panose="020B0604030504040204" pitchFamily="50" charset="-128"/>
                          <a:ea typeface="Meiryo UI" panose="020B0604030504040204" pitchFamily="50" charset="-128"/>
                        </a:rPr>
                        <a:t>件</a:t>
                      </a:r>
                    </a:p>
                  </a:txBody>
                  <a:tcPr marL="84406" marR="84406" marT="42203" marB="4220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smtClean="0">
                          <a:solidFill>
                            <a:schemeClr val="tx1"/>
                          </a:solidFill>
                          <a:latin typeface="Meiryo UI" panose="020B0604030504040204" pitchFamily="50" charset="-128"/>
                          <a:ea typeface="Meiryo UI" panose="020B0604030504040204" pitchFamily="50" charset="-128"/>
                        </a:rPr>
                        <a:t>ー</a:t>
                      </a:r>
                      <a:endParaRPr kumimoji="1" lang="ja-JP" altLang="en-US" sz="1000" u="none"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tc>
                <a:tc>
                  <a:txBody>
                    <a:bodyPr/>
                    <a:lstStyle/>
                    <a:p>
                      <a:r>
                        <a:rPr lang="ja-JP" altLang="en-US" sz="1000" dirty="0">
                          <a:solidFill>
                            <a:schemeClr val="tx1"/>
                          </a:solidFill>
                          <a:latin typeface="Meiryo UI" panose="020B0604030504040204" pitchFamily="50" charset="-128"/>
                          <a:ea typeface="Meiryo UI" panose="020B0604030504040204" pitchFamily="50" charset="-128"/>
                        </a:rPr>
                        <a:t>大阪外国企業誘致センター（</a:t>
                      </a:r>
                      <a:r>
                        <a:rPr lang="en-US" altLang="ja-JP" sz="1000" dirty="0">
                          <a:solidFill>
                            <a:schemeClr val="tx1"/>
                          </a:solidFill>
                          <a:latin typeface="Meiryo UI" panose="020B0604030504040204" pitchFamily="50" charset="-128"/>
                          <a:ea typeface="Meiryo UI" panose="020B0604030504040204" pitchFamily="50" charset="-128"/>
                        </a:rPr>
                        <a:t>O-BIC</a:t>
                      </a:r>
                      <a:r>
                        <a:rPr lang="ja-JP" altLang="en-US" sz="1000" dirty="0">
                          <a:solidFill>
                            <a:schemeClr val="tx1"/>
                          </a:solidFill>
                          <a:latin typeface="Meiryo UI" panose="020B0604030504040204" pitchFamily="50" charset="-128"/>
                          <a:ea typeface="Meiryo UI" panose="020B0604030504040204" pitchFamily="50" charset="-128"/>
                        </a:rPr>
                        <a:t>）公表</a:t>
                      </a:r>
                      <a:endParaRPr kumimoji="1" lang="ja-JP" altLang="en-US" sz="1000" u="none" dirty="0">
                        <a:solidFill>
                          <a:schemeClr val="tx1"/>
                        </a:solidFill>
                        <a:latin typeface="Meiryo UI" panose="020B0604030504040204" pitchFamily="50" charset="-128"/>
                        <a:ea typeface="Meiryo UI" panose="020B0604030504040204" pitchFamily="50" charset="-128"/>
                      </a:endParaRPr>
                    </a:p>
                  </a:txBody>
                  <a:tcPr marL="84406" marR="84406" marT="42203" marB="42203" anchor="ctr"/>
                </a:tc>
                <a:extLst>
                  <a:ext uri="{0D108BD9-81ED-4DB2-BD59-A6C34878D82A}">
                    <a16:rowId xmlns:a16="http://schemas.microsoft.com/office/drawing/2014/main" val="2289153177"/>
                  </a:ext>
                </a:extLst>
              </a:tr>
            </a:tbl>
          </a:graphicData>
        </a:graphic>
      </p:graphicFrame>
      <p:sp>
        <p:nvSpPr>
          <p:cNvPr id="2" name="スライド番号プレースホルダー 1"/>
          <p:cNvSpPr>
            <a:spLocks noGrp="1"/>
          </p:cNvSpPr>
          <p:nvPr>
            <p:ph type="sldNum" sz="quarter" idx="12"/>
          </p:nvPr>
        </p:nvSpPr>
        <p:spPr>
          <a:xfrm>
            <a:off x="6758880" y="6356350"/>
            <a:ext cx="2133600" cy="365125"/>
          </a:xfrm>
        </p:spPr>
        <p:txBody>
          <a:bodyPr/>
          <a:lstStyle/>
          <a:p>
            <a:fld id="{D2D8002D-B5B0-4BAC-B1F6-782DDCCE6D9C}" type="slidenum">
              <a:rPr kumimoji="1" lang="ja-JP" altLang="en-US" smtClean="0"/>
              <a:t>4</a:t>
            </a:fld>
            <a:endParaRPr kumimoji="1" lang="ja-JP" altLang="en-US"/>
          </a:p>
        </p:txBody>
      </p:sp>
    </p:spTree>
    <p:extLst>
      <p:ext uri="{BB962C8B-B14F-4D97-AF65-F5344CB8AC3E}">
        <p14:creationId xmlns:p14="http://schemas.microsoft.com/office/powerpoint/2010/main" val="399766058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241</TotalTime>
  <Words>1361</Words>
  <Application>Microsoft Office PowerPoint</Application>
  <PresentationFormat>画面に合わせる (4:3)</PresentationFormat>
  <Paragraphs>255</Paragraphs>
  <Slides>4</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4</vt:i4>
      </vt:variant>
    </vt:vector>
  </HeadingPairs>
  <TitlesOfParts>
    <vt:vector size="9" baseType="lpstr">
      <vt:lpstr>Meiryo UI</vt:lpstr>
      <vt:lpstr>ＭＳ Ｐゴシック</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松原　慎二</dc:creator>
  <cp:lastModifiedBy>宮崎　敦史</cp:lastModifiedBy>
  <cp:revision>23</cp:revision>
  <cp:lastPrinted>2022-02-04T01:42:24Z</cp:lastPrinted>
  <dcterms:modified xsi:type="dcterms:W3CDTF">2022-02-16T10:46:57Z</dcterms:modified>
</cp:coreProperties>
</file>