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1" Type="http://schemas.openxmlformats.org/officeDocument/2006/relationships/officeDocument" Target="ppt/presentation.xml" />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331" r:id="rId5"/>
    <p:sldId id="351" r:id="rId6"/>
    <p:sldId id="341" r:id="rId7"/>
    <p:sldId id="349" r:id="rId8"/>
    <p:sldId id="343" r:id="rId9"/>
    <p:sldId id="335" r:id="rId10"/>
    <p:sldId id="336" r:id="rId11"/>
    <p:sldId id="325" r:id="rId12"/>
  </p:sldIdLst>
  <p:sldSz cx="9906000" cy="6858000" type="A4"/>
  <p:notesSz cx="6807200" cy="99393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FF"/>
    <a:srgbClr val="3366FF"/>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3899" autoAdjust="0"/>
  </p:normalViewPr>
  <p:slideViewPr>
    <p:cSldViewPr>
      <p:cViewPr varScale="1">
        <p:scale>
          <a:sx n="100" d="100"/>
          <a:sy n="100" d="100"/>
        </p:scale>
        <p:origin x="989" y="67"/>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4.xml" />
  <Relationship Id="rId13" Type="http://schemas.openxmlformats.org/officeDocument/2006/relationships/notesMaster" Target="notesMasters/notesMaster1.xml" />
  <Relationship Id="rId18" Type="http://schemas.openxmlformats.org/officeDocument/2006/relationships/theme" Target="theme/theme1.xml" />
  <Relationship Id="rId3" Type="http://schemas.openxmlformats.org/officeDocument/2006/relationships/customXml" Target="../customXml/item3.xml" />
  <Relationship Id="rId7" Type="http://schemas.openxmlformats.org/officeDocument/2006/relationships/slide" Target="slides/slide3.xml" />
  <Relationship Id="rId12" Type="http://schemas.openxmlformats.org/officeDocument/2006/relationships/slide" Target="slides/slide8.xml" />
  <Relationship Id="rId17" Type="http://schemas.openxmlformats.org/officeDocument/2006/relationships/viewProps" Target="viewProps.xml" />
  <Relationship Id="rId2" Type="http://schemas.openxmlformats.org/officeDocument/2006/relationships/customXml" Target="../customXml/item2.xml" />
  <Relationship Id="rId16" Type="http://schemas.openxmlformats.org/officeDocument/2006/relationships/presProps" Target="presProps.xml" />
  <Relationship Id="rId20" Type="http://schemas.microsoft.com/office/2018/10/relationships/authors" Target="authors.xml" />
  <Relationship Id="rId1" Type="http://schemas.openxmlformats.org/officeDocument/2006/relationships/customXml" Target="../customXml/item1.xml" />
  <Relationship Id="rId6" Type="http://schemas.openxmlformats.org/officeDocument/2006/relationships/slide" Target="slides/slide2.xml" />
  <Relationship Id="rId11" Type="http://schemas.openxmlformats.org/officeDocument/2006/relationships/slide" Target="slides/slide7.xml" />
  <Relationship Id="rId5" Type="http://schemas.openxmlformats.org/officeDocument/2006/relationships/slide" Target="slides/slide1.xml" />
  <Relationship Id="rId15" Type="http://schemas.openxmlformats.org/officeDocument/2006/relationships/commentAuthors" Target="commentAuthors.xml" />
  <Relationship Id="rId10" Type="http://schemas.openxmlformats.org/officeDocument/2006/relationships/slide" Target="slides/slide6.xml" />
  <Relationship Id="rId19" Type="http://schemas.openxmlformats.org/officeDocument/2006/relationships/tableStyles" Target="tableStyles.xml" />
  <Relationship Id="rId4" Type="http://schemas.openxmlformats.org/officeDocument/2006/relationships/slideMaster" Target="slideMasters/slideMaster1.xml" />
  <Relationship Id="rId9" Type="http://schemas.openxmlformats.org/officeDocument/2006/relationships/slide" Target="slides/slide5.xml" />
  <Relationship Id="rId14" Type="http://schemas.openxmlformats.org/officeDocument/2006/relationships/handoutMaster" Target="handoutMasters/handoutMaster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50529" cy="497523"/>
          </a:xfrm>
          <a:prstGeom prst="rect">
            <a:avLst/>
          </a:prstGeom>
        </p:spPr>
        <p:txBody>
          <a:bodyPr vert="horz" lIns="91406" tIns="45698" rIns="91406" bIns="456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7" y="11"/>
            <a:ext cx="2950529" cy="497523"/>
          </a:xfrm>
          <a:prstGeom prst="rect">
            <a:avLst/>
          </a:prstGeom>
        </p:spPr>
        <p:txBody>
          <a:bodyPr vert="horz" lIns="91406" tIns="45698" rIns="91406" bIns="45698" rtlCol="0"/>
          <a:lstStyle>
            <a:lvl1pPr algn="r">
              <a:defRPr sz="1200"/>
            </a:lvl1pPr>
          </a:lstStyle>
          <a:p>
            <a:fld id="{34B1B429-954D-41B5-A09A-A56172F1A47F}" type="datetimeFigureOut">
              <a:rPr kumimoji="1" lang="ja-JP" altLang="en-US" smtClean="0"/>
              <a:t>2024/9/26</a:t>
            </a:fld>
            <a:endParaRPr kumimoji="1" lang="ja-JP" altLang="en-US"/>
          </a:p>
        </p:txBody>
      </p:sp>
      <p:sp>
        <p:nvSpPr>
          <p:cNvPr id="4" name="フッター プレースホルダー 3"/>
          <p:cNvSpPr>
            <a:spLocks noGrp="1"/>
          </p:cNvSpPr>
          <p:nvPr>
            <p:ph type="ftr" sz="quarter" idx="2"/>
          </p:nvPr>
        </p:nvSpPr>
        <p:spPr>
          <a:xfrm>
            <a:off x="9" y="9440240"/>
            <a:ext cx="2950529" cy="497523"/>
          </a:xfrm>
          <a:prstGeom prst="rect">
            <a:avLst/>
          </a:prstGeom>
        </p:spPr>
        <p:txBody>
          <a:bodyPr vert="horz" lIns="91406" tIns="45698" rIns="91406" bIns="456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7" y="9440240"/>
            <a:ext cx="2950529" cy="497523"/>
          </a:xfrm>
          <a:prstGeom prst="rect">
            <a:avLst/>
          </a:prstGeom>
        </p:spPr>
        <p:txBody>
          <a:bodyPr vert="horz" lIns="91406" tIns="45698" rIns="91406" bIns="45698"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50529" cy="497523"/>
          </a:xfrm>
          <a:prstGeom prst="rect">
            <a:avLst/>
          </a:prstGeom>
        </p:spPr>
        <p:txBody>
          <a:bodyPr vert="horz" lIns="91406" tIns="45698" rIns="91406" bIns="4569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7" y="11"/>
            <a:ext cx="2950529" cy="497523"/>
          </a:xfrm>
          <a:prstGeom prst="rect">
            <a:avLst/>
          </a:prstGeom>
        </p:spPr>
        <p:txBody>
          <a:bodyPr vert="horz" lIns="91406" tIns="45698" rIns="91406" bIns="45698" rtlCol="0"/>
          <a:lstStyle>
            <a:lvl1pPr algn="r">
              <a:defRPr sz="1200"/>
            </a:lvl1pPr>
          </a:lstStyle>
          <a:p>
            <a:fld id="{5B88DDF3-744A-409A-A8FA-7A07472BA875}" type="datetimeFigureOut">
              <a:rPr kumimoji="1" lang="ja-JP" altLang="en-US" smtClean="0"/>
              <a:t>2024/9/26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406" tIns="45698" rIns="91406" bIns="45698" rtlCol="0" anchor="ctr"/>
          <a:lstStyle/>
          <a:p>
            <a:endParaRPr lang="ja-JP" altLang="en-US"/>
          </a:p>
        </p:txBody>
      </p:sp>
      <p:sp>
        <p:nvSpPr>
          <p:cNvPr id="5" name="ノート プレースホルダー 4"/>
          <p:cNvSpPr>
            <a:spLocks noGrp="1"/>
          </p:cNvSpPr>
          <p:nvPr>
            <p:ph type="body" sz="quarter" idx="3"/>
          </p:nvPr>
        </p:nvSpPr>
        <p:spPr>
          <a:xfrm>
            <a:off x="680406" y="4720921"/>
            <a:ext cx="5446397" cy="4472940"/>
          </a:xfrm>
          <a:prstGeom prst="rect">
            <a:avLst/>
          </a:prstGeom>
        </p:spPr>
        <p:txBody>
          <a:bodyPr vert="horz" lIns="91406" tIns="45698" rIns="91406" bIns="456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40240"/>
            <a:ext cx="2950529" cy="497523"/>
          </a:xfrm>
          <a:prstGeom prst="rect">
            <a:avLst/>
          </a:prstGeom>
        </p:spPr>
        <p:txBody>
          <a:bodyPr vert="horz" lIns="91406" tIns="45698" rIns="91406" bIns="456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7" y="9440240"/>
            <a:ext cx="2950529" cy="497523"/>
          </a:xfrm>
          <a:prstGeom prst="rect">
            <a:avLst/>
          </a:prstGeom>
        </p:spPr>
        <p:txBody>
          <a:bodyPr vert="horz" lIns="91406" tIns="45698" rIns="91406" bIns="45698"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19">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2024/9/26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2024/9/26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2024/9/26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2024/9/26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2024/9/26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2024/9/26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2024/9/26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2024/9/26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image" Target="../media/image6.jpeg" />
  <Relationship Id="rId3" Type="http://schemas.openxmlformats.org/officeDocument/2006/relationships/image" Target="../media/image1.png" />
  <Relationship Id="rId7" Type="http://schemas.openxmlformats.org/officeDocument/2006/relationships/image" Target="../media/image5.jpeg" />
  <Relationship Id="rId2" Type="http://schemas.openxmlformats.org/officeDocument/2006/relationships/notesSlide" Target="../notesSlides/notesSlide1.xml" />
  <Relationship Id="rId1" Type="http://schemas.openxmlformats.org/officeDocument/2006/relationships/slideLayout" Target="../slideLayouts/slideLayout7.xml" />
  <Relationship Id="rId6" Type="http://schemas.openxmlformats.org/officeDocument/2006/relationships/image" Target="../media/image4.png" />
  <Relationship Id="rId5" Type="http://schemas.openxmlformats.org/officeDocument/2006/relationships/image" Target="../media/image3.jpeg" />
  <Relationship Id="rId4" Type="http://schemas.openxmlformats.org/officeDocument/2006/relationships/image" Target="../media/image2.png"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2.xml" />
  <Relationship Id="rId1" Type="http://schemas.openxmlformats.org/officeDocument/2006/relationships/slideLayout" Target="../slideLayouts/slideLayout7.xml" />
  <Relationship Id="rId4" Type="http://schemas.openxmlformats.org/officeDocument/2006/relationships/image" Target="../media/image8.jpeg" />
</Relationships>
</file>

<file path=ppt/slides/_rels/slide3.xml.rels>&#65279;<?xml version="1.0" encoding="utf-8" standalone="yes"?>
<Relationships xmlns="http://schemas.openxmlformats.org/package/2006/relationships">
  <Relationship Id="rId8" Type="http://schemas.openxmlformats.org/officeDocument/2006/relationships/image" Target="../media/image14.jpeg" />
  <Relationship Id="rId3" Type="http://schemas.openxmlformats.org/officeDocument/2006/relationships/image" Target="../media/image9.jpeg" />
  <Relationship Id="rId7" Type="http://schemas.openxmlformats.org/officeDocument/2006/relationships/image" Target="../media/image13.jpeg" />
  <Relationship Id="rId2" Type="http://schemas.openxmlformats.org/officeDocument/2006/relationships/notesSlide" Target="../notesSlides/notesSlide3.xml" />
  <Relationship Id="rId1" Type="http://schemas.openxmlformats.org/officeDocument/2006/relationships/slideLayout" Target="../slideLayouts/slideLayout7.xml" />
  <Relationship Id="rId6" Type="http://schemas.openxmlformats.org/officeDocument/2006/relationships/image" Target="../media/image12.jpeg" />
  <Relationship Id="rId5" Type="http://schemas.openxmlformats.org/officeDocument/2006/relationships/image" Target="../media/image11.jpeg" />
  <Relationship Id="rId4" Type="http://schemas.openxmlformats.org/officeDocument/2006/relationships/image" Target="../media/image10.jpeg" />
  <Relationship Id="rId9" Type="http://schemas.openxmlformats.org/officeDocument/2006/relationships/image" Target="../media/image15.png" />
</Relationships>
</file>

<file path=ppt/slides/_rels/slide4.xml.rels>&#65279;<?xml version="1.0" encoding="utf-8" standalone="yes"?>
<Relationships xmlns="http://schemas.openxmlformats.org/package/2006/relationships">
  <Relationship Id="rId8" Type="http://schemas.openxmlformats.org/officeDocument/2006/relationships/image" Target="../media/image21.jpeg" />
  <Relationship Id="rId3" Type="http://schemas.openxmlformats.org/officeDocument/2006/relationships/image" Target="../media/image16.png" />
  <Relationship Id="rId7" Type="http://schemas.openxmlformats.org/officeDocument/2006/relationships/image" Target="../media/image20.png" />
  <Relationship Id="rId2" Type="http://schemas.openxmlformats.org/officeDocument/2006/relationships/notesSlide" Target="../notesSlides/notesSlide4.xml" />
  <Relationship Id="rId1" Type="http://schemas.openxmlformats.org/officeDocument/2006/relationships/slideLayout" Target="../slideLayouts/slideLayout7.xml" />
  <Relationship Id="rId6" Type="http://schemas.openxmlformats.org/officeDocument/2006/relationships/image" Target="../media/image19.jpeg" />
  <Relationship Id="rId5" Type="http://schemas.openxmlformats.org/officeDocument/2006/relationships/image" Target="../media/image18.jpeg" />
  <Relationship Id="rId4" Type="http://schemas.openxmlformats.org/officeDocument/2006/relationships/image" Target="../media/image17.png" />
</Relationships>
</file>

<file path=ppt/slides/_rels/slide5.xml.rels>&#65279;<?xml version="1.0" encoding="utf-8" standalone="yes"?>
<Relationships xmlns="http://schemas.openxmlformats.org/package/2006/relationships">
  <Relationship Id="rId8" Type="http://schemas.openxmlformats.org/officeDocument/2006/relationships/image" Target="../media/image27.png" />
  <Relationship Id="rId3" Type="http://schemas.openxmlformats.org/officeDocument/2006/relationships/image" Target="../media/image22.png" />
  <Relationship Id="rId7" Type="http://schemas.openxmlformats.org/officeDocument/2006/relationships/image" Target="../media/image26.png" />
  <Relationship Id="rId2" Type="http://schemas.openxmlformats.org/officeDocument/2006/relationships/notesSlide" Target="../notesSlides/notesSlide5.xml" />
  <Relationship Id="rId1" Type="http://schemas.openxmlformats.org/officeDocument/2006/relationships/slideLayout" Target="../slideLayouts/slideLayout7.xml" />
  <Relationship Id="rId6" Type="http://schemas.openxmlformats.org/officeDocument/2006/relationships/image" Target="../media/image25.png" />
  <Relationship Id="rId5" Type="http://schemas.openxmlformats.org/officeDocument/2006/relationships/image" Target="../media/image24.png" />
  <Relationship Id="rId4" Type="http://schemas.openxmlformats.org/officeDocument/2006/relationships/image" Target="../media/image23.png" />
</Relationships>
</file>

<file path=ppt/slides/_rels/slide6.xml.rels>&#65279;<?xml version="1.0" encoding="utf-8" standalone="yes"?>
<Relationships xmlns="http://schemas.openxmlformats.org/package/2006/relationships">
  <Relationship Id="rId8" Type="http://schemas.openxmlformats.org/officeDocument/2006/relationships/image" Target="../media/image33.png" />
  <Relationship Id="rId3" Type="http://schemas.openxmlformats.org/officeDocument/2006/relationships/image" Target="../media/image28.png" />
  <Relationship Id="rId7" Type="http://schemas.openxmlformats.org/officeDocument/2006/relationships/image" Target="../media/image32.jpeg" />
  <Relationship Id="rId2" Type="http://schemas.openxmlformats.org/officeDocument/2006/relationships/notesSlide" Target="../notesSlides/notesSlide6.xml" />
  <Relationship Id="rId1" Type="http://schemas.openxmlformats.org/officeDocument/2006/relationships/slideLayout" Target="../slideLayouts/slideLayout7.xml" />
  <Relationship Id="rId6" Type="http://schemas.openxmlformats.org/officeDocument/2006/relationships/image" Target="../media/image31.jpeg" />
  <Relationship Id="rId5" Type="http://schemas.openxmlformats.org/officeDocument/2006/relationships/image" Target="../media/image30.jpeg" />
  <Relationship Id="rId4" Type="http://schemas.openxmlformats.org/officeDocument/2006/relationships/image" Target="../media/image29.jpeg" />
</Relationships>
</file>

<file path=ppt/slides/_rels/slide7.xml.rels>&#65279;<?xml version="1.0" encoding="utf-8" standalone="yes"?>
<Relationships xmlns="http://schemas.openxmlformats.org/package/2006/relationships">
  <Relationship Id="rId8" Type="http://schemas.openxmlformats.org/officeDocument/2006/relationships/image" Target="../media/image39.png" />
  <Relationship Id="rId3" Type="http://schemas.openxmlformats.org/officeDocument/2006/relationships/image" Target="../media/image34.png" />
  <Relationship Id="rId7" Type="http://schemas.openxmlformats.org/officeDocument/2006/relationships/image" Target="../media/image38.jpeg" />
  <Relationship Id="rId2" Type="http://schemas.openxmlformats.org/officeDocument/2006/relationships/notesSlide" Target="../notesSlides/notesSlide7.xml" />
  <Relationship Id="rId1" Type="http://schemas.openxmlformats.org/officeDocument/2006/relationships/slideLayout" Target="../slideLayouts/slideLayout7.xml" />
  <Relationship Id="rId6" Type="http://schemas.openxmlformats.org/officeDocument/2006/relationships/image" Target="../media/image37.jpeg" />
  <Relationship Id="rId5" Type="http://schemas.openxmlformats.org/officeDocument/2006/relationships/image" Target="../media/image36.jpeg" />
  <Relationship Id="rId4" Type="http://schemas.openxmlformats.org/officeDocument/2006/relationships/image" Target="../media/image35.png" />
</Relationships>
</file>

<file path=ppt/slides/_rels/slide8.xml.rels>&#65279;<?xml version="1.0" encoding="utf-8" standalone="yes"?>
<Relationships xmlns="http://schemas.openxmlformats.org/package/2006/relationships">
  <Relationship Id="rId8" Type="http://schemas.openxmlformats.org/officeDocument/2006/relationships/image" Target="../media/image45.jpeg" />
  <Relationship Id="rId3" Type="http://schemas.openxmlformats.org/officeDocument/2006/relationships/image" Target="../media/image40.png" />
  <Relationship Id="rId7" Type="http://schemas.openxmlformats.org/officeDocument/2006/relationships/image" Target="../media/image44.jpeg" />
  <Relationship Id="rId2" Type="http://schemas.openxmlformats.org/officeDocument/2006/relationships/notesSlide" Target="../notesSlides/notesSlide8.xml" />
  <Relationship Id="rId1" Type="http://schemas.openxmlformats.org/officeDocument/2006/relationships/slideLayout" Target="../slideLayouts/slideLayout7.xml" />
  <Relationship Id="rId6" Type="http://schemas.openxmlformats.org/officeDocument/2006/relationships/image" Target="../media/image43.png" />
  <Relationship Id="rId5" Type="http://schemas.openxmlformats.org/officeDocument/2006/relationships/image" Target="../media/image42.png" />
  <Relationship Id="rId4" Type="http://schemas.openxmlformats.org/officeDocument/2006/relationships/image" Target="../media/image41.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4270" y="3864240"/>
            <a:ext cx="4896000" cy="2844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Safe</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大阪市内６宿泊施設に協定締結に向けた働きかけを実施し、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件の宿泊施設との協定を締結。（累計協定締結件数：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リーフレット・ガイドラインの周知・徹底を図るため、宿泊施設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施設にリーフレット・ガイドラインを送付。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ウェブサイト・アプリの適切な運用を行うとともに、新型コロナウイルス感染症対策として、医療機関情報検索サイトのリンクを掲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テキスト ボックス 54"/>
          <p:cNvSpPr txBox="1"/>
          <p:nvPr/>
        </p:nvSpPr>
        <p:spPr>
          <a:xfrm>
            <a:off x="72000" y="1044000"/>
            <a:ext cx="4896000" cy="251466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154,733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669,797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943,791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西日本所管エリアについて、整備完了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事業者整備予定</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2873299021"/>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新型コロナウイルス感染症対策等の取組みを推進している。今後も、インバウンドの回復や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年大阪・関西万博の開催も見据え、旅行者が安全・安心で快適に大阪のまちを楽しめるように、ハード・ソフト両面からのさらなる受入環境整備に取り組む。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323" y="1732485"/>
            <a:ext cx="1326629" cy="1120451"/>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3815" y="3648241"/>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8718" y="4863937"/>
            <a:ext cx="875097" cy="1247015"/>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42852"/>
            <a:ext cx="4706146" cy="149194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交付決定総額：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23,006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　補助件数：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37566"/>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08728"/>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全８市町（大阪市、岸和田市、</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池田市、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八尾市、大東市、箕面市、田尻町、河南町）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事業に対し、補助を実施。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390" y="3143601"/>
            <a:ext cx="1024965" cy="768723"/>
          </a:xfrm>
          <a:prstGeom prst="rect">
            <a:avLst/>
          </a:prstGeom>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390" y="4068484"/>
            <a:ext cx="1026000" cy="769499"/>
          </a:xfrm>
          <a:prstGeom prst="rect">
            <a:avLst/>
          </a:prstGeom>
        </p:spPr>
      </p:pic>
      <p:sp>
        <p:nvSpPr>
          <p:cNvPr id="60" name="テキスト ボックス 59"/>
          <p:cNvSpPr txBox="1"/>
          <p:nvPr/>
        </p:nvSpPr>
        <p:spPr>
          <a:xfrm>
            <a:off x="8388000" y="3863685"/>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388000" y="4792603"/>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6517" y="3647685"/>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062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019016220"/>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727827" y="801104"/>
            <a:ext cx="2121717" cy="3617371"/>
            <a:chOff x="4427962" y="3397844"/>
            <a:chExt cx="2381954" cy="3711781"/>
          </a:xfrm>
        </p:grpSpPr>
        <p:sp>
          <p:nvSpPr>
            <p:cNvPr id="54" name="テキスト ボックス 53"/>
            <p:cNvSpPr txBox="1"/>
            <p:nvPr/>
          </p:nvSpPr>
          <p:spPr>
            <a:xfrm>
              <a:off x="4427962" y="3610853"/>
              <a:ext cx="2381954" cy="3498772"/>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実施協定等の締結を行い、区域整備計画に基づき、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の実現に向けた取組みを進めていく。</a:t>
              </a: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夏頃　ＩＲ準備工事の発注及び着手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　ＩＲ建設工事の発注及び着手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381661" cy="219926"/>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788000" cy="2924148"/>
            <a:chOff x="108000" y="3420000"/>
            <a:chExt cx="4248000" cy="3063892"/>
          </a:xfrm>
        </p:grpSpPr>
        <p:sp>
          <p:nvSpPr>
            <p:cNvPr id="47" name="テキスト ボックス 46"/>
            <p:cNvSpPr txBox="1"/>
            <p:nvPr/>
          </p:nvSpPr>
          <p:spPr>
            <a:xfrm>
              <a:off x="108000" y="3636000"/>
              <a:ext cx="4248000" cy="284789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年春の豊臣石垣公開施設オープンをめざし、施設整備工事、遺構モニタリング 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42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grpSp>
          <p:nvGrpSpPr>
            <p:cNvPr id="38" name="グループ化 37"/>
            <p:cNvGrpSpPr/>
            <p:nvPr/>
          </p:nvGrpSpPr>
          <p:grpSpPr>
            <a:xfrm>
              <a:off x="1509010" y="3420000"/>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7" name="グループ化 6">
            <a:extLst>
              <a:ext uri="{FF2B5EF4-FFF2-40B4-BE49-F238E27FC236}">
                <a16:creationId xmlns:a16="http://schemas.microsoft.com/office/drawing/2014/main" id="{DF591A30-6F16-4689-8569-BA0F2AECB9D1}"/>
              </a:ext>
            </a:extLst>
          </p:cNvPr>
          <p:cNvGrpSpPr/>
          <p:nvPr/>
        </p:nvGrpSpPr>
        <p:grpSpPr>
          <a:xfrm>
            <a:off x="7728880" y="4445358"/>
            <a:ext cx="2132855" cy="2325257"/>
            <a:chOff x="4427999" y="810084"/>
            <a:chExt cx="1151766" cy="2219720"/>
          </a:xfrm>
        </p:grpSpPr>
        <p:sp>
          <p:nvSpPr>
            <p:cNvPr id="63" name="テキスト ボックス 62"/>
            <p:cNvSpPr txBox="1"/>
            <p:nvPr/>
          </p:nvSpPr>
          <p:spPr>
            <a:xfrm>
              <a:off x="4434725" y="1002207"/>
              <a:ext cx="1145040" cy="2027597"/>
            </a:xfrm>
            <a:prstGeom prst="rect">
              <a:avLst/>
            </a:prstGeom>
            <a:noFill/>
            <a:ln w="6350">
              <a:solidFill>
                <a:srgbClr val="4F81BD"/>
              </a:solidFill>
            </a:ln>
          </p:spPr>
          <p:txBody>
            <a:bodyPr wrap="square" rtlCol="0">
              <a:sp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を大阪の魅力を世界に発信する絶好の機会と捉え、落ち込んでいるインバウンド需要の回復と大阪への観光等誘客の促進を目的に、大阪府内の魅力ある観光資源等を活用したプロモーション動画を海外へ発信す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大阪の魅力を発信する動画の配信を実施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事業開始</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月に事業者と契約締結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月から海外への動画配信開始</a:t>
              </a:r>
              <a:endParaRPr lang="en-US" altLang="ja-JP"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機運醸成に向けて継続したプロモーションを実施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4427999" y="810084"/>
              <a:ext cx="1146984" cy="213070"/>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大阪魅力発信事業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楕円 40"/>
            <p:cNvSpPr/>
            <p:nvPr/>
          </p:nvSpPr>
          <p:spPr>
            <a:xfrm>
              <a:off x="5164678" y="833718"/>
              <a:ext cx="167982"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sp>
        <p:nvSpPr>
          <p:cNvPr id="43" name="正方形/長方形 42">
            <a:extLst>
              <a:ext uri="{FF2B5EF4-FFF2-40B4-BE49-F238E27FC236}">
                <a16:creationId xmlns:a16="http://schemas.microsoft.com/office/drawing/2014/main" id="{D22C0E80-0AC7-4259-A20E-107EAD893D37}"/>
              </a:ext>
            </a:extLst>
          </p:cNvPr>
          <p:cNvSpPr/>
          <p:nvPr/>
        </p:nvSpPr>
        <p:spPr>
          <a:xfrm>
            <a:off x="9610460" y="6577828"/>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6" y="798867"/>
            <a:ext cx="2783758" cy="5985019"/>
            <a:chOff x="-2495604" y="1077907"/>
            <a:chExt cx="2538204"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4" y="1190993"/>
              <a:ext cx="2527483"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〇会場整備・交通アクセスにおいて、万博の成功に向け、引き続き国や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係機関と調整を行っている。</a:t>
              </a:r>
              <a:endParaRPr lang="en-US" altLang="ja-JP" sz="700" noProof="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〇大阪ヘルスケアパビリオンについて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建築</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については４月に着工、</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月の完成をめざし計画どおり進捗している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運営</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及び行催事の計画策定（３月）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知事会や指定都市市⾧会での万博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や、大阪府、千葉県、福岡市の連携による全国的な機運醸成の取組みを実施（通年）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「万博の桜</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」ご寄付の呼びかけを実施（通年）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府域全体で官民一体となった機運醸成の取組みを推進する「地域連携</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タスクフォース」を万博推進局に設置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大阪・関西万博の成功に向けた機運醸成アクションプラン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(ver2.0)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」の策定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博覧会協会</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・経済界・府市が一つになり、効率的・戦略的に活動するため、博覧会協会に「機運醸成委員会」を設置し、「機運醸成行動計画</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ver.1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」を策定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重点期間において開幕</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日前イベントなど万博</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イベントや市内</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エリアにおける沿道バナーフラッグの掲出等シティドレッシングの実施（</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〇参加促進に向けた取組について</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・関西万博ボランティアについて、７月に運営等業務にかかる委託契約を締結。活動内容の具体化に向け、博覧会協会及び交通事業者等と調整をするとともに、応募システムの構築など準備を進め、</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月より募集を開始した。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自治体</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参加催事について、府内市町村及び府市部局（区役所含む）へ意向調査及びヒアリングを行い、（公社）２０２５年日本国際博覧会協会へ催事の企画案（概要）を６月に提出。府内すべての市町村で構成する「市町村催事参加委員会」を７月に設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月に博覧会協会へ催事の企画書を提出し、２月に内定連絡を受けた。また２月より催事実施にかかる事業者公募を開始した。</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8" y="3758966"/>
            <a:ext cx="4802108" cy="3024335"/>
            <a:chOff x="7020000" y="808181"/>
            <a:chExt cx="2738980" cy="326267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0" y="1008000"/>
              <a:ext cx="2738980" cy="3062859"/>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パビリオン別館の建設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太陽の塔初代黄金の顔等、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年大阪万博のレガシーを中心に常設展示を行うほか、屋内イベントが開催できるスペースと機能を備えた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パビリオン別館を建設。展示内容等について、万博公園運営審議会の意見を聴取するなど充実を図る。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環境アセスメント開始　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EXPO</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環境アセスメントの具体的な協議を開始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契約締結（建築工事）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　契約締結（展示設計・修復・設置）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a:extLst>
                <a:ext uri="{FF2B5EF4-FFF2-40B4-BE49-F238E27FC236}">
                  <a16:creationId xmlns:a16="http://schemas.microsoft.com/office/drawing/2014/main" id="{3C783FB7-8167-483B-AA2B-1486D42314E3}"/>
                </a:ext>
              </a:extLst>
            </p:cNvPr>
            <p:cNvGrpSpPr/>
            <p:nvPr/>
          </p:nvGrpSpPr>
          <p:grpSpPr>
            <a:xfrm>
              <a:off x="7020000" y="808181"/>
              <a:ext cx="2738980" cy="232422"/>
              <a:chOff x="7020000" y="808181"/>
              <a:chExt cx="2738980" cy="232422"/>
            </a:xfrm>
          </p:grpSpPr>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1"/>
                <a:ext cx="2738980" cy="232422"/>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1" name="楕円 60">
                <a:extLst>
                  <a:ext uri="{FF2B5EF4-FFF2-40B4-BE49-F238E27FC236}">
                    <a16:creationId xmlns:a16="http://schemas.microsoft.com/office/drawing/2014/main" id="{99525F91-A5E8-4D94-88DB-885FBEB1D3F8}"/>
                  </a:ext>
                </a:extLst>
              </p:cNvPr>
              <p:cNvSpPr/>
              <p:nvPr/>
            </p:nvSpPr>
            <p:spPr>
              <a:xfrm>
                <a:off x="83795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7468" y="5556347"/>
            <a:ext cx="1665669" cy="1008000"/>
          </a:xfrm>
          <a:prstGeom prst="rect">
            <a:avLst/>
          </a:prstGeom>
        </p:spPr>
      </p:pic>
      <p:pic>
        <p:nvPicPr>
          <p:cNvPr id="42" name="図 41">
            <a:extLst>
              <a:ext uri="{FF2B5EF4-FFF2-40B4-BE49-F238E27FC236}">
                <a16:creationId xmlns:a16="http://schemas.microsoft.com/office/drawing/2014/main" id="{73ACC29D-F425-424B-8696-D6A0604CC9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8831" y="6107431"/>
            <a:ext cx="1008112" cy="574813"/>
          </a:xfrm>
          <a:prstGeom prst="rect">
            <a:avLst/>
          </a:prstGeom>
        </p:spPr>
      </p:pic>
    </p:spTree>
    <p:extLst>
      <p:ext uri="{BB962C8B-B14F-4D97-AF65-F5344CB8AC3E}">
        <p14:creationId xmlns:p14="http://schemas.microsoft.com/office/powerpoint/2010/main" val="18232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E861375B-741B-46A7-9460-5E9056E28AD9}"/>
              </a:ext>
            </a:extLst>
          </p:cNvPr>
          <p:cNvSpPr txBox="1"/>
          <p:nvPr/>
        </p:nvSpPr>
        <p:spPr>
          <a:xfrm>
            <a:off x="6624000" y="630265"/>
            <a:ext cx="3168000" cy="610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にぎわい施設を整備する民間事業者を決定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年度（万博開催に合わせ）供用</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万博開幕時の景観創出に向けた周辺環境調査及び実証実験を実施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:3/25~4/9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金曜日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原則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年前と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日前の計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端建蔵橋のライトアップ基本設計完了　</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341296" y="647476"/>
            <a:ext cx="3168000" cy="2695575"/>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a:t>
            </a:r>
            <a:r>
              <a:rPr lang="ja-JP" altLang="en-US" sz="700" strike="dblStrike" dirty="0">
                <a:latin typeface="Meiryo UI" panose="020B0604030504040204" pitchFamily="50" charset="-128"/>
                <a:ea typeface="Meiryo UI" panose="020B0604030504040204" pitchFamily="50" charset="-128"/>
                <a:cs typeface="Meiryo UI" panose="020B0604030504040204" pitchFamily="50" charset="-128"/>
              </a:rPr>
              <a:t>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組みを、大阪府、堺市、羽曳野市、藤井寺市が一体となり進める。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タイムズ）を活用した記事の制作及び広告配信（海外メディア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万回以上）</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）ターゲティング広告（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defRPr/>
            </a:pPr>
            <a:endParaRPr kumimoji="1" lang="ja-JP" altLang="en-US"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保存のためのモニタリングと対策を実施（伐採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・補修等：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電子版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タイムズへの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記事・周遊動画掲載</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内でのネイティブ広告を実施（</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449</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でのターゲティング広告を実施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108</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8000"/>
            <a:ext cx="3168000" cy="6102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農山漁村発イノベーションに取組む事業者数（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年度末時点で、４プログラム販売。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205" y="5344266"/>
            <a:ext cx="1836210" cy="1224136"/>
          </a:xfrm>
          <a:prstGeom prst="rect">
            <a:avLst/>
          </a:prstGeom>
        </p:spPr>
      </p:pic>
      <p:sp>
        <p:nvSpPr>
          <p:cNvPr id="32" name="テキスト ボックス 31"/>
          <p:cNvSpPr txBox="1"/>
          <p:nvPr/>
        </p:nvSpPr>
        <p:spPr>
          <a:xfrm>
            <a:off x="3348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1388" y="1153938"/>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624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7040274"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411388"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5" name="テキスト ボックス 34"/>
          <p:cNvSpPr txBox="1"/>
          <p:nvPr/>
        </p:nvSpPr>
        <p:spPr>
          <a:xfrm>
            <a:off x="8215193" y="6556473"/>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637158" y="654472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grpSp>
        <p:nvGrpSpPr>
          <p:cNvPr id="46" name="グループ化 45">
            <a:extLst>
              <a:ext uri="{FF2B5EF4-FFF2-40B4-BE49-F238E27FC236}">
                <a16:creationId xmlns:a16="http://schemas.microsoft.com/office/drawing/2014/main" id="{90A02941-53CD-4577-8035-2071F67CCAEF}"/>
              </a:ext>
            </a:extLst>
          </p:cNvPr>
          <p:cNvGrpSpPr/>
          <p:nvPr/>
        </p:nvGrpSpPr>
        <p:grpSpPr>
          <a:xfrm>
            <a:off x="3348000" y="3395809"/>
            <a:ext cx="3175323" cy="3401902"/>
            <a:chOff x="3369000" y="3417287"/>
            <a:chExt cx="3175323" cy="3682759"/>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76323" y="3597288"/>
              <a:ext cx="3168000" cy="3502758"/>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を契機として、大阪に多くの人を呼び込むスポーツツーリズムを展開することで、スポーツを中心とした大阪の都市魅力の向上・地域活性化を図り、万博の「いのち輝く」をテーマとしたスポーツ都市大阪の形成に取り組むことで、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：計画通りに進捗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OSAKANEXPO2023(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として計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回のイベントを実施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63,778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人、イベント参加者の満足度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％、万博認知度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トライアスロンネクスポ　大阪城公園太陽の広場</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ららぽーと堺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・その他、市町村等の既存アーバンスポーツ施設を活用した出前型イベントを実施（計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168000" cy="21716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5036388" y="3431252"/>
              <a:ext cx="792000" cy="216000"/>
              <a:chOff x="-1826865" y="2423010"/>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592865" y="2434683"/>
                <a:ext cx="324000" cy="180001"/>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826865" y="242301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pic>
        <p:nvPicPr>
          <p:cNvPr id="38" name="図 37">
            <a:extLst>
              <a:ext uri="{FF2B5EF4-FFF2-40B4-BE49-F238E27FC236}">
                <a16:creationId xmlns:a16="http://schemas.microsoft.com/office/drawing/2014/main" id="{2FC53E77-5012-438B-852B-5D5B877C4587}"/>
              </a:ext>
            </a:extLst>
          </p:cNvPr>
          <p:cNvPicPr/>
          <p:nvPr/>
        </p:nvPicPr>
        <p:blipFill rotWithShape="1">
          <a:blip r:embed="rId5" cstate="print">
            <a:extLst>
              <a:ext uri="{28A0092B-C50C-407E-A947-70E740481C1C}">
                <a14:useLocalDpi xmlns:a14="http://schemas.microsoft.com/office/drawing/2010/main" val="0"/>
              </a:ext>
            </a:extLst>
          </a:blip>
          <a:srcRect r="22531" b="4178"/>
          <a:stretch/>
        </p:blipFill>
        <p:spPr bwMode="auto">
          <a:xfrm>
            <a:off x="5212439" y="5241356"/>
            <a:ext cx="820681" cy="542611"/>
          </a:xfrm>
          <a:prstGeom prst="rect">
            <a:avLst/>
          </a:prstGeom>
          <a:noFill/>
          <a:ln>
            <a:noFill/>
          </a:ln>
          <a:extLst>
            <a:ext uri="{53640926-AAD7-44D8-BBD7-CCE9431645EC}">
              <a14:shadowObscured xmlns:a14="http://schemas.microsoft.com/office/drawing/2010/main"/>
            </a:ext>
          </a:extLst>
        </p:spPr>
      </p:pic>
      <p:pic>
        <p:nvPicPr>
          <p:cNvPr id="42" name="図 41">
            <a:extLst>
              <a:ext uri="{FF2B5EF4-FFF2-40B4-BE49-F238E27FC236}">
                <a16:creationId xmlns:a16="http://schemas.microsoft.com/office/drawing/2014/main" id="{F141E535-1DB7-4D5F-94EB-065FB0682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221" y="5866702"/>
            <a:ext cx="817899" cy="545335"/>
          </a:xfrm>
          <a:prstGeom prst="rect">
            <a:avLst/>
          </a:prstGeom>
        </p:spPr>
      </p:pic>
      <p:pic>
        <p:nvPicPr>
          <p:cNvPr id="49" name="図 48">
            <a:extLst>
              <a:ext uri="{FF2B5EF4-FFF2-40B4-BE49-F238E27FC236}">
                <a16:creationId xmlns:a16="http://schemas.microsoft.com/office/drawing/2014/main" id="{D2747C02-41B2-4E45-A73A-7F4947E995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5144" y="4221088"/>
            <a:ext cx="997284" cy="681230"/>
          </a:xfrm>
          <a:prstGeom prst="rect">
            <a:avLst/>
          </a:prstGeom>
          <a:ln w="3175">
            <a:noFill/>
          </a:ln>
        </p:spPr>
      </p:pic>
      <p:pic>
        <p:nvPicPr>
          <p:cNvPr id="2" name="図 1" descr="橋と建物  中程度の精度で自動的に生成された説明">
            <a:extLst>
              <a:ext uri="{FF2B5EF4-FFF2-40B4-BE49-F238E27FC236}">
                <a16:creationId xmlns:a16="http://schemas.microsoft.com/office/drawing/2014/main" id="{382952E5-7555-0E26-1744-B7A9C1B75D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3200" y="5552085"/>
            <a:ext cx="1335018" cy="1001263"/>
          </a:xfrm>
          <a:prstGeom prst="rect">
            <a:avLst/>
          </a:prstGeom>
        </p:spPr>
      </p:pic>
      <p:pic>
        <p:nvPicPr>
          <p:cNvPr id="3" name="図 2" descr="道路, テーブル, ストリート, 光 が含まれている画像  自動的に生成された説明">
            <a:extLst>
              <a:ext uri="{FF2B5EF4-FFF2-40B4-BE49-F238E27FC236}">
                <a16:creationId xmlns:a16="http://schemas.microsoft.com/office/drawing/2014/main" id="{779E2ECA-D0A0-9C31-3E5A-BE098B746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7825" y="5550951"/>
            <a:ext cx="1335695" cy="993734"/>
          </a:xfrm>
          <a:prstGeom prst="rect">
            <a:avLst/>
          </a:prstGeom>
        </p:spPr>
      </p:pic>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72000" y="630928"/>
            <a:ext cx="4752000" cy="205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光のルネサンス」、地域団体等が展開するエリアプログラムを一体的に展開して、都市魅力の創造・発信や都市ブランドの向上を図る。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 「大阪・光の饗宴」を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日まで一部点灯）実施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b="1"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4968000" y="603580"/>
            <a:ext cx="4752000" cy="205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プロモーションイベントを開催するとともに万博の機運醸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日に御堂筋ランウェイ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エンターテインメント、日本文化、パフォーマンスなど非日常的なオンリーワン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コンテンツを実施することで、大阪の魅力を広く発信（来場者数約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開幕スペシャルパフォーマンス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アンミカ・中条あやみらによる万博ユニフォームファッションショー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MISIA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スペシャルプログラム</a:t>
            </a:r>
          </a:p>
        </p:txBody>
      </p:sp>
      <p:sp>
        <p:nvSpPr>
          <p:cNvPr id="56" name="テキスト ボックス 55"/>
          <p:cNvSpPr txBox="1"/>
          <p:nvPr/>
        </p:nvSpPr>
        <p:spPr>
          <a:xfrm>
            <a:off x="7343998" y="3501764"/>
            <a:ext cx="2448000" cy="3167228"/>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市に対してコンサルティングを実施しコンテンツを造成。来年度に向けて約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市町に支援を提案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団体にデータに基づく事業連携を呼びかけ、うち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団体に対して大阪観光局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Data Management Platform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（データ・マネジメント・プラットフォーム）によるマーケティングリサーチ内容を提供</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月リリースし、ダウンロード数増加に向けプロモーションを実施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67,071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ダウンロードを獲得</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・大阪府内市町村観光担当者と旅行会社等による地域の観光資源の活用に向けた商談会を実施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279627" y="3502132"/>
            <a:ext cx="4018068" cy="3167228"/>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年大阪・関西万博を見据え、街並み、歴史・文化芸術、食、エンタメなどの大阪の強みを活かした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イベント等の実施により、大阪への集客・府内周遊の促進及び万博の機運醸成につなげる。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大阪市内エリア及び北摂、北河内、中河内、南河内、泉州の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国内外から注目され集客が期待できるイベント等を実施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②周遊促進企画の実施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上記府域５エリア内の観光スポットを訪問し、楽しんで周遊していただける企画を実施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（うち府域５エリアで実施する集客企画の参加者延べ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府域５エリアで実施する周遊企画の参加者延べ４千人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月：アーティストとコラボした食のイベント「音食キッチン」（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FOOD LAB)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月：大阪の有名な土産物を一堂に集めた「大阪逸品広場」（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月：アニメ等のポップカルチャーが集結した「中之島アニメ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BOX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」、スーパーカー等の展示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NAKANOSHIMA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CIRCUIT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」（大阪市中央公会堂及びその周辺）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月：フィギュアの塗装体験や公開収録等の「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TOY BOX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門真」（海洋堂ホビーランド）</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月：大阪来てな！万博開催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NHK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大阪ホール）</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２月：特別車両やジオラマを展示した「大阪来てな！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 DAYS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西日本吹田総合車両所）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月：食、歴史等をテーマとしたイベント「大阪来てな！春爛漫フェスタ」（泉州、河内各所）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月：花火ショー「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FINAL FANTASY VII REMAKE/REBIRTH</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周遊企画として、「大阪来てな！キャンペーン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～声で巡る大阪～」を展開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月、北摂・河内各所）</a:t>
            </a: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71998" y="3496631"/>
            <a:ext cx="3180973" cy="3172729"/>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キャンペーン実施のための推進体制の立ち上げおよび推進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日に推進協議会を設立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年度の全国宣伝販売促進会議・エクスカーションに向けて、観光素材の集約　　ために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を設置し調整</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大阪駅でプレキャンペーンオープニングイベントを実施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4968000" y="404664"/>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72000" y="404664"/>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9180" y="268491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616793344"/>
              </p:ext>
            </p:extLst>
          </p:nvPr>
        </p:nvGraphicFramePr>
        <p:xfrm>
          <a:off x="71998" y="2923040"/>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a:t>
                      </a: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を受けている観光関連事業者を支援するとともに、観光客が府内各地を訪れ食やスポーツなどを楽しめる都市の実現をめざし、マイクロツーリズムを起点とする国内からの誘客強化に取り組んでいる。今後も、府内の魅力的なコンテンツの発掘や磨き上げにより、府域の周遊性を高めていくとともに、水際対策の大幅な緩和を受け、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80828" y="3303380"/>
            <a:ext cx="318097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3277018" y="3306570"/>
            <a:ext cx="401806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dirty="0">
                <a:solidFill>
                  <a:schemeClr val="bg1"/>
                </a:solidFill>
                <a:latin typeface="Meiryo UI" panose="020B0604030504040204" pitchFamily="50" charset="-128"/>
                <a:ea typeface="Meiryo UI" panose="020B0604030504040204" pitchFamily="50" charset="-128"/>
              </a:rPr>
              <a:t>（大阪の観光資源を</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341389" y="3291181"/>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2" name="Picture 8" descr="「大阪来てなキャンペーン」ロゴ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137" y="3745273"/>
            <a:ext cx="814914" cy="634122"/>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8120310" y="2218668"/>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
        <p:nvSpPr>
          <p:cNvPr id="8" name="大かっこ 7">
            <a:extLst>
              <a:ext uri="{FF2B5EF4-FFF2-40B4-BE49-F238E27FC236}">
                <a16:creationId xmlns:a16="http://schemas.microsoft.com/office/drawing/2014/main" id="{92A75F94-3869-4EA8-A9EE-C5564C957FA2}"/>
              </a:ext>
            </a:extLst>
          </p:cNvPr>
          <p:cNvSpPr/>
          <p:nvPr/>
        </p:nvSpPr>
        <p:spPr>
          <a:xfrm>
            <a:off x="243737" y="2179027"/>
            <a:ext cx="4488058" cy="3326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 name="グループ化 40"/>
          <p:cNvGrpSpPr/>
          <p:nvPr/>
        </p:nvGrpSpPr>
        <p:grpSpPr>
          <a:xfrm>
            <a:off x="870484" y="414789"/>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7132395" y="414540"/>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2253765" y="3310673"/>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6439794" y="3302590"/>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9" name="グループ化 68"/>
          <p:cNvGrpSpPr/>
          <p:nvPr/>
        </p:nvGrpSpPr>
        <p:grpSpPr>
          <a:xfrm>
            <a:off x="8347203" y="3287903"/>
            <a:ext cx="792000" cy="216000"/>
            <a:chOff x="-1807864" y="2317564"/>
            <a:chExt cx="792000" cy="216000"/>
          </a:xfrm>
        </p:grpSpPr>
        <p:sp>
          <p:nvSpPr>
            <p:cNvPr id="70" name="楕円 69"/>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1" name="楕円 7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4816" y="5980955"/>
            <a:ext cx="1117241" cy="612414"/>
          </a:xfrm>
          <a:prstGeom prst="rect">
            <a:avLst/>
          </a:prstGeom>
        </p:spPr>
      </p:pic>
      <p:sp>
        <p:nvSpPr>
          <p:cNvPr id="46" name="テキスト ボックス 45">
            <a:extLst>
              <a:ext uri="{FF2B5EF4-FFF2-40B4-BE49-F238E27FC236}">
                <a16:creationId xmlns:a16="http://schemas.microsoft.com/office/drawing/2014/main" id="{07387F59-4940-48AE-8D18-A98071FF55C1}"/>
              </a:ext>
            </a:extLst>
          </p:cNvPr>
          <p:cNvSpPr txBox="1"/>
          <p:nvPr/>
        </p:nvSpPr>
        <p:spPr>
          <a:xfrm>
            <a:off x="3358818" y="2019458"/>
            <a:ext cx="1372977"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endParaRPr kumimoji="1" lang="ja-JP" altLang="en-US" sz="600" dirty="0">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DA59E6DB-FAB1-4952-BCB0-13D44DFED3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95" y="1093005"/>
            <a:ext cx="1636617" cy="1091078"/>
          </a:xfrm>
          <a:prstGeom prst="rect">
            <a:avLst/>
          </a:prstGeom>
        </p:spPr>
      </p:pic>
      <p:pic>
        <p:nvPicPr>
          <p:cNvPr id="52" name="図 51">
            <a:extLst>
              <a:ext uri="{FF2B5EF4-FFF2-40B4-BE49-F238E27FC236}">
                <a16:creationId xmlns:a16="http://schemas.microsoft.com/office/drawing/2014/main" id="{6DE08B65-5516-4FAB-A2D7-4548B9B491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07971" y="4519536"/>
            <a:ext cx="879847" cy="583823"/>
          </a:xfrm>
          <a:prstGeom prst="rect">
            <a:avLst/>
          </a:prstGeom>
        </p:spPr>
      </p:pic>
      <p:sp>
        <p:nvSpPr>
          <p:cNvPr id="55" name="テキスト ボックス 54">
            <a:extLst>
              <a:ext uri="{FF2B5EF4-FFF2-40B4-BE49-F238E27FC236}">
                <a16:creationId xmlns:a16="http://schemas.microsoft.com/office/drawing/2014/main" id="{72152C1E-EC11-496F-AAFF-1A69E6EF558A}"/>
              </a:ext>
            </a:extLst>
          </p:cNvPr>
          <p:cNvSpPr txBox="1"/>
          <p:nvPr/>
        </p:nvSpPr>
        <p:spPr>
          <a:xfrm>
            <a:off x="6046947" y="5072374"/>
            <a:ext cx="1401896" cy="184666"/>
          </a:xfrm>
          <a:prstGeom prst="rect">
            <a:avLst/>
          </a:prstGeom>
          <a:noFill/>
        </p:spPr>
        <p:txBody>
          <a:bodyPr wrap="square" rtlCol="0">
            <a:spAutoFit/>
          </a:bodyPr>
          <a:lstStyle/>
          <a:p>
            <a:pPr algn="ctr" defTabSz="957816"/>
            <a:r>
              <a:rPr lang="en-US" altLang="ja-JP" sz="600" dirty="0">
                <a:latin typeface="Meiryo UI" panose="020B0604030504040204" pitchFamily="50" charset="-128"/>
                <a:ea typeface="Meiryo UI" panose="020B0604030504040204" pitchFamily="50" charset="-128"/>
                <a:cs typeface="Meiryo UI" panose="020B0604030504040204" pitchFamily="50" charset="-128"/>
              </a:rPr>
              <a:t>NAKANOSHIMA</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CIRCUIT</a:t>
            </a:r>
            <a:endParaRPr lang="en-US" altLang="ja-JP" sz="601" dirty="0">
              <a:latin typeface="Meiryo UI" panose="020B0604030504040204" pitchFamily="50" charset="-128"/>
              <a:ea typeface="Meiryo UI" panose="020B0604030504040204" pitchFamily="50" charset="-128"/>
            </a:endParaRPr>
          </a:p>
        </p:txBody>
      </p:sp>
      <p:pic>
        <p:nvPicPr>
          <p:cNvPr id="50" name="図 49">
            <a:extLst>
              <a:ext uri="{FF2B5EF4-FFF2-40B4-BE49-F238E27FC236}">
                <a16:creationId xmlns:a16="http://schemas.microsoft.com/office/drawing/2014/main" id="{75926D39-7475-4C10-89C0-A2D02A8EF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2015" y="1093005"/>
            <a:ext cx="1559863" cy="939078"/>
          </a:xfrm>
          <a:prstGeom prst="rect">
            <a:avLst/>
          </a:prstGeom>
        </p:spPr>
      </p:pic>
      <p:pic>
        <p:nvPicPr>
          <p:cNvPr id="51" name="図 50">
            <a:extLst>
              <a:ext uri="{FF2B5EF4-FFF2-40B4-BE49-F238E27FC236}">
                <a16:creationId xmlns:a16="http://schemas.microsoft.com/office/drawing/2014/main" id="{6C878C9C-B722-42B0-BE5B-880A48A4A7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0142" y="5964204"/>
            <a:ext cx="1335417" cy="660753"/>
          </a:xfrm>
          <a:prstGeom prst="rect">
            <a:avLst/>
          </a:prstGeom>
        </p:spPr>
      </p:pic>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598017" y="595172"/>
            <a:ext cx="5163040" cy="2771172"/>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まち全体を「ミュージアム」に見立て、魅力的な地域資源を発掘・再発見し、磨き・際立たせ、結びつけることにより、大阪のまちの魅力を内外に発信する「大阪ミュージアム」を推進する。</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大阪ミュージアムの推進及び大阪の魅力を発信するため、咲洲庁舎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階に設置する「大阪府観光情報コーナー」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をはじめ、観光案内所や空港、民間が実施する大型イベントへのブース出展等において、観光ガイドブック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」（日本語版・多言語版）を配布。</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また、民間連携事業によりあらゆる機会を捉えた魅力発信を行うとともに、公式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等を積極的に活用した。</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・観光案内所、空港、宿泊施設等でのガイドブックの配布：約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・大型イベントへの ブース出展等：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・大学や企業等と連携した主な魅力発信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➢武庫川女子大学と連携した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ツールの作成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1"/>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JAL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伊丹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女満別線就航記念イベントでのプロモーション</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
              </a:lnSpc>
            </a:pPr>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7816">
              <a:lnSpc>
                <a:spcPts val="100"/>
              </a:lnSpc>
            </a:pPr>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108022" y="4293368"/>
            <a:ext cx="4988994" cy="235115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・ハイブリッド開催支援事業を利用した主催者のうち、本助成制度が大阪での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・募集</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日～令和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交付件数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・ハイブリッド開催支援事業を利用した主催者のうち、本助成制度が大阪での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・対象事業の登録受付開始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・国際会議等の開催支援件数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主催者等に向けた誘致・創出の働きかけを継続して実施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313040" y="4294800"/>
            <a:ext cx="4478960" cy="2351156"/>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ジャパンにおいて、レセプションや特設ステージでイベントを実施するとともに、特設コーナーを活用した兵庫県との共同出展を行い、大阪・関西万博の魅力や兵庫県との広域観光エリアとしての観光ＰＲ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大阪・関西万博の魅力発信。</a:t>
            </a: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兵庫県との広域観光エリアとしての観光ＰＲの実施。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strike="dbl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インテックス大阪にて開催。</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・ウェルカムレセプションでの魅力発信・トッププロモーションの実施</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万博応援音頭、特別公演（ユニバーサル・スタジオ・ジャパン）</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大阪府知事によるトッププロモーション（開催地挨拶、兵庫・大阪連携の紹介）</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・ブース出展</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大阪の観光コンテンツ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大阪・関西万博、大阪産（もん）の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兵庫県（ひょうご観光本部）、大阪観光局のブースと連携したクイズラリー</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兵庫県マスコット「はばタン」と大阪府広報担当副知事「もずやん」との写真撮影、広域周遊コースの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 </a:t>
            </a: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77370" y="621814"/>
            <a:ext cx="4232928" cy="2735877"/>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兵庫・大阪がもつ多彩な観光資源等を活かした新たな「観光コンテンツ」及びそれらをつなぐ「広域周遊モデルコース」を造成することにより、兵庫・大阪エリアの広域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・来訪者の満足度：</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・再訪意向：</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〇観光コンテンツの造成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件造成（兵庫県５件・大阪府５件）し、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順次</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OTA</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サイトへ掲載開始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TEJ</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）大阪府ブースにてパネル展示・リーフレット配布</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を行い、上記新規観光コンテンツを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〇広域周遊モデルコースの造成 </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上記の新規観光コンテンツと既存の体験コンテンツ等をテーマ別に組み合わせ、</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万博来場者を想定した、６件の広域周遊モデルコースを造成</a:t>
            </a:r>
            <a:endParaRPr lang="ja-JP" altLang="en-US"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32" name="テキスト ボックス 31"/>
          <p:cNvSpPr txBox="1"/>
          <p:nvPr/>
        </p:nvSpPr>
        <p:spPr>
          <a:xfrm>
            <a:off x="4592960" y="395136"/>
            <a:ext cx="516304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6483" y="1371100"/>
            <a:ext cx="792088" cy="1135314"/>
          </a:xfrm>
          <a:prstGeom prst="rect">
            <a:avLst/>
          </a:prstGeom>
          <a:ln>
            <a:solidFill>
              <a:schemeClr val="tx1"/>
            </a:solidFill>
          </a:ln>
        </p:spPr>
      </p:pic>
      <p:sp>
        <p:nvSpPr>
          <p:cNvPr id="75" name="テキスト ボックス 74"/>
          <p:cNvSpPr txBox="1"/>
          <p:nvPr/>
        </p:nvSpPr>
        <p:spPr>
          <a:xfrm>
            <a:off x="72000" y="396000"/>
            <a:ext cx="4232929"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graphicFrame>
        <p:nvGraphicFramePr>
          <p:cNvPr id="33" name="表 32"/>
          <p:cNvGraphicFramePr>
            <a:graphicFrameLocks noGrp="1"/>
          </p:cNvGraphicFramePr>
          <p:nvPr>
            <p:extLst>
              <p:ext uri="{D42A27DB-BD31-4B8C-83A1-F6EECF244321}">
                <p14:modId xmlns:p14="http://schemas.microsoft.com/office/powerpoint/2010/main" val="1393536873"/>
              </p:ext>
            </p:extLst>
          </p:nvPr>
        </p:nvGraphicFramePr>
        <p:xfrm>
          <a:off x="72000" y="365437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回復途上ではあるが、多様な人々が訪れ、集い、交流する活気あふれる都市をめざし、大規模展示会の継続開催支援をはじめ、国際会議の誘致などに取り組んでいる。今後も交流人口の増加やビジネス、イノベーションの機会創出等に向け、「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2" name="テキスト ボックス 41"/>
          <p:cNvSpPr txBox="1"/>
          <p:nvPr/>
        </p:nvSpPr>
        <p:spPr>
          <a:xfrm>
            <a:off x="0" y="3366344"/>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108021" y="4077368"/>
            <a:ext cx="4988995"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sp>
        <p:nvSpPr>
          <p:cNvPr id="59" name="テキスト ボックス 58"/>
          <p:cNvSpPr txBox="1"/>
          <p:nvPr/>
        </p:nvSpPr>
        <p:spPr>
          <a:xfrm>
            <a:off x="5311664" y="4077368"/>
            <a:ext cx="447896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ツーリズム</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開催支援事業</a:t>
            </a:r>
          </a:p>
        </p:txBody>
      </p:sp>
      <p:sp>
        <p:nvSpPr>
          <p:cNvPr id="38" name="テキスト ボックス 37"/>
          <p:cNvSpPr txBox="1"/>
          <p:nvPr/>
        </p:nvSpPr>
        <p:spPr>
          <a:xfrm>
            <a:off x="8567823" y="2501008"/>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観光ガイドブック</a:t>
            </a:r>
          </a:p>
        </p:txBody>
      </p:sp>
      <p:grpSp>
        <p:nvGrpSpPr>
          <p:cNvPr id="39" name="グループ化 38"/>
          <p:cNvGrpSpPr/>
          <p:nvPr/>
        </p:nvGrpSpPr>
        <p:grpSpPr>
          <a:xfrm>
            <a:off x="3192792" y="5357277"/>
            <a:ext cx="1739208" cy="1368151"/>
            <a:chOff x="10497616" y="5130096"/>
            <a:chExt cx="1047606" cy="826551"/>
          </a:xfrm>
        </p:grpSpPr>
        <p:sp>
          <p:nvSpPr>
            <p:cNvPr id="40" name="テキスト ボックス 39"/>
            <p:cNvSpPr txBox="1"/>
            <p:nvPr/>
          </p:nvSpPr>
          <p:spPr>
            <a:xfrm>
              <a:off x="10674305" y="5799402"/>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1" name="図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7616" y="5130096"/>
              <a:ext cx="1008112" cy="675168"/>
            </a:xfrm>
            <a:prstGeom prst="rect">
              <a:avLst/>
            </a:prstGeom>
          </p:spPr>
        </p:pic>
      </p:grpSp>
      <p:grpSp>
        <p:nvGrpSpPr>
          <p:cNvPr id="52" name="グループ化 51"/>
          <p:cNvGrpSpPr/>
          <p:nvPr/>
        </p:nvGrpSpPr>
        <p:grpSpPr>
          <a:xfrm>
            <a:off x="1295640" y="4068000"/>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8776483" y="414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2000672" y="44068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9" name="楕円 8">
            <a:extLst>
              <a:ext uri="{FF2B5EF4-FFF2-40B4-BE49-F238E27FC236}">
                <a16:creationId xmlns:a16="http://schemas.microsoft.com/office/drawing/2014/main" id="{3E12F34F-0307-6594-CEBD-AEECEB4C2C5E}"/>
              </a:ext>
            </a:extLst>
          </p:cNvPr>
          <p:cNvSpPr/>
          <p:nvPr/>
        </p:nvSpPr>
        <p:spPr>
          <a:xfrm>
            <a:off x="8517416" y="411309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pic>
        <p:nvPicPr>
          <p:cNvPr id="29" name="図 28">
            <a:extLst>
              <a:ext uri="{FF2B5EF4-FFF2-40B4-BE49-F238E27FC236}">
                <a16:creationId xmlns:a16="http://schemas.microsoft.com/office/drawing/2014/main" id="{BD038F33-679B-4E0D-9FBE-7A19D4E77B6E}"/>
              </a:ext>
            </a:extLst>
          </p:cNvPr>
          <p:cNvPicPr>
            <a:picLocks noChangeAspect="1"/>
          </p:cNvPicPr>
          <p:nvPr/>
        </p:nvPicPr>
        <p:blipFill>
          <a:blip r:embed="rId5"/>
          <a:stretch>
            <a:fillRect/>
          </a:stretch>
        </p:blipFill>
        <p:spPr>
          <a:xfrm>
            <a:off x="8420991" y="4873534"/>
            <a:ext cx="1208819" cy="884434"/>
          </a:xfrm>
          <a:prstGeom prst="rect">
            <a:avLst/>
          </a:prstGeom>
        </p:spPr>
      </p:pic>
      <p:pic>
        <p:nvPicPr>
          <p:cNvPr id="30" name="図 29" descr="マップ  自動的に生成された説明">
            <a:extLst>
              <a:ext uri="{FF2B5EF4-FFF2-40B4-BE49-F238E27FC236}">
                <a16:creationId xmlns:a16="http://schemas.microsoft.com/office/drawing/2014/main" id="{A3435917-ED93-4D14-B7D8-F92BAA5F37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0962" y="1193350"/>
            <a:ext cx="1152223" cy="811929"/>
          </a:xfrm>
          <a:prstGeom prst="rect">
            <a:avLst/>
          </a:prstGeom>
        </p:spPr>
      </p:pic>
      <p:pic>
        <p:nvPicPr>
          <p:cNvPr id="35" name="図 34" descr="新聞の記事のスクリーンショット  中程度の精度で自動的に生成された説明">
            <a:extLst>
              <a:ext uri="{FF2B5EF4-FFF2-40B4-BE49-F238E27FC236}">
                <a16:creationId xmlns:a16="http://schemas.microsoft.com/office/drawing/2014/main" id="{8CA1E027-580B-4858-ACD4-FE99B66D3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2457" y="2342446"/>
            <a:ext cx="1152471" cy="810006"/>
          </a:xfrm>
          <a:prstGeom prst="rect">
            <a:avLst/>
          </a:prstGeom>
        </p:spPr>
      </p:pic>
      <p:pic>
        <p:nvPicPr>
          <p:cNvPr id="43" name="図 42">
            <a:extLst>
              <a:ext uri="{FF2B5EF4-FFF2-40B4-BE49-F238E27FC236}">
                <a16:creationId xmlns:a16="http://schemas.microsoft.com/office/drawing/2014/main" id="{4417C24B-198B-455A-A06C-588EB7D66C8F}"/>
              </a:ext>
            </a:extLst>
          </p:cNvPr>
          <p:cNvPicPr>
            <a:picLocks noChangeAspect="1"/>
          </p:cNvPicPr>
          <p:nvPr/>
        </p:nvPicPr>
        <p:blipFill>
          <a:blip r:embed="rId8"/>
          <a:stretch>
            <a:fillRect/>
          </a:stretch>
        </p:blipFill>
        <p:spPr>
          <a:xfrm>
            <a:off x="7617296" y="2476748"/>
            <a:ext cx="1168798" cy="833244"/>
          </a:xfrm>
          <a:prstGeom prst="rect">
            <a:avLst/>
          </a:prstGeom>
        </p:spPr>
      </p:pic>
      <p:sp>
        <p:nvSpPr>
          <p:cNvPr id="44" name="正方形/長方形 43">
            <a:extLst>
              <a:ext uri="{FF2B5EF4-FFF2-40B4-BE49-F238E27FC236}">
                <a16:creationId xmlns:a16="http://schemas.microsoft.com/office/drawing/2014/main" id="{821D8865-F538-42FF-9BF2-0CD3FBF54232}"/>
              </a:ext>
            </a:extLst>
          </p:cNvPr>
          <p:cNvSpPr/>
          <p:nvPr/>
        </p:nvSpPr>
        <p:spPr>
          <a:xfrm>
            <a:off x="8767789" y="3063165"/>
            <a:ext cx="1297394" cy="207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イベントでの魅力発信</a:t>
            </a:r>
            <a:endParaRPr lang="en-US" altLang="ja-JP"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defTabSz="957816">
              <a:defRPr/>
            </a:pPr>
            <a:r>
              <a:rPr lang="ja-JP" altLang="en-US" sz="60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ブースの</a:t>
            </a:r>
            <a:r>
              <a:rPr lang="ja-JP" altLang="en-US"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出展</a:t>
            </a:r>
            <a:endParaRPr lang="en-US" altLang="ja-JP" sz="60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23A969E-5A88-40FC-0715-E42381A606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4880" y="4016625"/>
            <a:ext cx="1195855" cy="728384"/>
          </a:xfrm>
          <a:prstGeom prst="rect">
            <a:avLst/>
          </a:prstGeom>
        </p:spPr>
      </p:pic>
      <p:sp>
        <p:nvSpPr>
          <p:cNvPr id="47" name="テキスト ボックス 46"/>
          <p:cNvSpPr txBox="1"/>
          <p:nvPr/>
        </p:nvSpPr>
        <p:spPr>
          <a:xfrm>
            <a:off x="4988534" y="3697901"/>
            <a:ext cx="4750004" cy="1133329"/>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年７月５日に開館し、令和６年３月末までに約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新型コロナウイルス感染症により、舞台公演等の文化芸術活動に影響を受けたアーティストや文化芸術団体等の活動を支援する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ため、大阪府市が連携し、公演等の実施にかかる会場使用料を補助する。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新型コロナウイルス感染症の影響を受けたアーティスト等の活動の促進</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月に実施する事業を支援</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決定</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件数：</a:t>
            </a:r>
            <a:r>
              <a:rPr kumimoji="1" lang="en-US" altLang="zh-CN"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883</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zh-TW"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（分野：音楽、落語、</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演劇、美術、漫才、</a:t>
            </a:r>
            <a:r>
              <a:rPr kumimoji="1" lang="zh-TW"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舞踊等）</a:t>
            </a:r>
            <a:endParaRPr kumimoji="1" lang="en-US" altLang="zh-CN"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アンケートなどによる本事業の活用による新たな取り組みへの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年３月まで引き続き実施。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335418688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大阪の文化芸術活動の回復・活性化を支援するとともに、国内外に情報発信していくことにより、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9983" y="3500928"/>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大阪文化芸術創出事業（活動支援補助金）</a:t>
            </a: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506228043"/>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ているアーティスト等を支援するなど、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grpSp>
        <p:nvGrpSpPr>
          <p:cNvPr id="51" name="グループ化 50"/>
          <p:cNvGrpSpPr/>
          <p:nvPr/>
        </p:nvGrpSpPr>
        <p:grpSpPr>
          <a:xfrm>
            <a:off x="2241037" y="5292000"/>
            <a:ext cx="792000" cy="216000"/>
            <a:chOff x="-1807864" y="2317564"/>
            <a:chExt cx="792000" cy="216000"/>
          </a:xfrm>
        </p:grpSpPr>
        <p:sp>
          <p:nvSpPr>
            <p:cNvPr id="54" name="楕円 5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5" name="楕円 5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497882" y="353212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3"/>
            <a:ext cx="4766999" cy="1133329"/>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95</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327599"/>
            <a:ext cx="4766999" cy="1101401"/>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12504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5660" y="2754641"/>
            <a:ext cx="875763" cy="58408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6966" y="2746092"/>
            <a:ext cx="864161" cy="575531"/>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8"/>
          <a:srcRect l="18249" r="23985" b="60291"/>
          <a:stretch/>
        </p:blipFill>
        <p:spPr>
          <a:xfrm>
            <a:off x="8808928" y="1606491"/>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91519" y="2126292"/>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ＩＴＣ靱テニスセンターにて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2023</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４月１日</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エイプリルフール企画</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月中旬</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　</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SDG</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ｓ副読本制作</a:t>
            </a:r>
            <a:endPar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７月～９月　　　　 舞洲スポーツカレッジ事業開催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８月２日～４日　 スポルテック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出展</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キッズスポーツアカデミー舞洲実施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９月～２月　　　　 スポーツビジネスコンテスト開催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1970656"/>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7680" y="2612339"/>
            <a:ext cx="1080000" cy="722023"/>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HIRAKATA SPORT EXPO</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バレーボール体験（パナソニックパンサーズ）、ラグビー体験（花園近鉄ライナーズ）、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卓球・デジタル卓球体験（日本ペイントマレッツ）ハンドボール体験（大阪ラヴィッツ）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卓球・デジタル卓球（日本ペイントマレッツ）、スローターゲット（大阪ラヴィッツ）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879" b="21859"/>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オリンピック等の代表選考レースとしての機能を併せ持つ大会として開催し、トップランナーも参加する大会となった。今後、さらなる魅力づくりに取り組むとともに、大会の国際化を推進することにより、世界トップレベルの市民マラソンをめざし、大阪の都市魅力を国内外に発信し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6,965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・海外ランナー募集の専用サイトを更新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し、エントリー数増加のため海外ランナー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のペア・グループでのエントリーをできるようにエントリー方法を改善した。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以上の国と地域の長距離レースで構成される団体（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）の広報誌で大阪マラソンの紹介を掲載した。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25658" y="1922522"/>
            <a:ext cx="1158340" cy="1048603"/>
          </a:xfrm>
          <a:prstGeom prst="rect">
            <a:avLst/>
          </a:prstGeom>
        </p:spPr>
      </p:pic>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4644000" y="4626000"/>
            <a:ext cx="5112000" cy="2148853"/>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災害時多言語センター訓練の実施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ウェブサイト・アプリの適切な運用を行うとともに、新型コロナウイルス感染症対策として、医療機関情報検索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サイトのリンクを掲載中。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月の災害時多言語支援センター訓練を実施</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災害対応研修の実施（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回、研修会（防災教室、ボランティア説明会含む）実施件数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4500000" cy="2124000"/>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に補助を行い、「外国人情報コーナー」を実施・運営し、新型コロナ関連を含め、生活や雇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2,079</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（３月末時点）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4,075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グローバル体験プログラム参加者のうち、英語の習得意欲が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月にプログラムを開始。７月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a:latin typeface="Meiryo UI" panose="020B0604030504040204" pitchFamily="50" charset="-128"/>
                <a:ea typeface="Meiryo UI" panose="020B0604030504040204" pitchFamily="50" charset="-128"/>
                <a:cs typeface="Meiryo UI" panose="020B0604030504040204" pitchFamily="50" charset="-128"/>
              </a:rPr>
              <a:t>６月～</a:t>
            </a: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2,355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名が参加し、英語の習得意欲及び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118255"/>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府内大学の外国人留学生を対象に、就職に関するセミナー等を実施することにより大阪企業への就職を促進し、外国人留学生の大阪への定着を図る。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402549153"/>
              </p:ext>
            </p:extLst>
          </p:nvPr>
        </p:nvGraphicFramePr>
        <p:xfrm>
          <a:off x="72000" y="4086000"/>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180229"/>
            <a:ext cx="5508000" cy="1728000"/>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教員の指導力・英語力の向上を図る研修の実施</a:t>
            </a: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54.3%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16307430"/>
              </p:ext>
            </p:extLst>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20" name="テキスト ボックス 19"/>
          <p:cNvSpPr txBox="1"/>
          <p:nvPr/>
        </p:nvSpPr>
        <p:spPr>
          <a:xfrm>
            <a:off x="4284000" y="1980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2703900" y="2632363"/>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736000" y="3636000"/>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22000" y="3086248"/>
            <a:ext cx="576000" cy="81437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44000" y="4428116"/>
            <a:ext cx="511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（①再掲）　</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000" y="1152180"/>
            <a:ext cx="1116000" cy="650927"/>
          </a:xfrm>
          <a:prstGeom prst="rect">
            <a:avLst/>
          </a:prstGeom>
        </p:spPr>
      </p:pic>
      <p:sp>
        <p:nvSpPr>
          <p:cNvPr id="56" name="テキスト ボックス 55"/>
          <p:cNvSpPr txBox="1"/>
          <p:nvPr/>
        </p:nvSpPr>
        <p:spPr>
          <a:xfrm>
            <a:off x="8681700" y="1757097"/>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7" name="グループ化 56"/>
          <p:cNvGrpSpPr/>
          <p:nvPr/>
        </p:nvGrpSpPr>
        <p:grpSpPr>
          <a:xfrm>
            <a:off x="6246000" y="442581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7416" y="6492212"/>
            <a:ext cx="936104" cy="135368"/>
          </a:xfrm>
          <a:prstGeom prst="rect">
            <a:avLst/>
          </a:prstGeom>
        </p:spPr>
      </p:pic>
      <p:pic>
        <p:nvPicPr>
          <p:cNvPr id="39" name="図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7438" y="5424056"/>
            <a:ext cx="596060" cy="1082871"/>
          </a:xfrm>
          <a:prstGeom prst="rect">
            <a:avLst/>
          </a:prstGeom>
          <a:ln w="12700">
            <a:solidFill>
              <a:schemeClr val="tx1"/>
            </a:solidFill>
          </a:ln>
        </p:spPr>
      </p:pic>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pic>
        <p:nvPicPr>
          <p:cNvPr id="43" name="図 42">
            <a:extLst>
              <a:ext uri="{FF2B5EF4-FFF2-40B4-BE49-F238E27FC236}">
                <a16:creationId xmlns:a16="http://schemas.microsoft.com/office/drawing/2014/main" id="{8FA0DD7C-64E7-4B60-A4D5-122B7C432D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74" t="56601" r="5004"/>
          <a:stretch/>
        </p:blipFill>
        <p:spPr>
          <a:xfrm>
            <a:off x="2553182" y="2015218"/>
            <a:ext cx="1586904" cy="646401"/>
          </a:xfrm>
          <a:prstGeom prst="rect">
            <a:avLst/>
          </a:prstGeom>
        </p:spPr>
      </p:pic>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3060693" y="2792845"/>
            <a:ext cx="646613" cy="1075697"/>
          </a:xfrm>
          <a:prstGeom prst="rect">
            <a:avLst/>
          </a:prstGeom>
        </p:spPr>
      </p:pic>
    </p:spTree>
    <p:extLst>
      <p:ext uri="{BB962C8B-B14F-4D97-AF65-F5344CB8AC3E}">
        <p14:creationId xmlns:p14="http://schemas.microsoft.com/office/powerpoint/2010/main" val="3078582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2E3BBC11F23494B9132400CEA226901" ma:contentTypeVersion="1" ma:contentTypeDescription="新しいドキュメントを作成します。" ma:contentTypeScope="" ma:versionID="70ecfad0ebd669ea9e98810f7911d362">
  <xsd:schema xmlns:xsd="http://www.w3.org/2001/XMLSchema" xmlns:xs="http://www.w3.org/2001/XMLSchema" xmlns:p="http://schemas.microsoft.com/office/2006/metadata/properties" xmlns:ns2="c81f0e61-9fe9-496e-bddc-1bcaf9cef611" targetNamespace="http://schemas.microsoft.com/office/2006/metadata/properties" ma:root="true" ma:fieldsID="84393d1e1cec46554e76be08d459edf2" ns2:_="">
    <xsd:import namespace="c81f0e61-9fe9-496e-bddc-1bcaf9cef61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f0e61-9fe9-496e-bddc-1bcaf9cef611"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C39254-FD5A-47C0-B0AF-B6F942A5C771}">
  <ds:schemaRefs>
    <ds:schemaRef ds:uri="http://schemas.microsoft.com/sharepoint/v3/contenttype/forms"/>
  </ds:schemaRefs>
</ds:datastoreItem>
</file>

<file path=customXml/itemProps2.xml><?xml version="1.0" encoding="utf-8"?>
<ds:datastoreItem xmlns:ds="http://schemas.openxmlformats.org/officeDocument/2006/customXml" ds:itemID="{69DC30D2-42D4-4088-9A46-7674E3EC7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f0e61-9fe9-496e-bddc-1bcaf9cef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6CFC09-E220-4A83-827A-2C15ED81A24C}">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c81f0e61-9fe9-496e-bddc-1bcaf9cef611"/>
    <ds:schemaRef ds:uri="http://purl.org/dc/terms/"/>
  </ds:schemaRefs>
</ds:datastoreItem>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0x01010062E3BBC11F23494B9132400CEA226901</vt:lpwstr>
  </property>
</Properties>
</file>