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331" r:id="rId5"/>
    <p:sldId id="351" r:id="rId6"/>
    <p:sldId id="341" r:id="rId7"/>
    <p:sldId id="349" r:id="rId8"/>
    <p:sldId id="343" r:id="rId9"/>
    <p:sldId id="335" r:id="rId10"/>
    <p:sldId id="336" r:id="rId11"/>
    <p:sldId id="352" r:id="rId12"/>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FF"/>
    <a:srgbClr val="3366FF"/>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3899" autoAdjust="0"/>
  </p:normalViewPr>
  <p:slideViewPr>
    <p:cSldViewPr>
      <p:cViewPr varScale="1">
        <p:scale>
          <a:sx n="100" d="100"/>
          <a:sy n="100" d="100"/>
        </p:scale>
        <p:origin x="989" y="67"/>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2"/>
            <a:ext cx="2946400" cy="496887"/>
          </a:xfrm>
          <a:prstGeom prst="rect">
            <a:avLst/>
          </a:prstGeom>
        </p:spPr>
        <p:txBody>
          <a:bodyPr vert="horz" lIns="91278" tIns="45634" rIns="91278" bIns="456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2"/>
            <a:ext cx="2946400" cy="496887"/>
          </a:xfrm>
          <a:prstGeom prst="rect">
            <a:avLst/>
          </a:prstGeom>
        </p:spPr>
        <p:txBody>
          <a:bodyPr vert="horz" lIns="91278" tIns="45634" rIns="91278" bIns="45634" rtlCol="0"/>
          <a:lstStyle>
            <a:lvl1pPr algn="r">
              <a:defRPr sz="1200"/>
            </a:lvl1pPr>
          </a:lstStyle>
          <a:p>
            <a:fld id="{34B1B429-954D-41B5-A09A-A56172F1A47F}" type="datetimeFigureOut">
              <a:rPr kumimoji="1" lang="ja-JP" altLang="en-US" smtClean="0"/>
              <a:t>2025/3/27</a:t>
            </a:fld>
            <a:endParaRPr kumimoji="1" lang="ja-JP" altLang="en-US"/>
          </a:p>
        </p:txBody>
      </p:sp>
      <p:sp>
        <p:nvSpPr>
          <p:cNvPr id="4" name="フッター プレースホルダー 3"/>
          <p:cNvSpPr>
            <a:spLocks noGrp="1"/>
          </p:cNvSpPr>
          <p:nvPr>
            <p:ph type="ftr" sz="quarter" idx="2"/>
          </p:nvPr>
        </p:nvSpPr>
        <p:spPr>
          <a:xfrm>
            <a:off x="10" y="9428178"/>
            <a:ext cx="2946400" cy="496887"/>
          </a:xfrm>
          <a:prstGeom prst="rect">
            <a:avLst/>
          </a:prstGeom>
        </p:spPr>
        <p:txBody>
          <a:bodyPr vert="horz" lIns="91278" tIns="45634" rIns="91278" bIns="456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8"/>
            <a:ext cx="2946400" cy="496887"/>
          </a:xfrm>
          <a:prstGeom prst="rect">
            <a:avLst/>
          </a:prstGeom>
        </p:spPr>
        <p:txBody>
          <a:bodyPr vert="horz" lIns="91278" tIns="45634" rIns="91278" bIns="45634"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2"/>
            <a:ext cx="2946400" cy="496887"/>
          </a:xfrm>
          <a:prstGeom prst="rect">
            <a:avLst/>
          </a:prstGeom>
        </p:spPr>
        <p:txBody>
          <a:bodyPr vert="horz" lIns="91278" tIns="45634" rIns="91278" bIns="456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2"/>
            <a:ext cx="2946400" cy="496887"/>
          </a:xfrm>
          <a:prstGeom prst="rect">
            <a:avLst/>
          </a:prstGeom>
        </p:spPr>
        <p:txBody>
          <a:bodyPr vert="horz" lIns="91278" tIns="45634" rIns="91278" bIns="45634" rtlCol="0"/>
          <a:lstStyle>
            <a:lvl1pPr algn="r">
              <a:defRPr sz="1200"/>
            </a:lvl1pPr>
          </a:lstStyle>
          <a:p>
            <a:fld id="{5B88DDF3-744A-409A-A8FA-7A07472BA875}"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78" tIns="45634" rIns="91278" bIns="45634" rtlCol="0" anchor="ctr"/>
          <a:lstStyle/>
          <a:p>
            <a:endParaRPr lang="ja-JP" altLang="en-US"/>
          </a:p>
        </p:txBody>
      </p:sp>
      <p:sp>
        <p:nvSpPr>
          <p:cNvPr id="5" name="ノート プレースホルダー 4"/>
          <p:cNvSpPr>
            <a:spLocks noGrp="1"/>
          </p:cNvSpPr>
          <p:nvPr>
            <p:ph type="body" sz="quarter" idx="3"/>
          </p:nvPr>
        </p:nvSpPr>
        <p:spPr>
          <a:xfrm>
            <a:off x="679454" y="4714889"/>
            <a:ext cx="5438776" cy="4467225"/>
          </a:xfrm>
          <a:prstGeom prst="rect">
            <a:avLst/>
          </a:prstGeom>
        </p:spPr>
        <p:txBody>
          <a:bodyPr vert="horz" lIns="91278" tIns="45634" rIns="91278" bIns="456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28178"/>
            <a:ext cx="2946400" cy="496887"/>
          </a:xfrm>
          <a:prstGeom prst="rect">
            <a:avLst/>
          </a:prstGeom>
        </p:spPr>
        <p:txBody>
          <a:bodyPr vert="horz" lIns="91278" tIns="45634" rIns="91278" bIns="456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8"/>
            <a:ext cx="2946400" cy="496887"/>
          </a:xfrm>
          <a:prstGeom prst="rect">
            <a:avLst/>
          </a:prstGeom>
        </p:spPr>
        <p:txBody>
          <a:bodyPr vert="horz" lIns="91278" tIns="45634" rIns="91278" bIns="45634"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7">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4270" y="3864240"/>
            <a:ext cx="4896000" cy="174842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件の宿泊施設との協定を締結。（累計協定締結件数：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リーフレット・ガイドラインの配布・周知に向け、調整中。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000" y="1044000"/>
            <a:ext cx="4896000" cy="251466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73,873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409,251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109,651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西日本所管エリアについて、整備完了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着手済</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3512037588"/>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・観光客が安全で安心して旅行を楽しめる都市をめざし、旅行者の利便性向上、宿泊施設における受け入れ対応強化等の取組みを推進している。今後、インバウンドをはじめ、国内外から多くの人々が訪れる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大阪・関西万博の開催を見据え、旅行者が安全・安心で快適に大阪のまちを楽しめるように、ハード・ソフト両面からのさらなる受入環境整備に取り組む。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323" y="1732485"/>
            <a:ext cx="1326629" cy="1120451"/>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3815" y="3648241"/>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4792" y="4293096"/>
            <a:ext cx="875097" cy="1247015"/>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81375"/>
            <a:ext cx="4706146" cy="149194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件、申請総額：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13,261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千円、交付決定件数：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76089"/>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44000"/>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市町（岸和田市、泉大津市、八尾市、富田林市、河内長野市、大東市、和泉市、箕面市、柏原市、羽曳野市、田尻町、河南町）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事業に対し、交付決定。</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390" y="3143601"/>
            <a:ext cx="1024965" cy="768723"/>
          </a:xfrm>
          <a:prstGeom prst="rect">
            <a:avLst/>
          </a:prstGeom>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390" y="4068484"/>
            <a:ext cx="1026000" cy="769499"/>
          </a:xfrm>
          <a:prstGeom prst="rect">
            <a:avLst/>
          </a:prstGeom>
        </p:spPr>
      </p:pic>
      <p:sp>
        <p:nvSpPr>
          <p:cNvPr id="60" name="テキスト ボックス 59"/>
          <p:cNvSpPr txBox="1"/>
          <p:nvPr/>
        </p:nvSpPr>
        <p:spPr>
          <a:xfrm>
            <a:off x="8388000" y="3863685"/>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388000" y="4831126"/>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6517" y="3647685"/>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10137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1978532790"/>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400560" y="837039"/>
            <a:ext cx="2448000" cy="3425010"/>
            <a:chOff x="4427962" y="3397844"/>
            <a:chExt cx="2505763" cy="3514399"/>
          </a:xfrm>
        </p:grpSpPr>
        <p:sp>
          <p:nvSpPr>
            <p:cNvPr id="54" name="テキスト ボックス 53"/>
            <p:cNvSpPr txBox="1"/>
            <p:nvPr/>
          </p:nvSpPr>
          <p:spPr>
            <a:xfrm>
              <a:off x="4427962" y="3610853"/>
              <a:ext cx="2505762" cy="330139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defTabSz="9429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a:t>
              </a:r>
              <a:r>
                <a:rPr kumimoji="1" lang="ja-JP" altLang="en-US" sz="650" dirty="0">
                  <a:latin typeface="Meiryo UI" panose="020B0604030504040204" pitchFamily="50" charset="-128"/>
                  <a:ea typeface="Meiryo UI" panose="020B0604030504040204" pitchFamily="50" charset="-128"/>
                </a:rPr>
                <a:t>事業前提条件に基づく解除権の失効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spcAft>
                  <a:spcPts val="600"/>
                </a:spcAft>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月：ＩＲ準備工事の発注及び着手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　ＩＲ建設工事の発注及び着手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505762" cy="219926"/>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500000" cy="2924148"/>
            <a:chOff x="108000" y="3420000"/>
            <a:chExt cx="3992481" cy="3063892"/>
          </a:xfrm>
        </p:grpSpPr>
        <p:sp>
          <p:nvSpPr>
            <p:cNvPr id="47" name="テキスト ボックス 46"/>
            <p:cNvSpPr txBox="1"/>
            <p:nvPr/>
          </p:nvSpPr>
          <p:spPr>
            <a:xfrm>
              <a:off x="108000" y="3636000"/>
              <a:ext cx="3992481" cy="284789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豊臣期石垣公開施設の建設工事を計画に沿って着実に実施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年春の豊臣期石垣公開施設オープンをめざし、施設整備工事、遺構モニタリング 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3992481" cy="22574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grpSp>
          <p:nvGrpSpPr>
            <p:cNvPr id="38" name="グループ化 37"/>
            <p:cNvGrpSpPr/>
            <p:nvPr/>
          </p:nvGrpSpPr>
          <p:grpSpPr>
            <a:xfrm>
              <a:off x="1509010" y="3420000"/>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sp>
        <p:nvSpPr>
          <p:cNvPr id="43" name="正方形/長方形 42">
            <a:extLst>
              <a:ext uri="{FF2B5EF4-FFF2-40B4-BE49-F238E27FC236}">
                <a16:creationId xmlns:a16="http://schemas.microsoft.com/office/drawing/2014/main" id="{D22C0E80-0AC7-4259-A20E-107EAD893D37}"/>
              </a:ext>
            </a:extLst>
          </p:cNvPr>
          <p:cNvSpPr/>
          <p:nvPr/>
        </p:nvSpPr>
        <p:spPr>
          <a:xfrm>
            <a:off x="9610460" y="6577828"/>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6" y="798867"/>
            <a:ext cx="2783758" cy="5985019"/>
            <a:chOff x="-2495604" y="1077907"/>
            <a:chExt cx="2538204"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4" y="1190993"/>
              <a:ext cx="2527483"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〇会場整備・交通アクセスにおいて、万博の成功に向け、引き続き国や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係機関と調整を行っている。</a:t>
              </a:r>
              <a:endParaRPr lang="en-US" altLang="ja-JP" sz="700" noProof="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〇大阪ヘルスケアパビリオンについて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月に建物が完成、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月より展示工事を開始（３月完成予定）</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警備・清掃・館内運営を実施する事業者を決定し、運営計画に基づき、運営マニュアル等の整備を進めている（通年）</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来館者の案内等を担うアテンダントについては、５月に募集開始、９月に就任セレモニーを実施した。また、順次、研修を実施している。</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パビリオンの認知度向上・来館者促進を目的としたプロモーションの展開（通年）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・一人でも多くの方に「万博へ行ってみたい」と思っていただけるよう、博覧会協会と連携して、万博で体験できる具体的な中身の発信等、全国的な機運醸成の取組みを実施（通年）</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＜主な取組み＞</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開幕半年前等の節目を捉えた大規模ＰＲイベントを実施（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万博会場の見学ツアーを実施（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バナーフラッグ等の万博装飾によるシティドレッシングを実施（主に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月～３月）</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万博に向けた探求学習教材「高校生向け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教育プログラム」を展開（通年）</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〇参加促進に向けた取組について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・大阪・関西万博ボランティアについて、（公社）２０２５年日本国際博覧会協会と連携し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日まで募集を行った。全体で約２万人の募集人数に対し、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55,634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人の応募があり、登録人数を３万人に拡充した。６月から面談を実施し、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月に研修を開始するなど、</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年の活動に向けて準備を進めている。 </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大阪市を中心に府内の市町村と一体となり、春・夏・秋の３期にわたって大阪の魅力や特色を国内外に発信する催事「大阪ウィーク～春・夏・秋～」の開催に向けて、市町村等への説明会や出展内容に関するヒアリングを実施。８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日には第３回市町村催事参加委員会を開催。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日に大阪ウィークの公式ホームページや公式ロゴマーク、キャッチコピー、プロモーション動画を公開するなど、府市部局・区・市町村とともに準備を進めている。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3" y="3758967"/>
            <a:ext cx="4500001" cy="3024919"/>
            <a:chOff x="7020000" y="808182"/>
            <a:chExt cx="2566668" cy="326330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1" y="1008000"/>
              <a:ext cx="2566667" cy="306349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　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環境アセスメント継続実施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年７月～環境アセスメント等関係機関との各種協議開始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年４月・７月　地元意見交換会を実施</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事業予定者と実施協定書を締結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  事業予定者から吹田市に環境アセスメント提案書等を提出</a:t>
              </a: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3C783FB7-8167-483B-AA2B-1486D42314E3}"/>
                </a:ext>
              </a:extLst>
            </p:cNvPr>
            <p:cNvGrpSpPr/>
            <p:nvPr/>
          </p:nvGrpSpPr>
          <p:grpSpPr>
            <a:xfrm>
              <a:off x="7020000" y="808182"/>
              <a:ext cx="2566667" cy="232422"/>
              <a:chOff x="7020000" y="808182"/>
              <a:chExt cx="2566667" cy="232422"/>
            </a:xfrm>
          </p:grpSpPr>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2"/>
                <a:ext cx="2566667" cy="232422"/>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1" name="楕円 60">
                <a:extLst>
                  <a:ext uri="{FF2B5EF4-FFF2-40B4-BE49-F238E27FC236}">
                    <a16:creationId xmlns:a16="http://schemas.microsoft.com/office/drawing/2014/main" id="{99525F91-A5E8-4D94-88DB-885FBEB1D3F8}"/>
                  </a:ext>
                </a:extLst>
              </p:cNvPr>
              <p:cNvSpPr/>
              <p:nvPr/>
            </p:nvSpPr>
            <p:spPr>
              <a:xfrm>
                <a:off x="77592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072" y="4824699"/>
            <a:ext cx="1665669" cy="1008000"/>
          </a:xfrm>
          <a:prstGeom prst="rect">
            <a:avLst/>
          </a:prstGeom>
        </p:spPr>
      </p:pic>
      <p:grpSp>
        <p:nvGrpSpPr>
          <p:cNvPr id="69" name="グループ化 68">
            <a:extLst>
              <a:ext uri="{FF2B5EF4-FFF2-40B4-BE49-F238E27FC236}">
                <a16:creationId xmlns:a16="http://schemas.microsoft.com/office/drawing/2014/main" id="{37A700BD-EC16-4A74-8793-78DC4A2065E9}"/>
              </a:ext>
            </a:extLst>
          </p:cNvPr>
          <p:cNvGrpSpPr/>
          <p:nvPr/>
        </p:nvGrpSpPr>
        <p:grpSpPr>
          <a:xfrm>
            <a:off x="7409020" y="4293365"/>
            <a:ext cx="2454138" cy="1850943"/>
            <a:chOff x="4326178" y="817344"/>
            <a:chExt cx="1344663" cy="1177848"/>
          </a:xfrm>
        </p:grpSpPr>
        <p:sp>
          <p:nvSpPr>
            <p:cNvPr id="70" name="テキスト ボックス 69">
              <a:extLst>
                <a:ext uri="{FF2B5EF4-FFF2-40B4-BE49-F238E27FC236}">
                  <a16:creationId xmlns:a16="http://schemas.microsoft.com/office/drawing/2014/main" id="{861E1E24-FEFC-4FF4-8447-87469DAD0049}"/>
                </a:ext>
              </a:extLst>
            </p:cNvPr>
            <p:cNvSpPr txBox="1"/>
            <p:nvPr/>
          </p:nvSpPr>
          <p:spPr>
            <a:xfrm>
              <a:off x="4326178" y="957167"/>
              <a:ext cx="1341300" cy="1038025"/>
            </a:xfrm>
            <a:prstGeom prst="rect">
              <a:avLst/>
            </a:prstGeom>
            <a:noFill/>
            <a:ln w="6350">
              <a:solidFill>
                <a:srgbClr val="4F81BD"/>
              </a:solidFill>
            </a:ln>
          </p:spPr>
          <p:txBody>
            <a:bodyPr wrap="square" rtlCol="0">
              <a:sp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非日常的なオンリーワンコンテンツであるヨットパレードやクラシックカーイベントを開催し、大阪の魅力発信や万博の機運醸成を図るとともに、万博会場への来場を促進する。</a:t>
              </a: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受託</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事業者と契約締結</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月：受託事業者や施設管理者等関係者と事業調整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月：広報、パブリシティ開始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クラシックカー</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ヨット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816" rtl="0" eaLnBrk="1" fontAlgn="auto" latinLnBrk="0" hangingPunct="1">
                <a:lnSpc>
                  <a:spcPts val="12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4A0806C-1144-4CB7-A964-620E7B162B7E}"/>
                </a:ext>
              </a:extLst>
            </p:cNvPr>
            <p:cNvSpPr txBox="1"/>
            <p:nvPr/>
          </p:nvSpPr>
          <p:spPr>
            <a:xfrm>
              <a:off x="4329541" y="817344"/>
              <a:ext cx="1341300" cy="137098"/>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ヨット及びクラシックカーを活用した機運醸成事業</a:t>
              </a:r>
            </a:p>
          </p:txBody>
        </p:sp>
        <p:sp>
          <p:nvSpPr>
            <p:cNvPr id="73" name="楕円 72">
              <a:extLst>
                <a:ext uri="{FF2B5EF4-FFF2-40B4-BE49-F238E27FC236}">
                  <a16:creationId xmlns:a16="http://schemas.microsoft.com/office/drawing/2014/main" id="{78F712FA-4163-49ED-AD9E-19EB7514AD73}"/>
                </a:ext>
              </a:extLst>
            </p:cNvPr>
            <p:cNvSpPr/>
            <p:nvPr/>
          </p:nvSpPr>
          <p:spPr>
            <a:xfrm>
              <a:off x="5518328" y="817344"/>
              <a:ext cx="126332" cy="137098"/>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grpSp>
    </p:spTree>
    <p:extLst>
      <p:ext uri="{BB962C8B-B14F-4D97-AF65-F5344CB8AC3E}">
        <p14:creationId xmlns:p14="http://schemas.microsoft.com/office/powerpoint/2010/main" val="18232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E21FAB89-BCBE-4719-A85B-93A97817BB9C}"/>
              </a:ext>
            </a:extLst>
          </p:cNvPr>
          <p:cNvSpPr txBox="1"/>
          <p:nvPr/>
        </p:nvSpPr>
        <p:spPr>
          <a:xfrm>
            <a:off x="6624000" y="630264"/>
            <a:ext cx="3168000" cy="6196993"/>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にぎわい施設を整備する民間事業者を決定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にぎわい施設の整備に着手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船着き場、賑わい施設完成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神戸・大阪間のクルーズのファムトリップを実施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リバーファンタジー開始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年度（万博開催に合わせ）供用</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実証実験を実施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コンテンツの整備に着手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R6.4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金曜日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原則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端建蔵橋のライトアップ基本設計完了　</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7998"/>
            <a:ext cx="3168000" cy="6084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農山漁村発イノベーションに取組む事業者数（１件）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人材育成研修・交流会（２回）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食を活用した着地型観光コンテンツ「あじわい大阪」のプログラムを造成し、４件の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プログラムを継続実施。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年度中に、新規プログラム１件造成予定。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205" y="5344266"/>
            <a:ext cx="1836210" cy="1224136"/>
          </a:xfrm>
          <a:prstGeom prst="rect">
            <a:avLst/>
          </a:prstGeom>
        </p:spPr>
      </p:pic>
      <p:sp>
        <p:nvSpPr>
          <p:cNvPr id="32" name="テキスト ボックス 31"/>
          <p:cNvSpPr txBox="1"/>
          <p:nvPr/>
        </p:nvSpPr>
        <p:spPr>
          <a:xfrm>
            <a:off x="3348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1388" y="1124744"/>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624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7040274"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411388"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5" name="テキスト ボックス 34"/>
          <p:cNvSpPr txBox="1"/>
          <p:nvPr/>
        </p:nvSpPr>
        <p:spPr>
          <a:xfrm>
            <a:off x="8215193" y="66693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637158" y="66693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grpSp>
        <p:nvGrpSpPr>
          <p:cNvPr id="46" name="グループ化 45">
            <a:extLst>
              <a:ext uri="{FF2B5EF4-FFF2-40B4-BE49-F238E27FC236}">
                <a16:creationId xmlns:a16="http://schemas.microsoft.com/office/drawing/2014/main" id="{90A02941-53CD-4577-8035-2071F67CCAEF}"/>
              </a:ext>
            </a:extLst>
          </p:cNvPr>
          <p:cNvGrpSpPr/>
          <p:nvPr/>
        </p:nvGrpSpPr>
        <p:grpSpPr>
          <a:xfrm>
            <a:off x="3340809" y="3389406"/>
            <a:ext cx="3175323" cy="1429464"/>
            <a:chOff x="3369000" y="3417287"/>
            <a:chExt cx="3175323" cy="1547476"/>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76323" y="3616055"/>
              <a:ext cx="3168000" cy="1348708"/>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rPr>
                <a:t>　大阪・関西万博への来場者をはじめ、万博期間中に大阪を訪れるより多くの観光客に、大阪が誇る食の魅力を体験して頂くことで、都市魅力の発信、さらには今後の大阪へのリピーター獲得につなげる。</a:t>
              </a:r>
              <a:endParaRPr lang="en-US" altLang="ja-JP" sz="700" dirty="0">
                <a:latin typeface="Meiryo UI" panose="020B0604030504040204" pitchFamily="50" charset="-128"/>
                <a:ea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・万博ホストシティとしての食のおもてなし事業の事前準備を実施</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・会場の設営、店舗リーシング、エンタメコンテンツ等の調整を実施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168000" cy="233231"/>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5198388" y="3431605"/>
              <a:ext cx="792000" cy="216000"/>
              <a:chOff x="-1664865" y="2423363"/>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417973" y="243601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664865" y="2423363"/>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grpSp>
      </p:grpSp>
      <p:pic>
        <p:nvPicPr>
          <p:cNvPr id="2" name="図 1" descr="橋と建物  中程度の精度で自動的に生成された説明">
            <a:extLst>
              <a:ext uri="{FF2B5EF4-FFF2-40B4-BE49-F238E27FC236}">
                <a16:creationId xmlns:a16="http://schemas.microsoft.com/office/drawing/2014/main" id="{382952E5-7555-0E26-1744-B7A9C1B75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336" y="5904368"/>
            <a:ext cx="1080000" cy="810000"/>
          </a:xfrm>
          <a:prstGeom prst="rect">
            <a:avLst/>
          </a:prstGeom>
        </p:spPr>
      </p:pic>
      <p:pic>
        <p:nvPicPr>
          <p:cNvPr id="3" name="図 2" descr="道路, テーブル, ストリート, 光 が含まれている画像  自動的に生成された説明">
            <a:extLst>
              <a:ext uri="{FF2B5EF4-FFF2-40B4-BE49-F238E27FC236}">
                <a16:creationId xmlns:a16="http://schemas.microsoft.com/office/drawing/2014/main" id="{779E2ECA-D0A0-9C31-3E5A-BE098B746F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7066" y="5910864"/>
            <a:ext cx="1080000" cy="803504"/>
          </a:xfrm>
          <a:prstGeom prst="rect">
            <a:avLst/>
          </a:prstGeom>
        </p:spPr>
      </p:pic>
      <p:sp>
        <p:nvSpPr>
          <p:cNvPr id="40" name="テキスト ボックス 39">
            <a:extLst>
              <a:ext uri="{FF2B5EF4-FFF2-40B4-BE49-F238E27FC236}">
                <a16:creationId xmlns:a16="http://schemas.microsoft.com/office/drawing/2014/main" id="{0756FF1E-1601-44DE-8F8A-D0A5E6A3EA52}"/>
              </a:ext>
            </a:extLst>
          </p:cNvPr>
          <p:cNvSpPr txBox="1"/>
          <p:nvPr/>
        </p:nvSpPr>
        <p:spPr>
          <a:xfrm>
            <a:off x="3341296" y="647476"/>
            <a:ext cx="3168000" cy="2695575"/>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組みを、大阪府、堺市、羽曳野市、藤井寺市が一体となり進め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The New York Times</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）を活用した広告配信（海外メディア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広告配信</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タイアップ広告記事クリック数（ページビュー数）</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5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保存のためのモニタリングと対策を実施（伐採・補修等）</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・海外メディアサイト内でのネイティブ広告を</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実施（</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rPr>
              <a:t>でのターゲティング広告を実施（</a:t>
            </a:r>
            <a:r>
              <a:rPr lang="en-US" altLang="ja-JP" sz="700" dirty="0">
                <a:latin typeface="Meiryo UI" panose="020B0604030504040204" pitchFamily="50" charset="-128"/>
                <a:ea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60A96FC6-74DD-47A0-9197-B1C7F82D14EF}"/>
              </a:ext>
            </a:extLst>
          </p:cNvPr>
          <p:cNvGrpSpPr/>
          <p:nvPr/>
        </p:nvGrpSpPr>
        <p:grpSpPr>
          <a:xfrm>
            <a:off x="3348000" y="4901005"/>
            <a:ext cx="3175323" cy="1846633"/>
            <a:chOff x="3369000" y="3417287"/>
            <a:chExt cx="3175323" cy="1927615"/>
          </a:xfrm>
        </p:grpSpPr>
        <p:sp>
          <p:nvSpPr>
            <p:cNvPr id="42" name="テキスト ボックス 41">
              <a:extLst>
                <a:ext uri="{FF2B5EF4-FFF2-40B4-BE49-F238E27FC236}">
                  <a16:creationId xmlns:a16="http://schemas.microsoft.com/office/drawing/2014/main" id="{AC359228-1526-4F3B-959A-383C7A890BFB}"/>
                </a:ext>
              </a:extLst>
            </p:cNvPr>
            <p:cNvSpPr txBox="1"/>
            <p:nvPr/>
          </p:nvSpPr>
          <p:spPr>
            <a:xfrm>
              <a:off x="3376323" y="3626757"/>
              <a:ext cx="3168000" cy="1718145"/>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万博後も大阪を訪れるリピーター（ファン）を獲得するため、世界の富裕層を中心に需要が高まっ ている「ガストロノミーツーリズム」に着目し、泉州地域・南河内地域を対象にモデル事業を実施。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8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・ガストロノミーツーリズムのコンテンツ造成とモニターツアーによる検証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６月：事業者決定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８月以降：コンテンツ造成に向けた調整</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月：モニターツアー（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回）による検証</a:t>
              </a: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月・２月：地域の事業者等向けワークショップの開催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1D11DBE-4D26-4756-916D-4061CFEB95E2}"/>
                </a:ext>
              </a:extLst>
            </p:cNvPr>
            <p:cNvSpPr txBox="1"/>
            <p:nvPr/>
          </p:nvSpPr>
          <p:spPr>
            <a:xfrm>
              <a:off x="3369000" y="3417287"/>
              <a:ext cx="3168000" cy="233231"/>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ガストロノミーツーリズム促進事業</a:t>
              </a:r>
            </a:p>
          </p:txBody>
        </p:sp>
        <p:grpSp>
          <p:nvGrpSpPr>
            <p:cNvPr id="56" name="グループ化 55">
              <a:extLst>
                <a:ext uri="{FF2B5EF4-FFF2-40B4-BE49-F238E27FC236}">
                  <a16:creationId xmlns:a16="http://schemas.microsoft.com/office/drawing/2014/main" id="{4F0C5574-1F53-4CB2-A9E9-AF61B959546E}"/>
                </a:ext>
              </a:extLst>
            </p:cNvPr>
            <p:cNvGrpSpPr/>
            <p:nvPr/>
          </p:nvGrpSpPr>
          <p:grpSpPr>
            <a:xfrm>
              <a:off x="5036388" y="3431252"/>
              <a:ext cx="792000" cy="216000"/>
              <a:chOff x="-1826865" y="2423010"/>
              <a:chExt cx="792000" cy="216000"/>
            </a:xfrm>
          </p:grpSpPr>
          <p:sp>
            <p:nvSpPr>
              <p:cNvPr id="57" name="楕円 56">
                <a:extLst>
                  <a:ext uri="{FF2B5EF4-FFF2-40B4-BE49-F238E27FC236}">
                    <a16:creationId xmlns:a16="http://schemas.microsoft.com/office/drawing/2014/main" id="{0D9E1C65-2DA9-4CAF-BCC9-CC3C7AE1C23F}"/>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1" name="楕円 60">
                <a:extLst>
                  <a:ext uri="{FF2B5EF4-FFF2-40B4-BE49-F238E27FC236}">
                    <a16:creationId xmlns:a16="http://schemas.microsoft.com/office/drawing/2014/main" id="{E524249A-872D-4B85-8EC7-ACA1DF7BC366}"/>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666E31AB-EAE1-457D-BC0C-39046AAC4D2B}"/>
              </a:ext>
            </a:extLst>
          </p:cNvPr>
          <p:cNvSpPr txBox="1"/>
          <p:nvPr/>
        </p:nvSpPr>
        <p:spPr>
          <a:xfrm>
            <a:off x="3348000" y="626435"/>
            <a:ext cx="2807649" cy="2807072"/>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プロモーションイベントを開催するとともに万博の機運醸成を図る。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日に御堂筋ランウェイ</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オンリーワンコンテンツを実施することで、大阪の魅力を広く発信</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（来場者数約</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主なプログラム</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・松平健によるマツケンサンバランウェイ</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JO1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スペシャルパフォーマンス</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・東京ディズニーリゾートスペシャルパレード</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・コブクロスペシャルライブ</a:t>
            </a: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89869" y="4295355"/>
            <a:ext cx="4633592" cy="252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キャンペーン実施のための推進体制の立ち上げおよび推進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日に推進協議会を設立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大阪駅でプレキャンペーンオープニングイベントを実施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日に観光関連事業者を対象とした全国宣伝販売促進会議や体験型視察旅行を実施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月の本キャンペーンに向けて、ポスター・ガイドブック等を作成中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3340592" y="398359"/>
            <a:ext cx="281505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98296" y="408115"/>
            <a:ext cx="317509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0" y="343476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377779696"/>
              </p:ext>
            </p:extLst>
          </p:nvPr>
        </p:nvGraphicFramePr>
        <p:xfrm>
          <a:off x="72000" y="3696791"/>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府域の周遊性を高めていくとともに、インバウンド獲得に向けた取組みを進めていく。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61359" y="4079910"/>
            <a:ext cx="4662101"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4761303" y="4089741"/>
            <a:ext cx="504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dirty="0">
                <a:solidFill>
                  <a:schemeClr val="bg1"/>
                </a:solidFill>
                <a:latin typeface="Meiryo UI" panose="020B0604030504040204" pitchFamily="50" charset="-128"/>
                <a:ea typeface="Meiryo UI" panose="020B0604030504040204" pitchFamily="50" charset="-128"/>
              </a:rPr>
              <a:t>（大阪の観光資源を</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テキスト ボックス 41"/>
          <p:cNvSpPr txBox="1"/>
          <p:nvPr/>
        </p:nvSpPr>
        <p:spPr>
          <a:xfrm>
            <a:off x="4827236" y="305006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870484" y="414789"/>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5340144" y="412621"/>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1874527" y="4081824"/>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7754532" y="4079632"/>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63287" y="5562214"/>
            <a:ext cx="1117241" cy="612414"/>
          </a:xfrm>
          <a:prstGeom prst="rect">
            <a:avLst/>
          </a:prstGeom>
        </p:spPr>
      </p:pic>
      <p:pic>
        <p:nvPicPr>
          <p:cNvPr id="51" name="図 50">
            <a:extLst>
              <a:ext uri="{FF2B5EF4-FFF2-40B4-BE49-F238E27FC236}">
                <a16:creationId xmlns:a16="http://schemas.microsoft.com/office/drawing/2014/main" id="{6C878C9C-B722-42B0-BE5B-880A48A4A7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4972" y="4866537"/>
            <a:ext cx="1335417" cy="660753"/>
          </a:xfrm>
          <a:prstGeom prst="rect">
            <a:avLst/>
          </a:prstGeom>
        </p:spPr>
      </p:pic>
      <p:pic>
        <p:nvPicPr>
          <p:cNvPr id="58" name="図 57">
            <a:extLst>
              <a:ext uri="{FF2B5EF4-FFF2-40B4-BE49-F238E27FC236}">
                <a16:creationId xmlns:a16="http://schemas.microsoft.com/office/drawing/2014/main" id="{4CB76DA5-0B17-42A0-9E36-8D7499C2B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7762" y="2267089"/>
            <a:ext cx="1110165" cy="739561"/>
          </a:xfrm>
          <a:prstGeom prst="rect">
            <a:avLst/>
          </a:prstGeom>
        </p:spPr>
      </p:pic>
      <p:sp>
        <p:nvSpPr>
          <p:cNvPr id="74" name="テキスト ボックス 73">
            <a:extLst>
              <a:ext uri="{FF2B5EF4-FFF2-40B4-BE49-F238E27FC236}">
                <a16:creationId xmlns:a16="http://schemas.microsoft.com/office/drawing/2014/main" id="{01D4D6B6-E5C7-485A-B08F-D0D00D48EBFC}"/>
              </a:ext>
            </a:extLst>
          </p:cNvPr>
          <p:cNvSpPr txBox="1"/>
          <p:nvPr/>
        </p:nvSpPr>
        <p:spPr>
          <a:xfrm>
            <a:off x="109372" y="600767"/>
            <a:ext cx="3168000" cy="2825111"/>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ct val="150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光のルネサンス」、地域団体等が実施するエリアプログラムを一体的に展開して、都市魅力の創造・発信や都市ブランドの向上を図る。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「大阪・光の饗宴」を</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a:t>
            </a:r>
            <a:endParaRPr kumimoji="1" lang="ja-JP" altLang="en-US" sz="700" b="0" i="0" u="none" strike="noStrike" kern="1200" cap="none" spc="0" normalizeH="0" baseline="0" noProof="0" dirty="0">
              <a:ln>
                <a:noFill/>
              </a:ln>
              <a:effectLst/>
              <a:highlight>
                <a:srgbClr val="FFFF00"/>
              </a:highligh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（ただし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日まで一部点灯）</a:t>
            </a:r>
            <a:endParaRPr kumimoji="1" lang="en-US" altLang="ja-JP"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1"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251BC948-A17B-4EDA-8642-097EF6826A9D}"/>
              </a:ext>
            </a:extLst>
          </p:cNvPr>
          <p:cNvSpPr txBox="1"/>
          <p:nvPr/>
        </p:nvSpPr>
        <p:spPr>
          <a:xfrm>
            <a:off x="4759317" y="4295355"/>
            <a:ext cx="5052407" cy="2520280"/>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及び北摂・河内・泉州エリアで、国内外からの来阪者が府内の多様な魅力を体験できる企画を実施するとともに、府内各地を巡っていただけるような周遊企画を実施することで、府内への集客・周遊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エリアで、国内外から観光客を集客できるイベント等を実施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上記府域３エリア内で、食や歴史といった観光資源を楽しみながら巡ることができる周遊企画を実施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万人（うち府域３エリアで実施する集客・周遊企画の参加者延べ３万人）</a:t>
            </a: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月：大阪来てな！キャンペーン開催のお知らせ、公式ホームページの開設等</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月：アニメ等のポップカルチャーと食をテーマとした「推し飯フェスティバル」（万博記念公園）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月：水都大阪の魅力を発信する音楽ライブ「中之島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RIVER LIVE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月：周遊企画として、北摂・泉州・河内の観光スポットを巡るバスツアーを販売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月：大阪ワインの魅力を発信するイベント「秋の週末 わいわいワイン」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（河内エリアの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ワイナリー）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月：アーティストと食のコラボイベント「音食キッチン」を実施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月：鉄道コンテンツとして「大阪来てな！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DAY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月頃：泉州エリアでの集客企画を実施予定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6" name="Picture 8" descr="「大阪来てなキャンペーン」ロゴマーク">
            <a:extLst>
              <a:ext uri="{FF2B5EF4-FFF2-40B4-BE49-F238E27FC236}">
                <a16:creationId xmlns:a16="http://schemas.microsoft.com/office/drawing/2014/main" id="{5A2BBEB1-7BE9-487C-BCE6-413A5FDA29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3094" y="4575208"/>
            <a:ext cx="814914" cy="6341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a:extLst>
              <a:ext uri="{FF2B5EF4-FFF2-40B4-BE49-F238E27FC236}">
                <a16:creationId xmlns:a16="http://schemas.microsoft.com/office/drawing/2014/main" id="{0779D262-339E-4C51-BF53-A6596A4D88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4142" y="5897159"/>
            <a:ext cx="564704" cy="75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a:extLst>
              <a:ext uri="{FF2B5EF4-FFF2-40B4-BE49-F238E27FC236}">
                <a16:creationId xmlns:a16="http://schemas.microsoft.com/office/drawing/2014/main" id="{64B69719-650F-4C7A-842D-A98AC0ECEB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8838" y="5228592"/>
            <a:ext cx="960120" cy="523758"/>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a:extLst>
              <a:ext uri="{FF2B5EF4-FFF2-40B4-BE49-F238E27FC236}">
                <a16:creationId xmlns:a16="http://schemas.microsoft.com/office/drawing/2014/main" id="{1165AA72-A9FC-4F05-A160-53FBC3ED1D68}"/>
              </a:ext>
            </a:extLst>
          </p:cNvPr>
          <p:cNvSpPr txBox="1"/>
          <p:nvPr/>
        </p:nvSpPr>
        <p:spPr>
          <a:xfrm>
            <a:off x="8669695" y="5715518"/>
            <a:ext cx="1372977" cy="184666"/>
          </a:xfrm>
          <a:prstGeom prst="rect">
            <a:avLst/>
          </a:prstGeom>
          <a:noFill/>
        </p:spPr>
        <p:txBody>
          <a:bodyPr wrap="square" rtlCol="0">
            <a:spAutoFit/>
          </a:bodyPr>
          <a:lstStyle/>
          <a:p>
            <a:pPr algn="ctr"/>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年度キービジュアル</a:t>
            </a:r>
            <a:endParaRPr kumimoji="1" lang="ja-JP" altLang="en-US" sz="600" dirty="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257CE8E6-1831-4BB5-B98A-8B66A448C68C}"/>
              </a:ext>
            </a:extLst>
          </p:cNvPr>
          <p:cNvSpPr txBox="1"/>
          <p:nvPr/>
        </p:nvSpPr>
        <p:spPr>
          <a:xfrm>
            <a:off x="8116764" y="6637699"/>
            <a:ext cx="1372977"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推し飯フェスティバル</a:t>
            </a:r>
          </a:p>
        </p:txBody>
      </p:sp>
      <p:grpSp>
        <p:nvGrpSpPr>
          <p:cNvPr id="48" name="グループ化 47">
            <a:extLst>
              <a:ext uri="{FF2B5EF4-FFF2-40B4-BE49-F238E27FC236}">
                <a16:creationId xmlns:a16="http://schemas.microsoft.com/office/drawing/2014/main" id="{EB93AECF-241D-4F50-BCE7-7DE20B36B082}"/>
              </a:ext>
            </a:extLst>
          </p:cNvPr>
          <p:cNvGrpSpPr/>
          <p:nvPr/>
        </p:nvGrpSpPr>
        <p:grpSpPr>
          <a:xfrm>
            <a:off x="6249144" y="394584"/>
            <a:ext cx="3535323" cy="3221854"/>
            <a:chOff x="3369000" y="3417287"/>
            <a:chExt cx="3535323" cy="3487848"/>
          </a:xfrm>
        </p:grpSpPr>
        <p:sp>
          <p:nvSpPr>
            <p:cNvPr id="52" name="テキスト ボックス 51">
              <a:extLst>
                <a:ext uri="{FF2B5EF4-FFF2-40B4-BE49-F238E27FC236}">
                  <a16:creationId xmlns:a16="http://schemas.microsoft.com/office/drawing/2014/main" id="{0838DC0E-CDEF-48B9-87FA-1329A1F30B44}"/>
                </a:ext>
              </a:extLst>
            </p:cNvPr>
            <p:cNvSpPr txBox="1"/>
            <p:nvPr/>
          </p:nvSpPr>
          <p:spPr>
            <a:xfrm>
              <a:off x="3376323" y="3597288"/>
              <a:ext cx="3528000" cy="3307847"/>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関西万博を契機として、テクノロジーの活用を取り入れながら、アーバンスポーツを中心に、誰もが楽しめるユニバーサルなスポーツツーリズムを展開し、大阪に多くの人をひきつけるとともに、スポーツを通じ、万博の来場促進につながる機運醸成や万博のテーマと連動した健康づくりに取り組むことで、「いのち輝く」スポーツ都市の実現を図り、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OSAKANEXPO2024(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回程度のイベントを実施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日：うめきた編（グランフロント大阪）</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日：関西国際空港編</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（旅の広場・南広場）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台風の影響により中止</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YATAI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フェス編（大阪城公園）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ABETEN STREET BUTTERFLY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編（てんしば）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日：箕面編（箕面スケートボードバーク）</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日：御堂筋ランウェイ編（御堂筋）</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日：大阪公立大学編（中百舌鳥）</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日：関西大学編（千里山）</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日：エキスポシティ編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（ららぽーとエキスポシティ、ムラサキパーク）</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日：万博開幕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か月前編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（グランフロント大阪うめきた広場）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a:extLst>
                <a:ext uri="{FF2B5EF4-FFF2-40B4-BE49-F238E27FC236}">
                  <a16:creationId xmlns:a16="http://schemas.microsoft.com/office/drawing/2014/main" id="{C38F848B-1A19-4769-9688-5E50C766DAD1}"/>
                </a:ext>
              </a:extLst>
            </p:cNvPr>
            <p:cNvSpPr txBox="1"/>
            <p:nvPr/>
          </p:nvSpPr>
          <p:spPr>
            <a:xfrm>
              <a:off x="3369000" y="3417287"/>
              <a:ext cx="3528000" cy="21716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9" name="グループ化 58">
              <a:extLst>
                <a:ext uri="{FF2B5EF4-FFF2-40B4-BE49-F238E27FC236}">
                  <a16:creationId xmlns:a16="http://schemas.microsoft.com/office/drawing/2014/main" id="{53E6F806-5C3D-4C74-9DBA-2B5312CA78C0}"/>
                </a:ext>
              </a:extLst>
            </p:cNvPr>
            <p:cNvGrpSpPr/>
            <p:nvPr/>
          </p:nvGrpSpPr>
          <p:grpSpPr>
            <a:xfrm>
              <a:off x="5036388" y="3431252"/>
              <a:ext cx="792000" cy="216000"/>
              <a:chOff x="-1826865" y="2423010"/>
              <a:chExt cx="792000" cy="216000"/>
            </a:xfrm>
          </p:grpSpPr>
          <p:sp>
            <p:nvSpPr>
              <p:cNvPr id="72" name="楕円 71">
                <a:extLst>
                  <a:ext uri="{FF2B5EF4-FFF2-40B4-BE49-F238E27FC236}">
                    <a16:creationId xmlns:a16="http://schemas.microsoft.com/office/drawing/2014/main" id="{25B12FAB-DB85-4F06-807E-34059F0F80EF}"/>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3" name="楕円 72">
                <a:extLst>
                  <a:ext uri="{FF2B5EF4-FFF2-40B4-BE49-F238E27FC236}">
                    <a16:creationId xmlns:a16="http://schemas.microsoft.com/office/drawing/2014/main" id="{D98F75DF-5FC8-49D0-9E40-687BD21DBF3E}"/>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pic>
        <p:nvPicPr>
          <p:cNvPr id="81" name="図 80">
            <a:extLst>
              <a:ext uri="{FF2B5EF4-FFF2-40B4-BE49-F238E27FC236}">
                <a16:creationId xmlns:a16="http://schemas.microsoft.com/office/drawing/2014/main" id="{1FC925E3-593A-4406-946D-5C798A0A478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144" t="21176" b="9360"/>
          <a:stretch/>
        </p:blipFill>
        <p:spPr>
          <a:xfrm>
            <a:off x="8477900" y="2538965"/>
            <a:ext cx="654932" cy="427523"/>
          </a:xfrm>
          <a:prstGeom prst="rect">
            <a:avLst/>
          </a:prstGeom>
        </p:spPr>
      </p:pic>
      <p:pic>
        <p:nvPicPr>
          <p:cNvPr id="83" name="図 82">
            <a:extLst>
              <a:ext uri="{FF2B5EF4-FFF2-40B4-BE49-F238E27FC236}">
                <a16:creationId xmlns:a16="http://schemas.microsoft.com/office/drawing/2014/main" id="{375FB252-18BD-4C0D-8BB9-9CD174C1D1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015" t="36813" b="23121"/>
          <a:stretch/>
        </p:blipFill>
        <p:spPr>
          <a:xfrm>
            <a:off x="9028717" y="2979939"/>
            <a:ext cx="654932" cy="412223"/>
          </a:xfrm>
          <a:prstGeom prst="rect">
            <a:avLst/>
          </a:prstGeom>
        </p:spPr>
      </p:pic>
      <p:pic>
        <p:nvPicPr>
          <p:cNvPr id="84" name="図 83">
            <a:extLst>
              <a:ext uri="{FF2B5EF4-FFF2-40B4-BE49-F238E27FC236}">
                <a16:creationId xmlns:a16="http://schemas.microsoft.com/office/drawing/2014/main" id="{6ADCF6FC-5951-4A72-B636-BE788EEB879B}"/>
              </a:ext>
            </a:extLst>
          </p:cNvPr>
          <p:cNvPicPr>
            <a:picLocks noChangeAspect="1"/>
          </p:cNvPicPr>
          <p:nvPr/>
        </p:nvPicPr>
        <p:blipFill>
          <a:blip r:embed="rId11"/>
          <a:stretch>
            <a:fillRect/>
          </a:stretch>
        </p:blipFill>
        <p:spPr>
          <a:xfrm>
            <a:off x="8823636" y="1299306"/>
            <a:ext cx="841965" cy="512123"/>
          </a:xfrm>
          <a:prstGeom prst="rect">
            <a:avLst/>
          </a:prstGeom>
        </p:spPr>
      </p:pic>
      <p:sp>
        <p:nvSpPr>
          <p:cNvPr id="8" name="大かっこ 7">
            <a:extLst>
              <a:ext uri="{FF2B5EF4-FFF2-40B4-BE49-F238E27FC236}">
                <a16:creationId xmlns:a16="http://schemas.microsoft.com/office/drawing/2014/main" id="{92A75F94-3869-4EA8-A9EE-C5564C957FA2}"/>
              </a:ext>
            </a:extLst>
          </p:cNvPr>
          <p:cNvSpPr/>
          <p:nvPr/>
        </p:nvSpPr>
        <p:spPr>
          <a:xfrm>
            <a:off x="294332" y="1944253"/>
            <a:ext cx="2736304" cy="3326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8987F277-0EB5-461B-B232-957DA9E3C9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8887" y="2331254"/>
            <a:ext cx="1502988" cy="1002371"/>
          </a:xfrm>
          <a:prstGeom prst="rect">
            <a:avLst/>
          </a:prstGeom>
        </p:spPr>
      </p:pic>
      <p:sp>
        <p:nvSpPr>
          <p:cNvPr id="54" name="テキスト ボックス 55">
            <a:extLst>
              <a:ext uri="{FF2B5EF4-FFF2-40B4-BE49-F238E27FC236}">
                <a16:creationId xmlns:a16="http://schemas.microsoft.com/office/drawing/2014/main" id="{02D1C649-C56E-4F7D-A6F5-50B0D4446226}"/>
              </a:ext>
            </a:extLst>
          </p:cNvPr>
          <p:cNvSpPr txBox="1"/>
          <p:nvPr/>
        </p:nvSpPr>
        <p:spPr>
          <a:xfrm>
            <a:off x="9097658" y="2626253"/>
            <a:ext cx="585227"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en-US" altLang="ja-JP" sz="600" dirty="0">
                <a:latin typeface="Meiryo UI" panose="020B0604030504040204" pitchFamily="50" charset="-128"/>
                <a:ea typeface="Meiryo UI" panose="020B0604030504040204" pitchFamily="50" charset="-128"/>
              </a:rPr>
              <a:t>VR</a:t>
            </a:r>
            <a:r>
              <a:rPr lang="ja-JP" altLang="en-US" sz="600" dirty="0">
                <a:latin typeface="Meiryo UI" panose="020B0604030504040204" pitchFamily="50" charset="-128"/>
                <a:ea typeface="Meiryo UI" panose="020B0604030504040204" pitchFamily="50" charset="-128"/>
              </a:rPr>
              <a:t>体験会の様子</a:t>
            </a:r>
            <a:endParaRPr kumimoji="1" lang="ja-JP" altLang="en-US" sz="600" dirty="0">
              <a:latin typeface="Meiryo UI" panose="020B0604030504040204" pitchFamily="50" charset="-128"/>
              <a:ea typeface="Meiryo UI" panose="020B0604030504040204" pitchFamily="50" charset="-128"/>
            </a:endParaRPr>
          </a:p>
        </p:txBody>
      </p:sp>
      <p:sp>
        <p:nvSpPr>
          <p:cNvPr id="56" name="テキスト ボックス 53">
            <a:extLst>
              <a:ext uri="{FF2B5EF4-FFF2-40B4-BE49-F238E27FC236}">
                <a16:creationId xmlns:a16="http://schemas.microsoft.com/office/drawing/2014/main" id="{759BC82C-9346-4523-8E8C-0561CE6C6F2B}"/>
              </a:ext>
            </a:extLst>
          </p:cNvPr>
          <p:cNvSpPr txBox="1"/>
          <p:nvPr/>
        </p:nvSpPr>
        <p:spPr>
          <a:xfrm>
            <a:off x="8436074" y="3056626"/>
            <a:ext cx="657228"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lang="ja-JP" altLang="en-US" sz="600" dirty="0">
                <a:latin typeface="Meiryo UI" panose="020B0604030504040204" pitchFamily="50" charset="-128"/>
                <a:ea typeface="Meiryo UI" panose="020B0604030504040204" pitchFamily="50" charset="-128"/>
              </a:rPr>
              <a:t>スケートボード体験会の様子</a:t>
            </a:r>
            <a:endParaRPr kumimoji="1" lang="ja-JP" altLang="en-US" sz="6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FE86880E-3E48-4AB3-91A6-A2E576039D5A}"/>
              </a:ext>
            </a:extLst>
          </p:cNvPr>
          <p:cNvSpPr txBox="1"/>
          <p:nvPr/>
        </p:nvSpPr>
        <p:spPr>
          <a:xfrm>
            <a:off x="1862768" y="3133845"/>
            <a:ext cx="1372977"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08022" y="4794661"/>
            <a:ext cx="9647978" cy="196643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・対象事業の登録受付開始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年度の開催支援見込件数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関連イベントにおける大阪のユニークベニュー等の魅力発信</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Japan MICE 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への出展（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2024.10.18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関連事業者等による誘致案件の発掘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」に経済団体も加え、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誘致・創出の取組みを強化（大阪観光局）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32" name="テキスト ボックス 31"/>
          <p:cNvSpPr txBox="1"/>
          <p:nvPr/>
        </p:nvSpPr>
        <p:spPr>
          <a:xfrm>
            <a:off x="2939483" y="415075"/>
            <a:ext cx="4244827"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75" name="テキスト ボックス 74"/>
          <p:cNvSpPr txBox="1"/>
          <p:nvPr/>
        </p:nvSpPr>
        <p:spPr>
          <a:xfrm>
            <a:off x="85069" y="422688"/>
            <a:ext cx="2772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sp>
        <p:nvSpPr>
          <p:cNvPr id="42" name="テキスト ボックス 41"/>
          <p:cNvSpPr txBox="1"/>
          <p:nvPr/>
        </p:nvSpPr>
        <p:spPr>
          <a:xfrm>
            <a:off x="0" y="393305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108021" y="4578661"/>
            <a:ext cx="9647978"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grpSp>
        <p:nvGrpSpPr>
          <p:cNvPr id="52" name="グループ化 51"/>
          <p:cNvGrpSpPr/>
          <p:nvPr/>
        </p:nvGrpSpPr>
        <p:grpSpPr>
          <a:xfrm>
            <a:off x="1295640" y="4569293"/>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6345124" y="42488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2000672" y="44068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47860" y="6493991"/>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9" name="テキスト ボックス 28">
            <a:extLst>
              <a:ext uri="{FF2B5EF4-FFF2-40B4-BE49-F238E27FC236}">
                <a16:creationId xmlns:a16="http://schemas.microsoft.com/office/drawing/2014/main" id="{78574C51-DD41-4E9E-8023-72B602B02678}"/>
              </a:ext>
            </a:extLst>
          </p:cNvPr>
          <p:cNvSpPr txBox="1"/>
          <p:nvPr/>
        </p:nvSpPr>
        <p:spPr>
          <a:xfrm>
            <a:off x="77370" y="621813"/>
            <a:ext cx="2787398" cy="3276000"/>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年度に兵庫・大阪がもつ多彩な観光資源等を活かした新たな「観光コンテンツ」及びそれらをつなぐ「広域周遊モデルコース」を造成。</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年度は、当該観光コンテンツ等を磨き上げるとともに、海外インフルエンサー等を活用してプロモーションを行うことで、</a:t>
            </a:r>
            <a:r>
              <a:rPr lang="ja-JP" altLang="en-US" sz="700" dirty="0">
                <a:solidFill>
                  <a:schemeClr val="tx1"/>
                </a:solidFill>
                <a:latin typeface="Meiryo UI" panose="020B0604030504040204" pitchFamily="50" charset="-128"/>
                <a:ea typeface="Meiryo UI" panose="020B0604030504040204" pitchFamily="50" charset="-128"/>
              </a:rPr>
              <a:t>世界中からの万博来訪者の兵庫・大阪各地における滞在・周遊の促進を図る。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海外インフルエンサー等による</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万リーチ以上</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月：海外インフルエンサー等による</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FAM</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トリップ実施</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月：制作した動画を公式</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Instagram</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年度作成）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から発信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：海外インフルエンサー等の</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等から動画を発信</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a:extLst>
              <a:ext uri="{FF2B5EF4-FFF2-40B4-BE49-F238E27FC236}">
                <a16:creationId xmlns:a16="http://schemas.microsoft.com/office/drawing/2014/main" id="{D3918266-310D-400D-ABC2-337506B8A514}"/>
              </a:ext>
            </a:extLst>
          </p:cNvPr>
          <p:cNvPicPr>
            <a:picLocks noChangeAspect="1"/>
          </p:cNvPicPr>
          <p:nvPr/>
        </p:nvPicPr>
        <p:blipFill>
          <a:blip r:embed="rId3"/>
          <a:stretch>
            <a:fillRect/>
          </a:stretch>
        </p:blipFill>
        <p:spPr>
          <a:xfrm>
            <a:off x="1768665" y="2822135"/>
            <a:ext cx="464014" cy="869443"/>
          </a:xfrm>
          <a:prstGeom prst="rect">
            <a:avLst/>
          </a:prstGeom>
        </p:spPr>
      </p:pic>
      <p:pic>
        <p:nvPicPr>
          <p:cNvPr id="45" name="図 44">
            <a:extLst>
              <a:ext uri="{FF2B5EF4-FFF2-40B4-BE49-F238E27FC236}">
                <a16:creationId xmlns:a16="http://schemas.microsoft.com/office/drawing/2014/main" id="{45E5951A-E695-4E31-B9B2-FA917F12F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407" y="2822135"/>
            <a:ext cx="1145864" cy="859398"/>
          </a:xfrm>
          <a:prstGeom prst="rect">
            <a:avLst/>
          </a:prstGeom>
        </p:spPr>
      </p:pic>
      <p:sp>
        <p:nvSpPr>
          <p:cNvPr id="46" name="テキスト ボックス 45">
            <a:extLst>
              <a:ext uri="{FF2B5EF4-FFF2-40B4-BE49-F238E27FC236}">
                <a16:creationId xmlns:a16="http://schemas.microsoft.com/office/drawing/2014/main" id="{E8E569A1-A1C5-4DD3-A570-EEF0672DF6FB}"/>
              </a:ext>
            </a:extLst>
          </p:cNvPr>
          <p:cNvSpPr txBox="1"/>
          <p:nvPr/>
        </p:nvSpPr>
        <p:spPr>
          <a:xfrm>
            <a:off x="1308360" y="3682658"/>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制作した動画</a:t>
            </a:r>
          </a:p>
        </p:txBody>
      </p:sp>
      <p:sp>
        <p:nvSpPr>
          <p:cNvPr id="47" name="テキスト ボックス 46">
            <a:extLst>
              <a:ext uri="{FF2B5EF4-FFF2-40B4-BE49-F238E27FC236}">
                <a16:creationId xmlns:a16="http://schemas.microsoft.com/office/drawing/2014/main" id="{BB926C67-3E00-439D-A19D-34C157415A11}"/>
              </a:ext>
            </a:extLst>
          </p:cNvPr>
          <p:cNvSpPr txBox="1"/>
          <p:nvPr/>
        </p:nvSpPr>
        <p:spPr>
          <a:xfrm>
            <a:off x="303295" y="3694386"/>
            <a:ext cx="1401896" cy="184666"/>
          </a:xfrm>
          <a:prstGeom prst="rect">
            <a:avLst/>
          </a:prstGeom>
          <a:noFill/>
        </p:spPr>
        <p:txBody>
          <a:bodyPr wrap="square" rtlCol="0">
            <a:spAutoFit/>
          </a:bodyPr>
          <a:lstStyle/>
          <a:p>
            <a:pPr algn="ctr"/>
            <a:r>
              <a:rPr kumimoji="1" lang="en-US" altLang="ja-JP" sz="600" dirty="0">
                <a:latin typeface="Meiryo UI" panose="020B0604030504040204" pitchFamily="50" charset="-128"/>
                <a:ea typeface="Meiryo UI" panose="020B0604030504040204" pitchFamily="50" charset="-128"/>
              </a:rPr>
              <a:t>FAM</a:t>
            </a:r>
            <a:r>
              <a:rPr kumimoji="1" lang="ja-JP" altLang="en-US" sz="600" dirty="0">
                <a:latin typeface="Meiryo UI" panose="020B0604030504040204" pitchFamily="50" charset="-128"/>
                <a:ea typeface="Meiryo UI" panose="020B0604030504040204" pitchFamily="50" charset="-128"/>
              </a:rPr>
              <a:t>トリップの様子</a:t>
            </a:r>
          </a:p>
        </p:txBody>
      </p:sp>
      <p:sp>
        <p:nvSpPr>
          <p:cNvPr id="49" name="テキスト ボックス 48">
            <a:extLst>
              <a:ext uri="{FF2B5EF4-FFF2-40B4-BE49-F238E27FC236}">
                <a16:creationId xmlns:a16="http://schemas.microsoft.com/office/drawing/2014/main" id="{AE37B6D2-9DCD-4778-B955-A5E51743E0DC}"/>
              </a:ext>
            </a:extLst>
          </p:cNvPr>
          <p:cNvSpPr txBox="1"/>
          <p:nvPr/>
        </p:nvSpPr>
        <p:spPr>
          <a:xfrm>
            <a:off x="2934438" y="630181"/>
            <a:ext cx="4233688" cy="3302664"/>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まち全体を「ミュージアム」に見立て、魅力的な地域資源を発掘・再発見し、磨き・際立たせ、結びつけることにより、大阪のまちの魅力を内外に発信する「大阪ミュージアム」を推進する。</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・大阪ミュージアムホームページのリニューアル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大阪ミュージアムの推進及び大阪の魅力を発信するため、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咲洲庁舎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階に設置する「大阪府観光情報コーナー」をはじめ、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観光案内所や空港、民間が実施する大型イベントへのブース出展等において、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観光ガイドブック「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」（日本語版・多言語版）を配布。</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等を積極的に活用するほか、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民間連携事業によりあらゆる機会を捉えた魅力発信を行った。</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・観光案内所、空港、宿泊施設等でのガイドブックの配布：約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・大阪ミュージアムホームページを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件）や大型イベントへのブース出展等（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・企業等と連携した主な魅力発信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a:extLst>
              <a:ext uri="{FF2B5EF4-FFF2-40B4-BE49-F238E27FC236}">
                <a16:creationId xmlns:a16="http://schemas.microsoft.com/office/drawing/2014/main" id="{309C51B6-4C64-4325-9673-5AECCE81FF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21724" y="1452790"/>
            <a:ext cx="819405" cy="1019026"/>
          </a:xfrm>
          <a:prstGeom prst="rect">
            <a:avLst/>
          </a:prstGeom>
          <a:ln>
            <a:solidFill>
              <a:schemeClr val="tx1"/>
            </a:solidFill>
          </a:ln>
        </p:spPr>
      </p:pic>
      <p:sp>
        <p:nvSpPr>
          <p:cNvPr id="51" name="テキスト ボックス 50">
            <a:extLst>
              <a:ext uri="{FF2B5EF4-FFF2-40B4-BE49-F238E27FC236}">
                <a16:creationId xmlns:a16="http://schemas.microsoft.com/office/drawing/2014/main" id="{AB26AAE9-01C7-4910-8746-41837E27C292}"/>
              </a:ext>
            </a:extLst>
          </p:cNvPr>
          <p:cNvSpPr txBox="1"/>
          <p:nvPr/>
        </p:nvSpPr>
        <p:spPr>
          <a:xfrm>
            <a:off x="5860604" y="2478496"/>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観光ガイドブック</a:t>
            </a:r>
          </a:p>
        </p:txBody>
      </p:sp>
      <p:pic>
        <p:nvPicPr>
          <p:cNvPr id="53" name="図 52">
            <a:extLst>
              <a:ext uri="{FF2B5EF4-FFF2-40B4-BE49-F238E27FC236}">
                <a16:creationId xmlns:a16="http://schemas.microsoft.com/office/drawing/2014/main" id="{580FF43A-F005-4B6C-B7E2-5B59DB6F9E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46743" y="2715845"/>
            <a:ext cx="1029618" cy="792000"/>
          </a:xfrm>
          <a:prstGeom prst="rect">
            <a:avLst/>
          </a:prstGeom>
        </p:spPr>
      </p:pic>
      <p:sp>
        <p:nvSpPr>
          <p:cNvPr id="54" name="正方形/長方形 53">
            <a:extLst>
              <a:ext uri="{FF2B5EF4-FFF2-40B4-BE49-F238E27FC236}">
                <a16:creationId xmlns:a16="http://schemas.microsoft.com/office/drawing/2014/main" id="{26FC351D-FDE4-4CC3-B555-490DF3C53152}"/>
              </a:ext>
            </a:extLst>
          </p:cNvPr>
          <p:cNvSpPr/>
          <p:nvPr/>
        </p:nvSpPr>
        <p:spPr>
          <a:xfrm>
            <a:off x="6103639" y="3565695"/>
            <a:ext cx="91582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イベントでの魅力発信</a:t>
            </a:r>
            <a:endParaRPr lang="en-US" altLang="ja-JP"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ブースの</a:t>
            </a:r>
            <a:r>
              <a:rPr lang="ja-JP" altLang="en-US"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出展</a:t>
            </a:r>
            <a:endParaRPr lang="en-US" altLang="ja-JP"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30" name="図 29">
            <a:extLst>
              <a:ext uri="{FF2B5EF4-FFF2-40B4-BE49-F238E27FC236}">
                <a16:creationId xmlns:a16="http://schemas.microsoft.com/office/drawing/2014/main" id="{7973AFC1-A921-4D87-A581-78C2A268146A}"/>
              </a:ext>
            </a:extLst>
          </p:cNvPr>
          <p:cNvPicPr>
            <a:picLocks noChangeAspect="1"/>
          </p:cNvPicPr>
          <p:nvPr/>
        </p:nvPicPr>
        <p:blipFill>
          <a:blip r:embed="rId7"/>
          <a:stretch>
            <a:fillRect/>
          </a:stretch>
        </p:blipFill>
        <p:spPr>
          <a:xfrm>
            <a:off x="7715103" y="5010661"/>
            <a:ext cx="1828691" cy="1282799"/>
          </a:xfrm>
          <a:prstGeom prst="rect">
            <a:avLst/>
          </a:prstGeom>
        </p:spPr>
      </p:pic>
      <p:grpSp>
        <p:nvGrpSpPr>
          <p:cNvPr id="35" name="グループ化 34">
            <a:extLst>
              <a:ext uri="{FF2B5EF4-FFF2-40B4-BE49-F238E27FC236}">
                <a16:creationId xmlns:a16="http://schemas.microsoft.com/office/drawing/2014/main" id="{9D1DA52A-DF08-4FCC-9EED-DB9BA2BAF98C}"/>
              </a:ext>
            </a:extLst>
          </p:cNvPr>
          <p:cNvGrpSpPr/>
          <p:nvPr/>
        </p:nvGrpSpPr>
        <p:grpSpPr>
          <a:xfrm>
            <a:off x="5660980" y="5010661"/>
            <a:ext cx="2070060" cy="1590856"/>
            <a:chOff x="10497616" y="5130096"/>
            <a:chExt cx="1141173" cy="830037"/>
          </a:xfrm>
        </p:grpSpPr>
        <p:sp>
          <p:nvSpPr>
            <p:cNvPr id="38" name="テキスト ボックス 37">
              <a:extLst>
                <a:ext uri="{FF2B5EF4-FFF2-40B4-BE49-F238E27FC236}">
                  <a16:creationId xmlns:a16="http://schemas.microsoft.com/office/drawing/2014/main" id="{0681EFBD-4EA7-4AAC-8979-A2E8DE4ABEAD}"/>
                </a:ext>
              </a:extLst>
            </p:cNvPr>
            <p:cNvSpPr txBox="1"/>
            <p:nvPr/>
          </p:nvSpPr>
          <p:spPr>
            <a:xfrm>
              <a:off x="10767872" y="5802888"/>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3" name="図 42">
              <a:extLst>
                <a:ext uri="{FF2B5EF4-FFF2-40B4-BE49-F238E27FC236}">
                  <a16:creationId xmlns:a16="http://schemas.microsoft.com/office/drawing/2014/main" id="{09F5DF3F-1859-4455-B525-52640BF4D2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97616" y="5130096"/>
              <a:ext cx="1008112" cy="675168"/>
            </a:xfrm>
            <a:prstGeom prst="rect">
              <a:avLst/>
            </a:prstGeom>
          </p:spPr>
        </p:pic>
      </p:grpSp>
      <p:sp>
        <p:nvSpPr>
          <p:cNvPr id="44" name="テキスト ボックス 43">
            <a:extLst>
              <a:ext uri="{FF2B5EF4-FFF2-40B4-BE49-F238E27FC236}">
                <a16:creationId xmlns:a16="http://schemas.microsoft.com/office/drawing/2014/main" id="{E5A9ADF6-D294-4E43-B7B4-447A8959F223}"/>
              </a:ext>
            </a:extLst>
          </p:cNvPr>
          <p:cNvSpPr txBox="1"/>
          <p:nvPr/>
        </p:nvSpPr>
        <p:spPr>
          <a:xfrm>
            <a:off x="8188952" y="6293460"/>
            <a:ext cx="1579822" cy="301377"/>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sp>
        <p:nvSpPr>
          <p:cNvPr id="31" name="テキスト ボックス 30">
            <a:extLst>
              <a:ext uri="{FF2B5EF4-FFF2-40B4-BE49-F238E27FC236}">
                <a16:creationId xmlns:a16="http://schemas.microsoft.com/office/drawing/2014/main" id="{B0F72D57-4A4A-4C9E-B3B9-DAD4347962D9}"/>
              </a:ext>
            </a:extLst>
          </p:cNvPr>
          <p:cNvSpPr txBox="1"/>
          <p:nvPr/>
        </p:nvSpPr>
        <p:spPr>
          <a:xfrm>
            <a:off x="7265109" y="610819"/>
            <a:ext cx="2448000" cy="331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市町に対してコンサルティングを実施。コンテンツ造成に向けて市町村との協議・現地調査。旅行商品造成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件、ライターによる取材・記事制作</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本、掲載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ページのデジタルプロモーション実施。</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XR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コンテンツをリニューアルし、ダウンロード数増加に向けプロモーションを実施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138,728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ダウンロードを獲得</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・大阪府内市町村観光担当者と旅行会社等による地域の観光資源の活用に向けた商談会を実施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5D3B03FA-C54B-4ADD-8925-FFFBD4E873EC}"/>
              </a:ext>
            </a:extLst>
          </p:cNvPr>
          <p:cNvSpPr txBox="1"/>
          <p:nvPr/>
        </p:nvSpPr>
        <p:spPr>
          <a:xfrm>
            <a:off x="7262500" y="400236"/>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grpSp>
        <p:nvGrpSpPr>
          <p:cNvPr id="39" name="グループ化 38">
            <a:extLst>
              <a:ext uri="{FF2B5EF4-FFF2-40B4-BE49-F238E27FC236}">
                <a16:creationId xmlns:a16="http://schemas.microsoft.com/office/drawing/2014/main" id="{FFBA6ED8-0164-4A41-8DD4-2C9E9E803EAD}"/>
              </a:ext>
            </a:extLst>
          </p:cNvPr>
          <p:cNvGrpSpPr/>
          <p:nvPr/>
        </p:nvGrpSpPr>
        <p:grpSpPr>
          <a:xfrm>
            <a:off x="8268314" y="396958"/>
            <a:ext cx="792000" cy="216000"/>
            <a:chOff x="-1807864" y="2317564"/>
            <a:chExt cx="792000" cy="216000"/>
          </a:xfrm>
        </p:grpSpPr>
        <p:sp>
          <p:nvSpPr>
            <p:cNvPr id="40" name="楕円 39">
              <a:extLst>
                <a:ext uri="{FF2B5EF4-FFF2-40B4-BE49-F238E27FC236}">
                  <a16:creationId xmlns:a16="http://schemas.microsoft.com/office/drawing/2014/main" id="{F89DB7BC-CE28-446E-A161-0AD010D3A9FF}"/>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BF11C132-70F9-4DAF-B2F1-5BFF81AB3589}"/>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aphicFrame>
        <p:nvGraphicFramePr>
          <p:cNvPr id="57" name="表 56">
            <a:extLst>
              <a:ext uri="{FF2B5EF4-FFF2-40B4-BE49-F238E27FC236}">
                <a16:creationId xmlns:a16="http://schemas.microsoft.com/office/drawing/2014/main" id="{E3F0D4D5-8565-4E68-97D0-E54159EB210E}"/>
              </a:ext>
            </a:extLst>
          </p:cNvPr>
          <p:cNvGraphicFramePr>
            <a:graphicFrameLocks noGrp="1"/>
          </p:cNvGraphicFramePr>
          <p:nvPr>
            <p:extLst>
              <p:ext uri="{D42A27DB-BD31-4B8C-83A1-F6EECF244321}">
                <p14:modId xmlns:p14="http://schemas.microsoft.com/office/powerpoint/2010/main" val="1610748420"/>
              </p:ext>
            </p:extLst>
          </p:nvPr>
        </p:nvGraphicFramePr>
        <p:xfrm>
          <a:off x="72010" y="4190131"/>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市場は、多様な人々が訪れ、集い、交流する活気あふれる都市をめざし、国際会議などの誘致に取り組んでいる。今後も交流人口の増加やビジネス、イノベーションの機会創出等に向け、</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4987085" y="3549779"/>
            <a:ext cx="4750004" cy="1133329"/>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年７月５日に開館し、令和６年３月末までに約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府所蔵美術作品を府内各地に展示し、府民に身近な場所での鑑賞機会を提供するとともに、</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観光資源としての活用を図ることで、大阪府を訪れる観光客の増加につなげていく。</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年度中に新たな展示場所で展示する作品数：</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作品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kern="1200" cap="none" spc="0" normalizeH="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府内の公共施設等、新たな展示場所を開拓し、順次、作品を展示（必要に応じて、展示する作品を修復）</a:t>
            </a: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kern="1200" cap="none" spc="0" normalizeH="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・大阪・関西万博の会場内で実施するコレクション展に向け、展示作品の選定を実施予定</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アンケートなどによる本事業の活用による新たな取り組みへの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43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集客人数集計中（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年１月まで引き続き実施。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 （一般助成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43867880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・多彩な大阪文化を活用した都市魅力の向上や文化観光の推進を図り、国内外に情報発信していくことで、大阪の魅力を高め、多くの人々が大阪に集い交流する都市をめざし取り組んでいる。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8534" y="3352806"/>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28076"/>
          </a:xfrm>
          <a:prstGeom prst="rect">
            <a:avLst/>
          </a:prstGeom>
          <a:solidFill>
            <a:srgbClr val="4F81BD"/>
          </a:solidFill>
          <a:ln w="6350">
            <a:solidFill>
              <a:srgbClr val="4F81BD"/>
            </a:solidFill>
          </a:ln>
        </p:spPr>
        <p:txBody>
          <a:bodyPr wrap="square" rtlCol="0">
            <a:spAutoFit/>
          </a:bodyPr>
          <a:lstStyle/>
          <a:p>
            <a:pPr>
              <a:lnSpc>
                <a:spcPts val="1200"/>
              </a:lnSpc>
            </a:pP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大阪府所蔵美術作品活用活性化事業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669705530"/>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・文化芸術拠点の充実や機能強化により、あらゆる人々が、大阪の様々な場所において、これまで以上に創作活動に参加でき、鑑賞体験できる都市をめざし取り組んでいる。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sp>
        <p:nvSpPr>
          <p:cNvPr id="55" name="楕円 54"/>
          <p:cNvSpPr/>
          <p:nvPr/>
        </p:nvSpPr>
        <p:spPr>
          <a:xfrm>
            <a:off x="2241037" y="529200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latin typeface="Meiryo UI" panose="020B0604030504040204" pitchFamily="50" charset="-128"/>
              <a:ea typeface="Meiryo UI" panose="020B0604030504040204" pitchFamily="50" charset="-128"/>
            </a:endParaRPr>
          </a:p>
        </p:txBody>
      </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496433" y="3384004"/>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4"/>
            <a:ext cx="4766999" cy="973016"/>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49</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214896"/>
            <a:ext cx="4766999" cy="1101401"/>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・主催・共催プログラム数　５件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012345"/>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5660" y="2641938"/>
            <a:ext cx="875763" cy="58408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966" y="2633389"/>
            <a:ext cx="864161" cy="575531"/>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7"/>
          <a:srcRect l="18249" r="23985" b="60291"/>
          <a:stretch/>
        </p:blipFill>
        <p:spPr>
          <a:xfrm>
            <a:off x="8745845" y="1415563"/>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91519" y="2013589"/>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43" name="図 42">
            <a:extLst>
              <a:ext uri="{FF2B5EF4-FFF2-40B4-BE49-F238E27FC236}">
                <a16:creationId xmlns:a16="http://schemas.microsoft.com/office/drawing/2014/main" id="{880EBBA1-1FFB-432E-9E0F-019D849CCD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407" r="43173" b="14927"/>
          <a:stretch/>
        </p:blipFill>
        <p:spPr>
          <a:xfrm>
            <a:off x="3649661" y="5577679"/>
            <a:ext cx="1025882" cy="835119"/>
          </a:xfrm>
          <a:prstGeom prst="rect">
            <a:avLst/>
          </a:prstGeom>
        </p:spPr>
      </p:pic>
      <p:pic>
        <p:nvPicPr>
          <p:cNvPr id="5" name="図 4">
            <a:extLst>
              <a:ext uri="{FF2B5EF4-FFF2-40B4-BE49-F238E27FC236}">
                <a16:creationId xmlns:a16="http://schemas.microsoft.com/office/drawing/2014/main" id="{A11B98D2-C489-DF3C-7643-202C7D41EBE5}"/>
              </a:ext>
            </a:extLst>
          </p:cNvPr>
          <p:cNvPicPr>
            <a:picLocks noChangeAspect="1"/>
          </p:cNvPicPr>
          <p:nvPr/>
        </p:nvPicPr>
        <p:blipFill>
          <a:blip r:embed="rId9"/>
          <a:srcRect/>
          <a:stretch/>
        </p:blipFill>
        <p:spPr>
          <a:xfrm>
            <a:off x="8621207" y="3845413"/>
            <a:ext cx="1038620" cy="754869"/>
          </a:xfrm>
          <a:prstGeom prst="rect">
            <a:avLst/>
          </a:prstGeom>
        </p:spPr>
      </p:pic>
      <p:sp>
        <p:nvSpPr>
          <p:cNvPr id="6" name="テキスト ボックス 5">
            <a:extLst>
              <a:ext uri="{FF2B5EF4-FFF2-40B4-BE49-F238E27FC236}">
                <a16:creationId xmlns:a16="http://schemas.microsoft.com/office/drawing/2014/main" id="{1C8A8899-A412-C0AE-BC62-21C4918BB423}"/>
              </a:ext>
            </a:extLst>
          </p:cNvPr>
          <p:cNvSpPr txBox="1"/>
          <p:nvPr/>
        </p:nvSpPr>
        <p:spPr>
          <a:xfrm>
            <a:off x="7989811" y="4435280"/>
            <a:ext cx="664561" cy="184666"/>
          </a:xfrm>
          <a:prstGeom prst="rect">
            <a:avLst/>
          </a:prstGeom>
          <a:noFill/>
        </p:spPr>
        <p:txBody>
          <a:bodyPr wrap="square" rtlCol="0">
            <a:spAutoFit/>
          </a:bodyPr>
          <a:lstStyle/>
          <a:p>
            <a:pPr algn="ct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佐々木香輔</a:t>
            </a:r>
          </a:p>
        </p:txBody>
      </p:sp>
      <p:sp>
        <p:nvSpPr>
          <p:cNvPr id="44" name="楕円 43">
            <a:extLst>
              <a:ext uri="{FF2B5EF4-FFF2-40B4-BE49-F238E27FC236}">
                <a16:creationId xmlns:a16="http://schemas.microsoft.com/office/drawing/2014/main" id="{A3F6675C-BA75-4C09-8F50-9D57F36F450B}"/>
              </a:ext>
            </a:extLst>
          </p:cNvPr>
          <p:cNvSpPr/>
          <p:nvPr/>
        </p:nvSpPr>
        <p:spPr>
          <a:xfrm>
            <a:off x="2001264" y="5297331"/>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予定を含む）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モリタテニスセンターうつぼにて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2024</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・４月１日　エイプリルフール企画実施</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・４月中旬　</a:t>
            </a:r>
            <a:r>
              <a:rPr lang="en-US" altLang="ja-JP" sz="700" dirty="0">
                <a:latin typeface="Meiryo UI" panose="020B0604030504040204" pitchFamily="50" charset="-128"/>
                <a:ea typeface="Meiryo UI" panose="020B0604030504040204" pitchFamily="50" charset="-128"/>
                <a:cs typeface="Aldhabi" panose="020B0604020202020204" pitchFamily="2" charset="-78"/>
              </a:rPr>
              <a:t>SDG</a:t>
            </a:r>
            <a:r>
              <a:rPr lang="ja-JP" altLang="en-US" sz="700" dirty="0">
                <a:latin typeface="Meiryo UI" panose="020B0604030504040204" pitchFamily="50" charset="-128"/>
                <a:ea typeface="Meiryo UI" panose="020B0604030504040204" pitchFamily="50" charset="-128"/>
                <a:cs typeface="Aldhabi" panose="020B0604020202020204" pitchFamily="2" charset="-78"/>
              </a:rPr>
              <a:t>ｓ副読本配布</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・７月中旬　公式</a:t>
            </a:r>
            <a:r>
              <a:rPr lang="en-US" altLang="ja-JP" sz="700" dirty="0">
                <a:latin typeface="Meiryo UI" panose="020B0604030504040204" pitchFamily="50" charset="-128"/>
                <a:ea typeface="Meiryo UI" panose="020B0604030504040204" pitchFamily="50" charset="-128"/>
                <a:cs typeface="Aldhabi" panose="020B0604020202020204" pitchFamily="2" charset="-78"/>
              </a:rPr>
              <a:t>LINE</a:t>
            </a:r>
            <a:r>
              <a:rPr lang="ja-JP" altLang="en-US" sz="700" dirty="0">
                <a:latin typeface="Meiryo UI" panose="020B0604030504040204" pitchFamily="50" charset="-128"/>
                <a:ea typeface="Meiryo UI" panose="020B0604030504040204" pitchFamily="50" charset="-128"/>
                <a:cs typeface="Aldhabi" panose="020B0604020202020204" pitchFamily="2" charset="-78"/>
              </a:rPr>
              <a:t>開設</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・９月～　各チーム応援デー実施</a:t>
            </a:r>
          </a:p>
          <a:p>
            <a:pPr lvl="0"/>
            <a:r>
              <a:rPr lang="ja-JP" altLang="en-US" sz="700" dirty="0">
                <a:latin typeface="Meiryo UI" panose="020B0604030504040204" pitchFamily="50" charset="-128"/>
                <a:ea typeface="Meiryo UI" panose="020B0604030504040204" pitchFamily="50" charset="-128"/>
                <a:cs typeface="Aldhabi" panose="020B0604020202020204" pitchFamily="2" charset="-78"/>
              </a:rPr>
              <a:t>・９月～　キッズスポーツアカデミー実施</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1970656"/>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7680" y="2612339"/>
            <a:ext cx="1080000" cy="722023"/>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バレーボール体験（サントリーサンバーズ大阪）、フットサル体験（シュライカー大阪）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サッカー体験（セレッソ大阪）、デジタル卓球体験（日本ペイントマレッツ）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ラグビー体験（レッドハリケーンズ大阪、花園近鉄ライナーズ）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野球体験（オリックス・バファローズ）バスケットボール体験（大阪エヴェッサ）</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879" b="21859"/>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それまでの市民マラソンとしての面に加え、トップランナーも参加する競技マラソンとしての機能を併せ持つ大会となった。今後、さらなる魅力づくりに取り組むとともに、大会の国際化を推進することにより、世界トップレベルの市民マラソ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海外ランナーの大会満足度：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9,177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シャツを選択制とすることで、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参加料を改定した。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・大阪マラソンの魅力の１つである沿道応援について、「ランナー盛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上げ隊」の設置場所を前年度の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か所に拡充した。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・海外向けにチャリティランナーのエントリー枠を新設した。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90246" y="1877263"/>
            <a:ext cx="1158340" cy="1048603"/>
          </a:xfrm>
          <a:prstGeom prst="rect">
            <a:avLst/>
          </a:prstGeom>
        </p:spPr>
      </p:pic>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4644000" y="4626000"/>
            <a:ext cx="5112000" cy="2148853"/>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災害時多言語センター訓練の実施、大阪防災アプリを活用した情報発信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月の災害時多言語支援センター訓練を実施</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大阪防災アプリを活用し情報発信ができる体制を整備。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災害対応研修の実施（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回、研修会（防災教室、ボランティア説明会含む）実施件数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4500000" cy="2124000"/>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に補助を行い、「外国人情報コーナー」を実施・運営し、新型コロナ関連を含め、生活や雇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2,250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グローバル体験プログラム参加者のうち、英語の習得意欲が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月にプログラムを開始。７月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1,639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名が参加し、英語の習得意欲及び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131079"/>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府内大学の外国人留学生を対象に、就職に関するセミナー等を実施することにより大阪企業への就職を支援し、外国人留学生の大阪への定着を図る。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nvGraphicFramePr>
        <p:xfrm>
          <a:off x="72000" y="4086000"/>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180229"/>
            <a:ext cx="5508000" cy="1728000"/>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教員の指導力・英語力の向上を図る研修の実施</a:t>
            </a: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57.5%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20" name="テキスト ボックス 19"/>
          <p:cNvSpPr txBox="1"/>
          <p:nvPr/>
        </p:nvSpPr>
        <p:spPr>
          <a:xfrm>
            <a:off x="4284000" y="1980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2703900" y="2632363"/>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736000" y="3636000"/>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22000" y="3086248"/>
            <a:ext cx="576000" cy="81437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44000" y="4428116"/>
            <a:ext cx="5112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災害時における多言語支援の強化</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000" y="1152180"/>
            <a:ext cx="1116000" cy="650927"/>
          </a:xfrm>
          <a:prstGeom prst="rect">
            <a:avLst/>
          </a:prstGeom>
        </p:spPr>
      </p:pic>
      <p:sp>
        <p:nvSpPr>
          <p:cNvPr id="56" name="テキスト ボックス 55"/>
          <p:cNvSpPr txBox="1"/>
          <p:nvPr/>
        </p:nvSpPr>
        <p:spPr>
          <a:xfrm>
            <a:off x="8681700" y="1757097"/>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7" name="グループ化 56"/>
          <p:cNvGrpSpPr/>
          <p:nvPr/>
        </p:nvGrpSpPr>
        <p:grpSpPr>
          <a:xfrm>
            <a:off x="6246000" y="442581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060693" y="2792845"/>
            <a:ext cx="646613" cy="1075697"/>
          </a:xfrm>
          <a:prstGeom prst="rect">
            <a:avLst/>
          </a:prstGeom>
        </p:spPr>
      </p:pic>
      <p:sp>
        <p:nvSpPr>
          <p:cNvPr id="2" name="正方形/長方形 1">
            <a:extLst>
              <a:ext uri="{FF2B5EF4-FFF2-40B4-BE49-F238E27FC236}">
                <a16:creationId xmlns:a16="http://schemas.microsoft.com/office/drawing/2014/main" id="{4FEAB888-7BE0-435A-87AC-5B54E1354D66}"/>
              </a:ext>
            </a:extLst>
          </p:cNvPr>
          <p:cNvSpPr/>
          <p:nvPr/>
        </p:nvSpPr>
        <p:spPr>
          <a:xfrm>
            <a:off x="2648744" y="1899096"/>
            <a:ext cx="1512168" cy="66580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D8C976E6-8012-4154-B0F0-C01B52736139}"/>
              </a:ext>
            </a:extLst>
          </p:cNvPr>
          <p:cNvPicPr>
            <a:picLocks noChangeAspect="1"/>
          </p:cNvPicPr>
          <p:nvPr/>
        </p:nvPicPr>
        <p:blipFill>
          <a:blip r:embed="rId7"/>
          <a:stretch>
            <a:fillRect/>
          </a:stretch>
        </p:blipFill>
        <p:spPr>
          <a:xfrm>
            <a:off x="8985448" y="5316192"/>
            <a:ext cx="525827" cy="1112328"/>
          </a:xfrm>
          <a:prstGeom prst="rect">
            <a:avLst/>
          </a:prstGeom>
        </p:spPr>
      </p:pic>
      <p:sp>
        <p:nvSpPr>
          <p:cNvPr id="47" name="テキスト ボックス 46">
            <a:extLst>
              <a:ext uri="{FF2B5EF4-FFF2-40B4-BE49-F238E27FC236}">
                <a16:creationId xmlns:a16="http://schemas.microsoft.com/office/drawing/2014/main" id="{3F18D7D8-E9DB-40C2-9210-62B0B8434334}"/>
              </a:ext>
            </a:extLst>
          </p:cNvPr>
          <p:cNvSpPr txBox="1"/>
          <p:nvPr/>
        </p:nvSpPr>
        <p:spPr>
          <a:xfrm>
            <a:off x="8610000" y="6435007"/>
            <a:ext cx="1296000"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33597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184C965B62D1842A14B2B5D0DD6AEB1" ma:contentTypeVersion="1" ma:contentTypeDescription="新しいドキュメントを作成します。" ma:contentTypeScope="" ma:versionID="0495944cd7a1e13d74ee31d2d291f54d">
  <xsd:schema xmlns:xsd="http://www.w3.org/2001/XMLSchema" xmlns:xs="http://www.w3.org/2001/XMLSchema" xmlns:p="http://schemas.microsoft.com/office/2006/metadata/properties" xmlns:ns2="c81f0e61-9fe9-496e-bddc-1bcaf9cef611" targetNamespace="http://schemas.microsoft.com/office/2006/metadata/properties" ma:root="true" ma:fieldsID="84393d1e1cec46554e76be08d459edf2" ns2:_="">
    <xsd:import namespace="c81f0e61-9fe9-496e-bddc-1bcaf9cef61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f0e61-9fe9-496e-bddc-1bcaf9cef611"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6CFC09-E220-4A83-827A-2C15ED81A24C}">
  <ds:schemaRefs>
    <ds:schemaRef ds:uri="http://schemas.microsoft.com/office/2006/metadata/propertie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c81f0e61-9fe9-496e-bddc-1bcaf9cef611"/>
    <ds:schemaRef ds:uri="http://purl.org/dc/elements/1.1/"/>
  </ds:schemaRefs>
</ds:datastoreItem>
</file>

<file path=customXml/itemProps2.xml><?xml version="1.0" encoding="utf-8"?>
<ds:datastoreItem xmlns:ds="http://schemas.openxmlformats.org/officeDocument/2006/customXml" ds:itemID="{C731F71E-9493-4A5C-A61C-7DA3694D7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f0e61-9fe9-496e-bddc-1bcaf9cef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39254-FD5A-47C0-B0AF-B6F942A5C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9745</Words>
  <Application>Microsoft Office PowerPoint</Application>
  <PresentationFormat>A4 210 x 297 mm</PresentationFormat>
  <Paragraphs>792</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2025-03-27T07:10:26Z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0x010100C184C965B62D1842A14B2B5D0DD6AEB1</vt:lpwstr>
  </property>
</Properties>
</file>