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801600" cy="9601200" type="A3"/>
  <p:notesSz cx="6797675" cy="9926638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99"/>
    <a:srgbClr val="000066"/>
    <a:srgbClr val="E6E6E6"/>
    <a:srgbClr val="FFFFFF"/>
    <a:srgbClr val="99FF99"/>
    <a:srgbClr val="FF99FF"/>
    <a:srgbClr val="FFCCFF"/>
    <a:srgbClr val="CCFFC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6" autoAdjust="0"/>
    <p:restoredTop sz="93537" autoAdjust="0"/>
  </p:normalViewPr>
  <p:slideViewPr>
    <p:cSldViewPr>
      <p:cViewPr varScale="1">
        <p:scale>
          <a:sx n="30" d="100"/>
          <a:sy n="30" d="100"/>
        </p:scale>
        <p:origin x="1596" y="5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5448" cy="496253"/>
          </a:xfrm>
          <a:prstGeom prst="rect">
            <a:avLst/>
          </a:prstGeom>
        </p:spPr>
        <p:txBody>
          <a:bodyPr vert="horz" lIns="91258" tIns="45628" rIns="91258" bIns="45628" rtlCol="0"/>
          <a:lstStyle>
            <a:lvl1pPr algn="l" defTabSz="12777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9" y="1"/>
            <a:ext cx="2945448" cy="496253"/>
          </a:xfrm>
          <a:prstGeom prst="rect">
            <a:avLst/>
          </a:prstGeom>
        </p:spPr>
        <p:txBody>
          <a:bodyPr vert="horz" lIns="91258" tIns="45628" rIns="91258" bIns="45628" rtlCol="0"/>
          <a:lstStyle>
            <a:lvl1pPr algn="r" defTabSz="127776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56E58E8-F1FB-456F-879D-873F2AB708DF}" type="datetimeFigureOut">
              <a:rPr lang="ja-JP" altLang="en-US"/>
              <a:pPr>
                <a:defRPr/>
              </a:pPr>
              <a:t>2021/8/20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8" tIns="45628" rIns="91258" bIns="4562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9" y="4715193"/>
            <a:ext cx="5437506" cy="4466274"/>
          </a:xfrm>
          <a:prstGeom prst="rect">
            <a:avLst/>
          </a:prstGeom>
        </p:spPr>
        <p:txBody>
          <a:bodyPr vert="horz" lIns="91258" tIns="45628" rIns="91258" bIns="45628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28801"/>
            <a:ext cx="2945448" cy="496252"/>
          </a:xfrm>
          <a:prstGeom prst="rect">
            <a:avLst/>
          </a:prstGeom>
        </p:spPr>
        <p:txBody>
          <a:bodyPr vert="horz" lIns="91258" tIns="45628" rIns="91258" bIns="45628" rtlCol="0" anchor="b"/>
          <a:lstStyle>
            <a:lvl1pPr algn="l" defTabSz="12777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9" y="9428801"/>
            <a:ext cx="2945448" cy="496252"/>
          </a:xfrm>
          <a:prstGeom prst="rect">
            <a:avLst/>
          </a:prstGeom>
        </p:spPr>
        <p:txBody>
          <a:bodyPr vert="horz" lIns="91258" tIns="45628" rIns="91258" bIns="45628" rtlCol="0" anchor="b"/>
          <a:lstStyle>
            <a:lvl1pPr algn="r" defTabSz="127776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DEC932-E525-45EF-B7D0-A922C06C7B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784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D6D3-70B5-49E9-A3C3-0825DDB55A11}" type="datetime1">
              <a:rPr lang="ja-JP" altLang="en-US" smtClean="0"/>
              <a:t>2021/8/20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F57A-B853-4384-88D0-B082D132C4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60D0-39A9-4C60-8C9D-B259CD7BBF81}" type="datetime1">
              <a:rPr lang="ja-JP" altLang="en-US" smtClean="0"/>
              <a:t>2021/8/20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DB93-212C-4D16-9660-18AE14937F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5813C-029E-4447-B421-D1B72D7A6B0A}" type="datetime1">
              <a:rPr lang="ja-JP" altLang="en-US" smtClean="0"/>
              <a:t>2021/8/20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26E9-73E4-4DC1-B1C7-D4D8206B3E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C2002-9B26-4FAF-A6CB-512926662315}" type="datetime1">
              <a:rPr lang="ja-JP" altLang="en-US" smtClean="0"/>
              <a:t>2021/8/20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5C1C3-C332-40EF-AC39-2B9693CCE5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7AC1C-B434-47A7-8385-5A63E12F63E2}" type="datetime1">
              <a:rPr lang="ja-JP" altLang="en-US" smtClean="0"/>
              <a:t>2021/8/20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DFE0-2963-4EC8-B627-07817F96F0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DF98-1B63-4F09-97F9-97EDB9C32758}" type="datetime1">
              <a:rPr lang="ja-JP" altLang="en-US" smtClean="0"/>
              <a:t>2021/8/20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9D84-16B0-4DBA-95EA-90C54DDE5D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4E69B-C8F8-4792-B307-8AFEC8779C1C}" type="datetime1">
              <a:rPr lang="ja-JP" altLang="en-US" smtClean="0"/>
              <a:t>2021/8/20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DCFA-C134-4070-99B1-23A51B9D7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4AD1-56B7-4B14-818B-B7339E1FE138}" type="datetime1">
              <a:rPr lang="ja-JP" altLang="en-US" smtClean="0"/>
              <a:t>2021/8/20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5BC99-4FB4-4772-9876-4F2DEFBB8D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176E-6796-465C-ABE8-0FEB5DC65D1D}" type="datetime1">
              <a:rPr lang="ja-JP" altLang="en-US" smtClean="0"/>
              <a:t>2021/8/20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CC529-390D-46BE-92B0-42B9042FC7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9C811-7E6E-496A-BC1A-FB18E6CB02C4}" type="datetime1">
              <a:rPr lang="ja-JP" altLang="en-US" smtClean="0"/>
              <a:t>2021/8/20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2503-94CA-4296-BF81-9AF84BCB7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FD0D-DFEE-48C2-97A2-1C8963076CC0}" type="datetime1">
              <a:rPr lang="ja-JP" altLang="en-US" smtClean="0"/>
              <a:t>2021/8/20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21530-3D90-4027-B8A6-4E7B32CD0A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20EE7C-9A91-499E-A299-E3633A2BE748}" type="datetime1">
              <a:rPr lang="ja-JP" altLang="en-US" smtClean="0"/>
              <a:t>2021/8/20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A1EF17-624C-46C4-BDE2-94C561A6BB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ホームベース 32"/>
          <p:cNvSpPr/>
          <p:nvPr/>
        </p:nvSpPr>
        <p:spPr>
          <a:xfrm rot="5400000">
            <a:off x="6880868" y="11819"/>
            <a:ext cx="1145866" cy="9829306"/>
          </a:xfrm>
          <a:prstGeom prst="homePlate">
            <a:avLst>
              <a:gd name="adj" fmla="val 37746"/>
            </a:avLst>
          </a:prstGeom>
          <a:solidFill>
            <a:schemeClr val="accent6">
              <a:lumMod val="75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ホームベース 30"/>
          <p:cNvSpPr/>
          <p:nvPr/>
        </p:nvSpPr>
        <p:spPr bwMode="white">
          <a:xfrm rot="5400000">
            <a:off x="7019400" y="-730223"/>
            <a:ext cx="930530" cy="10101093"/>
          </a:xfrm>
          <a:prstGeom prst="homePlate">
            <a:avLst>
              <a:gd name="adj" fmla="val 40266"/>
            </a:avLst>
          </a:prstGeom>
          <a:solidFill>
            <a:schemeClr val="bg1"/>
          </a:solidFill>
          <a:ln>
            <a:noFill/>
          </a:ln>
          <a:effectLst>
            <a:innerShdw dir="21540000">
              <a:schemeClr val="tx1">
                <a:alpha val="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75945" y="131368"/>
            <a:ext cx="12416315" cy="48503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大阪都市魅力創造戦略</a:t>
            </a:r>
            <a:r>
              <a:rPr lang="en-US" altLang="ja-JP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2025</a:t>
            </a:r>
            <a:r>
              <a:rPr lang="ja-JP" alt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進捗管理及び評価手法につい</a:t>
            </a:r>
            <a:r>
              <a:rPr lang="ja-JP" alt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て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0865297" y="100545"/>
            <a:ext cx="1779656" cy="50649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資料３－２</a:t>
            </a:r>
            <a:endParaRPr kumimoji="1" lang="ja-JP" altLang="en-US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5313" y="8891602"/>
            <a:ext cx="12109034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 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当面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の間はコロナ前の水準に戻すことを目標とし、先行きが不透明な状況を踏まえ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500"/>
              </a:lnSpc>
            </a:pP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社会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経済状況等の変化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に応じて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、目標値、達成時期及び評価手法等について柔軟に見直していく。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フレーム 2"/>
          <p:cNvSpPr/>
          <p:nvPr/>
        </p:nvSpPr>
        <p:spPr>
          <a:xfrm>
            <a:off x="310122" y="2571541"/>
            <a:ext cx="1772795" cy="1608726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ｎ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年度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第１回</a:t>
            </a:r>
            <a:endParaRPr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推進会議</a:t>
            </a:r>
            <a:endParaRPr kumimoji="1" lang="ja-JP" altLang="en-US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フレーム 23"/>
          <p:cNvSpPr/>
          <p:nvPr/>
        </p:nvSpPr>
        <p:spPr>
          <a:xfrm>
            <a:off x="310122" y="5620554"/>
            <a:ext cx="1772798" cy="1972068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ｎ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年度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第２回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推進会議</a:t>
            </a:r>
            <a:endParaRPr kumimoji="1" lang="ja-JP" altLang="en-US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ホームベース 33"/>
          <p:cNvSpPr/>
          <p:nvPr/>
        </p:nvSpPr>
        <p:spPr>
          <a:xfrm rot="5400000">
            <a:off x="6803030" y="-858504"/>
            <a:ext cx="1301542" cy="9829306"/>
          </a:xfrm>
          <a:prstGeom prst="homePlate">
            <a:avLst>
              <a:gd name="adj" fmla="val 28703"/>
            </a:avLst>
          </a:prstGeom>
          <a:solidFill>
            <a:srgbClr val="FFC000"/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ホームベース 35"/>
          <p:cNvSpPr/>
          <p:nvPr/>
        </p:nvSpPr>
        <p:spPr>
          <a:xfrm rot="5400000">
            <a:off x="6841733" y="-1708605"/>
            <a:ext cx="1224137" cy="9829308"/>
          </a:xfrm>
          <a:prstGeom prst="homePlate">
            <a:avLst>
              <a:gd name="adj" fmla="val 25330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621260" y="3789632"/>
            <a:ext cx="94228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大阪府市都市魅力戦略推進会議において総合的に評価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976859" y="2593979"/>
            <a:ext cx="556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 </a:t>
            </a:r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戦略に基づく施策の進捗確認等</a:t>
            </a:r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734162" y="2975715"/>
            <a:ext cx="46428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前年度末時点の実績、当該年度の</a:t>
            </a:r>
            <a:endParaRPr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直近状況を確認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341529" y="4666277"/>
            <a:ext cx="7961070" cy="56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評価を次年度の施策立案等に反映</a:t>
            </a:r>
            <a:endParaRPr lang="en-US" altLang="ja-JP" sz="2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152323" y="2593979"/>
            <a:ext cx="5257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数値目標・参考</a:t>
            </a: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指標等の分析</a:t>
            </a:r>
            <a:endParaRPr lang="en-US" altLang="ja-JP" sz="2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971879" y="2960598"/>
            <a:ext cx="4174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各種数値目標・参考指標等を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モニタリング・</a:t>
            </a:r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分析し、大阪の現状を把握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8" name="ホームベース 37"/>
          <p:cNvSpPr/>
          <p:nvPr/>
        </p:nvSpPr>
        <p:spPr>
          <a:xfrm rot="5400000">
            <a:off x="6903054" y="3250565"/>
            <a:ext cx="1118632" cy="9829306"/>
          </a:xfrm>
          <a:prstGeom prst="homePlate">
            <a:avLst>
              <a:gd name="adj" fmla="val 37746"/>
            </a:avLst>
          </a:prstGeom>
          <a:solidFill>
            <a:schemeClr val="accent6">
              <a:lumMod val="75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ホームベース 36"/>
          <p:cNvSpPr/>
          <p:nvPr/>
        </p:nvSpPr>
        <p:spPr bwMode="white">
          <a:xfrm rot="5400000">
            <a:off x="7037185" y="2564527"/>
            <a:ext cx="864096" cy="10070228"/>
          </a:xfrm>
          <a:prstGeom prst="homePlate">
            <a:avLst>
              <a:gd name="adj" fmla="val 52599"/>
            </a:avLst>
          </a:prstGeom>
          <a:solidFill>
            <a:schemeClr val="bg1"/>
          </a:solidFill>
          <a:ln>
            <a:noFill/>
          </a:ln>
          <a:effectLst>
            <a:innerShdw dir="21540000">
              <a:schemeClr val="tx1">
                <a:alpha val="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ホームベース 9"/>
          <p:cNvSpPr/>
          <p:nvPr/>
        </p:nvSpPr>
        <p:spPr>
          <a:xfrm rot="5400000">
            <a:off x="6744774" y="2339766"/>
            <a:ext cx="1435189" cy="9829304"/>
          </a:xfrm>
          <a:prstGeom prst="homePlate">
            <a:avLst>
              <a:gd name="adj" fmla="val 31139"/>
            </a:avLst>
          </a:prstGeom>
          <a:solidFill>
            <a:schemeClr val="accent6">
              <a:lumMod val="60000"/>
              <a:lumOff val="4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20065" y="6747391"/>
            <a:ext cx="7521393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大阪府市都市魅力戦略推進会議において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主として次年度の施策実施に対し助言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520065" y="7970269"/>
            <a:ext cx="7961070" cy="56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助言内容を次年度の施策実施等に反映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ホームベース 7"/>
          <p:cNvSpPr/>
          <p:nvPr/>
        </p:nvSpPr>
        <p:spPr>
          <a:xfrm rot="5400000">
            <a:off x="6832438" y="1335833"/>
            <a:ext cx="1259862" cy="9829304"/>
          </a:xfrm>
          <a:prstGeom prst="homePlate">
            <a:avLst>
              <a:gd name="adj" fmla="val 22560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83273" y="5630328"/>
            <a:ext cx="5257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数値目標・参考</a:t>
            </a: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指標等の分析</a:t>
            </a:r>
            <a:endParaRPr kumimoji="1" lang="ja-JP" altLang="en-US" sz="24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091131" y="6017806"/>
            <a:ext cx="4082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各種数値目標・参考指標等をモニタリング・分析し、大阪の現状を把握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959354" y="5655869"/>
            <a:ext cx="5562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</a:t>
            </a:r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戦略に</a:t>
            </a:r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基づく施策の</a:t>
            </a:r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進捗</a:t>
            </a:r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確認等</a:t>
            </a:r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717349" y="6063977"/>
            <a:ext cx="43619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当該年度の進捗確認・次年度施策の</a:t>
            </a:r>
            <a:endParaRPr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報告</a:t>
            </a:r>
            <a:endParaRPr lang="ja-JP" altLang="en-US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2539147" y="4425547"/>
            <a:ext cx="5001391" cy="360042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539148" y="7591895"/>
            <a:ext cx="4914655" cy="439794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V="1">
            <a:off x="7540538" y="4427193"/>
            <a:ext cx="4836481" cy="358394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7455728" y="7599640"/>
            <a:ext cx="4929861" cy="430646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角丸四角形 1"/>
          <p:cNvSpPr/>
          <p:nvPr/>
        </p:nvSpPr>
        <p:spPr>
          <a:xfrm>
            <a:off x="310122" y="716480"/>
            <a:ext cx="12334831" cy="13384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大阪都市魅力創造戦略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2025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「戦略の進捗管理」より</a:t>
            </a:r>
            <a:endParaRPr lang="en-US" altLang="ja-JP" sz="20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 本戦略の進捗を管理するため、大阪府市都市魅力戦略推進会議において年度ごとに評価・検証を行う。</a:t>
            </a:r>
            <a:endParaRPr lang="en-US" altLang="ja-JP" sz="20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 戦略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の実効性や進捗度等を把握するための指標を設定し、指標全体の数値や内容、個々の施策の達成状況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endParaRPr lang="en-US" altLang="ja-JP" sz="20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社会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経済情勢等を総合的に判断し、適切な状況の把握に努める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kumimoji="1" lang="ja-JP" altLang="en-US" sz="2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60940" y="2191866"/>
            <a:ext cx="7359277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◆進捗管理及び評価手法（案）</a:t>
            </a:r>
            <a:endParaRPr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219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Office PowerPoint</Application>
  <PresentationFormat>A3 297x420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UD デジタル 教科書体 N-B</vt:lpstr>
      <vt:lpstr>UD デジタル 教科書体 NK-B</vt:lpstr>
      <vt:lpstr>UD デジタル 教科書体 NK-R</vt:lpstr>
      <vt:lpstr>UD デジタル 教科書体 NP-B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2021-08-20T01:43:09Z</dcterms:modified>
</cp:coreProperties>
</file>