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58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ableStyles" Target="tableStyles.xml" />
  <Relationship Id="rId5" Type="http://schemas.openxmlformats.org/officeDocument/2006/relationships/theme" Target="theme/theme1.xml" />
  <Relationship Id="rId4" Type="http://schemas.openxmlformats.org/officeDocument/2006/relationships/viewProps" Target="view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D92AAB-6A3E-692E-9AB4-2FB00E2600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AD65235-8893-0B56-E915-3B71E56D2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5D86DC-937B-7250-FEF8-C6D69584F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E335-D6B1-4ADA-82C5-7EDC1357EC67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22084E-6C9A-954E-A805-721D5D052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6B02EA-D8DF-8C8F-F53F-683ACD890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584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21BBDA-C4D9-F885-7016-5E6708B26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0425881-646A-8E3B-65BD-18825CAE6A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9E733A-21E7-EB81-F711-B98C4828B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E335-D6B1-4ADA-82C5-7EDC1357EC67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4EA685-86F4-C510-8158-00973B9E9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6DB037-40B7-7A39-4112-7A009E2C7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372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C1048CB-F1D6-CDDF-49A9-DE843BDE0F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2143BFE-DFDF-0008-98CE-066796DC2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E37D9D-E19D-A2FB-6B14-3D47D818D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E335-D6B1-4ADA-82C5-7EDC1357EC67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4FBF1E-EE73-1978-D41A-BB8AA7CD0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911BA8-CBAA-D15E-EE11-A778D6E25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09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07A449-DEB9-48EB-78C3-BD67DC953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13E524-C459-EA58-A74B-F8621FC02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A3113A-6B8F-78FF-C289-AE1E35F13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E335-D6B1-4ADA-82C5-7EDC1357EC67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859479-88E0-0C33-96D7-54BA1261F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B07812-FAAB-95BE-E829-13ABE2DDC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855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0396C7-583F-F56D-FCEF-C5CBFC041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5AD6C2-8E18-16B1-FE7A-BE13B9D23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0AB3C9-6DA7-D8A1-F384-CC6623F6D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E335-D6B1-4ADA-82C5-7EDC1357EC67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91CBCF-39EA-79B6-CF9F-522CD52A6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4BA2F8-8EB0-8105-9FC7-2278CBED6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31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BFA6EA-5696-4A89-152A-B20461D36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4437A8-D1E0-106F-8B5A-F4626BA0E0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AC55A1B-16BF-3BF2-969B-F68E40C754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499890-CCC8-FD72-BA89-3A0379701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E335-D6B1-4ADA-82C5-7EDC1357EC67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274216-0CA8-26D1-0C19-EDDD2B664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2DF8AF-DE81-79F1-F26C-BCCC026F3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10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7457AD-08EC-E055-5161-6C4D0F73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E37BD7-B1B5-8AA0-B400-DE222F4D9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1508622-02A7-FD89-B6CE-D2FB41FA8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5C3318C-3457-48BB-7625-927C6B9CCE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1AEC7F5-C1C2-A838-25C4-F6D1F11757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BA5BDD3-F28A-7516-3859-D17722C10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E335-D6B1-4ADA-82C5-7EDC1357EC67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8945086-C74A-5880-B5F2-8B4B6DF4A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AE5C919-0199-AEBC-5748-80446648E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309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AEC1B9-EA62-460E-8EB4-249A9B9D2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7D64497-A3F3-044A-81EB-DC97D62C2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E335-D6B1-4ADA-82C5-7EDC1357EC67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0AE34C0-1E1F-8638-DF76-00D467ECD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31D987B-4D20-9C9C-E5C0-FF1EB042E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649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6E848EF-A25C-40E1-A9F2-AABF63909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E335-D6B1-4ADA-82C5-7EDC1357EC67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AEC30A-7BBD-8BF8-5385-D16DF63B5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576F23C-9402-70FA-ED36-06DEDC5A9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50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7FBE36-A5F5-ADDA-C3FD-3CFB5DAED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C5881B-2DAF-0615-BC48-3AA2BBA43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4D2C16-E9D3-EBBD-A073-87C08E52E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FB28AF-3315-C87F-7F20-3B800C9F5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E335-D6B1-4ADA-82C5-7EDC1357EC67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5BABEC-901E-3D53-07D3-FA1A67FAB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FBE84F-4E21-0AA9-9AC9-9D0DD3CE2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612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2EABBE-585C-6E9B-88CB-B7565509C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0E23446-E51F-6258-8CA0-2B8A75FAA9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434F8AC-DD97-4561-8D0F-77BB9B01DC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FA3C50-5E0D-BDAF-61DC-2AEC5E358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E335-D6B1-4ADA-82C5-7EDC1357EC67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5DA3D5-E748-BDA7-AC39-BA096802E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E04F27-A54E-5658-BD2C-36734F152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986143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59E0B34-498C-83D3-457D-43E33223C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B0DF7D-64A8-64FE-1F97-85D9EAAA4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8FAC6E-9AD9-6030-DBD0-9D7BA67B27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E335-D6B1-4ADA-82C5-7EDC1357EC67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C1E3F4-7D03-4857-7FF6-AC40C06575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D72762-2618-7002-5CD8-68C25ECD97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92A62-851B-4AAA-8569-A138D083A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94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62CD9408-AE06-ECFC-F4AD-A688B1B9E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637" y="329098"/>
            <a:ext cx="10197443" cy="417219"/>
          </a:xfrm>
        </p:spPr>
        <p:txBody>
          <a:bodyPr>
            <a:normAutofit lnSpcReduction="10000"/>
          </a:bodyPr>
          <a:lstStyle/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資料５　都市魅力創造戦略の改訂について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5" name="表 25">
            <a:extLst>
              <a:ext uri="{FF2B5EF4-FFF2-40B4-BE49-F238E27FC236}">
                <a16:creationId xmlns:a16="http://schemas.microsoft.com/office/drawing/2014/main" id="{10F8AA13-84B5-1B1C-F42E-393BDDAB9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574099"/>
              </p:ext>
            </p:extLst>
          </p:nvPr>
        </p:nvGraphicFramePr>
        <p:xfrm>
          <a:off x="1106069" y="1977486"/>
          <a:ext cx="10248395" cy="33681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51302">
                  <a:extLst>
                    <a:ext uri="{9D8B030D-6E8A-4147-A177-3AD203B41FA5}">
                      <a16:colId xmlns:a16="http://schemas.microsoft.com/office/drawing/2014/main" val="2674123746"/>
                    </a:ext>
                  </a:extLst>
                </a:gridCol>
                <a:gridCol w="9097093">
                  <a:extLst>
                    <a:ext uri="{9D8B030D-6E8A-4147-A177-3AD203B41FA5}">
                      <a16:colId xmlns:a16="http://schemas.microsoft.com/office/drawing/2014/main" val="2241873521"/>
                    </a:ext>
                  </a:extLst>
                </a:gridCol>
              </a:tblGrid>
              <a:tr h="4970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検討内容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202534"/>
                  </a:ext>
                </a:extLst>
              </a:tr>
              <a:tr h="16836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・アフター万博を見据えた都市魅力の推進について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次期都市魅力創造戦略策定に向けた論点整理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・次期都市魅力創造戦略の策定方針、基本項目（戦略目標、基本的方向性、計画期間等）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6160109"/>
                  </a:ext>
                </a:extLst>
              </a:tr>
              <a:tr h="11874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・大阪都市魅力創造戦略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の検証・総括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・次期都市魅力創造戦略（案）について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6876158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2CA5EF-5743-02B9-E28D-32481E092146}"/>
              </a:ext>
            </a:extLst>
          </p:cNvPr>
          <p:cNvSpPr txBox="1"/>
          <p:nvPr/>
        </p:nvSpPr>
        <p:spPr>
          <a:xfrm>
            <a:off x="613997" y="1084163"/>
            <a:ext cx="10964006" cy="721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「大阪都市魅力創造戦略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」が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R7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年度末に計画期限を迎えることから、次期都市魅力創造戦略の策定に向け、今年度より検討を開始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80B33ED-E1BC-5BCB-5D40-37A6746EB91F}"/>
              </a:ext>
            </a:extLst>
          </p:cNvPr>
          <p:cNvSpPr txBox="1"/>
          <p:nvPr/>
        </p:nvSpPr>
        <p:spPr>
          <a:xfrm>
            <a:off x="1232679" y="5480012"/>
            <a:ext cx="111941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議論の進捗により、適宜変更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042E4A-8178-96C8-51F0-BEDCDB9B3969}"/>
              </a:ext>
            </a:extLst>
          </p:cNvPr>
          <p:cNvSpPr txBox="1"/>
          <p:nvPr/>
        </p:nvSpPr>
        <p:spPr>
          <a:xfrm>
            <a:off x="613997" y="5922208"/>
            <a:ext cx="10964006" cy="388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パブリックコメント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等を経たうえで、</a:t>
            </a:r>
            <a:r>
              <a:rPr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令和７年度中に次期都市魅力創造戦略を策定</a:t>
            </a:r>
            <a:endParaRPr lang="en-US" altLang="ja-JP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044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