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339" r:id="rId2"/>
    <p:sldId id="340" r:id="rId3"/>
    <p:sldId id="341" r:id="rId4"/>
    <p:sldId id="337" r:id="rId5"/>
    <p:sldId id="332" r:id="rId6"/>
    <p:sldId id="336" r:id="rId7"/>
    <p:sldId id="342" r:id="rId8"/>
    <p:sldId id="330" r:id="rId9"/>
    <p:sldId id="331" r:id="rId10"/>
  </p:sldIdLst>
  <p:sldSz cx="9906000" cy="6858000" type="A4"/>
  <p:notesSz cx="6797675" cy="99266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FF66"/>
    <a:srgbClr val="4F81BD"/>
    <a:srgbClr val="FF9966"/>
    <a:srgbClr val="FF6600"/>
    <a:srgbClr val="FFCC00"/>
    <a:srgbClr val="3333FF"/>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23" autoAdjust="0"/>
    <p:restoredTop sz="94333" autoAdjust="0"/>
  </p:normalViewPr>
  <p:slideViewPr>
    <p:cSldViewPr>
      <p:cViewPr varScale="1">
        <p:scale>
          <a:sx n="85" d="100"/>
          <a:sy n="85" d="100"/>
        </p:scale>
        <p:origin x="186" y="9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6400" cy="496888"/>
          </a:xfrm>
          <a:prstGeom prst="rect">
            <a:avLst/>
          </a:prstGeom>
        </p:spPr>
        <p:txBody>
          <a:bodyPr vert="horz" lIns="91312" tIns="45652" rIns="91312" bIns="456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5" y="2"/>
            <a:ext cx="2946400" cy="496888"/>
          </a:xfrm>
          <a:prstGeom prst="rect">
            <a:avLst/>
          </a:prstGeom>
        </p:spPr>
        <p:txBody>
          <a:bodyPr vert="horz" lIns="91312" tIns="45652" rIns="91312" bIns="45652" rtlCol="0"/>
          <a:lstStyle>
            <a:lvl1pPr algn="r">
              <a:defRPr sz="1200"/>
            </a:lvl1pPr>
          </a:lstStyle>
          <a:p>
            <a:fld id="{34B1B429-954D-41B5-A09A-A56172F1A47F}" type="datetimeFigureOut">
              <a:rPr kumimoji="1" lang="ja-JP" altLang="en-US" smtClean="0"/>
              <a:t>2022/2/21</a:t>
            </a:fld>
            <a:endParaRPr kumimoji="1" lang="ja-JP" altLang="en-US"/>
          </a:p>
        </p:txBody>
      </p:sp>
      <p:sp>
        <p:nvSpPr>
          <p:cNvPr id="4" name="フッター プレースホルダー 3"/>
          <p:cNvSpPr>
            <a:spLocks noGrp="1"/>
          </p:cNvSpPr>
          <p:nvPr>
            <p:ph type="ftr" sz="quarter" idx="2"/>
          </p:nvPr>
        </p:nvSpPr>
        <p:spPr>
          <a:xfrm>
            <a:off x="5" y="9428168"/>
            <a:ext cx="2946400" cy="496888"/>
          </a:xfrm>
          <a:prstGeom prst="rect">
            <a:avLst/>
          </a:prstGeom>
        </p:spPr>
        <p:txBody>
          <a:bodyPr vert="horz" lIns="91312" tIns="45652" rIns="91312" bIns="4565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5" y="9428168"/>
            <a:ext cx="2946400" cy="496888"/>
          </a:xfrm>
          <a:prstGeom prst="rect">
            <a:avLst/>
          </a:prstGeom>
        </p:spPr>
        <p:txBody>
          <a:bodyPr vert="horz" lIns="91312" tIns="45652" rIns="91312" bIns="45652"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6400" cy="496888"/>
          </a:xfrm>
          <a:prstGeom prst="rect">
            <a:avLst/>
          </a:prstGeom>
        </p:spPr>
        <p:txBody>
          <a:bodyPr vert="horz" lIns="91312" tIns="45652" rIns="91312" bIns="4565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5" y="2"/>
            <a:ext cx="2946400" cy="496888"/>
          </a:xfrm>
          <a:prstGeom prst="rect">
            <a:avLst/>
          </a:prstGeom>
        </p:spPr>
        <p:txBody>
          <a:bodyPr vert="horz" lIns="91312" tIns="45652" rIns="91312" bIns="45652" rtlCol="0"/>
          <a:lstStyle>
            <a:lvl1pPr algn="r">
              <a:defRPr sz="1200"/>
            </a:lvl1pPr>
          </a:lstStyle>
          <a:p>
            <a:fld id="{5B88DDF3-744A-409A-A8FA-7A07472BA875}" type="datetimeFigureOut">
              <a:rPr kumimoji="1" lang="ja-JP" altLang="en-US" smtClean="0"/>
              <a:t>2022/2/21</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312" tIns="45652" rIns="91312" bIns="45652" rtlCol="0" anchor="ctr"/>
          <a:lstStyle/>
          <a:p>
            <a:endParaRPr lang="ja-JP" altLang="en-US"/>
          </a:p>
        </p:txBody>
      </p:sp>
      <p:sp>
        <p:nvSpPr>
          <p:cNvPr id="5" name="ノート プレースホルダー 4"/>
          <p:cNvSpPr>
            <a:spLocks noGrp="1"/>
          </p:cNvSpPr>
          <p:nvPr>
            <p:ph type="body" sz="quarter" idx="3"/>
          </p:nvPr>
        </p:nvSpPr>
        <p:spPr>
          <a:xfrm>
            <a:off x="679455" y="4714883"/>
            <a:ext cx="5438776" cy="4467225"/>
          </a:xfrm>
          <a:prstGeom prst="rect">
            <a:avLst/>
          </a:prstGeom>
        </p:spPr>
        <p:txBody>
          <a:bodyPr vert="horz" lIns="91312" tIns="45652" rIns="91312"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28168"/>
            <a:ext cx="2946400" cy="496888"/>
          </a:xfrm>
          <a:prstGeom prst="rect">
            <a:avLst/>
          </a:prstGeom>
        </p:spPr>
        <p:txBody>
          <a:bodyPr vert="horz" lIns="91312" tIns="45652" rIns="91312" bIns="456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5" y="9428168"/>
            <a:ext cx="2946400" cy="496888"/>
          </a:xfrm>
          <a:prstGeom prst="rect">
            <a:avLst/>
          </a:prstGeom>
        </p:spPr>
        <p:txBody>
          <a:bodyPr vert="horz" lIns="91312" tIns="45652" rIns="91312" bIns="45652"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921BF-A6C0-4B0E-8A79-C82E8C47DA6E}" type="datetime1">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7C3ED9-EE00-4554-936C-F8C249380D43}" type="datetime1">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F0C13-4533-4EFC-B43F-2082BCC8E794}" type="datetime1">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DBD5B3-DD61-4729-807D-BB1291DC3D84}" type="datetime1">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169B97-A139-4291-8C15-455326CABC95}" type="datetime1">
              <a:rPr kumimoji="1" lang="ja-JP" altLang="en-US" smtClean="0"/>
              <a:t>2022/2/21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98872E-1EFF-4F45-84BF-E87D425A989E}" type="datetime1">
              <a:rPr kumimoji="1" lang="ja-JP" altLang="en-US" smtClean="0"/>
              <a:t>2022/2/21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B23EFB-C6E8-45FD-92BB-6B9C41DACBC0}" type="datetime1">
              <a:rPr kumimoji="1" lang="ja-JP" altLang="en-US" smtClean="0"/>
              <a:t>2022/2/21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0DC387-986C-4CF8-9B84-2D674ADD3B9E}" type="datetime1">
              <a:rPr kumimoji="1" lang="ja-JP" altLang="en-US" smtClean="0"/>
              <a:t>2022/2/21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AB7A00-A7E1-4F45-BE7B-0FDA4117455C}" type="datetime1">
              <a:rPr kumimoji="1" lang="ja-JP" altLang="en-US" smtClean="0"/>
              <a:t>2022/2/21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CEF907-2261-4CFD-9FF5-F1C485FAD430}" type="datetime1">
              <a:rPr kumimoji="1" lang="ja-JP" altLang="en-US" smtClean="0"/>
              <a:t>2022/2/21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6A7956-C962-4E2B-83CB-AC04A62C8AF7}" type="datetime1">
              <a:rPr kumimoji="1" lang="ja-JP" altLang="en-US" smtClean="0"/>
              <a:t>2022/2/21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8AA8E67-DB69-4347-B622-4C7CC8B252C0}" type="datetime1">
              <a:rPr kumimoji="1" lang="ja-JP" altLang="en-US" smtClean="0"/>
              <a:t>2022/2/21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年度の主な取組み</a:t>
            </a:r>
          </a:p>
        </p:txBody>
      </p:sp>
      <p:sp>
        <p:nvSpPr>
          <p:cNvPr id="12" name="正方形/長方形 11"/>
          <p:cNvSpPr/>
          <p:nvPr/>
        </p:nvSpPr>
        <p:spPr>
          <a:xfrm>
            <a:off x="251383" y="446819"/>
            <a:ext cx="9403234" cy="738664"/>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新型</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コロナウイルス感染症の拡大により多大な影響を受けている大阪の賑わいを取り戻し、来るべき大阪・関西万博を</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見据えた</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都市</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魅力の創造・発信や受入環境整備を図るため、大阪都市魅力創造戦略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に基づく重点取組みをはじめとした各種施策・事業を推進。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6465168" y="6424305"/>
            <a:ext cx="3804329" cy="276999"/>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163245" y="1153080"/>
            <a:ext cx="4691884" cy="3600986"/>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年日本国際博覧会推進事業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a:t>
            </a:r>
            <a:r>
              <a:rPr lang="en-US" altLang="ja-JP" sz="1400" dirty="0">
                <a:solidFill>
                  <a:prstClr val="black"/>
                </a:solidFill>
                <a:latin typeface="Meiryo UI" panose="020B0604030504040204" pitchFamily="50" charset="-128"/>
                <a:ea typeface="Meiryo UI" panose="020B0604030504040204" pitchFamily="50" charset="-128"/>
              </a:rPr>
              <a:t>IR</a:t>
            </a:r>
            <a:r>
              <a:rPr lang="ja-JP" altLang="en-US" sz="1400" dirty="0">
                <a:solidFill>
                  <a:prstClr val="black"/>
                </a:solidFill>
                <a:latin typeface="Meiryo UI" panose="020B0604030504040204" pitchFamily="50" charset="-128"/>
                <a:ea typeface="Meiryo UI" panose="020B0604030504040204" pitchFamily="50" charset="-128"/>
              </a:rPr>
              <a:t>の</a:t>
            </a:r>
            <a:r>
              <a:rPr lang="ja-JP" altLang="en-US" sz="1400" dirty="0" smtClean="0">
                <a:solidFill>
                  <a:prstClr val="black"/>
                </a:solidFill>
                <a:latin typeface="Meiryo UI" panose="020B0604030504040204" pitchFamily="50" charset="-128"/>
                <a:ea typeface="Meiryo UI" panose="020B0604030504040204" pitchFamily="50" charset="-128"/>
              </a:rPr>
              <a:t>推進</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smtClean="0">
                <a:solidFill>
                  <a:prstClr val="black"/>
                </a:solidFill>
                <a:latin typeface="Meiryo UI" panose="020B0604030504040204" pitchFamily="50" charset="-128"/>
                <a:ea typeface="Meiryo UI" panose="020B0604030504040204" pitchFamily="50" charset="-128"/>
              </a:rPr>
              <a:t>　〇</a:t>
            </a:r>
            <a:r>
              <a:rPr lang="ja-JP" altLang="en-US" sz="1400" dirty="0">
                <a:solidFill>
                  <a:prstClr val="black"/>
                </a:solidFill>
                <a:latin typeface="Meiryo UI" panose="020B0604030504040204" pitchFamily="50" charset="-128"/>
                <a:ea typeface="Meiryo UI" panose="020B0604030504040204" pitchFamily="50" charset="-128"/>
              </a:rPr>
              <a:t>大阪・光の饗宴</a:t>
            </a:r>
            <a:endParaRPr lang="en-US" altLang="ja-JP" sz="1400" dirty="0">
              <a:solidFill>
                <a:prstClr val="black"/>
              </a:solidFill>
              <a:latin typeface="Meiryo UI" panose="020B0604030504040204" pitchFamily="50" charset="-128"/>
              <a:ea typeface="Meiryo UI" panose="020B0604030504040204" pitchFamily="50" charset="-128"/>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〇百舌鳥・古市古墳群世界遺産保存活用事業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〇大阪市内の重点エリアの魅力向上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〇万博記念公園の魅力</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向上</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smtClean="0">
                <a:latin typeface="Meiryo UI" panose="020B0604030504040204" pitchFamily="50" charset="-128"/>
                <a:ea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rPr>
              <a:t>水都大阪</a:t>
            </a:r>
            <a:endParaRPr lang="en-US" altLang="ja-JP" sz="1400"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■大阪の強みを生かした魅力創出・発信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〇大阪の食の魅力の発信</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〇国内外の人々を惹きつけるキラーコンテンツの</a:t>
            </a:r>
            <a:r>
              <a:rPr lang="ja-JP" altLang="en-US" sz="1400" dirty="0" smtClean="0">
                <a:solidFill>
                  <a:prstClr val="black"/>
                </a:solidFill>
                <a:latin typeface="Meiryo UI" panose="020B0604030504040204" pitchFamily="50" charset="-128"/>
                <a:ea typeface="Meiryo UI" panose="020B0604030504040204" pitchFamily="50" charset="-128"/>
              </a:rPr>
              <a:t>創出</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400" dirty="0">
                <a:solidFill>
                  <a:prstClr val="black"/>
                </a:solidFill>
                <a:latin typeface="Meiryo UI" panose="020B0604030504040204" pitchFamily="50" charset="-128"/>
                <a:ea typeface="Meiryo UI" panose="020B0604030504040204" pitchFamily="50" charset="-128"/>
              </a:rPr>
              <a:t>〇</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大阪観光局運営事業</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〇観光魅力向上のため</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の歴史</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・文化的まちなみ創出事業</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〇広域ベイエリアまちづくりの推進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p:cNvSpPr/>
          <p:nvPr/>
        </p:nvSpPr>
        <p:spPr>
          <a:xfrm>
            <a:off x="4855129" y="3500428"/>
            <a:ext cx="5703012" cy="298543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■スポーツツーリズムの推進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〇スポーツツーリズムモデル事業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400" dirty="0">
                <a:solidFill>
                  <a:prstClr val="black"/>
                </a:solidFill>
                <a:latin typeface="Meiryo UI" panose="020B0604030504040204" pitchFamily="50" charset="-128"/>
                <a:ea typeface="Meiryo UI" panose="020B0604030504040204" pitchFamily="50" charset="-128"/>
              </a:rPr>
              <a:t>〇大阪スポーツプロジェクト推進事業</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大阪マラソン開催事業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〇</a:t>
            </a:r>
            <a:r>
              <a:rPr lang="en-US" altLang="ja-JP" sz="1400" dirty="0">
                <a:latin typeface="Meiryo UI" panose="020B0604030504040204" pitchFamily="50" charset="-128"/>
                <a:ea typeface="Meiryo UI" panose="020B0604030504040204" pitchFamily="50" charset="-128"/>
              </a:rPr>
              <a:t>AIMS</a:t>
            </a:r>
            <a:r>
              <a:rPr lang="ja-JP" altLang="en-US" sz="1400" dirty="0">
                <a:latin typeface="Meiryo UI" panose="020B0604030504040204" pitchFamily="50" charset="-128"/>
                <a:ea typeface="Meiryo UI" panose="020B0604030504040204" pitchFamily="50" charset="-128"/>
              </a:rPr>
              <a:t>世界総会の</a:t>
            </a:r>
            <a:r>
              <a:rPr lang="ja-JP" altLang="en-US" sz="1400" dirty="0" smtClean="0">
                <a:latin typeface="Meiryo UI" panose="020B0604030504040204" pitchFamily="50" charset="-128"/>
                <a:ea typeface="Meiryo UI" panose="020B0604030504040204" pitchFamily="50" charset="-128"/>
              </a:rPr>
              <a:t>開催（再掲）</a:t>
            </a:r>
            <a:endParaRPr kumimoji="1" lang="en-US" altLang="ja-JP" sz="140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■大阪の成長・発展につながる</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〇高校生等海外進学支援事業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〇実践的英語体験活動推進</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a:t>
            </a:r>
            <a:r>
              <a:rPr lang="ja-JP" altLang="en-US" sz="1400" dirty="0">
                <a:solidFill>
                  <a:prstClr val="black"/>
                </a:solidFill>
                <a:latin typeface="Meiryo UI" panose="020B0604030504040204" pitchFamily="50" charset="-128"/>
                <a:ea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〇外国人受入環境整備事業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〇外国人留学生就職支援事業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162000" y="4733876"/>
            <a:ext cx="4429715" cy="2277547"/>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〇国内旅行消費喚起事業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〇大阪いらっしゃいキャンペーン</a:t>
            </a:r>
            <a:endParaRPr lang="en-US" altLang="ja-JP" sz="1400" dirty="0">
              <a:solidFill>
                <a:prstClr val="black"/>
              </a:solidFill>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新たな</a:t>
            </a:r>
            <a:r>
              <a:rPr lang="en-US" altLang="ja-JP" sz="1400" dirty="0">
                <a:latin typeface="Meiryo UI" panose="020B0604030504040204" pitchFamily="50" charset="-128"/>
                <a:ea typeface="Meiryo UI" panose="020B0604030504040204" pitchFamily="50" charset="-128"/>
              </a:rPr>
              <a:t>Go To</a:t>
            </a:r>
            <a:r>
              <a:rPr lang="ja-JP" altLang="en-US" sz="1400" dirty="0">
                <a:latin typeface="Meiryo UI" panose="020B0604030504040204" pitchFamily="50" charset="-128"/>
                <a:ea typeface="Meiryo UI" panose="020B0604030504040204" pitchFamily="50" charset="-128"/>
              </a:rPr>
              <a:t>トラベル事業（都道府県による事業）</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〇宿泊施設おもてなし環境整備促進事業</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〇外国人旅行者安全確保</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smtClean="0">
                <a:latin typeface="Meiryo UI" panose="020B0604030504040204" pitchFamily="50" charset="-128"/>
                <a:ea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rPr>
              <a:t>災害時多言語支援事業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〇ナイトカルチャー魅力創出事業</a:t>
            </a:r>
            <a:endParaRPr lang="en-US" altLang="ja-JP" sz="1400" dirty="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〇</a:t>
            </a:r>
            <a:r>
              <a:rPr lang="ja-JP" altLang="en-US" sz="1400" dirty="0">
                <a:latin typeface="Meiryo UI" panose="020B0604030504040204" pitchFamily="50" charset="-128"/>
                <a:ea typeface="Meiryo UI" panose="020B0604030504040204" pitchFamily="50" charset="-128"/>
              </a:rPr>
              <a:t>大阪城天守閣を中心とした集客促進</a:t>
            </a:r>
            <a:r>
              <a:rPr lang="ja-JP" altLang="en-US" sz="1400" dirty="0" smtClean="0">
                <a:latin typeface="Meiryo UI" panose="020B0604030504040204" pitchFamily="50" charset="-128"/>
                <a:ea typeface="Meiryo UI" panose="020B0604030504040204" pitchFamily="50" charset="-128"/>
              </a:rPr>
              <a:t>事業（再掲）</a:t>
            </a:r>
            <a:endParaRPr lang="ja-JP" altLang="en-US" sz="1400" dirty="0">
              <a:latin typeface="Meiryo UI" panose="020B0604030504040204" pitchFamily="50" charset="-128"/>
              <a:ea typeface="Meiryo UI" panose="020B0604030504040204" pitchFamily="50" charset="-128"/>
            </a:endParaRPr>
          </a:p>
          <a:p>
            <a:pPr marL="54173" lvl="0">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2"/>
          <p:cNvSpPr/>
          <p:nvPr/>
        </p:nvSpPr>
        <p:spPr>
          <a:xfrm>
            <a:off x="4855129" y="1135238"/>
            <a:ext cx="4275280" cy="2523768"/>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400" dirty="0">
                <a:latin typeface="Meiryo UI" panose="020B0604030504040204" pitchFamily="50" charset="-128"/>
                <a:ea typeface="Meiryo UI" panose="020B0604030504040204" pitchFamily="50" charset="-128"/>
              </a:rPr>
              <a:t>た取組み</a:t>
            </a:r>
            <a:endParaRPr lang="en-US" altLang="ja-JP" sz="1400"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AIMS</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世界総会の開催</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latin typeface="Meiryo UI" panose="020B0604030504040204" pitchFamily="50" charset="-128"/>
                <a:ea typeface="Meiryo UI" panose="020B0604030504040204" pitchFamily="50" charset="-128"/>
              </a:rPr>
              <a:t>　〇大阪府立国際会議場の</a:t>
            </a:r>
            <a:r>
              <a:rPr lang="ja-JP" altLang="en-US" sz="1400" dirty="0" smtClean="0">
                <a:latin typeface="Meiryo UI" panose="020B0604030504040204" pitchFamily="50" charset="-128"/>
                <a:ea typeface="Meiryo UI" panose="020B0604030504040204" pitchFamily="50" charset="-128"/>
              </a:rPr>
              <a:t>改修</a:t>
            </a:r>
            <a:endParaRPr lang="en-US" altLang="ja-JP" sz="1400" dirty="0" smtClean="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〇インテックス大阪の改修</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〇大阪文化芸術創出</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noProof="0" dirty="0">
                <a:latin typeface="Meiryo UI" panose="020B0604030504040204" pitchFamily="50" charset="-128"/>
                <a:ea typeface="Meiryo UI" panose="020B0604030504040204" pitchFamily="50" charset="-128"/>
              </a:rPr>
              <a:t>　</a:t>
            </a:r>
            <a:r>
              <a:rPr lang="ja-JP" altLang="en-US" sz="1400" noProof="0" dirty="0" smtClean="0">
                <a:latin typeface="Meiryo UI" panose="020B0604030504040204" pitchFamily="50" charset="-128"/>
                <a:ea typeface="Meiryo UI" panose="020B0604030504040204" pitchFamily="50" charset="-128"/>
              </a:rPr>
              <a:t>○芸術文化による大阪の魅力向上</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〇美術館・博物館の魅力</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向上（再掲）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1" name="スライド番号プレースホルダー 1"/>
          <p:cNvSpPr>
            <a:spLocks noGrp="1"/>
          </p:cNvSpPr>
          <p:nvPr>
            <p:ph type="sldNum" sz="quarter" idx="12"/>
          </p:nvPr>
        </p:nvSpPr>
        <p:spPr>
          <a:xfrm>
            <a:off x="7594600" y="6493157"/>
            <a:ext cx="2311400" cy="365125"/>
          </a:xfrm>
        </p:spPr>
        <p:txBody>
          <a:bodyPr/>
          <a:lstStyle/>
          <a:p>
            <a:fld id="{1765F155-2CE9-4D92-ACFE-7182E7668ACC}" type="slidenum">
              <a:rPr kumimoji="1" lang="ja-JP" altLang="en-US" smtClean="0"/>
              <a:t>1</a:t>
            </a:fld>
            <a:endParaRPr kumimoji="1" lang="ja-JP" altLang="en-US" dirty="0"/>
          </a:p>
        </p:txBody>
      </p:sp>
    </p:spTree>
    <p:extLst>
      <p:ext uri="{BB962C8B-B14F-4D97-AF65-F5344CB8AC3E}">
        <p14:creationId xmlns:p14="http://schemas.microsoft.com/office/powerpoint/2010/main" val="409049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594600" y="6493157"/>
            <a:ext cx="2311400" cy="365125"/>
          </a:xfrm>
        </p:spPr>
        <p:txBody>
          <a:bodyPr/>
          <a:lstStyle/>
          <a:p>
            <a:fld id="{1765F155-2CE9-4D92-ACFE-7182E7668ACC}" type="slidenum">
              <a:rPr kumimoji="1" lang="ja-JP" altLang="en-US" smtClean="0"/>
              <a:t>2</a:t>
            </a:fld>
            <a:endParaRPr kumimoji="1" lang="ja-JP" altLang="en-US" dirty="0"/>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115200" y="821034"/>
            <a:ext cx="4716000" cy="2346991"/>
            <a:chOff x="3999128" y="4783321"/>
            <a:chExt cx="4032000" cy="2346990"/>
          </a:xfrm>
        </p:grpSpPr>
        <p:sp>
          <p:nvSpPr>
            <p:cNvPr id="13" name="テキスト ボックス 12"/>
            <p:cNvSpPr txBox="1"/>
            <p:nvPr/>
          </p:nvSpPr>
          <p:spPr>
            <a:xfrm>
              <a:off x="3999128" y="5075903"/>
              <a:ext cx="4032000" cy="2054408"/>
            </a:xfrm>
            <a:prstGeom prst="rect">
              <a:avLst/>
            </a:prstGeom>
            <a:solidFill>
              <a:schemeClr val="bg1"/>
            </a:solidFill>
            <a:ln w="6350">
              <a:solidFill>
                <a:schemeClr val="tx1">
                  <a:lumMod val="50000"/>
                  <a:lumOff val="50000"/>
                </a:schemeClr>
              </a:solidFill>
            </a:ln>
          </p:spPr>
          <p:txBody>
            <a:bodyPr wrap="square" rIns="72000" rtlCol="0" anchor="ctr" anchorCtr="0">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年日本国際博覧会（大阪・関西万博）の成功に向け、地元自治体として担うべき開催準備等を推進する。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〇会場整備・交通アクセスにおいて、円滑な開催に向け、引き続き国や関係機関と調整を</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行う。</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〇大阪パビリオンについては、令和３年度末に策定予定の出展基本計画に基づき、</a:t>
              </a:r>
              <a:r>
                <a:rPr lang="en-US" altLang="ja-JP" sz="1000" dirty="0">
                  <a:latin typeface="Meiryo UI" panose="020B0604030504040204" pitchFamily="50" charset="-128"/>
                  <a:ea typeface="Meiryo UI" panose="020B0604030504040204" pitchFamily="50" charset="-128"/>
                </a:rPr>
                <a:t>2022</a:t>
              </a:r>
            </a:p>
            <a:p>
              <a:pPr fontAlgn="ctr">
                <a:lnSpc>
                  <a:spcPts val="1200"/>
                </a:lnSpc>
              </a:pPr>
              <a:r>
                <a:rPr lang="ja-JP" altLang="en-US" sz="1000" dirty="0">
                  <a:latin typeface="Meiryo UI" panose="020B0604030504040204" pitchFamily="50" charset="-128"/>
                  <a:ea typeface="Meiryo UI" panose="020B0604030504040204" pitchFamily="50" charset="-128"/>
                </a:rPr>
                <a:t>　年度以降の大阪パビリオンの建設、展示、運営等の実現に向け具体化を進める。</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〇府民・市民一人ひとりに向けた</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活動や万博への理解促進、興味関心を示す取り組み　</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を推進するとともに、「万博の桜」への呼びかけ、</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ツールの配布などによって、機運醸成を</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図る。また、国や博覧会協会、その他関係機関とも連携し、各主体が有するツールやネッ</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トワーク等を活用して府内外に向けた機運醸成を進めていく</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7,221,408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999128" y="4783321"/>
              <a:ext cx="4032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年日本国際博覧会推進事業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 name="グループ化 4"/>
          <p:cNvGrpSpPr/>
          <p:nvPr/>
        </p:nvGrpSpPr>
        <p:grpSpPr>
          <a:xfrm>
            <a:off x="115200" y="3348940"/>
            <a:ext cx="4716001" cy="1528813"/>
            <a:chOff x="110608" y="2324091"/>
            <a:chExt cx="4032001" cy="1528813"/>
          </a:xfrm>
        </p:grpSpPr>
        <p:sp>
          <p:nvSpPr>
            <p:cNvPr id="15" name="テキスト ボックス 14"/>
            <p:cNvSpPr txBox="1"/>
            <p:nvPr/>
          </p:nvSpPr>
          <p:spPr>
            <a:xfrm>
              <a:off x="110608" y="2644881"/>
              <a:ext cx="4032000" cy="120802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夢洲において、大阪・関西の持続的な経済成長のエンジンとなる世界最高水準の成長型ＩＲの実現をめざす。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a:lnSpc>
                  <a:spcPts val="12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　区域整備計画の認定申請予定</a:t>
              </a:r>
            </a:p>
            <a:p>
              <a:pPr lvl="0" defTabSz="742950">
                <a:lnSpc>
                  <a:spcPts val="12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年以降に設置運営事業開始、工事着工予定</a:t>
              </a:r>
            </a:p>
            <a:p>
              <a:pPr lvl="0" defTabSz="742950">
                <a:lnSpc>
                  <a:spcPts val="12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2029</a:t>
              </a:r>
              <a:r>
                <a:rPr lang="ja-JP" altLang="en-US" sz="1000" dirty="0">
                  <a:latin typeface="Meiryo UI" panose="020B0604030504040204" pitchFamily="50" charset="-128"/>
                  <a:ea typeface="Meiryo UI" panose="020B0604030504040204" pitchFamily="50" charset="-128"/>
                </a:rPr>
                <a:t>年秋～冬頃開業予定</a:t>
              </a:r>
              <a:endParaRPr lang="en-US" altLang="ja-JP" sz="1000" dirty="0">
                <a:latin typeface="Meiryo UI" panose="020B0604030504040204" pitchFamily="50" charset="-128"/>
                <a:ea typeface="Meiryo UI" panose="020B0604030504040204" pitchFamily="50" charset="-128"/>
              </a:endParaRPr>
            </a:p>
            <a:p>
              <a:pPr lvl="0" defTabSz="742950">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121,669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0608" y="2324091"/>
              <a:ext cx="4032001"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0" name="グループ化 9"/>
          <p:cNvGrpSpPr/>
          <p:nvPr/>
        </p:nvGrpSpPr>
        <p:grpSpPr>
          <a:xfrm>
            <a:off x="4960800" y="821033"/>
            <a:ext cx="4719600" cy="1972917"/>
            <a:chOff x="6651228" y="2171378"/>
            <a:chExt cx="4038603" cy="1972917"/>
          </a:xfrm>
        </p:grpSpPr>
        <p:sp>
          <p:nvSpPr>
            <p:cNvPr id="21" name="テキスト ボックス 20"/>
            <p:cNvSpPr txBox="1"/>
            <p:nvPr/>
          </p:nvSpPr>
          <p:spPr>
            <a:xfrm>
              <a:off x="6651228" y="2461783"/>
              <a:ext cx="4038603" cy="1682512"/>
            </a:xfrm>
            <a:prstGeom prst="rect">
              <a:avLst/>
            </a:prstGeom>
            <a:solidFill>
              <a:schemeClr val="bg1"/>
            </a:solidFill>
            <a:ln w="9525">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の保存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・活用の取組みや資産の価値と魅力を発信する取組みを、大阪府、堺市、羽曳野市、藤井寺市が一体となり進める。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〇４自治体で構成する百舌鳥・古市古墳群世界遺産保存活用会議にて、遺産影響評</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価の実施にかかる国やユネスコ等との協議調整を行う。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〇魅力発信の取組みとして、昨年度作成した高精細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映像の視聴数の向上及び興味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関心がある層の把握を行う。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13,749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6651228" y="2171378"/>
              <a:ext cx="4038603"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115201" y="5061518"/>
            <a:ext cx="4711874" cy="1736834"/>
            <a:chOff x="-928834" y="5420839"/>
            <a:chExt cx="4032000" cy="1736834"/>
          </a:xfrm>
        </p:grpSpPr>
        <p:sp>
          <p:nvSpPr>
            <p:cNvPr id="23" name="テキスト ボックス 22"/>
            <p:cNvSpPr txBox="1"/>
            <p:nvPr/>
          </p:nvSpPr>
          <p:spPr>
            <a:xfrm>
              <a:off x="-928834" y="5717673"/>
              <a:ext cx="4032000" cy="1440000"/>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光のルネサンス」、地域団体等が展開するエリアプログラムを一体的に展開して、都市魅力の創造・発信や都市ブランドの向上を図る。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大阪の冬を代表する観光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コンテンツの充実を図り、国内外からの観光客の満足度を高め、さらなる呼び込みを図る。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イベント開催予定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353,746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928834" y="5420839"/>
              <a:ext cx="4032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テキスト ボックス 35"/>
          <p:cNvSpPr txBox="1"/>
          <p:nvPr/>
        </p:nvSpPr>
        <p:spPr>
          <a:xfrm>
            <a:off x="11520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25" name="グループ化 24">
            <a:extLst>
              <a:ext uri="{FF2B5EF4-FFF2-40B4-BE49-F238E27FC236}">
                <a16:creationId xmlns:a16="http://schemas.microsoft.com/office/drawing/2014/main" id="{045C6DC4-3138-4D38-ABC6-6559106BA351}"/>
              </a:ext>
            </a:extLst>
          </p:cNvPr>
          <p:cNvGrpSpPr/>
          <p:nvPr/>
        </p:nvGrpSpPr>
        <p:grpSpPr>
          <a:xfrm>
            <a:off x="4960800" y="2906812"/>
            <a:ext cx="4716000" cy="3898891"/>
            <a:chOff x="6611855" y="884994"/>
            <a:chExt cx="4032000" cy="3696548"/>
          </a:xfrm>
        </p:grpSpPr>
        <p:sp>
          <p:nvSpPr>
            <p:cNvPr id="26" name="テキスト ボックス 25">
              <a:extLst>
                <a:ext uri="{FF2B5EF4-FFF2-40B4-BE49-F238E27FC236}">
                  <a16:creationId xmlns:a16="http://schemas.microsoft.com/office/drawing/2014/main" id="{1592B460-9A68-48E4-B2F9-36DEBD6F8E95}"/>
                </a:ext>
              </a:extLst>
            </p:cNvPr>
            <p:cNvSpPr txBox="1"/>
            <p:nvPr/>
          </p:nvSpPr>
          <p:spPr>
            <a:xfrm>
              <a:off x="6611855" y="1174734"/>
              <a:ext cx="4032000" cy="3406808"/>
            </a:xfrm>
            <a:prstGeom prst="rect">
              <a:avLst/>
            </a:prstGeom>
            <a:solidFill>
              <a:schemeClr val="bg1"/>
            </a:solidFill>
            <a:ln w="6350">
              <a:solidFill>
                <a:schemeClr val="tx1">
                  <a:lumMod val="50000"/>
                  <a:lumOff val="50000"/>
                </a:schemeClr>
              </a:solidFill>
            </a:ln>
          </p:spPr>
          <p:txBody>
            <a:bodyPr wrap="square" rtlCol="0">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都市の魅力向上にむけて、大阪市内の重点</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エリアの魅力向上、発信の各種取組を推進</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①大阪城・大手前・森之宮地区</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・大阪城天守閣の復興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周年を締めくくるイベントを官民連携で実施し、大阪へ</a:t>
              </a:r>
              <a:r>
                <a:rPr lang="ja-JP" altLang="en-US" sz="1000" dirty="0" smtClean="0">
                  <a:latin typeface="Meiryo UI" panose="020B0604030504040204" pitchFamily="50" charset="-128"/>
                  <a:ea typeface="Meiryo UI" panose="020B0604030504040204" pitchFamily="50" charset="-128"/>
                </a:rPr>
                <a:t>の</a:t>
              </a:r>
              <a:r>
                <a:rPr lang="ja-JP" altLang="en-US" sz="1000" dirty="0">
                  <a:latin typeface="Meiryo UI" panose="020B0604030504040204" pitchFamily="50" charset="-128"/>
                  <a:ea typeface="Meiryo UI" panose="020B0604030504040204" pitchFamily="50" charset="-128"/>
                </a:rPr>
                <a:t>集客　　 </a:t>
              </a:r>
              <a:r>
                <a:rPr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を</a:t>
              </a:r>
              <a:r>
                <a:rPr lang="ja-JP" altLang="en-US" sz="1000" dirty="0">
                  <a:latin typeface="Meiryo UI" panose="020B0604030504040204" pitchFamily="50" charset="-128"/>
                  <a:ea typeface="Meiryo UI" panose="020B0604030504040204" pitchFamily="50" charset="-128"/>
                </a:rPr>
                <a:t>促進するとともに新型コロナウイルス</a:t>
              </a:r>
              <a:r>
                <a:rPr lang="ja-JP" altLang="en-US" sz="1000" dirty="0" smtClean="0">
                  <a:latin typeface="Meiryo UI" panose="020B0604030504040204" pitchFamily="50" charset="-128"/>
                  <a:ea typeface="Meiryo UI" panose="020B0604030504040204" pitchFamily="50" charset="-128"/>
                </a:rPr>
                <a:t>感染症</a:t>
              </a:r>
              <a:r>
                <a:rPr lang="ja-JP" altLang="en-US" sz="1000" dirty="0">
                  <a:latin typeface="Meiryo UI" panose="020B0604030504040204" pitchFamily="50" charset="-128"/>
                  <a:ea typeface="Meiryo UI" panose="020B0604030504040204" pitchFamily="50" charset="-128"/>
                </a:rPr>
                <a:t>拡大の影響</a:t>
              </a:r>
              <a:r>
                <a:rPr lang="ja-JP" altLang="en-US" sz="1000" dirty="0" smtClean="0">
                  <a:latin typeface="Meiryo UI" panose="020B0604030504040204" pitchFamily="50" charset="-128"/>
                  <a:ea typeface="Meiryo UI" panose="020B0604030504040204" pitchFamily="50" charset="-128"/>
                </a:rPr>
                <a:t>から</a:t>
              </a:r>
              <a:r>
                <a:rPr lang="ja-JP" altLang="en-US" sz="1000" dirty="0">
                  <a:latin typeface="Meiryo UI" panose="020B0604030504040204" pitchFamily="50" charset="-128"/>
                  <a:ea typeface="Meiryo UI" panose="020B0604030504040204" pitchFamily="50" charset="-128"/>
                </a:rPr>
                <a:t>の復興の機運を醸成する。</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262,760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・初代大坂城の石垣を掘り起こし、公開施設の整備、特別史跡大坂城跡保存管理計 </a:t>
              </a:r>
              <a:endParaRPr lang="en-US" altLang="ja-JP" sz="1000" dirty="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画の推進、文化財の整備・活用を行う。</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年度に施設整備工事、施設展</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示製作等を行い、</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年春の公開施設オープンをめざす。</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296,902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難波宮跡公園を万博開催までに民間活力導入によりハード・ソフト両面から魅力向上</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を</a:t>
              </a:r>
              <a:r>
                <a:rPr lang="ja-JP" altLang="en-US" sz="1000" dirty="0">
                  <a:latin typeface="Meiryo UI" panose="020B0604030504040204" pitchFamily="50" charset="-128"/>
                  <a:ea typeface="Meiryo UI" panose="020B0604030504040204" pitchFamily="50" charset="-128"/>
                </a:rPr>
                <a:t>行う。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年度に事業者を選定し、公園整備（北部ブロック）に着手、</a:t>
              </a:r>
              <a:r>
                <a:rPr lang="en-US" altLang="ja-JP" sz="1000" dirty="0">
                  <a:latin typeface="Meiryo UI" panose="020B0604030504040204" pitchFamily="50" charset="-128"/>
                  <a:ea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rPr>
                <a:t>年</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度</a:t>
              </a:r>
              <a:r>
                <a:rPr lang="ja-JP" altLang="en-US" sz="1000" dirty="0">
                  <a:latin typeface="Meiryo UI" panose="020B0604030504040204" pitchFamily="50" charset="-128"/>
                  <a:ea typeface="Meiryo UI" panose="020B0604030504040204" pitchFamily="50" charset="-128"/>
                </a:rPr>
                <a:t>完成予定。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②天王寺・阿倍野地区</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市立美術館の機能強化と利用者サービス向上のための抜本的改修を行う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年度は実施設計に基づき改修工事を実施する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1,315,868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天王寺動物園の老朽獣舎リニューアル工事を行い、集客力強化とブランド力向上</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め</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ざす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。ペンギン・アシカ舎、</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年度完成予定。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1,440,428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6611855" y="884994"/>
              <a:ext cx="4032000" cy="24916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grpSp>
      <p:sp>
        <p:nvSpPr>
          <p:cNvPr id="33" name="正方形/長方形 32"/>
          <p:cNvSpPr/>
          <p:nvPr/>
        </p:nvSpPr>
        <p:spPr>
          <a:xfrm>
            <a:off x="8600400" y="2920850"/>
            <a:ext cx="108000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一部新規</a:t>
            </a:r>
            <a:endParaRPr kumimoji="1" lang="ja-JP" altLang="en-US" sz="1400" dirty="0">
              <a:solidFill>
                <a:schemeClr val="tx1"/>
              </a:solidFill>
            </a:endParaRPr>
          </a:p>
        </p:txBody>
      </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378506" y="6499683"/>
            <a:ext cx="2311400" cy="365125"/>
          </a:xfrm>
        </p:spPr>
        <p:txBody>
          <a:bodyPr/>
          <a:lstStyle/>
          <a:p>
            <a:fld id="{1765F155-2CE9-4D92-ACFE-7182E7668ACC}" type="slidenum">
              <a:rPr kumimoji="1" lang="ja-JP" altLang="en-US" smtClean="0"/>
              <a:t>3</a:t>
            </a:fld>
            <a:endParaRPr kumimoji="1" lang="ja-JP" altLang="en-US"/>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1520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59" name="グループ化 58"/>
          <p:cNvGrpSpPr/>
          <p:nvPr/>
        </p:nvGrpSpPr>
        <p:grpSpPr>
          <a:xfrm>
            <a:off x="115200" y="1028318"/>
            <a:ext cx="4716000" cy="3348157"/>
            <a:chOff x="127319" y="4881366"/>
            <a:chExt cx="4032000" cy="3396641"/>
          </a:xfrm>
        </p:grpSpPr>
        <p:sp>
          <p:nvSpPr>
            <p:cNvPr id="61" name="テキスト ボックス 60"/>
            <p:cNvSpPr txBox="1"/>
            <p:nvPr/>
          </p:nvSpPr>
          <p:spPr>
            <a:xfrm>
              <a:off x="127319" y="5210217"/>
              <a:ext cx="4032000" cy="306779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大規模アリーナを中核とした大阪・関西を代表する新たなスポーツ・文化の拠点づくりを　</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推進する。</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年度に環境アセスメント開始、</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年度に工事着工し、</a:t>
              </a:r>
              <a:r>
                <a:rPr lang="en-US" altLang="ja-JP" sz="1000" dirty="0">
                  <a:latin typeface="Meiryo UI" panose="020B0604030504040204" pitchFamily="50" charset="-128"/>
                  <a:ea typeface="Meiryo UI" panose="020B0604030504040204" pitchFamily="50" charset="-128"/>
                </a:rPr>
                <a:t>2027</a:t>
              </a:r>
              <a:r>
                <a:rPr lang="ja-JP" altLang="en-US" sz="1000" dirty="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に第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期（アリーナ等）開業予定。</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340,901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②新たな将来ビジョンの策定　　　　　　　　　　　</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記念公園を取り巻く状況が大きく変化していることを踏まえ、万博のレガシー</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を次世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代</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に継承していくとともに、公園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のさらなる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活性化を図るため、現行の将来ビジョンを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見直し、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な将来ビジョンを策定する。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月新ビジョン策定予定。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6,710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EXPO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パビリオン別館の建設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太陽の塔初代黄金の顔等、</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1970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年大阪万博のレガシーの展示や、屋内イベントが開</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催できる</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EXPO</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パビリオン別館を建設</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。展示</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内容等について、万博公園運営審</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議会 </a:t>
              </a:r>
              <a:endPar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意見を聴取するなど充実を図る。</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月オープン予定</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581,619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127319" y="4881366"/>
              <a:ext cx="4032000" cy="266606"/>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記念公園</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の魅力向上</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2" name="グループ化 61"/>
          <p:cNvGrpSpPr/>
          <p:nvPr/>
        </p:nvGrpSpPr>
        <p:grpSpPr>
          <a:xfrm>
            <a:off x="4973906" y="1029600"/>
            <a:ext cx="4716000" cy="3339088"/>
            <a:chOff x="-1147218" y="1667716"/>
            <a:chExt cx="4032000" cy="3046070"/>
          </a:xfrm>
        </p:grpSpPr>
        <p:sp>
          <p:nvSpPr>
            <p:cNvPr id="64" name="テキスト ボックス 63"/>
            <p:cNvSpPr txBox="1"/>
            <p:nvPr/>
          </p:nvSpPr>
          <p:spPr>
            <a:xfrm>
              <a:off x="-1147218" y="1962260"/>
              <a:ext cx="4032000" cy="2751526"/>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「水と光の首都大阪」の実現に向けて、</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府</a:t>
              </a:r>
              <a:r>
                <a:rPr lang="ja-JP" altLang="en-US" sz="1000" dirty="0">
                  <a:latin typeface="Meiryo UI" panose="020B0604030504040204" pitchFamily="50" charset="-128"/>
                  <a:ea typeface="Meiryo UI" panose="020B0604030504040204" pitchFamily="50" charset="-128"/>
                </a:rPr>
                <a:t>・市・経済界等による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公民共通のプラットフォームである「水都大阪コンソーシアム」において、水辺魅力創出や舟運活性化、ブランディング、観光、安全安心を推進する。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年度は水辺におけるライフスタイルの提案や体験に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よる水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都大阪のファンづくりをはじめ、歴史・文化に培われた水都大阪のブランディングをさらに強化するとともに、万博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を見据え、さらにポスト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をにらんだ水都の将来像の検討を行う。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予算案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67,450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舟運</a:t>
              </a:r>
              <a:r>
                <a:rPr lang="ja-JP" altLang="en-US" sz="1000" dirty="0">
                  <a:latin typeface="Meiryo UI" panose="020B0604030504040204" pitchFamily="50" charset="-128"/>
                  <a:ea typeface="Meiryo UI" panose="020B0604030504040204" pitchFamily="50" charset="-128"/>
                </a:rPr>
                <a:t>をはじめ水辺も楽しめる観光メニューが集結するターミナルの整備、水辺魅力の向上や、舟運活性化に資する空間・景観整備を行う。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〇中之島ゲートターミナル整備</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smtClean="0">
                  <a:latin typeface="Meiryo UI" panose="020B0604030504040204" pitchFamily="50" charset="-128"/>
                  <a:ea typeface="Meiryo UI" panose="020B0604030504040204" pitchFamily="50" charset="-128"/>
                </a:rPr>
                <a:t>年中</a:t>
              </a:r>
              <a:r>
                <a:rPr lang="ja-JP" altLang="en-US" sz="1000" dirty="0">
                  <a:latin typeface="Meiryo UI" panose="020B0604030504040204" pitchFamily="50" charset="-128"/>
                  <a:ea typeface="Meiryo UI" panose="020B0604030504040204" pitchFamily="50" charset="-128"/>
                </a:rPr>
                <a:t>　事業者公募予定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〇</a:t>
              </a:r>
              <a:r>
                <a:rPr lang="ja-JP" altLang="en-US" sz="1000" dirty="0">
                  <a:latin typeface="Meiryo UI" panose="020B0604030504040204" pitchFamily="50" charset="-128"/>
                  <a:ea typeface="Meiryo UI" panose="020B0604030504040204" pitchFamily="50" charset="-128"/>
                </a:rPr>
                <a:t>大阪城港整備</a:t>
              </a:r>
              <a:r>
                <a:rPr lang="ja-JP" altLang="en-US" sz="1000" dirty="0" smtClean="0">
                  <a:latin typeface="Meiryo UI" panose="020B0604030504040204" pitchFamily="50" charset="-128"/>
                  <a:ea typeface="Meiryo UI" panose="020B0604030504040204" pitchFamily="50" charset="-128"/>
                </a:rPr>
                <a:t>等</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2022</a:t>
              </a:r>
              <a:r>
                <a:rPr lang="ja-JP" altLang="en-US" sz="1000" dirty="0" smtClean="0">
                  <a:latin typeface="Meiryo UI" panose="020B0604030504040204" pitchFamily="50" charset="-128"/>
                  <a:ea typeface="Meiryo UI" panose="020B0604030504040204" pitchFamily="50" charset="-128"/>
                </a:rPr>
                <a:t>年度末　完成予定</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〇東横堀川（本町橋～農人橋間 ）</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契約手続き・着手、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年度完成予定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〇端建蔵橋ライトアップ</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2022</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rPr>
                <a:t>年度 </a:t>
              </a:r>
              <a:r>
                <a:rPr lang="ja-JP" altLang="en-US" sz="1000" dirty="0">
                  <a:latin typeface="Meiryo UI" panose="020B0604030504040204" pitchFamily="50" charset="-128"/>
                  <a:ea typeface="Meiryo UI" panose="020B0604030504040204" pitchFamily="50" charset="-128"/>
                </a:rPr>
                <a:t>端建蔵橋架替工事にあわせてライトアップ</a:t>
              </a:r>
              <a:r>
                <a:rPr lang="ja-JP" altLang="en-US" sz="1000" dirty="0" smtClean="0">
                  <a:latin typeface="Meiryo UI" panose="020B0604030504040204" pitchFamily="50" charset="-128"/>
                  <a:ea typeface="Meiryo UI" panose="020B0604030504040204" pitchFamily="50" charset="-128"/>
                </a:rPr>
                <a:t>整備予定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707,000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1147218" y="1667716"/>
              <a:ext cx="4032000" cy="239738"/>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grpSp>
      <p:sp>
        <p:nvSpPr>
          <p:cNvPr id="16" name="正方形/長方形 15"/>
          <p:cNvSpPr/>
          <p:nvPr/>
        </p:nvSpPr>
        <p:spPr>
          <a:xfrm>
            <a:off x="8609906" y="1038760"/>
            <a:ext cx="108000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一部新規</a:t>
            </a:r>
            <a:endParaRPr kumimoji="1" lang="ja-JP" altLang="en-US" sz="1400" dirty="0">
              <a:solidFill>
                <a:schemeClr val="tx1"/>
              </a:solidFill>
            </a:endParaRPr>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11520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2" name="スライド番号プレースホルダー 1"/>
          <p:cNvSpPr>
            <a:spLocks noGrp="1"/>
          </p:cNvSpPr>
          <p:nvPr>
            <p:ph type="sldNum" sz="quarter" idx="12"/>
          </p:nvPr>
        </p:nvSpPr>
        <p:spPr>
          <a:xfrm>
            <a:off x="7398138" y="6395609"/>
            <a:ext cx="2311400" cy="365125"/>
          </a:xfrm>
        </p:spPr>
        <p:txBody>
          <a:bodyPr/>
          <a:lstStyle/>
          <a:p>
            <a:fld id="{1765F155-2CE9-4D92-ACFE-7182E7668ACC}" type="slidenum">
              <a:rPr kumimoji="1" lang="ja-JP" altLang="en-US" smtClean="0"/>
              <a:t>4</a:t>
            </a:fld>
            <a:endParaRPr kumimoji="1" lang="ja-JP" altLang="en-US"/>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17" name="グループ化 16">
            <a:extLst>
              <a:ext uri="{FF2B5EF4-FFF2-40B4-BE49-F238E27FC236}">
                <a16:creationId xmlns:a16="http://schemas.microsoft.com/office/drawing/2014/main" id="{CFC0D02B-BE64-4361-B13E-3426709F7565}"/>
              </a:ext>
            </a:extLst>
          </p:cNvPr>
          <p:cNvGrpSpPr/>
          <p:nvPr/>
        </p:nvGrpSpPr>
        <p:grpSpPr>
          <a:xfrm>
            <a:off x="115200" y="880260"/>
            <a:ext cx="4716000" cy="3672784"/>
            <a:chOff x="101940" y="2836741"/>
            <a:chExt cx="4716000" cy="3416138"/>
          </a:xfrm>
        </p:grpSpPr>
        <p:sp>
          <p:nvSpPr>
            <p:cNvPr id="18" name="テキスト ボックス 17">
              <a:extLst>
                <a:ext uri="{FF2B5EF4-FFF2-40B4-BE49-F238E27FC236}">
                  <a16:creationId xmlns:a16="http://schemas.microsoft.com/office/drawing/2014/main" id="{B296DA59-778C-4481-BEDA-C11DDF81E61D}"/>
                </a:ext>
              </a:extLst>
            </p:cNvPr>
            <p:cNvSpPr txBox="1"/>
            <p:nvPr/>
          </p:nvSpPr>
          <p:spPr>
            <a:xfrm>
              <a:off x="101940" y="3137309"/>
              <a:ext cx="4713167" cy="311557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大阪の強みである「食」のコンテンツの磨き上げや発信などを行い、新型コロナウイルス感染症の影響を受けた大阪の賑わいを取り戻す</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「食のブランディングに向けた取り組み」</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魅力ある「食」コンテンツの掘り出しや発信など、食に関する事業を通じて大阪の「食」</a:t>
              </a:r>
              <a:endParaRPr lang="en-US" altLang="ja-JP" sz="1000" dirty="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ブランディングに向けた取組みを推進する。</a:t>
              </a:r>
            </a:p>
            <a:p>
              <a:pPr fontAlgn="ctr"/>
              <a:r>
                <a:rPr lang="ja-JP" altLang="en-US" sz="1000" dirty="0">
                  <a:latin typeface="Meiryo UI" panose="020B0604030504040204" pitchFamily="50" charset="-128"/>
                  <a:ea typeface="Meiryo UI" panose="020B0604030504040204" pitchFamily="50" charset="-128"/>
                </a:rPr>
                <a:t>　   大阪商工会議所と共に「食創造都市　大阪推進機構」の活動を通じて世界における</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「食のまち・大阪」を発信する。</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大阪観光局運営事業（</a:t>
              </a:r>
              <a:r>
                <a:rPr lang="en-US" altLang="ja-JP" sz="1000" dirty="0">
                  <a:latin typeface="Meiryo UI" panose="020B0604030504040204" pitchFamily="50" charset="-128"/>
                  <a:ea typeface="Meiryo UI" panose="020B0604030504040204" pitchFamily="50" charset="-128"/>
                </a:rPr>
                <a:t>533,500</a:t>
              </a:r>
              <a:r>
                <a:rPr lang="ja-JP" altLang="en-US" sz="1000" dirty="0">
                  <a:latin typeface="Meiryo UI" panose="020B0604030504040204" pitchFamily="50" charset="-128"/>
                  <a:ea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endParaRPr>
            </a:p>
            <a:p>
              <a:pPr fontAlgn="ct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②「大阪産（もん）グローバルブランド化促進事業」</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６次産業化に取り組む事業者への支援等により付加価値の高い大阪産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づくり</a:t>
              </a:r>
              <a:r>
                <a:rPr lang="ja-JP" altLang="en-US" sz="1000" dirty="0" smtClean="0">
                  <a:latin typeface="Meiryo UI" panose="020B0604030504040204" pitchFamily="50" charset="-128"/>
                  <a:ea typeface="Meiryo UI" panose="020B0604030504040204" pitchFamily="50" charset="-128"/>
                </a:rPr>
                <a:t>を </a:t>
              </a:r>
              <a:endParaRPr lang="en-US" altLang="ja-JP" sz="1000" dirty="0" smtClean="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進める</a:t>
              </a:r>
              <a:r>
                <a:rPr lang="ja-JP" altLang="en-US" sz="1000" dirty="0">
                  <a:latin typeface="Meiryo UI" panose="020B0604030504040204" pitchFamily="50" charset="-128"/>
                  <a:ea typeface="Meiryo UI" panose="020B0604030504040204" pitchFamily="50" charset="-128"/>
                </a:rPr>
                <a:t>とともに、大阪産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のＰＲ販売や販路拡大等を促進し、ブランド力の向上と</a:t>
              </a:r>
              <a:r>
                <a:rPr lang="ja-JP" altLang="en-US" sz="1000" dirty="0" smtClean="0">
                  <a:latin typeface="Meiryo UI" panose="020B0604030504040204" pitchFamily="50" charset="-128"/>
                  <a:ea typeface="Meiryo UI" panose="020B0604030504040204" pitchFamily="50" charset="-128"/>
                </a:rPr>
                <a:t>購  </a:t>
              </a:r>
              <a:endParaRPr lang="en-US" altLang="ja-JP" sz="1000" dirty="0" smtClean="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入</a:t>
              </a:r>
              <a:r>
                <a:rPr lang="ja-JP" altLang="en-US" sz="1000" dirty="0">
                  <a:latin typeface="Meiryo UI" panose="020B0604030504040204" pitchFamily="50" charset="-128"/>
                  <a:ea typeface="Meiryo UI" panose="020B0604030504040204" pitchFamily="50" charset="-128"/>
                </a:rPr>
                <a:t>機会の拡大を図る。</a:t>
              </a:r>
            </a:p>
            <a:p>
              <a:pPr font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予算　</a:t>
              </a:r>
              <a:r>
                <a:rPr lang="en-US" altLang="ja-JP" sz="1000" dirty="0" smtClean="0">
                  <a:latin typeface="Meiryo UI" panose="020B0604030504040204" pitchFamily="50" charset="-128"/>
                  <a:ea typeface="Meiryo UI" panose="020B0604030504040204" pitchFamily="50" charset="-128"/>
                </a:rPr>
                <a:t>90,079</a:t>
              </a:r>
              <a:r>
                <a:rPr lang="ja-JP" altLang="en-US" sz="1000" dirty="0" smtClean="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fontAlgn="ct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③「大阪の食の魅力発信」</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大阪の食の魅力を活用した新たな大阪ならではの観光</a:t>
              </a:r>
              <a:r>
                <a:rPr lang="ja-JP" altLang="en-US" sz="1000" dirty="0" smtClean="0">
                  <a:latin typeface="Meiryo UI" panose="020B0604030504040204" pitchFamily="50" charset="-128"/>
                  <a:ea typeface="Meiryo UI" panose="020B0604030504040204" pitchFamily="50" charset="-128"/>
                </a:rPr>
                <a:t>コンテンツ</a:t>
              </a:r>
              <a:r>
                <a:rPr lang="ja-JP" altLang="en-US" sz="1000" dirty="0">
                  <a:latin typeface="Meiryo UI" panose="020B0604030504040204" pitchFamily="50" charset="-128"/>
                  <a:ea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rPr>
                <a:t>開発をするなど、</a:t>
              </a:r>
              <a:endParaRPr lang="en-US" altLang="ja-JP" sz="1000" dirty="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大阪の強みである「食」の魅力を発信する。プログラム造成、実施、</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を年間を通して</a:t>
              </a:r>
              <a:endParaRPr lang="en-US" altLang="ja-JP" sz="1000" dirty="0">
                <a:latin typeface="Meiryo UI" panose="020B0604030504040204" pitchFamily="50" charset="-128"/>
                <a:ea typeface="Meiryo UI" panose="020B0604030504040204" pitchFamily="50" charset="-128"/>
              </a:endParaRPr>
            </a:p>
            <a:p>
              <a:pPr fontAlgn="ct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実施</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101940" y="2836741"/>
              <a:ext cx="4716000" cy="244436"/>
            </a:xfrm>
            <a:prstGeom prst="rect">
              <a:avLst/>
            </a:prstGeom>
            <a:solidFill>
              <a:schemeClr val="tx2">
                <a:lumMod val="75000"/>
              </a:schemeClr>
            </a:solidFill>
            <a:ln w="6350">
              <a:no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grpSp>
      <p:grpSp>
        <p:nvGrpSpPr>
          <p:cNvPr id="20" name="グループ化 19">
            <a:extLst>
              <a:ext uri="{FF2B5EF4-FFF2-40B4-BE49-F238E27FC236}">
                <a16:creationId xmlns:a16="http://schemas.microsoft.com/office/drawing/2014/main" id="{24307EC6-116C-427C-840A-924372A6A019}"/>
              </a:ext>
            </a:extLst>
          </p:cNvPr>
          <p:cNvGrpSpPr/>
          <p:nvPr/>
        </p:nvGrpSpPr>
        <p:grpSpPr>
          <a:xfrm>
            <a:off x="4975200" y="880608"/>
            <a:ext cx="4719792" cy="1678234"/>
            <a:chOff x="30695" y="636140"/>
            <a:chExt cx="4719792" cy="1153419"/>
          </a:xfrm>
        </p:grpSpPr>
        <p:sp>
          <p:nvSpPr>
            <p:cNvPr id="21" name="テキスト ボックス 20">
              <a:extLst>
                <a:ext uri="{FF2B5EF4-FFF2-40B4-BE49-F238E27FC236}">
                  <a16:creationId xmlns:a16="http://schemas.microsoft.com/office/drawing/2014/main" id="{790DD660-9B83-4A8C-9343-F7F5B2E74D02}"/>
                </a:ext>
              </a:extLst>
            </p:cNvPr>
            <p:cNvSpPr txBox="1"/>
            <p:nvPr/>
          </p:nvSpPr>
          <p:spPr>
            <a:xfrm>
              <a:off x="30695" y="857996"/>
              <a:ext cx="4719792" cy="931563"/>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200"/>
                </a:lnSpc>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シンボリックなエリア（御堂筋、中之島、水の回廊など）において話題性のあるキラーコンテンツを実施し、大阪の魅力を全世界に強力に発信することで、多くの方々を大阪に誘客する起爆剤となるプロモーションイベントを開催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年秋予定）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年大阪・関西万博の機運醸成に向けたプロモーション事業と連携。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134,200</a:t>
              </a:r>
              <a:r>
                <a:rPr lang="ja-JP" altLang="en-US" sz="1000" dirty="0" smtClean="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7169A4E4-6F6E-4C23-95AB-739CB7811593}"/>
                </a:ext>
              </a:extLst>
            </p:cNvPr>
            <p:cNvSpPr txBox="1"/>
            <p:nvPr/>
          </p:nvSpPr>
          <p:spPr>
            <a:xfrm>
              <a:off x="30695" y="636140"/>
              <a:ext cx="4716000" cy="180617"/>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3" name="グループ化 22">
            <a:extLst>
              <a:ext uri="{FF2B5EF4-FFF2-40B4-BE49-F238E27FC236}">
                <a16:creationId xmlns:a16="http://schemas.microsoft.com/office/drawing/2014/main" id="{2F655D34-120F-4153-82A7-B04C72E66BF5}"/>
              </a:ext>
            </a:extLst>
          </p:cNvPr>
          <p:cNvGrpSpPr/>
          <p:nvPr/>
        </p:nvGrpSpPr>
        <p:grpSpPr>
          <a:xfrm>
            <a:off x="4975200" y="2819278"/>
            <a:ext cx="4716000" cy="1347002"/>
            <a:chOff x="4910760" y="760605"/>
            <a:chExt cx="4716000" cy="1042994"/>
          </a:xfrm>
        </p:grpSpPr>
        <p:sp>
          <p:nvSpPr>
            <p:cNvPr id="24" name="テキスト ボックス 23">
              <a:extLst>
                <a:ext uri="{FF2B5EF4-FFF2-40B4-BE49-F238E27FC236}">
                  <a16:creationId xmlns:a16="http://schemas.microsoft.com/office/drawing/2014/main" id="{EB6FD8EB-81D5-4D8B-882C-E1A922FC1262}"/>
                </a:ext>
              </a:extLst>
            </p:cNvPr>
            <p:cNvSpPr txBox="1"/>
            <p:nvPr/>
          </p:nvSpPr>
          <p:spPr>
            <a:xfrm>
              <a:off x="4910760" y="1017163"/>
              <a:ext cx="4716000" cy="786436"/>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船場</a:t>
              </a:r>
              <a:r>
                <a:rPr lang="ja-JP" altLang="en-US" sz="1000" dirty="0">
                  <a:latin typeface="Meiryo UI" panose="020B0604030504040204" pitchFamily="50" charset="-128"/>
                  <a:ea typeface="Meiryo UI" panose="020B0604030504040204" pitchFamily="50" charset="-128"/>
                </a:rPr>
                <a:t>地区において、歴史的・文化的な建築資源周辺の無電柱化や周辺景観と調和</a:t>
              </a:r>
              <a:r>
                <a:rPr lang="ja-JP" altLang="en-US" sz="1000" dirty="0" smtClean="0">
                  <a:latin typeface="Meiryo UI" panose="020B0604030504040204" pitchFamily="50" charset="-128"/>
                  <a:ea typeface="Meiryo UI" panose="020B0604030504040204" pitchFamily="50" charset="-128"/>
                </a:rPr>
                <a:t>した</a:t>
              </a:r>
              <a:r>
                <a:rPr lang="ja-JP" altLang="en-US" sz="1000" dirty="0">
                  <a:latin typeface="Meiryo UI" panose="020B0604030504040204" pitchFamily="50" charset="-128"/>
                  <a:ea typeface="Meiryo UI" panose="020B0604030504040204" pitchFamily="50" charset="-128"/>
                </a:rPr>
                <a:t>道路整備を実施するとともに、回遊性向上の取組み等を実施する。</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a:t>
              </a:r>
              <a:r>
                <a:rPr lang="ja-JP" altLang="en-US" sz="1000" dirty="0" smtClean="0">
                  <a:latin typeface="Meiryo UI" panose="020B0604030504040204" pitchFamily="50" charset="-128"/>
                  <a:ea typeface="Meiryo UI" panose="020B0604030504040204" pitchFamily="50" charset="-128"/>
                </a:rPr>
                <a:t>に</a:t>
              </a:r>
              <a:r>
                <a:rPr lang="ja-JP" altLang="en-US" sz="1000" dirty="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電線</a:t>
              </a:r>
              <a:r>
                <a:rPr lang="ja-JP" altLang="en-US" sz="1000" dirty="0">
                  <a:latin typeface="Meiryo UI" panose="020B0604030504040204" pitchFamily="50" charset="-128"/>
                  <a:ea typeface="Meiryo UI" panose="020B0604030504040204" pitchFamily="50" charset="-128"/>
                </a:rPr>
                <a:t>管理者により道修町通の抜柱完了予定。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整備後</a:t>
              </a:r>
              <a:r>
                <a:rPr lang="ja-JP" altLang="en-US" sz="1000" dirty="0">
                  <a:latin typeface="Meiryo UI" panose="020B0604030504040204" pitchFamily="50" charset="-128"/>
                  <a:ea typeface="Meiryo UI" panose="020B0604030504040204" pitchFamily="50" charset="-128"/>
                </a:rPr>
                <a:t>の道路空間を活用した賑わい創出等をめざす。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D0444EEB-7DF7-4112-BB62-C4D441F42C0D}"/>
                </a:ext>
              </a:extLst>
            </p:cNvPr>
            <p:cNvSpPr txBox="1"/>
            <p:nvPr/>
          </p:nvSpPr>
          <p:spPr>
            <a:xfrm>
              <a:off x="4910760" y="760605"/>
              <a:ext cx="4716000" cy="203488"/>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観光魅力向上のための歴史・文化的まちなみ創出事業 </a:t>
              </a:r>
            </a:p>
          </p:txBody>
        </p:sp>
      </p:grpSp>
      <p:grpSp>
        <p:nvGrpSpPr>
          <p:cNvPr id="33" name="グループ化 32">
            <a:extLst>
              <a:ext uri="{FF2B5EF4-FFF2-40B4-BE49-F238E27FC236}">
                <a16:creationId xmlns:a16="http://schemas.microsoft.com/office/drawing/2014/main" id="{9696293F-8A4B-491F-BE11-EE6DCE914216}"/>
              </a:ext>
            </a:extLst>
          </p:cNvPr>
          <p:cNvGrpSpPr/>
          <p:nvPr/>
        </p:nvGrpSpPr>
        <p:grpSpPr>
          <a:xfrm>
            <a:off x="4975200" y="4748964"/>
            <a:ext cx="4716000" cy="1367968"/>
            <a:chOff x="5058905" y="2929773"/>
            <a:chExt cx="4716000" cy="1367968"/>
          </a:xfrm>
        </p:grpSpPr>
        <p:sp>
          <p:nvSpPr>
            <p:cNvPr id="34" name="テキスト ボックス 33">
              <a:extLst>
                <a:ext uri="{FF2B5EF4-FFF2-40B4-BE49-F238E27FC236}">
                  <a16:creationId xmlns:a16="http://schemas.microsoft.com/office/drawing/2014/main" id="{99A6212D-098B-4EE7-99EB-2FB9CA5A5F47}"/>
                </a:ext>
              </a:extLst>
            </p:cNvPr>
            <p:cNvSpPr txBox="1"/>
            <p:nvPr/>
          </p:nvSpPr>
          <p:spPr>
            <a:xfrm>
              <a:off x="5058905" y="3282078"/>
              <a:ext cx="4716000" cy="101566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を長期目標とした大阪広域ベイエリアの将来像や様々な主体の取組みの基本的な方向性等について、「大阪広域ベイエリアまちづくりビジョン（案）」をとりまとめ、その重点的な取組みとして、海上交通の活性化、広域サイクル連携及び堺旧港周辺まちづくり等の取組みを推進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4,000</a:t>
              </a:r>
              <a:r>
                <a:rPr lang="ja-JP" altLang="en-US" sz="1000" dirty="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358AF307-72E9-4A29-9FAF-D44D3C602AA3}"/>
                </a:ext>
              </a:extLst>
            </p:cNvPr>
            <p:cNvSpPr txBox="1"/>
            <p:nvPr/>
          </p:nvSpPr>
          <p:spPr>
            <a:xfrm>
              <a:off x="5058905" y="2929773"/>
              <a:ext cx="4716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広域ベイエリアまちづくりの推進</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6" name="グループ化 25">
            <a:extLst>
              <a:ext uri="{FF2B5EF4-FFF2-40B4-BE49-F238E27FC236}">
                <a16:creationId xmlns:a16="http://schemas.microsoft.com/office/drawing/2014/main" id="{9696293F-8A4B-491F-BE11-EE6DCE914216}"/>
              </a:ext>
            </a:extLst>
          </p:cNvPr>
          <p:cNvGrpSpPr/>
          <p:nvPr/>
        </p:nvGrpSpPr>
        <p:grpSpPr>
          <a:xfrm>
            <a:off x="115200" y="4748961"/>
            <a:ext cx="4716000" cy="1360306"/>
            <a:chOff x="5043137" y="2803795"/>
            <a:chExt cx="4716000" cy="1128331"/>
          </a:xfrm>
        </p:grpSpPr>
        <p:sp>
          <p:nvSpPr>
            <p:cNvPr id="27" name="テキスト ボックス 26">
              <a:extLst>
                <a:ext uri="{FF2B5EF4-FFF2-40B4-BE49-F238E27FC236}">
                  <a16:creationId xmlns:a16="http://schemas.microsoft.com/office/drawing/2014/main" id="{99A6212D-098B-4EE7-99EB-2FB9CA5A5F47}"/>
                </a:ext>
              </a:extLst>
            </p:cNvPr>
            <p:cNvSpPr txBox="1"/>
            <p:nvPr/>
          </p:nvSpPr>
          <p:spPr>
            <a:xfrm>
              <a:off x="5043137" y="3096022"/>
              <a:ext cx="4716000" cy="836104"/>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誘致などの事業に取り組み、来阪宿泊数等を増加させることで、新たな観光関連産業の振興や地域の活性化につなげ、経済効果の向上を図る。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533,500</a:t>
              </a:r>
              <a:r>
                <a:rPr lang="ja-JP" altLang="en-US" sz="1000" dirty="0" smtClean="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5043137" y="2803795"/>
              <a:ext cx="4716000" cy="217984"/>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大阪観光局運営事業</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11520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grpSp>
        <p:nvGrpSpPr>
          <p:cNvPr id="20" name="グループ化 19">
            <a:extLst>
              <a:ext uri="{FF2B5EF4-FFF2-40B4-BE49-F238E27FC236}">
                <a16:creationId xmlns:a16="http://schemas.microsoft.com/office/drawing/2014/main" id="{6B14304B-285F-45A1-B1C3-BDD77A897E1C}"/>
              </a:ext>
            </a:extLst>
          </p:cNvPr>
          <p:cNvGrpSpPr/>
          <p:nvPr/>
        </p:nvGrpSpPr>
        <p:grpSpPr>
          <a:xfrm>
            <a:off x="113240" y="811113"/>
            <a:ext cx="4717960" cy="2172151"/>
            <a:chOff x="69267" y="1085777"/>
            <a:chExt cx="4717960" cy="2172151"/>
          </a:xfrm>
        </p:grpSpPr>
        <p:sp>
          <p:nvSpPr>
            <p:cNvPr id="18" name="テキスト ボックス 17"/>
            <p:cNvSpPr txBox="1"/>
            <p:nvPr/>
          </p:nvSpPr>
          <p:spPr>
            <a:xfrm>
              <a:off x="69267" y="1395880"/>
              <a:ext cx="4716000" cy="1862048"/>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新型コロナウイルス</a:t>
              </a: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感染症拡大の</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影響により大きな打撃を受けた観光関連事業者を支援するため、魅力的なコンテンツにより、大阪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に観光客を呼び込むとともに、府域を周遊させる仕組みを構築し、効果を府内全体に波及させる</a:t>
              </a:r>
              <a:r>
                <a:rPr kumimoji="1" lang="ja-JP" altLang="en-US" sz="1000" b="0" i="0" u="none"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①特別な旅づくり</a:t>
              </a:r>
              <a:endParaRPr kumimoji="1" lang="en-US" altLang="ja-JP"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多様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な観光資源の新たな楽しみ方を提供することで、大阪の魅力を知っていただき、</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集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促進・周遊のきっかけとするため、期間限定の魅力的なプレミアム感のある体験を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提供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コンテンツを実施し、大阪の魅力を全国に発信する。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②誘客・府域周遊への仕掛けづくり</a:t>
              </a:r>
              <a:endParaRPr kumimoji="1" lang="en-US" altLang="ja-JP"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大阪への誘客を促進し、府域周遊につなげるため、「特別な旅づくり」等により来阪され</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観光客に府内の観光関連施設で利用できるクーポン等を付与する。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71227" y="1085777"/>
              <a:ext cx="4716000" cy="2628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国内旅行</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消費喚起事業</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a:extLst>
              <a:ext uri="{FF2B5EF4-FFF2-40B4-BE49-F238E27FC236}">
                <a16:creationId xmlns:a16="http://schemas.microsoft.com/office/drawing/2014/main" id="{CFE5C451-9E3C-4F33-A26D-5C0F9779B5E0}"/>
              </a:ext>
            </a:extLst>
          </p:cNvPr>
          <p:cNvGrpSpPr/>
          <p:nvPr/>
        </p:nvGrpSpPr>
        <p:grpSpPr>
          <a:xfrm>
            <a:off x="4946400" y="2700002"/>
            <a:ext cx="4716000" cy="1379991"/>
            <a:chOff x="5079465" y="4871087"/>
            <a:chExt cx="4716000" cy="1359269"/>
          </a:xfrm>
        </p:grpSpPr>
        <p:sp>
          <p:nvSpPr>
            <p:cNvPr id="21" name="テキスト ボックス 20"/>
            <p:cNvSpPr txBox="1"/>
            <p:nvPr/>
          </p:nvSpPr>
          <p:spPr>
            <a:xfrm>
              <a:off x="5079465" y="5166573"/>
              <a:ext cx="4716000" cy="1063783"/>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とともに、ホテル等との災害時の連携協定締結を進めることにより、災害時に外国人旅行者等が一時避難できる環境を確保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今後は、旅行者向けのリーフレットの配布拡大をはじめ、支援フロー及びガイドラインの周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知、大阪市をはじめとした府内宿泊施設との協定締結の促進に取り組む。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5079465" y="4871087"/>
              <a:ext cx="4716000" cy="258854"/>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外国人旅行者安全確保事業</a:t>
              </a:r>
            </a:p>
          </p:txBody>
        </p:sp>
      </p:grpSp>
      <p:sp>
        <p:nvSpPr>
          <p:cNvPr id="28" name="スライド番号プレースホルダー 1"/>
          <p:cNvSpPr txBox="1">
            <a:spLocks/>
          </p:cNvSpPr>
          <p:nvPr/>
        </p:nvSpPr>
        <p:spPr>
          <a:xfrm>
            <a:off x="7466136" y="6602336"/>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5</a:t>
            </a:fld>
            <a:endParaRPr lang="ja-JP" altLang="en-US" dirty="0"/>
          </a:p>
        </p:txBody>
      </p:sp>
      <p:grpSp>
        <p:nvGrpSpPr>
          <p:cNvPr id="30" name="グループ化 29">
            <a:extLst>
              <a:ext uri="{FF2B5EF4-FFF2-40B4-BE49-F238E27FC236}">
                <a16:creationId xmlns:a16="http://schemas.microsoft.com/office/drawing/2014/main" id="{FD2F0EDA-883F-43F5-84F4-F84777E3C970}"/>
              </a:ext>
            </a:extLst>
          </p:cNvPr>
          <p:cNvGrpSpPr/>
          <p:nvPr/>
        </p:nvGrpSpPr>
        <p:grpSpPr>
          <a:xfrm>
            <a:off x="115200" y="5092459"/>
            <a:ext cx="4716000" cy="1587361"/>
            <a:chOff x="5033787" y="4671554"/>
            <a:chExt cx="4716000" cy="1792497"/>
          </a:xfrm>
        </p:grpSpPr>
        <p:sp>
          <p:nvSpPr>
            <p:cNvPr id="31" name="テキスト ボックス 30">
              <a:extLst>
                <a:ext uri="{FF2B5EF4-FFF2-40B4-BE49-F238E27FC236}">
                  <a16:creationId xmlns:a16="http://schemas.microsoft.com/office/drawing/2014/main" id="{DDB3614C-D419-4D7E-A8CE-1E00EC6D8642}"/>
                </a:ext>
              </a:extLst>
            </p:cNvPr>
            <p:cNvSpPr txBox="1"/>
            <p:nvPr/>
          </p:nvSpPr>
          <p:spPr>
            <a:xfrm>
              <a:off x="5033787" y="5041220"/>
              <a:ext cx="4716000" cy="1422831"/>
            </a:xfrm>
            <a:prstGeom prst="rect">
              <a:avLst/>
            </a:prstGeom>
            <a:solidFill>
              <a:schemeClr val="bg1"/>
            </a:solidFill>
            <a:ln w="6350">
              <a:solidFill>
                <a:schemeClr val="tx1">
                  <a:lumMod val="50000"/>
                  <a:lumOff val="50000"/>
                </a:schemeClr>
              </a:solidFill>
            </a:ln>
          </p:spPr>
          <p:txBody>
            <a:bodyPr wrap="square" rtlCol="0">
              <a:noAutofit/>
            </a:bodyPr>
            <a:lstStyle/>
            <a:p>
              <a:pPr>
                <a:lnSpc>
                  <a:spcPts val="1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主に外国人旅行者を対象としたナイトカルチャー事業の立ち上げや事業継続に向けた取組みを支援する。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夜間公演等の事業継続に向けた取組みに対し、補助上限額を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万円とする補助を実施する。</a:t>
              </a: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新しい補助事業の構築に向け、ナイトカルチャーの発掘・創出にかかる検討会を、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年５月～８月に開催予定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2,778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B6E76579-730C-4069-ABC5-9D74228DA157}"/>
                </a:ext>
              </a:extLst>
            </p:cNvPr>
            <p:cNvSpPr txBox="1"/>
            <p:nvPr/>
          </p:nvSpPr>
          <p:spPr>
            <a:xfrm>
              <a:off x="5033787" y="4671554"/>
              <a:ext cx="4716000" cy="296762"/>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5" name="グループ化 34">
            <a:extLst>
              <a:ext uri="{FF2B5EF4-FFF2-40B4-BE49-F238E27FC236}">
                <a16:creationId xmlns:a16="http://schemas.microsoft.com/office/drawing/2014/main" id="{11675FC0-9B05-4527-B3BA-C3341150D2BC}"/>
              </a:ext>
            </a:extLst>
          </p:cNvPr>
          <p:cNvGrpSpPr/>
          <p:nvPr/>
        </p:nvGrpSpPr>
        <p:grpSpPr>
          <a:xfrm>
            <a:off x="4946589" y="810000"/>
            <a:ext cx="4715999" cy="1845202"/>
            <a:chOff x="168864" y="4968393"/>
            <a:chExt cx="3077484" cy="2035610"/>
          </a:xfrm>
        </p:grpSpPr>
        <p:sp>
          <p:nvSpPr>
            <p:cNvPr id="36" name="テキスト ボックス 35">
              <a:extLst>
                <a:ext uri="{FF2B5EF4-FFF2-40B4-BE49-F238E27FC236}">
                  <a16:creationId xmlns:a16="http://schemas.microsoft.com/office/drawing/2014/main" id="{A1A2FD97-5293-4963-968D-2C0521863B82}"/>
                </a:ext>
              </a:extLst>
            </p:cNvPr>
            <p:cNvSpPr txBox="1"/>
            <p:nvPr/>
          </p:nvSpPr>
          <p:spPr>
            <a:xfrm>
              <a:off x="168864" y="5289344"/>
              <a:ext cx="3077484" cy="1714659"/>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宿泊施設（特区及び新法民泊施設を含む）における来阪旅行者のための環境整備に係る事業に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対し補助</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を行うことにより、おもてなし環境の向上を図る。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t>　</a:t>
              </a:r>
              <a:endParaRPr lang="en-US" altLang="ja-JP" sz="1000" dirty="0"/>
            </a:p>
            <a:p>
              <a:pPr>
                <a:lnSpc>
                  <a:spcPts val="1100"/>
                </a:lnSpc>
              </a:pPr>
              <a:r>
                <a:rPr lang="ja-JP" altLang="en-US" sz="1000" dirty="0">
                  <a:latin typeface="Meiryo UI" panose="020B0604030504040204" pitchFamily="50" charset="-128"/>
                  <a:ea typeface="Meiryo UI" panose="020B0604030504040204" pitchFamily="50" charset="-128"/>
                </a:rPr>
                <a:t>宿泊施設が実施する以下の取組みに対し支援を行う。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rPr>
                <a:t>　感染防止対策推進：非接触対応や換気機能向上などの新型コロナウイルス感染症拡</a:t>
              </a:r>
              <a:endParaRPr lang="en-US" altLang="ja-JP" sz="1000" dirty="0">
                <a:latin typeface="Meiryo UI" panose="020B0604030504040204" pitchFamily="50" charset="-128"/>
                <a:ea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rPr>
                <a:t>　　　　　　　　　　　　　　 大防止対策</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おもてなし環境整備：施設内案内表示の多言語化や</a:t>
              </a:r>
              <a:r>
                <a:rPr lang="en-US" altLang="ja-JP" sz="1000" dirty="0">
                  <a:latin typeface="Meiryo UI" panose="020B0604030504040204" pitchFamily="50" charset="-128"/>
                  <a:ea typeface="Meiryo UI" panose="020B0604030504040204" pitchFamily="50" charset="-128"/>
                </a:rPr>
                <a:t>Wi-Fi</a:t>
              </a:r>
              <a:r>
                <a:rPr lang="ja-JP" altLang="en-US" sz="1000" dirty="0">
                  <a:latin typeface="Meiryo UI" panose="020B0604030504040204" pitchFamily="50" charset="-128"/>
                  <a:ea typeface="Meiryo UI" panose="020B0604030504040204" pitchFamily="50" charset="-128"/>
                </a:rPr>
                <a:t>など</a:t>
              </a:r>
              <a:r>
                <a:rPr lang="en-US" altLang="ja-JP" sz="1000" dirty="0">
                  <a:latin typeface="Meiryo UI" panose="020B0604030504040204" pitchFamily="50" charset="-128"/>
                  <a:ea typeface="Meiryo UI" panose="020B0604030504040204" pitchFamily="50" charset="-128"/>
                </a:rPr>
                <a:t>IT</a:t>
              </a:r>
              <a:r>
                <a:rPr lang="ja-JP" altLang="en-US" sz="1000" dirty="0">
                  <a:latin typeface="Meiryo UI" panose="020B0604030504040204" pitchFamily="50" charset="-128"/>
                  <a:ea typeface="Meiryo UI" panose="020B0604030504040204" pitchFamily="50" charset="-128"/>
                </a:rPr>
                <a:t>環境の整備、トイレ</a:t>
              </a:r>
              <a:endParaRPr lang="en-US" altLang="ja-JP" sz="1000" dirty="0">
                <a:latin typeface="Meiryo UI" panose="020B0604030504040204" pitchFamily="50" charset="-128"/>
                <a:ea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rPr>
                <a:t>　　　　　　　　　　　　　　 の洋式化といった宿泊客の利便性や満足度向上に繋がる取組み</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D91BC997-52B8-4817-8898-9E10EA573EEC}"/>
                </a:ext>
              </a:extLst>
            </p:cNvPr>
            <p:cNvSpPr txBox="1"/>
            <p:nvPr/>
          </p:nvSpPr>
          <p:spPr>
            <a:xfrm>
              <a:off x="168864" y="4968393"/>
              <a:ext cx="3077484" cy="289919"/>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p>
          </p:txBody>
        </p:sp>
      </p:grpSp>
      <p:grpSp>
        <p:nvGrpSpPr>
          <p:cNvPr id="25" name="グループ化 24">
            <a:extLst>
              <a:ext uri="{FF2B5EF4-FFF2-40B4-BE49-F238E27FC236}">
                <a16:creationId xmlns:a16="http://schemas.microsoft.com/office/drawing/2014/main" id="{7066CAF2-E09E-4358-B068-BA532BD1FA2F}"/>
              </a:ext>
            </a:extLst>
          </p:cNvPr>
          <p:cNvGrpSpPr/>
          <p:nvPr/>
        </p:nvGrpSpPr>
        <p:grpSpPr>
          <a:xfrm>
            <a:off x="115200" y="3058788"/>
            <a:ext cx="4716000" cy="1948410"/>
            <a:chOff x="159450" y="4551013"/>
            <a:chExt cx="3077484" cy="1948410"/>
          </a:xfrm>
        </p:grpSpPr>
        <p:sp>
          <p:nvSpPr>
            <p:cNvPr id="26" name="テキスト ボックス 25">
              <a:extLst>
                <a:ext uri="{FF2B5EF4-FFF2-40B4-BE49-F238E27FC236}">
                  <a16:creationId xmlns:a16="http://schemas.microsoft.com/office/drawing/2014/main" id="{1DA255FF-F709-4742-90F4-15ECEADA1109}"/>
                </a:ext>
              </a:extLst>
            </p:cNvPr>
            <p:cNvSpPr txBox="1"/>
            <p:nvPr/>
          </p:nvSpPr>
          <p:spPr>
            <a:xfrm>
              <a:off x="159450" y="4861795"/>
              <a:ext cx="3077484" cy="1637628"/>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観光関連事業者を支援するため、「国内旅行消費喚起事業」に加え、「大阪いらっしゃいキャンペーン」、「新たな</a:t>
              </a:r>
              <a:r>
                <a:rPr lang="en-US" altLang="ja-JP" sz="1000"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トラベル事業」を実施し、府域への誘客及び観光消費を促進する。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〇大阪いらっしゃいキャンペーン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国の補助を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活用し、「大阪いらっしゃいキャンペーン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」のスキーム</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一定額</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以上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旅行・宿泊プランを対象に宿泊割引とクーポン付与を実施する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年度予算案</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9,700,000</a:t>
              </a:r>
              <a:r>
                <a:rPr lang="ja-JP" altLang="en-US" sz="1000" dirty="0">
                  <a:latin typeface="Meiryo UI" panose="020B0604030504040204" pitchFamily="50" charset="-128"/>
                  <a:ea typeface="Meiryo UI" panose="020B0604030504040204" pitchFamily="50" charset="-128"/>
                </a:rPr>
                <a:t>千円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全額</a:t>
              </a:r>
              <a:r>
                <a:rPr lang="en-US" altLang="ja-JP" sz="1000" dirty="0">
                  <a:latin typeface="Meiryo UI" panose="020B0604030504040204" pitchFamily="50" charset="-128"/>
                  <a:ea typeface="Meiryo UI" panose="020B0604030504040204" pitchFamily="50" charset="-128"/>
                </a:rPr>
                <a:t>R3</a:t>
              </a:r>
              <a:r>
                <a:rPr lang="ja-JP" altLang="en-US" sz="1000" dirty="0">
                  <a:latin typeface="Meiryo UI" panose="020B0604030504040204" pitchFamily="50" charset="-128"/>
                  <a:ea typeface="Meiryo UI" panose="020B0604030504040204" pitchFamily="50" charset="-128"/>
                </a:rPr>
                <a:t>年度より繰越予定</a:t>
              </a:r>
              <a:endParaRPr lang="en-US" altLang="ja-JP" sz="1000" dirty="0">
                <a:latin typeface="Meiryo UI" panose="020B0604030504040204" pitchFamily="50" charset="-128"/>
                <a:ea typeface="Meiryo UI" panose="020B0604030504040204" pitchFamily="50" charset="-128"/>
              </a:endParaRPr>
            </a:p>
            <a:p>
              <a:pPr fontAlgn="ct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〇新たな</a:t>
              </a:r>
              <a:r>
                <a:rPr lang="en-US" altLang="ja-JP" sz="1000"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トラベル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0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000"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トラベル事業終了後に、都道府県事業として宿泊割引とクーポン付与</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年度予算案</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21,405,718</a:t>
              </a:r>
              <a:r>
                <a:rPr lang="ja-JP" altLang="en-US" sz="1000" dirty="0">
                  <a:latin typeface="Meiryo UI" panose="020B0604030504040204" pitchFamily="50" charset="-128"/>
                  <a:ea typeface="Meiryo UI" panose="020B0604030504040204" pitchFamily="50" charset="-128"/>
                </a:rPr>
                <a:t>千円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全額</a:t>
              </a:r>
              <a:r>
                <a:rPr lang="en-US" altLang="ja-JP" sz="1000" dirty="0">
                  <a:latin typeface="Meiryo UI" panose="020B0604030504040204" pitchFamily="50" charset="-128"/>
                  <a:ea typeface="Meiryo UI" panose="020B0604030504040204" pitchFamily="50" charset="-128"/>
                </a:rPr>
                <a:t>R3</a:t>
              </a:r>
              <a:r>
                <a:rPr lang="ja-JP" altLang="en-US" sz="1000" dirty="0">
                  <a:latin typeface="Meiryo UI" panose="020B0604030504040204" pitchFamily="50" charset="-128"/>
                  <a:ea typeface="Meiryo UI" panose="020B0604030504040204" pitchFamily="50" charset="-128"/>
                </a:rPr>
                <a:t>年度より繰越予定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1DB4D404-3A1F-4E21-AA8C-F3F94852286A}"/>
                </a:ext>
              </a:extLst>
            </p:cNvPr>
            <p:cNvSpPr txBox="1"/>
            <p:nvPr/>
          </p:nvSpPr>
          <p:spPr>
            <a:xfrm>
              <a:off x="159450" y="4551013"/>
              <a:ext cx="3077484" cy="246221"/>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大阪いらっしゃいキャンペーン・新たな</a:t>
              </a:r>
              <a:r>
                <a:rPr lang="en-US" altLang="ja-JP" sz="1100" b="1" u="sng"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GoTo</a:t>
              </a: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トラベル事業</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grpSp>
      <p:sp>
        <p:nvSpPr>
          <p:cNvPr id="38" name="正方形/長方形 37"/>
          <p:cNvSpPr/>
          <p:nvPr/>
        </p:nvSpPr>
        <p:spPr>
          <a:xfrm>
            <a:off x="3729411" y="827406"/>
            <a:ext cx="1080000" cy="2393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一部新規</a:t>
            </a:r>
            <a:endParaRPr kumimoji="1" lang="ja-JP" altLang="en-US" sz="1400" dirty="0">
              <a:solidFill>
                <a:schemeClr val="tx1"/>
              </a:solidFill>
            </a:endParaRPr>
          </a:p>
        </p:txBody>
      </p:sp>
      <p:sp>
        <p:nvSpPr>
          <p:cNvPr id="39" name="正方形/長方形 38"/>
          <p:cNvSpPr/>
          <p:nvPr/>
        </p:nvSpPr>
        <p:spPr>
          <a:xfrm>
            <a:off x="3761195" y="3058310"/>
            <a:ext cx="108000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一部新規</a:t>
            </a:r>
            <a:endParaRPr kumimoji="1" lang="ja-JP" altLang="en-US" sz="1400" dirty="0">
              <a:solidFill>
                <a:schemeClr val="tx1"/>
              </a:solidFill>
            </a:endParaRPr>
          </a:p>
        </p:txBody>
      </p:sp>
      <p:grpSp>
        <p:nvGrpSpPr>
          <p:cNvPr id="32" name="グループ化 31">
            <a:extLst>
              <a:ext uri="{FF2B5EF4-FFF2-40B4-BE49-F238E27FC236}">
                <a16:creationId xmlns:a16="http://schemas.microsoft.com/office/drawing/2014/main" id="{CFE5C451-9E3C-4F33-A26D-5C0F9779B5E0}"/>
              </a:ext>
            </a:extLst>
          </p:cNvPr>
          <p:cNvGrpSpPr/>
          <p:nvPr/>
        </p:nvGrpSpPr>
        <p:grpSpPr>
          <a:xfrm>
            <a:off x="4946590" y="5287357"/>
            <a:ext cx="4722410" cy="1392465"/>
            <a:chOff x="5032410" y="5885224"/>
            <a:chExt cx="4722410" cy="2075135"/>
          </a:xfrm>
        </p:grpSpPr>
        <p:sp>
          <p:nvSpPr>
            <p:cNvPr id="33" name="テキスト ボックス 32"/>
            <p:cNvSpPr txBox="1"/>
            <p:nvPr/>
          </p:nvSpPr>
          <p:spPr>
            <a:xfrm>
              <a:off x="5032410" y="6338057"/>
              <a:ext cx="4716000" cy="1622302"/>
            </a:xfrm>
            <a:prstGeom prst="rect">
              <a:avLst/>
            </a:prstGeom>
            <a:no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1000" dirty="0" smtClean="0">
                  <a:latin typeface="Meiryo UI" panose="020B0604030504040204" pitchFamily="50" charset="-128"/>
                  <a:ea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rPr>
                <a:t>城天守閣の復興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周年を締めくくるイベントを官民連携で実施し、大阪へ</a:t>
              </a:r>
              <a:r>
                <a:rPr lang="ja-JP" altLang="en-US" sz="1000" dirty="0" smtClean="0">
                  <a:latin typeface="Meiryo UI" panose="020B0604030504040204" pitchFamily="50" charset="-128"/>
                  <a:ea typeface="Meiryo UI" panose="020B0604030504040204" pitchFamily="50" charset="-128"/>
                </a:rPr>
                <a:t>の</a:t>
              </a:r>
              <a:r>
                <a:rPr lang="ja-JP" altLang="en-US" sz="1000" dirty="0">
                  <a:latin typeface="Meiryo UI" panose="020B0604030504040204" pitchFamily="50" charset="-128"/>
                  <a:ea typeface="Meiryo UI" panose="020B0604030504040204" pitchFamily="50" charset="-128"/>
                </a:rPr>
                <a:t>集客</a:t>
              </a:r>
              <a:r>
                <a:rPr lang="ja-JP" altLang="en-US" sz="1000" dirty="0" smtClean="0">
                  <a:latin typeface="Meiryo UI" panose="020B0604030504040204" pitchFamily="50" charset="-128"/>
                  <a:ea typeface="Meiryo UI" panose="020B0604030504040204" pitchFamily="50" charset="-128"/>
                </a:rPr>
                <a:t>を　促進</a:t>
              </a:r>
              <a:r>
                <a:rPr lang="ja-JP" altLang="en-US" sz="1000" dirty="0">
                  <a:latin typeface="Meiryo UI" panose="020B0604030504040204" pitchFamily="50" charset="-128"/>
                  <a:ea typeface="Meiryo UI" panose="020B0604030504040204" pitchFamily="50" charset="-128"/>
                </a:rPr>
                <a:t>するとともに新型コロナウイルス</a:t>
              </a:r>
              <a:r>
                <a:rPr lang="ja-JP" altLang="en-US" sz="1000" dirty="0" smtClean="0">
                  <a:latin typeface="Meiryo UI" panose="020B0604030504040204" pitchFamily="50" charset="-128"/>
                  <a:ea typeface="Meiryo UI" panose="020B0604030504040204" pitchFamily="50" charset="-128"/>
                </a:rPr>
                <a:t>感染症拡大の影響から</a:t>
              </a:r>
              <a:r>
                <a:rPr lang="ja-JP" altLang="en-US" sz="1000" dirty="0">
                  <a:latin typeface="Meiryo UI" panose="020B0604030504040204" pitchFamily="50" charset="-128"/>
                  <a:ea typeface="Meiryo UI" panose="020B0604030504040204" pitchFamily="50" charset="-128"/>
                </a:rPr>
                <a:t>の復興の機運を醸成する</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・大阪城公園の特性を活かした催事のほか、音楽ライブや、物販・飲食ブースの出店等に　</a:t>
              </a:r>
              <a:endParaRPr lang="en-US" altLang="ja-JP" sz="1000" dirty="0">
                <a:latin typeface="Meiryo UI" panose="020B0604030504040204" pitchFamily="50" charset="-128"/>
                <a:ea typeface="Meiryo UI" panose="020B0604030504040204" pitchFamily="50" charset="-128"/>
              </a:endParaRPr>
            </a:p>
            <a:p>
              <a:pPr lvl="0">
                <a:lnSpc>
                  <a:spcPts val="1100"/>
                </a:lnSpc>
              </a:pPr>
              <a:r>
                <a:rPr lang="ja-JP" altLang="en-US" sz="1000" dirty="0">
                  <a:latin typeface="Meiryo UI" panose="020B0604030504040204" pitchFamily="50" charset="-128"/>
                  <a:ea typeface="Meiryo UI" panose="020B0604030504040204" pitchFamily="50" charset="-128"/>
                </a:rPr>
                <a:t>　  よる大阪ならではのイベントを開催。（</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月予定）</a:t>
              </a:r>
              <a:endParaRPr lang="en-US" altLang="ja-JP" sz="1000" dirty="0">
                <a:latin typeface="Meiryo UI" panose="020B0604030504040204" pitchFamily="50" charset="-128"/>
                <a:ea typeface="Meiryo UI" panose="020B0604030504040204" pitchFamily="50" charset="-128"/>
              </a:endParaRPr>
            </a:p>
            <a:p>
              <a:pPr lvl="0">
                <a:lnSpc>
                  <a:spcPts val="1100"/>
                </a:lnSpc>
              </a:pPr>
              <a:r>
                <a:rPr lang="ja-JP" altLang="en-US" sz="1000" dirty="0">
                  <a:latin typeface="Meiryo UI" panose="020B0604030504040204" pitchFamily="50" charset="-128"/>
                  <a:ea typeface="Meiryo UI" panose="020B0604030504040204" pitchFamily="50" charset="-128"/>
                </a:rPr>
                <a:t>　・大阪城天守閣と縁のある城郭と連携したキャンペーンを実施。</a:t>
              </a:r>
              <a:endParaRPr lang="en-US" altLang="ja-JP" sz="1000" dirty="0">
                <a:latin typeface="Meiryo UI" panose="020B0604030504040204" pitchFamily="50" charset="-128"/>
                <a:ea typeface="Meiryo UI" panose="020B0604030504040204" pitchFamily="50" charset="-128"/>
              </a:endParaRPr>
            </a:p>
            <a:p>
              <a:pPr>
                <a:lnSpc>
                  <a:spcPts val="1100"/>
                </a:lnSpc>
              </a:pPr>
              <a:r>
                <a:rPr lang="ja-JP" altLang="en-US" sz="1000" dirty="0">
                  <a:solidFill>
                    <a:srgbClr val="00B050"/>
                  </a:solidFill>
                  <a:latin typeface="Meiryo UI" panose="020B0604030504040204" pitchFamily="50" charset="-128"/>
                  <a:ea typeface="Meiryo UI" panose="020B0604030504040204" pitchFamily="50" charset="-128"/>
                </a:rPr>
                <a:t>　</a:t>
              </a:r>
              <a:r>
                <a:rPr lang="ja-JP" altLang="en-US" sz="1000" dirty="0" smtClean="0">
                  <a:solidFill>
                    <a:srgbClr val="00B050"/>
                  </a:solidFill>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262,760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5038820" y="5885224"/>
              <a:ext cx="4716000" cy="39164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1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大阪城天守閣を中心とした集客促進事業</a:t>
              </a:r>
              <a:r>
                <a:rPr lang="ja-JP" altLang="en-US" sz="11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1" i="0"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1" name="正方形/長方形 40"/>
          <p:cNvSpPr/>
          <p:nvPr/>
        </p:nvSpPr>
        <p:spPr>
          <a:xfrm>
            <a:off x="8582590" y="5289847"/>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grpSp>
        <p:nvGrpSpPr>
          <p:cNvPr id="42" name="グループ化 41">
            <a:extLst>
              <a:ext uri="{FF2B5EF4-FFF2-40B4-BE49-F238E27FC236}">
                <a16:creationId xmlns:a16="http://schemas.microsoft.com/office/drawing/2014/main" id="{E55A216B-9371-4636-AF1A-737185890C1F}"/>
              </a:ext>
            </a:extLst>
          </p:cNvPr>
          <p:cNvGrpSpPr/>
          <p:nvPr/>
        </p:nvGrpSpPr>
        <p:grpSpPr>
          <a:xfrm>
            <a:off x="4946400" y="4134028"/>
            <a:ext cx="4716000" cy="1117770"/>
            <a:chOff x="4992198" y="2795761"/>
            <a:chExt cx="4716000" cy="1220419"/>
          </a:xfrm>
        </p:grpSpPr>
        <p:sp>
          <p:nvSpPr>
            <p:cNvPr id="43" name="テキスト ボックス 42">
              <a:extLst>
                <a:ext uri="{FF2B5EF4-FFF2-40B4-BE49-F238E27FC236}">
                  <a16:creationId xmlns:a16="http://schemas.microsoft.com/office/drawing/2014/main" id="{E6BB53D3-A1FF-4157-BB82-F3A2D5531FEE}"/>
                </a:ext>
              </a:extLst>
            </p:cNvPr>
            <p:cNvSpPr txBox="1"/>
            <p:nvPr/>
          </p:nvSpPr>
          <p:spPr>
            <a:xfrm>
              <a:off x="4992198" y="3131273"/>
              <a:ext cx="4716000" cy="884907"/>
            </a:xfrm>
            <a:prstGeom prst="rect">
              <a:avLst/>
            </a:prstGeom>
            <a:solidFill>
              <a:schemeClr val="bg1"/>
            </a:solidFill>
            <a:ln w="6350">
              <a:solidFill>
                <a:schemeClr val="tx1">
                  <a:lumMod val="50000"/>
                  <a:lumOff val="50000"/>
                </a:schemeClr>
              </a:solidFill>
            </a:ln>
          </p:spPr>
          <p:txBody>
            <a:bodyPr wrap="square" rtlCol="0">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時に外国人が必要とする災害や交通等の情報を多言語で提供するウェブサイト・アプリである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の管理・運用を行うとともに、情報の充実や普及促進に取り組む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12,993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a:extLst>
                <a:ext uri="{FF2B5EF4-FFF2-40B4-BE49-F238E27FC236}">
                  <a16:creationId xmlns:a16="http://schemas.microsoft.com/office/drawing/2014/main" id="{EC54F174-1E09-4ED9-94B2-6C4A203E7D12}"/>
                </a:ext>
              </a:extLst>
            </p:cNvPr>
            <p:cNvSpPr txBox="1"/>
            <p:nvPr/>
          </p:nvSpPr>
          <p:spPr>
            <a:xfrm>
              <a:off x="4992198" y="2795761"/>
              <a:ext cx="4716000" cy="286934"/>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災害時多言語支援事業</a:t>
              </a:r>
            </a:p>
          </p:txBody>
        </p:sp>
      </p:grpSp>
    </p:spTree>
    <p:extLst>
      <p:ext uri="{BB962C8B-B14F-4D97-AF65-F5344CB8AC3E}">
        <p14:creationId xmlns:p14="http://schemas.microsoft.com/office/powerpoint/2010/main" val="3147791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114580" y="464674"/>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grpSp>
        <p:nvGrpSpPr>
          <p:cNvPr id="2" name="グループ化 1">
            <a:extLst>
              <a:ext uri="{FF2B5EF4-FFF2-40B4-BE49-F238E27FC236}">
                <a16:creationId xmlns:a16="http://schemas.microsoft.com/office/drawing/2014/main" id="{CFE5C451-9E3C-4F33-A26D-5C0F9779B5E0}"/>
              </a:ext>
            </a:extLst>
          </p:cNvPr>
          <p:cNvGrpSpPr/>
          <p:nvPr/>
        </p:nvGrpSpPr>
        <p:grpSpPr>
          <a:xfrm>
            <a:off x="114580" y="791908"/>
            <a:ext cx="4716000" cy="2343548"/>
            <a:chOff x="5053041" y="4761633"/>
            <a:chExt cx="4716000" cy="2217098"/>
          </a:xfrm>
        </p:grpSpPr>
        <p:sp>
          <p:nvSpPr>
            <p:cNvPr id="21" name="テキスト ボックス 20"/>
            <p:cNvSpPr txBox="1"/>
            <p:nvPr/>
          </p:nvSpPr>
          <p:spPr>
            <a:xfrm>
              <a:off x="5053041" y="5040362"/>
              <a:ext cx="4716000" cy="1938369"/>
            </a:xfrm>
            <a:prstGeom prst="rect">
              <a:avLst/>
            </a:prstGeom>
            <a:solidFill>
              <a:schemeClr val="bg1"/>
            </a:solidFill>
            <a:ln w="6350">
              <a:solidFill>
                <a:schemeClr val="tx1">
                  <a:lumMod val="50000"/>
                  <a:lumOff val="50000"/>
                </a:schemeClr>
              </a:solidFill>
            </a:ln>
          </p:spPr>
          <p:txBody>
            <a:bodyPr wrap="square" rtlCol="0">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誘致を展開するため、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戦略の策定を進める。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また、府内施設を主会場としたオンライン併用型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の開催費用を助成するなど、大阪における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受入体制の充実を図る。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ハイブリッド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の開催支援として、</a:t>
              </a:r>
              <a:r>
                <a:rPr lang="ja-JP" altLang="en-US" sz="1000" dirty="0">
                  <a:latin typeface="Meiryo UI" panose="020B0604030504040204" pitchFamily="50" charset="-128"/>
                  <a:ea typeface="Meiryo UI" panose="020B0604030504040204" pitchFamily="50" charset="-128"/>
                </a:rPr>
                <a:t>大阪府内の施設をリアル主会場とする際に必要と</a:t>
              </a:r>
              <a:r>
                <a:rPr lang="ja-JP" altLang="en-US" sz="1000" dirty="0" smtClean="0">
                  <a:latin typeface="Meiryo UI" panose="020B0604030504040204" pitchFamily="50" charset="-128"/>
                  <a:ea typeface="Meiryo UI" panose="020B0604030504040204" pitchFamily="50" charset="-128"/>
                </a:rPr>
                <a:t>なる配信用機材</a:t>
              </a:r>
              <a:r>
                <a:rPr lang="ja-JP" altLang="en-US" sz="1000" dirty="0">
                  <a:latin typeface="Meiryo UI" panose="020B0604030504040204" pitchFamily="50" charset="-128"/>
                  <a:ea typeface="Meiryo UI" panose="020B0604030504040204" pitchFamily="50" charset="-128"/>
                </a:rPr>
                <a:t>等のレンタル料、通信費、オペレーター経費、会場費を助成する。</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大阪観光局運営事業（予算：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533,500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ハイブリッド開催支援事業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9,444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5053041" y="4761633"/>
              <a:ext cx="4716000" cy="24862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　</a:t>
              </a:r>
            </a:p>
          </p:txBody>
        </p:sp>
      </p:grpSp>
      <p:grpSp>
        <p:nvGrpSpPr>
          <p:cNvPr id="26" name="グループ化 25">
            <a:extLst>
              <a:ext uri="{FF2B5EF4-FFF2-40B4-BE49-F238E27FC236}">
                <a16:creationId xmlns:a16="http://schemas.microsoft.com/office/drawing/2014/main" id="{EE010C50-9DC6-474B-A8B1-E899B0907E8B}"/>
              </a:ext>
            </a:extLst>
          </p:cNvPr>
          <p:cNvGrpSpPr/>
          <p:nvPr/>
        </p:nvGrpSpPr>
        <p:grpSpPr>
          <a:xfrm>
            <a:off x="4975200" y="792000"/>
            <a:ext cx="4716000" cy="2343600"/>
            <a:chOff x="3460057" y="2817711"/>
            <a:chExt cx="4716000" cy="2343600"/>
          </a:xfrm>
        </p:grpSpPr>
        <p:sp>
          <p:nvSpPr>
            <p:cNvPr id="27" name="テキスト ボックス 26">
              <a:extLst>
                <a:ext uri="{FF2B5EF4-FFF2-40B4-BE49-F238E27FC236}">
                  <a16:creationId xmlns:a16="http://schemas.microsoft.com/office/drawing/2014/main" id="{DF5FD278-AFE6-4E6B-83BC-353317D28243}"/>
                </a:ext>
              </a:extLst>
            </p:cNvPr>
            <p:cNvSpPr txBox="1"/>
            <p:nvPr/>
          </p:nvSpPr>
          <p:spPr>
            <a:xfrm>
              <a:off x="3460057" y="3112911"/>
              <a:ext cx="4716000" cy="20484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国際マラソン</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ディスタンスレース</a:t>
              </a:r>
              <a:r>
                <a:rPr lang="ja-JP" altLang="en-US" sz="1000" dirty="0" smtClean="0">
                  <a:latin typeface="Meiryo UI" panose="020B0604030504040204" pitchFamily="50" charset="-128"/>
                  <a:ea typeface="Meiryo UI" panose="020B0604030504040204" pitchFamily="50" charset="-128"/>
                </a:rPr>
                <a:t>協会</a:t>
              </a:r>
              <a:r>
                <a:rPr lang="ja-JP" altLang="en-US"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世界総会」を開催し、大阪マラソンの国際的な知名度向上を図るとともに大阪の都市魅力のプロモーションを実施する。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zh-TW" altLang="en-US" sz="1000" dirty="0">
                  <a:latin typeface="Meiryo UI" panose="020B0604030504040204" pitchFamily="50" charset="-128"/>
                  <a:ea typeface="Meiryo UI" panose="020B0604030504040204" pitchFamily="50" charset="-128"/>
                </a:rPr>
                <a:t>○期間　</a:t>
              </a:r>
              <a:r>
                <a:rPr lang="en-US" altLang="zh-TW" sz="1000" dirty="0">
                  <a:latin typeface="Meiryo UI" panose="020B0604030504040204" pitchFamily="50" charset="-128"/>
                  <a:ea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rPr>
                <a:t>2</a:t>
              </a:r>
              <a:r>
                <a:rPr lang="zh-TW" altLang="en-US" sz="1000" dirty="0">
                  <a:latin typeface="Meiryo UI" panose="020B0604030504040204" pitchFamily="50" charset="-128"/>
                  <a:ea typeface="Meiryo UI" panose="020B0604030504040204" pitchFamily="50" charset="-128"/>
                </a:rPr>
                <a:t>月</a:t>
              </a:r>
              <a:r>
                <a:rPr lang="en-US" altLang="zh-TW" sz="1000" dirty="0">
                  <a:latin typeface="Meiryo UI" panose="020B0604030504040204" pitchFamily="50" charset="-128"/>
                  <a:ea typeface="Meiryo UI" panose="020B0604030504040204" pitchFamily="50" charset="-128"/>
                </a:rPr>
                <a:t>23</a:t>
              </a:r>
              <a:r>
                <a:rPr lang="zh-TW" altLang="en-US" sz="1000" dirty="0">
                  <a:latin typeface="Meiryo UI" panose="020B0604030504040204" pitchFamily="50" charset="-128"/>
                  <a:ea typeface="Meiryo UI" panose="020B0604030504040204" pitchFamily="50" charset="-128"/>
                </a:rPr>
                <a:t>日</a:t>
              </a:r>
              <a:r>
                <a:rPr lang="en-US" altLang="zh-TW" sz="1000" dirty="0">
                  <a:latin typeface="Meiryo UI" panose="020B0604030504040204" pitchFamily="50" charset="-128"/>
                  <a:ea typeface="Meiryo UI" panose="020B0604030504040204" pitchFamily="50" charset="-128"/>
                </a:rPr>
                <a:t>(</a:t>
              </a:r>
              <a:r>
                <a:rPr lang="zh-TW" altLang="en-US" sz="1000" dirty="0">
                  <a:latin typeface="Meiryo UI" panose="020B0604030504040204" pitchFamily="50" charset="-128"/>
                  <a:ea typeface="Meiryo UI" panose="020B0604030504040204" pitchFamily="50" charset="-128"/>
                </a:rPr>
                <a:t>木</a:t>
              </a:r>
              <a:r>
                <a:rPr lang="en-US" altLang="zh-TW" sz="1000" dirty="0">
                  <a:latin typeface="Meiryo UI" panose="020B0604030504040204" pitchFamily="50" charset="-128"/>
                  <a:ea typeface="Meiryo UI" panose="020B0604030504040204" pitchFamily="50" charset="-128"/>
                </a:rPr>
                <a:t>)</a:t>
              </a:r>
              <a:r>
                <a:rPr lang="zh-TW" altLang="en-US" sz="1000" dirty="0">
                  <a:latin typeface="Meiryo UI" panose="020B0604030504040204" pitchFamily="50" charset="-128"/>
                  <a:ea typeface="Meiryo UI" panose="020B0604030504040204" pitchFamily="50" charset="-128"/>
                </a:rPr>
                <a:t>～</a:t>
              </a:r>
              <a:r>
                <a:rPr lang="en-US" altLang="zh-TW" sz="1000" dirty="0" smtClean="0">
                  <a:latin typeface="Meiryo UI" panose="020B0604030504040204" pitchFamily="50" charset="-128"/>
                  <a:ea typeface="Meiryo UI" panose="020B0604030504040204" pitchFamily="50" charset="-128"/>
                </a:rPr>
                <a:t>25</a:t>
              </a:r>
              <a:r>
                <a:rPr lang="zh-TW" altLang="en-US" sz="1000" dirty="0" smtClean="0">
                  <a:latin typeface="Meiryo UI" panose="020B0604030504040204" pitchFamily="50" charset="-128"/>
                  <a:ea typeface="Meiryo UI" panose="020B0604030504040204" pitchFamily="50" charset="-128"/>
                </a:rPr>
                <a:t>日</a:t>
              </a:r>
              <a:r>
                <a:rPr lang="en-US" altLang="zh-TW"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土</a:t>
              </a:r>
              <a:r>
                <a:rPr lang="en-US" altLang="zh-TW" sz="1000" dirty="0" smtClean="0">
                  <a:latin typeface="Meiryo UI" panose="020B0604030504040204" pitchFamily="50" charset="-128"/>
                  <a:ea typeface="Meiryo UI" panose="020B0604030504040204" pitchFamily="50" charset="-128"/>
                </a:rPr>
                <a:t>)</a:t>
              </a:r>
              <a:r>
                <a:rPr lang="zh-TW" altLang="en-US" sz="1000" dirty="0">
                  <a:latin typeface="Meiryo UI" panose="020B0604030504040204" pitchFamily="50" charset="-128"/>
                  <a:ea typeface="Meiryo UI" panose="020B0604030504040204" pitchFamily="50" charset="-128"/>
                </a:rPr>
                <a:t>　</a:t>
              </a:r>
              <a:endParaRPr lang="en-US" altLang="zh-TW"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○会場　大阪市内のホテル　　　　　　　　　　　　　　　　　　　　　　　　　　　　　　　　　　　　　　　</a:t>
              </a:r>
              <a:endParaRPr lang="en-US" altLang="ja-JP" sz="1000" dirty="0">
                <a:latin typeface="Meiryo UI" panose="020B0604030504040204" pitchFamily="50" charset="-128"/>
                <a:ea typeface="Meiryo UI" panose="020B0604030504040204" pitchFamily="50" charset="-128"/>
              </a:endParaRPr>
            </a:p>
            <a:p>
              <a:pPr>
                <a:lnSpc>
                  <a:spcPct val="150000"/>
                </a:lnSpc>
              </a:pPr>
              <a:r>
                <a:rPr lang="zh-CN" altLang="en-US" sz="1000" dirty="0">
                  <a:latin typeface="Meiryo UI" panose="020B0604030504040204" pitchFamily="50" charset="-128"/>
                  <a:ea typeface="Meiryo UI" panose="020B0604030504040204" pitchFamily="50" charset="-128"/>
                </a:rPr>
                <a:t>○参加者数　約</a:t>
              </a:r>
              <a:r>
                <a:rPr lang="en-US" altLang="zh-CN" sz="1000" dirty="0">
                  <a:latin typeface="Meiryo UI" panose="020B0604030504040204" pitchFamily="50" charset="-128"/>
                  <a:ea typeface="Meiryo UI" panose="020B0604030504040204" pitchFamily="50" charset="-128"/>
                </a:rPr>
                <a:t>500</a:t>
              </a:r>
              <a:r>
                <a:rPr lang="zh-CN" altLang="en-US" sz="1000" dirty="0">
                  <a:latin typeface="Meiryo UI" panose="020B0604030504040204" pitchFamily="50" charset="-128"/>
                  <a:ea typeface="Meiryo UI" panose="020B0604030504040204" pitchFamily="50" charset="-128"/>
                </a:rPr>
                <a:t>名（海外</a:t>
              </a:r>
              <a:r>
                <a:rPr lang="en-US" altLang="zh-CN" sz="1000" dirty="0">
                  <a:latin typeface="Meiryo UI" panose="020B0604030504040204" pitchFamily="50" charset="-128"/>
                  <a:ea typeface="Meiryo UI" panose="020B0604030504040204" pitchFamily="50" charset="-128"/>
                </a:rPr>
                <a:t>450</a:t>
              </a:r>
              <a:r>
                <a:rPr lang="zh-CN" altLang="en-US" sz="1000" dirty="0">
                  <a:latin typeface="Meiryo UI" panose="020B0604030504040204" pitchFamily="50" charset="-128"/>
                  <a:ea typeface="Meiryo UI" panose="020B0604030504040204" pitchFamily="50" charset="-128"/>
                </a:rPr>
                <a:t>名、国内</a:t>
              </a:r>
              <a:r>
                <a:rPr lang="en-US" altLang="zh-CN" sz="1000" dirty="0">
                  <a:latin typeface="Meiryo UI" panose="020B0604030504040204" pitchFamily="50" charset="-128"/>
                  <a:ea typeface="Meiryo UI" panose="020B0604030504040204" pitchFamily="50" charset="-128"/>
                </a:rPr>
                <a:t>50</a:t>
              </a:r>
              <a:r>
                <a:rPr lang="zh-CN" altLang="en-US" sz="1000" dirty="0">
                  <a:latin typeface="Meiryo UI" panose="020B0604030504040204" pitchFamily="50" charset="-128"/>
                  <a:ea typeface="Meiryo UI" panose="020B0604030504040204" pitchFamily="50" charset="-128"/>
                </a:rPr>
                <a:t>名）</a:t>
              </a:r>
              <a:endParaRPr lang="en-US" altLang="zh-CN"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○内容　</a:t>
              </a:r>
              <a:r>
                <a:rPr lang="en-US" altLang="ja-JP" sz="1000" dirty="0">
                  <a:latin typeface="Meiryo UI" panose="020B0604030504040204" pitchFamily="50" charset="-128"/>
                  <a:ea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rPr>
                <a:t>世界総会開催、大阪マラソン視察、大阪・関西のプロモーション</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BBE361A0-988A-4FBE-BD20-B185155274C1}"/>
                </a:ext>
              </a:extLst>
            </p:cNvPr>
            <p:cNvSpPr txBox="1"/>
            <p:nvPr/>
          </p:nvSpPr>
          <p:spPr>
            <a:xfrm>
              <a:off x="3460057" y="2817711"/>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AIMS</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世界総会の開催</a:t>
              </a:r>
            </a:p>
          </p:txBody>
        </p:sp>
      </p:grpSp>
      <p:grpSp>
        <p:nvGrpSpPr>
          <p:cNvPr id="30" name="グループ化 29">
            <a:extLst>
              <a:ext uri="{FF2B5EF4-FFF2-40B4-BE49-F238E27FC236}">
                <a16:creationId xmlns:a16="http://schemas.microsoft.com/office/drawing/2014/main" id="{EE010C50-9DC6-474B-A8B1-E899B0907E8B}"/>
              </a:ext>
            </a:extLst>
          </p:cNvPr>
          <p:cNvGrpSpPr/>
          <p:nvPr/>
        </p:nvGrpSpPr>
        <p:grpSpPr>
          <a:xfrm>
            <a:off x="4985836" y="3267651"/>
            <a:ext cx="4716000" cy="1791917"/>
            <a:chOff x="3452472" y="2817711"/>
            <a:chExt cx="4716000" cy="1791917"/>
          </a:xfrm>
        </p:grpSpPr>
        <p:sp>
          <p:nvSpPr>
            <p:cNvPr id="31" name="テキスト ボックス 30">
              <a:extLst>
                <a:ext uri="{FF2B5EF4-FFF2-40B4-BE49-F238E27FC236}">
                  <a16:creationId xmlns:a16="http://schemas.microsoft.com/office/drawing/2014/main" id="{DF5FD278-AFE6-4E6B-83BC-353317D28243}"/>
                </a:ext>
              </a:extLst>
            </p:cNvPr>
            <p:cNvSpPr txBox="1"/>
            <p:nvPr/>
          </p:nvSpPr>
          <p:spPr>
            <a:xfrm>
              <a:off x="3452472" y="3150060"/>
              <a:ext cx="4716000" cy="1459568"/>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来場者に対する安全性や快適性を確保し、施設の機能回復を図るとともに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施設としての魅力を向上するため、インテックス大阪の長寿命化に必要な改修工事や施設の機能拡充を行う。</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基本計画、</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基本設計、</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実施設計</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26,840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BBE361A0-988A-4FBE-BD20-B185155274C1}"/>
                </a:ext>
              </a:extLst>
            </p:cNvPr>
            <p:cNvSpPr txBox="1"/>
            <p:nvPr/>
          </p:nvSpPr>
          <p:spPr>
            <a:xfrm>
              <a:off x="3452472" y="2817711"/>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インテックス大阪の改修</a:t>
              </a:r>
            </a:p>
          </p:txBody>
        </p:sp>
      </p:grpSp>
      <p:grpSp>
        <p:nvGrpSpPr>
          <p:cNvPr id="37" name="グループ化 36">
            <a:extLst>
              <a:ext uri="{FF2B5EF4-FFF2-40B4-BE49-F238E27FC236}">
                <a16:creationId xmlns:a16="http://schemas.microsoft.com/office/drawing/2014/main" id="{E78676B4-02EE-4D07-8B51-2631316C90E7}"/>
              </a:ext>
            </a:extLst>
          </p:cNvPr>
          <p:cNvGrpSpPr/>
          <p:nvPr/>
        </p:nvGrpSpPr>
        <p:grpSpPr>
          <a:xfrm>
            <a:off x="113960" y="3267652"/>
            <a:ext cx="4716620" cy="1791918"/>
            <a:chOff x="3422895" y="2945608"/>
            <a:chExt cx="4716620" cy="1380616"/>
          </a:xfrm>
        </p:grpSpPr>
        <p:sp>
          <p:nvSpPr>
            <p:cNvPr id="38" name="テキスト ボックス 37">
              <a:extLst>
                <a:ext uri="{FF2B5EF4-FFF2-40B4-BE49-F238E27FC236}">
                  <a16:creationId xmlns:a16="http://schemas.microsoft.com/office/drawing/2014/main" id="{DD98CCEF-1829-4D23-A64C-D42A45750515}"/>
                </a:ext>
              </a:extLst>
            </p:cNvPr>
            <p:cNvSpPr txBox="1"/>
            <p:nvPr/>
          </p:nvSpPr>
          <p:spPr>
            <a:xfrm>
              <a:off x="3422895" y="3201672"/>
              <a:ext cx="4716000" cy="1124552"/>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国際会議施設として必要とされる水準を維持するとともに、利用者の安全確保・快適性を確保し、施設の稼働率の維持・向上を目的に設備等の改修、更新工事を行う。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年度：大規模改修工事実施設計　</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年度：大規模改修工事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83,964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dirty="0">
                <a:solidFill>
                  <a:srgbClr val="FF0000"/>
                </a:solidFill>
                <a:latin typeface="Meiryo UI" panose="020B0604030504040204" pitchFamily="50" charset="-128"/>
                <a:ea typeface="Meiryo UI" panose="020B0604030504040204" pitchFamily="50" charset="-128"/>
              </a:endParaRPr>
            </a:p>
            <a:p>
              <a:pPr>
                <a:lnSpc>
                  <a:spcPct val="150000"/>
                </a:lnSpc>
              </a:pPr>
              <a:endParaRPr lang="en-US" altLang="ja-JP" sz="1000" dirty="0">
                <a:solidFill>
                  <a:srgbClr val="FF0000"/>
                </a:solidFill>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FE387F5E-3ECF-400B-B7E0-BBB14FEF72A5}"/>
                </a:ext>
              </a:extLst>
            </p:cNvPr>
            <p:cNvSpPr txBox="1"/>
            <p:nvPr/>
          </p:nvSpPr>
          <p:spPr>
            <a:xfrm>
              <a:off x="3423515" y="2945608"/>
              <a:ext cx="4716000" cy="202479"/>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大阪府立国際会議場の改修</a:t>
              </a:r>
            </a:p>
          </p:txBody>
        </p:sp>
      </p:grpSp>
      <p:sp>
        <p:nvSpPr>
          <p:cNvPr id="40" name="正方形/長方形 39"/>
          <p:cNvSpPr/>
          <p:nvPr/>
        </p:nvSpPr>
        <p:spPr>
          <a:xfrm>
            <a:off x="8621836" y="807493"/>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sp>
        <p:nvSpPr>
          <p:cNvPr id="34" name="正方形/長方形 33"/>
          <p:cNvSpPr/>
          <p:nvPr/>
        </p:nvSpPr>
        <p:spPr>
          <a:xfrm>
            <a:off x="3762255" y="799812"/>
            <a:ext cx="108000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一部新規</a:t>
            </a:r>
            <a:endParaRPr kumimoji="1" lang="ja-JP" altLang="en-US" sz="1400" dirty="0">
              <a:solidFill>
                <a:schemeClr val="tx1"/>
              </a:solidFill>
            </a:endParaRPr>
          </a:p>
        </p:txBody>
      </p:sp>
      <p:sp>
        <p:nvSpPr>
          <p:cNvPr id="35" name="正方形/長方形 34"/>
          <p:cNvSpPr/>
          <p:nvPr/>
        </p:nvSpPr>
        <p:spPr>
          <a:xfrm>
            <a:off x="8579514" y="3277185"/>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sp>
        <p:nvSpPr>
          <p:cNvPr id="28" name="スライド番号プレースホルダー 1"/>
          <p:cNvSpPr txBox="1">
            <a:spLocks/>
          </p:cNvSpPr>
          <p:nvPr/>
        </p:nvSpPr>
        <p:spPr>
          <a:xfrm>
            <a:off x="7466136" y="6602336"/>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6</a:t>
            </a:fld>
            <a:endParaRPr lang="ja-JP" altLang="en-US" dirty="0"/>
          </a:p>
        </p:txBody>
      </p:sp>
      <p:sp>
        <p:nvSpPr>
          <p:cNvPr id="36" name="正方形/長方形 35"/>
          <p:cNvSpPr/>
          <p:nvPr/>
        </p:nvSpPr>
        <p:spPr>
          <a:xfrm>
            <a:off x="3749960" y="3296286"/>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spTree>
    <p:extLst>
      <p:ext uri="{BB962C8B-B14F-4D97-AF65-F5344CB8AC3E}">
        <p14:creationId xmlns:p14="http://schemas.microsoft.com/office/powerpoint/2010/main" val="3299614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103421" y="517669"/>
            <a:ext cx="784887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7" name="グループ化 16">
            <a:extLst>
              <a:ext uri="{FF2B5EF4-FFF2-40B4-BE49-F238E27FC236}">
                <a16:creationId xmlns:a16="http://schemas.microsoft.com/office/drawing/2014/main" id="{8D6458FA-3DAE-4B07-8650-F62A8A139EEB}"/>
              </a:ext>
            </a:extLst>
          </p:cNvPr>
          <p:cNvGrpSpPr/>
          <p:nvPr/>
        </p:nvGrpSpPr>
        <p:grpSpPr>
          <a:xfrm>
            <a:off x="4925453" y="927014"/>
            <a:ext cx="4716000" cy="3105774"/>
            <a:chOff x="5085315" y="1216423"/>
            <a:chExt cx="4716000" cy="3105774"/>
          </a:xfrm>
        </p:grpSpPr>
        <p:sp>
          <p:nvSpPr>
            <p:cNvPr id="18" name="テキスト ボックス 17">
              <a:extLst>
                <a:ext uri="{FF2B5EF4-FFF2-40B4-BE49-F238E27FC236}">
                  <a16:creationId xmlns:a16="http://schemas.microsoft.com/office/drawing/2014/main" id="{45BF3AC6-81B7-4F0C-8DEA-9DD438111510}"/>
                </a:ext>
              </a:extLst>
            </p:cNvPr>
            <p:cNvSpPr txBox="1"/>
            <p:nvPr/>
          </p:nvSpPr>
          <p:spPr>
            <a:xfrm>
              <a:off x="5085315" y="1502609"/>
              <a:ext cx="4716000" cy="2819588"/>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①大阪クラシック</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ターが気軽に第一級の芸術を楽しむ機会を提供するとともに、大阪ならではの芸術文化イ</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ベント開催により都市魅力の向上を図る。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②大阪アジアン映画祭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進を支援すること等を通じて、映像文化の裾野を広げ、芸術文化にあふれる大阪を国内</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外に発信する。また、大阪を映像文化の創造拠点として、都市の魅力を高めるとともに、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交流と人材育成を図る。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大阪の誇る文楽を中心とした上方の古典芸能に触れる機会を市民に提供することにより、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文楽をはじめとする古典芸能の振興を図る。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5085315" y="1216423"/>
              <a:ext cx="4716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2" name="グループ化 21">
            <a:extLst>
              <a:ext uri="{FF2B5EF4-FFF2-40B4-BE49-F238E27FC236}">
                <a16:creationId xmlns:a16="http://schemas.microsoft.com/office/drawing/2014/main" id="{1FB7A0F2-2E64-4BDC-B551-2A013264F9B0}"/>
              </a:ext>
            </a:extLst>
          </p:cNvPr>
          <p:cNvGrpSpPr/>
          <p:nvPr/>
        </p:nvGrpSpPr>
        <p:grpSpPr>
          <a:xfrm>
            <a:off x="103421" y="927014"/>
            <a:ext cx="4716620" cy="5831125"/>
            <a:chOff x="124829" y="3099863"/>
            <a:chExt cx="4716620" cy="5907435"/>
          </a:xfrm>
        </p:grpSpPr>
        <p:sp>
          <p:nvSpPr>
            <p:cNvPr id="24" name="テキスト ボックス 23">
              <a:extLst>
                <a:ext uri="{FF2B5EF4-FFF2-40B4-BE49-F238E27FC236}">
                  <a16:creationId xmlns:a16="http://schemas.microsoft.com/office/drawing/2014/main" id="{8C98B374-2887-4B13-9624-4E02160FD55B}"/>
                </a:ext>
              </a:extLst>
            </p:cNvPr>
            <p:cNvSpPr txBox="1"/>
            <p:nvPr/>
          </p:nvSpPr>
          <p:spPr>
            <a:xfrm>
              <a:off x="124829" y="3390794"/>
              <a:ext cx="4716000" cy="561650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6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コロナウイルス</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感染症拡大により、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甚大な影響を受けているアーティストや演芸人、楽団など文化芸術に携わる方々を支援するため、公演・活動機会を創出し、府民・市民に鑑賞機会を提供するとともに、大阪の文化芸術の魅力発信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①活動支援補助金</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新型コロナウイルス感染症拡大により影響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を受けている舞台公演等の文化芸術活動</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支援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するため、大阪府市が連携し、公演・展示の実施にかかる会場使用料等を補助する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②公演機会の創出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文化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芸術活動の回復に取り組むため、大阪府市が連携し、プログラムをさらに充実させ</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ゆかりのアーティスト・演芸人や劇団・楽団等の公演・活動の場を創出するとともに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に文化芸術に触れる機会を提供する。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文化芸術の魅力発信</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文化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を核として大阪の都市魅力を創造し、広く国内外に発信していく事業として、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文化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芸術フェスを実施する。ホールや劇場、公園のほか、府内各地にある文化資源や</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の魅力も活用し、アートをはじめ、大阪が誇る上方伝統芸能や音楽等の様々な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プログ</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ラム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を展開する。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144,000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ct val="1200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D602DBDA-8BB9-4C61-8DB5-B32838827AD7}"/>
                </a:ext>
              </a:extLst>
            </p:cNvPr>
            <p:cNvSpPr txBox="1"/>
            <p:nvPr/>
          </p:nvSpPr>
          <p:spPr>
            <a:xfrm>
              <a:off x="125449" y="3099863"/>
              <a:ext cx="4716000" cy="266239"/>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a:t>
              </a:r>
              <a:endPar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3" name="正方形/長方形 32"/>
          <p:cNvSpPr/>
          <p:nvPr/>
        </p:nvSpPr>
        <p:spPr>
          <a:xfrm>
            <a:off x="3718032" y="936387"/>
            <a:ext cx="1080000" cy="227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拡充</a:t>
            </a:r>
            <a:endParaRPr kumimoji="1" lang="ja-JP" altLang="en-US" sz="1400" dirty="0">
              <a:solidFill>
                <a:schemeClr val="tx1"/>
              </a:solidFill>
            </a:endParaRPr>
          </a:p>
        </p:txBody>
      </p:sp>
      <p:sp>
        <p:nvSpPr>
          <p:cNvPr id="28" name="スライド番号プレースホルダー 1"/>
          <p:cNvSpPr txBox="1">
            <a:spLocks/>
          </p:cNvSpPr>
          <p:nvPr/>
        </p:nvSpPr>
        <p:spPr>
          <a:xfrm>
            <a:off x="7586375" y="6607987"/>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7</a:t>
            </a:fld>
            <a:endParaRPr lang="ja-JP" altLang="en-US" dirty="0"/>
          </a:p>
        </p:txBody>
      </p:sp>
      <p:grpSp>
        <p:nvGrpSpPr>
          <p:cNvPr id="41" name="グループ化 40">
            <a:extLst>
              <a:ext uri="{FF2B5EF4-FFF2-40B4-BE49-F238E27FC236}">
                <a16:creationId xmlns:a16="http://schemas.microsoft.com/office/drawing/2014/main" id="{8D6458FA-3DAE-4B07-8650-F62A8A139EEB}"/>
              </a:ext>
            </a:extLst>
          </p:cNvPr>
          <p:cNvGrpSpPr/>
          <p:nvPr/>
        </p:nvGrpSpPr>
        <p:grpSpPr>
          <a:xfrm>
            <a:off x="4925453" y="4094489"/>
            <a:ext cx="4719719" cy="2688307"/>
            <a:chOff x="5085315" y="1265605"/>
            <a:chExt cx="4719719" cy="2688307"/>
          </a:xfrm>
        </p:grpSpPr>
        <p:sp>
          <p:nvSpPr>
            <p:cNvPr id="42" name="テキスト ボックス 41">
              <a:extLst>
                <a:ext uri="{FF2B5EF4-FFF2-40B4-BE49-F238E27FC236}">
                  <a16:creationId xmlns:a16="http://schemas.microsoft.com/office/drawing/2014/main" id="{45BF3AC6-81B7-4F0C-8DEA-9DD438111510}"/>
                </a:ext>
              </a:extLst>
            </p:cNvPr>
            <p:cNvSpPr txBox="1"/>
            <p:nvPr/>
          </p:nvSpPr>
          <p:spPr>
            <a:xfrm>
              <a:off x="5085315" y="1553255"/>
              <a:ext cx="4716000" cy="2400657"/>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大阪市ミュージアムビジョン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掲げる、①大阪の知を拓く、②大阪を元気にする、③学びと活動の拠点へ、を目標に、「都市のコアとしてのミュージアム」の実現に向け、都市魅力の向上と新たな文化・人材の創出に貢献する。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所蔵作品の計画的な修復や展示環境の改善・魅力的な展示の実現を行うとともに、マスメディア等と連携した特別展及び企画展の誘致に取り組む。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2,464,475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〇大阪市立美術館の大規模改修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美術館として必要な機能強化と利用者サービス向上のための抜本的改修を行う。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年度は実施設計に基づき改修工事を実施する。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大規模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改修工事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　リニューアルオープン予定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1,315,868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a:extLst>
                <a:ext uri="{FF2B5EF4-FFF2-40B4-BE49-F238E27FC236}">
                  <a16:creationId xmlns:a16="http://schemas.microsoft.com/office/drawing/2014/main" id="{922B86F9-9E1F-404D-A55C-BCCBC2181B83}"/>
                </a:ext>
              </a:extLst>
            </p:cNvPr>
            <p:cNvSpPr txBox="1"/>
            <p:nvPr/>
          </p:nvSpPr>
          <p:spPr>
            <a:xfrm>
              <a:off x="5089034" y="1265605"/>
              <a:ext cx="4716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美術館</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・博物館の魅力</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向上</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（再掲）</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09067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200" y="464400"/>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grpSp>
        <p:nvGrpSpPr>
          <p:cNvPr id="27" name="グループ化 26"/>
          <p:cNvGrpSpPr/>
          <p:nvPr/>
        </p:nvGrpSpPr>
        <p:grpSpPr>
          <a:xfrm>
            <a:off x="4973332" y="989830"/>
            <a:ext cx="4718064" cy="1760570"/>
            <a:chOff x="6607120" y="2828501"/>
            <a:chExt cx="4718064" cy="1616422"/>
          </a:xfrm>
        </p:grpSpPr>
        <p:sp>
          <p:nvSpPr>
            <p:cNvPr id="9" name="テキスト ボックス 8"/>
            <p:cNvSpPr txBox="1"/>
            <p:nvPr/>
          </p:nvSpPr>
          <p:spPr>
            <a:xfrm>
              <a:off x="6609184" y="2828501"/>
              <a:ext cx="4716000" cy="241283"/>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大阪マラソン開催事業 </a:t>
              </a:r>
            </a:p>
          </p:txBody>
        </p:sp>
        <p:sp>
          <p:nvSpPr>
            <p:cNvPr id="10" name="テキスト ボックス 9"/>
            <p:cNvSpPr txBox="1"/>
            <p:nvPr/>
          </p:nvSpPr>
          <p:spPr>
            <a:xfrm>
              <a:off x="6607120" y="3122824"/>
              <a:ext cx="4711086" cy="1322099"/>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大阪マラソンは</a:t>
              </a:r>
              <a:r>
                <a:rPr lang="ja-JP" altLang="en-US" sz="1000" dirty="0" smtClean="0">
                  <a:latin typeface="Meiryo UI" panose="020B0604030504040204" pitchFamily="50" charset="-128"/>
                  <a:ea typeface="Meiryo UI" panose="020B0604030504040204" pitchFamily="50" charset="-128"/>
                </a:rPr>
                <a:t>、参加ランナーが</a:t>
              </a:r>
              <a:r>
                <a:rPr lang="ja-JP" altLang="en-US" sz="1000" dirty="0">
                  <a:latin typeface="Meiryo UI" panose="020B0604030504040204" pitchFamily="50" charset="-128"/>
                  <a:ea typeface="Meiryo UI" panose="020B0604030504040204" pitchFamily="50" charset="-128"/>
                </a:rPr>
                <a:t>大阪</a:t>
              </a:r>
              <a:r>
                <a:rPr lang="ja-JP" altLang="en-US" sz="1000" dirty="0" smtClean="0">
                  <a:latin typeface="Meiryo UI" panose="020B0604030504040204" pitchFamily="50" charset="-128"/>
                  <a:ea typeface="Meiryo UI" panose="020B0604030504040204" pitchFamily="50" charset="-128"/>
                </a:rPr>
                <a:t>の名所</a:t>
              </a:r>
              <a:r>
                <a:rPr lang="ja-JP" altLang="en-US" sz="1000" dirty="0">
                  <a:latin typeface="Meiryo UI" panose="020B0604030504040204" pitchFamily="50" charset="-128"/>
                  <a:ea typeface="Meiryo UI" panose="020B0604030504040204" pitchFamily="50" charset="-128"/>
                </a:rPr>
                <a:t>を</a:t>
              </a:r>
              <a:r>
                <a:rPr lang="ja-JP" altLang="en-US" sz="1000" dirty="0" smtClean="0">
                  <a:latin typeface="Meiryo UI" panose="020B0604030504040204" pitchFamily="50" charset="-128"/>
                  <a:ea typeface="Meiryo UI" panose="020B0604030504040204" pitchFamily="50" charset="-128"/>
                </a:rPr>
                <a:t>駆け抜け、</a:t>
              </a:r>
              <a:r>
                <a:rPr lang="ja-JP" altLang="en-US" sz="1000" dirty="0">
                  <a:latin typeface="Meiryo UI" panose="020B0604030504040204" pitchFamily="50" charset="-128"/>
                  <a:ea typeface="Meiryo UI" panose="020B0604030504040204" pitchFamily="50" charset="-128"/>
                </a:rPr>
                <a:t>大阪の元気や都市魅力を国内外に発信する新しい「お祭り」として</a:t>
              </a:r>
              <a:r>
                <a:rPr lang="en-US" altLang="ja-JP" sz="1000" dirty="0">
                  <a:latin typeface="Meiryo UI" panose="020B0604030504040204" pitchFamily="50" charset="-128"/>
                  <a:ea typeface="Meiryo UI" panose="020B0604030504040204" pitchFamily="50" charset="-128"/>
                </a:rPr>
                <a:t>2011</a:t>
              </a:r>
              <a:r>
                <a:rPr lang="ja-JP" altLang="en-US" sz="1000" dirty="0">
                  <a:latin typeface="Meiryo UI" panose="020B0604030504040204" pitchFamily="50" charset="-128"/>
                  <a:ea typeface="Meiryo UI" panose="020B0604030504040204" pitchFamily="50" charset="-128"/>
                </a:rPr>
                <a:t>年にスタート。</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27</a:t>
              </a:r>
              <a:r>
                <a:rPr lang="ja-JP" altLang="en-US" sz="1000" dirty="0">
                  <a:latin typeface="Meiryo UI" panose="020B0604030504040204" pitchFamily="50" charset="-128"/>
                  <a:ea typeface="Meiryo UI" panose="020B0604030504040204" pitchFamily="50" charset="-128"/>
                </a:rPr>
                <a:t>日開催の第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回大会から「びわ湖毎日マラソン」と統合し、トップランナーも参加する大会となった。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今後、さらなる魅力づくりに取り組むとともに、大会の国際化を推進することにより、世界トップレベルの市民マラソンをめざす</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日開催予定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strike="dblStrike"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180,000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3" name="グループ化 2"/>
          <p:cNvGrpSpPr/>
          <p:nvPr/>
        </p:nvGrpSpPr>
        <p:grpSpPr>
          <a:xfrm>
            <a:off x="115068" y="989830"/>
            <a:ext cx="4716000" cy="1761225"/>
            <a:chOff x="94736" y="1307536"/>
            <a:chExt cx="4716000" cy="1761225"/>
          </a:xfrm>
        </p:grpSpPr>
        <p:sp>
          <p:nvSpPr>
            <p:cNvPr id="5" name="テキスト ボックス 4"/>
            <p:cNvSpPr txBox="1"/>
            <p:nvPr/>
          </p:nvSpPr>
          <p:spPr>
            <a:xfrm>
              <a:off x="94736" y="1307536"/>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スポーツツーリズムモデル事業 </a:t>
              </a:r>
            </a:p>
          </p:txBody>
        </p:sp>
        <p:sp>
          <p:nvSpPr>
            <p:cNvPr id="29" name="テキスト ボックス 28"/>
            <p:cNvSpPr txBox="1"/>
            <p:nvPr/>
          </p:nvSpPr>
          <p:spPr>
            <a:xfrm>
              <a:off x="94736" y="1628761"/>
              <a:ext cx="4716000" cy="1440000"/>
            </a:xfrm>
            <a:prstGeom prst="rect">
              <a:avLst/>
            </a:prstGeom>
            <a:solidFill>
              <a:schemeClr val="bg1"/>
            </a:solidFill>
            <a:ln w="6350">
              <a:solidFill>
                <a:schemeClr val="tx1">
                  <a:lumMod val="50000"/>
                  <a:lumOff val="50000"/>
                </a:schemeClr>
              </a:solidFill>
            </a:ln>
          </p:spPr>
          <p:txBody>
            <a:bodyPr wrap="square" rtlCol="0" anchor="t" anchorCtr="0">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スポーツ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資源と府内の観光資源と組み合わせ、サイクル等スポーツツーリズムを推進する。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smtClean="0">
                  <a:latin typeface="Meiryo UI" panose="020B0604030504040204" pitchFamily="50" charset="-128"/>
                  <a:ea typeface="Meiryo UI" panose="020B0604030504040204" pitchFamily="50" charset="-128"/>
                </a:rPr>
                <a:t>　空</a:t>
              </a:r>
              <a:r>
                <a:rPr lang="ja-JP" altLang="en-US" sz="1000" dirty="0">
                  <a:latin typeface="Meiryo UI" panose="020B0604030504040204" pitchFamily="50" charset="-128"/>
                  <a:ea typeface="Meiryo UI" panose="020B0604030504040204" pitchFamily="50" charset="-128"/>
                </a:rPr>
                <a:t>の玄関口である関西国際空港から万博会場の夢洲までのベイエリアライン上にある地域資源を組み合わせ、魅力ある大阪の様々なコンテンツを体感できるサイクル等ツーリズムの形成や体験型モデル事業の実施等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6" name="スライド番号プレースホルダー 1"/>
          <p:cNvSpPr txBox="1">
            <a:spLocks/>
          </p:cNvSpPr>
          <p:nvPr/>
        </p:nvSpPr>
        <p:spPr>
          <a:xfrm>
            <a:off x="7379996" y="6529764"/>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pPr>
              <a:defRPr/>
            </a:pPr>
            <a:fld id="{1765F155-2CE9-4D92-ACFE-7182E7668ACC}" type="slidenum">
              <a:rPr lang="ja-JP" altLang="en-US" smtClean="0">
                <a:solidFill>
                  <a:prstClr val="black">
                    <a:tint val="75000"/>
                  </a:prstClr>
                </a:solidFill>
                <a:latin typeface="Calibri"/>
                <a:ea typeface="ＭＳ Ｐゴシック" panose="020B0600070205080204" pitchFamily="50" charset="-128"/>
              </a:rPr>
              <a:pPr>
                <a:defRPr/>
              </a:pPr>
              <a:t>8</a:t>
            </a:fld>
            <a:endParaRPr lang="ja-JP" altLang="en-US" dirty="0">
              <a:solidFill>
                <a:prstClr val="black">
                  <a:tint val="75000"/>
                </a:prstClr>
              </a:solidFill>
              <a:latin typeface="Calibri"/>
              <a:ea typeface="ＭＳ Ｐゴシック" panose="020B0600070205080204" pitchFamily="50" charset="-128"/>
            </a:endParaRPr>
          </a:p>
        </p:txBody>
      </p:sp>
      <p:grpSp>
        <p:nvGrpSpPr>
          <p:cNvPr id="6" name="グループ化 5"/>
          <p:cNvGrpSpPr/>
          <p:nvPr/>
        </p:nvGrpSpPr>
        <p:grpSpPr>
          <a:xfrm>
            <a:off x="115068" y="3000712"/>
            <a:ext cx="4716132" cy="1939971"/>
            <a:chOff x="4962073" y="1325648"/>
            <a:chExt cx="4716132" cy="1939971"/>
          </a:xfrm>
        </p:grpSpPr>
        <p:sp>
          <p:nvSpPr>
            <p:cNvPr id="30" name="テキスト ボックス 29"/>
            <p:cNvSpPr txBox="1"/>
            <p:nvPr/>
          </p:nvSpPr>
          <p:spPr>
            <a:xfrm>
              <a:off x="4962205" y="1634403"/>
              <a:ext cx="4716000" cy="1631216"/>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スポーツによる都市魅力の取組みとして、</a:t>
              </a:r>
              <a:r>
                <a:rPr lang="ja-JP" altLang="en-US" sz="1000" dirty="0">
                  <a:latin typeface="Meiryo UI" panose="020B0604030504040204" pitchFamily="50" charset="-128"/>
                  <a:ea typeface="Meiryo UI" panose="020B0604030504040204" pitchFamily="50" charset="-128"/>
                </a:rPr>
                <a:t>在阪スポーツチーム等と一体となり設立した大阪スポーツコミッションにおいて、スポーツと文化・観光資源等を組み合わせたモデルツアーの企画・検証を行い、商品化につなげることにより、スポーツツーリズムの推進を</a:t>
              </a:r>
              <a:r>
                <a:rPr lang="ja-JP" altLang="en-US" sz="1000" dirty="0" smtClean="0">
                  <a:latin typeface="Meiryo UI" panose="020B0604030504040204" pitchFamily="50" charset="-128"/>
                  <a:ea typeface="Meiryo UI" panose="020B0604030504040204" pitchFamily="50" charset="-128"/>
                </a:rPr>
                <a:t>図る。また、トップスポーツチーム</a:t>
              </a:r>
              <a:r>
                <a:rPr lang="ja-JP" altLang="en-US" sz="1000" dirty="0">
                  <a:latin typeface="Meiryo UI" panose="020B0604030504040204" pitchFamily="50" charset="-128"/>
                  <a:ea typeface="Meiryo UI" panose="020B0604030504040204" pitchFamily="50" charset="-128"/>
                </a:rPr>
                <a:t>選手等を活用したスポーツイベントの開催を通じて、府民にスポーツに触れる機会を提供し、生涯スポーツの一層の振興により、地域社会・経済の活性化につなげる。</a:t>
              </a:r>
              <a:endParaRPr lang="en-US" altLang="ja-JP" sz="1000" dirty="0">
                <a:latin typeface="Meiryo UI" panose="020B0604030504040204" pitchFamily="50" charset="-128"/>
                <a:ea typeface="Meiryo UI" panose="020B0604030504040204" pitchFamily="50" charset="-128"/>
              </a:endParaRPr>
            </a:p>
            <a:p>
              <a:pPr>
                <a:lnSpc>
                  <a:spcPts val="1500"/>
                </a:lnSpc>
              </a:pP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962073" y="1325648"/>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大阪スポーツプロジェクト推進事業 </a:t>
              </a:r>
            </a:p>
          </p:txBody>
        </p:sp>
      </p:grpSp>
      <p:grpSp>
        <p:nvGrpSpPr>
          <p:cNvPr id="31" name="グループ化 30">
            <a:extLst>
              <a:ext uri="{FF2B5EF4-FFF2-40B4-BE49-F238E27FC236}">
                <a16:creationId xmlns:a16="http://schemas.microsoft.com/office/drawing/2014/main" id="{EE010C50-9DC6-474B-A8B1-E899B0907E8B}"/>
              </a:ext>
            </a:extLst>
          </p:cNvPr>
          <p:cNvGrpSpPr/>
          <p:nvPr/>
        </p:nvGrpSpPr>
        <p:grpSpPr>
          <a:xfrm>
            <a:off x="4973332" y="3002400"/>
            <a:ext cx="4718975" cy="1938284"/>
            <a:chOff x="3437857" y="2869765"/>
            <a:chExt cx="4718975" cy="1233652"/>
          </a:xfrm>
        </p:grpSpPr>
        <p:sp>
          <p:nvSpPr>
            <p:cNvPr id="32" name="テキスト ボックス 31">
              <a:extLst>
                <a:ext uri="{FF2B5EF4-FFF2-40B4-BE49-F238E27FC236}">
                  <a16:creationId xmlns:a16="http://schemas.microsoft.com/office/drawing/2014/main" id="{DF5FD278-AFE6-4E6B-83BC-353317D28243}"/>
                </a:ext>
              </a:extLst>
            </p:cNvPr>
            <p:cNvSpPr txBox="1"/>
            <p:nvPr/>
          </p:nvSpPr>
          <p:spPr>
            <a:xfrm>
              <a:off x="3437857" y="3064524"/>
              <a:ext cx="4716000" cy="1038893"/>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200"/>
                </a:lnSpc>
                <a:spcBef>
                  <a:spcPts val="600"/>
                </a:spcBef>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spcBef>
                  <a:spcPts val="6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国際マラソン</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ディスタンスレース</a:t>
              </a:r>
              <a:r>
                <a:rPr lang="ja-JP" altLang="en-US" sz="1000" dirty="0" smtClean="0">
                  <a:latin typeface="Meiryo UI" panose="020B0604030504040204" pitchFamily="50" charset="-128"/>
                  <a:ea typeface="Meiryo UI" panose="020B0604030504040204" pitchFamily="50" charset="-128"/>
                </a:rPr>
                <a:t>協会</a:t>
              </a:r>
              <a:r>
                <a:rPr lang="ja-JP" altLang="en-US"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世界総会」を開催し、大阪マラソンの国際的な知名度向上を図るとともに大阪の都市魅力のプロモーションを実施する。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spcBef>
                  <a:spcPts val="600"/>
                </a:spcBef>
              </a:pPr>
              <a:r>
                <a:rPr lang="zh-TW" altLang="en-US" sz="1000" dirty="0" smtClean="0">
                  <a:latin typeface="Meiryo UI" panose="020B0604030504040204" pitchFamily="50" charset="-128"/>
                  <a:ea typeface="Meiryo UI" panose="020B0604030504040204" pitchFamily="50" charset="-128"/>
                </a:rPr>
                <a:t>○期間　</a:t>
              </a:r>
              <a:r>
                <a:rPr lang="en-US" altLang="zh-TW" sz="1000" dirty="0" smtClean="0">
                  <a:latin typeface="Meiryo UI" panose="020B0604030504040204" pitchFamily="50" charset="-128"/>
                  <a:ea typeface="Meiryo UI" panose="020B0604030504040204" pitchFamily="50" charset="-128"/>
                </a:rPr>
                <a:t>2023</a:t>
              </a:r>
              <a:r>
                <a:rPr lang="zh-TW" altLang="en-US" sz="1000" dirty="0" smtClean="0">
                  <a:latin typeface="Meiryo UI" panose="020B0604030504040204" pitchFamily="50" charset="-128"/>
                  <a:ea typeface="Meiryo UI" panose="020B0604030504040204" pitchFamily="50" charset="-128"/>
                </a:rPr>
                <a:t>年</a:t>
              </a:r>
              <a:r>
                <a:rPr lang="en-US" altLang="zh-TW" sz="1000" dirty="0" smtClean="0">
                  <a:latin typeface="Meiryo UI" panose="020B0604030504040204" pitchFamily="50" charset="-128"/>
                  <a:ea typeface="Meiryo UI" panose="020B0604030504040204" pitchFamily="50" charset="-128"/>
                </a:rPr>
                <a:t>2</a:t>
              </a:r>
              <a:r>
                <a:rPr lang="zh-TW" altLang="en-US" sz="1000" dirty="0" smtClean="0">
                  <a:latin typeface="Meiryo UI" panose="020B0604030504040204" pitchFamily="50" charset="-128"/>
                  <a:ea typeface="Meiryo UI" panose="020B0604030504040204" pitchFamily="50" charset="-128"/>
                </a:rPr>
                <a:t>月</a:t>
              </a:r>
              <a:r>
                <a:rPr lang="en-US" altLang="zh-TW" sz="1000" dirty="0" smtClean="0">
                  <a:latin typeface="Meiryo UI" panose="020B0604030504040204" pitchFamily="50" charset="-128"/>
                  <a:ea typeface="Meiryo UI" panose="020B0604030504040204" pitchFamily="50" charset="-128"/>
                </a:rPr>
                <a:t>23</a:t>
              </a:r>
              <a:r>
                <a:rPr lang="zh-TW" altLang="en-US" sz="1000" dirty="0" smtClean="0">
                  <a:latin typeface="Meiryo UI" panose="020B0604030504040204" pitchFamily="50" charset="-128"/>
                  <a:ea typeface="Meiryo UI" panose="020B0604030504040204" pitchFamily="50" charset="-128"/>
                </a:rPr>
                <a:t>日</a:t>
              </a:r>
              <a:r>
                <a:rPr lang="en-US" altLang="zh-TW" sz="1000" dirty="0" smtClean="0">
                  <a:latin typeface="Meiryo UI" panose="020B0604030504040204" pitchFamily="50" charset="-128"/>
                  <a:ea typeface="Meiryo UI" panose="020B0604030504040204" pitchFamily="50" charset="-128"/>
                </a:rPr>
                <a:t>(</a:t>
              </a:r>
              <a:r>
                <a:rPr lang="zh-TW" altLang="en-US" sz="1000" dirty="0" smtClean="0">
                  <a:latin typeface="Meiryo UI" panose="020B0604030504040204" pitchFamily="50" charset="-128"/>
                  <a:ea typeface="Meiryo UI" panose="020B0604030504040204" pitchFamily="50" charset="-128"/>
                </a:rPr>
                <a:t>木</a:t>
              </a:r>
              <a:r>
                <a:rPr lang="en-US" altLang="zh-TW" sz="1000" dirty="0" smtClean="0">
                  <a:latin typeface="Meiryo UI" panose="020B0604030504040204" pitchFamily="50" charset="-128"/>
                  <a:ea typeface="Meiryo UI" panose="020B0604030504040204" pitchFamily="50" charset="-128"/>
                </a:rPr>
                <a:t>)</a:t>
              </a:r>
              <a:r>
                <a:rPr lang="zh-TW" altLang="en-US" sz="1000" dirty="0" smtClean="0">
                  <a:latin typeface="Meiryo UI" panose="020B0604030504040204" pitchFamily="50" charset="-128"/>
                  <a:ea typeface="Meiryo UI" panose="020B0604030504040204" pitchFamily="50" charset="-128"/>
                </a:rPr>
                <a:t>～</a:t>
              </a:r>
              <a:r>
                <a:rPr lang="en-US" altLang="zh-TW" sz="1000" dirty="0" smtClean="0">
                  <a:latin typeface="Meiryo UI" panose="020B0604030504040204" pitchFamily="50" charset="-128"/>
                  <a:ea typeface="Meiryo UI" panose="020B0604030504040204" pitchFamily="50" charset="-128"/>
                </a:rPr>
                <a:t>25</a:t>
              </a:r>
              <a:r>
                <a:rPr lang="zh-TW" altLang="en-US" sz="1000" dirty="0" smtClean="0">
                  <a:latin typeface="Meiryo UI" panose="020B0604030504040204" pitchFamily="50" charset="-128"/>
                  <a:ea typeface="Meiryo UI" panose="020B0604030504040204" pitchFamily="50" charset="-128"/>
                </a:rPr>
                <a:t>日</a:t>
              </a:r>
              <a:r>
                <a:rPr lang="en-US" altLang="zh-TW"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土</a:t>
              </a:r>
              <a:r>
                <a:rPr lang="en-US" altLang="zh-TW" sz="1000" dirty="0" smtClean="0">
                  <a:latin typeface="Meiryo UI" panose="020B0604030504040204" pitchFamily="50" charset="-128"/>
                  <a:ea typeface="Meiryo UI" panose="020B0604030504040204" pitchFamily="50" charset="-128"/>
                </a:rPr>
                <a:t>)</a:t>
              </a:r>
              <a:r>
                <a:rPr lang="zh-TW" altLang="en-US" sz="1000" dirty="0" smtClean="0">
                  <a:latin typeface="Meiryo UI" panose="020B0604030504040204" pitchFamily="50" charset="-128"/>
                  <a:ea typeface="Meiryo UI" panose="020B0604030504040204" pitchFamily="50" charset="-128"/>
                </a:rPr>
                <a:t>　</a:t>
              </a:r>
              <a:endParaRPr lang="en-US" altLang="zh-TW" sz="1000" dirty="0" smtClean="0">
                <a:latin typeface="Meiryo UI" panose="020B0604030504040204" pitchFamily="50" charset="-128"/>
                <a:ea typeface="Meiryo UI" panose="020B0604030504040204" pitchFamily="50" charset="-128"/>
              </a:endParaRPr>
            </a:p>
            <a:p>
              <a:pPr>
                <a:lnSpc>
                  <a:spcPts val="1000"/>
                </a:lnSpc>
                <a:spcBef>
                  <a:spcPts val="600"/>
                </a:spcBef>
              </a:pP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会場　大阪市内のホテル　　　　　　　　　　　　　　　　　　　　　　　　　　　　　　　　　　　　　　　</a:t>
              </a:r>
              <a:endParaRPr lang="en-US" altLang="ja-JP" sz="1000" dirty="0">
                <a:latin typeface="Meiryo UI" panose="020B0604030504040204" pitchFamily="50" charset="-128"/>
                <a:ea typeface="Meiryo UI" panose="020B0604030504040204" pitchFamily="50" charset="-128"/>
              </a:endParaRPr>
            </a:p>
            <a:p>
              <a:pPr>
                <a:lnSpc>
                  <a:spcPts val="1000"/>
                </a:lnSpc>
                <a:spcBef>
                  <a:spcPts val="600"/>
                </a:spcBef>
              </a:pPr>
              <a:r>
                <a:rPr lang="zh-CN" altLang="en-US" sz="1000" dirty="0">
                  <a:latin typeface="Meiryo UI" panose="020B0604030504040204" pitchFamily="50" charset="-128"/>
                  <a:ea typeface="Meiryo UI" panose="020B0604030504040204" pitchFamily="50" charset="-128"/>
                </a:rPr>
                <a:t>○参加者数　約</a:t>
              </a:r>
              <a:r>
                <a:rPr lang="en-US" altLang="zh-CN" sz="1000" dirty="0">
                  <a:latin typeface="Meiryo UI" panose="020B0604030504040204" pitchFamily="50" charset="-128"/>
                  <a:ea typeface="Meiryo UI" panose="020B0604030504040204" pitchFamily="50" charset="-128"/>
                </a:rPr>
                <a:t>500</a:t>
              </a:r>
              <a:r>
                <a:rPr lang="zh-CN" altLang="en-US" sz="1000" dirty="0">
                  <a:latin typeface="Meiryo UI" panose="020B0604030504040204" pitchFamily="50" charset="-128"/>
                  <a:ea typeface="Meiryo UI" panose="020B0604030504040204" pitchFamily="50" charset="-128"/>
                </a:rPr>
                <a:t>名（海外</a:t>
              </a:r>
              <a:r>
                <a:rPr lang="en-US" altLang="zh-CN" sz="1000" dirty="0">
                  <a:latin typeface="Meiryo UI" panose="020B0604030504040204" pitchFamily="50" charset="-128"/>
                  <a:ea typeface="Meiryo UI" panose="020B0604030504040204" pitchFamily="50" charset="-128"/>
                </a:rPr>
                <a:t>450</a:t>
              </a:r>
              <a:r>
                <a:rPr lang="zh-CN" altLang="en-US" sz="1000" dirty="0">
                  <a:latin typeface="Meiryo UI" panose="020B0604030504040204" pitchFamily="50" charset="-128"/>
                  <a:ea typeface="Meiryo UI" panose="020B0604030504040204" pitchFamily="50" charset="-128"/>
                </a:rPr>
                <a:t>名、国内</a:t>
              </a:r>
              <a:r>
                <a:rPr lang="en-US" altLang="zh-CN" sz="1000" dirty="0">
                  <a:latin typeface="Meiryo UI" panose="020B0604030504040204" pitchFamily="50" charset="-128"/>
                  <a:ea typeface="Meiryo UI" panose="020B0604030504040204" pitchFamily="50" charset="-128"/>
                </a:rPr>
                <a:t>50</a:t>
              </a:r>
              <a:r>
                <a:rPr lang="zh-CN" altLang="en-US" sz="1000" dirty="0">
                  <a:latin typeface="Meiryo UI" panose="020B0604030504040204" pitchFamily="50" charset="-128"/>
                  <a:ea typeface="Meiryo UI" panose="020B0604030504040204" pitchFamily="50" charset="-128"/>
                </a:rPr>
                <a:t>名）</a:t>
              </a:r>
              <a:endParaRPr lang="en-US" altLang="zh-CN" sz="1000" dirty="0">
                <a:latin typeface="Meiryo UI" panose="020B0604030504040204" pitchFamily="50" charset="-128"/>
                <a:ea typeface="Meiryo UI" panose="020B0604030504040204" pitchFamily="50" charset="-128"/>
              </a:endParaRPr>
            </a:p>
            <a:p>
              <a:pPr>
                <a:lnSpc>
                  <a:spcPts val="1100"/>
                </a:lnSpc>
                <a:spcBef>
                  <a:spcPts val="600"/>
                </a:spcBef>
              </a:pPr>
              <a:r>
                <a:rPr lang="ja-JP" altLang="en-US" sz="1000" dirty="0">
                  <a:latin typeface="Meiryo UI" panose="020B0604030504040204" pitchFamily="50" charset="-128"/>
                  <a:ea typeface="Meiryo UI" panose="020B0604030504040204" pitchFamily="50" charset="-128"/>
                </a:rPr>
                <a:t>○内容　</a:t>
              </a:r>
              <a:r>
                <a:rPr lang="en-US" altLang="ja-JP" sz="1000" dirty="0">
                  <a:latin typeface="Meiryo UI" panose="020B0604030504040204" pitchFamily="50" charset="-128"/>
                  <a:ea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rPr>
                <a:t>世界総会開催、大阪マラソン視察、大阪・関西のプロモーション</a:t>
              </a:r>
              <a:endParaRPr lang="en-US" altLang="ja-JP" sz="1000" dirty="0">
                <a:latin typeface="Meiryo UI" panose="020B0604030504040204" pitchFamily="50" charset="-128"/>
                <a:ea typeface="Meiryo UI" panose="020B0604030504040204" pitchFamily="50" charset="-128"/>
              </a:endParaRPr>
            </a:p>
            <a:p>
              <a:pPr>
                <a:lnSpc>
                  <a:spcPts val="1100"/>
                </a:lnSpc>
                <a:spcBef>
                  <a:spcPts val="6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BBE361A0-988A-4FBE-BD20-B185155274C1}"/>
                </a:ext>
              </a:extLst>
            </p:cNvPr>
            <p:cNvSpPr txBox="1"/>
            <p:nvPr/>
          </p:nvSpPr>
          <p:spPr>
            <a:xfrm>
              <a:off x="3440832" y="2869765"/>
              <a:ext cx="4716000" cy="167263"/>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AIMS</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世界総会の</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開催</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（再掲）</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8611396" y="3010246"/>
            <a:ext cx="1080000" cy="243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新規</a:t>
            </a:r>
            <a:endParaRPr kumimoji="1" lang="ja-JP" altLang="en-US" sz="1400" dirty="0">
              <a:solidFill>
                <a:schemeClr val="tx1"/>
              </a:solidFill>
            </a:endParaRPr>
          </a:p>
        </p:txBody>
      </p:sp>
      <p:sp>
        <p:nvSpPr>
          <p:cNvPr id="24" name="正方形/長方形 23"/>
          <p:cNvSpPr/>
          <p:nvPr/>
        </p:nvSpPr>
        <p:spPr>
          <a:xfrm>
            <a:off x="3578053" y="1017925"/>
            <a:ext cx="122246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一部新規</a:t>
            </a:r>
            <a:endParaRPr kumimoji="1" lang="ja-JP" altLang="en-US" sz="1400" dirty="0">
              <a:solidFill>
                <a:schemeClr val="tx1"/>
              </a:solidFill>
            </a:endParaRPr>
          </a:p>
        </p:txBody>
      </p:sp>
      <p:sp>
        <p:nvSpPr>
          <p:cNvPr id="28" name="正方形/長方形 27"/>
          <p:cNvSpPr/>
          <p:nvPr/>
        </p:nvSpPr>
        <p:spPr>
          <a:xfrm>
            <a:off x="3578053" y="3016337"/>
            <a:ext cx="1222460" cy="247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一部新規</a:t>
            </a:r>
            <a:endParaRPr kumimoji="1" lang="ja-JP" altLang="en-US" sz="1400" dirty="0">
              <a:solidFill>
                <a:schemeClr val="tx1"/>
              </a:solidFill>
            </a:endParaRPr>
          </a:p>
        </p:txBody>
      </p:sp>
    </p:spTree>
    <p:extLst>
      <p:ext uri="{BB962C8B-B14F-4D97-AF65-F5344CB8AC3E}">
        <p14:creationId xmlns:p14="http://schemas.microsoft.com/office/powerpoint/2010/main" val="1809763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415598" y="6492875"/>
            <a:ext cx="2311400" cy="365125"/>
          </a:xfrm>
        </p:spPr>
        <p:txBody>
          <a:bodyPr/>
          <a:lstStyle/>
          <a:p>
            <a:fld id="{1765F155-2CE9-4D92-ACFE-7182E7668ACC}" type="slidenum">
              <a:rPr kumimoji="1" lang="ja-JP" altLang="en-US" smtClean="0"/>
              <a:t>9</a:t>
            </a:fld>
            <a:endParaRPr kumimoji="1" lang="ja-JP" altLang="en-US" dirty="0"/>
          </a:p>
        </p:txBody>
      </p:sp>
      <p:sp>
        <p:nvSpPr>
          <p:cNvPr id="3" name="テキスト ボックス 2"/>
          <p:cNvSpPr txBox="1"/>
          <p:nvPr/>
        </p:nvSpPr>
        <p:spPr>
          <a:xfrm>
            <a:off x="115200" y="464400"/>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grpSp>
        <p:nvGrpSpPr>
          <p:cNvPr id="17" name="グループ化 16"/>
          <p:cNvGrpSpPr/>
          <p:nvPr/>
        </p:nvGrpSpPr>
        <p:grpSpPr>
          <a:xfrm>
            <a:off x="115200" y="989997"/>
            <a:ext cx="4724007" cy="1617264"/>
            <a:chOff x="128553" y="534775"/>
            <a:chExt cx="4724007" cy="1014909"/>
          </a:xfrm>
        </p:grpSpPr>
        <p:sp>
          <p:nvSpPr>
            <p:cNvPr id="5" name="テキスト ボックス 4"/>
            <p:cNvSpPr txBox="1"/>
            <p:nvPr/>
          </p:nvSpPr>
          <p:spPr>
            <a:xfrm>
              <a:off x="128553" y="735844"/>
              <a:ext cx="4724007" cy="81384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海外の大学で学位取得をめざす高校生を対象に、英語力やコミュニケーション力等の強化を図るとともに、海外の大学への進路指導を行うなど、総合的な支援（通称：おおさかグローバル塾）を実施する。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月にプログラム開始、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月に短期留学予定。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おおさかグローバル塾修了者の海外進学レベルの英語力習得：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％以上を目標とする。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41,661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28553" y="534775"/>
              <a:ext cx="4716000" cy="164919"/>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5" name="グループ化 14"/>
          <p:cNvGrpSpPr/>
          <p:nvPr/>
        </p:nvGrpSpPr>
        <p:grpSpPr>
          <a:xfrm>
            <a:off x="4975200" y="989996"/>
            <a:ext cx="4716000" cy="2508120"/>
            <a:chOff x="6698548" y="1379992"/>
            <a:chExt cx="4716000" cy="1509489"/>
          </a:xfrm>
        </p:grpSpPr>
        <p:sp>
          <p:nvSpPr>
            <p:cNvPr id="9" name="テキスト ボックス 8"/>
            <p:cNvSpPr txBox="1"/>
            <p:nvPr/>
          </p:nvSpPr>
          <p:spPr>
            <a:xfrm>
              <a:off x="6698548" y="1572824"/>
              <a:ext cx="4716000" cy="1316657"/>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外国人に生活・就労等に関する情報提供や相談対応を一元的に行う相談窓口を運営する（公財）大阪府国際交流財団に対し、補助を行うとともに情報提供を行うとともに多言語での情報発信を行う。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外国人が安心して快適に生活をおくり、大阪を住みやすい都市として認識し、定着を促すため、在住外国人を対象とした専門分野の相談会を実施する。</a:t>
              </a: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国際交流センターのインフォメーションセンター内にある「外国人のための相談窓口」において、大阪市役所及び区役所等における外国人住民からの相談対応時に電話通訳を実施するとともに、窓口への来訪及び電話による在留手続、雇用、医療、福祉、出産・子育て・子どもの教育等の生活にかかる適切な情報や、手続き等の実施、相談場所に迅速に到達できるよう、情報提供や相談を多言語で行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50,913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6698548" y="1379992"/>
              <a:ext cx="4716000" cy="158164"/>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外国人受入環境整備</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 </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5"/>
          <p:cNvGrpSpPr/>
          <p:nvPr/>
        </p:nvGrpSpPr>
        <p:grpSpPr>
          <a:xfrm>
            <a:off x="115200" y="2716390"/>
            <a:ext cx="4724007" cy="2138333"/>
            <a:chOff x="133262" y="2409544"/>
            <a:chExt cx="4724007" cy="2714348"/>
          </a:xfrm>
        </p:grpSpPr>
        <p:sp>
          <p:nvSpPr>
            <p:cNvPr id="11" name="テキスト ボックス 10"/>
            <p:cNvSpPr txBox="1"/>
            <p:nvPr/>
          </p:nvSpPr>
          <p:spPr>
            <a:xfrm>
              <a:off x="138915" y="2848391"/>
              <a:ext cx="4718354" cy="2275501"/>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の高校生等を対象に、実践的英語体験（通称：グローバル体験プログラム）を実施し、海外への興味や英語でのコミュニケーションの必要性に気づかせることにより、将来のグローバル人材の裾野を拡げる。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月に参加者募集、プログラム開始予定。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グローバル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体験プログラム参加者のうち、英語の習得意欲が高まった割合：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a:t>
              </a: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海外に関する関心が高まった割合：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％以上を目標とする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7,800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33262" y="2409544"/>
              <a:ext cx="4716000" cy="333592"/>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7" name="グループ化 6">
            <a:extLst>
              <a:ext uri="{FF2B5EF4-FFF2-40B4-BE49-F238E27FC236}">
                <a16:creationId xmlns:a16="http://schemas.microsoft.com/office/drawing/2014/main" id="{D4967EC3-9134-4E62-8BE6-0C48FF59242E}"/>
              </a:ext>
            </a:extLst>
          </p:cNvPr>
          <p:cNvGrpSpPr/>
          <p:nvPr/>
        </p:nvGrpSpPr>
        <p:grpSpPr>
          <a:xfrm>
            <a:off x="4975200" y="3557601"/>
            <a:ext cx="4727145" cy="1297122"/>
            <a:chOff x="4929098" y="3828351"/>
            <a:chExt cx="4727145" cy="1297122"/>
          </a:xfrm>
        </p:grpSpPr>
        <p:sp>
          <p:nvSpPr>
            <p:cNvPr id="29" name="テキスト ボックス 28"/>
            <p:cNvSpPr txBox="1"/>
            <p:nvPr/>
          </p:nvSpPr>
          <p:spPr>
            <a:xfrm>
              <a:off x="4929098" y="4135458"/>
              <a:ext cx="4716000" cy="99001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smtClean="0">
                  <a:solidFill>
                    <a:schemeClr val="accent1"/>
                  </a:solidFill>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府内</a:t>
              </a:r>
              <a:r>
                <a:rPr lang="ja-JP" altLang="ja-JP" sz="1000" dirty="0">
                  <a:latin typeface="Meiryo UI" panose="020B0604030504040204" pitchFamily="50" charset="-128"/>
                  <a:ea typeface="Meiryo UI" panose="020B0604030504040204" pitchFamily="50" charset="-128"/>
                </a:rPr>
                <a:t>大学の外国人留学生を対象に、企業の</a:t>
              </a:r>
              <a:r>
                <a:rPr lang="ja-JP" altLang="en-US" sz="1000" dirty="0">
                  <a:latin typeface="Meiryo UI" panose="020B0604030504040204" pitchFamily="50" charset="-128"/>
                  <a:ea typeface="Meiryo UI" panose="020B0604030504040204" pitchFamily="50" charset="-128"/>
                </a:rPr>
                <a:t>ビジネスマナー</a:t>
              </a:r>
              <a:r>
                <a:rPr lang="ja-JP" altLang="ja-JP" sz="1000" dirty="0">
                  <a:latin typeface="Meiryo UI" panose="020B0604030504040204" pitchFamily="50" charset="-128"/>
                  <a:ea typeface="Meiryo UI" panose="020B0604030504040204" pitchFamily="50" charset="-128"/>
                </a:rPr>
                <a:t>等も含め、就職に関する基礎的なセミナーや就活に必要なスキルの習得を図るセミナーを開催する。</a:t>
              </a:r>
            </a:p>
            <a:p>
              <a:pPr>
                <a:lnSpc>
                  <a:spcPts val="1100"/>
                </a:lnSpc>
              </a:pPr>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また</a:t>
              </a:r>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企業との意見交換や元留学生との懇談の場を設け、企業就職への理解を深めることにより、大阪企業への就職を促進する。</a:t>
              </a:r>
            </a:p>
            <a:p>
              <a:pPr algn="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2,186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4940243" y="3828351"/>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外国人留学生就職支援事業 </a:t>
              </a:r>
            </a:p>
          </p:txBody>
        </p:sp>
      </p:grpSp>
    </p:spTree>
    <p:extLst>
      <p:ext uri="{BB962C8B-B14F-4D97-AF65-F5344CB8AC3E}">
        <p14:creationId xmlns:p14="http://schemas.microsoft.com/office/powerpoint/2010/main" val="4972779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6878</Words>
  <Application>Microsoft Office PowerPoint</Application>
  <PresentationFormat>A4 210 x 297 mm</PresentationFormat>
  <Paragraphs>405</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2022-02-21T05:04:02Z</dcterms:modified>
</cp:coreProperties>
</file>