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handoutMasterIdLst>
    <p:handoutMasterId r:id="rId11"/>
  </p:handoutMasterIdLst>
  <p:sldIdLst>
    <p:sldId id="334" r:id="rId2"/>
    <p:sldId id="322" r:id="rId3"/>
    <p:sldId id="333" r:id="rId4"/>
    <p:sldId id="323" r:id="rId5"/>
    <p:sldId id="332" r:id="rId6"/>
    <p:sldId id="328" r:id="rId7"/>
    <p:sldId id="330" r:id="rId8"/>
    <p:sldId id="331" r:id="rId9"/>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9966"/>
    <a:srgbClr val="FF6600"/>
    <a:srgbClr val="FFCC00"/>
    <a:srgbClr val="FFFF66"/>
    <a:srgbClr val="3366FF"/>
    <a:srgbClr val="3333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23" autoAdjust="0"/>
    <p:restoredTop sz="94333" autoAdjust="0"/>
  </p:normalViewPr>
  <p:slideViewPr>
    <p:cSldViewPr>
      <p:cViewPr varScale="1">
        <p:scale>
          <a:sx n="74" d="100"/>
          <a:sy n="74" d="100"/>
        </p:scale>
        <p:origin x="1452" y="8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6400" cy="496888"/>
          </a:xfrm>
          <a:prstGeom prst="rect">
            <a:avLst/>
          </a:prstGeom>
        </p:spPr>
        <p:txBody>
          <a:bodyPr vert="horz" lIns="91324" tIns="45658" rIns="91324" bIns="4565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5" y="2"/>
            <a:ext cx="2946400" cy="496888"/>
          </a:xfrm>
          <a:prstGeom prst="rect">
            <a:avLst/>
          </a:prstGeom>
        </p:spPr>
        <p:txBody>
          <a:bodyPr vert="horz" lIns="91324" tIns="45658" rIns="91324" bIns="45658" rtlCol="0"/>
          <a:lstStyle>
            <a:lvl1pPr algn="r">
              <a:defRPr sz="1200"/>
            </a:lvl1pPr>
          </a:lstStyle>
          <a:p>
            <a:fld id="{34B1B429-954D-41B5-A09A-A56172F1A47F}" type="datetimeFigureOut">
              <a:rPr kumimoji="1" lang="ja-JP" altLang="en-US" smtClean="0"/>
              <a:t>2021/8/18</a:t>
            </a:fld>
            <a:endParaRPr kumimoji="1" lang="ja-JP" altLang="en-US"/>
          </a:p>
        </p:txBody>
      </p:sp>
      <p:sp>
        <p:nvSpPr>
          <p:cNvPr id="4" name="フッター プレースホルダー 3"/>
          <p:cNvSpPr>
            <a:spLocks noGrp="1"/>
          </p:cNvSpPr>
          <p:nvPr>
            <p:ph type="ftr" sz="quarter" idx="2"/>
          </p:nvPr>
        </p:nvSpPr>
        <p:spPr>
          <a:xfrm>
            <a:off x="5" y="9428168"/>
            <a:ext cx="2946400" cy="496888"/>
          </a:xfrm>
          <a:prstGeom prst="rect">
            <a:avLst/>
          </a:prstGeom>
        </p:spPr>
        <p:txBody>
          <a:bodyPr vert="horz" lIns="91324" tIns="45658" rIns="91324" bIns="4565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5" y="9428168"/>
            <a:ext cx="2946400" cy="496888"/>
          </a:xfrm>
          <a:prstGeom prst="rect">
            <a:avLst/>
          </a:prstGeom>
        </p:spPr>
        <p:txBody>
          <a:bodyPr vert="horz" lIns="91324" tIns="45658" rIns="91324" bIns="45658"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6400" cy="496888"/>
          </a:xfrm>
          <a:prstGeom prst="rect">
            <a:avLst/>
          </a:prstGeom>
        </p:spPr>
        <p:txBody>
          <a:bodyPr vert="horz" lIns="91324" tIns="45658" rIns="91324" bIns="4565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5" y="2"/>
            <a:ext cx="2946400" cy="496888"/>
          </a:xfrm>
          <a:prstGeom prst="rect">
            <a:avLst/>
          </a:prstGeom>
        </p:spPr>
        <p:txBody>
          <a:bodyPr vert="horz" lIns="91324" tIns="45658" rIns="91324" bIns="45658" rtlCol="0"/>
          <a:lstStyle>
            <a:lvl1pPr algn="r">
              <a:defRPr sz="1200"/>
            </a:lvl1pPr>
          </a:lstStyle>
          <a:p>
            <a:fld id="{5B88DDF3-744A-409A-A8FA-7A07472BA875}" type="datetimeFigureOut">
              <a:rPr kumimoji="1" lang="ja-JP" altLang="en-US" smtClean="0"/>
              <a:t>2021/8/18</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324" tIns="45658" rIns="91324" bIns="45658" rtlCol="0" anchor="ctr"/>
          <a:lstStyle/>
          <a:p>
            <a:endParaRPr lang="ja-JP" altLang="en-US"/>
          </a:p>
        </p:txBody>
      </p:sp>
      <p:sp>
        <p:nvSpPr>
          <p:cNvPr id="5" name="ノート プレースホルダー 4"/>
          <p:cNvSpPr>
            <a:spLocks noGrp="1"/>
          </p:cNvSpPr>
          <p:nvPr>
            <p:ph type="body" sz="quarter" idx="3"/>
          </p:nvPr>
        </p:nvSpPr>
        <p:spPr>
          <a:xfrm>
            <a:off x="679455" y="4714882"/>
            <a:ext cx="5438776" cy="4467225"/>
          </a:xfrm>
          <a:prstGeom prst="rect">
            <a:avLst/>
          </a:prstGeom>
        </p:spPr>
        <p:txBody>
          <a:bodyPr vert="horz" lIns="91324" tIns="45658" rIns="91324" bIns="4565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8168"/>
            <a:ext cx="2946400" cy="496888"/>
          </a:xfrm>
          <a:prstGeom prst="rect">
            <a:avLst/>
          </a:prstGeom>
        </p:spPr>
        <p:txBody>
          <a:bodyPr vert="horz" lIns="91324" tIns="45658" rIns="91324" bIns="4565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5" y="9428168"/>
            <a:ext cx="2946400" cy="496888"/>
          </a:xfrm>
          <a:prstGeom prst="rect">
            <a:avLst/>
          </a:prstGeom>
        </p:spPr>
        <p:txBody>
          <a:bodyPr vert="horz" lIns="91324" tIns="45658" rIns="91324" bIns="45658"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2021/8/18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2021/8/18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2021/8/18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2021/8/18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資料４</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年度の主な取組み</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51383" y="593738"/>
            <a:ext cx="9403234" cy="738664"/>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新型コロナウイルス感染症の拡大により多大</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な影響を受けている大阪の賑わいを取り戻し、来るべき大阪・関西万博を</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見据えた都市</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魅力</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の創造</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発信</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や</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受入環境整備を図るため、大阪都市魅力創造戦略</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に基づく重点取組みをはじめとした各種施策・事業を推進。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175380" y="6428716"/>
            <a:ext cx="3804329" cy="27699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63245" y="1390112"/>
            <a:ext cx="4691884" cy="3385542"/>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世界第一級の文化・観光拠点の進化・</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発信</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年日本国際博覧会推進事業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〇大阪市内の重点エリアの魅力</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向上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〇百舌鳥・古市古墳群世界遺産保存活用事業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IR</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の推進</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大阪・光の</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饗宴</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万博記念公園の魅力</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向上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水都大阪</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の強みを生かした魅力創出・</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発信</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〇大阪の食の魅力の発信</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観光魅力向上のための</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歴史・文化的まちなみ創出</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国内外の人々を惹きつけるキラーコンテンツの</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創出</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〇広域ベイエリアまちづくりの推進</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p:cNvSpPr/>
          <p:nvPr/>
        </p:nvSpPr>
        <p:spPr>
          <a:xfrm>
            <a:off x="4855129" y="3315319"/>
            <a:ext cx="5703012" cy="3447098"/>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スポーツツーリズムの推進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〇スポーツツーリズムモデル</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〇大阪マラソン開催</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〇舞洲スポーツ振興</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大阪スポーツプロジェクト推進事業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〇国際競技大会、イベント等の誘致・開催</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〇スポーツ情報発信事業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■大阪の成長・発展に</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つながる</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国内外</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〇高校生等海外進学支援事業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〇実践的英語体験活動推進事業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外国人受入環境整備事業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〇外国人留学生就職支援事業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175380" y="4894299"/>
            <a:ext cx="3600000" cy="1415772"/>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〇テーマ型魅力コンテンツの開発</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おおさか観光消費喚起事業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a:t>
            </a:r>
            <a:r>
              <a:rPr kumimoji="1" lang="zh-TW"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宿泊事業者</a:t>
            </a:r>
            <a:endParaRPr kumimoji="1" lang="en-US" altLang="zh-TW"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zh-TW"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感染症拡大防止対策等支援</a:t>
            </a:r>
            <a:r>
              <a:rPr kumimoji="1" lang="zh-TW"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13" name="正方形/長方形 12"/>
          <p:cNvSpPr/>
          <p:nvPr/>
        </p:nvSpPr>
        <p:spPr>
          <a:xfrm>
            <a:off x="4855129" y="1390112"/>
            <a:ext cx="4275280" cy="2092881"/>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〇観光政策調査研究事業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推進に向けた取組み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〇大阪らしい芸術文化の魅力の</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創出</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大阪文化芸術創出</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美術館・博物館の魅力</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向上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391384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364359" y="6433900"/>
            <a:ext cx="2311400" cy="365125"/>
          </a:xfrm>
        </p:spPr>
        <p:txBody>
          <a:bodyPr/>
          <a:lstStyle/>
          <a:p>
            <a:fld id="{1765F155-2CE9-4D92-ACFE-7182E7668ACC}" type="slidenum">
              <a:rPr kumimoji="1" lang="ja-JP" altLang="en-US" smtClean="0"/>
              <a:t>2</a:t>
            </a:fld>
            <a:endParaRPr kumimoji="1" lang="ja-JP" altLang="en-US" dirty="0"/>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別添</a:t>
            </a:r>
            <a:r>
              <a:rPr lang="ja-JP" altLang="en-US" sz="2000" b="1" dirty="0">
                <a:latin typeface="Meiryo UI" panose="020B0604030504040204" pitchFamily="50" charset="-128"/>
                <a:ea typeface="Meiryo UI" panose="020B0604030504040204" pitchFamily="50" charset="-128"/>
              </a:rPr>
              <a:t>）取組み概要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87569" y="940006"/>
            <a:ext cx="4717950" cy="2125759"/>
            <a:chOff x="3994383" y="4765984"/>
            <a:chExt cx="4033667" cy="2125759"/>
          </a:xfrm>
        </p:grpSpPr>
        <p:sp>
          <p:nvSpPr>
            <p:cNvPr id="13" name="テキスト ボックス 12"/>
            <p:cNvSpPr txBox="1"/>
            <p:nvPr/>
          </p:nvSpPr>
          <p:spPr>
            <a:xfrm>
              <a:off x="3994383" y="5106639"/>
              <a:ext cx="4032000" cy="1785104"/>
            </a:xfrm>
            <a:prstGeom prst="rect">
              <a:avLst/>
            </a:prstGeom>
            <a:solidFill>
              <a:schemeClr val="bg1"/>
            </a:solidFill>
            <a:ln w="6350">
              <a:solidFill>
                <a:schemeClr val="tx1">
                  <a:lumMod val="50000"/>
                  <a:lumOff val="50000"/>
                </a:schemeClr>
              </a:solidFill>
            </a:ln>
          </p:spPr>
          <p:txBody>
            <a:bodyPr wrap="square" rIns="72000" rtlCol="0" anchor="ctr" anchorCtr="0">
              <a:sp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年日本国際博覧会（大阪・関西万博）の成功に向け、引き続き開催準備を進める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rPr>
                <a:t>〇</a:t>
              </a:r>
              <a:r>
                <a:rPr lang="ja-JP" altLang="en-US" sz="1000" dirty="0">
                  <a:latin typeface="Meiryo UI" panose="020B0604030504040204" pitchFamily="50" charset="-128"/>
                  <a:ea typeface="Meiryo UI" panose="020B0604030504040204" pitchFamily="50" charset="-128"/>
                </a:rPr>
                <a:t>会場整備・交通アクセスにおいて、円滑な開催に向け、引き続き国や関係機関と調整</a:t>
              </a:r>
              <a:r>
                <a:rPr lang="ja-JP" altLang="en-US" sz="1000" dirty="0" smtClean="0">
                  <a:latin typeface="Meiryo UI" panose="020B0604030504040204" pitchFamily="50" charset="-128"/>
                  <a:ea typeface="Meiryo UI" panose="020B0604030504040204" pitchFamily="50" charset="-128"/>
                </a:rPr>
                <a:t>を</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rPr>
                <a:t>　行う。</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rPr>
                <a:t>〇</a:t>
              </a:r>
              <a:r>
                <a:rPr lang="ja-JP" altLang="en-US" sz="1000" dirty="0">
                  <a:latin typeface="Meiryo UI" panose="020B0604030504040204" pitchFamily="50" charset="-128"/>
                  <a:ea typeface="Meiryo UI" panose="020B0604030504040204" pitchFamily="50" charset="-128"/>
                </a:rPr>
                <a:t>本年開催のドバイ万博における「ジャパンデー」において、大阪の魅力を発信するととも</a:t>
              </a:r>
              <a:r>
                <a:rPr lang="ja-JP" altLang="en-US" sz="1000" dirty="0" smtClean="0">
                  <a:latin typeface="Meiryo UI" panose="020B0604030504040204" pitchFamily="50" charset="-128"/>
                  <a:ea typeface="Meiryo UI" panose="020B0604030504040204" pitchFamily="50" charset="-128"/>
                </a:rPr>
                <a:t>に</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rPr>
                <a:t>・関西万博の</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を展開する。</a:t>
              </a:r>
              <a:endParaRPr lang="en-US" altLang="ja-JP" sz="1000" dirty="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〇万博開催自治体として地元パビリオン出展の実現に向け、「出展基本計画」の策定を</a:t>
              </a:r>
              <a:r>
                <a:rPr lang="ja-JP" altLang="en-US" sz="1000" dirty="0" smtClean="0">
                  <a:latin typeface="Meiryo UI" panose="020B0604030504040204" pitchFamily="50" charset="-128"/>
                  <a:ea typeface="Meiryo UI" panose="020B0604030504040204" pitchFamily="50" charset="-128"/>
                </a:rPr>
                <a:t>進</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める。</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rPr>
                <a:t>〇</a:t>
              </a:r>
              <a:r>
                <a:rPr lang="ja-JP" altLang="en-US" sz="1000" dirty="0">
                  <a:latin typeface="Meiryo UI" panose="020B0604030504040204" pitchFamily="50" charset="-128"/>
                  <a:ea typeface="Meiryo UI" panose="020B0604030504040204" pitchFamily="50" charset="-128"/>
                </a:rPr>
                <a:t>「万博の桜」への呼びかけや、ピンバッジやポスター等</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ツールを配布し、機運醸成を図る</a:t>
              </a:r>
              <a:r>
                <a:rPr lang="ja-JP" altLang="en-US" sz="10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996050" y="4765984"/>
              <a:ext cx="4032000" cy="36000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年日本国際博覧会推進</a:t>
              </a: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 name="グループ化 4"/>
          <p:cNvGrpSpPr/>
          <p:nvPr/>
        </p:nvGrpSpPr>
        <p:grpSpPr>
          <a:xfrm>
            <a:off x="4948596" y="2824946"/>
            <a:ext cx="4716279" cy="1512741"/>
            <a:chOff x="100664" y="2286503"/>
            <a:chExt cx="4032238" cy="1512741"/>
          </a:xfrm>
        </p:grpSpPr>
        <p:sp>
          <p:nvSpPr>
            <p:cNvPr id="15" name="テキスト ボックス 14"/>
            <p:cNvSpPr txBox="1"/>
            <p:nvPr/>
          </p:nvSpPr>
          <p:spPr>
            <a:xfrm>
              <a:off x="100664" y="2629693"/>
              <a:ext cx="4032000" cy="1169551"/>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大阪・夢洲へのＩＲ誘致実現をめざして、取組みを進める。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a:lnSpc>
                  <a:spcPts val="1200"/>
                </a:lnSpc>
                <a:defRPr/>
              </a:pPr>
              <a:r>
                <a:rPr lang="ja-JP" altLang="en-US" sz="1000" dirty="0">
                  <a:latin typeface="Meiryo UI" panose="020B0604030504040204" pitchFamily="50" charset="-128"/>
                  <a:ea typeface="Meiryo UI" panose="020B0604030504040204" pitchFamily="50" charset="-128"/>
                </a:rPr>
                <a:t>〇ＩＲ整備法や国の基本方針等を踏まえて策定した実施方針に基づき、事業者の公募</a:t>
              </a:r>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lvl="0" defTabSz="742950">
                <a:lnSpc>
                  <a:spcPts val="1200"/>
                </a:lnSpc>
                <a:defRPr/>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選定</a:t>
              </a:r>
              <a:r>
                <a:rPr lang="ja-JP" altLang="en-US" sz="1000" dirty="0">
                  <a:latin typeface="Meiryo UI" panose="020B0604030504040204" pitchFamily="50" charset="-128"/>
                  <a:ea typeface="Meiryo UI" panose="020B0604030504040204" pitchFamily="50" charset="-128"/>
                </a:rPr>
                <a:t>を行い、事業者決定後、区域整備計画を作成のうえ、国に区域認定申請を行う</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lvl="0" defTabSz="742950">
                <a:lnSpc>
                  <a:spcPts val="1200"/>
                </a:lnSpc>
                <a:defRPr/>
              </a:pPr>
              <a:endParaRPr lang="en-US" altLang="ja-JP" sz="1000" dirty="0">
                <a:latin typeface="Meiryo UI" panose="020B0604030504040204" pitchFamily="50" charset="-128"/>
                <a:ea typeface="Meiryo UI" panose="020B0604030504040204" pitchFamily="50" charset="-128"/>
              </a:endParaRPr>
            </a:p>
            <a:p>
              <a:pPr lvl="0" defTabSz="742950">
                <a:lnSpc>
                  <a:spcPts val="1200"/>
                </a:lnSpc>
                <a:defRPr/>
              </a:pPr>
              <a:endParaRPr lang="en-US" altLang="ja-JP"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00902" y="2286503"/>
              <a:ext cx="4032000" cy="360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0" name="グループ化 9"/>
          <p:cNvGrpSpPr/>
          <p:nvPr/>
        </p:nvGrpSpPr>
        <p:grpSpPr>
          <a:xfrm>
            <a:off x="4962073" y="947876"/>
            <a:ext cx="4711884" cy="1670732"/>
            <a:chOff x="6651228" y="2114490"/>
            <a:chExt cx="4032000" cy="1670732"/>
          </a:xfrm>
        </p:grpSpPr>
        <p:sp>
          <p:nvSpPr>
            <p:cNvPr id="21" name="テキスト ボックス 20"/>
            <p:cNvSpPr txBox="1"/>
            <p:nvPr/>
          </p:nvSpPr>
          <p:spPr>
            <a:xfrm>
              <a:off x="6651228" y="2461783"/>
              <a:ext cx="4032000" cy="1323439"/>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護保存・活用の取組みや資産の価値と魅力を発信する取組みを、大阪府、堺市、羽曳野市、藤井寺市が一体となり進め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４</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自治体で構成する百舌鳥・古市古墳群世界遺産保存活用会議にて、遺産影響評価の実施にかかる国やユネスコ等との協議調整を行うほか、高精細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映像の制作・配信を通じて国内外に向けた情報発信を行う。</a:t>
              </a:r>
              <a:endParaRPr lang="ja-JP" altLang="en-US"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6651228" y="2114490"/>
              <a:ext cx="4032000" cy="360000"/>
            </a:xfrm>
            <a:prstGeom prst="rect">
              <a:avLst/>
            </a:prstGeom>
            <a:solidFill>
              <a:schemeClr val="tx2">
                <a:lumMod val="75000"/>
              </a:schemeClr>
            </a:solidFill>
            <a:ln w="6350">
              <a:solidFill>
                <a:srgbClr val="002060"/>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・古市古墳群世界遺産保存活用事業</a:t>
              </a:r>
            </a:p>
          </p:txBody>
        </p:sp>
      </p:grpSp>
      <p:grpSp>
        <p:nvGrpSpPr>
          <p:cNvPr id="8" name="グループ化 7"/>
          <p:cNvGrpSpPr/>
          <p:nvPr/>
        </p:nvGrpSpPr>
        <p:grpSpPr>
          <a:xfrm>
            <a:off x="4953000" y="4544025"/>
            <a:ext cx="4711876" cy="1810921"/>
            <a:chOff x="-926164" y="5363951"/>
            <a:chExt cx="4032001" cy="1810921"/>
          </a:xfrm>
        </p:grpSpPr>
        <p:sp>
          <p:nvSpPr>
            <p:cNvPr id="23" name="テキスト ボックス 22"/>
            <p:cNvSpPr txBox="1"/>
            <p:nvPr/>
          </p:nvSpPr>
          <p:spPr>
            <a:xfrm>
              <a:off x="-926164" y="5697544"/>
              <a:ext cx="4032000" cy="1477328"/>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国内外に誇れる自慢の都市の実現に向け、大阪の夜を楽しむことができる観光コンテンツの充実を図り、国内外からの観光客の満足度を高め、さらなる呼び込みを図る。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光のルネサンス」、地域団体等が展開するエリアプログラムが一体となった大阪・光の饗宴を開催する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926163" y="5363951"/>
              <a:ext cx="4032000" cy="360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05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・光の饗宴</a:t>
              </a:r>
            </a:p>
          </p:txBody>
        </p:sp>
      </p:grpSp>
      <p:sp>
        <p:nvSpPr>
          <p:cNvPr id="36" name="テキスト ボックス 35"/>
          <p:cNvSpPr txBox="1"/>
          <p:nvPr/>
        </p:nvSpPr>
        <p:spPr>
          <a:xfrm>
            <a:off x="-43615" y="476672"/>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smtClean="0">
                <a:ln w="0">
                  <a:noFill/>
                </a:ln>
                <a:uFill>
                  <a:solidFill>
                    <a:schemeClr val="accent2"/>
                  </a:solidFill>
                </a:uFill>
                <a:latin typeface="Meiryo UI" panose="020B0604030504040204" pitchFamily="50" charset="-128"/>
                <a:ea typeface="Meiryo UI" panose="020B0604030504040204" pitchFamily="50" charset="-128"/>
              </a:rPr>
              <a:t>■世界</a:t>
            </a:r>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39" name="グループ化 38"/>
          <p:cNvGrpSpPr/>
          <p:nvPr/>
        </p:nvGrpSpPr>
        <p:grpSpPr>
          <a:xfrm>
            <a:off x="113917" y="3284983"/>
            <a:ext cx="4716000" cy="3069203"/>
            <a:chOff x="6623701" y="739407"/>
            <a:chExt cx="4032000" cy="2909920"/>
          </a:xfrm>
        </p:grpSpPr>
        <p:sp>
          <p:nvSpPr>
            <p:cNvPr id="41" name="テキスト ボックス 40"/>
            <p:cNvSpPr txBox="1"/>
            <p:nvPr/>
          </p:nvSpPr>
          <p:spPr>
            <a:xfrm>
              <a:off x="6623701" y="1072531"/>
              <a:ext cx="4032000" cy="2576796"/>
            </a:xfrm>
            <a:prstGeom prst="rect">
              <a:avLst/>
            </a:prstGeom>
            <a:solidFill>
              <a:schemeClr val="bg1"/>
            </a:solidFill>
            <a:ln w="6350">
              <a:solidFill>
                <a:schemeClr val="tx1">
                  <a:lumMod val="50000"/>
                  <a:lumOff val="50000"/>
                </a:schemeClr>
              </a:solidFill>
            </a:ln>
          </p:spPr>
          <p:txBody>
            <a:bodyPr wrap="square" rtlCol="0">
              <a:spAutoFit/>
            </a:bodyPr>
            <a:lstStyle/>
            <a:p>
              <a:pPr>
                <a:lnSpc>
                  <a:spcPts val="13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都市の魅力向上にむけて、大阪市内の重点エリアを整備する。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①大阪城・大手前・森之宮地区</a:t>
              </a:r>
              <a:endParaRPr lang="en-US" altLang="ja-JP" sz="1000" dirty="0">
                <a:latin typeface="Meiryo UI" panose="020B0604030504040204" pitchFamily="50" charset="-128"/>
                <a:ea typeface="Meiryo UI" panose="020B0604030504040204" pitchFamily="50" charset="-128"/>
              </a:endParaRPr>
            </a:p>
            <a:p>
              <a:pPr>
                <a:lnSpc>
                  <a:spcPts val="1300"/>
                </a:lnSpc>
              </a:pPr>
              <a:r>
                <a:rPr lang="ja-JP" altLang="en-US" sz="1000" dirty="0" smtClean="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2015</a:t>
              </a:r>
              <a:r>
                <a:rPr lang="ja-JP" altLang="en-US" sz="1000" dirty="0">
                  <a:latin typeface="Meiryo UI" panose="020B0604030504040204" pitchFamily="50" charset="-128"/>
                  <a:ea typeface="Meiryo UI" panose="020B0604030504040204" pitchFamily="50" charset="-128"/>
                </a:rPr>
                <a:t>年度に導入した大阪城公園</a:t>
              </a:r>
              <a:r>
                <a:rPr lang="en-US" altLang="ja-JP" sz="1000" dirty="0">
                  <a:latin typeface="Meiryo UI" panose="020B0604030504040204" pitchFamily="50" charset="-128"/>
                  <a:ea typeface="Meiryo UI" panose="020B0604030504040204" pitchFamily="50" charset="-128"/>
                </a:rPr>
                <a:t>PMO</a:t>
              </a:r>
              <a:r>
                <a:rPr lang="ja-JP" altLang="en-US" sz="1000" dirty="0">
                  <a:latin typeface="Meiryo UI" panose="020B0604030504040204" pitchFamily="50" charset="-128"/>
                  <a:ea typeface="Meiryo UI" panose="020B0604030504040204" pitchFamily="50" charset="-128"/>
                </a:rPr>
                <a:t>事業を推進し、民間活力を活用した公園</a:t>
              </a:r>
              <a:r>
                <a:rPr lang="ja-JP" altLang="en-US" sz="1000" dirty="0" smtClean="0">
                  <a:latin typeface="Meiryo UI" panose="020B0604030504040204" pitchFamily="50" charset="-128"/>
                  <a:ea typeface="Meiryo UI" panose="020B0604030504040204" pitchFamily="50" charset="-128"/>
                </a:rPr>
                <a:t>の</a:t>
              </a:r>
              <a:endParaRPr lang="en-US" altLang="ja-JP" sz="1000" dirty="0" smtClean="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新た</a:t>
              </a:r>
              <a:r>
                <a:rPr lang="ja-JP" altLang="en-US" sz="1000" dirty="0">
                  <a:latin typeface="Meiryo UI" panose="020B0604030504040204" pitchFamily="50" charset="-128"/>
                  <a:ea typeface="Meiryo UI" panose="020B0604030504040204" pitchFamily="50" charset="-128"/>
                </a:rPr>
                <a:t>な魅力を創出する。また、大阪城東部地区では、大阪公立大学</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仮称</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の</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期</a:t>
              </a:r>
              <a:r>
                <a:rPr lang="ja-JP" altLang="en-US" sz="1000" dirty="0" smtClean="0">
                  <a:latin typeface="Meiryo UI" panose="020B0604030504040204" pitchFamily="50" charset="-128"/>
                  <a:ea typeface="Meiryo UI" panose="020B0604030504040204" pitchFamily="50" charset="-128"/>
                </a:rPr>
                <a:t>キャ</a:t>
              </a:r>
              <a:endParaRPr lang="en-US" altLang="ja-JP" sz="1000" dirty="0" smtClean="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ンパス</a:t>
              </a:r>
              <a:r>
                <a:rPr lang="ja-JP" altLang="en-US" sz="1000" dirty="0">
                  <a:latin typeface="Meiryo UI" panose="020B0604030504040204" pitchFamily="50" charset="-128"/>
                  <a:ea typeface="Meiryo UI" panose="020B0604030504040204" pitchFamily="50" charset="-128"/>
                </a:rPr>
                <a:t>の整備に必要となる都市計画手続きを進めるとともに、大学を先導役とした</a:t>
              </a:r>
              <a:r>
                <a:rPr lang="ja-JP" altLang="en-US" sz="1000" dirty="0" err="1" smtClean="0">
                  <a:latin typeface="Meiryo UI" panose="020B0604030504040204" pitchFamily="50" charset="-128"/>
                  <a:ea typeface="Meiryo UI" panose="020B0604030504040204" pitchFamily="50" charset="-128"/>
                </a:rPr>
                <a:t>まちづ</a:t>
              </a:r>
              <a:endParaRPr lang="en-US" altLang="ja-JP" sz="1000" dirty="0" smtClean="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くりの</a:t>
              </a:r>
              <a:r>
                <a:rPr lang="ja-JP" altLang="en-US" sz="1000" dirty="0">
                  <a:latin typeface="Meiryo UI" panose="020B0604030504040204" pitchFamily="50" charset="-128"/>
                  <a:ea typeface="Meiryo UI" panose="020B0604030504040204" pitchFamily="50" charset="-128"/>
                </a:rPr>
                <a:t>実現に向けた検討を行う。</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②中之島地区</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令和２年７月に中之島こども本の森を開館したところであるが、さらなる中之島地区</a:t>
              </a:r>
              <a:r>
                <a:rPr lang="ja-JP" altLang="en-US" sz="1000" dirty="0" smtClean="0">
                  <a:latin typeface="Meiryo UI" panose="020B0604030504040204" pitchFamily="50" charset="-128"/>
                  <a:ea typeface="Meiryo UI" panose="020B0604030504040204" pitchFamily="50" charset="-128"/>
                </a:rPr>
                <a:t>の</a:t>
              </a:r>
              <a:endParaRPr lang="en-US" altLang="ja-JP" sz="1000" dirty="0" smtClean="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魅力</a:t>
              </a:r>
              <a:r>
                <a:rPr lang="ja-JP" altLang="en-US" sz="1000" dirty="0">
                  <a:latin typeface="Meiryo UI" panose="020B0604030504040204" pitchFamily="50" charset="-128"/>
                  <a:ea typeface="Meiryo UI" panose="020B0604030504040204" pitchFamily="50" charset="-128"/>
                </a:rPr>
                <a:t>向上を目指し、令和</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年２月の「大阪中之島美術館」開館に向けた準備を行う。</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天王寺・阿倍野地区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大阪市立美術館や天王寺公園・動物園の魅力向上により地区全体の集客力・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ブラン</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ド力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の向上を図る。大阪市立美術館については、</a:t>
              </a:r>
              <a:r>
                <a:rPr lang="ja-JP" altLang="ja-JP" sz="1000" dirty="0">
                  <a:latin typeface="Meiryo UI" panose="020B0604030504040204" pitchFamily="50" charset="-128"/>
                  <a:ea typeface="Meiryo UI" panose="020B0604030504040204" pitchFamily="50" charset="-128"/>
                </a:rPr>
                <a:t>機能向上と集客力向上のため</a:t>
              </a:r>
              <a:r>
                <a:rPr lang="ja-JP" altLang="ja-JP" sz="1000" dirty="0" smtClean="0">
                  <a:latin typeface="Meiryo UI" panose="020B0604030504040204" pitchFamily="50" charset="-128"/>
                  <a:ea typeface="Meiryo UI" panose="020B0604030504040204" pitchFamily="50" charset="-128"/>
                </a:rPr>
                <a:t>大規</a:t>
              </a:r>
              <a:endParaRPr lang="en-US" altLang="ja-JP" sz="1000" dirty="0" smtClean="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模</a:t>
              </a:r>
              <a:r>
                <a:rPr lang="ja-JP" altLang="ja-JP" sz="1000" dirty="0">
                  <a:latin typeface="Meiryo UI" panose="020B0604030504040204" pitchFamily="50" charset="-128"/>
                  <a:ea typeface="Meiryo UI" panose="020B0604030504040204" pitchFamily="50" charset="-128"/>
                </a:rPr>
                <a:t>改修を実施し、令和６年度中にリニューアルオープンする。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6623701" y="739407"/>
              <a:ext cx="4032000" cy="360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28176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378506" y="6499683"/>
            <a:ext cx="2311400" cy="365125"/>
          </a:xfrm>
        </p:spPr>
        <p:txBody>
          <a:bodyPr/>
          <a:lstStyle/>
          <a:p>
            <a:fld id="{1765F155-2CE9-4D92-ACFE-7182E7668ACC}" type="slidenum">
              <a:rPr kumimoji="1" lang="ja-JP" altLang="en-US" smtClean="0"/>
              <a:t>3</a:t>
            </a:fld>
            <a:endParaRPr kumimoji="1" lang="ja-JP" altLang="en-US"/>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別添</a:t>
            </a:r>
            <a:r>
              <a:rPr lang="ja-JP" altLang="en-US" sz="2000" b="1" dirty="0">
                <a:latin typeface="Meiryo UI" panose="020B0604030504040204" pitchFamily="50" charset="-128"/>
                <a:ea typeface="Meiryo UI" panose="020B0604030504040204" pitchFamily="50" charset="-128"/>
              </a:rPr>
              <a:t>）取組み概要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3615" y="610287"/>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smtClean="0">
                <a:ln w="0">
                  <a:noFill/>
                </a:ln>
                <a:uFill>
                  <a:solidFill>
                    <a:schemeClr val="accent2"/>
                  </a:solidFill>
                </a:uFill>
                <a:latin typeface="Meiryo UI" panose="020B0604030504040204" pitchFamily="50" charset="-128"/>
                <a:ea typeface="Meiryo UI" panose="020B0604030504040204" pitchFamily="50" charset="-128"/>
              </a:rPr>
              <a:t>■世界</a:t>
            </a:r>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9" name="グループ化 58"/>
          <p:cNvGrpSpPr/>
          <p:nvPr/>
        </p:nvGrpSpPr>
        <p:grpSpPr>
          <a:xfrm>
            <a:off x="113917" y="1198341"/>
            <a:ext cx="4716000" cy="1837328"/>
            <a:chOff x="126222" y="4798581"/>
            <a:chExt cx="4032000" cy="1837328"/>
          </a:xfrm>
        </p:grpSpPr>
        <p:sp>
          <p:nvSpPr>
            <p:cNvPr id="61" name="テキスト ボックス 60"/>
            <p:cNvSpPr txBox="1"/>
            <p:nvPr/>
          </p:nvSpPr>
          <p:spPr>
            <a:xfrm>
              <a:off x="126222" y="5158581"/>
              <a:ext cx="4032000" cy="1477328"/>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国内外の多くの人にスポーツや文化のコンテンツを楽しみ、感動を与えられる場を提供する。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規模アリーナを中核とした大阪・関西を代表する新たなスポーツ・文化の拠点づくりを推進するため、令和３年５月に事業予定者を決定した。令和７年の開業を目指し、今後は、関係部局と連携し、事業予定者と協議の上、事業を進めていく。</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また、万博記念公園を取り巻く状況が大きく変化していることを踏まえ、万博のレガシーを次世代に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継承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していくとともに、公園の更なる活性化を図るため、新たな将来ビジョンの策定に着手する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endParaRPr lang="ja-JP" altLang="en-US" sz="10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126222" y="4798581"/>
              <a:ext cx="4032000" cy="360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記念</a:t>
              </a: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公園</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の魅力向上</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2" name="グループ化 61"/>
          <p:cNvGrpSpPr/>
          <p:nvPr/>
        </p:nvGrpSpPr>
        <p:grpSpPr>
          <a:xfrm>
            <a:off x="4973906" y="1198342"/>
            <a:ext cx="4716000" cy="1837327"/>
            <a:chOff x="-1147218" y="1619920"/>
            <a:chExt cx="4032000" cy="1747205"/>
          </a:xfrm>
        </p:grpSpPr>
        <p:sp>
          <p:nvSpPr>
            <p:cNvPr id="64" name="テキスト ボックス 63"/>
            <p:cNvSpPr txBox="1"/>
            <p:nvPr/>
          </p:nvSpPr>
          <p:spPr>
            <a:xfrm>
              <a:off x="-1147218" y="1962261"/>
              <a:ext cx="4032000" cy="1404864"/>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水辺・水上の魅力創出・にぎわいづくりを推進する。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水と光の首都大阪」の実現をめざした取組みを、府・市・経済界等による公民一体型の組織である「水都大阪コンソーシアム」において、引き続き推進する。また、水辺の魅力景観づくりや舟運活性化に向けた環境整備、遊歩道等の緑化など水辺の回遊性の向上などを推進する。今年度については、来年度供用開始予定の大阪城エリアにおける公共船着場の工事を進めるほか、川と海の結節点や観光名所への誘客拠点としての中之島</a:t>
              </a:r>
              <a:r>
                <a:rPr lang="en-US" altLang="ja-JP" sz="1000" dirty="0">
                  <a:latin typeface="Meiryo UI" panose="020B0604030504040204" pitchFamily="50" charset="-128"/>
                  <a:ea typeface="Meiryo UI" panose="020B0604030504040204" pitchFamily="50" charset="-128"/>
                </a:rPr>
                <a:t>GATE</a:t>
              </a:r>
              <a:r>
                <a:rPr lang="ja-JP" altLang="en-US" sz="1000" dirty="0">
                  <a:latin typeface="Meiryo UI" panose="020B0604030504040204" pitchFamily="50" charset="-128"/>
                  <a:ea typeface="Meiryo UI" panose="020B0604030504040204" pitchFamily="50" charset="-128"/>
                </a:rPr>
                <a:t>ターミナル</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サウスピア</a:t>
              </a:r>
              <a:r>
                <a:rPr lang="en-US" altLang="ja-JP" sz="1000" dirty="0">
                  <a:latin typeface="Meiryo UI" panose="020B0604030504040204" pitchFamily="50" charset="-128"/>
                  <a:ea typeface="Meiryo UI" panose="020B0604030504040204" pitchFamily="50" charset="-128"/>
                </a:rPr>
                <a:t>)</a:t>
              </a:r>
              <a:r>
                <a:rPr lang="ja-JP" altLang="en-US" sz="1000" dirty="0" err="1">
                  <a:latin typeface="Meiryo UI" panose="020B0604030504040204" pitchFamily="50" charset="-128"/>
                  <a:ea typeface="Meiryo UI" panose="020B0604030504040204" pitchFamily="50" charset="-128"/>
                </a:rPr>
                <a:t>の整</a:t>
              </a:r>
              <a:r>
                <a:rPr lang="ja-JP" altLang="en-US" sz="1000" dirty="0">
                  <a:latin typeface="Meiryo UI" panose="020B0604030504040204" pitchFamily="50" charset="-128"/>
                  <a:ea typeface="Meiryo UI" panose="020B0604030504040204" pitchFamily="50" charset="-128"/>
                </a:rPr>
                <a:t>備に向けた測量及びサウンディング型市場調査を実施する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1147218" y="1619920"/>
              <a:ext cx="4032000" cy="342342"/>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水</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都大阪</a:t>
              </a:r>
            </a:p>
          </p:txBody>
        </p:sp>
      </p:grpSp>
    </p:spTree>
    <p:extLst>
      <p:ext uri="{BB962C8B-B14F-4D97-AF65-F5344CB8AC3E}">
        <p14:creationId xmlns:p14="http://schemas.microsoft.com/office/powerpoint/2010/main" val="3543907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391923" y="6464251"/>
            <a:ext cx="2311400" cy="365125"/>
          </a:xfrm>
        </p:spPr>
        <p:txBody>
          <a:bodyPr/>
          <a:lstStyle/>
          <a:p>
            <a:fld id="{1765F155-2CE9-4D92-ACFE-7182E7668ACC}" type="slidenum">
              <a:rPr kumimoji="1" lang="ja-JP" altLang="en-US" smtClean="0"/>
              <a:t>4</a:t>
            </a:fld>
            <a:endParaRPr kumimoji="1" lang="ja-JP" altLang="en-US"/>
          </a:p>
        </p:txBody>
      </p:sp>
      <p:grpSp>
        <p:nvGrpSpPr>
          <p:cNvPr id="4" name="グループ化 3"/>
          <p:cNvGrpSpPr/>
          <p:nvPr/>
        </p:nvGrpSpPr>
        <p:grpSpPr>
          <a:xfrm>
            <a:off x="4978635" y="1272286"/>
            <a:ext cx="4719792" cy="2468055"/>
            <a:chOff x="89192" y="810890"/>
            <a:chExt cx="4719792" cy="1692368"/>
          </a:xfrm>
        </p:grpSpPr>
        <p:sp>
          <p:nvSpPr>
            <p:cNvPr id="31" name="テキスト ボックス 30"/>
            <p:cNvSpPr txBox="1"/>
            <p:nvPr/>
          </p:nvSpPr>
          <p:spPr>
            <a:xfrm>
              <a:off x="89192" y="1074844"/>
              <a:ext cx="4716000" cy="1428414"/>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200"/>
                </a:lnSpc>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国内外の人々を惹きつけるキラーコンテンツを実施し、大阪の魅力を強力に発信することで、多くの方々を大阪に誘客する起爆剤とする。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メインストリートである御堂筋において、非日常的なキラーコンテンツを実施し、一層の話題性を集めることで、大阪の魅力を全国及び海外へ広く発信するプロモーションイベントを開催する。令和３年度において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年大阪・関西万博の機運醸成に向け、万博のプロモーション事業と連携して実施する。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92984" y="810890"/>
              <a:ext cx="4716000" cy="274359"/>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の人々を惹きつけるキラーコンテンツの</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（御堂筋オータムパーティー）</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6"/>
          <p:cNvGrpSpPr/>
          <p:nvPr/>
        </p:nvGrpSpPr>
        <p:grpSpPr>
          <a:xfrm>
            <a:off x="4986539" y="3974480"/>
            <a:ext cx="4716000" cy="1373629"/>
            <a:chOff x="4982427" y="2758115"/>
            <a:chExt cx="4716000" cy="1373629"/>
          </a:xfrm>
        </p:grpSpPr>
        <p:sp>
          <p:nvSpPr>
            <p:cNvPr id="33" name="テキスト ボックス 32"/>
            <p:cNvSpPr txBox="1"/>
            <p:nvPr/>
          </p:nvSpPr>
          <p:spPr>
            <a:xfrm>
              <a:off x="4982427" y="3116081"/>
              <a:ext cx="4716000" cy="101566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広域ベイエリアの活性化とさらなる大阪・関西の発展につなげる。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4982427" y="2758115"/>
              <a:ext cx="4716000" cy="36000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ベイエリアまちづくりの推進</a:t>
              </a:r>
            </a:p>
          </p:txBody>
        </p:sp>
      </p:grpSp>
      <p:grpSp>
        <p:nvGrpSpPr>
          <p:cNvPr id="6" name="グループ化 5"/>
          <p:cNvGrpSpPr/>
          <p:nvPr/>
        </p:nvGrpSpPr>
        <p:grpSpPr>
          <a:xfrm>
            <a:off x="124083" y="3982172"/>
            <a:ext cx="4716000" cy="1365936"/>
            <a:chOff x="4982427" y="806264"/>
            <a:chExt cx="4716000" cy="1365936"/>
          </a:xfrm>
        </p:grpSpPr>
        <p:sp>
          <p:nvSpPr>
            <p:cNvPr id="35" name="テキスト ボックス 34"/>
            <p:cNvSpPr txBox="1"/>
            <p:nvPr/>
          </p:nvSpPr>
          <p:spPr>
            <a:xfrm>
              <a:off x="4982427" y="1156537"/>
              <a:ext cx="4716000" cy="101566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「歴史・文化」等のコンテンツの磨き上げ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や発信などを行い、新型コロナウイルス感染症の影響を受けた大阪の賑わいを取り戻す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船場地区において、歴史的・文化的な建築資源周辺の無電柱化や周辺景観と調和した道路整備を実施するとともに、回遊性向上の取組み等を実施</a:t>
              </a:r>
              <a:r>
                <a:rPr lang="ja-JP" altLang="en-US" sz="1000" dirty="0" smtClean="0">
                  <a:latin typeface="Meiryo UI" panose="020B0604030504040204" pitchFamily="50" charset="-128"/>
                  <a:ea typeface="Meiryo UI" panose="020B0604030504040204" pitchFamily="50" charset="-128"/>
                </a:rPr>
                <a:t>する。</a:t>
              </a:r>
              <a:endParaRPr lang="ja-JP" altLang="en-US" sz="10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982427" y="806264"/>
              <a:ext cx="4716000" cy="360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魅力向上のための歴史・文化的まちなみ創出事業</a:t>
              </a:r>
            </a:p>
          </p:txBody>
        </p:sp>
      </p:grpSp>
      <p:sp>
        <p:nvSpPr>
          <p:cNvPr id="36" name="テキスト ボックス 35"/>
          <p:cNvSpPr txBox="1"/>
          <p:nvPr/>
        </p:nvSpPr>
        <p:spPr bwMode="white">
          <a:xfrm>
            <a:off x="42613" y="718788"/>
            <a:ext cx="4190307" cy="369332"/>
          </a:xfrm>
          <a:prstGeom prst="rect">
            <a:avLst/>
          </a:prstGeom>
          <a:solidFill>
            <a:schemeClr val="bg1"/>
          </a:solidFill>
        </p:spPr>
        <p:txBody>
          <a:bodyPr wrap="square" rtlCol="0">
            <a:spAutoFit/>
          </a:bodyPr>
          <a:lstStyle/>
          <a:p>
            <a:r>
              <a:rPr lang="ja-JP" altLang="en-US"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大阪</a:t>
            </a:r>
            <a:r>
              <a:rPr lang="ja-JP" altLang="en-US" sz="1800" b="1" dirty="0" smtClean="0">
                <a:latin typeface="Meiryo UI" panose="020B0604030504040204" pitchFamily="50" charset="-128"/>
                <a:ea typeface="Meiryo UI" panose="020B0604030504040204" pitchFamily="50" charset="-128"/>
              </a:rPr>
              <a:t>の強みを生かした魅力創出・発信</a:t>
            </a:r>
            <a:endParaRPr lang="ja-JP" altLang="en-US" sz="1800" b="1"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0" y="78525"/>
            <a:ext cx="9906000"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別添</a:t>
            </a:r>
            <a:r>
              <a:rPr lang="ja-JP" altLang="en-US" sz="2000" b="1" dirty="0">
                <a:latin typeface="Meiryo UI" panose="020B0604030504040204" pitchFamily="50" charset="-128"/>
                <a:ea typeface="Meiryo UI" panose="020B0604030504040204" pitchFamily="50" charset="-128"/>
              </a:rPr>
              <a:t>）取組み概要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8" name="グループ化 47"/>
          <p:cNvGrpSpPr/>
          <p:nvPr/>
        </p:nvGrpSpPr>
        <p:grpSpPr>
          <a:xfrm>
            <a:off x="34388" y="482792"/>
            <a:ext cx="9896078" cy="144999"/>
            <a:chOff x="-15635" y="542925"/>
            <a:chExt cx="9167650" cy="90480"/>
          </a:xfrm>
        </p:grpSpPr>
        <p:cxnSp>
          <p:nvCxnSpPr>
            <p:cNvPr id="49" name="直線コネクタ 4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 name="グループ化 4"/>
          <p:cNvGrpSpPr/>
          <p:nvPr/>
        </p:nvGrpSpPr>
        <p:grpSpPr>
          <a:xfrm>
            <a:off x="124083" y="1272286"/>
            <a:ext cx="4716000" cy="2452881"/>
            <a:chOff x="101940" y="2769546"/>
            <a:chExt cx="4716000" cy="2452881"/>
          </a:xfrm>
        </p:grpSpPr>
        <p:sp>
          <p:nvSpPr>
            <p:cNvPr id="32" name="テキスト ボックス 31"/>
            <p:cNvSpPr txBox="1"/>
            <p:nvPr/>
          </p:nvSpPr>
          <p:spPr>
            <a:xfrm>
              <a:off x="104773" y="3129546"/>
              <a:ext cx="4713167" cy="2092881"/>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大阪の強みである「食」のコンテンツの磨き上げや発信などを行い、新型コロナウイルス感染症の影響を受けた大阪の賑わいを取り戻す。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⇒魅力</a:t>
              </a:r>
              <a:r>
                <a:rPr lang="ja-JP" altLang="en-US" sz="1000" dirty="0">
                  <a:latin typeface="Meiryo UI" panose="020B0604030504040204" pitchFamily="50" charset="-128"/>
                  <a:ea typeface="Meiryo UI" panose="020B0604030504040204" pitchFamily="50" charset="-128"/>
                </a:rPr>
                <a:t>ある「食」コンテンツの掘り起こしや発信など、食に関する事業を</a:t>
              </a:r>
              <a:r>
                <a:rPr lang="ja-JP" altLang="en-US" sz="1000" dirty="0" smtClean="0">
                  <a:latin typeface="Meiryo UI" panose="020B0604030504040204" pitchFamily="50" charset="-128"/>
                  <a:ea typeface="Meiryo UI" panose="020B0604030504040204" pitchFamily="50" charset="-128"/>
                </a:rPr>
                <a:t>通じて</a:t>
              </a:r>
              <a:r>
                <a:rPr lang="ja-JP" altLang="en-US"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大阪の</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「食」ブランディングに向けた取組みを推進する。</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rPr>
                <a:t>②「大阪産（もん）グローバルブランド化促進事業」</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名品等の</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・販路拡大を促進し、大阪の一次産品や</a:t>
              </a:r>
              <a:r>
                <a:rPr lang="ja-JP" altLang="en-US" sz="1000" dirty="0" smtClean="0">
                  <a:latin typeface="Meiryo UI" panose="020B0604030504040204" pitchFamily="50" charset="-128"/>
                  <a:ea typeface="Meiryo UI" panose="020B0604030504040204" pitchFamily="50" charset="-128"/>
                </a:rPr>
                <a:t>加</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工食品</a:t>
              </a:r>
              <a:r>
                <a:rPr lang="ja-JP" altLang="en-US" sz="1000" dirty="0">
                  <a:latin typeface="Meiryo UI" panose="020B0604030504040204" pitchFamily="50" charset="-128"/>
                  <a:ea typeface="Meiryo UI" panose="020B0604030504040204" pitchFamily="50" charset="-128"/>
                </a:rPr>
                <a:t>などの「大阪の食」の魅力を発信する。 </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rPr>
                <a:t>③「大阪の食の魅力発信」</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の食の魅力を活用した新たな大阪</a:t>
              </a:r>
              <a:r>
                <a:rPr lang="ja-JP" altLang="en-US" sz="1000" dirty="0" smtClean="0">
                  <a:latin typeface="Meiryo UI" panose="020B0604030504040204" pitchFamily="50" charset="-128"/>
                  <a:ea typeface="Meiryo UI" panose="020B0604030504040204" pitchFamily="50" charset="-128"/>
                </a:rPr>
                <a:t>ならでは</a:t>
              </a:r>
              <a:r>
                <a:rPr lang="ja-JP" altLang="en-US" sz="1000" dirty="0">
                  <a:latin typeface="Meiryo UI" panose="020B0604030504040204" pitchFamily="50" charset="-128"/>
                  <a:ea typeface="Meiryo UI" panose="020B0604030504040204" pitchFamily="50" charset="-128"/>
                </a:rPr>
                <a:t>の観光</a:t>
              </a:r>
              <a:r>
                <a:rPr lang="ja-JP" altLang="en-US" sz="1000" dirty="0" smtClean="0">
                  <a:latin typeface="Meiryo UI" panose="020B0604030504040204" pitchFamily="50" charset="-128"/>
                  <a:ea typeface="Meiryo UI" panose="020B0604030504040204" pitchFamily="50" charset="-128"/>
                </a:rPr>
                <a:t>コンテンツ</a:t>
              </a:r>
              <a:r>
                <a:rPr lang="ja-JP" altLang="en-US" sz="1000" dirty="0">
                  <a:latin typeface="Meiryo UI" panose="020B0604030504040204" pitchFamily="50" charset="-128"/>
                  <a:ea typeface="Meiryo UI" panose="020B0604030504040204" pitchFamily="50" charset="-128"/>
                </a:rPr>
                <a:t>を開発するなどし、</a:t>
              </a:r>
              <a:r>
                <a:rPr lang="ja-JP" altLang="en-US" sz="1000" dirty="0" smtClean="0">
                  <a:latin typeface="Meiryo UI" panose="020B0604030504040204" pitchFamily="50" charset="-128"/>
                  <a:ea typeface="Meiryo UI" panose="020B0604030504040204" pitchFamily="50" charset="-128"/>
                </a:rPr>
                <a:t>大</a:t>
              </a:r>
              <a:endParaRPr lang="en-US" altLang="ja-JP" sz="1000" dirty="0" smtClean="0">
                <a:latin typeface="Meiryo UI" panose="020B0604030504040204" pitchFamily="50" charset="-128"/>
                <a:ea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阪</a:t>
              </a:r>
              <a:r>
                <a:rPr lang="ja-JP" altLang="en-US" sz="1000" dirty="0">
                  <a:latin typeface="Meiryo UI" panose="020B0604030504040204" pitchFamily="50" charset="-128"/>
                  <a:ea typeface="Meiryo UI" panose="020B0604030504040204" pitchFamily="50" charset="-128"/>
                </a:rPr>
                <a:t>の強みである「食」の</a:t>
              </a:r>
              <a:r>
                <a:rPr lang="ja-JP" altLang="en-US" sz="1000" dirty="0" smtClean="0">
                  <a:latin typeface="Meiryo UI" panose="020B0604030504040204" pitchFamily="50" charset="-128"/>
                  <a:ea typeface="Meiryo UI" panose="020B0604030504040204" pitchFamily="50" charset="-128"/>
                </a:rPr>
                <a:t>魅力</a:t>
              </a:r>
              <a:r>
                <a:rPr lang="ja-JP" altLang="en-US" sz="1000" dirty="0">
                  <a:latin typeface="Meiryo UI" panose="020B0604030504040204" pitchFamily="50" charset="-128"/>
                  <a:ea typeface="Meiryo UI" panose="020B0604030504040204" pitchFamily="50" charset="-128"/>
                </a:rPr>
                <a:t>を発信する。</a:t>
              </a:r>
            </a:p>
          </p:txBody>
        </p:sp>
        <p:sp>
          <p:nvSpPr>
            <p:cNvPr id="28" name="テキスト ボックス 27"/>
            <p:cNvSpPr txBox="1"/>
            <p:nvPr/>
          </p:nvSpPr>
          <p:spPr>
            <a:xfrm>
              <a:off x="101940" y="2769546"/>
              <a:ext cx="4716000" cy="396000"/>
            </a:xfrm>
            <a:prstGeom prst="rect">
              <a:avLst/>
            </a:prstGeom>
            <a:solidFill>
              <a:schemeClr val="tx2">
                <a:lumMod val="75000"/>
              </a:schemeClr>
            </a:solidFill>
            <a:ln w="6350">
              <a:noFill/>
            </a:ln>
          </p:spPr>
          <p:txBody>
            <a:bodyPr wrap="square" rtlCol="0" anchor="ctr" anchorCtr="0">
              <a:spAutoFit/>
            </a:bodyPr>
            <a:lstStyle/>
            <a:p>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の食の魅力の発信</a:t>
              </a:r>
            </a:p>
          </p:txBody>
        </p:sp>
      </p:grpSp>
    </p:spTree>
    <p:extLst>
      <p:ext uri="{BB962C8B-B14F-4D97-AF65-F5344CB8AC3E}">
        <p14:creationId xmlns:p14="http://schemas.microsoft.com/office/powerpoint/2010/main" val="208274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別添</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67307" y="548103"/>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endPar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10" name="グループ化 9"/>
          <p:cNvGrpSpPr/>
          <p:nvPr/>
        </p:nvGrpSpPr>
        <p:grpSpPr>
          <a:xfrm>
            <a:off x="203511" y="1018378"/>
            <a:ext cx="4716000" cy="1375663"/>
            <a:chOff x="160729" y="4570628"/>
            <a:chExt cx="3077484" cy="1375663"/>
          </a:xfrm>
        </p:grpSpPr>
        <p:sp>
          <p:nvSpPr>
            <p:cNvPr id="12" name="テキスト ボックス 11"/>
            <p:cNvSpPr txBox="1"/>
            <p:nvPr/>
          </p:nvSpPr>
          <p:spPr>
            <a:xfrm>
              <a:off x="160729" y="4930628"/>
              <a:ext cx="3077484" cy="101566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大阪が誇る歴史文化など再度注目して魅力掘り起こしを行い、テーマ型コンテンツとして広く発信することで、大阪市内のみならず府内各地域への回遊を促進させる。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新型コロナウイルス感染症の拡大による影響を踏まえつつ、近隣府県からの誘客を図るとともに、歴史、文化芸術、スポーツなどのテーマごとにコンテンツの開発を行う。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60729" y="4570628"/>
              <a:ext cx="3077484" cy="360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テーマ型</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魅力コンテンツの開発</a:t>
              </a:r>
            </a:p>
          </p:txBody>
        </p:sp>
      </p:grpSp>
      <p:grpSp>
        <p:nvGrpSpPr>
          <p:cNvPr id="13" name="グループ化 12"/>
          <p:cNvGrpSpPr/>
          <p:nvPr/>
        </p:nvGrpSpPr>
        <p:grpSpPr>
          <a:xfrm>
            <a:off x="5061536" y="1022355"/>
            <a:ext cx="4716000" cy="1355737"/>
            <a:chOff x="3196320" y="4588504"/>
            <a:chExt cx="4599579" cy="1355737"/>
          </a:xfrm>
        </p:grpSpPr>
        <p:sp>
          <p:nvSpPr>
            <p:cNvPr id="15" name="テキスト ボックス 14"/>
            <p:cNvSpPr txBox="1"/>
            <p:nvPr/>
          </p:nvSpPr>
          <p:spPr>
            <a:xfrm>
              <a:off x="3196320" y="4928578"/>
              <a:ext cx="4599579" cy="1015663"/>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目</a:t>
              </a:r>
              <a:r>
                <a:rPr kumimoji="1" lang="ja-JP" altLang="en-US"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的</a:t>
              </a:r>
              <a:endParaRPr kumimoji="1" lang="en-US" altLang="ja-JP"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緊急事態宣言の発出により、人流が減少し、経済活動への影響が</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全国的</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に生じることを踏まえ、その影響を受ける宿泊事業者へ</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の支援を行う。</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概</a:t>
              </a:r>
              <a:r>
                <a:rPr kumimoji="1" lang="ja-JP" altLang="en-US"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要</a:t>
              </a:r>
              <a:endParaRPr kumimoji="1" lang="en-US" altLang="ja-JP"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742950"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府内の宿泊施設における新型コロナウイルス感染症の拡大防止対策やワーケーション等の新たな需要に対応するための取組みについて支援する。</a:t>
              </a:r>
            </a:p>
          </p:txBody>
        </p:sp>
        <p:sp>
          <p:nvSpPr>
            <p:cNvPr id="14" name="テキスト ボックス 13"/>
            <p:cNvSpPr txBox="1"/>
            <p:nvPr/>
          </p:nvSpPr>
          <p:spPr>
            <a:xfrm>
              <a:off x="3196320" y="4588504"/>
              <a:ext cx="4599579" cy="360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zh-TW" altLang="en-US" sz="11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r>
                <a:rPr kumimoji="1" lang="zh-TW"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宿泊事業者感染症拡大防止対策支援事業</a:t>
              </a:r>
            </a:p>
          </p:txBody>
        </p:sp>
      </p:grpSp>
      <p:grpSp>
        <p:nvGrpSpPr>
          <p:cNvPr id="16" name="グループ化 15"/>
          <p:cNvGrpSpPr/>
          <p:nvPr/>
        </p:nvGrpSpPr>
        <p:grpSpPr>
          <a:xfrm>
            <a:off x="218163" y="2605542"/>
            <a:ext cx="4716000" cy="1727266"/>
            <a:chOff x="6822245" y="4463629"/>
            <a:chExt cx="3077484" cy="1279877"/>
          </a:xfrm>
        </p:grpSpPr>
        <p:sp>
          <p:nvSpPr>
            <p:cNvPr id="18" name="テキスト ボックス 17"/>
            <p:cNvSpPr txBox="1"/>
            <p:nvPr/>
          </p:nvSpPr>
          <p:spPr>
            <a:xfrm>
              <a:off x="6822245" y="4783190"/>
              <a:ext cx="3077484" cy="960316"/>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目</a:t>
              </a:r>
              <a:r>
                <a:rPr kumimoji="1" lang="ja-JP" altLang="en-US"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的</a:t>
              </a:r>
              <a:endParaRPr kumimoji="1" lang="en-US" altLang="ja-JP"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新型コロナウイルス感染症の影響により大きな打撃を受け、未だ厳しい経営状況が続く観光関連産業を継続的支援</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概</a:t>
              </a:r>
              <a:r>
                <a:rPr kumimoji="1" lang="ja-JP" altLang="en-US"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要</a:t>
              </a:r>
              <a:endParaRPr kumimoji="1" lang="en-US" altLang="ja-JP"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府内</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に宿泊する</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旅行者</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府内</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旅行業者が造成した</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対象ツアー</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を利用</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した</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府民に対し</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独自のクーポンを配布</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するキャンペーン</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を大阪府・大阪市共同で実</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施する。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822245" y="4463629"/>
              <a:ext cx="3077484" cy="320105"/>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1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おおさか観光消費喚起事業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テキスト ボックス 18"/>
          <p:cNvSpPr txBox="1"/>
          <p:nvPr/>
        </p:nvSpPr>
        <p:spPr>
          <a:xfrm>
            <a:off x="67307" y="4324147"/>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テキスト ボックス 19"/>
          <p:cNvSpPr txBox="1"/>
          <p:nvPr/>
        </p:nvSpPr>
        <p:spPr>
          <a:xfrm>
            <a:off x="203511" y="5084202"/>
            <a:ext cx="4716000" cy="1631216"/>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大阪がさらなる発展を遂げていくため、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等の国際イベント誘致による大阪のさらなる観光魅力向上に資するデータの収集を目的とした調査・研究を行う。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rPr>
              <a:t>等の国際イベント誘致による大阪のさらなる観光魅力の向上に資する多角的な観点からの調査研究を行うとともに、有識者の意見を踏まえつつ戦略を策定する。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ts val="1200"/>
              </a:lnSpc>
              <a:spcBef>
                <a:spcPts val="0"/>
              </a:spcBef>
              <a:spcAft>
                <a:spcPts val="0"/>
              </a:spcAft>
              <a:buClrTx/>
              <a:buSzTx/>
              <a:buFontTx/>
              <a:buNone/>
              <a:tabLst/>
              <a:defRPr/>
            </a:pPr>
            <a:endParaRPr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5053041" y="5064744"/>
            <a:ext cx="4716000" cy="1650674"/>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大阪がさらなる発展を遂げていくため、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等の国際イベント誘致を行う。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・市・観光局・経済三団体で構成している大阪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推進委員会において、大阪に強みのある分野をターゲットにした誘致や、各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施設の連携を推進するなど戦略的な誘致に取り組んでいる。なお、</a:t>
            </a:r>
            <a:r>
              <a:rPr lang="ja-JP" altLang="en-US" sz="1000" dirty="0">
                <a:latin typeface="Meiryo UI" panose="020B0604030504040204" pitchFamily="50" charset="-128"/>
                <a:ea typeface="Meiryo UI" panose="020B0604030504040204" pitchFamily="50" charset="-128"/>
              </a:rPr>
              <a:t>コロナ禍での開催支援として、</a:t>
            </a:r>
            <a:r>
              <a:rPr lang="ja-JP" altLang="ja-JP" sz="1000" dirty="0">
                <a:latin typeface="Meiryo UI" panose="020B0604030504040204" pitchFamily="50" charset="-128"/>
                <a:ea typeface="Meiryo UI" panose="020B0604030504040204" pitchFamily="50" charset="-128"/>
              </a:rPr>
              <a:t>インテックス大阪施設基本使用料の半額免除による主催者等の負担軽減や、感染防止策を講じながら</a:t>
            </a:r>
            <a:r>
              <a:rPr lang="ja-JP" altLang="en-US" sz="1000" dirty="0">
                <a:latin typeface="Meiryo UI" panose="020B0604030504040204" pitchFamily="50" charset="-128"/>
                <a:ea typeface="Meiryo UI" panose="020B0604030504040204" pitchFamily="50" charset="-128"/>
              </a:rPr>
              <a:t>開催</a:t>
            </a:r>
            <a:r>
              <a:rPr lang="ja-JP" altLang="ja-JP" sz="1000" dirty="0">
                <a:latin typeface="Meiryo UI" panose="020B0604030504040204" pitchFamily="50" charset="-128"/>
                <a:ea typeface="Meiryo UI" panose="020B0604030504040204" pitchFamily="50" charset="-128"/>
              </a:rPr>
              <a:t>する展示会等の支援などを</a:t>
            </a:r>
            <a:r>
              <a:rPr lang="ja-JP" altLang="en-US" sz="1000" dirty="0">
                <a:latin typeface="Meiryo UI" panose="020B0604030504040204" pitchFamily="50" charset="-128"/>
                <a:ea typeface="Meiryo UI" panose="020B0604030504040204" pitchFamily="50" charset="-128"/>
              </a:rPr>
              <a:t>実施している。併せて、</a:t>
            </a:r>
            <a:r>
              <a:rPr lang="ja-JP" altLang="ja-JP" sz="1000" dirty="0">
                <a:latin typeface="Meiryo UI" panose="020B0604030504040204" pitchFamily="50" charset="-128"/>
                <a:ea typeface="Meiryo UI" panose="020B0604030504040204" pitchFamily="50" charset="-128"/>
              </a:rPr>
              <a:t>他都市での</a:t>
            </a:r>
            <a:r>
              <a:rPr lang="en-US" altLang="ja-JP" sz="1000" dirty="0">
                <a:latin typeface="Meiryo UI" panose="020B0604030504040204" pitchFamily="50" charset="-128"/>
                <a:ea typeface="Meiryo UI" panose="020B0604030504040204" pitchFamily="50" charset="-128"/>
              </a:rPr>
              <a:t>MICE</a:t>
            </a:r>
            <a:r>
              <a:rPr lang="ja-JP" altLang="ja-JP" sz="1000" dirty="0">
                <a:latin typeface="Meiryo UI" panose="020B0604030504040204" pitchFamily="50" charset="-128"/>
                <a:ea typeface="Meiryo UI" panose="020B0604030504040204" pitchFamily="50" charset="-128"/>
              </a:rPr>
              <a:t>施設の機能強化の動向等をふまえ、既存</a:t>
            </a:r>
            <a:r>
              <a:rPr lang="en-US" altLang="ja-JP" sz="1000" dirty="0">
                <a:latin typeface="Meiryo UI" panose="020B0604030504040204" pitchFamily="50" charset="-128"/>
                <a:ea typeface="Meiryo UI" panose="020B0604030504040204" pitchFamily="50" charset="-128"/>
              </a:rPr>
              <a:t>MICE</a:t>
            </a:r>
            <a:r>
              <a:rPr lang="ja-JP" altLang="ja-JP" sz="1000" dirty="0">
                <a:latin typeface="Meiryo UI" panose="020B0604030504040204" pitchFamily="50" charset="-128"/>
                <a:ea typeface="Meiryo UI" panose="020B0604030504040204" pitchFamily="50" charset="-128"/>
              </a:rPr>
              <a:t>施設の機能強化など、大阪における</a:t>
            </a:r>
            <a:r>
              <a:rPr lang="en-US" altLang="ja-JP" sz="1000" dirty="0">
                <a:latin typeface="Meiryo UI" panose="020B0604030504040204" pitchFamily="50" charset="-128"/>
                <a:ea typeface="Meiryo UI" panose="020B0604030504040204" pitchFamily="50" charset="-128"/>
              </a:rPr>
              <a:t>MICE</a:t>
            </a:r>
            <a:r>
              <a:rPr lang="ja-JP" altLang="ja-JP" sz="1000" dirty="0">
                <a:latin typeface="Meiryo UI" panose="020B0604030504040204" pitchFamily="50" charset="-128"/>
                <a:ea typeface="Meiryo UI" panose="020B0604030504040204" pitchFamily="50" charset="-128"/>
              </a:rPr>
              <a:t>受け入れ体制の充実に向けた検討を進めている。</a:t>
            </a:r>
            <a:endParaRPr lang="ja-JP" altLang="en-US" sz="10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03511" y="4724202"/>
            <a:ext cx="4716000" cy="360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zh-TW" altLang="en-US" sz="11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観光</a:t>
            </a:r>
            <a:r>
              <a:rPr kumimoji="1" lang="zh-TW"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政策調査研究事業</a:t>
            </a:r>
          </a:p>
        </p:txBody>
      </p:sp>
      <p:sp>
        <p:nvSpPr>
          <p:cNvPr id="23" name="テキスト ボックス 22"/>
          <p:cNvSpPr txBox="1"/>
          <p:nvPr/>
        </p:nvSpPr>
        <p:spPr>
          <a:xfrm>
            <a:off x="5053041" y="4704744"/>
            <a:ext cx="4716000" cy="360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p>
        </p:txBody>
      </p:sp>
      <p:grpSp>
        <p:nvGrpSpPr>
          <p:cNvPr id="27" name="グループ化 26"/>
          <p:cNvGrpSpPr/>
          <p:nvPr/>
        </p:nvGrpSpPr>
        <p:grpSpPr>
          <a:xfrm>
            <a:off x="5068271" y="2605502"/>
            <a:ext cx="4724495" cy="1723509"/>
            <a:chOff x="5061536" y="2769033"/>
            <a:chExt cx="4724495" cy="1512909"/>
          </a:xfrm>
        </p:grpSpPr>
        <p:sp>
          <p:nvSpPr>
            <p:cNvPr id="31" name="テキスト ボックス 30"/>
            <p:cNvSpPr txBox="1"/>
            <p:nvPr/>
          </p:nvSpPr>
          <p:spPr>
            <a:xfrm>
              <a:off x="5070031" y="3101231"/>
              <a:ext cx="4716000" cy="1180711"/>
            </a:xfrm>
            <a:prstGeom prst="rect">
              <a:avLst/>
            </a:prstGeom>
            <a:solidFill>
              <a:schemeClr val="bg1"/>
            </a:solidFill>
            <a:ln w="6350">
              <a:solidFill>
                <a:schemeClr val="tx1">
                  <a:lumMod val="50000"/>
                  <a:lumOff val="50000"/>
                </a:schemeClr>
              </a:solidFill>
              <a:prstDash val="dashDot"/>
            </a:ln>
          </p:spPr>
          <p:txBody>
            <a:bodyPr wrap="square" rtlCol="0">
              <a:no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目</a:t>
              </a:r>
              <a:r>
                <a:rPr kumimoji="1" lang="ja-JP" altLang="en-US"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的</a:t>
              </a:r>
              <a:endParaRPr kumimoji="1" lang="en-US" altLang="ja-JP"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新型コロナウイルス</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感染</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拡大防止の</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ための飲食店への時短営業要請等により、飲食店以外の事業者の経営も大きな影響を受けているため、キャッシュレス決済を活用したポイント付与を通じた需要喚起により、市内の小売店舗等を支援する。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概</a:t>
              </a:r>
              <a:r>
                <a:rPr kumimoji="1" lang="ja-JP" altLang="en-US" sz="1000" b="1"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要</a:t>
              </a:r>
              <a:endParaRPr kumimoji="1" lang="en-US" altLang="ja-JP" sz="1000" b="1" i="0"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市内の小売店舗等（飲食・宿泊等除く）において、商品・サービス等をキャッシュレス決済により購入・利用した方に、利用額の</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分のポイントを付与（</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キャッシュレス決済につき、利用者一人当たり上限</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3,000</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5061536" y="2769033"/>
              <a:ext cx="4716000" cy="360000"/>
            </a:xfrm>
            <a:prstGeom prst="rect">
              <a:avLst/>
            </a:prstGeom>
            <a:solidFill>
              <a:schemeClr val="accent1">
                <a:lumMod val="60000"/>
                <a:lumOff val="40000"/>
              </a:schemeClr>
            </a:solidFill>
            <a:ln w="9525">
              <a:solidFill>
                <a:schemeClr val="tx1"/>
              </a:solidFill>
              <a:prstDash val="dashDot"/>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10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買い物応援キャンペーン事業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8" name="スライド番号プレースホルダー 1"/>
          <p:cNvSpPr txBox="1">
            <a:spLocks/>
          </p:cNvSpPr>
          <p:nvPr/>
        </p:nvSpPr>
        <p:spPr>
          <a:xfrm>
            <a:off x="7466136" y="6602336"/>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5</a:t>
            </a:fld>
            <a:endParaRPr lang="ja-JP" altLang="en-US" dirty="0"/>
          </a:p>
        </p:txBody>
      </p:sp>
    </p:spTree>
    <p:extLst>
      <p:ext uri="{BB962C8B-B14F-4D97-AF65-F5344CB8AC3E}">
        <p14:creationId xmlns:p14="http://schemas.microsoft.com/office/powerpoint/2010/main" val="3147791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2052" y="1484381"/>
            <a:ext cx="4716000" cy="1332000"/>
          </a:xfrm>
          <a:prstGeom prst="rect">
            <a:avLst/>
          </a:prstGeom>
          <a:solidFill>
            <a:schemeClr val="bg1"/>
          </a:solidFill>
          <a:ln w="6350">
            <a:solidFill>
              <a:schemeClr val="tx1">
                <a:lumMod val="50000"/>
                <a:lumOff val="50000"/>
              </a:schemeClr>
            </a:solidFill>
          </a:ln>
        </p:spPr>
        <p:txBody>
          <a:bodyPr wrap="square" rtlCol="0" anchor="ctr">
            <a:sp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大阪の強みである「文化・芸術」の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コンテンツの磨き上げや発信などを行い、新型コロナウイルス感染症の影響を受けた大阪の賑わいを取り戻す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国が主導する文化プログラムの動きを踏まえた取組みとして、大阪の文化資源である伝統芸能を観光資源として活用するためのコンテンツ創造、並びに地域の魅力を発信する事業を実施する。</a:t>
            </a:r>
          </a:p>
        </p:txBody>
      </p:sp>
      <p:sp>
        <p:nvSpPr>
          <p:cNvPr id="5" name="テキスト ボックス 4"/>
          <p:cNvSpPr txBox="1"/>
          <p:nvPr/>
        </p:nvSpPr>
        <p:spPr>
          <a:xfrm>
            <a:off x="152052" y="1191632"/>
            <a:ext cx="4716000" cy="360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らしい芸術文化の魅力の創出</a:t>
            </a:r>
          </a:p>
        </p:txBody>
      </p:sp>
      <p:sp>
        <p:nvSpPr>
          <p:cNvPr id="6" name="テキスト ボックス 5"/>
          <p:cNvSpPr txBox="1"/>
          <p:nvPr/>
        </p:nvSpPr>
        <p:spPr>
          <a:xfrm>
            <a:off x="5061536" y="1494744"/>
            <a:ext cx="4716000" cy="1332000"/>
          </a:xfrm>
          <a:prstGeom prst="rect">
            <a:avLst/>
          </a:prstGeom>
          <a:solidFill>
            <a:schemeClr val="bg1"/>
          </a:solidFill>
          <a:ln w="6350">
            <a:solidFill>
              <a:schemeClr val="tx1">
                <a:lumMod val="50000"/>
                <a:lumOff val="50000"/>
              </a:schemeClr>
            </a:solidFill>
          </a:ln>
        </p:spPr>
        <p:txBody>
          <a:bodyPr wrap="square" rtlCol="0" anchor="ctr">
            <a:sp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大阪市ミュージアムビジョン</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に掲げる、①大阪の知を拓く、②大阪を元気にする、③学びと活動の拠点</a:t>
            </a:r>
            <a:r>
              <a:rPr lang="ja-JP" altLang="en-US" sz="1000" dirty="0" err="1">
                <a:latin typeface="Meiryo UI" panose="020B0604030504040204" pitchFamily="50" charset="-128"/>
                <a:ea typeface="Meiryo UI" panose="020B0604030504040204" pitchFamily="50" charset="-128"/>
              </a:rPr>
              <a:t>へを</a:t>
            </a:r>
            <a:r>
              <a:rPr lang="ja-JP" altLang="en-US" sz="1000" dirty="0">
                <a:latin typeface="Meiryo UI" panose="020B0604030504040204" pitchFamily="50" charset="-128"/>
                <a:ea typeface="Meiryo UI" panose="020B0604030504040204" pitchFamily="50" charset="-128"/>
              </a:rPr>
              <a:t>目標に、「都市のコアとしてのミュージアム」の実現に向け、都市魅力の向上と新たな文化・人材の創出に貢献する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200"/>
              </a:lnSpc>
            </a:pPr>
            <a:r>
              <a:rPr lang="ja-JP" altLang="en-US" sz="1000" dirty="0">
                <a:latin typeface="Meiryo UI" panose="020B0604030504040204" pitchFamily="50" charset="-128"/>
                <a:ea typeface="Meiryo UI" panose="020B0604030504040204" pitchFamily="50" charset="-128"/>
              </a:rPr>
              <a:t>〇</a:t>
            </a:r>
            <a:r>
              <a:rPr lang="ja-JP" altLang="en-US" sz="1000" dirty="0" smtClean="0">
                <a:latin typeface="Meiryo UI" panose="020B0604030504040204" pitchFamily="50" charset="-128"/>
                <a:ea typeface="Meiryo UI" panose="020B0604030504040204" pitchFamily="50" charset="-128"/>
              </a:rPr>
              <a:t>所蔵</a:t>
            </a:r>
            <a:r>
              <a:rPr lang="ja-JP" altLang="en-US" sz="1000" dirty="0">
                <a:latin typeface="Meiryo UI" panose="020B0604030504040204" pitchFamily="50" charset="-128"/>
                <a:ea typeface="Meiryo UI" panose="020B0604030504040204" pitchFamily="50" charset="-128"/>
              </a:rPr>
              <a:t>作品の計画的な修復や展示環境の改善・魅力的な展示の</a:t>
            </a:r>
            <a:r>
              <a:rPr lang="ja-JP" altLang="en-US" sz="1000" dirty="0" smtClean="0">
                <a:latin typeface="Meiryo UI" panose="020B0604030504040204" pitchFamily="50" charset="-128"/>
                <a:ea typeface="Meiryo UI" panose="020B0604030504040204" pitchFamily="50" charset="-128"/>
              </a:rPr>
              <a:t>実現を</a:t>
            </a:r>
            <a:r>
              <a:rPr lang="ja-JP" altLang="en-US" sz="1000" dirty="0">
                <a:latin typeface="Meiryo UI" panose="020B0604030504040204" pitchFamily="50" charset="-128"/>
                <a:ea typeface="Meiryo UI" panose="020B0604030504040204" pitchFamily="50" charset="-128"/>
              </a:rPr>
              <a:t>行う。</a:t>
            </a:r>
          </a:p>
          <a:p>
            <a:pPr fontAlgn="ctr">
              <a:lnSpc>
                <a:spcPts val="1200"/>
              </a:lnSpc>
            </a:pPr>
            <a:r>
              <a:rPr lang="ja-JP" altLang="en-US" sz="1000" dirty="0" smtClean="0">
                <a:latin typeface="Meiryo UI" panose="020B0604030504040204" pitchFamily="50" charset="-128"/>
                <a:ea typeface="Meiryo UI" panose="020B0604030504040204" pitchFamily="50" charset="-128"/>
              </a:rPr>
              <a:t>〇マスメディア</a:t>
            </a:r>
            <a:r>
              <a:rPr lang="ja-JP" altLang="en-US" sz="1000" dirty="0">
                <a:latin typeface="Meiryo UI" panose="020B0604030504040204" pitchFamily="50" charset="-128"/>
                <a:ea typeface="Meiryo UI" panose="020B0604030504040204" pitchFamily="50" charset="-128"/>
              </a:rPr>
              <a:t>等と連携した特別展及び企画展の誘致。</a:t>
            </a:r>
          </a:p>
        </p:txBody>
      </p:sp>
      <p:sp>
        <p:nvSpPr>
          <p:cNvPr id="8" name="テキスト ボックス 7"/>
          <p:cNvSpPr txBox="1"/>
          <p:nvPr/>
        </p:nvSpPr>
        <p:spPr>
          <a:xfrm>
            <a:off x="152052" y="3402974"/>
            <a:ext cx="4716000" cy="1938992"/>
          </a:xfrm>
          <a:prstGeom prst="rect">
            <a:avLst/>
          </a:prstGeom>
          <a:solidFill>
            <a:schemeClr val="bg1"/>
          </a:solidFill>
          <a:ln w="6350">
            <a:solidFill>
              <a:schemeClr val="tx1">
                <a:lumMod val="50000"/>
                <a:lumOff val="50000"/>
              </a:schemeClr>
            </a:solidFill>
          </a:ln>
        </p:spPr>
        <p:txBody>
          <a:bodyPr wrap="square" rtlCol="0" anchor="ctr">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型コロナウイルスの感染拡大により、甚大な影響を受けているアーティストや演芸人、楽団など文化芸術に携わる方々を、大阪府市が連携して支援し、公演機会の創出に取り組むとともに、府民・市民の鑑賞機会の提供や大阪の文化魅力の発信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93663" indent="-93663">
              <a:lnSpc>
                <a:spcPts val="1200"/>
              </a:lnSpc>
            </a:pPr>
            <a:r>
              <a:rPr lang="ja-JP" altLang="en-US" sz="1000" dirty="0">
                <a:latin typeface="Meiryo UI" panose="020B0604030504040204" pitchFamily="50" charset="-128"/>
                <a:ea typeface="Meiryo UI" panose="020B0604030504040204" pitchFamily="50" charset="-128"/>
              </a:rPr>
              <a:t>○文化を核とした大阪の都市魅力の創造・発信のため、万博記念公園をはじめ府内各地で大阪が誇る上方伝統芸能や音楽、演劇、アート等のプログラムを展開する。　</a:t>
            </a:r>
            <a:endParaRPr lang="en-US" altLang="ja-JP" sz="1000" dirty="0">
              <a:latin typeface="Meiryo UI" panose="020B0604030504040204" pitchFamily="50" charset="-128"/>
              <a:ea typeface="Meiryo UI" panose="020B0604030504040204" pitchFamily="50" charset="-128"/>
            </a:endParaRPr>
          </a:p>
          <a:p>
            <a:pPr marL="93663" indent="-93663">
              <a:lnSpc>
                <a:spcPts val="1200"/>
              </a:lnSpc>
            </a:pPr>
            <a:r>
              <a:rPr lang="ja-JP" altLang="en-US" sz="1000" dirty="0">
                <a:latin typeface="Meiryo UI" panose="020B0604030504040204" pitchFamily="50" charset="-128"/>
                <a:ea typeface="Meiryo UI" panose="020B0604030504040204" pitchFamily="50" charset="-128"/>
              </a:rPr>
              <a:t>○また、文化芸術活動の回復に取り組むため、府内のホール等において、様々なジャンルのプログラムを展開し、大阪ゆかりのアーティスト・演芸人や劇団・楽団等の公演・活動の場を創出するとともに、府民・市民に文化芸術に触れる機会を提供する。</a:t>
            </a:r>
          </a:p>
          <a:p>
            <a:pPr marL="93663" indent="-93663">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○さらに、府内の施設を利用して有料の舞台公演や作品展示を行う個人又は団体に対し、施設使用料を補助する。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594676"/>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0" y="-8167"/>
            <a:ext cx="9906000"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別添</a:t>
            </a:r>
            <a:r>
              <a:rPr lang="ja-JP" altLang="en-US" sz="2000" b="1" dirty="0">
                <a:latin typeface="Meiryo UI" panose="020B0604030504040204" pitchFamily="50" charset="-128"/>
                <a:ea typeface="Meiryo UI" panose="020B0604030504040204" pitchFamily="50" charset="-128"/>
              </a:rPr>
              <a:t>）取組み概要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 name="グループ化 23"/>
          <p:cNvGrpSpPr/>
          <p:nvPr/>
        </p:nvGrpSpPr>
        <p:grpSpPr>
          <a:xfrm>
            <a:off x="9922" y="332656"/>
            <a:ext cx="9896078" cy="144999"/>
            <a:chOff x="-15635" y="542925"/>
            <a:chExt cx="9167650" cy="90480"/>
          </a:xfrm>
        </p:grpSpPr>
        <p:cxnSp>
          <p:nvCxnSpPr>
            <p:cNvPr id="25" name="直線コネクタ 2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6" name="スライド番号プレースホルダー 1"/>
          <p:cNvSpPr>
            <a:spLocks noGrp="1"/>
          </p:cNvSpPr>
          <p:nvPr>
            <p:ph type="sldNum" sz="quarter" idx="12"/>
          </p:nvPr>
        </p:nvSpPr>
        <p:spPr>
          <a:xfrm>
            <a:off x="7419536" y="6490547"/>
            <a:ext cx="2311400" cy="365125"/>
          </a:xfrm>
        </p:spPr>
        <p:txBody>
          <a:bodyPr/>
          <a:lstStyle/>
          <a:p>
            <a:pPr marL="0" marR="0" lvl="0" indent="0" algn="r" defTabSz="957816" rtl="0" eaLnBrk="1" fontAlgn="auto" latinLnBrk="0" hangingPunct="1">
              <a:lnSpc>
                <a:spcPct val="100000"/>
              </a:lnSpc>
              <a:spcBef>
                <a:spcPts val="0"/>
              </a:spcBef>
              <a:spcAft>
                <a:spcPts val="0"/>
              </a:spcAft>
              <a:buClrTx/>
              <a:buSzTx/>
              <a:buFontTx/>
              <a:buNone/>
              <a:tabLst/>
              <a:defRPr/>
            </a:pPr>
            <a:fld id="{1765F155-2CE9-4D92-ACFE-7182E7668ACC}" type="slidenum">
              <a:rPr kumimoji="1" lang="ja-JP" altLang="en-US" sz="13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57816" rtl="0" eaLnBrk="1" fontAlgn="auto" latinLnBrk="0" hangingPunct="1">
                <a:lnSpc>
                  <a:spcPct val="100000"/>
                </a:lnSpc>
                <a:spcBef>
                  <a:spcPts val="0"/>
                </a:spcBef>
                <a:spcAft>
                  <a:spcPts val="0"/>
                </a:spcAft>
                <a:buClrTx/>
                <a:buSzTx/>
                <a:buFontTx/>
                <a:buNone/>
                <a:tabLst/>
                <a:defRPr/>
              </a:pPr>
              <a:t>6</a:t>
            </a:fld>
            <a:endParaRPr kumimoji="1" lang="ja-JP" altLang="en-US" sz="13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4" name="テキスト ボックス 3"/>
          <p:cNvSpPr txBox="1"/>
          <p:nvPr/>
        </p:nvSpPr>
        <p:spPr>
          <a:xfrm>
            <a:off x="5061536" y="1181269"/>
            <a:ext cx="4716000" cy="360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美術館</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・博物館の魅力向上</a:t>
            </a:r>
          </a:p>
        </p:txBody>
      </p:sp>
      <p:sp>
        <p:nvSpPr>
          <p:cNvPr id="7" name="テキスト ボックス 6"/>
          <p:cNvSpPr txBox="1"/>
          <p:nvPr/>
        </p:nvSpPr>
        <p:spPr>
          <a:xfrm>
            <a:off x="152052" y="3042974"/>
            <a:ext cx="4716000" cy="360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文化芸術創出事業</a:t>
            </a:r>
          </a:p>
        </p:txBody>
      </p:sp>
    </p:spTree>
    <p:extLst>
      <p:ext uri="{BB962C8B-B14F-4D97-AF65-F5344CB8AC3E}">
        <p14:creationId xmlns:p14="http://schemas.microsoft.com/office/powerpoint/2010/main" val="3681591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63038" y="6110548"/>
            <a:ext cx="2311400" cy="365125"/>
          </a:xfrm>
        </p:spPr>
        <p:txBody>
          <a:bodyPr/>
          <a:lstStyle/>
          <a:p>
            <a:fld id="{1765F155-2CE9-4D92-ACFE-7182E7668ACC}" type="slidenum">
              <a:rPr kumimoji="1" lang="ja-JP" altLang="en-US" smtClean="0"/>
              <a:t>7</a:t>
            </a:fld>
            <a:endParaRPr kumimoji="1" lang="ja-JP" altLang="en-US"/>
          </a:p>
        </p:txBody>
      </p:sp>
      <p:sp>
        <p:nvSpPr>
          <p:cNvPr id="4" name="テキスト ボックス 3"/>
          <p:cNvSpPr txBox="1"/>
          <p:nvPr/>
        </p:nvSpPr>
        <p:spPr>
          <a:xfrm>
            <a:off x="0" y="548680"/>
            <a:ext cx="7848872" cy="369332"/>
          </a:xfrm>
          <a:prstGeom prst="rect">
            <a:avLst/>
          </a:prstGeom>
          <a:noFill/>
        </p:spPr>
        <p:txBody>
          <a:bodyPr wrap="square" rtlCol="0">
            <a:spAutoFit/>
          </a:bodyPr>
          <a:lstStyle/>
          <a:p>
            <a:pPr marL="54173"/>
            <a:r>
              <a:rPr lang="ja-JP" altLang="en-US" sz="1800" b="1" dirty="0" smtClean="0">
                <a:latin typeface="Meiryo UI" panose="020B0604030504040204" pitchFamily="50" charset="-128"/>
                <a:ea typeface="Meiryo UI" panose="020B0604030504040204" pitchFamily="50" charset="-128"/>
              </a:rPr>
              <a:t>■スポーツツーリズム</a:t>
            </a:r>
            <a:r>
              <a:rPr lang="ja-JP" altLang="en-US" sz="1800" b="1" dirty="0">
                <a:latin typeface="Meiryo UI" panose="020B0604030504040204" pitchFamily="50" charset="-128"/>
                <a:ea typeface="Meiryo UI" panose="020B0604030504040204" pitchFamily="50" charset="-128"/>
              </a:rPr>
              <a:t>の推進</a:t>
            </a:r>
          </a:p>
        </p:txBody>
      </p:sp>
      <p:sp>
        <p:nvSpPr>
          <p:cNvPr id="5" name="テキスト ボックス 4"/>
          <p:cNvSpPr txBox="1"/>
          <p:nvPr/>
        </p:nvSpPr>
        <p:spPr>
          <a:xfrm>
            <a:off x="94736" y="1268760"/>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スポーツツーリズムモデル事業</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4960754" y="3250534"/>
            <a:ext cx="4718975" cy="1683439"/>
            <a:chOff x="3437857" y="2760823"/>
            <a:chExt cx="4718975" cy="1683439"/>
          </a:xfrm>
        </p:grpSpPr>
        <p:sp>
          <p:nvSpPr>
            <p:cNvPr id="8" name="テキスト ボックス 7"/>
            <p:cNvSpPr txBox="1"/>
            <p:nvPr/>
          </p:nvSpPr>
          <p:spPr>
            <a:xfrm>
              <a:off x="3437857" y="3103285"/>
              <a:ext cx="4716000" cy="1340977"/>
            </a:xfrm>
            <a:prstGeom prst="rect">
              <a:avLst/>
            </a:prstGeom>
            <a:solidFill>
              <a:schemeClr val="bg1"/>
            </a:solidFill>
            <a:ln w="6350">
              <a:solidFill>
                <a:schemeClr val="tx1">
                  <a:lumMod val="50000"/>
                  <a:lumOff val="50000"/>
                </a:schemeClr>
              </a:solidFill>
            </a:ln>
          </p:spPr>
          <p:txBody>
            <a:bodyPr wrap="square" rtlCol="0" anchor="ctr">
              <a:no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大阪のブランド力を活用して国際競技大会などを誘致し、トップアスリートの競技を直接観戦し、スポーツの感動や興奮を体験できる機会を提供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とともに大阪の都市魅力を発信し、内外からの集客を行い一層のにぎわい創出を図る。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令和３年度においては以下のような大会を開催予定。</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rPr>
                <a:t>　〇</a:t>
              </a:r>
              <a:r>
                <a:rPr lang="ja-JP" altLang="en-US" sz="1000" dirty="0">
                  <a:latin typeface="Meiryo UI" panose="020B0604030504040204" pitchFamily="50" charset="-128"/>
                  <a:ea typeface="Meiryo UI" panose="020B0604030504040204" pitchFamily="50" charset="-128"/>
                </a:rPr>
                <a:t>大阪市長杯世界スーパージュニアテニス選手権</a:t>
              </a:r>
              <a:r>
                <a:rPr lang="ja-JP" altLang="en-US" sz="1000" dirty="0" smtClean="0">
                  <a:latin typeface="Meiryo UI" panose="020B0604030504040204" pitchFamily="50" charset="-128"/>
                  <a:ea typeface="Meiryo UI" panose="020B0604030504040204" pitchFamily="50" charset="-128"/>
                </a:rPr>
                <a:t>大会</a:t>
              </a:r>
              <a:endParaRPr lang="en-US" altLang="ja-JP" sz="1000" dirty="0" smtClean="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〇大阪城トライアスロン</a:t>
              </a:r>
              <a:endParaRPr lang="en-US" altLang="ja-JP" sz="100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440832" y="2760823"/>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競技大会、イベント等の誘致・開催</a:t>
              </a:r>
            </a:p>
          </p:txBody>
        </p:sp>
      </p:grpSp>
      <p:grpSp>
        <p:nvGrpSpPr>
          <p:cNvPr id="27" name="グループ化 26"/>
          <p:cNvGrpSpPr/>
          <p:nvPr/>
        </p:nvGrpSpPr>
        <p:grpSpPr>
          <a:xfrm>
            <a:off x="109811" y="3250534"/>
            <a:ext cx="4716000" cy="1683439"/>
            <a:chOff x="6609184" y="2771612"/>
            <a:chExt cx="4716000" cy="1683439"/>
          </a:xfrm>
        </p:grpSpPr>
        <p:sp>
          <p:nvSpPr>
            <p:cNvPr id="9" name="テキスト ボックス 8"/>
            <p:cNvSpPr txBox="1"/>
            <p:nvPr/>
          </p:nvSpPr>
          <p:spPr>
            <a:xfrm>
              <a:off x="6609184" y="2771612"/>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マラソン開催事業</a:t>
              </a:r>
            </a:p>
          </p:txBody>
        </p:sp>
        <p:sp>
          <p:nvSpPr>
            <p:cNvPr id="10" name="テキスト ボックス 9"/>
            <p:cNvSpPr txBox="1"/>
            <p:nvPr/>
          </p:nvSpPr>
          <p:spPr>
            <a:xfrm>
              <a:off x="6614098" y="3131612"/>
              <a:ext cx="4711086" cy="1323439"/>
            </a:xfrm>
            <a:prstGeom prst="rect">
              <a:avLst/>
            </a:prstGeom>
            <a:solidFill>
              <a:schemeClr val="bg1"/>
            </a:solidFill>
            <a:ln w="6350">
              <a:solidFill>
                <a:schemeClr val="tx1">
                  <a:lumMod val="50000"/>
                  <a:lumOff val="50000"/>
                </a:schemeClr>
              </a:solidFill>
            </a:ln>
          </p:spPr>
          <p:txBody>
            <a:bodyPr wrap="square" rtlCol="0" anchor="ctr">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２万人のランナーが、大阪の誇る名所をかけぬけるスポーツの一大イベントである大阪マラソンを開催することで、ランナーだけではなく、多くの府民の方々にも楽しんでいただける大阪挙げての「お祭り」を演出することにより、大阪の元気や都市魅力を国内外に大きく発信し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今年度においては、令和４年２月２７日に開催予定。さらなる魅力づくりに取り組むとともに、大会の国際化を推進することにより、世界トップレベルの市民マラソンをめざす。</a:t>
              </a:r>
              <a:endParaRPr lang="ja-JP" altLang="en-US" sz="1000" dirty="0">
                <a:latin typeface="Meiryo UI" panose="020B0604030504040204" pitchFamily="50" charset="-128"/>
                <a:ea typeface="Meiryo UI" panose="020B0604030504040204" pitchFamily="50" charset="-128"/>
              </a:endParaRPr>
            </a:p>
          </p:txBody>
        </p:sp>
      </p:grpSp>
      <p:grpSp>
        <p:nvGrpSpPr>
          <p:cNvPr id="28" name="グループ化 27"/>
          <p:cNvGrpSpPr/>
          <p:nvPr/>
        </p:nvGrpSpPr>
        <p:grpSpPr>
          <a:xfrm>
            <a:off x="4975396" y="5109319"/>
            <a:ext cx="4716000" cy="1379707"/>
            <a:chOff x="6579900" y="4540103"/>
            <a:chExt cx="4716000" cy="1379707"/>
          </a:xfrm>
        </p:grpSpPr>
        <p:sp>
          <p:nvSpPr>
            <p:cNvPr id="11" name="テキスト ボックス 10"/>
            <p:cNvSpPr txBox="1"/>
            <p:nvPr/>
          </p:nvSpPr>
          <p:spPr>
            <a:xfrm>
              <a:off x="6579900" y="4540103"/>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情報発信事業</a:t>
              </a:r>
            </a:p>
          </p:txBody>
        </p:sp>
        <p:sp>
          <p:nvSpPr>
            <p:cNvPr id="12" name="テキスト ボックス 11"/>
            <p:cNvSpPr txBox="1"/>
            <p:nvPr/>
          </p:nvSpPr>
          <p:spPr>
            <a:xfrm>
              <a:off x="6579900" y="4904147"/>
              <a:ext cx="4716000" cy="1015663"/>
            </a:xfrm>
            <a:prstGeom prst="rect">
              <a:avLst/>
            </a:prstGeom>
            <a:solidFill>
              <a:schemeClr val="bg1"/>
            </a:solidFill>
            <a:ln w="6350">
              <a:solidFill>
                <a:schemeClr val="tx1">
                  <a:lumMod val="50000"/>
                  <a:lumOff val="50000"/>
                </a:schemeClr>
              </a:solidFill>
            </a:ln>
          </p:spPr>
          <p:txBody>
            <a:bodyPr wrap="square" rtlCol="0" anchor="ctr">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大阪を訪れる国内外の観光客に対し、試合情報やスポーツ体験等のスポーツ情報を広く発信することでスポーツツーリズムにつなげる。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大阪を訪れる国内外の観光客に対し、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メディア等で試合情報やスポーツ体験等の情報を広く発信する。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4" name="グループ化 23"/>
          <p:cNvGrpSpPr/>
          <p:nvPr/>
        </p:nvGrpSpPr>
        <p:grpSpPr>
          <a:xfrm>
            <a:off x="109811" y="5109319"/>
            <a:ext cx="4723446" cy="1366354"/>
            <a:chOff x="54727" y="4850919"/>
            <a:chExt cx="4723446" cy="1366354"/>
          </a:xfrm>
        </p:grpSpPr>
        <p:sp>
          <p:nvSpPr>
            <p:cNvPr id="16" name="テキスト ボックス 15"/>
            <p:cNvSpPr txBox="1"/>
            <p:nvPr/>
          </p:nvSpPr>
          <p:spPr>
            <a:xfrm>
              <a:off x="54727" y="5201610"/>
              <a:ext cx="4723446" cy="1015663"/>
            </a:xfrm>
            <a:prstGeom prst="rect">
              <a:avLst/>
            </a:prstGeom>
            <a:solidFill>
              <a:schemeClr val="bg1"/>
            </a:solidFill>
            <a:ln w="6350">
              <a:solidFill>
                <a:schemeClr val="tx1">
                  <a:lumMod val="50000"/>
                  <a:lumOff val="50000"/>
                </a:schemeClr>
              </a:solidFill>
            </a:ln>
          </p:spPr>
          <p:txBody>
            <a:bodyPr wrap="square" rtlCol="0" anchor="ctr">
              <a:no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市民スポーツ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の振興に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繋げる。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舞洲を拠点に活動するプロスポーツチームが中心となり、情報発信、イベント、人材育成等のスポーツ振興事業を実施する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ja-JP" altLang="en-US" sz="1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1597" y="4850919"/>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舞</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洲スポーツ振興事業</a:t>
              </a:r>
            </a:p>
          </p:txBody>
        </p:sp>
      </p:gr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別添</a:t>
            </a:r>
            <a:r>
              <a:rPr lang="ja-JP" altLang="en-US" sz="2000" b="1" dirty="0">
                <a:latin typeface="Meiryo UI" panose="020B0604030504040204" pitchFamily="50" charset="-128"/>
                <a:ea typeface="Meiryo UI" panose="020B0604030504040204" pitchFamily="50" charset="-128"/>
              </a:rPr>
              <a:t>）取組み概要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94736" y="1628760"/>
            <a:ext cx="4716000" cy="1465687"/>
          </a:xfrm>
          <a:prstGeom prst="rect">
            <a:avLst/>
          </a:prstGeom>
          <a:solidFill>
            <a:schemeClr val="bg1"/>
          </a:solidFill>
          <a:ln w="6350">
            <a:solidFill>
              <a:schemeClr val="tx1">
                <a:lumMod val="50000"/>
                <a:lumOff val="50000"/>
              </a:schemeClr>
            </a:solidFill>
          </a:ln>
        </p:spPr>
        <p:txBody>
          <a:bodyPr wrap="square" rtlCol="0" anchor="t" anchorCtr="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在阪スポーツチームやスポーツ施設などのスポーツや観光等魅力ある大阪の地域資源を活用し、地域活性化を図るため、スポーツツーリズムの推進に取り組む。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健康づくりや地域の魅力の創出につながるサイクルツーリズム等のスポーツツーリズムの基盤を形成するため、プロスポーツチーム・府内自治体・関係団体等と連携し、チームの誘客にも寄与する取組みとして、モデル事業（シェアサイクルを活用してスポーツ・観光資源を巡るモデルコースの作成、動画による情報発信等）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4960754" y="1617119"/>
            <a:ext cx="4716000" cy="1477328"/>
          </a:xfrm>
          <a:prstGeom prst="rect">
            <a:avLst/>
          </a:prstGeom>
          <a:solidFill>
            <a:schemeClr val="bg1"/>
          </a:solidFill>
          <a:ln w="6350">
            <a:solidFill>
              <a:schemeClr val="tx1">
                <a:lumMod val="50000"/>
                <a:lumOff val="50000"/>
              </a:schemeClr>
            </a:solidFill>
          </a:ln>
        </p:spPr>
        <p:txBody>
          <a:bodyPr wrap="square" rtlCol="0" anchor="ctr">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スポーツや観光等魅力ある大阪の地域資源を活用し、地域活性化を図るため、スポーツツーリズムの推進に取り組む。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大阪が有するスポーツ資源等を活用して、スポーツツーリズムを推進するとともに、生涯スポーツの一層の振興を図るため、在阪のスポーツチーム等と連携し、スポーツコミッション（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）を設立する。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）行政、スポーツチーム、関係団体が一体となって、スポーツツーリズムの推進、スポーツ関連イベントの開催や広報プロモーションなどを行う組織</a:t>
            </a:r>
          </a:p>
        </p:txBody>
      </p:sp>
      <p:sp>
        <p:nvSpPr>
          <p:cNvPr id="26" name="スライド番号プレースホルダー 1"/>
          <p:cNvSpPr txBox="1">
            <a:spLocks/>
          </p:cNvSpPr>
          <p:nvPr/>
        </p:nvSpPr>
        <p:spPr>
          <a:xfrm>
            <a:off x="7379996" y="6529764"/>
            <a:ext cx="2311400"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defRPr/>
            </a:pPr>
            <a:fld id="{1765F155-2CE9-4D92-ACFE-7182E7668ACC}" type="slidenum">
              <a:rPr lang="ja-JP" altLang="en-US" smtClean="0">
                <a:solidFill>
                  <a:prstClr val="black">
                    <a:tint val="75000"/>
                  </a:prstClr>
                </a:solidFill>
                <a:latin typeface="Calibri"/>
                <a:ea typeface="ＭＳ Ｐゴシック" panose="020B0600070205080204" pitchFamily="50" charset="-128"/>
              </a:rPr>
              <a:pPr>
                <a:defRPr/>
              </a:pPr>
              <a:t>7</a:t>
            </a:fld>
            <a:endParaRPr lang="ja-JP" altLang="en-US" dirty="0">
              <a:solidFill>
                <a:prstClr val="black">
                  <a:tint val="75000"/>
                </a:prstClr>
              </a:solidFill>
              <a:latin typeface="Calibri"/>
              <a:ea typeface="ＭＳ Ｐゴシック" panose="020B0600070205080204" pitchFamily="50" charset="-128"/>
            </a:endParaRPr>
          </a:p>
        </p:txBody>
      </p:sp>
      <p:sp>
        <p:nvSpPr>
          <p:cNvPr id="13" name="テキスト ボックス 12"/>
          <p:cNvSpPr txBox="1"/>
          <p:nvPr/>
        </p:nvSpPr>
        <p:spPr>
          <a:xfrm>
            <a:off x="4962073" y="1268760"/>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スポーツプロジェクト推進事業</a:t>
            </a:r>
          </a:p>
        </p:txBody>
      </p:sp>
    </p:spTree>
    <p:extLst>
      <p:ext uri="{BB962C8B-B14F-4D97-AF65-F5344CB8AC3E}">
        <p14:creationId xmlns:p14="http://schemas.microsoft.com/office/powerpoint/2010/main" val="1809763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765F155-2CE9-4D92-ACFE-7182E7668ACC}" type="slidenum">
              <a:rPr kumimoji="1" lang="ja-JP" altLang="en-US" smtClean="0"/>
              <a:t>8</a:t>
            </a:fld>
            <a:endParaRPr kumimoji="1" lang="ja-JP" altLang="en-US"/>
          </a:p>
        </p:txBody>
      </p:sp>
      <p:sp>
        <p:nvSpPr>
          <p:cNvPr id="3" name="テキスト ボックス 2"/>
          <p:cNvSpPr txBox="1"/>
          <p:nvPr/>
        </p:nvSpPr>
        <p:spPr>
          <a:xfrm>
            <a:off x="-59325" y="557713"/>
            <a:ext cx="7848872" cy="369332"/>
          </a:xfrm>
          <a:prstGeom prst="rect">
            <a:avLst/>
          </a:prstGeom>
          <a:noFill/>
        </p:spPr>
        <p:txBody>
          <a:bodyPr wrap="square" rtlCol="0">
            <a:spAutoFit/>
          </a:bodyPr>
          <a:lstStyle/>
          <a:p>
            <a:pPr marL="54173"/>
            <a:r>
              <a:rPr lang="ja-JP" altLang="en-US" sz="1800" b="1" dirty="0" smtClean="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smtClean="0">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112756" y="1040838"/>
            <a:ext cx="4724008" cy="2054856"/>
            <a:chOff x="126109" y="566682"/>
            <a:chExt cx="4724008" cy="1289519"/>
          </a:xfrm>
        </p:grpSpPr>
        <p:sp>
          <p:nvSpPr>
            <p:cNvPr id="5" name="テキスト ボックス 4"/>
            <p:cNvSpPr txBox="1"/>
            <p:nvPr/>
          </p:nvSpPr>
          <p:spPr>
            <a:xfrm>
              <a:off x="126109" y="787664"/>
              <a:ext cx="4724007" cy="1068537"/>
            </a:xfrm>
            <a:prstGeom prst="rect">
              <a:avLst/>
            </a:prstGeom>
            <a:solidFill>
              <a:schemeClr val="bg1"/>
            </a:solidFill>
            <a:ln w="6350">
              <a:solidFill>
                <a:schemeClr val="tx1">
                  <a:lumMod val="50000"/>
                  <a:lumOff val="50000"/>
                </a:schemeClr>
              </a:solidFill>
            </a:ln>
          </p:spPr>
          <p:txBody>
            <a:bodyPr wrap="square" rtlCol="0" anchor="ctr">
              <a:noAutofit/>
            </a:bodyPr>
            <a:lstStyle/>
            <a:p>
              <a:pPr>
                <a:lnSpc>
                  <a:spcPts val="14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が国際競争に勝ち抜くために必要なトップレベルの「グローバル人材」を育成する。</a:t>
              </a:r>
            </a:p>
            <a:p>
              <a:pPr>
                <a:lnSpc>
                  <a:spcPts val="14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府内の高校生を対象に、「おおさかグローバル塾（通称）」を実施し、高度なコミュニケーション能力などを身に付ける講座や、夏休み期間にはイギリスのリーズ大学に短期留学を行うなど、総合的な海外進学支援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今年度は、夏季の短期留学を見送ったものの、代替として海外大学等とのオンラインを活用したプログラムを実施する。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34117" y="566682"/>
              <a:ext cx="4716000" cy="225917"/>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等海外進学支援事業</a:t>
              </a:r>
            </a:p>
          </p:txBody>
        </p:sp>
      </p:grpSp>
      <p:grpSp>
        <p:nvGrpSpPr>
          <p:cNvPr id="15" name="グループ化 14"/>
          <p:cNvGrpSpPr/>
          <p:nvPr/>
        </p:nvGrpSpPr>
        <p:grpSpPr>
          <a:xfrm>
            <a:off x="4943927" y="1055592"/>
            <a:ext cx="4716000" cy="2040102"/>
            <a:chOff x="6720378" y="1426530"/>
            <a:chExt cx="4716000" cy="1447429"/>
          </a:xfrm>
        </p:grpSpPr>
        <p:sp>
          <p:nvSpPr>
            <p:cNvPr id="9" name="テキスト ボックス 8"/>
            <p:cNvSpPr txBox="1"/>
            <p:nvPr/>
          </p:nvSpPr>
          <p:spPr>
            <a:xfrm>
              <a:off x="6720378" y="1665842"/>
              <a:ext cx="4716000" cy="1208117"/>
            </a:xfrm>
            <a:prstGeom prst="rect">
              <a:avLst/>
            </a:prstGeom>
            <a:solidFill>
              <a:schemeClr val="bg1"/>
            </a:solidFill>
            <a:ln w="6350">
              <a:solidFill>
                <a:schemeClr val="tx1">
                  <a:lumMod val="50000"/>
                  <a:lumOff val="50000"/>
                </a:schemeClr>
              </a:solidFill>
            </a:ln>
          </p:spPr>
          <p:txBody>
            <a:bodyPr wrap="square" rtlCol="0" anchor="ctr">
              <a:noAutofit/>
            </a:bodyPr>
            <a:lstStyle/>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外国人が安心して快適に生活をおくり、定着を促すため、生活・就労等に関する情報提</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や相談窓口の運営等を実施する。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外国人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に生活・就労等に関する情報提供や相談対応を一元的に行う相談窓口を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運営する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（公財）大阪府国際交流財団に対し、補助を行うとともに情報</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提供や多言語</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の情報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発信を行う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公財）大阪国際交流センター</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へ交付金を支出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、外国人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窓口を設置。生活全般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についての情報提供・相談対応を多言語</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で行うとともに、市役所・区役所への相談対応時に電話通訳を実施。窓口にてビザ・法律についての専門相談も行う。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6720378" y="1426530"/>
              <a:ext cx="4716000" cy="255416"/>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受入環境</a:t>
              </a: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整備</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112756" y="3375498"/>
            <a:ext cx="4718355" cy="1683438"/>
            <a:chOff x="128463" y="2352655"/>
            <a:chExt cx="4718355" cy="1683438"/>
          </a:xfrm>
        </p:grpSpPr>
        <p:sp>
          <p:nvSpPr>
            <p:cNvPr id="11" name="テキスト ボックス 10"/>
            <p:cNvSpPr txBox="1"/>
            <p:nvPr/>
          </p:nvSpPr>
          <p:spPr>
            <a:xfrm>
              <a:off x="128463" y="2712654"/>
              <a:ext cx="4718354" cy="1323439"/>
            </a:xfrm>
            <a:prstGeom prst="rect">
              <a:avLst/>
            </a:prstGeom>
            <a:solidFill>
              <a:schemeClr val="bg1"/>
            </a:solidFill>
            <a:ln w="6350">
              <a:solidFill>
                <a:schemeClr val="tx1">
                  <a:lumMod val="50000"/>
                  <a:lumOff val="50000"/>
                </a:schemeClr>
              </a:solidFill>
            </a:ln>
          </p:spPr>
          <p:txBody>
            <a:bodyPr wrap="square" rtlCol="0" anchor="ctr">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大阪が国際競争に勝ち抜くために必要な将来のグローバル人材となりうる層の裾野を拡げる。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府内の高校生、中学３年生を対象に、「グローバル体験プログラム（通称）」を実施し、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外国人スタッフとの模擬施設等を活用した実践的な英語体験活動を行うことで、参加者に海外への興味や英語でのコミュニケーションの必要性を気付かせるとともに、自然に英語で交流を図ることができるコミュニケーション感覚・能力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30818" y="2352655"/>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英語体験活動推進事業</a:t>
              </a:r>
            </a:p>
          </p:txBody>
        </p:sp>
      </p:gr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別添</a:t>
            </a:r>
            <a:r>
              <a:rPr lang="ja-JP" altLang="en-US" sz="2000" b="1" dirty="0">
                <a:latin typeface="Meiryo UI" panose="020B0604030504040204" pitchFamily="50" charset="-128"/>
                <a:ea typeface="Meiryo UI" panose="020B0604030504040204" pitchFamily="50" charset="-128"/>
              </a:rPr>
              <a:t>）取組み概要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4953000" y="3722484"/>
            <a:ext cx="4716000" cy="1323439"/>
          </a:xfrm>
          <a:prstGeom prst="rect">
            <a:avLst/>
          </a:prstGeom>
          <a:solidFill>
            <a:schemeClr val="bg1"/>
          </a:solidFill>
          <a:ln w="6350">
            <a:solidFill>
              <a:schemeClr val="tx1">
                <a:lumMod val="50000"/>
                <a:lumOff val="50000"/>
              </a:schemeClr>
            </a:solidFill>
          </a:ln>
        </p:spPr>
        <p:txBody>
          <a:bodyPr wrap="square" rtlCol="0" anchor="ctr">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的</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基礎から必要な知識やスキルを学び、企業現場への理解を深め就職に繋げることにより、外国人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留学生の大阪への定着を図る。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大学の外国人留学生を対象に、就職に関するセミナー等を実施し、大阪企業へ</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の就職</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を促進する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4953000" y="3375497"/>
            <a:ext cx="4716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留学生就職支援事業</a:t>
            </a:r>
          </a:p>
        </p:txBody>
      </p:sp>
    </p:spTree>
    <p:extLst>
      <p:ext uri="{BB962C8B-B14F-4D97-AF65-F5344CB8AC3E}">
        <p14:creationId xmlns:p14="http://schemas.microsoft.com/office/powerpoint/2010/main" val="497277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4118</Words>
  <Application>Microsoft Office PowerPoint</Application>
  <PresentationFormat>A4 210 x 297 mm</PresentationFormat>
  <Paragraphs>262</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2021-08-18T01:54:53Z</dcterms:modified>
</cp:coreProperties>
</file>