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403" r:id="rId2"/>
    <p:sldId id="404" r:id="rId3"/>
    <p:sldId id="402" r:id="rId4"/>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1" autoAdjust="0"/>
    <p:restoredTop sz="94333" autoAdjust="0"/>
  </p:normalViewPr>
  <p:slideViewPr>
    <p:cSldViewPr>
      <p:cViewPr varScale="1">
        <p:scale>
          <a:sx n="45" d="100"/>
          <a:sy n="45" d="100"/>
        </p:scale>
        <p:origin x="1242" y="60"/>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45659" cy="496332"/>
          </a:xfrm>
          <a:prstGeom prst="rect">
            <a:avLst/>
          </a:prstGeom>
        </p:spPr>
        <p:txBody>
          <a:bodyPr vert="horz" lIns="91292" tIns="45644" rIns="91292" bIns="4564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8" y="2"/>
            <a:ext cx="2945659" cy="496332"/>
          </a:xfrm>
          <a:prstGeom prst="rect">
            <a:avLst/>
          </a:prstGeom>
        </p:spPr>
        <p:txBody>
          <a:bodyPr vert="horz" lIns="91292" tIns="45644" rIns="91292" bIns="45644" rtlCol="0"/>
          <a:lstStyle>
            <a:lvl1pPr algn="r">
              <a:defRPr sz="1200"/>
            </a:lvl1pPr>
          </a:lstStyle>
          <a:p>
            <a:fld id="{3D16FDEC-560D-45FF-95E3-45F1DE396D79}" type="datetimeFigureOut">
              <a:rPr kumimoji="1" lang="ja-JP" altLang="en-US" smtClean="0"/>
              <a:t>2021/8/20</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92" tIns="45644" rIns="91292" bIns="45644" rtlCol="0" anchor="ctr"/>
          <a:lstStyle/>
          <a:p>
            <a:endParaRPr lang="ja-JP" altLang="en-US"/>
          </a:p>
        </p:txBody>
      </p:sp>
      <p:sp>
        <p:nvSpPr>
          <p:cNvPr id="5" name="ノート プレースホルダー 4"/>
          <p:cNvSpPr>
            <a:spLocks noGrp="1"/>
          </p:cNvSpPr>
          <p:nvPr>
            <p:ph type="body" sz="quarter" idx="3"/>
          </p:nvPr>
        </p:nvSpPr>
        <p:spPr>
          <a:xfrm>
            <a:off x="679768" y="4715156"/>
            <a:ext cx="5438140" cy="4466987"/>
          </a:xfrm>
          <a:prstGeom prst="rect">
            <a:avLst/>
          </a:prstGeom>
        </p:spPr>
        <p:txBody>
          <a:bodyPr vert="horz" lIns="91292" tIns="45644" rIns="91292" bIns="456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28585"/>
            <a:ext cx="2945659" cy="496332"/>
          </a:xfrm>
          <a:prstGeom prst="rect">
            <a:avLst/>
          </a:prstGeom>
        </p:spPr>
        <p:txBody>
          <a:bodyPr vert="horz" lIns="91292" tIns="45644" rIns="91292" bIns="4564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8" y="9428585"/>
            <a:ext cx="2945659" cy="496332"/>
          </a:xfrm>
          <a:prstGeom prst="rect">
            <a:avLst/>
          </a:prstGeom>
        </p:spPr>
        <p:txBody>
          <a:bodyPr vert="horz" lIns="91292" tIns="45644" rIns="91292" bIns="45644" rtlCol="0" anchor="b"/>
          <a:lstStyle>
            <a:lvl1pPr algn="r">
              <a:defRPr sz="1200"/>
            </a:lvl1pPr>
          </a:lstStyle>
          <a:p>
            <a:fld id="{7DFC286C-5495-4B3F-9CAF-8B4C2DB5627F}" type="slidenum">
              <a:rPr kumimoji="1" lang="ja-JP" altLang="en-US" smtClean="0"/>
              <a:t>‹#›</a:t>
            </a:fld>
            <a:endParaRPr kumimoji="1" lang="ja-JP" altLang="en-US"/>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2021/8/20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2021/8/20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2021/8/20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2021/8/20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2021/8/20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2021/8/20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2021/8/20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2021/8/20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2021/8/20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2021/8/20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2021/8/20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2021/8/20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919572B-41D0-4F72-A375-39D0070836D8}"/>
              </a:ext>
            </a:extLst>
          </p:cNvPr>
          <p:cNvSpPr/>
          <p:nvPr/>
        </p:nvSpPr>
        <p:spPr>
          <a:xfrm>
            <a:off x="410685" y="692696"/>
            <a:ext cx="4079855" cy="285517"/>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1477" b="1" dirty="0">
                <a:latin typeface="Meiryo UI" panose="020B0604030504040204" pitchFamily="50" charset="-128"/>
                <a:ea typeface="Meiryo UI" panose="020B0604030504040204" pitchFamily="50" charset="-128"/>
              </a:rPr>
              <a:t>　</a:t>
            </a:r>
            <a:r>
              <a:rPr lang="ja-JP" altLang="en-US" sz="1477" b="1" dirty="0" smtClean="0">
                <a:latin typeface="Meiryo UI" panose="020B0604030504040204" pitchFamily="50" charset="-128"/>
                <a:ea typeface="Meiryo UI" panose="020B0604030504040204" pitchFamily="50" charset="-128"/>
              </a:rPr>
              <a:t>内外からの誘客に関する数値目標</a:t>
            </a:r>
            <a:endParaRPr lang="ja-JP" altLang="en-US" sz="1477" b="1" spc="185"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492033161"/>
              </p:ext>
            </p:extLst>
          </p:nvPr>
        </p:nvGraphicFramePr>
        <p:xfrm>
          <a:off x="410684" y="1050221"/>
          <a:ext cx="8481795" cy="1368000"/>
        </p:xfrm>
        <a:graphic>
          <a:graphicData uri="http://schemas.openxmlformats.org/drawingml/2006/table">
            <a:tbl>
              <a:tblPr firstRow="1" bandRow="1">
                <a:tableStyleId>{5C22544A-7EE6-4342-B048-85BDC9FD1C3A}</a:tableStyleId>
              </a:tblPr>
              <a:tblGrid>
                <a:gridCol w="1696359">
                  <a:extLst>
                    <a:ext uri="{9D8B030D-6E8A-4147-A177-3AD203B41FA5}">
                      <a16:colId xmlns:a16="http://schemas.microsoft.com/office/drawing/2014/main" val="3083801403"/>
                    </a:ext>
                  </a:extLst>
                </a:gridCol>
                <a:gridCol w="1696359">
                  <a:extLst>
                    <a:ext uri="{9D8B030D-6E8A-4147-A177-3AD203B41FA5}">
                      <a16:colId xmlns:a16="http://schemas.microsoft.com/office/drawing/2014/main" val="1333614569"/>
                    </a:ext>
                  </a:extLst>
                </a:gridCol>
                <a:gridCol w="1696359">
                  <a:extLst>
                    <a:ext uri="{9D8B030D-6E8A-4147-A177-3AD203B41FA5}">
                      <a16:colId xmlns:a16="http://schemas.microsoft.com/office/drawing/2014/main" val="1776016710"/>
                    </a:ext>
                  </a:extLst>
                </a:gridCol>
                <a:gridCol w="1696359">
                  <a:extLst>
                    <a:ext uri="{9D8B030D-6E8A-4147-A177-3AD203B41FA5}">
                      <a16:colId xmlns:a16="http://schemas.microsoft.com/office/drawing/2014/main" val="3793600257"/>
                    </a:ext>
                  </a:extLst>
                </a:gridCol>
                <a:gridCol w="1696359">
                  <a:extLst>
                    <a:ext uri="{9D8B030D-6E8A-4147-A177-3AD203B41FA5}">
                      <a16:colId xmlns:a16="http://schemas.microsoft.com/office/drawing/2014/main" val="3754274535"/>
                    </a:ext>
                  </a:extLst>
                </a:gridCol>
              </a:tblGrid>
              <a:tr h="252000">
                <a:tc rowSpan="2">
                  <a:txBody>
                    <a:bodyPr/>
                    <a:lstStyle/>
                    <a:p>
                      <a:pPr algn="ctr"/>
                      <a:r>
                        <a:rPr kumimoji="1" lang="ja-JP" altLang="en-US" sz="1050" b="0" dirty="0" smtClean="0">
                          <a:latin typeface="Meiryo UI" panose="020B0604030504040204" pitchFamily="50" charset="-128"/>
                          <a:ea typeface="Meiryo UI" panose="020B0604030504040204" pitchFamily="50" charset="-128"/>
                        </a:rPr>
                        <a:t>指標</a:t>
                      </a:r>
                      <a:endParaRPr kumimoji="1" lang="ja-JP" altLang="en-US" sz="1050" b="0" dirty="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050" b="0" dirty="0" smtClean="0">
                          <a:latin typeface="Meiryo UI" panose="020B0604030504040204" pitchFamily="50" charset="-128"/>
                          <a:ea typeface="Meiryo UI" panose="020B0604030504040204" pitchFamily="50" charset="-128"/>
                        </a:rPr>
                        <a:t>目標値</a:t>
                      </a:r>
                      <a:endParaRPr kumimoji="1" lang="ja-JP" altLang="en-US" sz="1050" b="0" dirty="0">
                        <a:latin typeface="Meiryo UI" panose="020B0604030504040204" pitchFamily="50" charset="-128"/>
                        <a:ea typeface="Meiryo UI" panose="020B0604030504040204" pitchFamily="50" charset="-128"/>
                      </a:endParaRPr>
                    </a:p>
                  </a:txBody>
                  <a:tcPr anchor="ctr"/>
                </a:tc>
                <a:tc gridSpan="2">
                  <a:txBody>
                    <a:bodyPr/>
                    <a:lstStyle/>
                    <a:p>
                      <a:pPr algn="ctr"/>
                      <a:r>
                        <a:rPr kumimoji="1" lang="ja-JP" altLang="en-US" sz="1050" b="0" dirty="0" smtClean="0">
                          <a:latin typeface="Meiryo UI" panose="020B0604030504040204" pitchFamily="50" charset="-128"/>
                          <a:ea typeface="Meiryo UI" panose="020B0604030504040204" pitchFamily="50" charset="-128"/>
                        </a:rPr>
                        <a:t>実績</a:t>
                      </a: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1050" b="0" dirty="0" smtClean="0">
                          <a:latin typeface="Meiryo UI" panose="020B0604030504040204" pitchFamily="50" charset="-128"/>
                          <a:ea typeface="Meiryo UI" panose="020B0604030504040204" pitchFamily="50" charset="-128"/>
                        </a:rPr>
                        <a:t>達成を目指す時期</a:t>
                      </a:r>
                      <a:endParaRPr kumimoji="1" lang="ja-JP" altLang="en-US" sz="105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942717110"/>
                  </a:ext>
                </a:extLst>
              </a:tr>
              <a:tr h="252000">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2020</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2021</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432000">
                <a:tc>
                  <a:txBody>
                    <a:bodyPr/>
                    <a:lstStyle/>
                    <a:p>
                      <a:r>
                        <a:rPr lang="ja-JP" altLang="en-US" sz="1000" u="none" dirty="0" smtClean="0">
                          <a:latin typeface="Meiryo UI" panose="020B0604030504040204" pitchFamily="50" charset="-128"/>
                          <a:ea typeface="Meiryo UI" panose="020B0604030504040204" pitchFamily="50" charset="-128"/>
                        </a:rPr>
                        <a:t>日本人延べ宿泊者数</a:t>
                      </a:r>
                      <a:r>
                        <a:rPr lang="en-US" altLang="ja-JP" sz="1000" u="none" dirty="0" smtClean="0">
                          <a:latin typeface="Meiryo UI" panose="020B0604030504040204" pitchFamily="50" charset="-128"/>
                          <a:ea typeface="Meiryo UI" panose="020B0604030504040204" pitchFamily="50" charset="-128"/>
                        </a:rPr>
                        <a:t>〔</a:t>
                      </a:r>
                      <a:r>
                        <a:rPr lang="ja-JP" altLang="en-US" sz="1000" u="none" dirty="0" smtClean="0">
                          <a:latin typeface="Meiryo UI" panose="020B0604030504040204" pitchFamily="50" charset="-128"/>
                          <a:ea typeface="Meiryo UI" panose="020B0604030504040204" pitchFamily="50" charset="-128"/>
                        </a:rPr>
                        <a:t>大阪</a:t>
                      </a:r>
                      <a:r>
                        <a:rPr lang="en-US" altLang="ja-JP" sz="1000" u="none" dirty="0" smtClean="0">
                          <a:latin typeface="Meiryo UI" panose="020B0604030504040204" pitchFamily="50" charset="-128"/>
                          <a:ea typeface="Meiryo UI" panose="020B0604030504040204" pitchFamily="50" charset="-128"/>
                        </a:rPr>
                        <a:t>〕</a:t>
                      </a:r>
                      <a:endParaRPr kumimoji="1" lang="ja-JP" altLang="en-US" sz="1000" u="none" strike="sngStrike" dirty="0">
                        <a:solidFill>
                          <a:srgbClr val="0000FF"/>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ctr"/>
                      <a:r>
                        <a:rPr kumimoji="1" lang="en-US" altLang="ja-JP" sz="1000" u="none" strike="noStrike" dirty="0" smtClean="0">
                          <a:solidFill>
                            <a:schemeClr val="tx1"/>
                          </a:solidFill>
                          <a:latin typeface="Meiryo UI" panose="020B0604030504040204" pitchFamily="50" charset="-128"/>
                          <a:ea typeface="Meiryo UI" panose="020B0604030504040204" pitchFamily="50" charset="-128"/>
                        </a:rPr>
                        <a:t>2,950</a:t>
                      </a:r>
                      <a:r>
                        <a:rPr kumimoji="1" lang="ja-JP" altLang="en-US" sz="1000" u="none" strike="noStrike" dirty="0" smtClean="0">
                          <a:solidFill>
                            <a:schemeClr val="tx1"/>
                          </a:solidFill>
                          <a:latin typeface="Meiryo UI" panose="020B0604030504040204" pitchFamily="50" charset="-128"/>
                          <a:ea typeface="Meiryo UI" panose="020B0604030504040204" pitchFamily="50" charset="-128"/>
                        </a:rPr>
                        <a:t>万人泊</a:t>
                      </a:r>
                      <a:endParaRPr kumimoji="1" lang="en-US" altLang="ja-JP" sz="1000" u="none" strike="noStrik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ctr"/>
                      <a:r>
                        <a:rPr kumimoji="1" lang="en-US" altLang="ja-JP" sz="1000" u="none" dirty="0" smtClean="0">
                          <a:latin typeface="Meiryo UI" panose="020B0604030504040204" pitchFamily="50" charset="-128"/>
                          <a:ea typeface="Meiryo UI" panose="020B0604030504040204" pitchFamily="50" charset="-128"/>
                        </a:rPr>
                        <a:t>1,649</a:t>
                      </a:r>
                      <a:r>
                        <a:rPr kumimoji="1" lang="ja-JP" altLang="en-US" sz="1000" u="none" dirty="0" smtClean="0">
                          <a:latin typeface="Meiryo UI" panose="020B0604030504040204" pitchFamily="50" charset="-128"/>
                          <a:ea typeface="Meiryo UI" panose="020B0604030504040204" pitchFamily="50" charset="-128"/>
                        </a:rPr>
                        <a:t>万人泊</a:t>
                      </a:r>
                      <a:endParaRPr kumimoji="1" lang="en-US" altLang="ja-JP" sz="1000" u="none" dirty="0" smtClean="0">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algn="ctr"/>
                      <a:r>
                        <a:rPr kumimoji="1" lang="en-US" altLang="ja-JP" sz="1000" u="none" dirty="0" smtClean="0">
                          <a:solidFill>
                            <a:schemeClr val="tx1"/>
                          </a:solidFill>
                          <a:latin typeface="Meiryo UI" panose="020B0604030504040204" pitchFamily="50" charset="-128"/>
                          <a:ea typeface="Meiryo UI" panose="020B0604030504040204" pitchFamily="50" charset="-128"/>
                        </a:rPr>
                        <a:t>560</a:t>
                      </a:r>
                      <a:r>
                        <a:rPr kumimoji="1" lang="ja-JP" altLang="en-US" sz="1000" u="none" dirty="0" smtClean="0">
                          <a:solidFill>
                            <a:schemeClr val="tx1"/>
                          </a:solidFill>
                          <a:latin typeface="Meiryo UI" panose="020B0604030504040204" pitchFamily="50" charset="-128"/>
                          <a:ea typeface="Meiryo UI" panose="020B0604030504040204" pitchFamily="50" charset="-128"/>
                        </a:rPr>
                        <a:t>万人泊</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000" u="none" dirty="0" smtClean="0">
                          <a:solidFill>
                            <a:schemeClr val="tx1"/>
                          </a:solidFill>
                          <a:latin typeface="Meiryo UI" panose="020B0604030504040204" pitchFamily="50" charset="-128"/>
                          <a:ea typeface="Meiryo UI" panose="020B0604030504040204" pitchFamily="50" charset="-128"/>
                        </a:rPr>
                        <a:t>（</a:t>
                      </a:r>
                      <a:r>
                        <a:rPr kumimoji="1" lang="en-US" altLang="ja-JP" sz="1000" u="none" dirty="0" smtClean="0">
                          <a:solidFill>
                            <a:schemeClr val="tx1"/>
                          </a:solidFill>
                          <a:latin typeface="Meiryo UI" panose="020B0604030504040204" pitchFamily="50" charset="-128"/>
                          <a:ea typeface="Meiryo UI" panose="020B0604030504040204" pitchFamily="50" charset="-128"/>
                        </a:rPr>
                        <a:t>1</a:t>
                      </a:r>
                      <a:r>
                        <a:rPr kumimoji="1" lang="ja-JP" altLang="en-US" sz="1000" u="none" dirty="0" smtClean="0">
                          <a:solidFill>
                            <a:schemeClr val="tx1"/>
                          </a:solidFill>
                          <a:latin typeface="Meiryo UI" panose="020B0604030504040204" pitchFamily="50" charset="-128"/>
                          <a:ea typeface="Meiryo UI" panose="020B0604030504040204" pitchFamily="50" charset="-128"/>
                        </a:rPr>
                        <a:t>月～</a:t>
                      </a:r>
                      <a:r>
                        <a:rPr kumimoji="1" lang="en-US" altLang="ja-JP" sz="1000" u="none" dirty="0" smtClean="0">
                          <a:solidFill>
                            <a:schemeClr val="tx1"/>
                          </a:solidFill>
                          <a:latin typeface="Meiryo UI" panose="020B0604030504040204" pitchFamily="50" charset="-128"/>
                          <a:ea typeface="Meiryo UI" panose="020B0604030504040204" pitchFamily="50" charset="-128"/>
                        </a:rPr>
                        <a:t>5</a:t>
                      </a:r>
                      <a:r>
                        <a:rPr kumimoji="1" lang="ja-JP" altLang="en-US" sz="1000" u="none" dirty="0" smtClean="0">
                          <a:solidFill>
                            <a:schemeClr val="tx1"/>
                          </a:solidFill>
                          <a:latin typeface="Meiryo UI" panose="020B0604030504040204" pitchFamily="50" charset="-128"/>
                          <a:ea typeface="Meiryo UI" panose="020B0604030504040204" pitchFamily="50" charset="-128"/>
                        </a:rPr>
                        <a:t>月）</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2022</a:t>
                      </a:r>
                      <a:r>
                        <a:rPr kumimoji="1" lang="ja-JP" altLang="en-US" sz="1000" u="none" dirty="0" smtClean="0">
                          <a:solidFill>
                            <a:schemeClr val="tx1"/>
                          </a:solidFill>
                          <a:latin typeface="Meiryo UI" panose="020B0604030504040204" pitchFamily="50" charset="-128"/>
                          <a:ea typeface="Meiryo UI" panose="020B0604030504040204" pitchFamily="50" charset="-128"/>
                        </a:rPr>
                        <a:t>年</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017299278"/>
                  </a:ext>
                </a:extLst>
              </a:tr>
              <a:tr h="432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strike="noStrike" dirty="0" smtClean="0">
                          <a:solidFill>
                            <a:schemeClr val="tx1"/>
                          </a:solidFill>
                          <a:latin typeface="Meiryo UI" panose="020B0604030504040204" pitchFamily="50" charset="-128"/>
                          <a:ea typeface="Meiryo UI" panose="020B0604030504040204" pitchFamily="50" charset="-128"/>
                        </a:rPr>
                        <a:t>来阪外国人旅行者数</a:t>
                      </a:r>
                      <a:endParaRPr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en-US" altLang="ja-JP" sz="1000" u="none" strike="noStrike" dirty="0" smtClean="0">
                          <a:solidFill>
                            <a:schemeClr val="tx1"/>
                          </a:solidFill>
                          <a:latin typeface="Meiryo UI" panose="020B0604030504040204" pitchFamily="50" charset="-128"/>
                          <a:ea typeface="Meiryo UI" panose="020B0604030504040204" pitchFamily="50" charset="-128"/>
                        </a:rPr>
                        <a:t>1152.5</a:t>
                      </a:r>
                      <a:r>
                        <a:rPr lang="ja-JP" altLang="en-US" sz="1000" u="none" strike="noStrike" dirty="0" smtClean="0">
                          <a:solidFill>
                            <a:schemeClr val="tx1"/>
                          </a:solidFill>
                          <a:latin typeface="Meiryo UI" panose="020B0604030504040204" pitchFamily="50" charset="-128"/>
                          <a:ea typeface="Meiryo UI" panose="020B0604030504040204" pitchFamily="50" charset="-128"/>
                        </a:rPr>
                        <a:t>万人</a:t>
                      </a:r>
                      <a:endParaRPr lang="en-US" altLang="ja-JP"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ctr"/>
                      <a:r>
                        <a:rPr kumimoji="1" lang="ja-JP" altLang="en-US" sz="1000" u="none" dirty="0" smtClean="0">
                          <a:solidFill>
                            <a:schemeClr val="tx1"/>
                          </a:solidFill>
                          <a:latin typeface="Meiryo UI" panose="020B0604030504040204" pitchFamily="50" charset="-128"/>
                          <a:ea typeface="Meiryo UI" panose="020B0604030504040204" pitchFamily="50" charset="-128"/>
                        </a:rPr>
                        <a:t>未調査</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ja-JP" altLang="en-US"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smtClean="0">
                          <a:solidFill>
                            <a:schemeClr val="tx1"/>
                          </a:solidFill>
                          <a:latin typeface="Meiryo UI" panose="020B0604030504040204" pitchFamily="50" charset="-128"/>
                          <a:ea typeface="Meiryo UI" panose="020B0604030504040204" pitchFamily="50" charset="-128"/>
                        </a:rPr>
                        <a:t>入国規制解除から</a:t>
                      </a:r>
                      <a:r>
                        <a:rPr kumimoji="1" lang="en-US" altLang="ja-JP" sz="1000" u="none" dirty="0" smtClean="0">
                          <a:solidFill>
                            <a:schemeClr val="tx1"/>
                          </a:solidFill>
                          <a:latin typeface="Meiryo UI" panose="020B0604030504040204" pitchFamily="50" charset="-128"/>
                          <a:ea typeface="Meiryo UI" panose="020B0604030504040204" pitchFamily="50" charset="-128"/>
                        </a:rPr>
                        <a:t>2</a:t>
                      </a:r>
                      <a:r>
                        <a:rPr kumimoji="1" lang="ja-JP" altLang="en-US" sz="1000" u="none" dirty="0" smtClean="0">
                          <a:solidFill>
                            <a:schemeClr val="tx1"/>
                          </a:solidFill>
                          <a:latin typeface="Meiryo UI" panose="020B0604030504040204" pitchFamily="50" charset="-128"/>
                          <a:ea typeface="Meiryo UI" panose="020B0604030504040204" pitchFamily="50" charset="-128"/>
                        </a:rPr>
                        <a:t>年後</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424341297"/>
                  </a:ext>
                </a:extLst>
              </a:tr>
            </a:tbl>
          </a:graphicData>
        </a:graphic>
      </p:graphicFrame>
      <p:sp>
        <p:nvSpPr>
          <p:cNvPr id="4" name="正方形/長方形 3">
            <a:extLst>
              <a:ext uri="{FF2B5EF4-FFF2-40B4-BE49-F238E27FC236}">
                <a16:creationId xmlns:a16="http://schemas.microsoft.com/office/drawing/2014/main" id="{255C209A-1B44-4176-B4A1-9EEF1B7771C5}"/>
              </a:ext>
            </a:extLst>
          </p:cNvPr>
          <p:cNvSpPr/>
          <p:nvPr/>
        </p:nvSpPr>
        <p:spPr>
          <a:xfrm>
            <a:off x="0" y="-2329"/>
            <a:ext cx="9144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参考資料</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内外からの誘客に関する数値目標及び参考指標</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136251053"/>
              </p:ext>
            </p:extLst>
          </p:nvPr>
        </p:nvGraphicFramePr>
        <p:xfrm>
          <a:off x="410684" y="2994316"/>
          <a:ext cx="8481796" cy="3709606"/>
        </p:xfrm>
        <a:graphic>
          <a:graphicData uri="http://schemas.openxmlformats.org/drawingml/2006/table">
            <a:tbl>
              <a:tblPr firstRow="1" bandRow="1">
                <a:tableStyleId>{5C22544A-7EE6-4342-B048-85BDC9FD1C3A}</a:tableStyleId>
              </a:tblPr>
              <a:tblGrid>
                <a:gridCol w="2120449">
                  <a:extLst>
                    <a:ext uri="{9D8B030D-6E8A-4147-A177-3AD203B41FA5}">
                      <a16:colId xmlns:a16="http://schemas.microsoft.com/office/drawing/2014/main" val="3083801403"/>
                    </a:ext>
                  </a:extLst>
                </a:gridCol>
                <a:gridCol w="2120449">
                  <a:extLst>
                    <a:ext uri="{9D8B030D-6E8A-4147-A177-3AD203B41FA5}">
                      <a16:colId xmlns:a16="http://schemas.microsoft.com/office/drawing/2014/main" val="1776016710"/>
                    </a:ext>
                  </a:extLst>
                </a:gridCol>
                <a:gridCol w="2120449">
                  <a:extLst>
                    <a:ext uri="{9D8B030D-6E8A-4147-A177-3AD203B41FA5}">
                      <a16:colId xmlns:a16="http://schemas.microsoft.com/office/drawing/2014/main" val="3793600257"/>
                    </a:ext>
                  </a:extLst>
                </a:gridCol>
                <a:gridCol w="2120449">
                  <a:extLst>
                    <a:ext uri="{9D8B030D-6E8A-4147-A177-3AD203B41FA5}">
                      <a16:colId xmlns:a16="http://schemas.microsoft.com/office/drawing/2014/main" val="3754274535"/>
                    </a:ext>
                  </a:extLst>
                </a:gridCol>
              </a:tblGrid>
              <a:tr h="252000">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gridSpan="2">
                  <a:txBody>
                    <a:bodyPr/>
                    <a:lstStyle/>
                    <a:p>
                      <a:pPr algn="ctr"/>
                      <a:r>
                        <a:rPr kumimoji="1" lang="ja-JP" altLang="en-US" sz="1050" b="0" dirty="0" smtClean="0">
                          <a:latin typeface="Meiryo UI" panose="020B0604030504040204" pitchFamily="50" charset="-128"/>
                          <a:ea typeface="Meiryo UI" panose="020B0604030504040204" pitchFamily="50" charset="-128"/>
                        </a:rPr>
                        <a:t>参考値</a:t>
                      </a: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1050" b="0" dirty="0" smtClean="0">
                          <a:latin typeface="Meiryo UI" panose="020B0604030504040204" pitchFamily="50" charset="-128"/>
                          <a:ea typeface="Meiryo UI" panose="020B0604030504040204" pitchFamily="50" charset="-128"/>
                        </a:rPr>
                        <a:t>出典</a:t>
                      </a:r>
                      <a:endParaRPr kumimoji="1" lang="ja-JP" altLang="en-US" sz="105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942717110"/>
                  </a:ext>
                </a:extLst>
              </a:tr>
              <a:tr h="252000">
                <a:tc vMerge="1">
                  <a:txBody>
                    <a:bodyPr/>
                    <a:lstStyle/>
                    <a:p>
                      <a:endParaRPr kumimoji="1" lang="ja-JP" altLang="en-US"/>
                    </a:p>
                  </a:txBody>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2019</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2020</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504000">
                <a:tc>
                  <a:txBody>
                    <a:bodyPr/>
                    <a:lstStyle/>
                    <a:p>
                      <a:r>
                        <a:rPr lang="ja-JP" altLang="en-US" sz="1000" u="none" dirty="0">
                          <a:latin typeface="Meiryo UI" panose="020B0604030504040204" pitchFamily="50" charset="-128"/>
                          <a:ea typeface="Meiryo UI" panose="020B0604030504040204" pitchFamily="50" charset="-128"/>
                        </a:rPr>
                        <a:t>日本人訪問者数</a:t>
                      </a:r>
                      <a:endParaRPr kumimoji="1" lang="ja-JP" altLang="en-US" sz="1000" u="none" strike="sngStrike" dirty="0">
                        <a:solidFill>
                          <a:srgbClr val="0000FF"/>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latin typeface="Meiryo UI" panose="020B0604030504040204" pitchFamily="50" charset="-128"/>
                          <a:ea typeface="Meiryo UI" panose="020B0604030504040204" pitchFamily="50" charset="-128"/>
                        </a:rPr>
                        <a:t>5,438</a:t>
                      </a:r>
                      <a:r>
                        <a:rPr kumimoji="1" lang="ja-JP" altLang="en-US" sz="1000" u="none" dirty="0" smtClean="0">
                          <a:latin typeface="Meiryo UI" panose="020B0604030504040204" pitchFamily="50" charset="-128"/>
                          <a:ea typeface="Meiryo UI" panose="020B0604030504040204" pitchFamily="50" charset="-128"/>
                        </a:rPr>
                        <a:t>万人</a:t>
                      </a:r>
                      <a:endParaRPr kumimoji="1" lang="en-US" altLang="ja-JP" sz="1000" u="none" dirty="0" smtClean="0">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2,038</a:t>
                      </a:r>
                      <a:r>
                        <a:rPr kumimoji="1" lang="ja-JP" altLang="en-US" sz="1000" u="none" dirty="0" smtClean="0">
                          <a:solidFill>
                            <a:schemeClr val="tx1"/>
                          </a:solidFill>
                          <a:latin typeface="Meiryo UI" panose="020B0604030504040204" pitchFamily="50" charset="-128"/>
                          <a:ea typeface="Meiryo UI" panose="020B0604030504040204" pitchFamily="50" charset="-128"/>
                        </a:rPr>
                        <a:t>万人</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旅行・観光消費動向</a:t>
                      </a:r>
                      <a:r>
                        <a:rPr lang="ja-JP" altLang="en-US" sz="1000" u="none" dirty="0" smtClean="0">
                          <a:solidFill>
                            <a:schemeClr val="tx1"/>
                          </a:solidFill>
                          <a:latin typeface="Meiryo UI" panose="020B0604030504040204" pitchFamily="50" charset="-128"/>
                          <a:ea typeface="Meiryo UI" panose="020B0604030504040204" pitchFamily="50" charset="-128"/>
                        </a:rPr>
                        <a:t>調査</a:t>
                      </a:r>
                      <a:endParaRPr lang="en-US" altLang="ja-JP" sz="1000" u="none"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観光庁）　</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zh-TW" sz="1000" u="none" dirty="0">
                          <a:solidFill>
                            <a:schemeClr val="tx1"/>
                          </a:solidFill>
                          <a:latin typeface="Meiryo UI" panose="020B0604030504040204" pitchFamily="50" charset="-128"/>
                          <a:ea typeface="Meiryo UI" panose="020B0604030504040204" pitchFamily="50" charset="-128"/>
                        </a:rPr>
                        <a:t>【</a:t>
                      </a:r>
                      <a:r>
                        <a:rPr lang="zh-TW" altLang="en-US" sz="1000" u="none" dirty="0">
                          <a:solidFill>
                            <a:schemeClr val="tx1"/>
                          </a:solidFill>
                          <a:latin typeface="Meiryo UI" panose="020B0604030504040204" pitchFamily="50" charset="-128"/>
                          <a:ea typeface="Meiryo UI" panose="020B0604030504040204" pitchFamily="50" charset="-128"/>
                        </a:rPr>
                        <a:t>参考表</a:t>
                      </a:r>
                      <a:r>
                        <a:rPr lang="en-US" altLang="zh-TW" sz="1000" u="none" dirty="0">
                          <a:solidFill>
                            <a:schemeClr val="tx1"/>
                          </a:solidFill>
                          <a:latin typeface="Meiryo UI" panose="020B0604030504040204" pitchFamily="50" charset="-128"/>
                          <a:ea typeface="Meiryo UI" panose="020B0604030504040204" pitchFamily="50" charset="-128"/>
                        </a:rPr>
                        <a:t>】 </a:t>
                      </a:r>
                      <a:r>
                        <a:rPr lang="zh-TW" altLang="en-US" sz="10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017299278"/>
                  </a:ext>
                </a:extLst>
              </a:tr>
              <a:tr h="1080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国籍別来阪外国人訪問率</a:t>
                      </a:r>
                      <a:endParaRPr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smtClean="0">
                          <a:solidFill>
                            <a:schemeClr val="tx1"/>
                          </a:solidFill>
                          <a:latin typeface="Meiryo UI" panose="020B0604030504040204" pitchFamily="50" charset="-128"/>
                          <a:ea typeface="Meiryo UI" panose="020B0604030504040204" pitchFamily="50" charset="-128"/>
                        </a:rPr>
                        <a:t>韓国 </a:t>
                      </a:r>
                      <a:r>
                        <a:rPr kumimoji="1" lang="en-US" altLang="ja-JP" sz="1000" u="none" dirty="0" smtClean="0">
                          <a:solidFill>
                            <a:schemeClr val="tx1"/>
                          </a:solidFill>
                          <a:latin typeface="Meiryo UI" panose="020B0604030504040204" pitchFamily="50" charset="-128"/>
                          <a:ea typeface="Meiryo UI" panose="020B0604030504040204" pitchFamily="50" charset="-128"/>
                        </a:rPr>
                        <a:t>28.8%</a:t>
                      </a:r>
                      <a:r>
                        <a:rPr kumimoji="1" lang="ja-JP" altLang="en-US" sz="1000" u="none" dirty="0" err="1" smtClean="0">
                          <a:solidFill>
                            <a:schemeClr val="tx1"/>
                          </a:solidFill>
                          <a:latin typeface="Meiryo UI" panose="020B0604030504040204" pitchFamily="50" charset="-128"/>
                          <a:ea typeface="Meiryo UI" panose="020B0604030504040204" pitchFamily="50" charset="-128"/>
                        </a:rPr>
                        <a:t>、</a:t>
                      </a:r>
                      <a:r>
                        <a:rPr kumimoji="1" lang="ja-JP" altLang="en-US" sz="1000" u="none" dirty="0" smtClean="0">
                          <a:solidFill>
                            <a:schemeClr val="tx1"/>
                          </a:solidFill>
                          <a:latin typeface="Meiryo UI" panose="020B0604030504040204" pitchFamily="50" charset="-128"/>
                          <a:ea typeface="Meiryo UI" panose="020B0604030504040204" pitchFamily="50" charset="-128"/>
                        </a:rPr>
                        <a:t>台湾 </a:t>
                      </a:r>
                      <a:r>
                        <a:rPr kumimoji="1" lang="en-US" altLang="ja-JP" sz="1000" u="none" dirty="0" smtClean="0">
                          <a:solidFill>
                            <a:schemeClr val="tx1"/>
                          </a:solidFill>
                          <a:latin typeface="Meiryo UI" panose="020B0604030504040204" pitchFamily="50" charset="-128"/>
                          <a:ea typeface="Meiryo UI" panose="020B0604030504040204" pitchFamily="50" charset="-128"/>
                        </a:rPr>
                        <a:t>26.1%</a:t>
                      </a:r>
                      <a:r>
                        <a:rPr kumimoji="1" lang="ja-JP" altLang="en-US" sz="1000" u="none" dirty="0" err="1" smtClean="0">
                          <a:solidFill>
                            <a:schemeClr val="tx1"/>
                          </a:solidFill>
                          <a:latin typeface="Meiryo UI" panose="020B0604030504040204" pitchFamily="50" charset="-128"/>
                          <a:ea typeface="Meiryo UI" panose="020B0604030504040204" pitchFamily="50" charset="-128"/>
                        </a:rPr>
                        <a:t>、</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中国 </a:t>
                      </a:r>
                      <a:r>
                        <a:rPr kumimoji="1" lang="en-US" altLang="ja-JP" sz="1000" u="none" dirty="0" smtClean="0">
                          <a:solidFill>
                            <a:schemeClr val="tx1"/>
                          </a:solidFill>
                          <a:latin typeface="Meiryo UI" panose="020B0604030504040204" pitchFamily="50" charset="-128"/>
                          <a:ea typeface="Meiryo UI" panose="020B0604030504040204" pitchFamily="50" charset="-128"/>
                        </a:rPr>
                        <a:t>58.8%</a:t>
                      </a:r>
                      <a:r>
                        <a:rPr kumimoji="1" lang="ja-JP" altLang="en-US" sz="1000" u="none" dirty="0" err="1" smtClean="0">
                          <a:solidFill>
                            <a:schemeClr val="tx1"/>
                          </a:solidFill>
                          <a:latin typeface="Meiryo UI" panose="020B0604030504040204" pitchFamily="50" charset="-128"/>
                          <a:ea typeface="Meiryo UI" panose="020B0604030504040204" pitchFamily="50" charset="-128"/>
                        </a:rPr>
                        <a:t>、</a:t>
                      </a:r>
                      <a:r>
                        <a:rPr kumimoji="1" lang="ja-JP" altLang="en-US" sz="1000" u="none" dirty="0" smtClean="0">
                          <a:solidFill>
                            <a:schemeClr val="tx1"/>
                          </a:solidFill>
                          <a:latin typeface="Meiryo UI" panose="020B0604030504040204" pitchFamily="50" charset="-128"/>
                          <a:ea typeface="Meiryo UI" panose="020B0604030504040204" pitchFamily="50" charset="-128"/>
                        </a:rPr>
                        <a:t>香港 </a:t>
                      </a:r>
                      <a:r>
                        <a:rPr kumimoji="1" lang="en-US" altLang="ja-JP" sz="1000" u="none" dirty="0" smtClean="0">
                          <a:solidFill>
                            <a:schemeClr val="tx1"/>
                          </a:solidFill>
                          <a:latin typeface="Meiryo UI" panose="020B0604030504040204" pitchFamily="50" charset="-128"/>
                          <a:ea typeface="Meiryo UI" panose="020B0604030504040204" pitchFamily="50" charset="-128"/>
                        </a:rPr>
                        <a:t>31.4</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タイ </a:t>
                      </a:r>
                      <a:r>
                        <a:rPr kumimoji="1" lang="en-US" altLang="ja-JP" sz="1000" u="none" dirty="0" smtClean="0">
                          <a:solidFill>
                            <a:schemeClr val="tx1"/>
                          </a:solidFill>
                          <a:latin typeface="Meiryo UI" panose="020B0604030504040204" pitchFamily="50" charset="-128"/>
                          <a:ea typeface="Meiryo UI" panose="020B0604030504040204" pitchFamily="50" charset="-128"/>
                        </a:rPr>
                        <a:t>28.4</a:t>
                      </a:r>
                      <a:r>
                        <a:rPr kumimoji="1" lang="ja-JP" altLang="en-US" sz="1000" u="none" dirty="0" smtClean="0">
                          <a:solidFill>
                            <a:schemeClr val="tx1"/>
                          </a:solidFill>
                          <a:latin typeface="Meiryo UI" panose="020B0604030504040204" pitchFamily="50" charset="-128"/>
                          <a:ea typeface="Meiryo UI" panose="020B0604030504040204" pitchFamily="50" charset="-128"/>
                        </a:rPr>
                        <a:t>％、インド </a:t>
                      </a:r>
                      <a:r>
                        <a:rPr kumimoji="1" lang="en-US" altLang="ja-JP" sz="1000" u="none" dirty="0" smtClean="0">
                          <a:solidFill>
                            <a:schemeClr val="tx1"/>
                          </a:solidFill>
                          <a:latin typeface="Meiryo UI" panose="020B0604030504040204" pitchFamily="50" charset="-128"/>
                          <a:ea typeface="Meiryo UI" panose="020B0604030504040204" pitchFamily="50" charset="-128"/>
                        </a:rPr>
                        <a:t>23.2</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英国 </a:t>
                      </a:r>
                      <a:r>
                        <a:rPr kumimoji="1" lang="en-US" altLang="ja-JP" sz="1000" u="none" dirty="0" smtClean="0">
                          <a:solidFill>
                            <a:schemeClr val="tx1"/>
                          </a:solidFill>
                          <a:latin typeface="Meiryo UI" panose="020B0604030504040204" pitchFamily="50" charset="-128"/>
                          <a:ea typeface="Meiryo UI" panose="020B0604030504040204" pitchFamily="50" charset="-128"/>
                        </a:rPr>
                        <a:t>32.8%</a:t>
                      </a:r>
                      <a:r>
                        <a:rPr kumimoji="1" lang="ja-JP" altLang="en-US" sz="1000" u="none" dirty="0" err="1" smtClean="0">
                          <a:solidFill>
                            <a:schemeClr val="tx1"/>
                          </a:solidFill>
                          <a:latin typeface="Meiryo UI" panose="020B0604030504040204" pitchFamily="50" charset="-128"/>
                          <a:ea typeface="Meiryo UI" panose="020B0604030504040204" pitchFamily="50" charset="-128"/>
                        </a:rPr>
                        <a:t>、</a:t>
                      </a:r>
                      <a:r>
                        <a:rPr kumimoji="1" lang="ja-JP" altLang="en-US" sz="1000" u="none" dirty="0" smtClean="0">
                          <a:solidFill>
                            <a:schemeClr val="tx1"/>
                          </a:solidFill>
                          <a:latin typeface="Meiryo UI" panose="020B0604030504040204" pitchFamily="50" charset="-128"/>
                          <a:ea typeface="Meiryo UI" panose="020B0604030504040204" pitchFamily="50" charset="-128"/>
                        </a:rPr>
                        <a:t>米国 </a:t>
                      </a:r>
                      <a:r>
                        <a:rPr kumimoji="1" lang="en-US" altLang="ja-JP" sz="1000" u="none" dirty="0" smtClean="0">
                          <a:solidFill>
                            <a:schemeClr val="tx1"/>
                          </a:solidFill>
                          <a:latin typeface="Meiryo UI" panose="020B0604030504040204" pitchFamily="50" charset="-128"/>
                          <a:ea typeface="Meiryo UI" panose="020B0604030504040204" pitchFamily="50" charset="-128"/>
                        </a:rPr>
                        <a:t>28.3</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カナダ </a:t>
                      </a:r>
                      <a:r>
                        <a:rPr kumimoji="1" lang="en-US" altLang="ja-JP" sz="1000" u="none" dirty="0" smtClean="0">
                          <a:solidFill>
                            <a:schemeClr val="tx1"/>
                          </a:solidFill>
                          <a:latin typeface="Meiryo UI" panose="020B0604030504040204" pitchFamily="50" charset="-128"/>
                          <a:ea typeface="Meiryo UI" panose="020B0604030504040204" pitchFamily="50" charset="-128"/>
                        </a:rPr>
                        <a:t>41.6</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オーストラリア</a:t>
                      </a:r>
                      <a:r>
                        <a:rPr kumimoji="1" lang="en-US" altLang="ja-JP" sz="1000" u="none" dirty="0">
                          <a:solidFill>
                            <a:schemeClr val="tx1"/>
                          </a:solidFill>
                          <a:latin typeface="Meiryo UI" panose="020B0604030504040204" pitchFamily="50" charset="-128"/>
                          <a:ea typeface="Meiryo UI" panose="020B0604030504040204" pitchFamily="50" charset="-128"/>
                        </a:rPr>
                        <a:t>45.0</a:t>
                      </a:r>
                      <a:r>
                        <a:rPr kumimoji="1" lang="ja-JP" altLang="en-US" sz="1000" u="none" dirty="0">
                          <a:solidFill>
                            <a:schemeClr val="tx1"/>
                          </a:solidFill>
                          <a:latin typeface="Meiryo UI" panose="020B0604030504040204" pitchFamily="50" charset="-128"/>
                          <a:ea typeface="Meiryo UI" panose="020B0604030504040204" pitchFamily="50" charset="-128"/>
                        </a:rPr>
                        <a:t>％　など　</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未調査</a:t>
                      </a:r>
                      <a:endParaRPr kumimoji="1" lang="ja-JP" altLang="en-US"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訪日外国人消費動向</a:t>
                      </a:r>
                      <a:r>
                        <a:rPr kumimoji="1" lang="ja-JP" altLang="en-US" sz="1000" u="none" dirty="0" smtClean="0">
                          <a:solidFill>
                            <a:schemeClr val="tx1"/>
                          </a:solidFill>
                          <a:latin typeface="Meiryo UI" panose="020B0604030504040204" pitchFamily="50" charset="-128"/>
                          <a:ea typeface="Meiryo UI" panose="020B0604030504040204" pitchFamily="50" charset="-128"/>
                        </a:rPr>
                        <a:t>調査</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観光庁）</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424341297"/>
                  </a:ext>
                </a:extLst>
              </a:tr>
              <a:tr h="432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延べ宿泊者数</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4,743</a:t>
                      </a:r>
                      <a:r>
                        <a:rPr kumimoji="1" lang="ja-JP" altLang="en-US" sz="1000" u="none" dirty="0">
                          <a:solidFill>
                            <a:schemeClr val="tx1"/>
                          </a:solidFill>
                          <a:latin typeface="Meiryo UI" panose="020B0604030504040204" pitchFamily="50" charset="-128"/>
                          <a:ea typeface="Meiryo UI" panose="020B0604030504040204" pitchFamily="50" charset="-128"/>
                        </a:rPr>
                        <a:t>万人</a:t>
                      </a:r>
                      <a:r>
                        <a:rPr kumimoji="1" lang="ja-JP" altLang="en-US" sz="1000" u="none" dirty="0" smtClean="0">
                          <a:solidFill>
                            <a:schemeClr val="tx1"/>
                          </a:solidFill>
                          <a:latin typeface="Meiryo UI" panose="020B0604030504040204" pitchFamily="50" charset="-128"/>
                          <a:ea typeface="Meiryo UI" panose="020B0604030504040204" pitchFamily="50" charset="-128"/>
                        </a:rPr>
                        <a:t>泊</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1,712</a:t>
                      </a:r>
                      <a:r>
                        <a:rPr kumimoji="1" lang="ja-JP" altLang="en-US" sz="1000" u="none" dirty="0" smtClean="0">
                          <a:solidFill>
                            <a:schemeClr val="tx1"/>
                          </a:solidFill>
                          <a:latin typeface="Meiryo UI" panose="020B0604030504040204" pitchFamily="50" charset="-128"/>
                          <a:ea typeface="Meiryo UI" panose="020B0604030504040204" pitchFamily="50" charset="-128"/>
                        </a:rPr>
                        <a:t>万人泊</a:t>
                      </a:r>
                    </a:p>
                  </a:txBody>
                  <a:tcPr marL="84406" marR="84406" marT="42203" marB="42203" anchor="ctr"/>
                </a:tc>
                <a:tc>
                  <a:txBody>
                    <a:bodyPr/>
                    <a:lstStyle/>
                    <a:p>
                      <a:r>
                        <a:rPr lang="zh-TW" altLang="en-US" sz="1000" u="none" dirty="0">
                          <a:solidFill>
                            <a:schemeClr val="tx1"/>
                          </a:solidFill>
                          <a:latin typeface="Meiryo UI" panose="020B0604030504040204" pitchFamily="50" charset="-128"/>
                          <a:ea typeface="Meiryo UI" panose="020B0604030504040204" pitchFamily="50" charset="-128"/>
                        </a:rPr>
                        <a:t>宿泊旅行統計調査</a:t>
                      </a:r>
                      <a:r>
                        <a:rPr lang="ja-JP" altLang="en-US" sz="1000" u="none" dirty="0">
                          <a:solidFill>
                            <a:schemeClr val="tx1"/>
                          </a:solidFill>
                          <a:latin typeface="Meiryo UI" panose="020B0604030504040204" pitchFamily="50" charset="-128"/>
                          <a:ea typeface="Meiryo UI" panose="020B0604030504040204" pitchFamily="50" charset="-128"/>
                        </a:rPr>
                        <a:t>（観光庁）</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934147081"/>
                  </a:ext>
                </a:extLst>
              </a:tr>
              <a:tr h="432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来阪外国人消費単価</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127,292</a:t>
                      </a:r>
                      <a:r>
                        <a:rPr kumimoji="1" lang="ja-JP" altLang="en-US" sz="1000" u="none" dirty="0" smtClean="0">
                          <a:solidFill>
                            <a:schemeClr val="tx1"/>
                          </a:solidFill>
                          <a:latin typeface="Meiryo UI" panose="020B0604030504040204" pitchFamily="50" charset="-128"/>
                          <a:ea typeface="Meiryo UI" panose="020B0604030504040204" pitchFamily="50" charset="-128"/>
                        </a:rPr>
                        <a:t>円</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err="1" smtClean="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来阪インバウンド消費額</a:t>
                      </a:r>
                      <a:r>
                        <a:rPr lang="ja-JP" altLang="en-US" sz="1000" u="none" dirty="0" smtClean="0">
                          <a:solidFill>
                            <a:schemeClr val="tx1"/>
                          </a:solidFill>
                          <a:latin typeface="Meiryo UI" panose="020B0604030504040204" pitchFamily="50" charset="-128"/>
                          <a:ea typeface="Meiryo UI" panose="020B0604030504040204" pitchFamily="50" charset="-128"/>
                        </a:rPr>
                        <a:t>調査</a:t>
                      </a:r>
                      <a:endParaRPr lang="en-US" altLang="ja-JP" sz="1000" u="none" dirty="0" smtClean="0">
                        <a:solidFill>
                          <a:schemeClr val="tx1"/>
                        </a:solidFill>
                        <a:latin typeface="Meiryo UI" panose="020B0604030504040204" pitchFamily="50" charset="-128"/>
                        <a:ea typeface="Meiryo UI" panose="020B0604030504040204" pitchFamily="50" charset="-128"/>
                      </a:endParaRPr>
                    </a:p>
                    <a:p>
                      <a:r>
                        <a:rPr lang="ja-JP" altLang="en-US"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大阪観光局）</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14238072"/>
                  </a:ext>
                </a:extLst>
              </a:tr>
              <a:tr h="720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strike="noStrike" dirty="0">
                          <a:solidFill>
                            <a:schemeClr val="tx1"/>
                          </a:solidFill>
                          <a:latin typeface="Meiryo UI" panose="020B0604030504040204" pitchFamily="50" charset="-128"/>
                          <a:ea typeface="Meiryo UI" panose="020B0604030504040204" pitchFamily="50" charset="-128"/>
                        </a:rPr>
                        <a:t>来阪日本人消費単価</a:t>
                      </a:r>
                      <a:endParaRPr kumimoji="1" lang="ja-JP" altLang="en-US"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全目的</a:t>
                      </a:r>
                      <a:r>
                        <a:rPr kumimoji="1" lang="en-US" altLang="ja-JP" sz="1000" u="none" dirty="0" smtClean="0">
                          <a:solidFill>
                            <a:schemeClr val="tx1"/>
                          </a:solidFill>
                          <a:latin typeface="Meiryo UI" panose="020B0604030504040204" pitchFamily="50" charset="-128"/>
                          <a:ea typeface="Meiryo UI" panose="020B0604030504040204" pitchFamily="50" charset="-128"/>
                        </a:rPr>
                        <a:t>〉</a:t>
                      </a:r>
                    </a:p>
                    <a:p>
                      <a:r>
                        <a:rPr kumimoji="1" lang="ja-JP" altLang="en-US" sz="1000" u="none" dirty="0" smtClean="0">
                          <a:solidFill>
                            <a:schemeClr val="tx1"/>
                          </a:solidFill>
                          <a:latin typeface="Meiryo UI" panose="020B0604030504040204" pitchFamily="50" charset="-128"/>
                          <a:ea typeface="Meiryo UI" panose="020B0604030504040204" pitchFamily="50" charset="-128"/>
                        </a:rPr>
                        <a:t>　</a:t>
                      </a:r>
                      <a:r>
                        <a:rPr kumimoji="1" lang="en-US" altLang="ja-JP" sz="1000" u="none" dirty="0" smtClean="0">
                          <a:solidFill>
                            <a:schemeClr val="tx1"/>
                          </a:solidFill>
                          <a:latin typeface="Meiryo UI" panose="020B0604030504040204" pitchFamily="50" charset="-128"/>
                          <a:ea typeface="Meiryo UI" panose="020B0604030504040204" pitchFamily="50" charset="-128"/>
                        </a:rPr>
                        <a:t>19,000</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観光・レクリエーション目的</a:t>
                      </a:r>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　</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　</a:t>
                      </a:r>
                      <a:r>
                        <a:rPr kumimoji="1" lang="en-US" altLang="ja-JP" sz="1000" u="none" dirty="0" smtClean="0">
                          <a:solidFill>
                            <a:schemeClr val="tx1"/>
                          </a:solidFill>
                          <a:latin typeface="Meiryo UI" panose="020B0604030504040204" pitchFamily="50" charset="-128"/>
                          <a:ea typeface="Meiryo UI" panose="020B0604030504040204" pitchFamily="50" charset="-128"/>
                        </a:rPr>
                        <a:t>21,000</a:t>
                      </a:r>
                      <a:r>
                        <a:rPr kumimoji="1" lang="ja-JP" altLang="en-US" sz="1000" u="none" dirty="0" smtClean="0">
                          <a:solidFill>
                            <a:schemeClr val="tx1"/>
                          </a:solidFill>
                          <a:latin typeface="Meiryo UI" panose="020B0604030504040204" pitchFamily="50" charset="-128"/>
                          <a:ea typeface="Meiryo UI" panose="020B0604030504040204" pitchFamily="50" charset="-128"/>
                        </a:rPr>
                        <a:t>円</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a:t>
                      </a:r>
                      <a:r>
                        <a:rPr kumimoji="1" lang="ja-JP" altLang="en-US" sz="1000" u="none" dirty="0" smtClean="0">
                          <a:solidFill>
                            <a:schemeClr val="tx1"/>
                          </a:solidFill>
                          <a:latin typeface="Meiryo UI" panose="020B0604030504040204" pitchFamily="50" charset="-128"/>
                          <a:ea typeface="Meiryo UI" panose="020B0604030504040204" pitchFamily="50" charset="-128"/>
                        </a:rPr>
                        <a:t>全目的</a:t>
                      </a:r>
                      <a:r>
                        <a:rPr kumimoji="1" lang="en-US" altLang="ja-JP" sz="1000" u="none" dirty="0" smtClean="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smtClean="0">
                          <a:solidFill>
                            <a:schemeClr val="tx1"/>
                          </a:solidFill>
                          <a:latin typeface="Meiryo UI" panose="020B0604030504040204" pitchFamily="50" charset="-128"/>
                          <a:ea typeface="Meiryo UI" panose="020B0604030504040204" pitchFamily="50" charset="-128"/>
                        </a:rPr>
                        <a:t>　</a:t>
                      </a:r>
                      <a:r>
                        <a:rPr kumimoji="1" lang="en-US" altLang="ja-JP" sz="1000" u="none" baseline="0" dirty="0" smtClean="0">
                          <a:solidFill>
                            <a:schemeClr val="tx1"/>
                          </a:solidFill>
                          <a:latin typeface="Meiryo UI" panose="020B0604030504040204" pitchFamily="50" charset="-128"/>
                          <a:ea typeface="Meiryo UI" panose="020B0604030504040204" pitchFamily="50" charset="-128"/>
                        </a:rPr>
                        <a:t>18,000</a:t>
                      </a:r>
                      <a:r>
                        <a:rPr kumimoji="1" lang="ja-JP" altLang="en-US" sz="1000" u="none" baseline="0" dirty="0" smtClean="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smtClean="0">
                        <a:solidFill>
                          <a:schemeClr val="tx1"/>
                        </a:solidFill>
                        <a:latin typeface="Meiryo UI" panose="020B0604030504040204" pitchFamily="50" charset="-128"/>
                        <a:ea typeface="Meiryo UI" panose="020B0604030504040204" pitchFamily="50" charset="-128"/>
                      </a:endParaRPr>
                    </a:p>
                    <a:p>
                      <a:r>
                        <a:rPr kumimoji="1" lang="en-US" altLang="ja-JP" sz="1000" u="none" baseline="0" dirty="0" smtClean="0">
                          <a:solidFill>
                            <a:schemeClr val="tx1"/>
                          </a:solidFill>
                          <a:latin typeface="Meiryo UI" panose="020B0604030504040204" pitchFamily="50" charset="-128"/>
                          <a:ea typeface="Meiryo UI" panose="020B0604030504040204" pitchFamily="50" charset="-128"/>
                        </a:rPr>
                        <a:t>〈</a:t>
                      </a:r>
                      <a:r>
                        <a:rPr kumimoji="1" lang="ja-JP" altLang="en-US" sz="1000" u="none" baseline="0" dirty="0" smtClean="0">
                          <a:solidFill>
                            <a:schemeClr val="tx1"/>
                          </a:solidFill>
                          <a:latin typeface="Meiryo UI" panose="020B0604030504040204" pitchFamily="50" charset="-128"/>
                          <a:ea typeface="Meiryo UI" panose="020B0604030504040204" pitchFamily="50" charset="-128"/>
                        </a:rPr>
                        <a:t>観光・レクリエーション目的</a:t>
                      </a:r>
                      <a:r>
                        <a:rPr kumimoji="1" lang="en-US" altLang="ja-JP" sz="1000" u="none" baseline="0" dirty="0" smtClean="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smtClean="0">
                          <a:solidFill>
                            <a:schemeClr val="tx1"/>
                          </a:solidFill>
                          <a:latin typeface="Meiryo UI" panose="020B0604030504040204" pitchFamily="50" charset="-128"/>
                          <a:ea typeface="Meiryo UI" panose="020B0604030504040204" pitchFamily="50" charset="-128"/>
                        </a:rPr>
                        <a:t>　</a:t>
                      </a:r>
                      <a:r>
                        <a:rPr kumimoji="1" lang="en-US" altLang="ja-JP" sz="1000" u="none" baseline="0" dirty="0" smtClean="0">
                          <a:solidFill>
                            <a:schemeClr val="tx1"/>
                          </a:solidFill>
                          <a:latin typeface="Meiryo UI" panose="020B0604030504040204" pitchFamily="50" charset="-128"/>
                          <a:ea typeface="Meiryo UI" panose="020B0604030504040204" pitchFamily="50" charset="-128"/>
                        </a:rPr>
                        <a:t>20,000</a:t>
                      </a:r>
                      <a:r>
                        <a:rPr kumimoji="1" lang="ja-JP" altLang="en-US" sz="1000" u="none" baseline="0" dirty="0" smtClean="0">
                          <a:solidFill>
                            <a:schemeClr val="tx1"/>
                          </a:solidFill>
                          <a:latin typeface="Meiryo UI" panose="020B0604030504040204" pitchFamily="50" charset="-128"/>
                          <a:ea typeface="Meiryo UI" panose="020B0604030504040204" pitchFamily="50" charset="-128"/>
                        </a:rPr>
                        <a:t>円</a:t>
                      </a:r>
                      <a:endParaRPr kumimoji="1" lang="ja-JP" altLang="en-US"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旅行・観光消費動向</a:t>
                      </a:r>
                      <a:r>
                        <a:rPr lang="ja-JP" altLang="en-US" sz="1000" u="none" dirty="0" smtClean="0">
                          <a:solidFill>
                            <a:schemeClr val="tx1"/>
                          </a:solidFill>
                          <a:latin typeface="Meiryo UI" panose="020B0604030504040204" pitchFamily="50" charset="-128"/>
                          <a:ea typeface="Meiryo UI" panose="020B0604030504040204" pitchFamily="50" charset="-128"/>
                        </a:rPr>
                        <a:t>調査</a:t>
                      </a:r>
                      <a:endParaRPr lang="en-US" altLang="ja-JP" sz="1000" u="none"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観光庁）</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参考表</a:t>
                      </a:r>
                      <a:r>
                        <a:rPr lang="en-US" altLang="ja-JP" sz="1000" u="none" dirty="0">
                          <a:solidFill>
                            <a:schemeClr val="tx1"/>
                          </a:solidFill>
                          <a:latin typeface="Meiryo UI" panose="020B0604030504040204" pitchFamily="50" charset="-128"/>
                          <a:ea typeface="Meiryo UI" panose="020B0604030504040204" pitchFamily="50" charset="-128"/>
                        </a:rPr>
                        <a:t>】 </a:t>
                      </a:r>
                      <a:r>
                        <a:rPr lang="zh-TW" altLang="en-US" sz="10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62113699"/>
                  </a:ext>
                </a:extLst>
              </a:tr>
            </a:tbl>
          </a:graphicData>
        </a:graphic>
      </p:graphicFrame>
      <p:sp>
        <p:nvSpPr>
          <p:cNvPr id="6" name="正方形/長方形 5">
            <a:extLst>
              <a:ext uri="{FF2B5EF4-FFF2-40B4-BE49-F238E27FC236}">
                <a16:creationId xmlns:a16="http://schemas.microsoft.com/office/drawing/2014/main" id="{5919572B-41D0-4F72-A375-39D0070836D8}"/>
              </a:ext>
            </a:extLst>
          </p:cNvPr>
          <p:cNvSpPr/>
          <p:nvPr/>
        </p:nvSpPr>
        <p:spPr>
          <a:xfrm>
            <a:off x="410685" y="2636912"/>
            <a:ext cx="4079855" cy="285517"/>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1477" dirty="0">
                <a:latin typeface="Meiryo UI" panose="020B0604030504040204" pitchFamily="50" charset="-128"/>
                <a:ea typeface="Meiryo UI" panose="020B0604030504040204" pitchFamily="50" charset="-128"/>
              </a:rPr>
              <a:t>　</a:t>
            </a:r>
            <a:r>
              <a:rPr lang="ja-JP" altLang="en-US" sz="1477" b="1" spc="185" dirty="0">
                <a:latin typeface="Meiryo UI" panose="020B0604030504040204" pitchFamily="50" charset="-128"/>
                <a:ea typeface="Meiryo UI" panose="020B0604030504040204" pitchFamily="50" charset="-128"/>
              </a:rPr>
              <a:t>参考指標</a:t>
            </a:r>
          </a:p>
        </p:txBody>
      </p:sp>
    </p:spTree>
    <p:extLst>
      <p:ext uri="{BB962C8B-B14F-4D97-AF65-F5344CB8AC3E}">
        <p14:creationId xmlns:p14="http://schemas.microsoft.com/office/powerpoint/2010/main" val="892793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214178284"/>
              </p:ext>
            </p:extLst>
          </p:nvPr>
        </p:nvGraphicFramePr>
        <p:xfrm>
          <a:off x="410684" y="332656"/>
          <a:ext cx="8481796" cy="6211024"/>
        </p:xfrm>
        <a:graphic>
          <a:graphicData uri="http://schemas.openxmlformats.org/drawingml/2006/table">
            <a:tbl>
              <a:tblPr firstRow="1" bandRow="1">
                <a:tableStyleId>{5C22544A-7EE6-4342-B048-85BDC9FD1C3A}</a:tableStyleId>
              </a:tblPr>
              <a:tblGrid>
                <a:gridCol w="2120449">
                  <a:extLst>
                    <a:ext uri="{9D8B030D-6E8A-4147-A177-3AD203B41FA5}">
                      <a16:colId xmlns:a16="http://schemas.microsoft.com/office/drawing/2014/main" val="3083801403"/>
                    </a:ext>
                  </a:extLst>
                </a:gridCol>
                <a:gridCol w="2120449">
                  <a:extLst>
                    <a:ext uri="{9D8B030D-6E8A-4147-A177-3AD203B41FA5}">
                      <a16:colId xmlns:a16="http://schemas.microsoft.com/office/drawing/2014/main" val="1776016710"/>
                    </a:ext>
                  </a:extLst>
                </a:gridCol>
                <a:gridCol w="2120449">
                  <a:extLst>
                    <a:ext uri="{9D8B030D-6E8A-4147-A177-3AD203B41FA5}">
                      <a16:colId xmlns:a16="http://schemas.microsoft.com/office/drawing/2014/main" val="3793600257"/>
                    </a:ext>
                  </a:extLst>
                </a:gridCol>
                <a:gridCol w="2120449">
                  <a:extLst>
                    <a:ext uri="{9D8B030D-6E8A-4147-A177-3AD203B41FA5}">
                      <a16:colId xmlns:a16="http://schemas.microsoft.com/office/drawing/2014/main" val="3754274535"/>
                    </a:ext>
                  </a:extLst>
                </a:gridCol>
              </a:tblGrid>
              <a:tr h="252000">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gridSpan="2">
                  <a:txBody>
                    <a:bodyPr/>
                    <a:lstStyle/>
                    <a:p>
                      <a:pPr algn="ctr"/>
                      <a:r>
                        <a:rPr kumimoji="1" lang="ja-JP" altLang="en-US" sz="1050" b="0" dirty="0" smtClean="0">
                          <a:latin typeface="Meiryo UI" panose="020B0604030504040204" pitchFamily="50" charset="-128"/>
                          <a:ea typeface="Meiryo UI" panose="020B0604030504040204" pitchFamily="50" charset="-128"/>
                        </a:rPr>
                        <a:t>参考値</a:t>
                      </a: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1050" b="0" dirty="0" smtClean="0">
                          <a:latin typeface="Meiryo UI" panose="020B0604030504040204" pitchFamily="50" charset="-128"/>
                          <a:ea typeface="Meiryo UI" panose="020B0604030504040204" pitchFamily="50" charset="-128"/>
                        </a:rPr>
                        <a:t>出典</a:t>
                      </a:r>
                      <a:endParaRPr kumimoji="1" lang="ja-JP" altLang="en-US" sz="105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942717110"/>
                  </a:ext>
                </a:extLst>
              </a:tr>
              <a:tr h="252000">
                <a:tc vMerge="1">
                  <a:txBody>
                    <a:bodyPr/>
                    <a:lstStyle/>
                    <a:p>
                      <a:endParaRPr kumimoji="1" lang="ja-JP" altLang="en-US"/>
                    </a:p>
                  </a:txBody>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2019</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2020</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468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国際会議開催件数（</a:t>
                      </a:r>
                      <a:r>
                        <a:rPr lang="en-US" altLang="ja-JP" sz="1000" u="none" dirty="0">
                          <a:solidFill>
                            <a:schemeClr val="tx1"/>
                          </a:solidFill>
                          <a:latin typeface="Meiryo UI" panose="020B0604030504040204" pitchFamily="50" charset="-128"/>
                          <a:ea typeface="Meiryo UI" panose="020B0604030504040204" pitchFamily="50" charset="-128"/>
                        </a:rPr>
                        <a:t>JNTO</a:t>
                      </a:r>
                      <a:r>
                        <a:rPr lang="ja-JP" altLang="en-US" sz="1000" u="none" dirty="0">
                          <a:solidFill>
                            <a:schemeClr val="tx1"/>
                          </a:solidFill>
                          <a:latin typeface="Meiryo UI" panose="020B0604030504040204" pitchFamily="50" charset="-128"/>
                          <a:ea typeface="Meiryo UI" panose="020B0604030504040204" pitchFamily="50" charset="-128"/>
                        </a:rPr>
                        <a:t>基準）</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300</a:t>
                      </a:r>
                      <a:r>
                        <a:rPr kumimoji="1" lang="ja-JP" altLang="en-US" sz="1000" u="none" dirty="0" smtClean="0">
                          <a:solidFill>
                            <a:schemeClr val="tx1"/>
                          </a:solidFill>
                          <a:latin typeface="Meiryo UI" panose="020B0604030504040204" pitchFamily="50" charset="-128"/>
                          <a:ea typeface="Meiryo UI" panose="020B0604030504040204" pitchFamily="50" charset="-128"/>
                        </a:rPr>
                        <a:t>件</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20</a:t>
                      </a:r>
                      <a:r>
                        <a:rPr kumimoji="1" lang="ja-JP" altLang="en-US" sz="1000" u="none" dirty="0" smtClean="0">
                          <a:solidFill>
                            <a:schemeClr val="tx1"/>
                          </a:solidFill>
                          <a:latin typeface="Meiryo UI" panose="020B0604030504040204" pitchFamily="50" charset="-128"/>
                          <a:ea typeface="Meiryo UI" panose="020B0604030504040204" pitchFamily="50" charset="-128"/>
                        </a:rPr>
                        <a:t>件</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r>
                        <a:rPr kumimoji="1" lang="en-US" altLang="ja-JP" sz="1000" u="none" dirty="0" smtClean="0">
                          <a:solidFill>
                            <a:schemeClr val="tx1"/>
                          </a:solidFill>
                          <a:latin typeface="Meiryo UI" panose="020B0604030504040204" pitchFamily="50" charset="-128"/>
                          <a:ea typeface="Meiryo UI" panose="020B0604030504040204" pitchFamily="50" charset="-128"/>
                        </a:rPr>
                        <a:t>※</a:t>
                      </a:r>
                      <a:r>
                        <a:rPr kumimoji="1" lang="ja-JP" altLang="en-US" sz="1000" u="none" dirty="0" smtClean="0">
                          <a:solidFill>
                            <a:schemeClr val="tx1"/>
                          </a:solidFill>
                          <a:latin typeface="Meiryo UI" panose="020B0604030504040204" pitchFamily="50" charset="-128"/>
                          <a:ea typeface="Meiryo UI" panose="020B0604030504040204" pitchFamily="50" charset="-128"/>
                        </a:rPr>
                        <a:t>大阪観光局調べ（速報値）</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国際会議統計（日本政府観光局（</a:t>
                      </a:r>
                      <a:r>
                        <a:rPr lang="en-US" altLang="ja-JP" sz="1000" u="none" dirty="0">
                          <a:solidFill>
                            <a:schemeClr val="tx1"/>
                          </a:solidFill>
                          <a:latin typeface="Meiryo UI" panose="020B0604030504040204" pitchFamily="50" charset="-128"/>
                          <a:ea typeface="Meiryo UI" panose="020B0604030504040204" pitchFamily="50" charset="-128"/>
                        </a:rPr>
                        <a:t>JNTO</a:t>
                      </a:r>
                      <a:r>
                        <a:rPr lang="ja-JP" altLang="en-US" sz="1000" u="none" dirty="0">
                          <a:solidFill>
                            <a:schemeClr val="tx1"/>
                          </a:solidFill>
                          <a:latin typeface="Meiryo UI" panose="020B0604030504040204" pitchFamily="50" charset="-128"/>
                          <a:ea typeface="Meiryo UI" panose="020B0604030504040204" pitchFamily="50" charset="-128"/>
                        </a:rPr>
                        <a:t>））　</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289153177"/>
                  </a:ext>
                </a:extLst>
              </a:tr>
              <a:tr h="37084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世界の都市総合ランキング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l"/>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smtClean="0">
                          <a:solidFill>
                            <a:schemeClr val="tx1"/>
                          </a:solidFill>
                          <a:latin typeface="Meiryo UI" panose="020B0604030504040204" pitchFamily="50" charset="-128"/>
                          <a:ea typeface="Meiryo UI" panose="020B0604030504040204" pitchFamily="50" charset="-128"/>
                        </a:rPr>
                        <a:t>総合</a:t>
                      </a:r>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smtClean="0">
                          <a:solidFill>
                            <a:schemeClr val="tx1"/>
                          </a:solidFill>
                          <a:latin typeface="Meiryo UI" panose="020B0604030504040204" pitchFamily="50" charset="-128"/>
                          <a:ea typeface="Meiryo UI" panose="020B0604030504040204" pitchFamily="50" charset="-128"/>
                        </a:rPr>
                        <a:t>　　　　　　　　　</a:t>
                      </a:r>
                      <a:r>
                        <a:rPr lang="ja-JP" altLang="en-US" sz="1000" u="none" baseline="0" dirty="0" smtClean="0">
                          <a:solidFill>
                            <a:schemeClr val="tx1"/>
                          </a:solidFill>
                          <a:latin typeface="Meiryo UI" panose="020B0604030504040204" pitchFamily="50" charset="-128"/>
                          <a:ea typeface="Meiryo UI" panose="020B0604030504040204" pitchFamily="50" charset="-128"/>
                        </a:rPr>
                        <a:t> </a:t>
                      </a:r>
                      <a:r>
                        <a:rPr lang="en-US" altLang="ja-JP" sz="1000" u="none" baseline="0" dirty="0" smtClean="0">
                          <a:solidFill>
                            <a:schemeClr val="tx1"/>
                          </a:solidFill>
                          <a:latin typeface="Meiryo UI" panose="020B0604030504040204" pitchFamily="50" charset="-128"/>
                          <a:ea typeface="Meiryo UI" panose="020B0604030504040204" pitchFamily="50" charset="-128"/>
                        </a:rPr>
                        <a:t>29</a:t>
                      </a:r>
                      <a:r>
                        <a:rPr lang="ja-JP" altLang="en-US" sz="1000" u="none" dirty="0" smtClean="0">
                          <a:solidFill>
                            <a:schemeClr val="tx1"/>
                          </a:solidFill>
                          <a:latin typeface="Meiryo UI" panose="020B0604030504040204" pitchFamily="50" charset="-128"/>
                          <a:ea typeface="Meiryo UI" panose="020B0604030504040204" pitchFamily="50" charset="-128"/>
                        </a:rPr>
                        <a:t>位</a:t>
                      </a:r>
                      <a:endParaRPr lang="en-US" altLang="ja-JP" sz="1000" u="none" dirty="0" smtClean="0">
                        <a:solidFill>
                          <a:schemeClr val="tx1"/>
                        </a:solidFill>
                        <a:latin typeface="Meiryo UI" panose="020B0604030504040204" pitchFamily="50" charset="-128"/>
                        <a:ea typeface="Meiryo UI" panose="020B0604030504040204" pitchFamily="50" charset="-128"/>
                      </a:endParaRPr>
                    </a:p>
                    <a:p>
                      <a:pPr algn="l"/>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smtClean="0">
                          <a:solidFill>
                            <a:schemeClr val="tx1"/>
                          </a:solidFill>
                          <a:latin typeface="Meiryo UI" panose="020B0604030504040204" pitchFamily="50" charset="-128"/>
                          <a:ea typeface="Meiryo UI" panose="020B0604030504040204" pitchFamily="50" charset="-128"/>
                        </a:rPr>
                        <a:t>文化・交流分野</a:t>
                      </a:r>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smtClean="0">
                          <a:solidFill>
                            <a:schemeClr val="tx1"/>
                          </a:solidFill>
                          <a:latin typeface="Meiryo UI" panose="020B0604030504040204" pitchFamily="50" charset="-128"/>
                          <a:ea typeface="Meiryo UI" panose="020B0604030504040204" pitchFamily="50" charset="-128"/>
                        </a:rPr>
                        <a:t>     </a:t>
                      </a:r>
                      <a:r>
                        <a:rPr lang="en-US" altLang="ja-JP" sz="1000" u="none" dirty="0" smtClean="0">
                          <a:solidFill>
                            <a:schemeClr val="tx1"/>
                          </a:solidFill>
                          <a:latin typeface="Meiryo UI" panose="020B0604030504040204" pitchFamily="50" charset="-128"/>
                          <a:ea typeface="Meiryo UI" panose="020B0604030504040204" pitchFamily="50" charset="-128"/>
                        </a:rPr>
                        <a:t>19</a:t>
                      </a:r>
                      <a:r>
                        <a:rPr lang="ja-JP" altLang="en-US" sz="1000" u="none" dirty="0" smtClean="0">
                          <a:solidFill>
                            <a:schemeClr val="tx1"/>
                          </a:solidFill>
                          <a:latin typeface="Meiryo UI" panose="020B0604030504040204" pitchFamily="50" charset="-128"/>
                          <a:ea typeface="Meiryo UI" panose="020B0604030504040204" pitchFamily="50" charset="-128"/>
                        </a:rPr>
                        <a:t>位     </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l"/>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smtClean="0">
                          <a:solidFill>
                            <a:schemeClr val="tx1"/>
                          </a:solidFill>
                          <a:latin typeface="Meiryo UI" panose="020B0604030504040204" pitchFamily="50" charset="-128"/>
                          <a:ea typeface="Meiryo UI" panose="020B0604030504040204" pitchFamily="50" charset="-128"/>
                        </a:rPr>
                        <a:t>総合</a:t>
                      </a:r>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smtClean="0">
                          <a:solidFill>
                            <a:schemeClr val="tx1"/>
                          </a:solidFill>
                          <a:latin typeface="Meiryo UI" panose="020B0604030504040204" pitchFamily="50" charset="-128"/>
                          <a:ea typeface="Meiryo UI" panose="020B0604030504040204" pitchFamily="50" charset="-128"/>
                        </a:rPr>
                        <a:t>　　　　　　　　　</a:t>
                      </a:r>
                      <a:r>
                        <a:rPr lang="ja-JP" altLang="en-US" sz="1000" u="none" baseline="0" dirty="0" smtClean="0">
                          <a:solidFill>
                            <a:schemeClr val="tx1"/>
                          </a:solidFill>
                          <a:latin typeface="Meiryo UI" panose="020B0604030504040204" pitchFamily="50" charset="-128"/>
                          <a:ea typeface="Meiryo UI" panose="020B0604030504040204" pitchFamily="50" charset="-128"/>
                        </a:rPr>
                        <a:t> </a:t>
                      </a:r>
                      <a:r>
                        <a:rPr lang="en-US" altLang="ja-JP" sz="1000" u="none" dirty="0" smtClean="0">
                          <a:solidFill>
                            <a:schemeClr val="tx1"/>
                          </a:solidFill>
                          <a:latin typeface="Meiryo UI" panose="020B0604030504040204" pitchFamily="50" charset="-128"/>
                          <a:ea typeface="Meiryo UI" panose="020B0604030504040204" pitchFamily="50" charset="-128"/>
                        </a:rPr>
                        <a:t>33</a:t>
                      </a:r>
                      <a:r>
                        <a:rPr lang="ja-JP" altLang="en-US" sz="1000" u="none" dirty="0" smtClean="0">
                          <a:solidFill>
                            <a:schemeClr val="tx1"/>
                          </a:solidFill>
                          <a:latin typeface="Meiryo UI" panose="020B0604030504040204" pitchFamily="50" charset="-128"/>
                          <a:ea typeface="Meiryo UI" panose="020B0604030504040204" pitchFamily="50" charset="-128"/>
                        </a:rPr>
                        <a:t>位</a:t>
                      </a:r>
                      <a:endParaRPr lang="en-US" altLang="ja-JP" sz="1000" u="none" dirty="0" smtClean="0">
                        <a:solidFill>
                          <a:schemeClr val="tx1"/>
                        </a:solidFill>
                        <a:latin typeface="Meiryo UI" panose="020B0604030504040204" pitchFamily="50" charset="-128"/>
                        <a:ea typeface="Meiryo UI" panose="020B0604030504040204" pitchFamily="50" charset="-128"/>
                      </a:endParaRPr>
                    </a:p>
                    <a:p>
                      <a:pPr algn="l"/>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smtClean="0">
                          <a:solidFill>
                            <a:schemeClr val="tx1"/>
                          </a:solidFill>
                          <a:latin typeface="Meiryo UI" panose="020B0604030504040204" pitchFamily="50" charset="-128"/>
                          <a:ea typeface="Meiryo UI" panose="020B0604030504040204" pitchFamily="50" charset="-128"/>
                        </a:rPr>
                        <a:t>文化・交流分野</a:t>
                      </a:r>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smtClean="0">
                          <a:solidFill>
                            <a:schemeClr val="tx1"/>
                          </a:solidFill>
                          <a:latin typeface="Meiryo UI" panose="020B0604030504040204" pitchFamily="50" charset="-128"/>
                          <a:ea typeface="Meiryo UI" panose="020B0604030504040204" pitchFamily="50" charset="-128"/>
                        </a:rPr>
                        <a:t>     </a:t>
                      </a:r>
                      <a:r>
                        <a:rPr lang="en-US" altLang="ja-JP" sz="1000" u="none" dirty="0" smtClean="0">
                          <a:solidFill>
                            <a:schemeClr val="tx1"/>
                          </a:solidFill>
                          <a:latin typeface="Meiryo UI" panose="020B0604030504040204" pitchFamily="50" charset="-128"/>
                          <a:ea typeface="Meiryo UI" panose="020B0604030504040204" pitchFamily="50" charset="-128"/>
                        </a:rPr>
                        <a:t>21</a:t>
                      </a:r>
                      <a:r>
                        <a:rPr lang="ja-JP" altLang="en-US" sz="1000" u="none" dirty="0" smtClean="0">
                          <a:solidFill>
                            <a:schemeClr val="tx1"/>
                          </a:solidFill>
                          <a:latin typeface="Meiryo UI" panose="020B0604030504040204" pitchFamily="50" charset="-128"/>
                          <a:ea typeface="Meiryo UI" panose="020B0604030504040204" pitchFamily="50" charset="-128"/>
                        </a:rPr>
                        <a:t>位</a:t>
                      </a:r>
                      <a:endParaRPr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世界の都市総合ランキング</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（（一財）森記念財団　都市戦略研究所）</a:t>
                      </a:r>
                    </a:p>
                  </a:txBody>
                  <a:tcPr marL="84406" marR="84406" marT="42203" marB="42203" anchor="ctr"/>
                </a:tc>
                <a:extLst>
                  <a:ext uri="{0D108BD9-81ED-4DB2-BD59-A6C34878D82A}">
                    <a16:rowId xmlns:a16="http://schemas.microsoft.com/office/drawing/2014/main" val="3940721469"/>
                  </a:ext>
                </a:extLst>
              </a:tr>
              <a:tr h="468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自分の住んでいる地域に愛着を感じている府民の割合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72.6</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a:t>
                      </a:r>
                      <a:r>
                        <a:rPr kumimoji="1" lang="ja-JP" altLang="en-US" sz="1000" u="none" dirty="0" smtClean="0">
                          <a:solidFill>
                            <a:schemeClr val="tx1"/>
                          </a:solidFill>
                          <a:latin typeface="Meiryo UI" panose="020B0604030504040204" pitchFamily="50" charset="-128"/>
                          <a:ea typeface="Meiryo UI" panose="020B0604030504040204" pitchFamily="50" charset="-128"/>
                        </a:rPr>
                        <a:t>調査（</a:t>
                      </a:r>
                      <a:r>
                        <a:rPr kumimoji="1" lang="ja-JP" altLang="en-US" sz="10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tc>
                <a:extLst>
                  <a:ext uri="{0D108BD9-81ED-4DB2-BD59-A6C34878D82A}">
                    <a16:rowId xmlns:a16="http://schemas.microsoft.com/office/drawing/2014/main" val="1466581733"/>
                  </a:ext>
                </a:extLst>
              </a:tr>
              <a:tr h="468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rPr>
                        <a:t>劇場、音楽堂等（府内の国公立施設）における多言語化の</a:t>
                      </a:r>
                      <a:r>
                        <a:rPr lang="ja-JP" altLang="en-US" sz="1000" dirty="0" smtClean="0">
                          <a:solidFill>
                            <a:schemeClr val="tx1"/>
                          </a:solidFill>
                          <a:latin typeface="Meiryo UI" panose="020B0604030504040204" pitchFamily="50" charset="-128"/>
                          <a:ea typeface="Meiryo UI" panose="020B0604030504040204" pitchFamily="50" charset="-128"/>
                        </a:rPr>
                        <a:t>割合</a:t>
                      </a:r>
                      <a:endParaRPr lang="en-US" altLang="ja-JP" sz="1000"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「対応している」「一部のみ対応している」の合計）</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rPr>
                        <a:t>26.4</a:t>
                      </a:r>
                      <a:r>
                        <a:rPr kumimoji="1" lang="en-US" altLang="ja-JP" sz="1000"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a:t>
                      </a:r>
                      <a:r>
                        <a:rPr kumimoji="1" lang="ja-JP" altLang="en-US" sz="1000" u="none" dirty="0" smtClean="0">
                          <a:solidFill>
                            <a:schemeClr val="tx1"/>
                          </a:solidFill>
                          <a:latin typeface="Meiryo UI" panose="020B0604030504040204" pitchFamily="50" charset="-128"/>
                          <a:ea typeface="Meiryo UI" panose="020B0604030504040204" pitchFamily="50" charset="-128"/>
                        </a:rPr>
                        <a:t>隔年調査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劇場、音楽堂等の活動状況に関する</a:t>
                      </a:r>
                      <a:r>
                        <a:rPr kumimoji="1" lang="ja-JP" altLang="en-US" sz="1000" u="none" dirty="0" smtClean="0">
                          <a:solidFill>
                            <a:schemeClr val="tx1"/>
                          </a:solidFill>
                          <a:latin typeface="Meiryo UI" panose="020B0604030504040204" pitchFamily="50" charset="-128"/>
                          <a:ea typeface="Meiryo UI" panose="020B0604030504040204" pitchFamily="50" charset="-128"/>
                        </a:rPr>
                        <a:t>調査（</a:t>
                      </a:r>
                      <a:r>
                        <a:rPr kumimoji="1" lang="ja-JP" altLang="en-US" sz="1000" u="none" dirty="0">
                          <a:solidFill>
                            <a:schemeClr val="tx1"/>
                          </a:solidFill>
                          <a:latin typeface="Meiryo UI" panose="020B0604030504040204" pitchFamily="50" charset="-128"/>
                          <a:ea typeface="Meiryo UI" panose="020B0604030504040204" pitchFamily="50" charset="-128"/>
                        </a:rPr>
                        <a:t>文化庁）</a:t>
                      </a:r>
                    </a:p>
                  </a:txBody>
                  <a:tcPr marL="84406" marR="84406" marT="42203" marB="42203" anchor="ctr"/>
                </a:tc>
                <a:extLst>
                  <a:ext uri="{0D108BD9-81ED-4DB2-BD59-A6C34878D82A}">
                    <a16:rowId xmlns:a16="http://schemas.microsoft.com/office/drawing/2014/main" val="4079346334"/>
                  </a:ext>
                </a:extLst>
              </a:tr>
              <a:tr h="396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大阪が楽しいまちだと思っている人の割合（全国）</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rPr>
                        <a:t>43.3</a:t>
                      </a:r>
                      <a:r>
                        <a:rPr kumimoji="1" lang="ja-JP" altLang="en-US" sz="1000" dirty="0" smtClean="0">
                          <a:solidFill>
                            <a:schemeClr val="tx1"/>
                          </a:solidFill>
                          <a:latin typeface="Meiryo UI" panose="020B0604030504040204" pitchFamily="50" charset="-128"/>
                          <a:ea typeface="Meiryo UI" panose="020B0604030504040204" pitchFamily="50" charset="-128"/>
                        </a:rPr>
                        <a:t>％</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a:t>
                      </a:r>
                      <a:r>
                        <a:rPr kumimoji="1" lang="ja-JP" altLang="en-US" sz="1000" u="none" dirty="0" smtClean="0">
                          <a:solidFill>
                            <a:schemeClr val="tx1"/>
                          </a:solidFill>
                          <a:latin typeface="Meiryo UI" panose="020B0604030504040204" pitchFamily="50" charset="-128"/>
                          <a:ea typeface="Meiryo UI" panose="020B0604030504040204" pitchFamily="50" charset="-128"/>
                        </a:rPr>
                        <a:t>調査（</a:t>
                      </a:r>
                      <a:r>
                        <a:rPr kumimoji="1" lang="ja-JP" altLang="en-US" sz="10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tc>
                <a:extLst>
                  <a:ext uri="{0D108BD9-81ED-4DB2-BD59-A6C34878D82A}">
                    <a16:rowId xmlns:a16="http://schemas.microsoft.com/office/drawing/2014/main" val="1689938929"/>
                  </a:ext>
                </a:extLst>
              </a:tr>
              <a:tr h="468000">
                <a:tc>
                  <a:txBody>
                    <a:bodyPr/>
                    <a:lstStyle/>
                    <a:p>
                      <a:r>
                        <a:rPr lang="ja-JP" altLang="en-US" sz="1000" dirty="0">
                          <a:solidFill>
                            <a:schemeClr val="tx1"/>
                          </a:solidFill>
                          <a:latin typeface="Meiryo UI" panose="020B0604030504040204" pitchFamily="50" charset="-128"/>
                          <a:ea typeface="Meiryo UI" panose="020B0604030504040204" pitchFamily="50" charset="-128"/>
                        </a:rPr>
                        <a:t>舞台芸術・芸能公演数</a:t>
                      </a:r>
                      <a:endParaRPr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地方公共団体が設置する劇場、音楽堂等で、座席数</a:t>
                      </a:r>
                      <a:r>
                        <a:rPr kumimoji="1" lang="en-US" altLang="ja-JP" sz="900" dirty="0">
                          <a:solidFill>
                            <a:schemeClr val="tx1"/>
                          </a:solidFill>
                          <a:latin typeface="Meiryo UI" panose="020B0604030504040204" pitchFamily="50" charset="-128"/>
                          <a:ea typeface="Meiryo UI" panose="020B0604030504040204" pitchFamily="50" charset="-128"/>
                        </a:rPr>
                        <a:t>300</a:t>
                      </a:r>
                      <a:r>
                        <a:rPr kumimoji="1" lang="ja-JP" altLang="en-US" sz="900" dirty="0">
                          <a:solidFill>
                            <a:schemeClr val="tx1"/>
                          </a:solidFill>
                          <a:latin typeface="Meiryo UI" panose="020B0604030504040204" pitchFamily="50" charset="-128"/>
                          <a:ea typeface="Meiryo UI" panose="020B0604030504040204" pitchFamily="50" charset="-128"/>
                        </a:rPr>
                        <a:t>以上のホールを有するものが主催又は共催するもの）</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rPr>
                        <a:t>2017</a:t>
                      </a:r>
                      <a:r>
                        <a:rPr kumimoji="1" lang="ja-JP" altLang="en-US" sz="1000" dirty="0" smtClean="0">
                          <a:solidFill>
                            <a:schemeClr val="tx1"/>
                          </a:solidFill>
                          <a:latin typeface="Meiryo UI" panose="020B0604030504040204" pitchFamily="50" charset="-128"/>
                          <a:ea typeface="Meiryo UI" panose="020B0604030504040204" pitchFamily="50" charset="-128"/>
                        </a:rPr>
                        <a:t>年度） </a:t>
                      </a:r>
                      <a:r>
                        <a:rPr kumimoji="1" lang="en-US" altLang="ja-JP" sz="1000" dirty="0" smtClean="0">
                          <a:solidFill>
                            <a:schemeClr val="tx1"/>
                          </a:solidFill>
                          <a:latin typeface="Meiryo UI" panose="020B0604030504040204" pitchFamily="50" charset="-128"/>
                          <a:ea typeface="Meiryo UI" panose="020B0604030504040204" pitchFamily="50" charset="-128"/>
                        </a:rPr>
                        <a:t>743</a:t>
                      </a:r>
                      <a:r>
                        <a:rPr kumimoji="1" lang="ja-JP" altLang="en-US" sz="1000" dirty="0" smtClean="0">
                          <a:solidFill>
                            <a:schemeClr val="tx1"/>
                          </a:solidFill>
                          <a:latin typeface="Meiryo UI" panose="020B0604030504040204" pitchFamily="50" charset="-128"/>
                          <a:ea typeface="Meiryo UI" panose="020B0604030504040204" pitchFamily="50" charset="-128"/>
                        </a:rPr>
                        <a:t>件　</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※3</a:t>
                      </a:r>
                      <a:r>
                        <a:rPr kumimoji="1" lang="ja-JP" altLang="en-US" sz="1000" u="none" dirty="0" smtClean="0">
                          <a:solidFill>
                            <a:schemeClr val="tx1"/>
                          </a:solidFill>
                          <a:latin typeface="Meiryo UI" panose="020B0604030504040204" pitchFamily="50" charset="-128"/>
                          <a:ea typeface="Meiryo UI" panose="020B0604030504040204" pitchFamily="50" charset="-128"/>
                        </a:rPr>
                        <a:t>年毎調査</a:t>
                      </a:r>
                    </a:p>
                  </a:txBody>
                  <a:tcPr marL="84406" marR="84406" marT="42203" marB="42203" anchor="ctr"/>
                </a:tc>
                <a:tc>
                  <a:txBody>
                    <a:bodyPr/>
                    <a:lstStyle/>
                    <a:p>
                      <a:r>
                        <a:rPr kumimoji="1" lang="ja-JP" altLang="en-US" sz="1000" u="none" dirty="0" smtClean="0">
                          <a:solidFill>
                            <a:schemeClr val="tx1"/>
                          </a:solidFill>
                          <a:latin typeface="Meiryo UI" panose="020B0604030504040204" pitchFamily="50" charset="-128"/>
                          <a:ea typeface="Meiryo UI" panose="020B0604030504040204" pitchFamily="50" charset="-128"/>
                        </a:rPr>
                        <a:t>平成</a:t>
                      </a:r>
                      <a:r>
                        <a:rPr kumimoji="1" lang="en-US" altLang="ja-JP" sz="1000" u="none" dirty="0" smtClean="0">
                          <a:solidFill>
                            <a:schemeClr val="tx1"/>
                          </a:solidFill>
                          <a:latin typeface="Meiryo UI" panose="020B0604030504040204" pitchFamily="50" charset="-128"/>
                          <a:ea typeface="Meiryo UI" panose="020B0604030504040204" pitchFamily="50" charset="-128"/>
                        </a:rPr>
                        <a:t>30</a:t>
                      </a:r>
                      <a:r>
                        <a:rPr kumimoji="1" lang="ja-JP" altLang="en-US" sz="1000" u="none" dirty="0" smtClean="0">
                          <a:solidFill>
                            <a:schemeClr val="tx1"/>
                          </a:solidFill>
                          <a:latin typeface="Meiryo UI" panose="020B0604030504040204" pitchFamily="50" charset="-128"/>
                          <a:ea typeface="Meiryo UI" panose="020B0604030504040204" pitchFamily="50" charset="-128"/>
                        </a:rPr>
                        <a:t>年度社会</a:t>
                      </a:r>
                      <a:r>
                        <a:rPr kumimoji="1" lang="ja-JP" altLang="en-US" sz="1000" u="none" dirty="0">
                          <a:solidFill>
                            <a:schemeClr val="tx1"/>
                          </a:solidFill>
                          <a:latin typeface="Meiryo UI" panose="020B0604030504040204" pitchFamily="50" charset="-128"/>
                          <a:ea typeface="Meiryo UI" panose="020B0604030504040204" pitchFamily="50" charset="-128"/>
                        </a:rPr>
                        <a:t>教育調査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（文部科学省）</a:t>
                      </a:r>
                    </a:p>
                  </a:txBody>
                  <a:tcPr marL="84406" marR="84406" marT="42203" marB="42203" anchor="ctr"/>
                </a:tc>
                <a:extLst>
                  <a:ext uri="{0D108BD9-81ED-4DB2-BD59-A6C34878D82A}">
                    <a16:rowId xmlns:a16="http://schemas.microsoft.com/office/drawing/2014/main" val="1167551232"/>
                  </a:ext>
                </a:extLst>
              </a:tr>
              <a:tr h="396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大阪にゆかりのあるプロスポーツ７チームの年間主催試合観客者数合計　</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smtClean="0">
                          <a:solidFill>
                            <a:schemeClr val="tx1"/>
                          </a:solidFill>
                          <a:latin typeface="Meiryo UI" panose="020B0604030504040204" pitchFamily="50" charset="-128"/>
                          <a:ea typeface="Meiryo UI" panose="020B0604030504040204" pitchFamily="50" charset="-128"/>
                        </a:rPr>
                        <a:t>3,030,617</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663,705</a:t>
                      </a:r>
                      <a:r>
                        <a:rPr kumimoji="1" lang="ja-JP" altLang="en-US" sz="1000" u="none" dirty="0" smtClean="0">
                          <a:solidFill>
                            <a:schemeClr val="tx1"/>
                          </a:solidFill>
                          <a:latin typeface="Meiryo UI" panose="020B0604030504040204" pitchFamily="50" charset="-128"/>
                          <a:ea typeface="Meiryo UI" panose="020B0604030504040204" pitchFamily="50" charset="-128"/>
                        </a:rPr>
                        <a:t>人</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各チーム公表資料</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223814169"/>
                  </a:ext>
                </a:extLst>
              </a:tr>
              <a:tr h="396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大阪マラソンの外国人エントリー数</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lang="en-US" altLang="ja-JP" sz="1000" u="none" dirty="0" smtClean="0">
                          <a:solidFill>
                            <a:schemeClr val="tx1"/>
                          </a:solidFill>
                          <a:latin typeface="Meiryo UI" panose="020B0604030504040204" pitchFamily="50" charset="-128"/>
                          <a:ea typeface="Meiryo UI" panose="020B0604030504040204" pitchFamily="50" charset="-128"/>
                        </a:rPr>
                        <a:t>15,082</a:t>
                      </a:r>
                      <a:r>
                        <a:rPr lang="ja-JP" altLang="en-US" sz="1000" u="none" dirty="0" smtClean="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smtClean="0">
                          <a:solidFill>
                            <a:schemeClr val="tx1"/>
                          </a:solidFill>
                          <a:latin typeface="Meiryo UI" panose="020B0604030504040204" pitchFamily="50" charset="-128"/>
                          <a:ea typeface="Meiryo UI" panose="020B0604030504040204" pitchFamily="50" charset="-128"/>
                        </a:rPr>
                        <a:t>開催中止</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smtClean="0">
                          <a:solidFill>
                            <a:schemeClr val="tx1"/>
                          </a:solidFill>
                          <a:latin typeface="Meiryo UI" panose="020B0604030504040204" pitchFamily="50" charset="-128"/>
                          <a:ea typeface="Meiryo UI" panose="020B0604030504040204" pitchFamily="50" charset="-128"/>
                        </a:rPr>
                        <a:t>大阪</a:t>
                      </a:r>
                      <a:r>
                        <a:rPr lang="ja-JP" altLang="en-US" sz="1000" u="none" dirty="0">
                          <a:solidFill>
                            <a:schemeClr val="tx1"/>
                          </a:solidFill>
                          <a:latin typeface="Meiryo UI" panose="020B0604030504040204" pitchFamily="50" charset="-128"/>
                          <a:ea typeface="Meiryo UI" panose="020B0604030504040204" pitchFamily="50" charset="-128"/>
                        </a:rPr>
                        <a:t>マラソン実績</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389267946"/>
                  </a:ext>
                </a:extLst>
              </a:tr>
              <a:tr h="396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成人の週１回以上のスポーツ実施率</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lang="en-US" altLang="ja-JP" sz="1000" u="none" dirty="0" smtClean="0">
                          <a:solidFill>
                            <a:schemeClr val="tx1"/>
                          </a:solidFill>
                          <a:latin typeface="Meiryo UI" panose="020B0604030504040204" pitchFamily="50" charset="-128"/>
                          <a:ea typeface="Meiryo UI" panose="020B0604030504040204" pitchFamily="50" charset="-128"/>
                        </a:rPr>
                        <a:t>56.2%</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59.5</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スポーツの実施状況等に関する世論</a:t>
                      </a:r>
                      <a:r>
                        <a:rPr lang="ja-JP" altLang="en-US" sz="1000" u="none" dirty="0" smtClean="0">
                          <a:solidFill>
                            <a:schemeClr val="tx1"/>
                          </a:solidFill>
                          <a:latin typeface="Meiryo UI" panose="020B0604030504040204" pitchFamily="50" charset="-128"/>
                          <a:ea typeface="Meiryo UI" panose="020B0604030504040204" pitchFamily="50" charset="-128"/>
                        </a:rPr>
                        <a:t>調査（</a:t>
                      </a:r>
                      <a:r>
                        <a:rPr lang="ja-JP" altLang="en-US" sz="1000" u="none" dirty="0">
                          <a:solidFill>
                            <a:schemeClr val="tx1"/>
                          </a:solidFill>
                          <a:latin typeface="Meiryo UI" panose="020B0604030504040204" pitchFamily="50" charset="-128"/>
                          <a:ea typeface="Meiryo UI" panose="020B0604030504040204" pitchFamily="50" charset="-128"/>
                        </a:rPr>
                        <a:t>スポーツ庁）</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3690176133"/>
                  </a:ext>
                </a:extLst>
              </a:tr>
              <a:tr h="396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大阪はスポーツが盛んなまちだと思っている府民の割合</a:t>
                      </a: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（府民）</a:t>
                      </a:r>
                      <a:endParaRPr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45.1</a:t>
                      </a:r>
                      <a:r>
                        <a:rPr kumimoji="1" lang="ja-JP" altLang="en-US" sz="1000" u="none"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tc>
                <a:tc>
                  <a:txBody>
                    <a:bodyPr/>
                    <a:lstStyle/>
                    <a:p>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a:t>
                      </a:r>
                      <a:r>
                        <a:rPr kumimoji="1" lang="ja-JP" altLang="en-US" sz="1000" u="none" dirty="0" smtClean="0">
                          <a:solidFill>
                            <a:schemeClr val="tx1"/>
                          </a:solidFill>
                          <a:latin typeface="Meiryo UI" panose="020B0604030504040204" pitchFamily="50" charset="-128"/>
                          <a:ea typeface="Meiryo UI" panose="020B0604030504040204" pitchFamily="50" charset="-128"/>
                        </a:rPr>
                        <a:t>調査（</a:t>
                      </a:r>
                      <a:r>
                        <a:rPr kumimoji="1" lang="ja-JP" altLang="en-US" sz="10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tc>
                <a:extLst>
                  <a:ext uri="{0D108BD9-81ED-4DB2-BD59-A6C34878D82A}">
                    <a16:rowId xmlns:a16="http://schemas.microsoft.com/office/drawing/2014/main" val="2372822990"/>
                  </a:ext>
                </a:extLst>
              </a:tr>
              <a:tr h="396000">
                <a:tc>
                  <a:txBody>
                    <a:bodyPr/>
                    <a:lstStyle/>
                    <a:p>
                      <a:pPr>
                        <a:lnSpc>
                          <a:spcPct val="150000"/>
                        </a:lnSpc>
                      </a:pPr>
                      <a:r>
                        <a:rPr lang="ja-JP" altLang="en-US" sz="1000" u="none" dirty="0">
                          <a:solidFill>
                            <a:schemeClr val="tx1"/>
                          </a:solidFill>
                          <a:latin typeface="Meiryo UI" panose="020B0604030504040204" pitchFamily="50" charset="-128"/>
                          <a:ea typeface="Meiryo UI" panose="020B0604030504040204" pitchFamily="50" charset="-128"/>
                        </a:rPr>
                        <a:t>海外留学する高校生数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rPr>
                        <a:t>（</a:t>
                      </a:r>
                      <a:r>
                        <a:rPr kumimoji="1" lang="en-US" altLang="ja-JP" sz="1000" u="none" dirty="0" smtClean="0">
                          <a:solidFill>
                            <a:schemeClr val="tx1"/>
                          </a:solidFill>
                          <a:latin typeface="Meiryo UI" panose="020B0604030504040204" pitchFamily="50" charset="-128"/>
                          <a:ea typeface="Meiryo UI" panose="020B0604030504040204" pitchFamily="50" charset="-128"/>
                        </a:rPr>
                        <a:t>2017</a:t>
                      </a:r>
                      <a:r>
                        <a:rPr kumimoji="1" lang="ja-JP" altLang="en-US" sz="1000" u="none" dirty="0" smtClean="0">
                          <a:solidFill>
                            <a:schemeClr val="tx1"/>
                          </a:solidFill>
                          <a:latin typeface="Meiryo UI" panose="020B0604030504040204" pitchFamily="50" charset="-128"/>
                          <a:ea typeface="Meiryo UI" panose="020B0604030504040204" pitchFamily="50" charset="-128"/>
                        </a:rPr>
                        <a:t>年度）</a:t>
                      </a:r>
                      <a:r>
                        <a:rPr kumimoji="1" lang="en-US" altLang="ja-JP" sz="1000" u="none" dirty="0" smtClean="0">
                          <a:solidFill>
                            <a:schemeClr val="tx1"/>
                          </a:solidFill>
                          <a:latin typeface="Meiryo UI" panose="020B0604030504040204" pitchFamily="50" charset="-128"/>
                          <a:ea typeface="Meiryo UI" panose="020B0604030504040204" pitchFamily="50" charset="-128"/>
                        </a:rPr>
                        <a:t>455</a:t>
                      </a:r>
                      <a:r>
                        <a:rPr kumimoji="1" lang="ja-JP" altLang="en-US" sz="1000" u="none" dirty="0" smtClean="0">
                          <a:solidFill>
                            <a:schemeClr val="tx1"/>
                          </a:solidFill>
                          <a:latin typeface="Meiryo UI" panose="020B0604030504040204" pitchFamily="50" charset="-128"/>
                          <a:ea typeface="Meiryo UI" panose="020B0604030504040204" pitchFamily="50" charset="-128"/>
                        </a:rPr>
                        <a:t>人</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高等学校等における国際交流等の状況に</a:t>
                      </a:r>
                      <a:r>
                        <a:rPr kumimoji="1" lang="ja-JP" altLang="en-US" sz="1000" u="none" dirty="0" smtClean="0">
                          <a:solidFill>
                            <a:schemeClr val="tx1"/>
                          </a:solidFill>
                          <a:latin typeface="Meiryo UI" panose="020B0604030504040204" pitchFamily="50" charset="-128"/>
                          <a:ea typeface="Meiryo UI" panose="020B0604030504040204" pitchFamily="50" charset="-128"/>
                        </a:rPr>
                        <a:t>ついて（</a:t>
                      </a:r>
                      <a:r>
                        <a:rPr kumimoji="1" lang="ja-JP" altLang="en-US" sz="1000" u="none" dirty="0">
                          <a:solidFill>
                            <a:schemeClr val="tx1"/>
                          </a:solidFill>
                          <a:latin typeface="Meiryo UI" panose="020B0604030504040204" pitchFamily="50" charset="-128"/>
                          <a:ea typeface="Meiryo UI" panose="020B0604030504040204" pitchFamily="50" charset="-128"/>
                        </a:rPr>
                        <a:t>文部科学省）</a:t>
                      </a:r>
                      <a:endParaRPr kumimoji="1"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53210020"/>
                  </a:ext>
                </a:extLst>
              </a:tr>
              <a:tr h="504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海外留学する大学生数（大阪府内の大学）</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３か月以上の留学</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rPr>
                        <a:t>2018</a:t>
                      </a:r>
                      <a:r>
                        <a:rPr kumimoji="1" lang="ja-JP" altLang="en-US" sz="1000" dirty="0" smtClean="0">
                          <a:solidFill>
                            <a:schemeClr val="tx1"/>
                          </a:solidFill>
                          <a:latin typeface="Meiryo UI" panose="020B0604030504040204" pitchFamily="50" charset="-128"/>
                          <a:ea typeface="Meiryo UI" panose="020B0604030504040204" pitchFamily="50" charset="-128"/>
                        </a:rPr>
                        <a:t>年度）</a:t>
                      </a:r>
                      <a:r>
                        <a:rPr kumimoji="1" lang="en-US" altLang="ja-JP" sz="1000" dirty="0" smtClean="0">
                          <a:solidFill>
                            <a:schemeClr val="tx1"/>
                          </a:solidFill>
                          <a:latin typeface="Meiryo UI" panose="020B0604030504040204" pitchFamily="50" charset="-128"/>
                          <a:ea typeface="Meiryo UI" panose="020B0604030504040204" pitchFamily="50" charset="-128"/>
                        </a:rPr>
                        <a:t>3,660</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1000" dirty="0">
                          <a:solidFill>
                            <a:schemeClr val="tx1"/>
                          </a:solidFill>
                          <a:latin typeface="Meiryo UI" panose="020B0604030504040204" pitchFamily="50" charset="-128"/>
                          <a:ea typeface="Meiryo UI" panose="020B0604030504040204" pitchFamily="50" charset="-128"/>
                        </a:rPr>
                        <a:t>3,045</a:t>
                      </a:r>
                      <a:r>
                        <a:rPr kumimoji="1" lang="ja-JP" altLang="en-US" sz="1000" dirty="0">
                          <a:solidFill>
                            <a:schemeClr val="tx1"/>
                          </a:solidFill>
                          <a:latin typeface="Meiryo UI" panose="020B0604030504040204" pitchFamily="50" charset="-128"/>
                          <a:ea typeface="Meiryo UI" panose="020B0604030504040204" pitchFamily="50" charset="-128"/>
                        </a:rPr>
                        <a:t>人</a:t>
                      </a:r>
                      <a:r>
                        <a:rPr kumimoji="1" lang="ja-JP" altLang="en-US" sz="1000" dirty="0" smtClean="0">
                          <a:solidFill>
                            <a:schemeClr val="tx1"/>
                          </a:solidFill>
                          <a:latin typeface="Meiryo UI" panose="020B0604030504040204" pitchFamily="50" charset="-128"/>
                          <a:ea typeface="Meiryo UI" panose="020B0604030504040204" pitchFamily="50" charset="-128"/>
                        </a:rPr>
                        <a:t>）</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rPr>
                        <a:t>2019</a:t>
                      </a:r>
                      <a:r>
                        <a:rPr kumimoji="1" lang="ja-JP" altLang="en-US" sz="1000" dirty="0" smtClean="0">
                          <a:solidFill>
                            <a:schemeClr val="tx1"/>
                          </a:solidFill>
                          <a:latin typeface="Meiryo UI" panose="020B0604030504040204" pitchFamily="50" charset="-128"/>
                          <a:ea typeface="Meiryo UI" panose="020B0604030504040204" pitchFamily="50" charset="-128"/>
                        </a:rPr>
                        <a:t>年度）</a:t>
                      </a:r>
                      <a:r>
                        <a:rPr kumimoji="1" lang="en-US" altLang="ja-JP" sz="1000" dirty="0" smtClean="0">
                          <a:solidFill>
                            <a:schemeClr val="tx1"/>
                          </a:solidFill>
                          <a:latin typeface="Meiryo UI" panose="020B0604030504040204" pitchFamily="50" charset="-128"/>
                          <a:ea typeface="Meiryo UI" panose="020B0604030504040204" pitchFamily="50" charset="-128"/>
                        </a:rPr>
                        <a:t>2,952</a:t>
                      </a:r>
                      <a:r>
                        <a:rPr kumimoji="1" lang="ja-JP" altLang="en-US" sz="1000" dirty="0" smtClean="0">
                          <a:solidFill>
                            <a:schemeClr val="tx1"/>
                          </a:solidFill>
                          <a:latin typeface="Meiryo UI" panose="020B0604030504040204" pitchFamily="50" charset="-128"/>
                          <a:ea typeface="Meiryo UI" panose="020B0604030504040204" pitchFamily="50" charset="-128"/>
                        </a:rPr>
                        <a:t>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1000" dirty="0" smtClean="0">
                          <a:solidFill>
                            <a:schemeClr val="tx1"/>
                          </a:solidFill>
                          <a:latin typeface="Meiryo UI" panose="020B0604030504040204" pitchFamily="50" charset="-128"/>
                          <a:ea typeface="Meiryo UI" panose="020B0604030504040204" pitchFamily="50" charset="-128"/>
                        </a:rPr>
                        <a:t>2,431</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日本人学生留学状況調査</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a:t>
                      </a:r>
                      <a:r>
                        <a:rPr lang="zh-CN" altLang="en-US" sz="1000" u="none" dirty="0">
                          <a:solidFill>
                            <a:schemeClr val="tx1"/>
                          </a:solidFill>
                          <a:latin typeface="Meiryo UI" panose="020B0604030504040204" pitchFamily="50" charset="-128"/>
                          <a:ea typeface="Meiryo UI" panose="020B0604030504040204" pitchFamily="50" charset="-128"/>
                        </a:rPr>
                        <a:t>独立行政法人</a:t>
                      </a:r>
                      <a:r>
                        <a:rPr lang="ja-JP" altLang="en-US" sz="1000" u="none" dirty="0">
                          <a:solidFill>
                            <a:schemeClr val="tx1"/>
                          </a:solidFill>
                          <a:latin typeface="Meiryo UI" panose="020B0604030504040204" pitchFamily="50" charset="-128"/>
                          <a:ea typeface="Meiryo UI" panose="020B0604030504040204" pitchFamily="50" charset="-128"/>
                        </a:rPr>
                        <a:t>日本学生支援機構（</a:t>
                      </a:r>
                      <a:r>
                        <a:rPr lang="en-US" altLang="ja-JP" sz="1000" u="none" dirty="0">
                          <a:solidFill>
                            <a:schemeClr val="tx1"/>
                          </a:solidFill>
                          <a:latin typeface="Meiryo UI" panose="020B0604030504040204" pitchFamily="50" charset="-128"/>
                          <a:ea typeface="Meiryo UI" panose="020B0604030504040204" pitchFamily="50" charset="-128"/>
                        </a:rPr>
                        <a:t>JASSO</a:t>
                      </a:r>
                      <a:r>
                        <a:rPr lang="ja-JP" altLang="en-US" sz="1000" u="none" dirty="0">
                          <a:solidFill>
                            <a:schemeClr val="tx1"/>
                          </a:solidFill>
                          <a:latin typeface="Meiryo UI" panose="020B0604030504040204" pitchFamily="50" charset="-128"/>
                          <a:ea typeface="Meiryo UI" panose="020B0604030504040204" pitchFamily="50" charset="-128"/>
                        </a:rPr>
                        <a:t>））</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977414544"/>
                  </a:ext>
                </a:extLst>
              </a:tr>
            </a:tbl>
          </a:graphicData>
        </a:graphic>
      </p:graphicFrame>
    </p:spTree>
    <p:extLst>
      <p:ext uri="{BB962C8B-B14F-4D97-AF65-F5344CB8AC3E}">
        <p14:creationId xmlns:p14="http://schemas.microsoft.com/office/powerpoint/2010/main" val="18093046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582999958"/>
              </p:ext>
            </p:extLst>
          </p:nvPr>
        </p:nvGraphicFramePr>
        <p:xfrm>
          <a:off x="410684" y="343228"/>
          <a:ext cx="8481796" cy="6110806"/>
        </p:xfrm>
        <a:graphic>
          <a:graphicData uri="http://schemas.openxmlformats.org/drawingml/2006/table">
            <a:tbl>
              <a:tblPr firstRow="1" bandRow="1">
                <a:tableStyleId>{5C22544A-7EE6-4342-B048-85BDC9FD1C3A}</a:tableStyleId>
              </a:tblPr>
              <a:tblGrid>
                <a:gridCol w="2120449">
                  <a:extLst>
                    <a:ext uri="{9D8B030D-6E8A-4147-A177-3AD203B41FA5}">
                      <a16:colId xmlns:a16="http://schemas.microsoft.com/office/drawing/2014/main" val="3083801403"/>
                    </a:ext>
                  </a:extLst>
                </a:gridCol>
                <a:gridCol w="2120449">
                  <a:extLst>
                    <a:ext uri="{9D8B030D-6E8A-4147-A177-3AD203B41FA5}">
                      <a16:colId xmlns:a16="http://schemas.microsoft.com/office/drawing/2014/main" val="1776016710"/>
                    </a:ext>
                  </a:extLst>
                </a:gridCol>
                <a:gridCol w="2120449">
                  <a:extLst>
                    <a:ext uri="{9D8B030D-6E8A-4147-A177-3AD203B41FA5}">
                      <a16:colId xmlns:a16="http://schemas.microsoft.com/office/drawing/2014/main" val="3793600257"/>
                    </a:ext>
                  </a:extLst>
                </a:gridCol>
                <a:gridCol w="2120449">
                  <a:extLst>
                    <a:ext uri="{9D8B030D-6E8A-4147-A177-3AD203B41FA5}">
                      <a16:colId xmlns:a16="http://schemas.microsoft.com/office/drawing/2014/main" val="3754274535"/>
                    </a:ext>
                  </a:extLst>
                </a:gridCol>
              </a:tblGrid>
              <a:tr h="252000">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gridSpan="2">
                  <a:txBody>
                    <a:bodyPr/>
                    <a:lstStyle/>
                    <a:p>
                      <a:pPr algn="ctr"/>
                      <a:r>
                        <a:rPr kumimoji="1" lang="ja-JP" altLang="en-US" sz="1050" b="0" dirty="0" smtClean="0">
                          <a:latin typeface="Meiryo UI" panose="020B0604030504040204" pitchFamily="50" charset="-128"/>
                          <a:ea typeface="Meiryo UI" panose="020B0604030504040204" pitchFamily="50" charset="-128"/>
                        </a:rPr>
                        <a:t>参考値</a:t>
                      </a: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1050" b="0" dirty="0" smtClean="0">
                          <a:latin typeface="Meiryo UI" panose="020B0604030504040204" pitchFamily="50" charset="-128"/>
                          <a:ea typeface="Meiryo UI" panose="020B0604030504040204" pitchFamily="50" charset="-128"/>
                        </a:rPr>
                        <a:t>出典</a:t>
                      </a:r>
                      <a:endParaRPr kumimoji="1" lang="ja-JP" altLang="en-US" sz="105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942717110"/>
                  </a:ext>
                </a:extLst>
              </a:tr>
              <a:tr h="252000">
                <a:tc vMerge="1">
                  <a:txBody>
                    <a:bodyPr/>
                    <a:lstStyle/>
                    <a:p>
                      <a:endParaRPr kumimoji="1" lang="ja-JP" altLang="en-US"/>
                    </a:p>
                  </a:txBody>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2019</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2020</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972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府内高校生の英語力</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 CEFR A2</a:t>
                      </a:r>
                      <a:r>
                        <a:rPr lang="ja-JP" altLang="en-US" sz="1000" u="none" dirty="0">
                          <a:solidFill>
                            <a:schemeClr val="tx1"/>
                          </a:solidFill>
                          <a:latin typeface="Meiryo UI" panose="020B0604030504040204" pitchFamily="50" charset="-128"/>
                          <a:ea typeface="Meiryo UI" panose="020B0604030504040204" pitchFamily="50" charset="-128"/>
                        </a:rPr>
                        <a:t>レベル相当以上の英語力を取得または有すると思われる生徒数の割合</a:t>
                      </a:r>
                      <a:r>
                        <a:rPr lang="ja-JP" altLang="en-US" sz="900" u="none" dirty="0">
                          <a:solidFill>
                            <a:schemeClr val="tx1"/>
                          </a:solidFill>
                          <a:latin typeface="Meiryo UI" panose="020B0604030504040204" pitchFamily="50" charset="-128"/>
                          <a:ea typeface="Meiryo UI" panose="020B0604030504040204" pitchFamily="50" charset="-128"/>
                        </a:rPr>
                        <a:t>（公立高等学校　第３学年）</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rPr>
                        <a:t>43.7</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2019.12.1</a:t>
                      </a:r>
                      <a:r>
                        <a:rPr kumimoji="1" lang="ja-JP" altLang="en-US" sz="1000" u="none" dirty="0" smtClean="0">
                          <a:solidFill>
                            <a:schemeClr val="tx1"/>
                          </a:solidFill>
                          <a:latin typeface="Meiryo UI" panose="020B0604030504040204" pitchFamily="50" charset="-128"/>
                          <a:ea typeface="Meiryo UI" panose="020B0604030504040204" pitchFamily="50" charset="-128"/>
                        </a:rPr>
                        <a:t>時点</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zh-TW" altLang="en-US" sz="1000" u="none" dirty="0">
                          <a:solidFill>
                            <a:schemeClr val="tx1"/>
                          </a:solidFill>
                          <a:latin typeface="Meiryo UI" panose="020B0604030504040204" pitchFamily="50" charset="-128"/>
                          <a:ea typeface="Meiryo UI" panose="020B0604030504040204" pitchFamily="50" charset="-128"/>
                        </a:rPr>
                        <a:t>英語教育実施状況調査</a:t>
                      </a:r>
                      <a:endParaRPr lang="en-US" altLang="zh-TW"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（文部科学省）</a:t>
                      </a:r>
                      <a:endParaRPr lang="en-US" altLang="zh-TW"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4269396055"/>
                  </a:ext>
                </a:extLst>
              </a:tr>
              <a:tr h="972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府内在留高度外国</a:t>
                      </a:r>
                      <a:r>
                        <a:rPr lang="ja-JP" altLang="en-US" sz="1000" u="none" dirty="0" smtClean="0">
                          <a:solidFill>
                            <a:schemeClr val="tx1"/>
                          </a:solidFill>
                          <a:latin typeface="Meiryo UI" panose="020B0604030504040204" pitchFamily="50" charset="-128"/>
                          <a:ea typeface="Meiryo UI" panose="020B0604030504040204" pitchFamily="50" charset="-128"/>
                        </a:rPr>
                        <a:t>人材数</a:t>
                      </a:r>
                      <a:endParaRPr lang="en-US" altLang="ja-JP" sz="1000" u="none"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在留資格別含む）</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rPr>
                        <a:t>30,173</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うち</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高度専門職 </a:t>
                      </a:r>
                      <a:r>
                        <a:rPr kumimoji="1" lang="en-US" altLang="ja-JP" sz="1000" dirty="0" smtClean="0">
                          <a:solidFill>
                            <a:schemeClr val="tx1"/>
                          </a:solidFill>
                          <a:latin typeface="Meiryo UI" panose="020B0604030504040204" pitchFamily="50" charset="-128"/>
                          <a:ea typeface="Meiryo UI" panose="020B0604030504040204" pitchFamily="50" charset="-128"/>
                        </a:rPr>
                        <a:t>585</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baseline="0" dirty="0" smtClean="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経営・管理</a:t>
                      </a:r>
                      <a:r>
                        <a:rPr kumimoji="1" lang="ja-JP" altLang="en-US" sz="1000" baseline="0" dirty="0" smtClean="0">
                          <a:solidFill>
                            <a:schemeClr val="tx1"/>
                          </a:solidFill>
                          <a:latin typeface="Meiryo UI" panose="020B0604030504040204" pitchFamily="50" charset="-128"/>
                          <a:ea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rPr>
                        <a:t>2,831</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baseline="0" dirty="0" smtClean="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技人国</a:t>
                      </a:r>
                      <a:r>
                        <a:rPr kumimoji="1" lang="ja-JP" altLang="en-US" sz="1000" baseline="0" dirty="0" smtClean="0">
                          <a:solidFill>
                            <a:schemeClr val="tx1"/>
                          </a:solidFill>
                          <a:latin typeface="Meiryo UI" panose="020B0604030504040204" pitchFamily="50" charset="-128"/>
                          <a:ea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rPr>
                        <a:t>23,590</a:t>
                      </a:r>
                      <a:r>
                        <a:rPr kumimoji="1" lang="ja-JP" altLang="en-US" sz="1000" dirty="0" smtClean="0">
                          <a:solidFill>
                            <a:schemeClr val="tx1"/>
                          </a:solidFill>
                          <a:latin typeface="Meiryo UI" panose="020B0604030504040204" pitchFamily="50" charset="-128"/>
                          <a:ea typeface="Meiryo UI" panose="020B0604030504040204" pitchFamily="50" charset="-128"/>
                        </a:rPr>
                        <a:t>人　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rPr>
                        <a:t>※2019.12.31</a:t>
                      </a:r>
                      <a:r>
                        <a:rPr kumimoji="1" lang="ja-JP" altLang="en-US" sz="1000" dirty="0" smtClean="0">
                          <a:solidFill>
                            <a:schemeClr val="tx1"/>
                          </a:solidFill>
                          <a:latin typeface="Meiryo UI" panose="020B0604030504040204" pitchFamily="50" charset="-128"/>
                          <a:ea typeface="Meiryo UI" panose="020B0604030504040204" pitchFamily="50" charset="-128"/>
                        </a:rPr>
                        <a:t>時点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rPr>
                        <a:t>31,161</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うち</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高度専門職 </a:t>
                      </a:r>
                      <a:r>
                        <a:rPr kumimoji="1" lang="en-US" altLang="ja-JP" sz="1000" dirty="0" smtClean="0">
                          <a:solidFill>
                            <a:schemeClr val="tx1"/>
                          </a:solidFill>
                          <a:latin typeface="Meiryo UI" panose="020B0604030504040204" pitchFamily="50" charset="-128"/>
                          <a:ea typeface="Meiryo UI" panose="020B0604030504040204" pitchFamily="50" charset="-128"/>
                        </a:rPr>
                        <a:t>655</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baseline="0" dirty="0" smtClean="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経営・管理</a:t>
                      </a:r>
                      <a:r>
                        <a:rPr kumimoji="1" lang="ja-JP" altLang="en-US" sz="1000" baseline="0" dirty="0" smtClean="0">
                          <a:solidFill>
                            <a:schemeClr val="tx1"/>
                          </a:solidFill>
                          <a:latin typeface="Meiryo UI" panose="020B0604030504040204" pitchFamily="50" charset="-128"/>
                          <a:ea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rPr>
                        <a:t>2,845</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baseline="0" dirty="0" smtClean="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技人国</a:t>
                      </a:r>
                      <a:r>
                        <a:rPr kumimoji="1" lang="ja-JP" altLang="en-US" sz="1000" baseline="0" dirty="0" smtClean="0">
                          <a:solidFill>
                            <a:schemeClr val="tx1"/>
                          </a:solidFill>
                          <a:latin typeface="Meiryo UI" panose="020B0604030504040204" pitchFamily="50" charset="-128"/>
                          <a:ea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rPr>
                        <a:t>24,782</a:t>
                      </a:r>
                      <a:r>
                        <a:rPr kumimoji="1" lang="ja-JP" altLang="en-US" sz="1000" dirty="0" smtClean="0">
                          <a:solidFill>
                            <a:schemeClr val="tx1"/>
                          </a:solidFill>
                          <a:latin typeface="Meiryo UI" panose="020B0604030504040204" pitchFamily="50" charset="-128"/>
                          <a:ea typeface="Meiryo UI" panose="020B0604030504040204" pitchFamily="50" charset="-128"/>
                        </a:rPr>
                        <a:t>人　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rPr>
                        <a:t>※2020.12.31</a:t>
                      </a:r>
                      <a:r>
                        <a:rPr kumimoji="1" lang="ja-JP" altLang="en-US" sz="1000" dirty="0" smtClean="0">
                          <a:solidFill>
                            <a:schemeClr val="tx1"/>
                          </a:solidFill>
                          <a:latin typeface="Meiryo UI" panose="020B0604030504040204" pitchFamily="50" charset="-128"/>
                          <a:ea typeface="Meiryo UI" panose="020B0604030504040204" pitchFamily="50" charset="-128"/>
                        </a:rPr>
                        <a:t>時点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在留外国人統計　</a:t>
                      </a:r>
                      <a:r>
                        <a:rPr kumimoji="1" lang="ja-JP" altLang="en-US" sz="1000" u="none" strike="noStrike" dirty="0">
                          <a:solidFill>
                            <a:schemeClr val="tx1"/>
                          </a:solidFill>
                          <a:latin typeface="Meiryo UI" panose="020B0604030504040204" pitchFamily="50" charset="-128"/>
                          <a:ea typeface="Meiryo UI" panose="020B0604030504040204" pitchFamily="50" charset="-128"/>
                        </a:rPr>
                        <a:t>都道府県別在留資格別在留外国</a:t>
                      </a:r>
                      <a:r>
                        <a:rPr kumimoji="1" lang="ja-JP" altLang="en-US" sz="1000" u="none" strike="noStrike" dirty="0" smtClean="0">
                          <a:solidFill>
                            <a:schemeClr val="tx1"/>
                          </a:solidFill>
                          <a:latin typeface="Meiryo UI" panose="020B0604030504040204" pitchFamily="50" charset="-128"/>
                          <a:ea typeface="Meiryo UI" panose="020B0604030504040204" pitchFamily="50" charset="-128"/>
                        </a:rPr>
                        <a:t>人数</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法務省）</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017299278"/>
                  </a:ext>
                </a:extLst>
              </a:tr>
              <a:tr h="396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留学生が就職する全国の日本企業等のうち、大阪の企業が占める割合</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smtClean="0">
                          <a:solidFill>
                            <a:schemeClr val="tx1"/>
                          </a:solidFill>
                          <a:latin typeface="Meiryo UI" panose="020B0604030504040204" pitchFamily="50" charset="-128"/>
                          <a:ea typeface="Meiryo UI" panose="020B0604030504040204" pitchFamily="50" charset="-128"/>
                        </a:rPr>
                        <a:t>（</a:t>
                      </a:r>
                      <a:r>
                        <a:rPr kumimoji="1" lang="en-US" altLang="ja-JP" sz="1000" u="none" dirty="0" smtClean="0">
                          <a:solidFill>
                            <a:schemeClr val="tx1"/>
                          </a:solidFill>
                          <a:latin typeface="Meiryo UI" panose="020B0604030504040204" pitchFamily="50" charset="-128"/>
                          <a:ea typeface="Meiryo UI" panose="020B0604030504040204" pitchFamily="50" charset="-128"/>
                        </a:rPr>
                        <a:t>2018</a:t>
                      </a:r>
                      <a:r>
                        <a:rPr kumimoji="1" lang="ja-JP" altLang="en-US" sz="1000" u="none" dirty="0">
                          <a:solidFill>
                            <a:schemeClr val="tx1"/>
                          </a:solidFill>
                          <a:latin typeface="Meiryo UI" panose="020B0604030504040204" pitchFamily="50" charset="-128"/>
                          <a:ea typeface="Meiryo UI" panose="020B0604030504040204" pitchFamily="50" charset="-128"/>
                        </a:rPr>
                        <a:t>年</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r>
                        <a:rPr kumimoji="1" lang="en-US" altLang="ja-JP" sz="1000" u="none" dirty="0" smtClean="0">
                          <a:solidFill>
                            <a:schemeClr val="tx1"/>
                          </a:solidFill>
                          <a:latin typeface="Meiryo UI" panose="020B0604030504040204" pitchFamily="50" charset="-128"/>
                          <a:ea typeface="Meiryo UI" panose="020B0604030504040204" pitchFamily="50" charset="-128"/>
                        </a:rPr>
                        <a:t>10.0</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endParaRPr kumimoji="1" lang="ja-JP" altLang="en-US" sz="1000" u="none" dirty="0">
                        <a:solidFill>
                          <a:srgbClr val="FF0000"/>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rPr>
                        <a:t>（</a:t>
                      </a:r>
                      <a:r>
                        <a:rPr kumimoji="1" lang="en-US" altLang="ja-JP" sz="1000" u="none" dirty="0" smtClean="0">
                          <a:solidFill>
                            <a:schemeClr val="tx1"/>
                          </a:solidFill>
                          <a:latin typeface="Meiryo UI" panose="020B0604030504040204" pitchFamily="50" charset="-128"/>
                          <a:ea typeface="Meiryo UI" panose="020B0604030504040204" pitchFamily="50" charset="-128"/>
                        </a:rPr>
                        <a:t>2019</a:t>
                      </a:r>
                      <a:r>
                        <a:rPr kumimoji="1" lang="ja-JP" altLang="en-US" sz="1000" u="none" dirty="0" smtClean="0">
                          <a:solidFill>
                            <a:schemeClr val="tx1"/>
                          </a:solidFill>
                          <a:latin typeface="Meiryo UI" panose="020B0604030504040204" pitchFamily="50" charset="-128"/>
                          <a:ea typeface="Meiryo UI" panose="020B0604030504040204" pitchFamily="50" charset="-128"/>
                        </a:rPr>
                        <a:t>年）</a:t>
                      </a:r>
                      <a:r>
                        <a:rPr kumimoji="1" lang="en-US" altLang="ja-JP" sz="1000" u="none" dirty="0" smtClean="0">
                          <a:solidFill>
                            <a:schemeClr val="tx1"/>
                          </a:solidFill>
                          <a:latin typeface="Meiryo UI" panose="020B0604030504040204" pitchFamily="50" charset="-128"/>
                          <a:ea typeface="Meiryo UI" panose="020B0604030504040204" pitchFamily="50" charset="-128"/>
                        </a:rPr>
                        <a:t>10.4</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留学生の日本企業等への就職状況に</a:t>
                      </a:r>
                      <a:r>
                        <a:rPr kumimoji="1" lang="ja-JP" altLang="en-US" sz="1000" u="none" dirty="0" smtClean="0">
                          <a:solidFill>
                            <a:schemeClr val="tx1"/>
                          </a:solidFill>
                          <a:latin typeface="Meiryo UI" panose="020B0604030504040204" pitchFamily="50" charset="-128"/>
                          <a:ea typeface="Meiryo UI" panose="020B0604030504040204" pitchFamily="50" charset="-128"/>
                        </a:rPr>
                        <a:t>ついて（</a:t>
                      </a:r>
                      <a:r>
                        <a:rPr kumimoji="1" lang="zh-CN" altLang="en-US" sz="1000" u="none" dirty="0">
                          <a:solidFill>
                            <a:schemeClr val="tx1"/>
                          </a:solidFill>
                          <a:latin typeface="Meiryo UI" panose="020B0604030504040204" pitchFamily="50" charset="-128"/>
                          <a:ea typeface="Meiryo UI" panose="020B0604030504040204" pitchFamily="50" charset="-128"/>
                        </a:rPr>
                        <a:t>出入国在留管理庁</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424341297"/>
                  </a:ext>
                </a:extLst>
              </a:tr>
              <a:tr h="396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府内外国人のビジネス</a:t>
                      </a:r>
                      <a:r>
                        <a:rPr lang="ja-JP" altLang="en-US" sz="1000" u="none" dirty="0" smtClean="0">
                          <a:solidFill>
                            <a:schemeClr val="tx1"/>
                          </a:solidFill>
                          <a:latin typeface="Meiryo UI" panose="020B0604030504040204" pitchFamily="50" charset="-128"/>
                          <a:ea typeface="Meiryo UI" panose="020B0604030504040204" pitchFamily="50" charset="-128"/>
                        </a:rPr>
                        <a:t>日本語</a:t>
                      </a:r>
                      <a:endParaRPr lang="en-US" altLang="ja-JP" sz="1000" u="none"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smtClean="0">
                          <a:solidFill>
                            <a:schemeClr val="tx1"/>
                          </a:solidFill>
                          <a:latin typeface="Meiryo UI" panose="020B0604030504040204" pitchFamily="50" charset="-128"/>
                          <a:ea typeface="Meiryo UI" panose="020B0604030504040204" pitchFamily="50" charset="-128"/>
                        </a:rPr>
                        <a:t>（</a:t>
                      </a:r>
                      <a:r>
                        <a:rPr lang="en-US" altLang="ja-JP" sz="1000" u="none" dirty="0">
                          <a:solidFill>
                            <a:schemeClr val="tx1"/>
                          </a:solidFill>
                          <a:latin typeface="Meiryo UI" panose="020B0604030504040204" pitchFamily="50" charset="-128"/>
                          <a:ea typeface="Meiryo UI" panose="020B0604030504040204" pitchFamily="50" charset="-128"/>
                        </a:rPr>
                        <a:t>J2</a:t>
                      </a:r>
                      <a:r>
                        <a:rPr lang="ja-JP" altLang="en-US" sz="1000" u="none" dirty="0">
                          <a:solidFill>
                            <a:schemeClr val="tx1"/>
                          </a:solidFill>
                          <a:latin typeface="Meiryo UI" panose="020B0604030504040204" pitchFamily="50" charset="-128"/>
                          <a:ea typeface="Meiryo UI" panose="020B0604030504040204" pitchFamily="50" charset="-128"/>
                        </a:rPr>
                        <a:t>以上</a:t>
                      </a:r>
                      <a:r>
                        <a:rPr lang="ja-JP" altLang="en-US" sz="1000" u="none" dirty="0" smtClean="0">
                          <a:solidFill>
                            <a:schemeClr val="tx1"/>
                          </a:solidFill>
                          <a:latin typeface="Meiryo UI" panose="020B0604030504040204" pitchFamily="50" charset="-128"/>
                          <a:ea typeface="Meiryo UI" panose="020B0604030504040204" pitchFamily="50" charset="-128"/>
                        </a:rPr>
                        <a:t>）取得者数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rPr>
                        <a:t>190</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err="1" smtClean="0">
                          <a:solidFill>
                            <a:schemeClr val="tx1"/>
                          </a:solidFill>
                          <a:latin typeface="Meiryo UI" panose="020B0604030504040204" pitchFamily="50" charset="-128"/>
                          <a:ea typeface="Meiryo UI" panose="020B0604030504040204" pitchFamily="50" charset="-128"/>
                        </a:rPr>
                        <a:t>ー</a:t>
                      </a:r>
                      <a:endParaRPr kumimoji="1" lang="ja-JP" altLang="en-US"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BJT</a:t>
                      </a:r>
                      <a:r>
                        <a:rPr kumimoji="1" lang="ja-JP" altLang="en-US" sz="1000" dirty="0">
                          <a:solidFill>
                            <a:schemeClr val="tx1"/>
                          </a:solidFill>
                          <a:latin typeface="Meiryo UI" panose="020B0604030504040204" pitchFamily="50" charset="-128"/>
                          <a:ea typeface="Meiryo UI" panose="020B0604030504040204" pitchFamily="50" charset="-128"/>
                        </a:rPr>
                        <a:t>ビジネス日本語能力テスト</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en-US" altLang="ja-JP"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公財）日本漢字能力検定協会）</a:t>
                      </a:r>
                    </a:p>
                  </a:txBody>
                  <a:tcPr marL="84406" marR="72000" marT="42203" marB="42203" anchor="ctr"/>
                </a:tc>
                <a:extLst>
                  <a:ext uri="{0D108BD9-81ED-4DB2-BD59-A6C34878D82A}">
                    <a16:rowId xmlns:a16="http://schemas.microsoft.com/office/drawing/2014/main" val="1934147081"/>
                  </a:ext>
                </a:extLst>
              </a:tr>
              <a:tr h="1332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大阪で働く外国人労働者数</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（専門的・技術的分野の在留資格、特定技能、特定活動、技能実習、資格外活動、身分に基づく在留資格の内訳含む）</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105,379</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baseline="0" dirty="0" smtClean="0">
                          <a:solidFill>
                            <a:schemeClr val="tx1"/>
                          </a:solidFill>
                          <a:latin typeface="Meiryo UI" panose="020B0604030504040204" pitchFamily="50" charset="-128"/>
                          <a:ea typeface="Meiryo UI" panose="020B0604030504040204" pitchFamily="50" charset="-128"/>
                        </a:rPr>
                        <a:t>うち</a:t>
                      </a:r>
                      <a:endParaRPr kumimoji="1" lang="en-US" altLang="ja-JP" sz="1000" baseline="0" dirty="0" smtClean="0">
                        <a:solidFill>
                          <a:schemeClr val="tx1"/>
                        </a:solidFill>
                        <a:latin typeface="Meiryo UI" panose="020B0604030504040204" pitchFamily="50" charset="-128"/>
                        <a:ea typeface="Meiryo UI" panose="020B0604030504040204" pitchFamily="50" charset="-128"/>
                      </a:endParaRPr>
                    </a:p>
                    <a:p>
                      <a:r>
                        <a:rPr kumimoji="1" lang="ja-JP" altLang="en-US" sz="1000" baseline="0" dirty="0">
                          <a:solidFill>
                            <a:schemeClr val="tx1"/>
                          </a:solidFill>
                          <a:latin typeface="Meiryo UI" panose="020B0604030504040204" pitchFamily="50" charset="-128"/>
                          <a:ea typeface="Meiryo UI" panose="020B0604030504040204" pitchFamily="50" charset="-128"/>
                        </a:rPr>
                        <a:t> </a:t>
                      </a:r>
                      <a:r>
                        <a:rPr kumimoji="1" lang="ja-JP" altLang="en-US" sz="1000" baseline="0" dirty="0" smtClean="0">
                          <a:solidFill>
                            <a:schemeClr val="tx1"/>
                          </a:solidFill>
                          <a:latin typeface="Meiryo UI" panose="020B0604030504040204" pitchFamily="50" charset="-128"/>
                          <a:ea typeface="Meiryo UI" panose="020B0604030504040204" pitchFamily="50" charset="-128"/>
                        </a:rPr>
                        <a:t>専門的</a:t>
                      </a:r>
                      <a:r>
                        <a:rPr kumimoji="1" lang="ja-JP" altLang="en-US" sz="1000" baseline="0" dirty="0">
                          <a:solidFill>
                            <a:schemeClr val="tx1"/>
                          </a:solidFill>
                          <a:latin typeface="Meiryo UI" panose="020B0604030504040204" pitchFamily="50" charset="-128"/>
                          <a:ea typeface="Meiryo UI" panose="020B0604030504040204" pitchFamily="50" charset="-128"/>
                        </a:rPr>
                        <a:t>・技術的</a:t>
                      </a:r>
                      <a:r>
                        <a:rPr kumimoji="1" lang="ja-JP" altLang="en-US" sz="1000" baseline="0" dirty="0" smtClean="0">
                          <a:solidFill>
                            <a:schemeClr val="tx1"/>
                          </a:solidFill>
                          <a:latin typeface="Meiryo UI" panose="020B0604030504040204" pitchFamily="50" charset="-128"/>
                          <a:ea typeface="Meiryo UI" panose="020B0604030504040204" pitchFamily="50" charset="-128"/>
                        </a:rPr>
                        <a:t>分野</a:t>
                      </a:r>
                      <a:r>
                        <a:rPr kumimoji="1" lang="ja-JP" altLang="en-US" sz="1000" baseline="0" dirty="0">
                          <a:solidFill>
                            <a:schemeClr val="tx1"/>
                          </a:solidFill>
                          <a:latin typeface="Meiryo UI" panose="020B0604030504040204" pitchFamily="50" charset="-128"/>
                          <a:ea typeface="Meiryo UI" panose="020B0604030504040204" pitchFamily="50" charset="-128"/>
                        </a:rPr>
                        <a:t> </a:t>
                      </a:r>
                      <a:r>
                        <a:rPr kumimoji="1" lang="en-US" altLang="ja-JP" sz="1000" baseline="0" dirty="0" smtClean="0">
                          <a:solidFill>
                            <a:schemeClr val="tx1"/>
                          </a:solidFill>
                          <a:latin typeface="Meiryo UI" panose="020B0604030504040204" pitchFamily="50" charset="-128"/>
                          <a:ea typeface="Meiryo UI" panose="020B0604030504040204" pitchFamily="50" charset="-128"/>
                        </a:rPr>
                        <a:t>25,816</a:t>
                      </a:r>
                      <a:r>
                        <a:rPr kumimoji="1" lang="ja-JP" altLang="en-US" sz="1000" baseline="0" dirty="0">
                          <a:solidFill>
                            <a:schemeClr val="tx1"/>
                          </a:solidFill>
                          <a:latin typeface="Meiryo UI" panose="020B0604030504040204" pitchFamily="50" charset="-128"/>
                          <a:ea typeface="Meiryo UI" panose="020B0604030504040204" pitchFamily="50" charset="-128"/>
                        </a:rPr>
                        <a:t>人</a:t>
                      </a:r>
                      <a:endParaRPr kumimoji="1" lang="en-US" altLang="ja-JP" sz="1000" baseline="0" dirty="0">
                        <a:solidFill>
                          <a:schemeClr val="tx1"/>
                        </a:solidFill>
                        <a:latin typeface="Meiryo UI" panose="020B0604030504040204" pitchFamily="50" charset="-128"/>
                        <a:ea typeface="Meiryo UI" panose="020B0604030504040204" pitchFamily="50" charset="-128"/>
                      </a:endParaRPr>
                    </a:p>
                    <a:p>
                      <a:r>
                        <a:rPr lang="ja-JP" altLang="en-US" sz="1000" u="none" dirty="0" smtClean="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特定</a:t>
                      </a:r>
                      <a:r>
                        <a:rPr lang="ja-JP" altLang="en-US" sz="1000" u="none" dirty="0" smtClean="0">
                          <a:solidFill>
                            <a:schemeClr val="tx1"/>
                          </a:solidFill>
                          <a:latin typeface="Meiryo UI" panose="020B0604030504040204" pitchFamily="50" charset="-128"/>
                          <a:ea typeface="Meiryo UI" panose="020B0604030504040204" pitchFamily="50" charset="-128"/>
                        </a:rPr>
                        <a:t>活動 </a:t>
                      </a:r>
                      <a:r>
                        <a:rPr lang="en-US" altLang="ja-JP" sz="1000" u="none" dirty="0" smtClean="0">
                          <a:solidFill>
                            <a:schemeClr val="tx1"/>
                          </a:solidFill>
                          <a:latin typeface="Meiryo UI" panose="020B0604030504040204" pitchFamily="50" charset="-128"/>
                          <a:ea typeface="Meiryo UI" panose="020B0604030504040204" pitchFamily="50" charset="-128"/>
                        </a:rPr>
                        <a:t>2,821</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ja-JP" altLang="en-US" sz="1000" u="none" dirty="0" smtClean="0">
                          <a:solidFill>
                            <a:schemeClr val="tx1"/>
                          </a:solidFill>
                          <a:latin typeface="Meiryo UI" panose="020B0604030504040204" pitchFamily="50" charset="-128"/>
                          <a:ea typeface="Meiryo UI" panose="020B0604030504040204" pitchFamily="50" charset="-128"/>
                        </a:rPr>
                        <a:t>技能実習</a:t>
                      </a:r>
                      <a:r>
                        <a:rPr kumimoji="1" lang="ja-JP" altLang="en-US" sz="1000" u="none" baseline="0" dirty="0" smtClean="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20,838</a:t>
                      </a:r>
                      <a:r>
                        <a:rPr kumimoji="1" lang="ja-JP" altLang="en-US" sz="1000" u="none" dirty="0" smtClean="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 資格外活動 </a:t>
                      </a:r>
                      <a:r>
                        <a:rPr kumimoji="1" lang="en-US" altLang="ja-JP" sz="1000" u="none" dirty="0" smtClean="0">
                          <a:solidFill>
                            <a:schemeClr val="tx1"/>
                          </a:solidFill>
                          <a:latin typeface="Meiryo UI" panose="020B0604030504040204" pitchFamily="50" charset="-128"/>
                          <a:ea typeface="Meiryo UI" panose="020B0604030504040204" pitchFamily="50" charset="-128"/>
                        </a:rPr>
                        <a:t>31,220</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smtClean="0">
                          <a:solidFill>
                            <a:schemeClr val="tx1"/>
                          </a:solidFill>
                          <a:latin typeface="Meiryo UI" panose="020B0604030504040204" pitchFamily="50" charset="-128"/>
                          <a:ea typeface="Meiryo UI" panose="020B0604030504040204" pitchFamily="50" charset="-128"/>
                        </a:rPr>
                        <a:t> 身分</a:t>
                      </a:r>
                      <a:r>
                        <a:rPr lang="ja-JP" altLang="en-US" sz="1000" u="none" dirty="0">
                          <a:solidFill>
                            <a:schemeClr val="tx1"/>
                          </a:solidFill>
                          <a:latin typeface="Meiryo UI" panose="020B0604030504040204" pitchFamily="50" charset="-128"/>
                          <a:ea typeface="Meiryo UI" panose="020B0604030504040204" pitchFamily="50" charset="-128"/>
                        </a:rPr>
                        <a:t>に基づく在留</a:t>
                      </a:r>
                      <a:r>
                        <a:rPr lang="ja-JP" altLang="en-US" sz="1000" u="none" dirty="0" smtClean="0">
                          <a:solidFill>
                            <a:schemeClr val="tx1"/>
                          </a:solidFill>
                          <a:latin typeface="Meiryo UI" panose="020B0604030504040204" pitchFamily="50" charset="-128"/>
                          <a:ea typeface="Meiryo UI" panose="020B0604030504040204" pitchFamily="50" charset="-128"/>
                        </a:rPr>
                        <a:t>資格</a:t>
                      </a:r>
                      <a:r>
                        <a:rPr lang="ja-JP" altLang="en-US" sz="1000" u="none" baseline="0" dirty="0" smtClean="0">
                          <a:solidFill>
                            <a:schemeClr val="tx1"/>
                          </a:solidFill>
                          <a:latin typeface="Meiryo UI" panose="020B0604030504040204" pitchFamily="50" charset="-128"/>
                          <a:ea typeface="Meiryo UI" panose="020B0604030504040204" pitchFamily="50" charset="-128"/>
                        </a:rPr>
                        <a:t> </a:t>
                      </a:r>
                      <a:r>
                        <a:rPr lang="en-US" altLang="ja-JP" sz="1000" u="none" dirty="0" smtClean="0">
                          <a:solidFill>
                            <a:schemeClr val="tx1"/>
                          </a:solidFill>
                          <a:latin typeface="Meiryo UI" panose="020B0604030504040204" pitchFamily="50" charset="-128"/>
                          <a:ea typeface="Meiryo UI" panose="020B0604030504040204" pitchFamily="50" charset="-128"/>
                        </a:rPr>
                        <a:t>24,684</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2019.10.31</a:t>
                      </a:r>
                      <a:r>
                        <a:rPr kumimoji="1" lang="ja-JP" altLang="en-US" sz="1000" dirty="0" smtClean="0">
                          <a:solidFill>
                            <a:schemeClr val="tx1"/>
                          </a:solidFill>
                          <a:latin typeface="Meiryo UI" panose="020B0604030504040204" pitchFamily="50" charset="-128"/>
                          <a:ea typeface="Meiryo UI" panose="020B0604030504040204" pitchFamily="50" charset="-128"/>
                        </a:rPr>
                        <a:t>時点</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117,596</a:t>
                      </a:r>
                      <a:r>
                        <a:rPr kumimoji="1" lang="ja-JP" altLang="en-US" sz="1000" u="none" dirty="0" smtClean="0">
                          <a:solidFill>
                            <a:schemeClr val="tx1"/>
                          </a:solidFill>
                          <a:latin typeface="Meiryo UI" panose="020B0604030504040204" pitchFamily="50" charset="-128"/>
                          <a:ea typeface="Meiryo UI" panose="020B0604030504040204" pitchFamily="50" charset="-128"/>
                        </a:rPr>
                        <a:t>人</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r>
                        <a:rPr kumimoji="1" lang="ja-JP" altLang="en-US" sz="1000" baseline="0" dirty="0" smtClean="0">
                          <a:solidFill>
                            <a:schemeClr val="tx1"/>
                          </a:solidFill>
                          <a:latin typeface="Meiryo UI" panose="020B0604030504040204" pitchFamily="50" charset="-128"/>
                          <a:ea typeface="Meiryo UI" panose="020B0604030504040204" pitchFamily="50" charset="-128"/>
                        </a:rPr>
                        <a:t>うち</a:t>
                      </a:r>
                      <a:endParaRPr kumimoji="1" lang="en-US" altLang="ja-JP" sz="1000" baseline="0" dirty="0" smtClean="0">
                        <a:solidFill>
                          <a:schemeClr val="tx1"/>
                        </a:solidFill>
                        <a:latin typeface="Meiryo UI" panose="020B0604030504040204" pitchFamily="50" charset="-128"/>
                        <a:ea typeface="Meiryo UI" panose="020B0604030504040204" pitchFamily="50" charset="-128"/>
                      </a:endParaRPr>
                    </a:p>
                    <a:p>
                      <a:r>
                        <a:rPr kumimoji="1" lang="ja-JP" altLang="en-US" sz="1000" baseline="0" dirty="0" smtClean="0">
                          <a:solidFill>
                            <a:schemeClr val="tx1"/>
                          </a:solidFill>
                          <a:latin typeface="Meiryo UI" panose="020B0604030504040204" pitchFamily="50" charset="-128"/>
                          <a:ea typeface="Meiryo UI" panose="020B0604030504040204" pitchFamily="50" charset="-128"/>
                        </a:rPr>
                        <a:t> 専門的・技術的分野 </a:t>
                      </a:r>
                      <a:r>
                        <a:rPr kumimoji="1" lang="en-US" altLang="ja-JP" sz="1000" baseline="0" dirty="0" smtClean="0">
                          <a:solidFill>
                            <a:schemeClr val="tx1"/>
                          </a:solidFill>
                          <a:latin typeface="Meiryo UI" panose="020B0604030504040204" pitchFamily="50" charset="-128"/>
                          <a:ea typeface="Meiryo UI" panose="020B0604030504040204" pitchFamily="50" charset="-128"/>
                        </a:rPr>
                        <a:t>28,768</a:t>
                      </a:r>
                      <a:r>
                        <a:rPr kumimoji="1" lang="ja-JP" altLang="en-US" sz="1000" baseline="0" dirty="0" smtClean="0">
                          <a:solidFill>
                            <a:schemeClr val="tx1"/>
                          </a:solidFill>
                          <a:latin typeface="Meiryo UI" panose="020B0604030504040204" pitchFamily="50" charset="-128"/>
                          <a:ea typeface="Meiryo UI" panose="020B0604030504040204" pitchFamily="50" charset="-128"/>
                        </a:rPr>
                        <a:t>人</a:t>
                      </a:r>
                      <a:endParaRPr kumimoji="1" lang="en-US" altLang="ja-JP" sz="1000" baseline="0" dirty="0" smtClean="0">
                        <a:solidFill>
                          <a:schemeClr val="tx1"/>
                        </a:solidFill>
                        <a:latin typeface="Meiryo UI" panose="020B0604030504040204" pitchFamily="50" charset="-128"/>
                        <a:ea typeface="Meiryo UI" panose="020B0604030504040204" pitchFamily="50" charset="-128"/>
                      </a:endParaRPr>
                    </a:p>
                    <a:p>
                      <a:r>
                        <a:rPr lang="ja-JP" altLang="en-US" sz="1000" u="none" dirty="0" smtClean="0">
                          <a:solidFill>
                            <a:schemeClr val="tx1"/>
                          </a:solidFill>
                          <a:latin typeface="Meiryo UI" panose="020B0604030504040204" pitchFamily="50" charset="-128"/>
                          <a:ea typeface="Meiryo UI" panose="020B0604030504040204" pitchFamily="50" charset="-128"/>
                        </a:rPr>
                        <a:t> 特定活動 </a:t>
                      </a:r>
                      <a:r>
                        <a:rPr lang="en-US" altLang="ja-JP" sz="1000" u="none" dirty="0" smtClean="0">
                          <a:solidFill>
                            <a:schemeClr val="tx1"/>
                          </a:solidFill>
                          <a:latin typeface="Meiryo UI" panose="020B0604030504040204" pitchFamily="50" charset="-128"/>
                          <a:ea typeface="Meiryo UI" panose="020B0604030504040204" pitchFamily="50" charset="-128"/>
                        </a:rPr>
                        <a:t>3,453</a:t>
                      </a:r>
                      <a:r>
                        <a:rPr lang="ja-JP" altLang="en-US" sz="1000" u="none" dirty="0" smtClean="0">
                          <a:solidFill>
                            <a:schemeClr val="tx1"/>
                          </a:solidFill>
                          <a:latin typeface="Meiryo UI" panose="020B0604030504040204" pitchFamily="50" charset="-128"/>
                          <a:ea typeface="Meiryo UI" panose="020B0604030504040204" pitchFamily="50" charset="-128"/>
                        </a:rPr>
                        <a:t>人</a:t>
                      </a:r>
                      <a:endParaRPr lang="en-US" altLang="ja-JP" sz="1000" u="none" dirty="0" smtClean="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 技能実習 </a:t>
                      </a:r>
                      <a:r>
                        <a:rPr kumimoji="1" lang="en-US" altLang="ja-JP" sz="1000" u="none" baseline="0" dirty="0" smtClean="0">
                          <a:solidFill>
                            <a:schemeClr val="tx1"/>
                          </a:solidFill>
                          <a:latin typeface="Meiryo UI" panose="020B0604030504040204" pitchFamily="50" charset="-128"/>
                          <a:ea typeface="Meiryo UI" panose="020B0604030504040204" pitchFamily="50" charset="-128"/>
                        </a:rPr>
                        <a:t>23,034</a:t>
                      </a:r>
                      <a:r>
                        <a:rPr kumimoji="1" lang="ja-JP" altLang="en-US" sz="1000" u="none" dirty="0" smtClean="0">
                          <a:solidFill>
                            <a:schemeClr val="tx1"/>
                          </a:solidFill>
                          <a:latin typeface="Meiryo UI" panose="020B0604030504040204" pitchFamily="50" charset="-128"/>
                          <a:ea typeface="Meiryo UI" panose="020B0604030504040204" pitchFamily="50" charset="-128"/>
                        </a:rPr>
                        <a:t>人</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 資格外活動 </a:t>
                      </a:r>
                      <a:r>
                        <a:rPr kumimoji="1" lang="en-US" altLang="ja-JP" sz="1000" u="none" dirty="0" smtClean="0">
                          <a:solidFill>
                            <a:schemeClr val="tx1"/>
                          </a:solidFill>
                          <a:latin typeface="Meiryo UI" panose="020B0604030504040204" pitchFamily="50" charset="-128"/>
                          <a:ea typeface="Meiryo UI" panose="020B0604030504040204" pitchFamily="50" charset="-128"/>
                        </a:rPr>
                        <a:t>36,589</a:t>
                      </a:r>
                      <a:r>
                        <a:rPr kumimoji="1" lang="ja-JP" altLang="en-US" sz="1000" u="none" dirty="0" smtClean="0">
                          <a:solidFill>
                            <a:schemeClr val="tx1"/>
                          </a:solidFill>
                          <a:latin typeface="Meiryo UI" panose="020B0604030504040204" pitchFamily="50" charset="-128"/>
                          <a:ea typeface="Meiryo UI" panose="020B0604030504040204" pitchFamily="50" charset="-128"/>
                        </a:rPr>
                        <a:t>人</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r>
                        <a:rPr lang="ja-JP" altLang="en-US" sz="1000" u="none" dirty="0" smtClean="0">
                          <a:solidFill>
                            <a:schemeClr val="tx1"/>
                          </a:solidFill>
                          <a:latin typeface="Meiryo UI" panose="020B0604030504040204" pitchFamily="50" charset="-128"/>
                          <a:ea typeface="Meiryo UI" panose="020B0604030504040204" pitchFamily="50" charset="-128"/>
                        </a:rPr>
                        <a:t> 身分に基づく在留資格 </a:t>
                      </a:r>
                      <a:r>
                        <a:rPr lang="en-US" altLang="ja-JP" sz="1000" u="none" dirty="0" smtClean="0">
                          <a:solidFill>
                            <a:schemeClr val="tx1"/>
                          </a:solidFill>
                          <a:latin typeface="Meiryo UI" panose="020B0604030504040204" pitchFamily="50" charset="-128"/>
                          <a:ea typeface="Meiryo UI" panose="020B0604030504040204" pitchFamily="50" charset="-128"/>
                        </a:rPr>
                        <a:t>25,750</a:t>
                      </a:r>
                      <a:r>
                        <a:rPr lang="ja-JP" altLang="en-US" sz="1000" u="none" dirty="0" smtClean="0">
                          <a:solidFill>
                            <a:schemeClr val="tx1"/>
                          </a:solidFill>
                          <a:latin typeface="Meiryo UI" panose="020B0604030504040204" pitchFamily="50" charset="-128"/>
                          <a:ea typeface="Meiryo UI" panose="020B0604030504040204" pitchFamily="50" charset="-128"/>
                        </a:rPr>
                        <a:t>人</a:t>
                      </a:r>
                      <a:endParaRPr lang="en-US" altLang="ja-JP" sz="1000" u="none"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rPr>
                        <a:t>2020.10.31</a:t>
                      </a:r>
                      <a:r>
                        <a:rPr kumimoji="1" lang="ja-JP" altLang="en-US" sz="1000" dirty="0" smtClean="0">
                          <a:solidFill>
                            <a:schemeClr val="tx1"/>
                          </a:solidFill>
                          <a:latin typeface="Meiryo UI" panose="020B0604030504040204" pitchFamily="50" charset="-128"/>
                          <a:ea typeface="Meiryo UI" panose="020B0604030504040204" pitchFamily="50" charset="-128"/>
                        </a:rPr>
                        <a:t>時点</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smtClean="0">
                          <a:solidFill>
                            <a:schemeClr val="tx1"/>
                          </a:solidFill>
                          <a:latin typeface="Meiryo UI" panose="020B0604030504040204" pitchFamily="50" charset="-128"/>
                          <a:ea typeface="Meiryo UI" panose="020B0604030504040204" pitchFamily="50" charset="-128"/>
                        </a:rPr>
                        <a:t>「外国人雇用状況」の届け出状況について（</a:t>
                      </a:r>
                      <a:r>
                        <a:rPr kumimoji="1" lang="ja-JP" altLang="en-US" sz="1000" u="none" dirty="0">
                          <a:solidFill>
                            <a:schemeClr val="tx1"/>
                          </a:solidFill>
                          <a:latin typeface="Meiryo UI" panose="020B0604030504040204" pitchFamily="50" charset="-128"/>
                          <a:ea typeface="Meiryo UI" panose="020B0604030504040204" pitchFamily="50" charset="-128"/>
                        </a:rPr>
                        <a:t>厚生労働省）</a:t>
                      </a:r>
                      <a:endParaRPr kumimoji="1" lang="ja-JP" altLang="en-US" sz="1000"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14238072"/>
                  </a:ext>
                </a:extLst>
              </a:tr>
              <a:tr h="1116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大阪で学ぶ留学生数</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（大学・短大、高専・専修等、日本語教育機関の内訳を含む）</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26,257</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うち</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大学</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短大 </a:t>
                      </a:r>
                      <a:r>
                        <a:rPr kumimoji="1" lang="en-US" altLang="ja-JP" sz="1000" dirty="0" smtClean="0">
                          <a:solidFill>
                            <a:schemeClr val="tx1"/>
                          </a:solidFill>
                          <a:latin typeface="Meiryo UI" panose="020B0604030504040204" pitchFamily="50" charset="-128"/>
                          <a:ea typeface="Meiryo UI" panose="020B0604030504040204" pitchFamily="50" charset="-128"/>
                        </a:rPr>
                        <a:t>9,592</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高専</a:t>
                      </a:r>
                      <a:r>
                        <a:rPr kumimoji="1" lang="ja-JP" altLang="en-US" sz="1000" dirty="0">
                          <a:solidFill>
                            <a:schemeClr val="tx1"/>
                          </a:solidFill>
                          <a:latin typeface="Meiryo UI" panose="020B0604030504040204" pitchFamily="50" charset="-128"/>
                          <a:ea typeface="Meiryo UI" panose="020B0604030504040204" pitchFamily="50" charset="-128"/>
                        </a:rPr>
                        <a:t>・専修</a:t>
                      </a:r>
                      <a:r>
                        <a:rPr kumimoji="1" lang="ja-JP" altLang="en-US" sz="1000" dirty="0" smtClean="0">
                          <a:solidFill>
                            <a:schemeClr val="tx1"/>
                          </a:solidFill>
                          <a:latin typeface="Meiryo UI" panose="020B0604030504040204" pitchFamily="50" charset="-128"/>
                          <a:ea typeface="Meiryo UI" panose="020B0604030504040204" pitchFamily="50" charset="-128"/>
                        </a:rPr>
                        <a:t>等 </a:t>
                      </a:r>
                      <a:r>
                        <a:rPr kumimoji="1" lang="en-US" altLang="ja-JP" sz="1000" dirty="0" smtClean="0">
                          <a:solidFill>
                            <a:schemeClr val="tx1"/>
                          </a:solidFill>
                          <a:latin typeface="Meiryo UI" panose="020B0604030504040204" pitchFamily="50" charset="-128"/>
                          <a:ea typeface="Meiryo UI" panose="020B0604030504040204" pitchFamily="50" charset="-128"/>
                        </a:rPr>
                        <a:t>8,742</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zh-TW" altLang="en-US" sz="1000" dirty="0" smtClean="0">
                          <a:solidFill>
                            <a:schemeClr val="tx1"/>
                          </a:solidFill>
                          <a:latin typeface="Meiryo UI" panose="020B0604030504040204" pitchFamily="50" charset="-128"/>
                          <a:ea typeface="Meiryo UI" panose="020B0604030504040204" pitchFamily="50" charset="-128"/>
                        </a:rPr>
                        <a:t>日本語</a:t>
                      </a:r>
                      <a:r>
                        <a:rPr kumimoji="1" lang="zh-TW" altLang="en-US" sz="1000" dirty="0">
                          <a:solidFill>
                            <a:schemeClr val="tx1"/>
                          </a:solidFill>
                          <a:latin typeface="Meiryo UI" panose="020B0604030504040204" pitchFamily="50" charset="-128"/>
                          <a:ea typeface="Meiryo UI" panose="020B0604030504040204" pitchFamily="50" charset="-128"/>
                        </a:rPr>
                        <a:t>教育</a:t>
                      </a:r>
                      <a:r>
                        <a:rPr kumimoji="1" lang="zh-TW" altLang="en-US" sz="1000" dirty="0" smtClean="0">
                          <a:solidFill>
                            <a:schemeClr val="tx1"/>
                          </a:solidFill>
                          <a:latin typeface="Meiryo UI" panose="020B0604030504040204" pitchFamily="50" charset="-128"/>
                          <a:ea typeface="Meiryo UI" panose="020B0604030504040204" pitchFamily="50" charset="-128"/>
                        </a:rPr>
                        <a:t>機関</a:t>
                      </a: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en-US" altLang="ja-JP" sz="1000" dirty="0">
                          <a:solidFill>
                            <a:schemeClr val="tx1"/>
                          </a:solidFill>
                          <a:latin typeface="Meiryo UI" panose="020B0604030504040204" pitchFamily="50" charset="-128"/>
                          <a:ea typeface="Meiryo UI" panose="020B0604030504040204" pitchFamily="50" charset="-128"/>
                        </a:rPr>
                        <a:t>7,923</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2019.5.1</a:t>
                      </a:r>
                      <a:r>
                        <a:rPr kumimoji="1" lang="ja-JP" altLang="en-US" sz="1000" dirty="0" smtClean="0">
                          <a:solidFill>
                            <a:schemeClr val="tx1"/>
                          </a:solidFill>
                          <a:latin typeface="Meiryo UI" panose="020B0604030504040204" pitchFamily="50" charset="-128"/>
                          <a:ea typeface="Meiryo UI" panose="020B0604030504040204" pitchFamily="50" charset="-128"/>
                        </a:rPr>
                        <a:t>時点</a:t>
                      </a:r>
                      <a:r>
                        <a:rPr kumimoji="1" lang="ja-JP" altLang="en-US" sz="1000" u="none" dirty="0" smtClean="0">
                          <a:solidFill>
                            <a:schemeClr val="tx1"/>
                          </a:solidFill>
                          <a:latin typeface="Meiryo UI" panose="020B0604030504040204" pitchFamily="50" charset="-128"/>
                          <a:ea typeface="Meiryo UI" panose="020B0604030504040204" pitchFamily="50" charset="-128"/>
                        </a:rPr>
                        <a:t> </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24,361</a:t>
                      </a:r>
                      <a:r>
                        <a:rPr kumimoji="1" lang="ja-JP" altLang="en-US" sz="1000" u="none" dirty="0" smtClean="0">
                          <a:solidFill>
                            <a:schemeClr val="tx1"/>
                          </a:solidFill>
                          <a:latin typeface="Meiryo UI" panose="020B0604030504040204" pitchFamily="50" charset="-128"/>
                          <a:ea typeface="Meiryo UI" panose="020B0604030504040204" pitchFamily="50" charset="-128"/>
                        </a:rPr>
                        <a:t>人</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うち</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en-US" altLang="ja-JP" sz="1000" baseline="0" dirty="0" smtClean="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大学・短大 </a:t>
                      </a:r>
                      <a:r>
                        <a:rPr kumimoji="1" lang="en-US" altLang="ja-JP" sz="1000" dirty="0" smtClean="0">
                          <a:solidFill>
                            <a:schemeClr val="tx1"/>
                          </a:solidFill>
                          <a:latin typeface="Meiryo UI" panose="020B0604030504040204" pitchFamily="50" charset="-128"/>
                          <a:ea typeface="Meiryo UI" panose="020B0604030504040204" pitchFamily="50" charset="-128"/>
                        </a:rPr>
                        <a:t>9,458</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baseline="0" dirty="0" smtClean="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高専・専修等 </a:t>
                      </a:r>
                      <a:r>
                        <a:rPr kumimoji="1" lang="en-US" altLang="ja-JP" sz="1000" dirty="0" smtClean="0">
                          <a:solidFill>
                            <a:schemeClr val="tx1"/>
                          </a:solidFill>
                          <a:latin typeface="Meiryo UI" panose="020B0604030504040204" pitchFamily="50" charset="-128"/>
                          <a:ea typeface="Meiryo UI" panose="020B0604030504040204" pitchFamily="50" charset="-128"/>
                        </a:rPr>
                        <a:t>8,774</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zh-TW" altLang="en-US" sz="1000" dirty="0" smtClean="0">
                          <a:solidFill>
                            <a:schemeClr val="tx1"/>
                          </a:solidFill>
                          <a:latin typeface="Meiryo UI" panose="020B0604030504040204" pitchFamily="50" charset="-128"/>
                          <a:ea typeface="Meiryo UI" panose="020B0604030504040204" pitchFamily="50" charset="-128"/>
                        </a:rPr>
                        <a:t>日本語教育機関</a:t>
                      </a: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rPr>
                        <a:t>6,129</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en-US" altLang="ja-JP" sz="1000" u="none" dirty="0" smtClean="0">
                          <a:solidFill>
                            <a:schemeClr val="tx1"/>
                          </a:solidFill>
                          <a:latin typeface="Meiryo UI" panose="020B0604030504040204" pitchFamily="50" charset="-128"/>
                          <a:ea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rPr>
                        <a:t>2020.5.1</a:t>
                      </a:r>
                      <a:r>
                        <a:rPr kumimoji="1" lang="ja-JP" altLang="en-US" sz="1000" dirty="0" smtClean="0">
                          <a:solidFill>
                            <a:schemeClr val="tx1"/>
                          </a:solidFill>
                          <a:latin typeface="Meiryo UI" panose="020B0604030504040204" pitchFamily="50" charset="-128"/>
                          <a:ea typeface="Meiryo UI" panose="020B0604030504040204" pitchFamily="50" charset="-128"/>
                        </a:rPr>
                        <a:t>時点</a:t>
                      </a:r>
                      <a:r>
                        <a:rPr kumimoji="1" lang="ja-JP" altLang="en-US" sz="1000" u="none" dirty="0" smtClean="0">
                          <a:solidFill>
                            <a:schemeClr val="tx1"/>
                          </a:solidFill>
                          <a:latin typeface="Meiryo UI" panose="020B0604030504040204" pitchFamily="50" charset="-128"/>
                          <a:ea typeface="Meiryo UI" panose="020B0604030504040204" pitchFamily="50" charset="-128"/>
                        </a:rPr>
                        <a:t> </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外国人留学生在籍状況調査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a:t>
                      </a:r>
                      <a:r>
                        <a:rPr lang="zh-CN" altLang="en-US" sz="1000" u="none" dirty="0">
                          <a:solidFill>
                            <a:schemeClr val="tx1"/>
                          </a:solidFill>
                          <a:latin typeface="Meiryo UI" panose="020B0604030504040204" pitchFamily="50" charset="-128"/>
                          <a:ea typeface="Meiryo UI" panose="020B0604030504040204" pitchFamily="50" charset="-128"/>
                        </a:rPr>
                        <a:t>独立行政法人</a:t>
                      </a:r>
                      <a:r>
                        <a:rPr lang="ja-JP" altLang="en-US" sz="1000" u="none" dirty="0">
                          <a:solidFill>
                            <a:schemeClr val="tx1"/>
                          </a:solidFill>
                          <a:latin typeface="Meiryo UI" panose="020B0604030504040204" pitchFamily="50" charset="-128"/>
                          <a:ea typeface="Meiryo UI" panose="020B0604030504040204" pitchFamily="50" charset="-128"/>
                        </a:rPr>
                        <a:t>日本学生支援機構（</a:t>
                      </a:r>
                      <a:r>
                        <a:rPr lang="en-US" altLang="ja-JP" sz="1000" u="none" dirty="0">
                          <a:solidFill>
                            <a:schemeClr val="tx1"/>
                          </a:solidFill>
                          <a:latin typeface="Meiryo UI" panose="020B0604030504040204" pitchFamily="50" charset="-128"/>
                          <a:ea typeface="Meiryo UI" panose="020B0604030504040204" pitchFamily="50" charset="-128"/>
                        </a:rPr>
                        <a:t>JASSO</a:t>
                      </a:r>
                      <a:r>
                        <a:rPr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62113699"/>
                  </a:ext>
                </a:extLst>
              </a:tr>
              <a:tr h="396000">
                <a:tc>
                  <a:txBody>
                    <a:bodyPr/>
                    <a:lstStyle/>
                    <a:p>
                      <a:r>
                        <a:rPr lang="ja-JP" altLang="en-US" sz="10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000" dirty="0">
                          <a:solidFill>
                            <a:schemeClr val="tx1"/>
                          </a:solidFill>
                          <a:latin typeface="Meiryo UI" panose="020B0604030504040204" pitchFamily="50" charset="-128"/>
                          <a:ea typeface="Meiryo UI" panose="020B0604030504040204" pitchFamily="50" charset="-128"/>
                        </a:rPr>
                        <a:t>O-BIC</a:t>
                      </a:r>
                      <a:r>
                        <a:rPr lang="ja-JP" altLang="en-US" sz="1000" dirty="0">
                          <a:solidFill>
                            <a:schemeClr val="tx1"/>
                          </a:solidFill>
                          <a:latin typeface="Meiryo UI" panose="020B0604030504040204" pitchFamily="50" charset="-128"/>
                          <a:ea typeface="Meiryo UI" panose="020B0604030504040204" pitchFamily="50" charset="-128"/>
                        </a:rPr>
                        <a:t>）による外国企業の誘致件数</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35</a:t>
                      </a:r>
                      <a:r>
                        <a:rPr kumimoji="1" lang="ja-JP" altLang="en-US" sz="1000" u="none" dirty="0" smtClean="0">
                          <a:solidFill>
                            <a:schemeClr val="tx1"/>
                          </a:solidFill>
                          <a:latin typeface="Meiryo UI" panose="020B0604030504040204" pitchFamily="50" charset="-128"/>
                          <a:ea typeface="Meiryo UI" panose="020B0604030504040204" pitchFamily="50" charset="-128"/>
                        </a:rPr>
                        <a:t>件</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20</a:t>
                      </a:r>
                      <a:r>
                        <a:rPr kumimoji="1" lang="ja-JP" altLang="en-US" sz="1000" u="none" dirty="0" smtClean="0">
                          <a:solidFill>
                            <a:schemeClr val="tx1"/>
                          </a:solidFill>
                          <a:latin typeface="Meiryo UI" panose="020B0604030504040204" pitchFamily="50" charset="-128"/>
                          <a:ea typeface="Meiryo UI" panose="020B0604030504040204" pitchFamily="50" charset="-128"/>
                        </a:rPr>
                        <a:t>件</a:t>
                      </a:r>
                    </a:p>
                  </a:txBody>
                  <a:tcPr marL="84406" marR="84406" marT="42203" marB="42203" anchor="ctr"/>
                </a:tc>
                <a:tc>
                  <a:txBody>
                    <a:bodyPr/>
                    <a:lstStyle/>
                    <a:p>
                      <a:r>
                        <a:rPr lang="ja-JP" altLang="en-US" sz="10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000" dirty="0">
                          <a:solidFill>
                            <a:schemeClr val="tx1"/>
                          </a:solidFill>
                          <a:latin typeface="Meiryo UI" panose="020B0604030504040204" pitchFamily="50" charset="-128"/>
                          <a:ea typeface="Meiryo UI" panose="020B0604030504040204" pitchFamily="50" charset="-128"/>
                        </a:rPr>
                        <a:t>O-BIC</a:t>
                      </a:r>
                      <a:r>
                        <a:rPr lang="ja-JP" altLang="en-US" sz="1000" dirty="0">
                          <a:solidFill>
                            <a:schemeClr val="tx1"/>
                          </a:solidFill>
                          <a:latin typeface="Meiryo UI" panose="020B0604030504040204" pitchFamily="50" charset="-128"/>
                          <a:ea typeface="Meiryo UI" panose="020B0604030504040204" pitchFamily="50" charset="-128"/>
                        </a:rPr>
                        <a:t>）公表</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289153177"/>
                  </a:ext>
                </a:extLst>
              </a:tr>
            </a:tbl>
          </a:graphicData>
        </a:graphic>
      </p:graphicFrame>
    </p:spTree>
    <p:extLst>
      <p:ext uri="{BB962C8B-B14F-4D97-AF65-F5344CB8AC3E}">
        <p14:creationId xmlns:p14="http://schemas.microsoft.com/office/powerpoint/2010/main" val="17221928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1146</Words>
  <Application>Microsoft Office PowerPoint</Application>
  <PresentationFormat>画面に合わせる (4:3)</PresentationFormat>
  <Paragraphs>201</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2021-08-20T01:47:46Z</dcterms:modified>
</cp:coreProperties>
</file>