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9.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3.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1"/>
  </p:notesMasterIdLst>
  <p:sldIdLst>
    <p:sldId id="304" r:id="rId2"/>
    <p:sldId id="406" r:id="rId3"/>
    <p:sldId id="380" r:id="rId4"/>
    <p:sldId id="390" r:id="rId5"/>
    <p:sldId id="382" r:id="rId6"/>
    <p:sldId id="388" r:id="rId7"/>
    <p:sldId id="387" r:id="rId8"/>
    <p:sldId id="383" r:id="rId9"/>
    <p:sldId id="385" r:id="rId10"/>
    <p:sldId id="378" r:id="rId11"/>
    <p:sldId id="379" r:id="rId12"/>
    <p:sldId id="336" r:id="rId13"/>
    <p:sldId id="398" r:id="rId14"/>
    <p:sldId id="386" r:id="rId15"/>
    <p:sldId id="399" r:id="rId16"/>
    <p:sldId id="377" r:id="rId17"/>
    <p:sldId id="397" r:id="rId18"/>
    <p:sldId id="408" r:id="rId19"/>
    <p:sldId id="407" r:id="rId20"/>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1" autoAdjust="0"/>
    <p:restoredTop sz="94333" autoAdjust="0"/>
  </p:normalViewPr>
  <p:slideViewPr>
    <p:cSldViewPr>
      <p:cViewPr varScale="1">
        <p:scale>
          <a:sx n="73" d="100"/>
          <a:sy n="73" d="100"/>
        </p:scale>
        <p:origin x="1302" y="66"/>
      </p:cViewPr>
      <p:guideLst>
        <p:guide orient="horz" pos="2160"/>
        <p:guide pos="2880"/>
      </p:guideLst>
    </p:cSldViewPr>
  </p:slideViewPr>
  <p:notesTextViewPr>
    <p:cViewPr>
      <p:scale>
        <a:sx n="100" d="100"/>
        <a:sy n="100" d="100"/>
      </p:scale>
      <p:origin x="0" y="0"/>
    </p:cViewPr>
  </p:notesTextViewPr>
  <p:notesViewPr>
    <p:cSldViewPr>
      <p:cViewPr varScale="1">
        <p:scale>
          <a:sx n="51" d="100"/>
          <a:sy n="51" d="100"/>
        </p:scale>
        <p:origin x="297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1.xml"/><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DI!$C$17</c:f>
              <c:strCache>
                <c:ptCount val="1"/>
                <c:pt idx="0">
                  <c:v>全産業</c:v>
                </c:pt>
              </c:strCache>
            </c:strRef>
          </c:tx>
          <c:spPr>
            <a:ln w="25400" cap="rnd" cmpd="dbl">
              <a:solidFill>
                <a:schemeClr val="accent1"/>
              </a:solidFill>
              <a:round/>
            </a:ln>
            <a:effectLst/>
          </c:spPr>
          <c:marker>
            <c:symbol val="square"/>
            <c:size val="5"/>
            <c:spPr>
              <a:solidFill>
                <a:schemeClr val="accent1"/>
              </a:solidFill>
              <a:ln w="9525">
                <a:solidFill>
                  <a:schemeClr val="accent1"/>
                </a:solidFill>
              </a:ln>
              <a:effectLst/>
            </c:spPr>
          </c:marker>
          <c:cat>
            <c:multiLvlStrRef>
              <c:f>DI!$D$8:$N$9</c:f>
              <c:multiLvlStrCache>
                <c:ptCount val="11"/>
                <c:lvl>
                  <c:pt idx="0">
                    <c:v>3月</c:v>
                  </c:pt>
                  <c:pt idx="1">
                    <c:v>6月</c:v>
                  </c:pt>
                  <c:pt idx="2">
                    <c:v>9月</c:v>
                  </c:pt>
                  <c:pt idx="3">
                    <c:v>12月</c:v>
                  </c:pt>
                  <c:pt idx="4">
                    <c:v>3月</c:v>
                  </c:pt>
                  <c:pt idx="5">
                    <c:v>6月</c:v>
                  </c:pt>
                  <c:pt idx="6">
                    <c:v>9月</c:v>
                  </c:pt>
                  <c:pt idx="7">
                    <c:v>12月</c:v>
                  </c:pt>
                  <c:pt idx="8">
                    <c:v>3月</c:v>
                  </c:pt>
                  <c:pt idx="9">
                    <c:v>6月</c:v>
                  </c:pt>
                  <c:pt idx="10">
                    <c:v>9月</c:v>
                  </c:pt>
                </c:lvl>
                <c:lvl>
                  <c:pt idx="0">
                    <c:v>2019年</c:v>
                  </c:pt>
                  <c:pt idx="4">
                    <c:v>2020年</c:v>
                  </c:pt>
                  <c:pt idx="8">
                    <c:v>2021年</c:v>
                  </c:pt>
                </c:lvl>
              </c:multiLvlStrCache>
            </c:multiLvlStrRef>
          </c:cat>
          <c:val>
            <c:numRef>
              <c:f>DI!$D$17:$N$17</c:f>
              <c:numCache>
                <c:formatCode>General</c:formatCode>
                <c:ptCount val="11"/>
                <c:pt idx="0">
                  <c:v>12</c:v>
                </c:pt>
                <c:pt idx="1">
                  <c:v>9</c:v>
                </c:pt>
                <c:pt idx="2">
                  <c:v>5</c:v>
                </c:pt>
                <c:pt idx="3">
                  <c:v>2</c:v>
                </c:pt>
                <c:pt idx="4">
                  <c:v>-10</c:v>
                </c:pt>
                <c:pt idx="5">
                  <c:v>-36</c:v>
                </c:pt>
                <c:pt idx="6">
                  <c:v>-32</c:v>
                </c:pt>
                <c:pt idx="7">
                  <c:v>-20</c:v>
                </c:pt>
                <c:pt idx="8">
                  <c:v>-9</c:v>
                </c:pt>
                <c:pt idx="9">
                  <c:v>-5</c:v>
                </c:pt>
                <c:pt idx="10">
                  <c:v>-6</c:v>
                </c:pt>
              </c:numCache>
            </c:numRef>
          </c:val>
          <c:smooth val="0"/>
          <c:extLst>
            <c:ext xmlns:c16="http://schemas.microsoft.com/office/drawing/2014/chart" uri="{C3380CC4-5D6E-409C-BE32-E72D297353CC}">
              <c16:uniqueId val="{00000000-1E65-4290-AD86-5DC182E999F7}"/>
            </c:ext>
          </c:extLst>
        </c:ser>
        <c:ser>
          <c:idx val="1"/>
          <c:order val="1"/>
          <c:tx>
            <c:strRef>
              <c:f>DI!$C$18</c:f>
              <c:strCache>
                <c:ptCount val="1"/>
                <c:pt idx="0">
                  <c:v>製造業</c:v>
                </c:pt>
              </c:strCache>
            </c:strRef>
          </c:tx>
          <c:spPr>
            <a:ln w="25400" cap="rnd">
              <a:solidFill>
                <a:schemeClr val="accent6"/>
              </a:solidFill>
              <a:round/>
            </a:ln>
            <a:effectLst/>
          </c:spPr>
          <c:marker>
            <c:symbol val="diamond"/>
            <c:size val="5"/>
            <c:spPr>
              <a:solidFill>
                <a:schemeClr val="accent2"/>
              </a:solidFill>
              <a:ln w="9525">
                <a:solidFill>
                  <a:schemeClr val="accent6"/>
                </a:solidFill>
              </a:ln>
              <a:effectLst/>
            </c:spPr>
          </c:marker>
          <c:cat>
            <c:multiLvlStrRef>
              <c:f>DI!$D$8:$N$9</c:f>
              <c:multiLvlStrCache>
                <c:ptCount val="11"/>
                <c:lvl>
                  <c:pt idx="0">
                    <c:v>3月</c:v>
                  </c:pt>
                  <c:pt idx="1">
                    <c:v>6月</c:v>
                  </c:pt>
                  <c:pt idx="2">
                    <c:v>9月</c:v>
                  </c:pt>
                  <c:pt idx="3">
                    <c:v>12月</c:v>
                  </c:pt>
                  <c:pt idx="4">
                    <c:v>3月</c:v>
                  </c:pt>
                  <c:pt idx="5">
                    <c:v>6月</c:v>
                  </c:pt>
                  <c:pt idx="6">
                    <c:v>9月</c:v>
                  </c:pt>
                  <c:pt idx="7">
                    <c:v>12月</c:v>
                  </c:pt>
                  <c:pt idx="8">
                    <c:v>3月</c:v>
                  </c:pt>
                  <c:pt idx="9">
                    <c:v>6月</c:v>
                  </c:pt>
                  <c:pt idx="10">
                    <c:v>9月</c:v>
                  </c:pt>
                </c:lvl>
                <c:lvl>
                  <c:pt idx="0">
                    <c:v>2019年</c:v>
                  </c:pt>
                  <c:pt idx="4">
                    <c:v>2020年</c:v>
                  </c:pt>
                  <c:pt idx="8">
                    <c:v>2021年</c:v>
                  </c:pt>
                </c:lvl>
              </c:multiLvlStrCache>
            </c:multiLvlStrRef>
          </c:cat>
          <c:val>
            <c:numRef>
              <c:f>DI!$D$18:$N$18</c:f>
              <c:numCache>
                <c:formatCode>General</c:formatCode>
                <c:ptCount val="11"/>
                <c:pt idx="0">
                  <c:v>6</c:v>
                </c:pt>
                <c:pt idx="1">
                  <c:v>4</c:v>
                </c:pt>
                <c:pt idx="2">
                  <c:v>-3</c:v>
                </c:pt>
                <c:pt idx="3">
                  <c:v>-6</c:v>
                </c:pt>
                <c:pt idx="4">
                  <c:v>-16</c:v>
                </c:pt>
                <c:pt idx="5">
                  <c:v>-42</c:v>
                </c:pt>
                <c:pt idx="6">
                  <c:v>-39</c:v>
                </c:pt>
                <c:pt idx="7">
                  <c:v>-24</c:v>
                </c:pt>
                <c:pt idx="8">
                  <c:v>-6</c:v>
                </c:pt>
                <c:pt idx="9">
                  <c:v>-1</c:v>
                </c:pt>
                <c:pt idx="10">
                  <c:v>-4</c:v>
                </c:pt>
              </c:numCache>
            </c:numRef>
          </c:val>
          <c:smooth val="0"/>
          <c:extLst>
            <c:ext xmlns:c16="http://schemas.microsoft.com/office/drawing/2014/chart" uri="{C3380CC4-5D6E-409C-BE32-E72D297353CC}">
              <c16:uniqueId val="{00000001-1E65-4290-AD86-5DC182E999F7}"/>
            </c:ext>
          </c:extLst>
        </c:ser>
        <c:ser>
          <c:idx val="2"/>
          <c:order val="2"/>
          <c:tx>
            <c:strRef>
              <c:f>DI!$C$19</c:f>
              <c:strCache>
                <c:ptCount val="1"/>
                <c:pt idx="0">
                  <c:v>非製造業</c:v>
                </c:pt>
              </c:strCache>
            </c:strRef>
          </c:tx>
          <c:spPr>
            <a:ln w="25400" cap="rnd">
              <a:solidFill>
                <a:schemeClr val="accent3"/>
              </a:solidFill>
              <a:prstDash val="dash"/>
              <a:round/>
            </a:ln>
            <a:effectLst/>
          </c:spPr>
          <c:marker>
            <c:symbol val="circle"/>
            <c:size val="5"/>
            <c:spPr>
              <a:solidFill>
                <a:schemeClr val="accent3"/>
              </a:solidFill>
              <a:ln w="9525">
                <a:solidFill>
                  <a:schemeClr val="accent3"/>
                </a:solidFill>
              </a:ln>
              <a:effectLst/>
            </c:spPr>
          </c:marker>
          <c:dPt>
            <c:idx val="10"/>
            <c:marker>
              <c:symbol val="circle"/>
              <c:size val="5"/>
              <c:spPr>
                <a:solidFill>
                  <a:schemeClr val="accent3"/>
                </a:solidFill>
                <a:ln w="9525">
                  <a:solidFill>
                    <a:schemeClr val="accent3"/>
                  </a:solidFill>
                </a:ln>
                <a:effectLst/>
              </c:spPr>
            </c:marker>
            <c:bubble3D val="0"/>
            <c:extLst>
              <c:ext xmlns:c16="http://schemas.microsoft.com/office/drawing/2014/chart" uri="{C3380CC4-5D6E-409C-BE32-E72D297353CC}">
                <c16:uniqueId val="{00000002-1E65-4290-AD86-5DC182E999F7}"/>
              </c:ext>
            </c:extLst>
          </c:dPt>
          <c:cat>
            <c:multiLvlStrRef>
              <c:f>DI!$D$8:$N$9</c:f>
              <c:multiLvlStrCache>
                <c:ptCount val="11"/>
                <c:lvl>
                  <c:pt idx="0">
                    <c:v>3月</c:v>
                  </c:pt>
                  <c:pt idx="1">
                    <c:v>6月</c:v>
                  </c:pt>
                  <c:pt idx="2">
                    <c:v>9月</c:v>
                  </c:pt>
                  <c:pt idx="3">
                    <c:v>12月</c:v>
                  </c:pt>
                  <c:pt idx="4">
                    <c:v>3月</c:v>
                  </c:pt>
                  <c:pt idx="5">
                    <c:v>6月</c:v>
                  </c:pt>
                  <c:pt idx="6">
                    <c:v>9月</c:v>
                  </c:pt>
                  <c:pt idx="7">
                    <c:v>12月</c:v>
                  </c:pt>
                  <c:pt idx="8">
                    <c:v>3月</c:v>
                  </c:pt>
                  <c:pt idx="9">
                    <c:v>6月</c:v>
                  </c:pt>
                  <c:pt idx="10">
                    <c:v>9月</c:v>
                  </c:pt>
                </c:lvl>
                <c:lvl>
                  <c:pt idx="0">
                    <c:v>2019年</c:v>
                  </c:pt>
                  <c:pt idx="4">
                    <c:v>2020年</c:v>
                  </c:pt>
                  <c:pt idx="8">
                    <c:v>2021年</c:v>
                  </c:pt>
                </c:lvl>
              </c:multiLvlStrCache>
            </c:multiLvlStrRef>
          </c:cat>
          <c:val>
            <c:numRef>
              <c:f>DI!$D$19:$N$19</c:f>
              <c:numCache>
                <c:formatCode>General</c:formatCode>
                <c:ptCount val="11"/>
                <c:pt idx="0">
                  <c:v>16</c:v>
                </c:pt>
                <c:pt idx="1">
                  <c:v>15</c:v>
                </c:pt>
                <c:pt idx="2">
                  <c:v>12</c:v>
                </c:pt>
                <c:pt idx="3">
                  <c:v>11</c:v>
                </c:pt>
                <c:pt idx="4">
                  <c:v>-3</c:v>
                </c:pt>
                <c:pt idx="5">
                  <c:v>-31</c:v>
                </c:pt>
                <c:pt idx="6">
                  <c:v>-25</c:v>
                </c:pt>
                <c:pt idx="7">
                  <c:v>-16</c:v>
                </c:pt>
                <c:pt idx="8">
                  <c:v>-14</c:v>
                </c:pt>
                <c:pt idx="9">
                  <c:v>-9</c:v>
                </c:pt>
                <c:pt idx="10">
                  <c:v>-7</c:v>
                </c:pt>
              </c:numCache>
            </c:numRef>
          </c:val>
          <c:smooth val="0"/>
          <c:extLst>
            <c:ext xmlns:c16="http://schemas.microsoft.com/office/drawing/2014/chart" uri="{C3380CC4-5D6E-409C-BE32-E72D297353CC}">
              <c16:uniqueId val="{00000003-1E65-4290-AD86-5DC182E999F7}"/>
            </c:ext>
          </c:extLst>
        </c:ser>
        <c:dLbls>
          <c:showLegendKey val="0"/>
          <c:showVal val="0"/>
          <c:showCatName val="0"/>
          <c:showSerName val="0"/>
          <c:showPercent val="0"/>
          <c:showBubbleSize val="0"/>
        </c:dLbls>
        <c:marker val="1"/>
        <c:smooth val="0"/>
        <c:axId val="481726248"/>
        <c:axId val="481726904"/>
      </c:lineChart>
      <c:catAx>
        <c:axId val="48172624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81726904"/>
        <c:crosses val="autoZero"/>
        <c:auto val="1"/>
        <c:lblAlgn val="ctr"/>
        <c:lblOffset val="100"/>
        <c:noMultiLvlLbl val="0"/>
      </c:catAx>
      <c:valAx>
        <c:axId val="481726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81726248"/>
        <c:crosses val="autoZero"/>
        <c:crossBetween val="between"/>
      </c:valAx>
      <c:spPr>
        <a:noFill/>
        <a:ln>
          <a:noFill/>
        </a:ln>
        <a:effectLst/>
      </c:spPr>
    </c:plotArea>
    <c:legend>
      <c:legendPos val="b"/>
      <c:layout>
        <c:manualLayout>
          <c:xMode val="edge"/>
          <c:yMode val="edge"/>
          <c:x val="0.66783215130023643"/>
          <c:y val="9.5271296296296312E-2"/>
          <c:w val="0.29182978723404257"/>
          <c:h val="9.9219444444444443E-2"/>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'外国人旅行者数(全国)（グラフ用）'!$P$39</c:f>
              <c:strCache>
                <c:ptCount val="1"/>
                <c:pt idx="0">
                  <c:v>外国人旅行者数</c:v>
                </c:pt>
              </c:strCache>
            </c:strRef>
          </c:tx>
          <c:spPr>
            <a:solidFill>
              <a:schemeClr val="accent1"/>
            </a:solidFill>
            <a:ln>
              <a:noFill/>
            </a:ln>
            <a:effectLst/>
          </c:spPr>
          <c:invertIfNegative val="0"/>
          <c:cat>
            <c:multiLvlStrRef>
              <c:f>'外国人旅行者数(全国)（グラフ用）'!$Q$37:$AH$38</c:f>
              <c:multiLvlStrCache>
                <c:ptCount val="18"/>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lvl>
                <c:lvl>
                  <c:pt idx="0">
                    <c:v>2020年</c:v>
                  </c:pt>
                  <c:pt idx="12">
                    <c:v>2021年</c:v>
                  </c:pt>
                </c:lvl>
              </c:multiLvlStrCache>
            </c:multiLvlStrRef>
          </c:cat>
          <c:val>
            <c:numRef>
              <c:f>'外国人旅行者数(全国)（グラフ用）'!$Q$39:$AH$39</c:f>
              <c:numCache>
                <c:formatCode>#,##0</c:formatCode>
                <c:ptCount val="18"/>
                <c:pt idx="0">
                  <c:v>2661022</c:v>
                </c:pt>
                <c:pt idx="1">
                  <c:v>1085147</c:v>
                </c:pt>
                <c:pt idx="2">
                  <c:v>193658</c:v>
                </c:pt>
                <c:pt idx="3">
                  <c:v>2917</c:v>
                </c:pt>
                <c:pt idx="4">
                  <c:v>1663</c:v>
                </c:pt>
                <c:pt idx="5">
                  <c:v>2565</c:v>
                </c:pt>
                <c:pt idx="6">
                  <c:v>3782</c:v>
                </c:pt>
                <c:pt idx="7">
                  <c:v>8658</c:v>
                </c:pt>
                <c:pt idx="8">
                  <c:v>13684</c:v>
                </c:pt>
                <c:pt idx="9">
                  <c:v>27386</c:v>
                </c:pt>
                <c:pt idx="10">
                  <c:v>56673</c:v>
                </c:pt>
                <c:pt idx="11">
                  <c:v>58673</c:v>
                </c:pt>
                <c:pt idx="12">
                  <c:v>46522</c:v>
                </c:pt>
                <c:pt idx="13">
                  <c:v>7355</c:v>
                </c:pt>
                <c:pt idx="14">
                  <c:v>12276</c:v>
                </c:pt>
                <c:pt idx="15">
                  <c:v>10900</c:v>
                </c:pt>
                <c:pt idx="16">
                  <c:v>10000</c:v>
                </c:pt>
                <c:pt idx="17">
                  <c:v>9300</c:v>
                </c:pt>
              </c:numCache>
            </c:numRef>
          </c:val>
          <c:extLst>
            <c:ext xmlns:c16="http://schemas.microsoft.com/office/drawing/2014/chart" uri="{C3380CC4-5D6E-409C-BE32-E72D297353CC}">
              <c16:uniqueId val="{00000000-1FA3-4C2E-B286-43F2CD60B1E5}"/>
            </c:ext>
          </c:extLst>
        </c:ser>
        <c:dLbls>
          <c:showLegendKey val="0"/>
          <c:showVal val="0"/>
          <c:showCatName val="0"/>
          <c:showSerName val="0"/>
          <c:showPercent val="0"/>
          <c:showBubbleSize val="0"/>
        </c:dLbls>
        <c:gapWidth val="219"/>
        <c:overlap val="-27"/>
        <c:axId val="431785760"/>
        <c:axId val="431777888"/>
      </c:barChart>
      <c:lineChart>
        <c:grouping val="standard"/>
        <c:varyColors val="0"/>
        <c:ser>
          <c:idx val="1"/>
          <c:order val="1"/>
          <c:tx>
            <c:strRef>
              <c:f>'外国人旅行者数(全国)（グラフ用）'!$P$40</c:f>
              <c:strCache>
                <c:ptCount val="1"/>
                <c:pt idx="0">
                  <c:v>2019年同月比</c:v>
                </c:pt>
              </c:strCache>
            </c:strRef>
          </c:tx>
          <c:spPr>
            <a:ln w="28575" cap="rnd">
              <a:solidFill>
                <a:schemeClr val="accent2"/>
              </a:solidFill>
              <a:round/>
            </a:ln>
            <a:effectLst/>
          </c:spPr>
          <c:marker>
            <c:symbol val="square"/>
            <c:size val="5"/>
            <c:spPr>
              <a:solidFill>
                <a:schemeClr val="accent2"/>
              </a:solidFill>
              <a:ln w="9525">
                <a:solidFill>
                  <a:schemeClr val="accent2"/>
                </a:solidFill>
              </a:ln>
              <a:effectLst/>
            </c:spPr>
          </c:marker>
          <c:cat>
            <c:multiLvlStrRef>
              <c:f>'外国人旅行者数(全国)（グラフ用）'!$Q$37:$AH$38</c:f>
              <c:multiLvlStrCache>
                <c:ptCount val="18"/>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lvl>
                <c:lvl>
                  <c:pt idx="0">
                    <c:v>2020年</c:v>
                  </c:pt>
                  <c:pt idx="12">
                    <c:v>2021年</c:v>
                  </c:pt>
                </c:lvl>
              </c:multiLvlStrCache>
            </c:multiLvlStrRef>
          </c:cat>
          <c:val>
            <c:numRef>
              <c:f>'外国人旅行者数(全国)（グラフ用）'!$Q$40:$AH$40</c:f>
              <c:numCache>
                <c:formatCode>#,##0.0</c:formatCode>
                <c:ptCount val="18"/>
                <c:pt idx="0">
                  <c:v>-1.0529353123574339</c:v>
                </c:pt>
                <c:pt idx="1">
                  <c:v>-58.332840562726112</c:v>
                </c:pt>
                <c:pt idx="2">
                  <c:v>-92.983751525287161</c:v>
                </c:pt>
                <c:pt idx="3">
                  <c:v>-99.900330920478282</c:v>
                </c:pt>
                <c:pt idx="4">
                  <c:v>-99.940030817596679</c:v>
                </c:pt>
                <c:pt idx="5">
                  <c:v>-99.910938767885597</c:v>
                </c:pt>
                <c:pt idx="6">
                  <c:v>-99.87356198488294</c:v>
                </c:pt>
                <c:pt idx="7">
                  <c:v>-99.656446839731544</c:v>
                </c:pt>
                <c:pt idx="8">
                  <c:v>-99.397945252791274</c:v>
                </c:pt>
                <c:pt idx="9">
                  <c:v>-98.903054112685894</c:v>
                </c:pt>
                <c:pt idx="10">
                  <c:v>-97.678548167882838</c:v>
                </c:pt>
                <c:pt idx="11">
                  <c:v>-97.677592546193438</c:v>
                </c:pt>
                <c:pt idx="12">
                  <c:v>-98.270132549299291</c:v>
                </c:pt>
                <c:pt idx="13">
                  <c:v>-99.717584845499147</c:v>
                </c:pt>
                <c:pt idx="14">
                  <c:v>-99.555239307048637</c:v>
                </c:pt>
                <c:pt idx="15">
                  <c:v>-99.627564975390243</c:v>
                </c:pt>
                <c:pt idx="16">
                  <c:v>-99.639391567027545</c:v>
                </c:pt>
                <c:pt idx="17">
                  <c:v>-99.677087930345436</c:v>
                </c:pt>
              </c:numCache>
            </c:numRef>
          </c:val>
          <c:smooth val="0"/>
          <c:extLst>
            <c:ext xmlns:c16="http://schemas.microsoft.com/office/drawing/2014/chart" uri="{C3380CC4-5D6E-409C-BE32-E72D297353CC}">
              <c16:uniqueId val="{00000001-1FA3-4C2E-B286-43F2CD60B1E5}"/>
            </c:ext>
          </c:extLst>
        </c:ser>
        <c:dLbls>
          <c:showLegendKey val="0"/>
          <c:showVal val="0"/>
          <c:showCatName val="0"/>
          <c:showSerName val="0"/>
          <c:showPercent val="0"/>
          <c:showBubbleSize val="0"/>
        </c:dLbls>
        <c:marker val="1"/>
        <c:smooth val="0"/>
        <c:axId val="431777560"/>
        <c:axId val="431785104"/>
      </c:lineChart>
      <c:catAx>
        <c:axId val="431785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431777888"/>
        <c:crosses val="autoZero"/>
        <c:auto val="1"/>
        <c:lblAlgn val="ctr"/>
        <c:lblOffset val="100"/>
        <c:noMultiLvlLbl val="0"/>
      </c:catAx>
      <c:valAx>
        <c:axId val="431777888"/>
        <c:scaling>
          <c:orientation val="minMax"/>
          <c:max val="10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431785760"/>
        <c:crosses val="autoZero"/>
        <c:crossBetween val="between"/>
      </c:valAx>
      <c:valAx>
        <c:axId val="431785104"/>
        <c:scaling>
          <c:orientation val="minMax"/>
          <c:max val="0"/>
          <c:min val="-100"/>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431777560"/>
        <c:crosses val="max"/>
        <c:crossBetween val="between"/>
      </c:valAx>
      <c:catAx>
        <c:axId val="431777560"/>
        <c:scaling>
          <c:orientation val="minMax"/>
        </c:scaling>
        <c:delete val="1"/>
        <c:axPos val="b"/>
        <c:numFmt formatCode="General" sourceLinked="1"/>
        <c:majorTickMark val="out"/>
        <c:minorTickMark val="none"/>
        <c:tickLblPos val="nextTo"/>
        <c:crossAx val="431785104"/>
        <c:crosses val="autoZero"/>
        <c:auto val="1"/>
        <c:lblAlgn val="ctr"/>
        <c:lblOffset val="100"/>
        <c:noMultiLvlLbl val="0"/>
      </c:catAx>
      <c:spPr>
        <a:noFill/>
        <a:ln>
          <a:noFill/>
        </a:ln>
        <a:effectLst/>
      </c:spPr>
    </c:plotArea>
    <c:legend>
      <c:legendPos val="b"/>
      <c:layout>
        <c:manualLayout>
          <c:xMode val="edge"/>
          <c:yMode val="edge"/>
          <c:x val="0.54914097222222225"/>
          <c:y val="0.18127085311359603"/>
          <c:w val="0.31016686424704609"/>
          <c:h val="0.14209345028563966"/>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5"/>
          <c:order val="5"/>
          <c:tx>
            <c:strRef>
              <c:f>Sheet1!$D$14</c:f>
              <c:strCache>
                <c:ptCount val="1"/>
                <c:pt idx="0">
                  <c:v>全国</c:v>
                </c:pt>
              </c:strCache>
            </c:strRef>
          </c:tx>
          <c:spPr>
            <a:solidFill>
              <a:schemeClr val="accent6"/>
            </a:solidFill>
            <a:ln>
              <a:noFill/>
            </a:ln>
            <a:effectLst/>
          </c:spPr>
          <c:invertIfNegative val="0"/>
          <c:cat>
            <c:strRef>
              <c:f>Sheet1!$E$8:$N$8</c:f>
              <c:strCache>
                <c:ptCount val="10"/>
                <c:pt idx="0">
                  <c:v>2010年</c:v>
                </c:pt>
                <c:pt idx="1">
                  <c:v>2011年</c:v>
                </c:pt>
                <c:pt idx="2">
                  <c:v>2012年</c:v>
                </c:pt>
                <c:pt idx="3">
                  <c:v>2013年</c:v>
                </c:pt>
                <c:pt idx="4">
                  <c:v>2014年</c:v>
                </c:pt>
                <c:pt idx="5">
                  <c:v>2015年</c:v>
                </c:pt>
                <c:pt idx="6">
                  <c:v>2016年</c:v>
                </c:pt>
                <c:pt idx="7">
                  <c:v>2017年</c:v>
                </c:pt>
                <c:pt idx="8">
                  <c:v>2018年</c:v>
                </c:pt>
                <c:pt idx="9">
                  <c:v>2019年</c:v>
                </c:pt>
              </c:strCache>
            </c:strRef>
          </c:cat>
          <c:val>
            <c:numRef>
              <c:f>Sheet1!$E$14:$N$14</c:f>
              <c:numCache>
                <c:formatCode>#,##0_);[Red]\(#,##0\)</c:formatCode>
                <c:ptCount val="10"/>
                <c:pt idx="0">
                  <c:v>2159</c:v>
                </c:pt>
                <c:pt idx="1">
                  <c:v>1892</c:v>
                </c:pt>
                <c:pt idx="2">
                  <c:v>2337</c:v>
                </c:pt>
                <c:pt idx="3">
                  <c:v>2427</c:v>
                </c:pt>
                <c:pt idx="4">
                  <c:v>2590</c:v>
                </c:pt>
                <c:pt idx="5">
                  <c:v>2847</c:v>
                </c:pt>
                <c:pt idx="6">
                  <c:v>3112</c:v>
                </c:pt>
                <c:pt idx="7">
                  <c:v>3313</c:v>
                </c:pt>
                <c:pt idx="8">
                  <c:v>3433</c:v>
                </c:pt>
                <c:pt idx="9">
                  <c:v>3621</c:v>
                </c:pt>
              </c:numCache>
            </c:numRef>
          </c:val>
          <c:extLst>
            <c:ext xmlns:c16="http://schemas.microsoft.com/office/drawing/2014/chart" uri="{C3380CC4-5D6E-409C-BE32-E72D297353CC}">
              <c16:uniqueId val="{00000000-BC22-4CDF-97E1-0EE9C23A98B2}"/>
            </c:ext>
          </c:extLst>
        </c:ser>
        <c:dLbls>
          <c:showLegendKey val="0"/>
          <c:showVal val="0"/>
          <c:showCatName val="0"/>
          <c:showSerName val="0"/>
          <c:showPercent val="0"/>
          <c:showBubbleSize val="0"/>
        </c:dLbls>
        <c:gapWidth val="150"/>
        <c:axId val="343008640"/>
        <c:axId val="343011592"/>
      </c:barChart>
      <c:lineChart>
        <c:grouping val="standard"/>
        <c:varyColors val="0"/>
        <c:ser>
          <c:idx val="0"/>
          <c:order val="0"/>
          <c:tx>
            <c:strRef>
              <c:f>Sheet1!$D$9</c:f>
              <c:strCache>
                <c:ptCount val="1"/>
                <c:pt idx="0">
                  <c:v>東京都</c:v>
                </c:pt>
              </c:strCache>
            </c:strRef>
          </c:tx>
          <c:spPr>
            <a:ln w="19050" cap="rnd">
              <a:solidFill>
                <a:schemeClr val="accent1"/>
              </a:solidFill>
              <a:round/>
            </a:ln>
            <a:effectLst/>
          </c:spPr>
          <c:marker>
            <c:symbol val="diamond"/>
            <c:size val="6"/>
            <c:spPr>
              <a:solidFill>
                <a:schemeClr val="accent1"/>
              </a:solidFill>
              <a:ln w="9525">
                <a:solidFill>
                  <a:schemeClr val="tx1"/>
                </a:solidFill>
              </a:ln>
              <a:effectLst/>
            </c:spPr>
          </c:marker>
          <c:cat>
            <c:strRef>
              <c:f>Sheet1!$E$8:$N$8</c:f>
              <c:strCache>
                <c:ptCount val="10"/>
                <c:pt idx="0">
                  <c:v>2010年</c:v>
                </c:pt>
                <c:pt idx="1">
                  <c:v>2011年</c:v>
                </c:pt>
                <c:pt idx="2">
                  <c:v>2012年</c:v>
                </c:pt>
                <c:pt idx="3">
                  <c:v>2013年</c:v>
                </c:pt>
                <c:pt idx="4">
                  <c:v>2014年</c:v>
                </c:pt>
                <c:pt idx="5">
                  <c:v>2015年</c:v>
                </c:pt>
                <c:pt idx="6">
                  <c:v>2016年</c:v>
                </c:pt>
                <c:pt idx="7">
                  <c:v>2017年</c:v>
                </c:pt>
                <c:pt idx="8">
                  <c:v>2018年</c:v>
                </c:pt>
                <c:pt idx="9">
                  <c:v>2019年</c:v>
                </c:pt>
              </c:strCache>
            </c:strRef>
          </c:cat>
          <c:val>
            <c:numRef>
              <c:f>Sheet1!$E$9:$N$9</c:f>
              <c:numCache>
                <c:formatCode>#,##0_);[Red]\(#,##0\)</c:formatCode>
                <c:ptCount val="10"/>
                <c:pt idx="0">
                  <c:v>510</c:v>
                </c:pt>
                <c:pt idx="1">
                  <c:v>484</c:v>
                </c:pt>
                <c:pt idx="2">
                  <c:v>517</c:v>
                </c:pt>
                <c:pt idx="3">
                  <c:v>537</c:v>
                </c:pt>
                <c:pt idx="4">
                  <c:v>565</c:v>
                </c:pt>
                <c:pt idx="5">
                  <c:v>583</c:v>
                </c:pt>
                <c:pt idx="6">
                  <c:v>593</c:v>
                </c:pt>
                <c:pt idx="7">
                  <c:v>631</c:v>
                </c:pt>
                <c:pt idx="8">
                  <c:v>670</c:v>
                </c:pt>
                <c:pt idx="9">
                  <c:v>581</c:v>
                </c:pt>
              </c:numCache>
            </c:numRef>
          </c:val>
          <c:smooth val="0"/>
          <c:extLst>
            <c:ext xmlns:c16="http://schemas.microsoft.com/office/drawing/2014/chart" uri="{C3380CC4-5D6E-409C-BE32-E72D297353CC}">
              <c16:uniqueId val="{00000001-BC22-4CDF-97E1-0EE9C23A98B2}"/>
            </c:ext>
          </c:extLst>
        </c:ser>
        <c:ser>
          <c:idx val="1"/>
          <c:order val="1"/>
          <c:tx>
            <c:strRef>
              <c:f>Sheet1!$D$10</c:f>
              <c:strCache>
                <c:ptCount val="1"/>
                <c:pt idx="0">
                  <c:v>愛知県</c:v>
                </c:pt>
              </c:strCache>
            </c:strRef>
          </c:tx>
          <c:spPr>
            <a:ln w="19050" cap="rnd">
              <a:solidFill>
                <a:schemeClr val="accent2"/>
              </a:solidFill>
              <a:round/>
            </a:ln>
            <a:effectLst/>
          </c:spPr>
          <c:marker>
            <c:symbol val="circle"/>
            <c:size val="6"/>
            <c:spPr>
              <a:solidFill>
                <a:schemeClr val="accent2"/>
              </a:solidFill>
              <a:ln w="9525">
                <a:solidFill>
                  <a:schemeClr val="tx1"/>
                </a:solidFill>
              </a:ln>
              <a:effectLst/>
            </c:spPr>
          </c:marker>
          <c:cat>
            <c:strRef>
              <c:f>Sheet1!$E$8:$N$8</c:f>
              <c:strCache>
                <c:ptCount val="10"/>
                <c:pt idx="0">
                  <c:v>2010年</c:v>
                </c:pt>
                <c:pt idx="1">
                  <c:v>2011年</c:v>
                </c:pt>
                <c:pt idx="2">
                  <c:v>2012年</c:v>
                </c:pt>
                <c:pt idx="3">
                  <c:v>2013年</c:v>
                </c:pt>
                <c:pt idx="4">
                  <c:v>2014年</c:v>
                </c:pt>
                <c:pt idx="5">
                  <c:v>2015年</c:v>
                </c:pt>
                <c:pt idx="6">
                  <c:v>2016年</c:v>
                </c:pt>
                <c:pt idx="7">
                  <c:v>2017年</c:v>
                </c:pt>
                <c:pt idx="8">
                  <c:v>2018年</c:v>
                </c:pt>
                <c:pt idx="9">
                  <c:v>2019年</c:v>
                </c:pt>
              </c:strCache>
            </c:strRef>
          </c:cat>
          <c:val>
            <c:numRef>
              <c:f>Sheet1!$E$10:$N$10</c:f>
              <c:numCache>
                <c:formatCode>#,##0_);[Red]\(#,##0\)</c:formatCode>
                <c:ptCount val="10"/>
                <c:pt idx="0">
                  <c:v>139</c:v>
                </c:pt>
                <c:pt idx="1">
                  <c:v>125</c:v>
                </c:pt>
                <c:pt idx="2">
                  <c:v>144</c:v>
                </c:pt>
                <c:pt idx="3">
                  <c:v>154</c:v>
                </c:pt>
                <c:pt idx="4">
                  <c:v>179</c:v>
                </c:pt>
                <c:pt idx="5">
                  <c:v>187</c:v>
                </c:pt>
                <c:pt idx="6">
                  <c:v>207</c:v>
                </c:pt>
                <c:pt idx="7">
                  <c:v>192</c:v>
                </c:pt>
                <c:pt idx="8">
                  <c:v>216</c:v>
                </c:pt>
                <c:pt idx="9">
                  <c:v>259</c:v>
                </c:pt>
              </c:numCache>
            </c:numRef>
          </c:val>
          <c:smooth val="0"/>
          <c:extLst>
            <c:ext xmlns:c16="http://schemas.microsoft.com/office/drawing/2014/chart" uri="{C3380CC4-5D6E-409C-BE32-E72D297353CC}">
              <c16:uniqueId val="{00000002-BC22-4CDF-97E1-0EE9C23A98B2}"/>
            </c:ext>
          </c:extLst>
        </c:ser>
        <c:ser>
          <c:idx val="2"/>
          <c:order val="2"/>
          <c:tx>
            <c:strRef>
              <c:f>Sheet1!$D$11</c:f>
              <c:strCache>
                <c:ptCount val="1"/>
                <c:pt idx="0">
                  <c:v>大阪府</c:v>
                </c:pt>
              </c:strCache>
            </c:strRef>
          </c:tx>
          <c:spPr>
            <a:ln w="19050" cap="rnd">
              <a:solidFill>
                <a:srgbClr val="FF0000"/>
              </a:solidFill>
              <a:round/>
            </a:ln>
            <a:effectLst/>
          </c:spPr>
          <c:marker>
            <c:symbol val="square"/>
            <c:size val="6"/>
            <c:spPr>
              <a:solidFill>
                <a:srgbClr val="FF0000"/>
              </a:solidFill>
              <a:ln w="9525">
                <a:solidFill>
                  <a:schemeClr val="tx1"/>
                </a:solidFill>
              </a:ln>
              <a:effectLst/>
            </c:spPr>
          </c:marker>
          <c:cat>
            <c:strRef>
              <c:f>Sheet1!$E$8:$N$8</c:f>
              <c:strCache>
                <c:ptCount val="10"/>
                <c:pt idx="0">
                  <c:v>2010年</c:v>
                </c:pt>
                <c:pt idx="1">
                  <c:v>2011年</c:v>
                </c:pt>
                <c:pt idx="2">
                  <c:v>2012年</c:v>
                </c:pt>
                <c:pt idx="3">
                  <c:v>2013年</c:v>
                </c:pt>
                <c:pt idx="4">
                  <c:v>2014年</c:v>
                </c:pt>
                <c:pt idx="5">
                  <c:v>2015年</c:v>
                </c:pt>
                <c:pt idx="6">
                  <c:v>2016年</c:v>
                </c:pt>
                <c:pt idx="7">
                  <c:v>2017年</c:v>
                </c:pt>
                <c:pt idx="8">
                  <c:v>2018年</c:v>
                </c:pt>
                <c:pt idx="9">
                  <c:v>2019年</c:v>
                </c:pt>
              </c:strCache>
            </c:strRef>
          </c:cat>
          <c:val>
            <c:numRef>
              <c:f>Sheet1!$E$11:$N$11</c:f>
              <c:numCache>
                <c:formatCode>#,##0_);[Red]\(#,##0\)</c:formatCode>
                <c:ptCount val="10"/>
                <c:pt idx="0">
                  <c:v>152</c:v>
                </c:pt>
                <c:pt idx="1">
                  <c:v>135</c:v>
                </c:pt>
                <c:pt idx="2">
                  <c:v>281</c:v>
                </c:pt>
                <c:pt idx="3">
                  <c:v>314</c:v>
                </c:pt>
                <c:pt idx="4">
                  <c:v>253</c:v>
                </c:pt>
                <c:pt idx="5">
                  <c:v>242</c:v>
                </c:pt>
                <c:pt idx="6">
                  <c:v>280</c:v>
                </c:pt>
                <c:pt idx="7">
                  <c:v>251</c:v>
                </c:pt>
                <c:pt idx="8">
                  <c:v>240</c:v>
                </c:pt>
                <c:pt idx="9">
                  <c:v>300</c:v>
                </c:pt>
              </c:numCache>
            </c:numRef>
          </c:val>
          <c:smooth val="0"/>
          <c:extLst>
            <c:ext xmlns:c16="http://schemas.microsoft.com/office/drawing/2014/chart" uri="{C3380CC4-5D6E-409C-BE32-E72D297353CC}">
              <c16:uniqueId val="{00000003-BC22-4CDF-97E1-0EE9C23A98B2}"/>
            </c:ext>
          </c:extLst>
        </c:ser>
        <c:ser>
          <c:idx val="3"/>
          <c:order val="3"/>
          <c:tx>
            <c:strRef>
              <c:f>Sheet1!$D$12</c:f>
              <c:strCache>
                <c:ptCount val="1"/>
                <c:pt idx="0">
                  <c:v>京都府</c:v>
                </c:pt>
              </c:strCache>
            </c:strRef>
          </c:tx>
          <c:spPr>
            <a:ln w="19050" cap="rnd">
              <a:solidFill>
                <a:schemeClr val="accent4"/>
              </a:solidFill>
              <a:prstDash val="sysDash"/>
              <a:round/>
            </a:ln>
            <a:effectLst/>
          </c:spPr>
          <c:marker>
            <c:symbol val="triangle"/>
            <c:size val="6"/>
            <c:spPr>
              <a:solidFill>
                <a:schemeClr val="accent4"/>
              </a:solidFill>
              <a:ln w="9525">
                <a:solidFill>
                  <a:schemeClr val="tx1"/>
                </a:solidFill>
              </a:ln>
              <a:effectLst/>
            </c:spPr>
          </c:marker>
          <c:cat>
            <c:strRef>
              <c:f>Sheet1!$E$8:$N$8</c:f>
              <c:strCache>
                <c:ptCount val="10"/>
                <c:pt idx="0">
                  <c:v>2010年</c:v>
                </c:pt>
                <c:pt idx="1">
                  <c:v>2011年</c:v>
                </c:pt>
                <c:pt idx="2">
                  <c:v>2012年</c:v>
                </c:pt>
                <c:pt idx="3">
                  <c:v>2013年</c:v>
                </c:pt>
                <c:pt idx="4">
                  <c:v>2014年</c:v>
                </c:pt>
                <c:pt idx="5">
                  <c:v>2015年</c:v>
                </c:pt>
                <c:pt idx="6">
                  <c:v>2016年</c:v>
                </c:pt>
                <c:pt idx="7">
                  <c:v>2017年</c:v>
                </c:pt>
                <c:pt idx="8">
                  <c:v>2018年</c:v>
                </c:pt>
                <c:pt idx="9">
                  <c:v>2019年</c:v>
                </c:pt>
              </c:strCache>
            </c:strRef>
          </c:cat>
          <c:val>
            <c:numRef>
              <c:f>Sheet1!$E$12:$N$12</c:f>
              <c:numCache>
                <c:formatCode>#,##0_);[Red]\(#,##0\)</c:formatCode>
                <c:ptCount val="10"/>
                <c:pt idx="0">
                  <c:v>160</c:v>
                </c:pt>
                <c:pt idx="1">
                  <c:v>145</c:v>
                </c:pt>
                <c:pt idx="2">
                  <c:v>202</c:v>
                </c:pt>
                <c:pt idx="3">
                  <c:v>179</c:v>
                </c:pt>
                <c:pt idx="4">
                  <c:v>211</c:v>
                </c:pt>
                <c:pt idx="5">
                  <c:v>230</c:v>
                </c:pt>
                <c:pt idx="6">
                  <c:v>290</c:v>
                </c:pt>
                <c:pt idx="7">
                  <c:v>334</c:v>
                </c:pt>
                <c:pt idx="8">
                  <c:v>367</c:v>
                </c:pt>
                <c:pt idx="9">
                  <c:v>398</c:v>
                </c:pt>
              </c:numCache>
            </c:numRef>
          </c:val>
          <c:smooth val="0"/>
          <c:extLst>
            <c:ext xmlns:c16="http://schemas.microsoft.com/office/drawing/2014/chart" uri="{C3380CC4-5D6E-409C-BE32-E72D297353CC}">
              <c16:uniqueId val="{00000004-BC22-4CDF-97E1-0EE9C23A98B2}"/>
            </c:ext>
          </c:extLst>
        </c:ser>
        <c:ser>
          <c:idx val="4"/>
          <c:order val="4"/>
          <c:tx>
            <c:strRef>
              <c:f>Sheet1!$D$13</c:f>
              <c:strCache>
                <c:ptCount val="1"/>
                <c:pt idx="0">
                  <c:v>福岡県</c:v>
                </c:pt>
              </c:strCache>
            </c:strRef>
          </c:tx>
          <c:spPr>
            <a:ln w="19050" cap="rnd">
              <a:solidFill>
                <a:schemeClr val="accent4">
                  <a:lumMod val="50000"/>
                </a:schemeClr>
              </a:solidFill>
              <a:prstDash val="dash"/>
              <a:round/>
            </a:ln>
            <a:effectLst/>
          </c:spPr>
          <c:marker>
            <c:symbol val="circle"/>
            <c:size val="6"/>
            <c:spPr>
              <a:solidFill>
                <a:schemeClr val="accent4">
                  <a:lumMod val="50000"/>
                </a:schemeClr>
              </a:solidFill>
              <a:ln w="9525">
                <a:solidFill>
                  <a:schemeClr val="tx1">
                    <a:alpha val="90000"/>
                  </a:schemeClr>
                </a:solidFill>
              </a:ln>
              <a:effectLst/>
            </c:spPr>
          </c:marker>
          <c:cat>
            <c:strRef>
              <c:f>Sheet1!$E$8:$N$8</c:f>
              <c:strCache>
                <c:ptCount val="10"/>
                <c:pt idx="0">
                  <c:v>2010年</c:v>
                </c:pt>
                <c:pt idx="1">
                  <c:v>2011年</c:v>
                </c:pt>
                <c:pt idx="2">
                  <c:v>2012年</c:v>
                </c:pt>
                <c:pt idx="3">
                  <c:v>2013年</c:v>
                </c:pt>
                <c:pt idx="4">
                  <c:v>2014年</c:v>
                </c:pt>
                <c:pt idx="5">
                  <c:v>2015年</c:v>
                </c:pt>
                <c:pt idx="6">
                  <c:v>2016年</c:v>
                </c:pt>
                <c:pt idx="7">
                  <c:v>2017年</c:v>
                </c:pt>
                <c:pt idx="8">
                  <c:v>2018年</c:v>
                </c:pt>
                <c:pt idx="9">
                  <c:v>2019年</c:v>
                </c:pt>
              </c:strCache>
            </c:strRef>
          </c:cat>
          <c:val>
            <c:numRef>
              <c:f>Sheet1!$E$13:$N$13</c:f>
              <c:numCache>
                <c:formatCode>#,##0_);[Red]\(#,##0\)</c:formatCode>
                <c:ptCount val="10"/>
                <c:pt idx="0">
                  <c:v>269</c:v>
                </c:pt>
                <c:pt idx="1">
                  <c:v>268</c:v>
                </c:pt>
                <c:pt idx="2">
                  <c:v>301</c:v>
                </c:pt>
                <c:pt idx="3">
                  <c:v>312</c:v>
                </c:pt>
                <c:pt idx="4">
                  <c:v>411</c:v>
                </c:pt>
                <c:pt idx="5">
                  <c:v>450</c:v>
                </c:pt>
                <c:pt idx="6">
                  <c:v>488</c:v>
                </c:pt>
                <c:pt idx="7">
                  <c:v>436</c:v>
                </c:pt>
                <c:pt idx="8">
                  <c:v>427</c:v>
                </c:pt>
                <c:pt idx="9">
                  <c:v>464</c:v>
                </c:pt>
              </c:numCache>
            </c:numRef>
          </c:val>
          <c:smooth val="0"/>
          <c:extLst>
            <c:ext xmlns:c16="http://schemas.microsoft.com/office/drawing/2014/chart" uri="{C3380CC4-5D6E-409C-BE32-E72D297353CC}">
              <c16:uniqueId val="{00000005-BC22-4CDF-97E1-0EE9C23A98B2}"/>
            </c:ext>
          </c:extLst>
        </c:ser>
        <c:dLbls>
          <c:showLegendKey val="0"/>
          <c:showVal val="0"/>
          <c:showCatName val="0"/>
          <c:showSerName val="0"/>
          <c:showPercent val="0"/>
          <c:showBubbleSize val="0"/>
        </c:dLbls>
        <c:marker val="1"/>
        <c:smooth val="0"/>
        <c:axId val="411600152"/>
        <c:axId val="411596544"/>
      </c:lineChart>
      <c:catAx>
        <c:axId val="411600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11596544"/>
        <c:crosses val="autoZero"/>
        <c:auto val="1"/>
        <c:lblAlgn val="ctr"/>
        <c:lblOffset val="100"/>
        <c:noMultiLvlLbl val="0"/>
      </c:catAx>
      <c:valAx>
        <c:axId val="411596544"/>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11600152"/>
        <c:crosses val="autoZero"/>
        <c:crossBetween val="between"/>
      </c:valAx>
      <c:valAx>
        <c:axId val="343011592"/>
        <c:scaling>
          <c:orientation val="minMax"/>
        </c:scaling>
        <c:delete val="0"/>
        <c:axPos val="r"/>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43008640"/>
        <c:crosses val="max"/>
        <c:crossBetween val="between"/>
      </c:valAx>
      <c:catAx>
        <c:axId val="343008640"/>
        <c:scaling>
          <c:orientation val="minMax"/>
        </c:scaling>
        <c:delete val="1"/>
        <c:axPos val="b"/>
        <c:numFmt formatCode="General" sourceLinked="1"/>
        <c:majorTickMark val="out"/>
        <c:minorTickMark val="none"/>
        <c:tickLblPos val="nextTo"/>
        <c:crossAx val="343011592"/>
        <c:crosses val="autoZero"/>
        <c:auto val="1"/>
        <c:lblAlgn val="ctr"/>
        <c:lblOffset val="100"/>
        <c:noMultiLvlLbl val="0"/>
      </c:cat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グランキューブ催事開催件数!$A$15</c:f>
              <c:strCache>
                <c:ptCount val="1"/>
                <c:pt idx="0">
                  <c:v>月別</c:v>
                </c:pt>
              </c:strCache>
            </c:strRef>
          </c:tx>
          <c:spPr>
            <a:solidFill>
              <a:schemeClr val="accent1"/>
            </a:solidFill>
            <a:ln>
              <a:noFill/>
            </a:ln>
            <a:effectLst/>
          </c:spPr>
          <c:invertIfNegative val="0"/>
          <c:dLbls>
            <c:dLbl>
              <c:idx val="4"/>
              <c:layout>
                <c:manualLayout>
                  <c:x val="-5.097103541733274E-17"/>
                  <c:y val="2.08217543065781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4BD-4C55-99A5-2495905785CF}"/>
                </c:ext>
              </c:extLst>
            </c:dLbl>
            <c:dLbl>
              <c:idx val="5"/>
              <c:layout>
                <c:manualLayout>
                  <c:x val="0"/>
                  <c:y val="2.08217543065781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4BD-4C55-99A5-2495905785CF}"/>
                </c:ext>
              </c:extLst>
            </c:dLbl>
            <c:dLbl>
              <c:idx val="8"/>
              <c:layout>
                <c:manualLayout>
                  <c:x val="2.7802704130409132E-3"/>
                  <c:y val="2.08217543065782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4BD-4C55-99A5-2495905785CF}"/>
                </c:ext>
              </c:extLst>
            </c:dLbl>
            <c:dLbl>
              <c:idx val="10"/>
              <c:layout>
                <c:manualLayout>
                  <c:x val="-2.7802704130409132E-3"/>
                  <c:y val="2.0821754306578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4BD-4C55-99A5-2495905785CF}"/>
                </c:ext>
              </c:extLst>
            </c:dLbl>
            <c:dLbl>
              <c:idx val="13"/>
              <c:layout>
                <c:manualLayout>
                  <c:x val="-2.0388414166933096E-16"/>
                  <c:y val="-1.56163157299336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4BD-4C55-99A5-2495905785C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multiLvlStrRef>
              <c:f>グランキューブ催事開催件数!$B$13:$P$14</c:f>
              <c:multiLvlStrCache>
                <c:ptCount val="15"/>
                <c:lvl>
                  <c:pt idx="0">
                    <c:v>4月</c:v>
                  </c:pt>
                  <c:pt idx="1">
                    <c:v>5月</c:v>
                  </c:pt>
                  <c:pt idx="2">
                    <c:v>6月</c:v>
                  </c:pt>
                  <c:pt idx="3">
                    <c:v>7月</c:v>
                  </c:pt>
                  <c:pt idx="4">
                    <c:v>8月</c:v>
                  </c:pt>
                  <c:pt idx="5">
                    <c:v>9月</c:v>
                  </c:pt>
                  <c:pt idx="6">
                    <c:v>10月</c:v>
                  </c:pt>
                  <c:pt idx="7">
                    <c:v>11月</c:v>
                  </c:pt>
                  <c:pt idx="8">
                    <c:v>12月</c:v>
                  </c:pt>
                  <c:pt idx="9">
                    <c:v>1月</c:v>
                  </c:pt>
                  <c:pt idx="10">
                    <c:v>2月</c:v>
                  </c:pt>
                  <c:pt idx="11">
                    <c:v>3月</c:v>
                  </c:pt>
                  <c:pt idx="12">
                    <c:v>4月</c:v>
                  </c:pt>
                  <c:pt idx="13">
                    <c:v>5月</c:v>
                  </c:pt>
                  <c:pt idx="14">
                    <c:v>6月</c:v>
                  </c:pt>
                </c:lvl>
                <c:lvl>
                  <c:pt idx="0">
                    <c:v>2020年度</c:v>
                  </c:pt>
                  <c:pt idx="12">
                    <c:v>2021年度</c:v>
                  </c:pt>
                </c:lvl>
              </c:multiLvlStrCache>
            </c:multiLvlStrRef>
          </c:cat>
          <c:val>
            <c:numRef>
              <c:f>グランキューブ催事開催件数!$B$15:$P$15</c:f>
              <c:numCache>
                <c:formatCode>General</c:formatCode>
                <c:ptCount val="15"/>
                <c:pt idx="0">
                  <c:v>7</c:v>
                </c:pt>
                <c:pt idx="1">
                  <c:v>0</c:v>
                </c:pt>
                <c:pt idx="2">
                  <c:v>18</c:v>
                </c:pt>
                <c:pt idx="3">
                  <c:v>46</c:v>
                </c:pt>
                <c:pt idx="4">
                  <c:v>52</c:v>
                </c:pt>
                <c:pt idx="5">
                  <c:v>64</c:v>
                </c:pt>
                <c:pt idx="6">
                  <c:v>80</c:v>
                </c:pt>
                <c:pt idx="7">
                  <c:v>67</c:v>
                </c:pt>
                <c:pt idx="8">
                  <c:v>43</c:v>
                </c:pt>
                <c:pt idx="9">
                  <c:v>41</c:v>
                </c:pt>
                <c:pt idx="10">
                  <c:v>42</c:v>
                </c:pt>
                <c:pt idx="11">
                  <c:v>86</c:v>
                </c:pt>
                <c:pt idx="12">
                  <c:v>59</c:v>
                </c:pt>
                <c:pt idx="13">
                  <c:v>5</c:v>
                </c:pt>
                <c:pt idx="14">
                  <c:v>0</c:v>
                </c:pt>
              </c:numCache>
            </c:numRef>
          </c:val>
          <c:extLst>
            <c:ext xmlns:c16="http://schemas.microsoft.com/office/drawing/2014/chart" uri="{C3380CC4-5D6E-409C-BE32-E72D297353CC}">
              <c16:uniqueId val="{00000000-2DDF-4E07-8D31-E1183876F920}"/>
            </c:ext>
          </c:extLst>
        </c:ser>
        <c:dLbls>
          <c:showLegendKey val="0"/>
          <c:showVal val="0"/>
          <c:showCatName val="0"/>
          <c:showSerName val="0"/>
          <c:showPercent val="0"/>
          <c:showBubbleSize val="0"/>
        </c:dLbls>
        <c:gapWidth val="219"/>
        <c:overlap val="-27"/>
        <c:axId val="493576528"/>
        <c:axId val="493575872"/>
      </c:barChart>
      <c:catAx>
        <c:axId val="49357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93575872"/>
        <c:crosses val="autoZero"/>
        <c:auto val="1"/>
        <c:lblAlgn val="ctr"/>
        <c:lblOffset val="100"/>
        <c:noMultiLvlLbl val="0"/>
      </c:catAx>
      <c:valAx>
        <c:axId val="493575872"/>
        <c:scaling>
          <c:orientation val="minMax"/>
          <c:max val="9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93576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グランキューブ催事開催件数!$A$11</c:f>
              <c:strCache>
                <c:ptCount val="1"/>
                <c:pt idx="0">
                  <c:v>年度別</c:v>
                </c:pt>
              </c:strCache>
            </c:strRef>
          </c:tx>
          <c:spPr>
            <a:solidFill>
              <a:schemeClr val="accent1"/>
            </a:solidFill>
            <a:ln>
              <a:noFill/>
            </a:ln>
            <a:effectLst/>
          </c:spPr>
          <c:invertIfNegative val="0"/>
          <c:dLbls>
            <c:dLbl>
              <c:idx val="0"/>
              <c:layout>
                <c:manualLayout>
                  <c:x val="9.9502487562188897E-3"/>
                  <c:y val="5.689332009705012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9D1-4C83-834F-8ADC8CD9ED9E}"/>
                </c:ext>
              </c:extLst>
            </c:dLbl>
            <c:dLbl>
              <c:idx val="1"/>
              <c:layout>
                <c:manualLayout>
                  <c:x val="0"/>
                  <c:y val="1.13786640194100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D1-4C83-834F-8ADC8CD9ED9E}"/>
                </c:ext>
              </c:extLst>
            </c:dLbl>
            <c:dLbl>
              <c:idx val="4"/>
              <c:layout>
                <c:manualLayout>
                  <c:x val="-6.0806373292035783E-17"/>
                  <c:y val="2.84466600485250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9D1-4C83-834F-8ADC8CD9ED9E}"/>
                </c:ext>
              </c:extLst>
            </c:dLbl>
            <c:dLbl>
              <c:idx val="5"/>
              <c:layout>
                <c:manualLayout>
                  <c:x val="3.3167495854063019E-3"/>
                  <c:y val="1.70679960291150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9D1-4C83-834F-8ADC8CD9ED9E}"/>
                </c:ext>
              </c:extLst>
            </c:dLbl>
            <c:dLbl>
              <c:idx val="6"/>
              <c:layout>
                <c:manualLayout>
                  <c:x val="0"/>
                  <c:y val="1.13786640194100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D1-4C83-834F-8ADC8CD9ED9E}"/>
                </c:ext>
              </c:extLst>
            </c:dLbl>
            <c:dLbl>
              <c:idx val="7"/>
              <c:layout>
                <c:manualLayout>
                  <c:x val="-3.3167495854064233E-3"/>
                  <c:y val="3.41359920582300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9D1-4C83-834F-8ADC8CD9ED9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グランキューブ催事開催件数!$B$10:$L$10</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グランキューブ催事開催件数!$B$11:$L$11</c:f>
              <c:numCache>
                <c:formatCode>#,##0_ </c:formatCode>
                <c:ptCount val="10"/>
                <c:pt idx="0">
                  <c:v>1670</c:v>
                </c:pt>
                <c:pt idx="1">
                  <c:v>1630</c:v>
                </c:pt>
                <c:pt idx="2">
                  <c:v>1507</c:v>
                </c:pt>
                <c:pt idx="3">
                  <c:v>1448</c:v>
                </c:pt>
                <c:pt idx="4">
                  <c:v>1618</c:v>
                </c:pt>
                <c:pt idx="5">
                  <c:v>1592</c:v>
                </c:pt>
                <c:pt idx="6">
                  <c:v>1572</c:v>
                </c:pt>
                <c:pt idx="7">
                  <c:v>1368</c:v>
                </c:pt>
                <c:pt idx="8">
                  <c:v>1215</c:v>
                </c:pt>
                <c:pt idx="9">
                  <c:v>546</c:v>
                </c:pt>
              </c:numCache>
            </c:numRef>
          </c:val>
          <c:extLst>
            <c:ext xmlns:c16="http://schemas.microsoft.com/office/drawing/2014/chart" uri="{C3380CC4-5D6E-409C-BE32-E72D297353CC}">
              <c16:uniqueId val="{00000000-695B-4220-BA58-70A5A6A041D5}"/>
            </c:ext>
          </c:extLst>
        </c:ser>
        <c:dLbls>
          <c:showLegendKey val="0"/>
          <c:showVal val="0"/>
          <c:showCatName val="0"/>
          <c:showSerName val="0"/>
          <c:showPercent val="0"/>
          <c:showBubbleSize val="0"/>
        </c:dLbls>
        <c:gapWidth val="219"/>
        <c:overlap val="-27"/>
        <c:axId val="499167104"/>
        <c:axId val="499163168"/>
      </c:barChart>
      <c:catAx>
        <c:axId val="499167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99163168"/>
        <c:crosses val="autoZero"/>
        <c:auto val="1"/>
        <c:lblAlgn val="ctr"/>
        <c:lblOffset val="100"/>
        <c:noMultiLvlLbl val="0"/>
      </c:catAx>
      <c:valAx>
        <c:axId val="499163168"/>
        <c:scaling>
          <c:orientation val="minMax"/>
          <c:min val="250"/>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99167104"/>
        <c:crosses val="autoZero"/>
        <c:crossBetween val="between"/>
        <c:majorUnit val="250"/>
        <c:minorUnit val="100"/>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インテックス大阪催事開催件数!$B$17</c:f>
              <c:strCache>
                <c:ptCount val="1"/>
                <c:pt idx="0">
                  <c:v>年度別</c:v>
                </c:pt>
              </c:strCache>
            </c:strRef>
          </c:tx>
          <c:spPr>
            <a:solidFill>
              <a:schemeClr val="accent1"/>
            </a:solidFill>
            <a:ln>
              <a:noFill/>
            </a:ln>
            <a:effectLst/>
          </c:spPr>
          <c:invertIfNegative val="0"/>
          <c:dLbls>
            <c:dLbl>
              <c:idx val="0"/>
              <c:layout>
                <c:manualLayout>
                  <c:x val="-3.3167495854063019E-3"/>
                  <c:y val="2.55331040715248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642-41A5-8030-7E9182C76423}"/>
                </c:ext>
              </c:extLst>
            </c:dLbl>
            <c:dLbl>
              <c:idx val="1"/>
              <c:layout>
                <c:manualLayout>
                  <c:x val="-3.3167495854063019E-3"/>
                  <c:y val="1.91498280536436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642-41A5-8030-7E9182C76423}"/>
                </c:ext>
              </c:extLst>
            </c:dLbl>
            <c:dLbl>
              <c:idx val="6"/>
              <c:layout>
                <c:manualLayout>
                  <c:x val="3.3167495854063019E-3"/>
                  <c:y val="3.19163800894060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642-41A5-8030-7E9182C7642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インテックス大阪催事開催件数!$D$16:$M$16</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インテックス大阪催事開催件数!$D$17:$M$17</c:f>
              <c:numCache>
                <c:formatCode>General</c:formatCode>
                <c:ptCount val="10"/>
                <c:pt idx="0">
                  <c:v>158</c:v>
                </c:pt>
                <c:pt idx="1">
                  <c:v>161</c:v>
                </c:pt>
                <c:pt idx="2">
                  <c:v>177</c:v>
                </c:pt>
                <c:pt idx="3">
                  <c:v>202</c:v>
                </c:pt>
                <c:pt idx="4">
                  <c:v>199</c:v>
                </c:pt>
                <c:pt idx="5">
                  <c:v>221</c:v>
                </c:pt>
                <c:pt idx="6">
                  <c:v>215</c:v>
                </c:pt>
                <c:pt idx="7">
                  <c:v>233</c:v>
                </c:pt>
                <c:pt idx="8">
                  <c:v>215</c:v>
                </c:pt>
                <c:pt idx="9">
                  <c:v>129</c:v>
                </c:pt>
              </c:numCache>
            </c:numRef>
          </c:val>
          <c:extLst>
            <c:ext xmlns:c16="http://schemas.microsoft.com/office/drawing/2014/chart" uri="{C3380CC4-5D6E-409C-BE32-E72D297353CC}">
              <c16:uniqueId val="{00000000-56A9-4E3D-9977-395A5DDED864}"/>
            </c:ext>
          </c:extLst>
        </c:ser>
        <c:dLbls>
          <c:showLegendKey val="0"/>
          <c:showVal val="0"/>
          <c:showCatName val="0"/>
          <c:showSerName val="0"/>
          <c:showPercent val="0"/>
          <c:showBubbleSize val="0"/>
        </c:dLbls>
        <c:gapWidth val="219"/>
        <c:overlap val="-27"/>
        <c:axId val="499167104"/>
        <c:axId val="499163168"/>
      </c:barChart>
      <c:catAx>
        <c:axId val="499167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99163168"/>
        <c:crosses val="autoZero"/>
        <c:auto val="1"/>
        <c:lblAlgn val="ctr"/>
        <c:lblOffset val="100"/>
        <c:noMultiLvlLbl val="0"/>
      </c:catAx>
      <c:valAx>
        <c:axId val="499163168"/>
        <c:scaling>
          <c:orientation val="minMax"/>
          <c:max val="250"/>
          <c:min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99167104"/>
        <c:crosses val="autoZero"/>
        <c:crossBetween val="between"/>
        <c:majorUnit val="25"/>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インテックス大阪催事開催件数!$B$13</c:f>
              <c:strCache>
                <c:ptCount val="1"/>
                <c:pt idx="0">
                  <c:v>月別</c:v>
                </c:pt>
              </c:strCache>
            </c:strRef>
          </c:tx>
          <c:spPr>
            <a:solidFill>
              <a:schemeClr val="accent1"/>
            </a:solidFill>
            <a:ln>
              <a:noFill/>
            </a:ln>
            <a:effectLst/>
          </c:spPr>
          <c:invertIfNegative val="0"/>
          <c:dLbls>
            <c:dLbl>
              <c:idx val="4"/>
              <c:layout>
                <c:manualLayout>
                  <c:x val="-5.5555555555556061E-3"/>
                  <c:y val="2.79100759329875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A0B-4CAC-83C0-5784322FDCE6}"/>
                </c:ext>
              </c:extLst>
            </c:dLbl>
            <c:dLbl>
              <c:idx val="9"/>
              <c:layout>
                <c:manualLayout>
                  <c:x val="0"/>
                  <c:y val="3.34920911195852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A0B-4CAC-83C0-5784322FDCE6}"/>
                </c:ext>
              </c:extLst>
            </c:dLbl>
            <c:dLbl>
              <c:idx val="10"/>
              <c:layout>
                <c:manualLayout>
                  <c:x val="-2.7777777777777779E-3"/>
                  <c:y val="5.582015186597486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A0B-4CAC-83C0-5784322FDCE6}"/>
                </c:ext>
              </c:extLst>
            </c:dLbl>
            <c:dLbl>
              <c:idx val="12"/>
              <c:layout>
                <c:manualLayout>
                  <c:x val="2.7777777777778798E-3"/>
                  <c:y val="2.79100759329875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A0B-4CAC-83C0-5784322FDCE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インテックス大阪催事開催件数!$C$11:$Q$12</c:f>
              <c:multiLvlStrCache>
                <c:ptCount val="15"/>
                <c:lvl>
                  <c:pt idx="0">
                    <c:v>4月</c:v>
                  </c:pt>
                  <c:pt idx="1">
                    <c:v>5月</c:v>
                  </c:pt>
                  <c:pt idx="2">
                    <c:v>6月</c:v>
                  </c:pt>
                  <c:pt idx="3">
                    <c:v>7月</c:v>
                  </c:pt>
                  <c:pt idx="4">
                    <c:v>8月</c:v>
                  </c:pt>
                  <c:pt idx="5">
                    <c:v>9月</c:v>
                  </c:pt>
                  <c:pt idx="6">
                    <c:v>10月</c:v>
                  </c:pt>
                  <c:pt idx="7">
                    <c:v>11月</c:v>
                  </c:pt>
                  <c:pt idx="8">
                    <c:v>12月</c:v>
                  </c:pt>
                  <c:pt idx="9">
                    <c:v>1月</c:v>
                  </c:pt>
                  <c:pt idx="10">
                    <c:v>2月</c:v>
                  </c:pt>
                  <c:pt idx="11">
                    <c:v>3月</c:v>
                  </c:pt>
                  <c:pt idx="12">
                    <c:v>4月</c:v>
                  </c:pt>
                  <c:pt idx="13">
                    <c:v>5月</c:v>
                  </c:pt>
                  <c:pt idx="14">
                    <c:v>6月</c:v>
                  </c:pt>
                </c:lvl>
                <c:lvl>
                  <c:pt idx="0">
                    <c:v>2020年度</c:v>
                  </c:pt>
                  <c:pt idx="12">
                    <c:v>2021年度</c:v>
                  </c:pt>
                </c:lvl>
              </c:multiLvlStrCache>
            </c:multiLvlStrRef>
          </c:cat>
          <c:val>
            <c:numRef>
              <c:f>インテックス大阪催事開催件数!$C$13:$Q$13</c:f>
              <c:numCache>
                <c:formatCode>General</c:formatCode>
                <c:ptCount val="15"/>
                <c:pt idx="0">
                  <c:v>0</c:v>
                </c:pt>
                <c:pt idx="1">
                  <c:v>0</c:v>
                </c:pt>
                <c:pt idx="2">
                  <c:v>0</c:v>
                </c:pt>
                <c:pt idx="3">
                  <c:v>14</c:v>
                </c:pt>
                <c:pt idx="4">
                  <c:v>3</c:v>
                </c:pt>
                <c:pt idx="5">
                  <c:v>19</c:v>
                </c:pt>
                <c:pt idx="6">
                  <c:v>25</c:v>
                </c:pt>
                <c:pt idx="7">
                  <c:v>19</c:v>
                </c:pt>
                <c:pt idx="8">
                  <c:v>7</c:v>
                </c:pt>
                <c:pt idx="9">
                  <c:v>13</c:v>
                </c:pt>
                <c:pt idx="10">
                  <c:v>17</c:v>
                </c:pt>
                <c:pt idx="11">
                  <c:v>12</c:v>
                </c:pt>
                <c:pt idx="12">
                  <c:v>3</c:v>
                </c:pt>
                <c:pt idx="13">
                  <c:v>0</c:v>
                </c:pt>
                <c:pt idx="14">
                  <c:v>20</c:v>
                </c:pt>
              </c:numCache>
            </c:numRef>
          </c:val>
          <c:extLst>
            <c:ext xmlns:c16="http://schemas.microsoft.com/office/drawing/2014/chart" uri="{C3380CC4-5D6E-409C-BE32-E72D297353CC}">
              <c16:uniqueId val="{00000000-3FB9-4DAC-A6CA-E9E6EE7ECAFF}"/>
            </c:ext>
          </c:extLst>
        </c:ser>
        <c:dLbls>
          <c:showLegendKey val="0"/>
          <c:showVal val="0"/>
          <c:showCatName val="0"/>
          <c:showSerName val="0"/>
          <c:showPercent val="0"/>
          <c:showBubbleSize val="0"/>
        </c:dLbls>
        <c:gapWidth val="219"/>
        <c:overlap val="-27"/>
        <c:axId val="493576528"/>
        <c:axId val="493575872"/>
      </c:barChart>
      <c:catAx>
        <c:axId val="49357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93575872"/>
        <c:crosses val="autoZero"/>
        <c:auto val="1"/>
        <c:lblAlgn val="ctr"/>
        <c:lblOffset val="100"/>
        <c:noMultiLvlLbl val="0"/>
      </c:catAx>
      <c:valAx>
        <c:axId val="493575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93576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'大阪府のサマリー – イベントチケット販売数（グラフ用）'!$D$9</c:f>
              <c:strCache>
                <c:ptCount val="1"/>
                <c:pt idx="0">
                  <c:v>すべてのジャンル</c:v>
                </c:pt>
              </c:strCache>
            </c:strRef>
          </c:tx>
          <c:spPr>
            <a:ln w="38100" cap="rnd" cmpd="dbl">
              <a:solidFill>
                <a:schemeClr val="accent1">
                  <a:alpha val="70000"/>
                </a:schemeClr>
              </a:solidFill>
              <a:round/>
            </a:ln>
            <a:effectLst/>
          </c:spPr>
          <c:marker>
            <c:symbol val="square"/>
            <c:size val="6"/>
            <c:spPr>
              <a:solidFill>
                <a:schemeClr val="accent1"/>
              </a:solidFill>
              <a:ln w="9525">
                <a:solidFill>
                  <a:schemeClr val="accent1"/>
                </a:solidFill>
              </a:ln>
              <a:effectLst/>
            </c:spPr>
          </c:marker>
          <c:cat>
            <c:multiLvlStrRef>
              <c:f>'大阪府のサマリー – イベントチケット販売数（グラフ用）'!$E$7:$U$8</c:f>
              <c:multiLvlStrCache>
                <c:ptCount val="17"/>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lvl>
                <c:lvl>
                  <c:pt idx="0">
                    <c:v>2020年</c:v>
                  </c:pt>
                  <c:pt idx="12">
                    <c:v>2021年</c:v>
                  </c:pt>
                </c:lvl>
              </c:multiLvlStrCache>
            </c:multiLvlStrRef>
          </c:cat>
          <c:val>
            <c:numRef>
              <c:f>'大阪府のサマリー – イベントチケット販売数（グラフ用）'!$E$9:$U$9</c:f>
              <c:numCache>
                <c:formatCode>#,##0.0_ </c:formatCode>
                <c:ptCount val="17"/>
                <c:pt idx="0">
                  <c:v>-13.2934898</c:v>
                </c:pt>
                <c:pt idx="1">
                  <c:v>64.200605699999997</c:v>
                </c:pt>
                <c:pt idx="2">
                  <c:v>-94.014322800000002</c:v>
                </c:pt>
                <c:pt idx="3">
                  <c:v>-99.719780900000003</c:v>
                </c:pt>
                <c:pt idx="4">
                  <c:v>-99.714229900000007</c:v>
                </c:pt>
                <c:pt idx="5">
                  <c:v>-99.511292600000004</c:v>
                </c:pt>
                <c:pt idx="6">
                  <c:v>-97.404316499999993</c:v>
                </c:pt>
                <c:pt idx="7">
                  <c:v>-90.762928900000006</c:v>
                </c:pt>
                <c:pt idx="8">
                  <c:v>-84.587090200000006</c:v>
                </c:pt>
                <c:pt idx="9">
                  <c:v>-81.542714099999998</c:v>
                </c:pt>
                <c:pt idx="10">
                  <c:v>-49.7479753</c:v>
                </c:pt>
                <c:pt idx="11">
                  <c:v>-78.556746099999998</c:v>
                </c:pt>
                <c:pt idx="12">
                  <c:v>-59.3908767</c:v>
                </c:pt>
                <c:pt idx="13">
                  <c:v>-73.776323899999994</c:v>
                </c:pt>
                <c:pt idx="14">
                  <c:v>-82.600503799999998</c:v>
                </c:pt>
                <c:pt idx="15">
                  <c:v>-63.988354000000001</c:v>
                </c:pt>
                <c:pt idx="16">
                  <c:v>-99.997318800000002</c:v>
                </c:pt>
              </c:numCache>
            </c:numRef>
          </c:val>
          <c:smooth val="0"/>
          <c:extLst>
            <c:ext xmlns:c16="http://schemas.microsoft.com/office/drawing/2014/chart" uri="{C3380CC4-5D6E-409C-BE32-E72D297353CC}">
              <c16:uniqueId val="{00000000-21C3-4387-AEAE-F87909F0A714}"/>
            </c:ext>
          </c:extLst>
        </c:ser>
        <c:ser>
          <c:idx val="1"/>
          <c:order val="1"/>
          <c:tx>
            <c:strRef>
              <c:f>'大阪府のサマリー – イベントチケット販売数（グラフ用）'!$D$10</c:f>
              <c:strCache>
                <c:ptCount val="1"/>
                <c:pt idx="0">
                  <c:v>音楽（ポップスやクラシックなど）</c:v>
                </c:pt>
              </c:strCache>
            </c:strRef>
          </c:tx>
          <c:spPr>
            <a:ln w="25400" cap="rnd">
              <a:solidFill>
                <a:schemeClr val="accent2">
                  <a:alpha val="70000"/>
                </a:schemeClr>
              </a:solidFill>
              <a:prstDash val="dash"/>
              <a:round/>
            </a:ln>
            <a:effectLst/>
          </c:spPr>
          <c:marker>
            <c:symbol val="circle"/>
            <c:size val="6"/>
            <c:spPr>
              <a:solidFill>
                <a:schemeClr val="accent2"/>
              </a:solidFill>
              <a:ln w="9525">
                <a:solidFill>
                  <a:schemeClr val="accent2"/>
                </a:solidFill>
              </a:ln>
              <a:effectLst/>
            </c:spPr>
          </c:marker>
          <c:cat>
            <c:multiLvlStrRef>
              <c:f>'大阪府のサマリー – イベントチケット販売数（グラフ用）'!$E$7:$U$8</c:f>
              <c:multiLvlStrCache>
                <c:ptCount val="17"/>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lvl>
                <c:lvl>
                  <c:pt idx="0">
                    <c:v>2020年</c:v>
                  </c:pt>
                  <c:pt idx="12">
                    <c:v>2021年</c:v>
                  </c:pt>
                </c:lvl>
              </c:multiLvlStrCache>
            </c:multiLvlStrRef>
          </c:cat>
          <c:val>
            <c:numRef>
              <c:f>'大阪府のサマリー – イベントチケット販売数（グラフ用）'!$E$10:$U$10</c:f>
              <c:numCache>
                <c:formatCode>#,##0.0_ </c:formatCode>
                <c:ptCount val="17"/>
                <c:pt idx="0">
                  <c:v>-12.7812039</c:v>
                </c:pt>
                <c:pt idx="1">
                  <c:v>123.0085258</c:v>
                </c:pt>
                <c:pt idx="2">
                  <c:v>-99.0886019</c:v>
                </c:pt>
                <c:pt idx="3">
                  <c:v>-99.825917099999998</c:v>
                </c:pt>
                <c:pt idx="4">
                  <c:v>-99.764680499999997</c:v>
                </c:pt>
                <c:pt idx="5">
                  <c:v>-99.818101900000002</c:v>
                </c:pt>
                <c:pt idx="6">
                  <c:v>-97.756206899999995</c:v>
                </c:pt>
                <c:pt idx="7">
                  <c:v>-94.944254099999995</c:v>
                </c:pt>
                <c:pt idx="8">
                  <c:v>-86.0377838</c:v>
                </c:pt>
                <c:pt idx="9">
                  <c:v>-82.537404300000006</c:v>
                </c:pt>
                <c:pt idx="10">
                  <c:v>-58.755682299999997</c:v>
                </c:pt>
                <c:pt idx="11">
                  <c:v>-88.268562399999993</c:v>
                </c:pt>
                <c:pt idx="12">
                  <c:v>-68.369138699999993</c:v>
                </c:pt>
                <c:pt idx="13">
                  <c:v>-83.532048799999998</c:v>
                </c:pt>
                <c:pt idx="14">
                  <c:v>-79.264422999999994</c:v>
                </c:pt>
                <c:pt idx="15">
                  <c:v>-70.958088500000002</c:v>
                </c:pt>
                <c:pt idx="16">
                  <c:v>-99.996566400000006</c:v>
                </c:pt>
              </c:numCache>
            </c:numRef>
          </c:val>
          <c:smooth val="0"/>
          <c:extLst>
            <c:ext xmlns:c16="http://schemas.microsoft.com/office/drawing/2014/chart" uri="{C3380CC4-5D6E-409C-BE32-E72D297353CC}">
              <c16:uniqueId val="{00000001-21C3-4387-AEAE-F87909F0A714}"/>
            </c:ext>
          </c:extLst>
        </c:ser>
        <c:ser>
          <c:idx val="2"/>
          <c:order val="2"/>
          <c:tx>
            <c:strRef>
              <c:f>'大阪府のサマリー – イベントチケット販売数（グラフ用）'!$D$11</c:f>
              <c:strCache>
                <c:ptCount val="1"/>
                <c:pt idx="0">
                  <c:v>ステージ（演劇・伝統芸能・お笑いなど）</c:v>
                </c:pt>
              </c:strCache>
            </c:strRef>
          </c:tx>
          <c:spPr>
            <a:ln w="25400" cap="rnd">
              <a:solidFill>
                <a:schemeClr val="accent3">
                  <a:alpha val="70000"/>
                </a:schemeClr>
              </a:solidFill>
              <a:round/>
            </a:ln>
            <a:effectLst/>
          </c:spPr>
          <c:marker>
            <c:symbol val="diamond"/>
            <c:size val="6"/>
            <c:spPr>
              <a:solidFill>
                <a:schemeClr val="accent3"/>
              </a:solidFill>
              <a:ln w="9525">
                <a:solidFill>
                  <a:schemeClr val="accent3"/>
                </a:solidFill>
              </a:ln>
              <a:effectLst/>
            </c:spPr>
          </c:marker>
          <c:cat>
            <c:multiLvlStrRef>
              <c:f>'大阪府のサマリー – イベントチケット販売数（グラフ用）'!$E$7:$U$8</c:f>
              <c:multiLvlStrCache>
                <c:ptCount val="17"/>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lvl>
                <c:lvl>
                  <c:pt idx="0">
                    <c:v>2020年</c:v>
                  </c:pt>
                  <c:pt idx="12">
                    <c:v>2021年</c:v>
                  </c:pt>
                </c:lvl>
              </c:multiLvlStrCache>
            </c:multiLvlStrRef>
          </c:cat>
          <c:val>
            <c:numRef>
              <c:f>'大阪府のサマリー – イベントチケット販売数（グラフ用）'!$E$11:$U$11</c:f>
              <c:numCache>
                <c:formatCode>#,##0.0_ </c:formatCode>
                <c:ptCount val="17"/>
                <c:pt idx="0">
                  <c:v>-13.6571006</c:v>
                </c:pt>
                <c:pt idx="1">
                  <c:v>-6.4052861999999999</c:v>
                </c:pt>
                <c:pt idx="2">
                  <c:v>-90.345151799999996</c:v>
                </c:pt>
                <c:pt idx="3">
                  <c:v>-99.525416899999996</c:v>
                </c:pt>
                <c:pt idx="4">
                  <c:v>-99.533913900000002</c:v>
                </c:pt>
                <c:pt idx="5">
                  <c:v>-99.940291000000002</c:v>
                </c:pt>
                <c:pt idx="6">
                  <c:v>-96.853739899999994</c:v>
                </c:pt>
                <c:pt idx="7">
                  <c:v>-74.772685100000004</c:v>
                </c:pt>
                <c:pt idx="8">
                  <c:v>-80.320249200000006</c:v>
                </c:pt>
                <c:pt idx="9">
                  <c:v>-82.766055300000005</c:v>
                </c:pt>
                <c:pt idx="10">
                  <c:v>-40.063012999999998</c:v>
                </c:pt>
                <c:pt idx="11">
                  <c:v>-46.530526600000002</c:v>
                </c:pt>
                <c:pt idx="12">
                  <c:v>-45.872679599999998</c:v>
                </c:pt>
                <c:pt idx="13">
                  <c:v>-40.944432800000001</c:v>
                </c:pt>
                <c:pt idx="14">
                  <c:v>-77.814715399999997</c:v>
                </c:pt>
                <c:pt idx="15">
                  <c:v>-26.186228199999999</c:v>
                </c:pt>
                <c:pt idx="16">
                  <c:v>-100</c:v>
                </c:pt>
              </c:numCache>
            </c:numRef>
          </c:val>
          <c:smooth val="0"/>
          <c:extLst>
            <c:ext xmlns:c16="http://schemas.microsoft.com/office/drawing/2014/chart" uri="{C3380CC4-5D6E-409C-BE32-E72D297353CC}">
              <c16:uniqueId val="{00000002-21C3-4387-AEAE-F87909F0A714}"/>
            </c:ext>
          </c:extLst>
        </c:ser>
        <c:dLbls>
          <c:showLegendKey val="0"/>
          <c:showVal val="0"/>
          <c:showCatName val="0"/>
          <c:showSerName val="0"/>
          <c:showPercent val="0"/>
          <c:showBubbleSize val="0"/>
        </c:dLbls>
        <c:marker val="1"/>
        <c:smooth val="0"/>
        <c:axId val="462228752"/>
        <c:axId val="462226784"/>
      </c:lineChart>
      <c:catAx>
        <c:axId val="46222875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62226784"/>
        <c:crosses val="autoZero"/>
        <c:auto val="1"/>
        <c:lblAlgn val="ctr"/>
        <c:lblOffset val="100"/>
        <c:noMultiLvlLbl val="0"/>
      </c:catAx>
      <c:valAx>
        <c:axId val="462226784"/>
        <c:scaling>
          <c:orientation val="minMax"/>
          <c:max val="125"/>
          <c:min val="-100"/>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62228752"/>
        <c:crosses val="autoZero"/>
        <c:crossBetween val="between"/>
        <c:majorUnit val="25"/>
      </c:valAx>
      <c:spPr>
        <a:noFill/>
        <a:ln>
          <a:noFill/>
        </a:ln>
        <a:effectLst/>
      </c:spPr>
    </c:plotArea>
    <c:legend>
      <c:legendPos val="b"/>
      <c:layout>
        <c:manualLayout>
          <c:xMode val="edge"/>
          <c:yMode val="edge"/>
          <c:x val="0.49422353919585899"/>
          <c:y val="0.17000711500766183"/>
          <c:w val="0.43219339670776552"/>
          <c:h val="0.21238358406706428"/>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v>観客者数</c:v>
          </c:tx>
          <c:spPr>
            <a:solidFill>
              <a:schemeClr val="accent2"/>
            </a:solidFill>
            <a:ln>
              <a:noFill/>
            </a:ln>
            <a:effectLst/>
          </c:spPr>
          <c:invertIfNegative val="0"/>
          <c:dLbls>
            <c:dLbl>
              <c:idx val="0"/>
              <c:layout>
                <c:manualLayout>
                  <c:x val="-9.1797761580251474E-3"/>
                  <c:y val="3.31746652656683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DC-4A45-9389-CB2E5BED045E}"/>
                </c:ext>
              </c:extLst>
            </c:dLbl>
            <c:dLbl>
              <c:idx val="3"/>
              <c:layout>
                <c:manualLayout>
                  <c:x val="3.0599253860083826E-3"/>
                  <c:y val="4.97619978985025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8DC-4A45-9389-CB2E5BED045E}"/>
                </c:ext>
              </c:extLst>
            </c:dLbl>
            <c:dLbl>
              <c:idx val="4"/>
              <c:layout>
                <c:manualLayout>
                  <c:x val="0"/>
                  <c:y val="1.65873326328341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8DC-4A45-9389-CB2E5BED045E}"/>
                </c:ext>
              </c:extLst>
            </c:dLbl>
            <c:dLbl>
              <c:idx val="5"/>
              <c:layout>
                <c:manualLayout>
                  <c:x val="-1.1219596805624366E-16"/>
                  <c:y val="3.31746652656683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8DC-4A45-9389-CB2E5BED045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Sheet1!$E$9:$E$14</c:f>
              <c:numCache>
                <c:formatCode>General</c:formatCode>
                <c:ptCount val="6"/>
                <c:pt idx="0">
                  <c:v>2015</c:v>
                </c:pt>
                <c:pt idx="1">
                  <c:v>2016</c:v>
                </c:pt>
                <c:pt idx="2">
                  <c:v>2017</c:v>
                </c:pt>
                <c:pt idx="3">
                  <c:v>2018</c:v>
                </c:pt>
                <c:pt idx="4">
                  <c:v>2019</c:v>
                </c:pt>
                <c:pt idx="5">
                  <c:v>2020</c:v>
                </c:pt>
              </c:numCache>
            </c:numRef>
          </c:cat>
          <c:val>
            <c:numRef>
              <c:f>Sheet1!$F$9:$F$14</c:f>
              <c:numCache>
                <c:formatCode>#,##0</c:formatCode>
                <c:ptCount val="6"/>
                <c:pt idx="0">
                  <c:v>2653404</c:v>
                </c:pt>
                <c:pt idx="1">
                  <c:v>2906534</c:v>
                </c:pt>
                <c:pt idx="2">
                  <c:v>2811626</c:v>
                </c:pt>
                <c:pt idx="3">
                  <c:v>2708630</c:v>
                </c:pt>
                <c:pt idx="4">
                  <c:v>3030617</c:v>
                </c:pt>
                <c:pt idx="5">
                  <c:v>663705</c:v>
                </c:pt>
              </c:numCache>
            </c:numRef>
          </c:val>
          <c:extLst>
            <c:ext xmlns:c16="http://schemas.microsoft.com/office/drawing/2014/chart" uri="{C3380CC4-5D6E-409C-BE32-E72D297353CC}">
              <c16:uniqueId val="{00000000-665A-43B4-B9D4-9039C0789CAC}"/>
            </c:ext>
          </c:extLst>
        </c:ser>
        <c:dLbls>
          <c:showLegendKey val="0"/>
          <c:showVal val="0"/>
          <c:showCatName val="0"/>
          <c:showSerName val="0"/>
          <c:showPercent val="0"/>
          <c:showBubbleSize val="0"/>
        </c:dLbls>
        <c:gapWidth val="100"/>
        <c:overlap val="-27"/>
        <c:axId val="341847304"/>
        <c:axId val="341846648"/>
      </c:barChart>
      <c:catAx>
        <c:axId val="341847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41846648"/>
        <c:crosses val="autoZero"/>
        <c:auto val="1"/>
        <c:lblAlgn val="ctr"/>
        <c:lblOffset val="100"/>
        <c:noMultiLvlLbl val="0"/>
      </c:catAx>
      <c:valAx>
        <c:axId val="341846648"/>
        <c:scaling>
          <c:orientation val="minMax"/>
          <c:min val="5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41847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47012019001414"/>
          <c:y val="9.2955729564701106E-2"/>
          <c:w val="0.8658707005638937"/>
          <c:h val="0.78019651159836934"/>
        </c:manualLayout>
      </c:layout>
      <c:lineChart>
        <c:grouping val="standard"/>
        <c:varyColors val="0"/>
        <c:ser>
          <c:idx val="0"/>
          <c:order val="0"/>
          <c:tx>
            <c:strRef>
              <c:f>Sheet1!$J$7</c:f>
              <c:strCache>
                <c:ptCount val="1"/>
                <c:pt idx="0">
                  <c:v>全国</c:v>
                </c:pt>
              </c:strCache>
            </c:strRef>
          </c:tx>
          <c:spPr>
            <a:ln w="28575" cap="rnd">
              <a:solidFill>
                <a:schemeClr val="accent1"/>
              </a:solidFill>
              <a:round/>
            </a:ln>
            <a:effectLst/>
          </c:spPr>
          <c:marker>
            <c:symbol val="square"/>
            <c:size val="5"/>
            <c:spPr>
              <a:solidFill>
                <a:schemeClr val="accent1"/>
              </a:solidFill>
              <a:ln w="9525">
                <a:solidFill>
                  <a:schemeClr val="accent1"/>
                </a:solidFill>
              </a:ln>
              <a:effectLst/>
            </c:spPr>
          </c:marker>
          <c:dLbls>
            <c:dLbl>
              <c:idx val="3"/>
              <c:layout>
                <c:manualLayout>
                  <c:x val="-0.14548860984939385"/>
                  <c:y val="-0.1726440630824533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F8-4F95-8674-CED952A09966}"/>
                </c:ext>
              </c:extLst>
            </c:dLbl>
            <c:dLbl>
              <c:idx val="4"/>
              <c:layout>
                <c:manualLayout>
                  <c:x val="-5.3472316589999985E-2"/>
                  <c:y val="-3.69136286704919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7F8-4F95-8674-CED952A0996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Sheet1!$K$6:$O$6</c:f>
              <c:numCache>
                <c:formatCode>General</c:formatCode>
                <c:ptCount val="5"/>
                <c:pt idx="0">
                  <c:v>2016</c:v>
                </c:pt>
                <c:pt idx="1">
                  <c:v>2017</c:v>
                </c:pt>
                <c:pt idx="2">
                  <c:v>2018</c:v>
                </c:pt>
                <c:pt idx="3">
                  <c:v>2019</c:v>
                </c:pt>
                <c:pt idx="4">
                  <c:v>2020</c:v>
                </c:pt>
              </c:numCache>
            </c:numRef>
          </c:cat>
          <c:val>
            <c:numRef>
              <c:f>Sheet1!$K$7:$O$7</c:f>
              <c:numCache>
                <c:formatCode>#,##0.0_ </c:formatCode>
                <c:ptCount val="5"/>
                <c:pt idx="0">
                  <c:v>42.5</c:v>
                </c:pt>
                <c:pt idx="1">
                  <c:v>51.5</c:v>
                </c:pt>
                <c:pt idx="2">
                  <c:v>55.1</c:v>
                </c:pt>
                <c:pt idx="3">
                  <c:v>53.6</c:v>
                </c:pt>
                <c:pt idx="4">
                  <c:v>59.9</c:v>
                </c:pt>
              </c:numCache>
            </c:numRef>
          </c:val>
          <c:smooth val="0"/>
          <c:extLst>
            <c:ext xmlns:c16="http://schemas.microsoft.com/office/drawing/2014/chart" uri="{C3380CC4-5D6E-409C-BE32-E72D297353CC}">
              <c16:uniqueId val="{00000001-27F8-4F95-8674-CED952A09966}"/>
            </c:ext>
          </c:extLst>
        </c:ser>
        <c:ser>
          <c:idx val="1"/>
          <c:order val="1"/>
          <c:tx>
            <c:strRef>
              <c:f>Sheet1!$J$8</c:f>
              <c:strCache>
                <c:ptCount val="1"/>
                <c:pt idx="0">
                  <c:v>大阪</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3"/>
              <c:layout>
                <c:manualLayout>
                  <c:x val="4.2264315872965391E-2"/>
                  <c:y val="0.1219915861932971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7F8-4F95-8674-CED952A0996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Sheet1!$K$6:$O$6</c:f>
              <c:numCache>
                <c:formatCode>General</c:formatCode>
                <c:ptCount val="5"/>
                <c:pt idx="0">
                  <c:v>2016</c:v>
                </c:pt>
                <c:pt idx="1">
                  <c:v>2017</c:v>
                </c:pt>
                <c:pt idx="2">
                  <c:v>2018</c:v>
                </c:pt>
                <c:pt idx="3">
                  <c:v>2019</c:v>
                </c:pt>
                <c:pt idx="4">
                  <c:v>2020</c:v>
                </c:pt>
              </c:numCache>
            </c:numRef>
          </c:cat>
          <c:val>
            <c:numRef>
              <c:f>Sheet1!$K$8:$O$8</c:f>
              <c:numCache>
                <c:formatCode>#,##0.0_ </c:formatCode>
                <c:ptCount val="5"/>
                <c:pt idx="0">
                  <c:v>42.3</c:v>
                </c:pt>
                <c:pt idx="1">
                  <c:v>50.3</c:v>
                </c:pt>
                <c:pt idx="2">
                  <c:v>55.1</c:v>
                </c:pt>
                <c:pt idx="3">
                  <c:v>56.2</c:v>
                </c:pt>
                <c:pt idx="4">
                  <c:v>59.5</c:v>
                </c:pt>
              </c:numCache>
            </c:numRef>
          </c:val>
          <c:smooth val="0"/>
          <c:extLst>
            <c:ext xmlns:c16="http://schemas.microsoft.com/office/drawing/2014/chart" uri="{C3380CC4-5D6E-409C-BE32-E72D297353CC}">
              <c16:uniqueId val="{00000003-27F8-4F95-8674-CED952A09966}"/>
            </c:ext>
          </c:extLst>
        </c:ser>
        <c:dLbls>
          <c:showLegendKey val="0"/>
          <c:showVal val="0"/>
          <c:showCatName val="0"/>
          <c:showSerName val="0"/>
          <c:showPercent val="0"/>
          <c:showBubbleSize val="0"/>
        </c:dLbls>
        <c:marker val="1"/>
        <c:smooth val="0"/>
        <c:axId val="355628280"/>
        <c:axId val="355628608"/>
      </c:lineChart>
      <c:catAx>
        <c:axId val="355628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55628608"/>
        <c:crosses val="autoZero"/>
        <c:auto val="1"/>
        <c:lblAlgn val="ctr"/>
        <c:lblOffset val="100"/>
        <c:noMultiLvlLbl val="0"/>
      </c:catAx>
      <c:valAx>
        <c:axId val="355628608"/>
        <c:scaling>
          <c:orientation val="minMax"/>
          <c:max val="60"/>
          <c:min val="40"/>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55628280"/>
        <c:crosses val="autoZero"/>
        <c:crossBetween val="between"/>
        <c:majorUnit val="5"/>
      </c:valAx>
      <c:spPr>
        <a:noFill/>
        <a:ln>
          <a:noFill/>
        </a:ln>
        <a:effectLst/>
      </c:spPr>
    </c:plotArea>
    <c:legend>
      <c:legendPos val="b"/>
      <c:layout>
        <c:manualLayout>
          <c:xMode val="edge"/>
          <c:yMode val="edge"/>
          <c:x val="0.61549218538425432"/>
          <c:y val="0.58585832926822445"/>
          <c:w val="0.27922437673130196"/>
          <c:h val="7.7705829949561586E-2"/>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Sheet1!$E$7</c:f>
              <c:strCache>
                <c:ptCount val="1"/>
                <c:pt idx="0">
                  <c:v>外国人</c:v>
                </c:pt>
              </c:strCache>
            </c:strRef>
          </c:tx>
          <c:spPr>
            <a:ln w="28575" cap="rnd">
              <a:solidFill>
                <a:schemeClr val="accent1"/>
              </a:solidFill>
              <a:round/>
            </a:ln>
            <a:effectLst/>
          </c:spPr>
          <c:marker>
            <c:symbol val="triangle"/>
            <c:size val="6"/>
            <c:spPr>
              <a:solidFill>
                <a:schemeClr val="accent1"/>
              </a:solidFill>
              <a:ln w="9525">
                <a:solidFill>
                  <a:schemeClr val="accent1">
                    <a:alpha val="90000"/>
                  </a:schemeClr>
                </a:solidFill>
              </a:ln>
              <a:effectLst/>
            </c:spPr>
          </c:marker>
          <c:dLbls>
            <c:dLbl>
              <c:idx val="2"/>
              <c:layout>
                <c:manualLayout>
                  <c:x val="5.0751150268171985E-3"/>
                  <c:y val="4.7046200337418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92B-4181-AA4C-1F425EDFD0BE}"/>
                </c:ext>
              </c:extLst>
            </c:dLbl>
            <c:dLbl>
              <c:idx val="3"/>
              <c:layout>
                <c:manualLayout>
                  <c:x val="3.134453429683199E-4"/>
                  <c:y val="7.64775950610874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92B-4181-AA4C-1F425EDFD0BE}"/>
                </c:ext>
              </c:extLst>
            </c:dLbl>
            <c:dLbl>
              <c:idx val="7"/>
              <c:layout>
                <c:manualLayout>
                  <c:x val="-2.6669349532175445E-2"/>
                  <c:y val="4.70462003374181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92B-4181-AA4C-1F425EDFD0BE}"/>
                </c:ext>
              </c:extLst>
            </c:dLbl>
            <c:dLbl>
              <c:idx val="8"/>
              <c:layout>
                <c:manualLayout>
                  <c:x val="1.1627597437696802E-2"/>
                  <c:y val="-1.86316950629414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460-4CBC-9F00-44183C46DBC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Sheet1!$D$8:$D$17</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Sheet1!$E$8:$E$17</c:f>
              <c:numCache>
                <c:formatCode>#,##0_ </c:formatCode>
                <c:ptCount val="10"/>
                <c:pt idx="0">
                  <c:v>163697</c:v>
                </c:pt>
                <c:pt idx="1">
                  <c:v>161848</c:v>
                </c:pt>
                <c:pt idx="2">
                  <c:v>168145</c:v>
                </c:pt>
                <c:pt idx="3">
                  <c:v>184155</c:v>
                </c:pt>
                <c:pt idx="4">
                  <c:v>208379</c:v>
                </c:pt>
                <c:pt idx="5">
                  <c:v>239287</c:v>
                </c:pt>
                <c:pt idx="6">
                  <c:v>267042</c:v>
                </c:pt>
                <c:pt idx="7">
                  <c:v>298980</c:v>
                </c:pt>
                <c:pt idx="8">
                  <c:v>312214</c:v>
                </c:pt>
                <c:pt idx="9">
                  <c:v>279597</c:v>
                </c:pt>
              </c:numCache>
            </c:numRef>
          </c:val>
          <c:smooth val="0"/>
          <c:extLst>
            <c:ext xmlns:c16="http://schemas.microsoft.com/office/drawing/2014/chart" uri="{C3380CC4-5D6E-409C-BE32-E72D297353CC}">
              <c16:uniqueId val="{00000000-1460-4CBC-9F00-44183C46DBC9}"/>
            </c:ext>
          </c:extLst>
        </c:ser>
        <c:dLbls>
          <c:showLegendKey val="0"/>
          <c:showVal val="0"/>
          <c:showCatName val="0"/>
          <c:showSerName val="0"/>
          <c:showPercent val="0"/>
          <c:showBubbleSize val="0"/>
        </c:dLbls>
        <c:marker val="1"/>
        <c:smooth val="0"/>
        <c:axId val="471824656"/>
        <c:axId val="471820064"/>
      </c:lineChart>
      <c:lineChart>
        <c:grouping val="standard"/>
        <c:varyColors val="0"/>
        <c:ser>
          <c:idx val="1"/>
          <c:order val="1"/>
          <c:tx>
            <c:strRef>
              <c:f>Sheet1!$F$7</c:f>
              <c:strCache>
                <c:ptCount val="1"/>
                <c:pt idx="0">
                  <c:v>日本人</c:v>
                </c:pt>
              </c:strCache>
            </c:strRef>
          </c:tx>
          <c:spPr>
            <a:ln w="28575" cap="rnd">
              <a:solidFill>
                <a:schemeClr val="accent2"/>
              </a:solidFill>
              <a:round/>
            </a:ln>
            <a:effectLst/>
          </c:spPr>
          <c:marker>
            <c:symbol val="square"/>
            <c:size val="6"/>
            <c:spPr>
              <a:solidFill>
                <a:schemeClr val="accent2"/>
              </a:solidFill>
              <a:ln w="9525">
                <a:solidFill>
                  <a:schemeClr val="accent2"/>
                </a:solidFill>
              </a:ln>
              <a:effectLst/>
            </c:spPr>
          </c:marker>
          <c:dLbls>
            <c:dLbl>
              <c:idx val="8"/>
              <c:layout>
                <c:manualLayout>
                  <c:x val="-7.0763611792086692E-2"/>
                  <c:y val="0.1036146356819779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460-4CBC-9F00-44183C46DBC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Sheet1!$D$8:$D$17</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Sheet1!$F$8:$F$17</c:f>
              <c:numCache>
                <c:formatCode>#,##0_ </c:formatCode>
                <c:ptCount val="10"/>
                <c:pt idx="0">
                  <c:v>53991</c:v>
                </c:pt>
                <c:pt idx="1">
                  <c:v>65373</c:v>
                </c:pt>
                <c:pt idx="2">
                  <c:v>68869</c:v>
                </c:pt>
                <c:pt idx="3">
                  <c:v>81219</c:v>
                </c:pt>
                <c:pt idx="4">
                  <c:v>84456</c:v>
                </c:pt>
                <c:pt idx="5">
                  <c:v>96853</c:v>
                </c:pt>
                <c:pt idx="6">
                  <c:v>105301</c:v>
                </c:pt>
                <c:pt idx="7">
                  <c:v>115146</c:v>
                </c:pt>
                <c:pt idx="8">
                  <c:v>107346</c:v>
                </c:pt>
              </c:numCache>
            </c:numRef>
          </c:val>
          <c:smooth val="0"/>
          <c:extLst>
            <c:ext xmlns:c16="http://schemas.microsoft.com/office/drawing/2014/chart" uri="{C3380CC4-5D6E-409C-BE32-E72D297353CC}">
              <c16:uniqueId val="{00000001-1460-4CBC-9F00-44183C46DBC9}"/>
            </c:ext>
          </c:extLst>
        </c:ser>
        <c:dLbls>
          <c:showLegendKey val="0"/>
          <c:showVal val="0"/>
          <c:showCatName val="0"/>
          <c:showSerName val="0"/>
          <c:showPercent val="0"/>
          <c:showBubbleSize val="0"/>
        </c:dLbls>
        <c:marker val="1"/>
        <c:smooth val="0"/>
        <c:axId val="470353264"/>
        <c:axId val="470352280"/>
      </c:lineChart>
      <c:catAx>
        <c:axId val="47182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71820064"/>
        <c:crosses val="autoZero"/>
        <c:auto val="1"/>
        <c:lblAlgn val="ctr"/>
        <c:lblOffset val="100"/>
        <c:noMultiLvlLbl val="0"/>
      </c:catAx>
      <c:valAx>
        <c:axId val="471820064"/>
        <c:scaling>
          <c:orientation val="minMax"/>
          <c:max val="325000"/>
          <c:min val="150000"/>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71824656"/>
        <c:crosses val="autoZero"/>
        <c:crossBetween val="between"/>
        <c:majorUnit val="25000"/>
      </c:valAx>
      <c:valAx>
        <c:axId val="470352280"/>
        <c:scaling>
          <c:orientation val="minMax"/>
          <c:min val="50000"/>
        </c:scaling>
        <c:delete val="0"/>
        <c:axPos val="r"/>
        <c:numFmt formatCode="#,##0_ "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70353264"/>
        <c:crosses val="max"/>
        <c:crossBetween val="between"/>
        <c:majorUnit val="10000"/>
        <c:minorUnit val="2500"/>
      </c:valAx>
      <c:catAx>
        <c:axId val="470353264"/>
        <c:scaling>
          <c:orientation val="minMax"/>
        </c:scaling>
        <c:delete val="1"/>
        <c:axPos val="b"/>
        <c:numFmt formatCode="General" sourceLinked="1"/>
        <c:majorTickMark val="out"/>
        <c:minorTickMark val="none"/>
        <c:tickLblPos val="nextTo"/>
        <c:crossAx val="47035228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'業況 （グラフ用）（修正）'!$D$6</c:f>
              <c:strCache>
                <c:ptCount val="1"/>
                <c:pt idx="0">
                  <c:v>2020年3月</c:v>
                </c:pt>
              </c:strCache>
            </c:strRef>
          </c:tx>
          <c:spPr>
            <a:solidFill>
              <a:schemeClr val="accent1"/>
            </a:solidFill>
            <a:ln>
              <a:noFill/>
            </a:ln>
            <a:effectLst/>
          </c:spPr>
          <c:invertIfNegative val="0"/>
          <c:cat>
            <c:strRef>
              <c:f>'業況 （グラフ用）（修正）'!$C$7:$C$19</c:f>
              <c:strCache>
                <c:ptCount val="13"/>
                <c:pt idx="0">
                  <c:v>全産業</c:v>
                </c:pt>
                <c:pt idx="1">
                  <c:v>製造業（全体）</c:v>
                </c:pt>
                <c:pt idx="2">
                  <c:v>繊維</c:v>
                </c:pt>
                <c:pt idx="3">
                  <c:v>紙・パルプ</c:v>
                </c:pt>
                <c:pt idx="4">
                  <c:v>化学</c:v>
                </c:pt>
                <c:pt idx="5">
                  <c:v>石油・石炭製品</c:v>
                </c:pt>
                <c:pt idx="6">
                  <c:v>鉄鋼</c:v>
                </c:pt>
                <c:pt idx="7">
                  <c:v>非鉄金属</c:v>
                </c:pt>
                <c:pt idx="8">
                  <c:v>食料品</c:v>
                </c:pt>
                <c:pt idx="9">
                  <c:v>金属製品</c:v>
                </c:pt>
                <c:pt idx="10">
                  <c:v>業務用機械</c:v>
                </c:pt>
                <c:pt idx="11">
                  <c:v>電気機械</c:v>
                </c:pt>
                <c:pt idx="12">
                  <c:v>輸送用機械</c:v>
                </c:pt>
              </c:strCache>
            </c:strRef>
          </c:cat>
          <c:val>
            <c:numRef>
              <c:f>'業況 （グラフ用）（修正）'!$D$7:$D$19</c:f>
              <c:numCache>
                <c:formatCode>0\ </c:formatCode>
                <c:ptCount val="13"/>
                <c:pt idx="0">
                  <c:v>-10</c:v>
                </c:pt>
                <c:pt idx="1">
                  <c:v>-16</c:v>
                </c:pt>
                <c:pt idx="2">
                  <c:v>-44</c:v>
                </c:pt>
                <c:pt idx="3">
                  <c:v>-23</c:v>
                </c:pt>
                <c:pt idx="4">
                  <c:v>-3</c:v>
                </c:pt>
                <c:pt idx="5">
                  <c:v>0</c:v>
                </c:pt>
                <c:pt idx="6">
                  <c:v>-29</c:v>
                </c:pt>
                <c:pt idx="7">
                  <c:v>-23</c:v>
                </c:pt>
                <c:pt idx="8">
                  <c:v>-12</c:v>
                </c:pt>
                <c:pt idx="9">
                  <c:v>-22</c:v>
                </c:pt>
                <c:pt idx="10">
                  <c:v>-13</c:v>
                </c:pt>
                <c:pt idx="11">
                  <c:v>-5</c:v>
                </c:pt>
                <c:pt idx="12">
                  <c:v>-19</c:v>
                </c:pt>
              </c:numCache>
            </c:numRef>
          </c:val>
          <c:extLst>
            <c:ext xmlns:c16="http://schemas.microsoft.com/office/drawing/2014/chart" uri="{C3380CC4-5D6E-409C-BE32-E72D297353CC}">
              <c16:uniqueId val="{00000000-FC34-4777-B33A-9CA1419C2B3C}"/>
            </c:ext>
          </c:extLst>
        </c:ser>
        <c:ser>
          <c:idx val="1"/>
          <c:order val="1"/>
          <c:tx>
            <c:strRef>
              <c:f>'業況 （グラフ用）（修正）'!$E$6</c:f>
              <c:strCache>
                <c:ptCount val="1"/>
                <c:pt idx="0">
                  <c:v>2020年6月</c:v>
                </c:pt>
              </c:strCache>
            </c:strRef>
          </c:tx>
          <c:spPr>
            <a:pattFill prst="wdUpDiag">
              <a:fgClr>
                <a:srgbClr val="7030A0"/>
              </a:fgClr>
              <a:bgClr>
                <a:schemeClr val="bg1"/>
              </a:bgClr>
            </a:pattFill>
            <a:ln>
              <a:solidFill>
                <a:srgbClr val="7030A0"/>
              </a:solidFill>
            </a:ln>
            <a:effectLst/>
          </c:spPr>
          <c:invertIfNegative val="0"/>
          <c:cat>
            <c:strRef>
              <c:f>'業況 （グラフ用）（修正）'!$C$7:$C$19</c:f>
              <c:strCache>
                <c:ptCount val="13"/>
                <c:pt idx="0">
                  <c:v>全産業</c:v>
                </c:pt>
                <c:pt idx="1">
                  <c:v>製造業（全体）</c:v>
                </c:pt>
                <c:pt idx="2">
                  <c:v>繊維</c:v>
                </c:pt>
                <c:pt idx="3">
                  <c:v>紙・パルプ</c:v>
                </c:pt>
                <c:pt idx="4">
                  <c:v>化学</c:v>
                </c:pt>
                <c:pt idx="5">
                  <c:v>石油・石炭製品</c:v>
                </c:pt>
                <c:pt idx="6">
                  <c:v>鉄鋼</c:v>
                </c:pt>
                <c:pt idx="7">
                  <c:v>非鉄金属</c:v>
                </c:pt>
                <c:pt idx="8">
                  <c:v>食料品</c:v>
                </c:pt>
                <c:pt idx="9">
                  <c:v>金属製品</c:v>
                </c:pt>
                <c:pt idx="10">
                  <c:v>業務用機械</c:v>
                </c:pt>
                <c:pt idx="11">
                  <c:v>電気機械</c:v>
                </c:pt>
                <c:pt idx="12">
                  <c:v>輸送用機械</c:v>
                </c:pt>
              </c:strCache>
            </c:strRef>
          </c:cat>
          <c:val>
            <c:numRef>
              <c:f>'業況 （グラフ用）（修正）'!$E$7:$E$19</c:f>
              <c:numCache>
                <c:formatCode>0\ </c:formatCode>
                <c:ptCount val="13"/>
                <c:pt idx="0">
                  <c:v>-36</c:v>
                </c:pt>
                <c:pt idx="1">
                  <c:v>-42</c:v>
                </c:pt>
                <c:pt idx="2">
                  <c:v>-59</c:v>
                </c:pt>
                <c:pt idx="3">
                  <c:v>-47</c:v>
                </c:pt>
                <c:pt idx="4">
                  <c:v>-21</c:v>
                </c:pt>
                <c:pt idx="5">
                  <c:v>-19</c:v>
                </c:pt>
                <c:pt idx="6">
                  <c:v>-77</c:v>
                </c:pt>
                <c:pt idx="7">
                  <c:v>-62</c:v>
                </c:pt>
                <c:pt idx="8">
                  <c:v>-24</c:v>
                </c:pt>
                <c:pt idx="9">
                  <c:v>-55</c:v>
                </c:pt>
                <c:pt idx="10">
                  <c:v>-37</c:v>
                </c:pt>
                <c:pt idx="11">
                  <c:v>-24</c:v>
                </c:pt>
                <c:pt idx="12">
                  <c:v>-57</c:v>
                </c:pt>
              </c:numCache>
            </c:numRef>
          </c:val>
          <c:extLst>
            <c:ext xmlns:c16="http://schemas.microsoft.com/office/drawing/2014/chart" uri="{C3380CC4-5D6E-409C-BE32-E72D297353CC}">
              <c16:uniqueId val="{00000001-FC34-4777-B33A-9CA1419C2B3C}"/>
            </c:ext>
          </c:extLst>
        </c:ser>
        <c:ser>
          <c:idx val="2"/>
          <c:order val="2"/>
          <c:tx>
            <c:strRef>
              <c:f>'業況 （グラフ用）（修正）'!$F$6</c:f>
              <c:strCache>
                <c:ptCount val="1"/>
                <c:pt idx="0">
                  <c:v>2020年9月</c:v>
                </c:pt>
              </c:strCache>
            </c:strRef>
          </c:tx>
          <c:spPr>
            <a:solidFill>
              <a:schemeClr val="accent3"/>
            </a:solidFill>
            <a:ln>
              <a:noFill/>
            </a:ln>
            <a:effectLst/>
          </c:spPr>
          <c:invertIfNegative val="0"/>
          <c:cat>
            <c:strRef>
              <c:f>'業況 （グラフ用）（修正）'!$C$7:$C$19</c:f>
              <c:strCache>
                <c:ptCount val="13"/>
                <c:pt idx="0">
                  <c:v>全産業</c:v>
                </c:pt>
                <c:pt idx="1">
                  <c:v>製造業（全体）</c:v>
                </c:pt>
                <c:pt idx="2">
                  <c:v>繊維</c:v>
                </c:pt>
                <c:pt idx="3">
                  <c:v>紙・パルプ</c:v>
                </c:pt>
                <c:pt idx="4">
                  <c:v>化学</c:v>
                </c:pt>
                <c:pt idx="5">
                  <c:v>石油・石炭製品</c:v>
                </c:pt>
                <c:pt idx="6">
                  <c:v>鉄鋼</c:v>
                </c:pt>
                <c:pt idx="7">
                  <c:v>非鉄金属</c:v>
                </c:pt>
                <c:pt idx="8">
                  <c:v>食料品</c:v>
                </c:pt>
                <c:pt idx="9">
                  <c:v>金属製品</c:v>
                </c:pt>
                <c:pt idx="10">
                  <c:v>業務用機械</c:v>
                </c:pt>
                <c:pt idx="11">
                  <c:v>電気機械</c:v>
                </c:pt>
                <c:pt idx="12">
                  <c:v>輸送用機械</c:v>
                </c:pt>
              </c:strCache>
            </c:strRef>
          </c:cat>
          <c:val>
            <c:numRef>
              <c:f>'業況 （グラフ用）（修正）'!$F$7:$F$19</c:f>
              <c:numCache>
                <c:formatCode>0\ </c:formatCode>
                <c:ptCount val="13"/>
                <c:pt idx="0">
                  <c:v>-32</c:v>
                </c:pt>
                <c:pt idx="1">
                  <c:v>-39</c:v>
                </c:pt>
                <c:pt idx="2">
                  <c:v>-51</c:v>
                </c:pt>
                <c:pt idx="3">
                  <c:v>-32</c:v>
                </c:pt>
                <c:pt idx="4">
                  <c:v>-24</c:v>
                </c:pt>
                <c:pt idx="5">
                  <c:v>-30</c:v>
                </c:pt>
                <c:pt idx="6">
                  <c:v>-74</c:v>
                </c:pt>
                <c:pt idx="7">
                  <c:v>-65</c:v>
                </c:pt>
                <c:pt idx="8">
                  <c:v>-19</c:v>
                </c:pt>
                <c:pt idx="9">
                  <c:v>-54</c:v>
                </c:pt>
                <c:pt idx="10">
                  <c:v>-35</c:v>
                </c:pt>
                <c:pt idx="11">
                  <c:v>-27</c:v>
                </c:pt>
                <c:pt idx="12">
                  <c:v>-43</c:v>
                </c:pt>
              </c:numCache>
            </c:numRef>
          </c:val>
          <c:extLst>
            <c:ext xmlns:c16="http://schemas.microsoft.com/office/drawing/2014/chart" uri="{C3380CC4-5D6E-409C-BE32-E72D297353CC}">
              <c16:uniqueId val="{00000002-FC34-4777-B33A-9CA1419C2B3C}"/>
            </c:ext>
          </c:extLst>
        </c:ser>
        <c:ser>
          <c:idx val="3"/>
          <c:order val="3"/>
          <c:tx>
            <c:strRef>
              <c:f>'業況 （グラフ用）（修正）'!$G$6</c:f>
              <c:strCache>
                <c:ptCount val="1"/>
                <c:pt idx="0">
                  <c:v>2020年12月</c:v>
                </c:pt>
              </c:strCache>
            </c:strRef>
          </c:tx>
          <c:spPr>
            <a:pattFill prst="pct70">
              <a:fgClr>
                <a:srgbClr val="FFC000"/>
              </a:fgClr>
              <a:bgClr>
                <a:schemeClr val="bg1"/>
              </a:bgClr>
            </a:pattFill>
            <a:ln>
              <a:solidFill>
                <a:srgbClr val="FFC000"/>
              </a:solidFill>
            </a:ln>
            <a:effectLst/>
          </c:spPr>
          <c:invertIfNegative val="0"/>
          <c:cat>
            <c:strRef>
              <c:f>'業況 （グラフ用）（修正）'!$C$7:$C$19</c:f>
              <c:strCache>
                <c:ptCount val="13"/>
                <c:pt idx="0">
                  <c:v>全産業</c:v>
                </c:pt>
                <c:pt idx="1">
                  <c:v>製造業（全体）</c:v>
                </c:pt>
                <c:pt idx="2">
                  <c:v>繊維</c:v>
                </c:pt>
                <c:pt idx="3">
                  <c:v>紙・パルプ</c:v>
                </c:pt>
                <c:pt idx="4">
                  <c:v>化学</c:v>
                </c:pt>
                <c:pt idx="5">
                  <c:v>石油・石炭製品</c:v>
                </c:pt>
                <c:pt idx="6">
                  <c:v>鉄鋼</c:v>
                </c:pt>
                <c:pt idx="7">
                  <c:v>非鉄金属</c:v>
                </c:pt>
                <c:pt idx="8">
                  <c:v>食料品</c:v>
                </c:pt>
                <c:pt idx="9">
                  <c:v>金属製品</c:v>
                </c:pt>
                <c:pt idx="10">
                  <c:v>業務用機械</c:v>
                </c:pt>
                <c:pt idx="11">
                  <c:v>電気機械</c:v>
                </c:pt>
                <c:pt idx="12">
                  <c:v>輸送用機械</c:v>
                </c:pt>
              </c:strCache>
            </c:strRef>
          </c:cat>
          <c:val>
            <c:numRef>
              <c:f>'業況 （グラフ用）（修正）'!$G$7:$G$19</c:f>
              <c:numCache>
                <c:formatCode>0\ </c:formatCode>
                <c:ptCount val="13"/>
                <c:pt idx="0">
                  <c:v>-20</c:v>
                </c:pt>
                <c:pt idx="1">
                  <c:v>-24</c:v>
                </c:pt>
                <c:pt idx="2">
                  <c:v>-43</c:v>
                </c:pt>
                <c:pt idx="3">
                  <c:v>-38</c:v>
                </c:pt>
                <c:pt idx="4">
                  <c:v>-5</c:v>
                </c:pt>
                <c:pt idx="5">
                  <c:v>-5</c:v>
                </c:pt>
                <c:pt idx="6">
                  <c:v>-32</c:v>
                </c:pt>
                <c:pt idx="7">
                  <c:v>-32</c:v>
                </c:pt>
                <c:pt idx="8">
                  <c:v>-21</c:v>
                </c:pt>
                <c:pt idx="9">
                  <c:v>-29</c:v>
                </c:pt>
                <c:pt idx="10">
                  <c:v>-19</c:v>
                </c:pt>
                <c:pt idx="11">
                  <c:v>-13</c:v>
                </c:pt>
                <c:pt idx="12">
                  <c:v>-27</c:v>
                </c:pt>
              </c:numCache>
            </c:numRef>
          </c:val>
          <c:extLst>
            <c:ext xmlns:c16="http://schemas.microsoft.com/office/drawing/2014/chart" uri="{C3380CC4-5D6E-409C-BE32-E72D297353CC}">
              <c16:uniqueId val="{00000003-FC34-4777-B33A-9CA1419C2B3C}"/>
            </c:ext>
          </c:extLst>
        </c:ser>
        <c:ser>
          <c:idx val="4"/>
          <c:order val="4"/>
          <c:tx>
            <c:strRef>
              <c:f>'業況 （グラフ用）（修正）'!$H$6</c:f>
              <c:strCache>
                <c:ptCount val="1"/>
                <c:pt idx="0">
                  <c:v>2021年3月</c:v>
                </c:pt>
              </c:strCache>
            </c:strRef>
          </c:tx>
          <c:spPr>
            <a:solidFill>
              <a:schemeClr val="accent5"/>
            </a:solidFill>
            <a:ln>
              <a:noFill/>
            </a:ln>
            <a:effectLst/>
          </c:spPr>
          <c:invertIfNegative val="0"/>
          <c:cat>
            <c:strRef>
              <c:f>'業況 （グラフ用）（修正）'!$C$7:$C$19</c:f>
              <c:strCache>
                <c:ptCount val="13"/>
                <c:pt idx="0">
                  <c:v>全産業</c:v>
                </c:pt>
                <c:pt idx="1">
                  <c:v>製造業（全体）</c:v>
                </c:pt>
                <c:pt idx="2">
                  <c:v>繊維</c:v>
                </c:pt>
                <c:pt idx="3">
                  <c:v>紙・パルプ</c:v>
                </c:pt>
                <c:pt idx="4">
                  <c:v>化学</c:v>
                </c:pt>
                <c:pt idx="5">
                  <c:v>石油・石炭製品</c:v>
                </c:pt>
                <c:pt idx="6">
                  <c:v>鉄鋼</c:v>
                </c:pt>
                <c:pt idx="7">
                  <c:v>非鉄金属</c:v>
                </c:pt>
                <c:pt idx="8">
                  <c:v>食料品</c:v>
                </c:pt>
                <c:pt idx="9">
                  <c:v>金属製品</c:v>
                </c:pt>
                <c:pt idx="10">
                  <c:v>業務用機械</c:v>
                </c:pt>
                <c:pt idx="11">
                  <c:v>電気機械</c:v>
                </c:pt>
                <c:pt idx="12">
                  <c:v>輸送用機械</c:v>
                </c:pt>
              </c:strCache>
            </c:strRef>
          </c:cat>
          <c:val>
            <c:numRef>
              <c:f>'業況 （グラフ用）（修正）'!$H$7:$H$19</c:f>
              <c:numCache>
                <c:formatCode>0\ </c:formatCode>
                <c:ptCount val="13"/>
                <c:pt idx="0">
                  <c:v>-9</c:v>
                </c:pt>
                <c:pt idx="1">
                  <c:v>-6</c:v>
                </c:pt>
                <c:pt idx="2">
                  <c:v>-35</c:v>
                </c:pt>
                <c:pt idx="3">
                  <c:v>-32</c:v>
                </c:pt>
                <c:pt idx="4">
                  <c:v>10</c:v>
                </c:pt>
                <c:pt idx="5">
                  <c:v>11</c:v>
                </c:pt>
                <c:pt idx="6">
                  <c:v>7</c:v>
                </c:pt>
                <c:pt idx="7">
                  <c:v>14</c:v>
                </c:pt>
                <c:pt idx="8">
                  <c:v>-15</c:v>
                </c:pt>
                <c:pt idx="9">
                  <c:v>-13</c:v>
                </c:pt>
                <c:pt idx="10">
                  <c:v>-3</c:v>
                </c:pt>
                <c:pt idx="11">
                  <c:v>6</c:v>
                </c:pt>
                <c:pt idx="12">
                  <c:v>-11</c:v>
                </c:pt>
              </c:numCache>
            </c:numRef>
          </c:val>
          <c:extLst>
            <c:ext xmlns:c16="http://schemas.microsoft.com/office/drawing/2014/chart" uri="{C3380CC4-5D6E-409C-BE32-E72D297353CC}">
              <c16:uniqueId val="{00000004-FC34-4777-B33A-9CA1419C2B3C}"/>
            </c:ext>
          </c:extLst>
        </c:ser>
        <c:ser>
          <c:idx val="5"/>
          <c:order val="5"/>
          <c:tx>
            <c:strRef>
              <c:f>'業況 （グラフ用）（修正）'!$I$6</c:f>
              <c:strCache>
                <c:ptCount val="1"/>
                <c:pt idx="0">
                  <c:v>2021年6月</c:v>
                </c:pt>
              </c:strCache>
            </c:strRef>
          </c:tx>
          <c:spPr>
            <a:pattFill prst="narHorz">
              <a:fgClr>
                <a:schemeClr val="accent6"/>
              </a:fgClr>
              <a:bgClr>
                <a:schemeClr val="bg1"/>
              </a:bgClr>
            </a:pattFill>
            <a:ln>
              <a:solidFill>
                <a:schemeClr val="accent6"/>
              </a:solidFill>
            </a:ln>
            <a:effectLst/>
          </c:spPr>
          <c:invertIfNegative val="0"/>
          <c:cat>
            <c:strRef>
              <c:f>'業況 （グラフ用）（修正）'!$C$7:$C$19</c:f>
              <c:strCache>
                <c:ptCount val="13"/>
                <c:pt idx="0">
                  <c:v>全産業</c:v>
                </c:pt>
                <c:pt idx="1">
                  <c:v>製造業（全体）</c:v>
                </c:pt>
                <c:pt idx="2">
                  <c:v>繊維</c:v>
                </c:pt>
                <c:pt idx="3">
                  <c:v>紙・パルプ</c:v>
                </c:pt>
                <c:pt idx="4">
                  <c:v>化学</c:v>
                </c:pt>
                <c:pt idx="5">
                  <c:v>石油・石炭製品</c:v>
                </c:pt>
                <c:pt idx="6">
                  <c:v>鉄鋼</c:v>
                </c:pt>
                <c:pt idx="7">
                  <c:v>非鉄金属</c:v>
                </c:pt>
                <c:pt idx="8">
                  <c:v>食料品</c:v>
                </c:pt>
                <c:pt idx="9">
                  <c:v>金属製品</c:v>
                </c:pt>
                <c:pt idx="10">
                  <c:v>業務用機械</c:v>
                </c:pt>
                <c:pt idx="11">
                  <c:v>電気機械</c:v>
                </c:pt>
                <c:pt idx="12">
                  <c:v>輸送用機械</c:v>
                </c:pt>
              </c:strCache>
            </c:strRef>
          </c:cat>
          <c:val>
            <c:numRef>
              <c:f>'業況 （グラフ用）（修正）'!$I$7:$I$19</c:f>
              <c:numCache>
                <c:formatCode>0\ </c:formatCode>
                <c:ptCount val="13"/>
                <c:pt idx="0">
                  <c:v>-5</c:v>
                </c:pt>
                <c:pt idx="1">
                  <c:v>-1</c:v>
                </c:pt>
                <c:pt idx="2">
                  <c:v>-41</c:v>
                </c:pt>
                <c:pt idx="3">
                  <c:v>-19</c:v>
                </c:pt>
                <c:pt idx="4">
                  <c:v>14</c:v>
                </c:pt>
                <c:pt idx="5">
                  <c:v>5</c:v>
                </c:pt>
                <c:pt idx="6">
                  <c:v>23</c:v>
                </c:pt>
                <c:pt idx="7">
                  <c:v>26</c:v>
                </c:pt>
                <c:pt idx="8">
                  <c:v>-24</c:v>
                </c:pt>
                <c:pt idx="9">
                  <c:v>4</c:v>
                </c:pt>
                <c:pt idx="10">
                  <c:v>3</c:v>
                </c:pt>
                <c:pt idx="11">
                  <c:v>15</c:v>
                </c:pt>
                <c:pt idx="12">
                  <c:v>-15</c:v>
                </c:pt>
              </c:numCache>
            </c:numRef>
          </c:val>
          <c:extLst>
            <c:ext xmlns:c16="http://schemas.microsoft.com/office/drawing/2014/chart" uri="{C3380CC4-5D6E-409C-BE32-E72D297353CC}">
              <c16:uniqueId val="{00000005-FC34-4777-B33A-9CA1419C2B3C}"/>
            </c:ext>
          </c:extLst>
        </c:ser>
        <c:ser>
          <c:idx val="6"/>
          <c:order val="6"/>
          <c:tx>
            <c:strRef>
              <c:f>'業況 （グラフ用）（修正）'!$J$6</c:f>
              <c:strCache>
                <c:ptCount val="1"/>
                <c:pt idx="0">
                  <c:v>2021年9月</c:v>
                </c:pt>
              </c:strCache>
            </c:strRef>
          </c:tx>
          <c:spPr>
            <a:solidFill>
              <a:schemeClr val="accent1">
                <a:lumMod val="60000"/>
              </a:schemeClr>
            </a:solidFill>
            <a:ln>
              <a:noFill/>
            </a:ln>
            <a:effectLst/>
          </c:spPr>
          <c:invertIfNegative val="0"/>
          <c:cat>
            <c:strRef>
              <c:f>'業況 （グラフ用）（修正）'!$C$7:$C$19</c:f>
              <c:strCache>
                <c:ptCount val="13"/>
                <c:pt idx="0">
                  <c:v>全産業</c:v>
                </c:pt>
                <c:pt idx="1">
                  <c:v>製造業（全体）</c:v>
                </c:pt>
                <c:pt idx="2">
                  <c:v>繊維</c:v>
                </c:pt>
                <c:pt idx="3">
                  <c:v>紙・パルプ</c:v>
                </c:pt>
                <c:pt idx="4">
                  <c:v>化学</c:v>
                </c:pt>
                <c:pt idx="5">
                  <c:v>石油・石炭製品</c:v>
                </c:pt>
                <c:pt idx="6">
                  <c:v>鉄鋼</c:v>
                </c:pt>
                <c:pt idx="7">
                  <c:v>非鉄金属</c:v>
                </c:pt>
                <c:pt idx="8">
                  <c:v>食料品</c:v>
                </c:pt>
                <c:pt idx="9">
                  <c:v>金属製品</c:v>
                </c:pt>
                <c:pt idx="10">
                  <c:v>業務用機械</c:v>
                </c:pt>
                <c:pt idx="11">
                  <c:v>電気機械</c:v>
                </c:pt>
                <c:pt idx="12">
                  <c:v>輸送用機械</c:v>
                </c:pt>
              </c:strCache>
            </c:strRef>
          </c:cat>
          <c:val>
            <c:numRef>
              <c:f>'業況 （グラフ用）（修正）'!$J$7:$J$19</c:f>
              <c:numCache>
                <c:formatCode>\(#,##0\);\(\-#,##0\)</c:formatCode>
                <c:ptCount val="13"/>
                <c:pt idx="0">
                  <c:v>-6</c:v>
                </c:pt>
                <c:pt idx="1">
                  <c:v>-4</c:v>
                </c:pt>
                <c:pt idx="2">
                  <c:v>-31</c:v>
                </c:pt>
                <c:pt idx="3">
                  <c:v>-6</c:v>
                </c:pt>
                <c:pt idx="4">
                  <c:v>6</c:v>
                </c:pt>
                <c:pt idx="5">
                  <c:v>-5</c:v>
                </c:pt>
                <c:pt idx="6">
                  <c:v>17</c:v>
                </c:pt>
                <c:pt idx="7">
                  <c:v>12</c:v>
                </c:pt>
                <c:pt idx="8">
                  <c:v>-26</c:v>
                </c:pt>
                <c:pt idx="9">
                  <c:v>4</c:v>
                </c:pt>
                <c:pt idx="10">
                  <c:v>5</c:v>
                </c:pt>
                <c:pt idx="11">
                  <c:v>10</c:v>
                </c:pt>
                <c:pt idx="12">
                  <c:v>-22</c:v>
                </c:pt>
              </c:numCache>
            </c:numRef>
          </c:val>
          <c:extLst>
            <c:ext xmlns:c16="http://schemas.microsoft.com/office/drawing/2014/chart" uri="{C3380CC4-5D6E-409C-BE32-E72D297353CC}">
              <c16:uniqueId val="{00000006-FC34-4777-B33A-9CA1419C2B3C}"/>
            </c:ext>
          </c:extLst>
        </c:ser>
        <c:dLbls>
          <c:showLegendKey val="0"/>
          <c:showVal val="0"/>
          <c:showCatName val="0"/>
          <c:showSerName val="0"/>
          <c:showPercent val="0"/>
          <c:showBubbleSize val="0"/>
        </c:dLbls>
        <c:gapWidth val="219"/>
        <c:overlap val="-27"/>
        <c:axId val="484665776"/>
        <c:axId val="484672336"/>
      </c:barChart>
      <c:catAx>
        <c:axId val="484665776"/>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484672336"/>
        <c:crosses val="autoZero"/>
        <c:auto val="1"/>
        <c:lblAlgn val="ctr"/>
        <c:lblOffset val="0"/>
        <c:noMultiLvlLbl val="0"/>
      </c:catAx>
      <c:valAx>
        <c:axId val="484672336"/>
        <c:scaling>
          <c:orientation val="minMax"/>
        </c:scaling>
        <c:delete val="0"/>
        <c:axPos val="l"/>
        <c:majorGridlines>
          <c:spPr>
            <a:ln w="9525" cap="flat" cmpd="sng" algn="ctr">
              <a:solidFill>
                <a:schemeClr val="tx1">
                  <a:lumMod val="15000"/>
                  <a:lumOff val="85000"/>
                </a:schemeClr>
              </a:solidFill>
              <a:round/>
            </a:ln>
            <a:effectLst/>
          </c:spPr>
        </c:majorGridlines>
        <c:numFmt formatCode="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84665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OFIX相談件数!$W$13</c:f>
              <c:strCache>
                <c:ptCount val="1"/>
                <c:pt idx="0">
                  <c:v>ihouse（財団法人大阪国際交流センター）</c:v>
                </c:pt>
              </c:strCache>
            </c:strRef>
          </c:tx>
          <c:spPr>
            <a:solidFill>
              <a:schemeClr val="accent1"/>
            </a:solidFill>
            <a:ln>
              <a:solidFill>
                <a:schemeClr val="accent1"/>
              </a:solidFill>
            </a:ln>
            <a:effectLst/>
          </c:spPr>
          <c:invertIfNegative val="0"/>
          <c:cat>
            <c:multiLvlStrRef>
              <c:f>OFIX相談件数!$X$11:$AO$12</c:f>
              <c:multiLvlStrCache>
                <c:ptCount val="18"/>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lvl>
                <c:lvl>
                  <c:pt idx="0">
                    <c:v>2020年</c:v>
                  </c:pt>
                  <c:pt idx="12">
                    <c:v>2021年</c:v>
                  </c:pt>
                </c:lvl>
              </c:multiLvlStrCache>
            </c:multiLvlStrRef>
          </c:cat>
          <c:val>
            <c:numRef>
              <c:f>OFIX相談件数!$X$13:$AO$13</c:f>
              <c:numCache>
                <c:formatCode>General</c:formatCode>
                <c:ptCount val="18"/>
                <c:pt idx="0">
                  <c:v>11</c:v>
                </c:pt>
                <c:pt idx="1">
                  <c:v>85</c:v>
                </c:pt>
                <c:pt idx="2">
                  <c:v>187</c:v>
                </c:pt>
                <c:pt idx="3">
                  <c:v>292</c:v>
                </c:pt>
                <c:pt idx="4">
                  <c:v>238</c:v>
                </c:pt>
                <c:pt idx="5">
                  <c:v>466</c:v>
                </c:pt>
                <c:pt idx="6">
                  <c:v>581</c:v>
                </c:pt>
                <c:pt idx="7">
                  <c:v>513</c:v>
                </c:pt>
                <c:pt idx="8">
                  <c:v>101</c:v>
                </c:pt>
                <c:pt idx="9">
                  <c:v>79</c:v>
                </c:pt>
                <c:pt idx="10">
                  <c:v>95</c:v>
                </c:pt>
                <c:pt idx="11">
                  <c:v>60</c:v>
                </c:pt>
                <c:pt idx="12">
                  <c:v>69</c:v>
                </c:pt>
                <c:pt idx="13">
                  <c:v>41</c:v>
                </c:pt>
                <c:pt idx="14">
                  <c:v>52</c:v>
                </c:pt>
                <c:pt idx="15">
                  <c:v>134</c:v>
                </c:pt>
                <c:pt idx="16">
                  <c:v>95</c:v>
                </c:pt>
                <c:pt idx="17">
                  <c:v>85</c:v>
                </c:pt>
              </c:numCache>
            </c:numRef>
          </c:val>
          <c:extLst>
            <c:ext xmlns:c16="http://schemas.microsoft.com/office/drawing/2014/chart" uri="{C3380CC4-5D6E-409C-BE32-E72D297353CC}">
              <c16:uniqueId val="{00000000-64DF-44FB-8D01-3F9634D87D76}"/>
            </c:ext>
          </c:extLst>
        </c:ser>
        <c:ser>
          <c:idx val="1"/>
          <c:order val="1"/>
          <c:tx>
            <c:strRef>
              <c:f>OFIX相談件数!$W$14</c:f>
              <c:strCache>
                <c:ptCount val="1"/>
                <c:pt idx="0">
                  <c:v>OFIX（公益財団法人大阪府国際交流財団）</c:v>
                </c:pt>
              </c:strCache>
            </c:strRef>
          </c:tx>
          <c:spPr>
            <a:pattFill prst="dkDnDiag">
              <a:fgClr>
                <a:schemeClr val="accent2"/>
              </a:fgClr>
              <a:bgClr>
                <a:schemeClr val="bg1"/>
              </a:bgClr>
            </a:pattFill>
            <a:ln>
              <a:solidFill>
                <a:schemeClr val="accent2"/>
              </a:solidFill>
            </a:ln>
            <a:effectLst/>
          </c:spPr>
          <c:invertIfNegative val="0"/>
          <c:cat>
            <c:multiLvlStrRef>
              <c:f>OFIX相談件数!$X$11:$AO$12</c:f>
              <c:multiLvlStrCache>
                <c:ptCount val="18"/>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lvl>
                <c:lvl>
                  <c:pt idx="0">
                    <c:v>2020年</c:v>
                  </c:pt>
                  <c:pt idx="12">
                    <c:v>2021年</c:v>
                  </c:pt>
                </c:lvl>
              </c:multiLvlStrCache>
            </c:multiLvlStrRef>
          </c:cat>
          <c:val>
            <c:numRef>
              <c:f>OFIX相談件数!$X$14:$AO$14</c:f>
              <c:numCache>
                <c:formatCode>General</c:formatCode>
                <c:ptCount val="18"/>
                <c:pt idx="0">
                  <c:v>1</c:v>
                </c:pt>
                <c:pt idx="1">
                  <c:v>60</c:v>
                </c:pt>
                <c:pt idx="2">
                  <c:v>185</c:v>
                </c:pt>
                <c:pt idx="3">
                  <c:v>202</c:v>
                </c:pt>
                <c:pt idx="4">
                  <c:v>54</c:v>
                </c:pt>
                <c:pt idx="5">
                  <c:v>32</c:v>
                </c:pt>
                <c:pt idx="6">
                  <c:v>73</c:v>
                </c:pt>
                <c:pt idx="7">
                  <c:v>70</c:v>
                </c:pt>
                <c:pt idx="8">
                  <c:v>30</c:v>
                </c:pt>
                <c:pt idx="9">
                  <c:v>21</c:v>
                </c:pt>
                <c:pt idx="10">
                  <c:v>40</c:v>
                </c:pt>
                <c:pt idx="11">
                  <c:v>38</c:v>
                </c:pt>
                <c:pt idx="12">
                  <c:v>51</c:v>
                </c:pt>
                <c:pt idx="13">
                  <c:v>20</c:v>
                </c:pt>
                <c:pt idx="14">
                  <c:v>40</c:v>
                </c:pt>
                <c:pt idx="15">
                  <c:v>74</c:v>
                </c:pt>
                <c:pt idx="16">
                  <c:v>50</c:v>
                </c:pt>
                <c:pt idx="17">
                  <c:v>39</c:v>
                </c:pt>
              </c:numCache>
            </c:numRef>
          </c:val>
          <c:extLst>
            <c:ext xmlns:c16="http://schemas.microsoft.com/office/drawing/2014/chart" uri="{C3380CC4-5D6E-409C-BE32-E72D297353CC}">
              <c16:uniqueId val="{00000001-64DF-44FB-8D01-3F9634D87D76}"/>
            </c:ext>
          </c:extLst>
        </c:ser>
        <c:ser>
          <c:idx val="2"/>
          <c:order val="2"/>
          <c:tx>
            <c:strRef>
              <c:f>OFIX相談件数!$W$15</c:f>
              <c:strCache>
                <c:ptCount val="1"/>
                <c:pt idx="0">
                  <c:v>計</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OFIX相談件数!$X$11:$AO$12</c:f>
              <c:multiLvlStrCache>
                <c:ptCount val="18"/>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lvl>
                <c:lvl>
                  <c:pt idx="0">
                    <c:v>2020年</c:v>
                  </c:pt>
                  <c:pt idx="12">
                    <c:v>2021年</c:v>
                  </c:pt>
                </c:lvl>
              </c:multiLvlStrCache>
            </c:multiLvlStrRef>
          </c:cat>
          <c:val>
            <c:numRef>
              <c:f>OFIX相談件数!$X$15:$AO$15</c:f>
              <c:numCache>
                <c:formatCode>General</c:formatCode>
                <c:ptCount val="18"/>
                <c:pt idx="0">
                  <c:v>12</c:v>
                </c:pt>
                <c:pt idx="1">
                  <c:v>145</c:v>
                </c:pt>
                <c:pt idx="2">
                  <c:v>372</c:v>
                </c:pt>
                <c:pt idx="3">
                  <c:v>494</c:v>
                </c:pt>
                <c:pt idx="4">
                  <c:v>292</c:v>
                </c:pt>
                <c:pt idx="5">
                  <c:v>498</c:v>
                </c:pt>
                <c:pt idx="6">
                  <c:v>654</c:v>
                </c:pt>
                <c:pt idx="7">
                  <c:v>583</c:v>
                </c:pt>
                <c:pt idx="8">
                  <c:v>131</c:v>
                </c:pt>
                <c:pt idx="9">
                  <c:v>100</c:v>
                </c:pt>
                <c:pt idx="10">
                  <c:v>135</c:v>
                </c:pt>
                <c:pt idx="11">
                  <c:v>98</c:v>
                </c:pt>
                <c:pt idx="12">
                  <c:v>120</c:v>
                </c:pt>
                <c:pt idx="13">
                  <c:v>61</c:v>
                </c:pt>
                <c:pt idx="14">
                  <c:v>92</c:v>
                </c:pt>
                <c:pt idx="15">
                  <c:v>208</c:v>
                </c:pt>
                <c:pt idx="16">
                  <c:v>145</c:v>
                </c:pt>
                <c:pt idx="17">
                  <c:v>124</c:v>
                </c:pt>
              </c:numCache>
            </c:numRef>
          </c:val>
          <c:extLst>
            <c:ext xmlns:c16="http://schemas.microsoft.com/office/drawing/2014/chart" uri="{C3380CC4-5D6E-409C-BE32-E72D297353CC}">
              <c16:uniqueId val="{00000002-64DF-44FB-8D01-3F9634D87D76}"/>
            </c:ext>
          </c:extLst>
        </c:ser>
        <c:dLbls>
          <c:showLegendKey val="0"/>
          <c:showVal val="0"/>
          <c:showCatName val="0"/>
          <c:showSerName val="0"/>
          <c:showPercent val="0"/>
          <c:showBubbleSize val="0"/>
        </c:dLbls>
        <c:gapWidth val="190"/>
        <c:overlap val="100"/>
        <c:axId val="344812480"/>
        <c:axId val="344812808"/>
      </c:barChart>
      <c:catAx>
        <c:axId val="344812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44812808"/>
        <c:crosses val="autoZero"/>
        <c:auto val="1"/>
        <c:lblAlgn val="ctr"/>
        <c:lblOffset val="100"/>
        <c:noMultiLvlLbl val="0"/>
      </c:catAx>
      <c:valAx>
        <c:axId val="344812808"/>
        <c:scaling>
          <c:orientation val="minMax"/>
          <c:max val="7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44812480"/>
        <c:crosses val="autoZero"/>
        <c:crossBetween val="between"/>
      </c:valAx>
      <c:spPr>
        <a:noFill/>
        <a:ln>
          <a:noFill/>
        </a:ln>
        <a:effectLst/>
      </c:spPr>
    </c:plotArea>
    <c:legend>
      <c:legendPos val="b"/>
      <c:legendEntry>
        <c:idx val="2"/>
        <c:delete val="1"/>
      </c:legendEntry>
      <c:layout>
        <c:manualLayout>
          <c:xMode val="edge"/>
          <c:yMode val="edge"/>
          <c:x val="0.55309704741742882"/>
          <c:y val="7.1008049498746367E-2"/>
          <c:w val="0.44180194908089543"/>
          <c:h val="0.1730292322208395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'summary（グラフ用_月のみ）'!$D$1</c:f>
              <c:strCache>
                <c:ptCount val="1"/>
                <c:pt idx="0">
                  <c:v>陽性者数</c:v>
                </c:pt>
              </c:strCache>
            </c:strRef>
          </c:tx>
          <c:spPr>
            <a:solidFill>
              <a:schemeClr val="accent1"/>
            </a:solidFill>
            <a:ln>
              <a:noFill/>
            </a:ln>
            <a:effectLst/>
          </c:spPr>
          <c:invertIfNegative val="0"/>
          <c:cat>
            <c:strRef>
              <c:f>'summary（グラフ用_月のみ）'!$C$2:$C$565</c:f>
              <c:strCache>
                <c:ptCount val="554"/>
                <c:pt idx="0">
                  <c:v>1月</c:v>
                </c:pt>
                <c:pt idx="6">
                  <c:v>2月</c:v>
                </c:pt>
                <c:pt idx="35">
                  <c:v>3月</c:v>
                </c:pt>
                <c:pt idx="66">
                  <c:v>4月</c:v>
                </c:pt>
                <c:pt idx="96">
                  <c:v>5月</c:v>
                </c:pt>
                <c:pt idx="127">
                  <c:v>6月</c:v>
                </c:pt>
                <c:pt idx="157">
                  <c:v>7月</c:v>
                </c:pt>
                <c:pt idx="188">
                  <c:v>8月</c:v>
                </c:pt>
                <c:pt idx="219">
                  <c:v>9月</c:v>
                </c:pt>
                <c:pt idx="249">
                  <c:v>10月</c:v>
                </c:pt>
                <c:pt idx="280">
                  <c:v>11月</c:v>
                </c:pt>
                <c:pt idx="310">
                  <c:v>12月</c:v>
                </c:pt>
                <c:pt idx="341">
                  <c:v>1月</c:v>
                </c:pt>
                <c:pt idx="372">
                  <c:v>2月</c:v>
                </c:pt>
                <c:pt idx="400">
                  <c:v>3月</c:v>
                </c:pt>
                <c:pt idx="431">
                  <c:v>4月</c:v>
                </c:pt>
                <c:pt idx="461">
                  <c:v>5月</c:v>
                </c:pt>
                <c:pt idx="492">
                  <c:v>6月</c:v>
                </c:pt>
                <c:pt idx="522">
                  <c:v>7月</c:v>
                </c:pt>
                <c:pt idx="553">
                  <c:v>8月</c:v>
                </c:pt>
              </c:strCache>
            </c:strRef>
          </c:cat>
          <c:val>
            <c:numRef>
              <c:f>'summary（グラフ用_月のみ）'!$D$2:$D$565</c:f>
              <c:numCache>
                <c:formatCode>General</c:formatCode>
                <c:ptCount val="564"/>
                <c:pt idx="0">
                  <c:v>0</c:v>
                </c:pt>
                <c:pt idx="1">
                  <c:v>0</c:v>
                </c:pt>
                <c:pt idx="2">
                  <c:v>0</c:v>
                </c:pt>
                <c:pt idx="3">
                  <c:v>1</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1</c:v>
                </c:pt>
                <c:pt idx="33">
                  <c:v>2</c:v>
                </c:pt>
                <c:pt idx="34">
                  <c:v>0</c:v>
                </c:pt>
                <c:pt idx="35">
                  <c:v>0</c:v>
                </c:pt>
                <c:pt idx="36">
                  <c:v>2</c:v>
                </c:pt>
                <c:pt idx="37">
                  <c:v>2</c:v>
                </c:pt>
                <c:pt idx="38">
                  <c:v>9</c:v>
                </c:pt>
                <c:pt idx="39">
                  <c:v>1</c:v>
                </c:pt>
                <c:pt idx="40">
                  <c:v>13</c:v>
                </c:pt>
                <c:pt idx="41">
                  <c:v>10</c:v>
                </c:pt>
                <c:pt idx="42">
                  <c:v>14</c:v>
                </c:pt>
                <c:pt idx="43">
                  <c:v>0</c:v>
                </c:pt>
                <c:pt idx="44">
                  <c:v>18</c:v>
                </c:pt>
                <c:pt idx="45">
                  <c:v>7</c:v>
                </c:pt>
                <c:pt idx="46">
                  <c:v>9</c:v>
                </c:pt>
                <c:pt idx="47">
                  <c:v>3</c:v>
                </c:pt>
                <c:pt idx="48">
                  <c:v>10</c:v>
                </c:pt>
                <c:pt idx="49">
                  <c:v>4</c:v>
                </c:pt>
                <c:pt idx="50">
                  <c:v>2</c:v>
                </c:pt>
                <c:pt idx="51">
                  <c:v>4</c:v>
                </c:pt>
                <c:pt idx="52">
                  <c:v>5</c:v>
                </c:pt>
                <c:pt idx="53">
                  <c:v>2</c:v>
                </c:pt>
                <c:pt idx="54">
                  <c:v>4</c:v>
                </c:pt>
                <c:pt idx="55">
                  <c:v>2</c:v>
                </c:pt>
                <c:pt idx="56">
                  <c:v>6</c:v>
                </c:pt>
                <c:pt idx="57">
                  <c:v>3</c:v>
                </c:pt>
                <c:pt idx="58">
                  <c:v>8</c:v>
                </c:pt>
                <c:pt idx="59">
                  <c:v>7</c:v>
                </c:pt>
                <c:pt idx="60">
                  <c:v>7</c:v>
                </c:pt>
                <c:pt idx="61">
                  <c:v>20</c:v>
                </c:pt>
                <c:pt idx="62">
                  <c:v>15</c:v>
                </c:pt>
                <c:pt idx="63">
                  <c:v>17</c:v>
                </c:pt>
                <c:pt idx="64">
                  <c:v>8</c:v>
                </c:pt>
                <c:pt idx="65">
                  <c:v>28</c:v>
                </c:pt>
                <c:pt idx="66">
                  <c:v>34</c:v>
                </c:pt>
                <c:pt idx="67">
                  <c:v>33</c:v>
                </c:pt>
                <c:pt idx="68">
                  <c:v>35</c:v>
                </c:pt>
                <c:pt idx="69">
                  <c:v>41</c:v>
                </c:pt>
                <c:pt idx="70">
                  <c:v>21</c:v>
                </c:pt>
                <c:pt idx="71">
                  <c:v>20</c:v>
                </c:pt>
                <c:pt idx="72">
                  <c:v>53</c:v>
                </c:pt>
                <c:pt idx="73">
                  <c:v>43</c:v>
                </c:pt>
                <c:pt idx="74">
                  <c:v>92</c:v>
                </c:pt>
                <c:pt idx="75">
                  <c:v>80</c:v>
                </c:pt>
                <c:pt idx="76">
                  <c:v>70</c:v>
                </c:pt>
                <c:pt idx="77">
                  <c:v>45</c:v>
                </c:pt>
                <c:pt idx="78">
                  <c:v>24</c:v>
                </c:pt>
                <c:pt idx="79">
                  <c:v>59</c:v>
                </c:pt>
                <c:pt idx="80">
                  <c:v>74</c:v>
                </c:pt>
                <c:pt idx="81">
                  <c:v>52</c:v>
                </c:pt>
                <c:pt idx="82">
                  <c:v>55</c:v>
                </c:pt>
                <c:pt idx="83">
                  <c:v>88</c:v>
                </c:pt>
                <c:pt idx="84">
                  <c:v>48</c:v>
                </c:pt>
                <c:pt idx="85">
                  <c:v>84</c:v>
                </c:pt>
                <c:pt idx="86">
                  <c:v>54</c:v>
                </c:pt>
                <c:pt idx="87">
                  <c:v>31</c:v>
                </c:pt>
                <c:pt idx="88">
                  <c:v>35</c:v>
                </c:pt>
                <c:pt idx="89">
                  <c:v>31</c:v>
                </c:pt>
                <c:pt idx="90">
                  <c:v>29</c:v>
                </c:pt>
                <c:pt idx="91">
                  <c:v>16</c:v>
                </c:pt>
                <c:pt idx="92">
                  <c:v>30</c:v>
                </c:pt>
                <c:pt idx="93">
                  <c:v>32</c:v>
                </c:pt>
                <c:pt idx="94">
                  <c:v>44</c:v>
                </c:pt>
                <c:pt idx="95">
                  <c:v>28</c:v>
                </c:pt>
                <c:pt idx="96">
                  <c:v>14</c:v>
                </c:pt>
                <c:pt idx="97">
                  <c:v>17</c:v>
                </c:pt>
                <c:pt idx="98">
                  <c:v>10</c:v>
                </c:pt>
                <c:pt idx="99">
                  <c:v>13</c:v>
                </c:pt>
                <c:pt idx="100">
                  <c:v>7</c:v>
                </c:pt>
                <c:pt idx="101">
                  <c:v>12</c:v>
                </c:pt>
                <c:pt idx="102">
                  <c:v>8</c:v>
                </c:pt>
                <c:pt idx="103">
                  <c:v>10</c:v>
                </c:pt>
                <c:pt idx="104">
                  <c:v>16</c:v>
                </c:pt>
                <c:pt idx="105">
                  <c:v>11</c:v>
                </c:pt>
                <c:pt idx="106">
                  <c:v>1</c:v>
                </c:pt>
                <c:pt idx="107">
                  <c:v>6</c:v>
                </c:pt>
                <c:pt idx="108">
                  <c:v>12</c:v>
                </c:pt>
                <c:pt idx="109">
                  <c:v>3</c:v>
                </c:pt>
                <c:pt idx="110">
                  <c:v>3</c:v>
                </c:pt>
                <c:pt idx="111">
                  <c:v>2</c:v>
                </c:pt>
                <c:pt idx="112">
                  <c:v>0</c:v>
                </c:pt>
                <c:pt idx="113">
                  <c:v>1</c:v>
                </c:pt>
                <c:pt idx="114">
                  <c:v>3</c:v>
                </c:pt>
                <c:pt idx="115">
                  <c:v>3</c:v>
                </c:pt>
                <c:pt idx="116">
                  <c:v>3</c:v>
                </c:pt>
                <c:pt idx="117">
                  <c:v>1</c:v>
                </c:pt>
                <c:pt idx="118">
                  <c:v>0</c:v>
                </c:pt>
                <c:pt idx="119">
                  <c:v>0</c:v>
                </c:pt>
                <c:pt idx="120">
                  <c:v>0</c:v>
                </c:pt>
                <c:pt idx="121">
                  <c:v>0</c:v>
                </c:pt>
                <c:pt idx="122">
                  <c:v>1</c:v>
                </c:pt>
                <c:pt idx="123">
                  <c:v>0</c:v>
                </c:pt>
                <c:pt idx="124">
                  <c:v>0</c:v>
                </c:pt>
                <c:pt idx="125">
                  <c:v>0</c:v>
                </c:pt>
                <c:pt idx="126">
                  <c:v>1</c:v>
                </c:pt>
                <c:pt idx="127">
                  <c:v>0</c:v>
                </c:pt>
                <c:pt idx="128">
                  <c:v>0</c:v>
                </c:pt>
                <c:pt idx="129">
                  <c:v>0</c:v>
                </c:pt>
                <c:pt idx="130">
                  <c:v>0</c:v>
                </c:pt>
                <c:pt idx="131">
                  <c:v>0</c:v>
                </c:pt>
                <c:pt idx="132">
                  <c:v>1</c:v>
                </c:pt>
                <c:pt idx="133">
                  <c:v>1</c:v>
                </c:pt>
                <c:pt idx="134">
                  <c:v>0</c:v>
                </c:pt>
                <c:pt idx="135">
                  <c:v>0</c:v>
                </c:pt>
                <c:pt idx="136">
                  <c:v>0</c:v>
                </c:pt>
                <c:pt idx="137">
                  <c:v>1</c:v>
                </c:pt>
                <c:pt idx="138">
                  <c:v>0</c:v>
                </c:pt>
                <c:pt idx="139">
                  <c:v>0</c:v>
                </c:pt>
                <c:pt idx="140">
                  <c:v>1</c:v>
                </c:pt>
                <c:pt idx="141">
                  <c:v>0</c:v>
                </c:pt>
                <c:pt idx="142">
                  <c:v>3</c:v>
                </c:pt>
                <c:pt idx="143">
                  <c:v>4</c:v>
                </c:pt>
                <c:pt idx="144">
                  <c:v>4</c:v>
                </c:pt>
                <c:pt idx="145">
                  <c:v>2</c:v>
                </c:pt>
                <c:pt idx="146">
                  <c:v>6</c:v>
                </c:pt>
                <c:pt idx="147">
                  <c:v>3</c:v>
                </c:pt>
                <c:pt idx="148">
                  <c:v>0</c:v>
                </c:pt>
                <c:pt idx="149">
                  <c:v>0</c:v>
                </c:pt>
                <c:pt idx="150">
                  <c:v>2</c:v>
                </c:pt>
                <c:pt idx="151">
                  <c:v>1</c:v>
                </c:pt>
                <c:pt idx="152">
                  <c:v>2</c:v>
                </c:pt>
                <c:pt idx="153">
                  <c:v>2</c:v>
                </c:pt>
                <c:pt idx="154">
                  <c:v>5</c:v>
                </c:pt>
                <c:pt idx="155">
                  <c:v>7</c:v>
                </c:pt>
                <c:pt idx="156">
                  <c:v>5</c:v>
                </c:pt>
                <c:pt idx="157">
                  <c:v>10</c:v>
                </c:pt>
                <c:pt idx="158">
                  <c:v>8</c:v>
                </c:pt>
                <c:pt idx="159">
                  <c:v>11</c:v>
                </c:pt>
                <c:pt idx="160">
                  <c:v>17</c:v>
                </c:pt>
                <c:pt idx="161">
                  <c:v>6</c:v>
                </c:pt>
                <c:pt idx="162">
                  <c:v>8</c:v>
                </c:pt>
                <c:pt idx="163">
                  <c:v>12</c:v>
                </c:pt>
                <c:pt idx="164">
                  <c:v>10</c:v>
                </c:pt>
                <c:pt idx="165">
                  <c:v>30</c:v>
                </c:pt>
                <c:pt idx="166">
                  <c:v>22</c:v>
                </c:pt>
                <c:pt idx="167">
                  <c:v>28</c:v>
                </c:pt>
                <c:pt idx="168">
                  <c:v>32</c:v>
                </c:pt>
                <c:pt idx="169">
                  <c:v>18</c:v>
                </c:pt>
                <c:pt idx="170">
                  <c:v>20</c:v>
                </c:pt>
                <c:pt idx="171">
                  <c:v>61</c:v>
                </c:pt>
                <c:pt idx="172">
                  <c:v>66</c:v>
                </c:pt>
                <c:pt idx="173">
                  <c:v>53</c:v>
                </c:pt>
                <c:pt idx="174">
                  <c:v>86</c:v>
                </c:pt>
                <c:pt idx="175">
                  <c:v>89</c:v>
                </c:pt>
                <c:pt idx="176">
                  <c:v>49</c:v>
                </c:pt>
                <c:pt idx="177">
                  <c:v>72</c:v>
                </c:pt>
                <c:pt idx="178">
                  <c:v>121</c:v>
                </c:pt>
                <c:pt idx="179">
                  <c:v>104</c:v>
                </c:pt>
                <c:pt idx="180">
                  <c:v>149</c:v>
                </c:pt>
                <c:pt idx="181">
                  <c:v>132</c:v>
                </c:pt>
                <c:pt idx="182">
                  <c:v>141</c:v>
                </c:pt>
                <c:pt idx="183">
                  <c:v>86</c:v>
                </c:pt>
                <c:pt idx="184">
                  <c:v>155</c:v>
                </c:pt>
                <c:pt idx="185">
                  <c:v>221</c:v>
                </c:pt>
                <c:pt idx="186">
                  <c:v>190</c:v>
                </c:pt>
                <c:pt idx="187">
                  <c:v>216</c:v>
                </c:pt>
                <c:pt idx="188">
                  <c:v>195</c:v>
                </c:pt>
                <c:pt idx="189">
                  <c:v>194</c:v>
                </c:pt>
                <c:pt idx="190">
                  <c:v>81</c:v>
                </c:pt>
                <c:pt idx="191">
                  <c:v>193</c:v>
                </c:pt>
                <c:pt idx="192">
                  <c:v>196</c:v>
                </c:pt>
                <c:pt idx="193">
                  <c:v>225</c:v>
                </c:pt>
                <c:pt idx="194">
                  <c:v>255</c:v>
                </c:pt>
                <c:pt idx="195">
                  <c:v>178</c:v>
                </c:pt>
                <c:pt idx="196">
                  <c:v>195</c:v>
                </c:pt>
                <c:pt idx="197">
                  <c:v>123</c:v>
                </c:pt>
                <c:pt idx="198">
                  <c:v>101</c:v>
                </c:pt>
                <c:pt idx="199">
                  <c:v>184</c:v>
                </c:pt>
                <c:pt idx="200">
                  <c:v>177</c:v>
                </c:pt>
                <c:pt idx="201">
                  <c:v>192</c:v>
                </c:pt>
                <c:pt idx="202">
                  <c:v>151</c:v>
                </c:pt>
                <c:pt idx="203">
                  <c:v>147</c:v>
                </c:pt>
                <c:pt idx="204">
                  <c:v>71</c:v>
                </c:pt>
                <c:pt idx="205">
                  <c:v>185</c:v>
                </c:pt>
                <c:pt idx="206">
                  <c:v>187</c:v>
                </c:pt>
                <c:pt idx="207">
                  <c:v>132</c:v>
                </c:pt>
                <c:pt idx="208">
                  <c:v>166</c:v>
                </c:pt>
                <c:pt idx="209">
                  <c:v>134</c:v>
                </c:pt>
                <c:pt idx="210">
                  <c:v>121</c:v>
                </c:pt>
                <c:pt idx="211">
                  <c:v>60</c:v>
                </c:pt>
                <c:pt idx="212">
                  <c:v>119</c:v>
                </c:pt>
                <c:pt idx="213">
                  <c:v>119</c:v>
                </c:pt>
                <c:pt idx="214">
                  <c:v>94</c:v>
                </c:pt>
                <c:pt idx="215">
                  <c:v>106</c:v>
                </c:pt>
                <c:pt idx="216">
                  <c:v>90</c:v>
                </c:pt>
                <c:pt idx="217">
                  <c:v>62</c:v>
                </c:pt>
                <c:pt idx="218">
                  <c:v>53</c:v>
                </c:pt>
                <c:pt idx="219">
                  <c:v>114</c:v>
                </c:pt>
                <c:pt idx="220">
                  <c:v>96</c:v>
                </c:pt>
                <c:pt idx="221">
                  <c:v>74</c:v>
                </c:pt>
                <c:pt idx="222">
                  <c:v>74</c:v>
                </c:pt>
                <c:pt idx="223">
                  <c:v>76</c:v>
                </c:pt>
                <c:pt idx="224">
                  <c:v>67</c:v>
                </c:pt>
                <c:pt idx="225">
                  <c:v>45</c:v>
                </c:pt>
                <c:pt idx="226">
                  <c:v>81</c:v>
                </c:pt>
                <c:pt idx="227">
                  <c:v>63</c:v>
                </c:pt>
                <c:pt idx="228">
                  <c:v>92</c:v>
                </c:pt>
                <c:pt idx="229">
                  <c:v>120</c:v>
                </c:pt>
                <c:pt idx="230">
                  <c:v>83</c:v>
                </c:pt>
                <c:pt idx="231">
                  <c:v>77</c:v>
                </c:pt>
                <c:pt idx="232">
                  <c:v>32</c:v>
                </c:pt>
                <c:pt idx="233">
                  <c:v>89</c:v>
                </c:pt>
                <c:pt idx="234">
                  <c:v>78</c:v>
                </c:pt>
                <c:pt idx="235">
                  <c:v>57</c:v>
                </c:pt>
                <c:pt idx="236">
                  <c:v>60</c:v>
                </c:pt>
                <c:pt idx="237">
                  <c:v>81</c:v>
                </c:pt>
                <c:pt idx="238">
                  <c:v>59</c:v>
                </c:pt>
                <c:pt idx="239">
                  <c:v>39</c:v>
                </c:pt>
                <c:pt idx="240">
                  <c:v>67</c:v>
                </c:pt>
                <c:pt idx="241">
                  <c:v>39</c:v>
                </c:pt>
                <c:pt idx="242">
                  <c:v>66</c:v>
                </c:pt>
                <c:pt idx="243">
                  <c:v>62</c:v>
                </c:pt>
                <c:pt idx="244">
                  <c:v>66</c:v>
                </c:pt>
                <c:pt idx="245">
                  <c:v>48</c:v>
                </c:pt>
                <c:pt idx="246">
                  <c:v>36</c:v>
                </c:pt>
                <c:pt idx="247">
                  <c:v>51</c:v>
                </c:pt>
                <c:pt idx="248">
                  <c:v>59</c:v>
                </c:pt>
                <c:pt idx="249">
                  <c:v>76</c:v>
                </c:pt>
                <c:pt idx="250">
                  <c:v>50</c:v>
                </c:pt>
                <c:pt idx="251">
                  <c:v>51</c:v>
                </c:pt>
                <c:pt idx="252">
                  <c:v>39</c:v>
                </c:pt>
                <c:pt idx="253">
                  <c:v>31</c:v>
                </c:pt>
                <c:pt idx="254">
                  <c:v>59</c:v>
                </c:pt>
                <c:pt idx="255">
                  <c:v>51</c:v>
                </c:pt>
                <c:pt idx="256">
                  <c:v>49</c:v>
                </c:pt>
                <c:pt idx="257">
                  <c:v>58</c:v>
                </c:pt>
                <c:pt idx="258">
                  <c:v>52</c:v>
                </c:pt>
                <c:pt idx="259">
                  <c:v>45</c:v>
                </c:pt>
                <c:pt idx="260">
                  <c:v>26</c:v>
                </c:pt>
                <c:pt idx="261">
                  <c:v>69</c:v>
                </c:pt>
                <c:pt idx="262">
                  <c:v>61</c:v>
                </c:pt>
                <c:pt idx="263">
                  <c:v>51</c:v>
                </c:pt>
                <c:pt idx="264">
                  <c:v>53</c:v>
                </c:pt>
                <c:pt idx="265">
                  <c:v>50</c:v>
                </c:pt>
                <c:pt idx="266">
                  <c:v>50</c:v>
                </c:pt>
                <c:pt idx="267">
                  <c:v>41</c:v>
                </c:pt>
                <c:pt idx="268">
                  <c:v>65</c:v>
                </c:pt>
                <c:pt idx="269">
                  <c:v>82</c:v>
                </c:pt>
                <c:pt idx="270">
                  <c:v>78</c:v>
                </c:pt>
                <c:pt idx="271">
                  <c:v>100</c:v>
                </c:pt>
                <c:pt idx="272">
                  <c:v>96</c:v>
                </c:pt>
                <c:pt idx="273">
                  <c:v>70</c:v>
                </c:pt>
                <c:pt idx="274">
                  <c:v>43</c:v>
                </c:pt>
                <c:pt idx="275">
                  <c:v>142</c:v>
                </c:pt>
                <c:pt idx="276">
                  <c:v>117</c:v>
                </c:pt>
                <c:pt idx="277">
                  <c:v>125</c:v>
                </c:pt>
                <c:pt idx="278">
                  <c:v>137</c:v>
                </c:pt>
                <c:pt idx="279">
                  <c:v>143</c:v>
                </c:pt>
                <c:pt idx="280">
                  <c:v>123</c:v>
                </c:pt>
                <c:pt idx="281">
                  <c:v>74</c:v>
                </c:pt>
                <c:pt idx="282">
                  <c:v>156</c:v>
                </c:pt>
                <c:pt idx="283">
                  <c:v>85</c:v>
                </c:pt>
                <c:pt idx="284">
                  <c:v>125</c:v>
                </c:pt>
                <c:pt idx="285">
                  <c:v>169</c:v>
                </c:pt>
                <c:pt idx="286">
                  <c:v>191</c:v>
                </c:pt>
                <c:pt idx="287">
                  <c:v>140</c:v>
                </c:pt>
                <c:pt idx="288">
                  <c:v>78</c:v>
                </c:pt>
                <c:pt idx="289">
                  <c:v>226</c:v>
                </c:pt>
                <c:pt idx="290">
                  <c:v>256</c:v>
                </c:pt>
                <c:pt idx="291">
                  <c:v>231</c:v>
                </c:pt>
                <c:pt idx="292">
                  <c:v>263</c:v>
                </c:pt>
                <c:pt idx="293">
                  <c:v>285</c:v>
                </c:pt>
                <c:pt idx="294">
                  <c:v>266</c:v>
                </c:pt>
                <c:pt idx="295">
                  <c:v>73</c:v>
                </c:pt>
                <c:pt idx="296">
                  <c:v>271</c:v>
                </c:pt>
                <c:pt idx="297">
                  <c:v>273</c:v>
                </c:pt>
                <c:pt idx="298">
                  <c:v>339</c:v>
                </c:pt>
                <c:pt idx="299">
                  <c:v>370</c:v>
                </c:pt>
                <c:pt idx="300">
                  <c:v>416</c:v>
                </c:pt>
                <c:pt idx="301">
                  <c:v>485</c:v>
                </c:pt>
                <c:pt idx="302">
                  <c:v>281</c:v>
                </c:pt>
                <c:pt idx="303">
                  <c:v>209</c:v>
                </c:pt>
                <c:pt idx="304">
                  <c:v>319</c:v>
                </c:pt>
                <c:pt idx="305">
                  <c:v>326</c:v>
                </c:pt>
                <c:pt idx="306">
                  <c:v>383</c:v>
                </c:pt>
                <c:pt idx="307">
                  <c:v>462</c:v>
                </c:pt>
                <c:pt idx="308">
                  <c:v>381</c:v>
                </c:pt>
                <c:pt idx="309">
                  <c:v>261</c:v>
                </c:pt>
                <c:pt idx="310">
                  <c:v>325</c:v>
                </c:pt>
                <c:pt idx="311">
                  <c:v>427</c:v>
                </c:pt>
                <c:pt idx="312">
                  <c:v>389</c:v>
                </c:pt>
                <c:pt idx="313">
                  <c:v>394</c:v>
                </c:pt>
                <c:pt idx="314">
                  <c:v>403</c:v>
                </c:pt>
                <c:pt idx="315">
                  <c:v>322</c:v>
                </c:pt>
                <c:pt idx="316">
                  <c:v>237</c:v>
                </c:pt>
                <c:pt idx="317">
                  <c:v>259</c:v>
                </c:pt>
                <c:pt idx="318">
                  <c:v>427</c:v>
                </c:pt>
                <c:pt idx="319">
                  <c:v>418</c:v>
                </c:pt>
                <c:pt idx="320">
                  <c:v>357</c:v>
                </c:pt>
                <c:pt idx="321">
                  <c:v>429</c:v>
                </c:pt>
                <c:pt idx="322">
                  <c:v>308</c:v>
                </c:pt>
                <c:pt idx="323">
                  <c:v>185</c:v>
                </c:pt>
                <c:pt idx="324">
                  <c:v>306</c:v>
                </c:pt>
                <c:pt idx="325">
                  <c:v>396</c:v>
                </c:pt>
                <c:pt idx="326">
                  <c:v>351</c:v>
                </c:pt>
                <c:pt idx="327">
                  <c:v>309</c:v>
                </c:pt>
                <c:pt idx="328">
                  <c:v>311</c:v>
                </c:pt>
                <c:pt idx="329">
                  <c:v>251</c:v>
                </c:pt>
                <c:pt idx="330">
                  <c:v>180</c:v>
                </c:pt>
                <c:pt idx="331">
                  <c:v>283</c:v>
                </c:pt>
                <c:pt idx="332">
                  <c:v>312</c:v>
                </c:pt>
                <c:pt idx="333">
                  <c:v>289</c:v>
                </c:pt>
                <c:pt idx="334">
                  <c:v>294</c:v>
                </c:pt>
                <c:pt idx="335">
                  <c:v>299</c:v>
                </c:pt>
                <c:pt idx="336">
                  <c:v>233</c:v>
                </c:pt>
                <c:pt idx="337">
                  <c:v>150</c:v>
                </c:pt>
                <c:pt idx="338">
                  <c:v>302</c:v>
                </c:pt>
                <c:pt idx="339">
                  <c:v>307</c:v>
                </c:pt>
                <c:pt idx="340">
                  <c:v>313</c:v>
                </c:pt>
                <c:pt idx="341">
                  <c:v>262</c:v>
                </c:pt>
                <c:pt idx="342">
                  <c:v>258</c:v>
                </c:pt>
                <c:pt idx="343">
                  <c:v>252</c:v>
                </c:pt>
                <c:pt idx="344">
                  <c:v>286</c:v>
                </c:pt>
                <c:pt idx="345">
                  <c:v>394</c:v>
                </c:pt>
                <c:pt idx="346">
                  <c:v>560</c:v>
                </c:pt>
                <c:pt idx="347">
                  <c:v>607</c:v>
                </c:pt>
                <c:pt idx="348">
                  <c:v>654</c:v>
                </c:pt>
                <c:pt idx="349">
                  <c:v>647</c:v>
                </c:pt>
                <c:pt idx="350">
                  <c:v>532</c:v>
                </c:pt>
                <c:pt idx="351">
                  <c:v>479</c:v>
                </c:pt>
                <c:pt idx="352">
                  <c:v>374</c:v>
                </c:pt>
                <c:pt idx="353">
                  <c:v>536</c:v>
                </c:pt>
                <c:pt idx="354">
                  <c:v>592</c:v>
                </c:pt>
                <c:pt idx="355">
                  <c:v>568</c:v>
                </c:pt>
                <c:pt idx="356">
                  <c:v>629</c:v>
                </c:pt>
                <c:pt idx="357">
                  <c:v>464</c:v>
                </c:pt>
                <c:pt idx="358">
                  <c:v>431</c:v>
                </c:pt>
                <c:pt idx="359">
                  <c:v>525</c:v>
                </c:pt>
                <c:pt idx="360">
                  <c:v>507</c:v>
                </c:pt>
                <c:pt idx="361">
                  <c:v>501</c:v>
                </c:pt>
                <c:pt idx="362">
                  <c:v>450</c:v>
                </c:pt>
                <c:pt idx="363">
                  <c:v>525</c:v>
                </c:pt>
                <c:pt idx="364">
                  <c:v>421</c:v>
                </c:pt>
                <c:pt idx="365">
                  <c:v>273</c:v>
                </c:pt>
                <c:pt idx="366">
                  <c:v>343</c:v>
                </c:pt>
                <c:pt idx="367">
                  <c:v>357</c:v>
                </c:pt>
                <c:pt idx="368">
                  <c:v>397</c:v>
                </c:pt>
                <c:pt idx="369">
                  <c:v>345</c:v>
                </c:pt>
                <c:pt idx="370">
                  <c:v>338</c:v>
                </c:pt>
                <c:pt idx="371">
                  <c:v>214</c:v>
                </c:pt>
                <c:pt idx="372">
                  <c:v>178</c:v>
                </c:pt>
                <c:pt idx="373">
                  <c:v>211</c:v>
                </c:pt>
                <c:pt idx="374">
                  <c:v>244</c:v>
                </c:pt>
                <c:pt idx="375">
                  <c:v>207</c:v>
                </c:pt>
                <c:pt idx="376">
                  <c:v>209</c:v>
                </c:pt>
                <c:pt idx="377">
                  <c:v>188</c:v>
                </c:pt>
                <c:pt idx="378">
                  <c:v>117</c:v>
                </c:pt>
                <c:pt idx="379">
                  <c:v>119</c:v>
                </c:pt>
                <c:pt idx="380">
                  <c:v>155</c:v>
                </c:pt>
                <c:pt idx="381">
                  <c:v>127</c:v>
                </c:pt>
                <c:pt idx="382">
                  <c:v>141</c:v>
                </c:pt>
                <c:pt idx="383">
                  <c:v>89</c:v>
                </c:pt>
                <c:pt idx="384">
                  <c:v>142</c:v>
                </c:pt>
                <c:pt idx="385">
                  <c:v>98</c:v>
                </c:pt>
                <c:pt idx="386">
                  <c:v>69</c:v>
                </c:pt>
                <c:pt idx="387">
                  <c:v>98</c:v>
                </c:pt>
                <c:pt idx="388">
                  <c:v>133</c:v>
                </c:pt>
                <c:pt idx="389">
                  <c:v>89</c:v>
                </c:pt>
                <c:pt idx="390">
                  <c:v>91</c:v>
                </c:pt>
                <c:pt idx="391">
                  <c:v>94</c:v>
                </c:pt>
                <c:pt idx="392">
                  <c:v>60</c:v>
                </c:pt>
                <c:pt idx="393">
                  <c:v>62</c:v>
                </c:pt>
                <c:pt idx="394">
                  <c:v>100</c:v>
                </c:pt>
                <c:pt idx="395">
                  <c:v>62</c:v>
                </c:pt>
                <c:pt idx="396">
                  <c:v>82</c:v>
                </c:pt>
                <c:pt idx="397">
                  <c:v>77</c:v>
                </c:pt>
                <c:pt idx="398">
                  <c:v>69</c:v>
                </c:pt>
                <c:pt idx="399">
                  <c:v>54</c:v>
                </c:pt>
                <c:pt idx="400">
                  <c:v>56</c:v>
                </c:pt>
                <c:pt idx="401">
                  <c:v>81</c:v>
                </c:pt>
                <c:pt idx="402">
                  <c:v>98</c:v>
                </c:pt>
                <c:pt idx="403">
                  <c:v>81</c:v>
                </c:pt>
                <c:pt idx="404">
                  <c:v>74</c:v>
                </c:pt>
                <c:pt idx="405">
                  <c:v>82</c:v>
                </c:pt>
                <c:pt idx="406">
                  <c:v>76</c:v>
                </c:pt>
                <c:pt idx="407">
                  <c:v>38</c:v>
                </c:pt>
                <c:pt idx="408">
                  <c:v>103</c:v>
                </c:pt>
                <c:pt idx="409">
                  <c:v>84</c:v>
                </c:pt>
                <c:pt idx="410">
                  <c:v>88</c:v>
                </c:pt>
                <c:pt idx="411">
                  <c:v>111</c:v>
                </c:pt>
                <c:pt idx="412">
                  <c:v>120</c:v>
                </c:pt>
                <c:pt idx="413">
                  <c:v>92</c:v>
                </c:pt>
                <c:pt idx="414">
                  <c:v>67</c:v>
                </c:pt>
                <c:pt idx="415">
                  <c:v>86</c:v>
                </c:pt>
                <c:pt idx="416">
                  <c:v>147</c:v>
                </c:pt>
                <c:pt idx="417">
                  <c:v>141</c:v>
                </c:pt>
                <c:pt idx="418">
                  <c:v>158</c:v>
                </c:pt>
                <c:pt idx="419">
                  <c:v>153</c:v>
                </c:pt>
                <c:pt idx="420">
                  <c:v>100</c:v>
                </c:pt>
                <c:pt idx="421">
                  <c:v>79</c:v>
                </c:pt>
                <c:pt idx="422">
                  <c:v>183</c:v>
                </c:pt>
                <c:pt idx="423">
                  <c:v>262</c:v>
                </c:pt>
                <c:pt idx="424">
                  <c:v>266</c:v>
                </c:pt>
                <c:pt idx="425">
                  <c:v>300</c:v>
                </c:pt>
                <c:pt idx="426">
                  <c:v>386</c:v>
                </c:pt>
                <c:pt idx="427">
                  <c:v>323</c:v>
                </c:pt>
                <c:pt idx="428">
                  <c:v>213</c:v>
                </c:pt>
                <c:pt idx="429">
                  <c:v>432</c:v>
                </c:pt>
                <c:pt idx="430">
                  <c:v>600</c:v>
                </c:pt>
                <c:pt idx="431">
                  <c:v>616</c:v>
                </c:pt>
                <c:pt idx="432">
                  <c:v>613</c:v>
                </c:pt>
                <c:pt idx="433">
                  <c:v>666</c:v>
                </c:pt>
                <c:pt idx="434">
                  <c:v>593</c:v>
                </c:pt>
                <c:pt idx="435">
                  <c:v>341</c:v>
                </c:pt>
                <c:pt idx="436">
                  <c:v>731</c:v>
                </c:pt>
                <c:pt idx="437">
                  <c:v>879</c:v>
                </c:pt>
                <c:pt idx="438">
                  <c:v>957</c:v>
                </c:pt>
                <c:pt idx="439">
                  <c:v>927</c:v>
                </c:pt>
                <c:pt idx="440">
                  <c:v>991</c:v>
                </c:pt>
                <c:pt idx="441">
                  <c:v>827</c:v>
                </c:pt>
                <c:pt idx="442">
                  <c:v>602</c:v>
                </c:pt>
                <c:pt idx="443">
                  <c:v>1099</c:v>
                </c:pt>
                <c:pt idx="444">
                  <c:v>1130</c:v>
                </c:pt>
                <c:pt idx="445">
                  <c:v>1208</c:v>
                </c:pt>
                <c:pt idx="446">
                  <c:v>1206</c:v>
                </c:pt>
                <c:pt idx="447">
                  <c:v>1161</c:v>
                </c:pt>
                <c:pt idx="448">
                  <c:v>1219</c:v>
                </c:pt>
                <c:pt idx="449">
                  <c:v>719</c:v>
                </c:pt>
                <c:pt idx="450">
                  <c:v>1153</c:v>
                </c:pt>
                <c:pt idx="451">
                  <c:v>1241</c:v>
                </c:pt>
                <c:pt idx="452">
                  <c:v>1167</c:v>
                </c:pt>
                <c:pt idx="453">
                  <c:v>1161</c:v>
                </c:pt>
                <c:pt idx="454">
                  <c:v>1097</c:v>
                </c:pt>
                <c:pt idx="455">
                  <c:v>1050</c:v>
                </c:pt>
                <c:pt idx="456">
                  <c:v>922</c:v>
                </c:pt>
                <c:pt idx="457">
                  <c:v>1230</c:v>
                </c:pt>
                <c:pt idx="458">
                  <c:v>1260</c:v>
                </c:pt>
                <c:pt idx="459">
                  <c:v>1171</c:v>
                </c:pt>
                <c:pt idx="460">
                  <c:v>1041</c:v>
                </c:pt>
                <c:pt idx="461">
                  <c:v>1260</c:v>
                </c:pt>
                <c:pt idx="462">
                  <c:v>1055</c:v>
                </c:pt>
                <c:pt idx="463">
                  <c:v>845</c:v>
                </c:pt>
                <c:pt idx="464">
                  <c:v>884</c:v>
                </c:pt>
                <c:pt idx="465">
                  <c:v>668</c:v>
                </c:pt>
                <c:pt idx="466">
                  <c:v>746</c:v>
                </c:pt>
                <c:pt idx="467">
                  <c:v>1003</c:v>
                </c:pt>
                <c:pt idx="468">
                  <c:v>1018</c:v>
                </c:pt>
                <c:pt idx="469">
                  <c:v>872</c:v>
                </c:pt>
                <c:pt idx="470">
                  <c:v>668</c:v>
                </c:pt>
                <c:pt idx="471">
                  <c:v>974</c:v>
                </c:pt>
                <c:pt idx="472">
                  <c:v>849</c:v>
                </c:pt>
                <c:pt idx="473">
                  <c:v>760</c:v>
                </c:pt>
                <c:pt idx="474">
                  <c:v>575</c:v>
                </c:pt>
                <c:pt idx="475">
                  <c:v>785</c:v>
                </c:pt>
                <c:pt idx="476">
                  <c:v>620</c:v>
                </c:pt>
                <c:pt idx="477">
                  <c:v>381</c:v>
                </c:pt>
                <c:pt idx="478">
                  <c:v>508</c:v>
                </c:pt>
                <c:pt idx="479">
                  <c:v>477</c:v>
                </c:pt>
                <c:pt idx="480">
                  <c:v>500</c:v>
                </c:pt>
                <c:pt idx="481">
                  <c:v>415</c:v>
                </c:pt>
                <c:pt idx="482">
                  <c:v>406</c:v>
                </c:pt>
                <c:pt idx="483">
                  <c:v>274</c:v>
                </c:pt>
                <c:pt idx="484">
                  <c:v>216</c:v>
                </c:pt>
                <c:pt idx="485">
                  <c:v>327</c:v>
                </c:pt>
                <c:pt idx="486">
                  <c:v>331</c:v>
                </c:pt>
                <c:pt idx="487">
                  <c:v>309</c:v>
                </c:pt>
                <c:pt idx="488">
                  <c:v>290</c:v>
                </c:pt>
                <c:pt idx="489">
                  <c:v>216</c:v>
                </c:pt>
                <c:pt idx="490">
                  <c:v>197</c:v>
                </c:pt>
                <c:pt idx="491">
                  <c:v>98</c:v>
                </c:pt>
                <c:pt idx="492">
                  <c:v>201</c:v>
                </c:pt>
                <c:pt idx="493">
                  <c:v>213</c:v>
                </c:pt>
                <c:pt idx="494">
                  <c:v>226</c:v>
                </c:pt>
                <c:pt idx="495">
                  <c:v>189</c:v>
                </c:pt>
                <c:pt idx="496">
                  <c:v>174</c:v>
                </c:pt>
                <c:pt idx="497">
                  <c:v>145</c:v>
                </c:pt>
                <c:pt idx="498">
                  <c:v>72</c:v>
                </c:pt>
                <c:pt idx="499">
                  <c:v>190</c:v>
                </c:pt>
                <c:pt idx="500">
                  <c:v>153</c:v>
                </c:pt>
                <c:pt idx="501">
                  <c:v>148</c:v>
                </c:pt>
                <c:pt idx="502">
                  <c:v>134</c:v>
                </c:pt>
                <c:pt idx="503">
                  <c:v>126</c:v>
                </c:pt>
                <c:pt idx="504">
                  <c:v>96</c:v>
                </c:pt>
                <c:pt idx="505">
                  <c:v>57</c:v>
                </c:pt>
                <c:pt idx="506">
                  <c:v>110</c:v>
                </c:pt>
                <c:pt idx="507">
                  <c:v>108</c:v>
                </c:pt>
                <c:pt idx="508">
                  <c:v>95</c:v>
                </c:pt>
                <c:pt idx="509">
                  <c:v>79</c:v>
                </c:pt>
                <c:pt idx="510">
                  <c:v>111</c:v>
                </c:pt>
                <c:pt idx="511">
                  <c:v>106</c:v>
                </c:pt>
                <c:pt idx="512">
                  <c:v>42</c:v>
                </c:pt>
                <c:pt idx="513">
                  <c:v>107</c:v>
                </c:pt>
                <c:pt idx="514">
                  <c:v>125</c:v>
                </c:pt>
                <c:pt idx="515">
                  <c:v>116</c:v>
                </c:pt>
                <c:pt idx="516">
                  <c:v>120</c:v>
                </c:pt>
                <c:pt idx="517">
                  <c:v>88</c:v>
                </c:pt>
                <c:pt idx="518">
                  <c:v>96</c:v>
                </c:pt>
                <c:pt idx="519">
                  <c:v>40</c:v>
                </c:pt>
                <c:pt idx="520">
                  <c:v>101</c:v>
                </c:pt>
                <c:pt idx="521">
                  <c:v>108</c:v>
                </c:pt>
                <c:pt idx="522">
                  <c:v>108</c:v>
                </c:pt>
                <c:pt idx="523">
                  <c:v>123</c:v>
                </c:pt>
                <c:pt idx="524">
                  <c:v>148</c:v>
                </c:pt>
                <c:pt idx="525">
                  <c:v>88</c:v>
                </c:pt>
                <c:pt idx="526">
                  <c:v>77</c:v>
                </c:pt>
                <c:pt idx="527">
                  <c:v>136</c:v>
                </c:pt>
                <c:pt idx="528">
                  <c:v>151</c:v>
                </c:pt>
                <c:pt idx="529">
                  <c:v>125</c:v>
                </c:pt>
                <c:pt idx="530">
                  <c:v>143</c:v>
                </c:pt>
                <c:pt idx="531">
                  <c:v>200</c:v>
                </c:pt>
                <c:pt idx="532">
                  <c:v>166</c:v>
                </c:pt>
                <c:pt idx="533">
                  <c:v>104</c:v>
                </c:pt>
                <c:pt idx="534">
                  <c:v>225</c:v>
                </c:pt>
                <c:pt idx="535">
                  <c:v>349</c:v>
                </c:pt>
                <c:pt idx="536">
                  <c:v>324</c:v>
                </c:pt>
                <c:pt idx="537">
                  <c:v>254</c:v>
                </c:pt>
                <c:pt idx="538">
                  <c:v>380</c:v>
                </c:pt>
                <c:pt idx="539">
                  <c:v>262</c:v>
                </c:pt>
                <c:pt idx="540">
                  <c:v>224</c:v>
                </c:pt>
                <c:pt idx="541">
                  <c:v>313</c:v>
                </c:pt>
                <c:pt idx="542">
                  <c:v>491</c:v>
                </c:pt>
                <c:pt idx="543">
                  <c:v>461</c:v>
                </c:pt>
                <c:pt idx="544">
                  <c:v>379</c:v>
                </c:pt>
                <c:pt idx="545">
                  <c:v>283</c:v>
                </c:pt>
                <c:pt idx="546">
                  <c:v>471</c:v>
                </c:pt>
                <c:pt idx="547">
                  <c:v>374</c:v>
                </c:pt>
                <c:pt idx="548">
                  <c:v>741</c:v>
                </c:pt>
                <c:pt idx="549">
                  <c:v>798</c:v>
                </c:pt>
                <c:pt idx="550">
                  <c:v>932</c:v>
                </c:pt>
                <c:pt idx="551">
                  <c:v>882</c:v>
                </c:pt>
                <c:pt idx="552">
                  <c:v>1040</c:v>
                </c:pt>
                <c:pt idx="553">
                  <c:v>890</c:v>
                </c:pt>
                <c:pt idx="554">
                  <c:v>448</c:v>
                </c:pt>
                <c:pt idx="555">
                  <c:v>1079</c:v>
                </c:pt>
                <c:pt idx="556">
                  <c:v>1224</c:v>
                </c:pt>
                <c:pt idx="557">
                  <c:v>1085</c:v>
                </c:pt>
                <c:pt idx="558">
                  <c:v>1310</c:v>
                </c:pt>
                <c:pt idx="559">
                  <c:v>1123</c:v>
                </c:pt>
                <c:pt idx="560">
                  <c:v>1164</c:v>
                </c:pt>
                <c:pt idx="561">
                  <c:v>995</c:v>
                </c:pt>
                <c:pt idx="562">
                  <c:v>697</c:v>
                </c:pt>
                <c:pt idx="563">
                  <c:v>1490</c:v>
                </c:pt>
              </c:numCache>
            </c:numRef>
          </c:val>
          <c:extLst>
            <c:ext xmlns:c16="http://schemas.microsoft.com/office/drawing/2014/chart" uri="{C3380CC4-5D6E-409C-BE32-E72D297353CC}">
              <c16:uniqueId val="{00000000-54FC-418A-891E-6F08D5981A3E}"/>
            </c:ext>
          </c:extLst>
        </c:ser>
        <c:dLbls>
          <c:showLegendKey val="0"/>
          <c:showVal val="0"/>
          <c:showCatName val="0"/>
          <c:showSerName val="0"/>
          <c:showPercent val="0"/>
          <c:showBubbleSize val="0"/>
        </c:dLbls>
        <c:gapWidth val="219"/>
        <c:overlap val="-27"/>
        <c:axId val="661855824"/>
        <c:axId val="661855168"/>
      </c:barChart>
      <c:lineChart>
        <c:grouping val="standard"/>
        <c:varyColors val="0"/>
        <c:ser>
          <c:idx val="1"/>
          <c:order val="1"/>
          <c:tx>
            <c:strRef>
              <c:f>'summary（グラフ用_月のみ）'!$E$1</c:f>
              <c:strCache>
                <c:ptCount val="1"/>
                <c:pt idx="0">
                  <c:v>重症病床使用率</c:v>
                </c:pt>
              </c:strCache>
            </c:strRef>
          </c:tx>
          <c:spPr>
            <a:ln w="28575" cap="rnd">
              <a:solidFill>
                <a:schemeClr val="accent2"/>
              </a:solidFill>
              <a:round/>
            </a:ln>
            <a:effectLst/>
          </c:spPr>
          <c:marker>
            <c:symbol val="none"/>
          </c:marker>
          <c:cat>
            <c:strRef>
              <c:f>'summary（グラフ用_月のみ）'!$C$2:$C$565</c:f>
              <c:strCache>
                <c:ptCount val="554"/>
                <c:pt idx="0">
                  <c:v>1月</c:v>
                </c:pt>
                <c:pt idx="6">
                  <c:v>2月</c:v>
                </c:pt>
                <c:pt idx="35">
                  <c:v>3月</c:v>
                </c:pt>
                <c:pt idx="66">
                  <c:v>4月</c:v>
                </c:pt>
                <c:pt idx="96">
                  <c:v>5月</c:v>
                </c:pt>
                <c:pt idx="127">
                  <c:v>6月</c:v>
                </c:pt>
                <c:pt idx="157">
                  <c:v>7月</c:v>
                </c:pt>
                <c:pt idx="188">
                  <c:v>8月</c:v>
                </c:pt>
                <c:pt idx="219">
                  <c:v>9月</c:v>
                </c:pt>
                <c:pt idx="249">
                  <c:v>10月</c:v>
                </c:pt>
                <c:pt idx="280">
                  <c:v>11月</c:v>
                </c:pt>
                <c:pt idx="310">
                  <c:v>12月</c:v>
                </c:pt>
                <c:pt idx="341">
                  <c:v>1月</c:v>
                </c:pt>
                <c:pt idx="372">
                  <c:v>2月</c:v>
                </c:pt>
                <c:pt idx="400">
                  <c:v>3月</c:v>
                </c:pt>
                <c:pt idx="431">
                  <c:v>4月</c:v>
                </c:pt>
                <c:pt idx="461">
                  <c:v>5月</c:v>
                </c:pt>
                <c:pt idx="492">
                  <c:v>6月</c:v>
                </c:pt>
                <c:pt idx="522">
                  <c:v>7月</c:v>
                </c:pt>
                <c:pt idx="553">
                  <c:v>8月</c:v>
                </c:pt>
              </c:strCache>
            </c:strRef>
          </c:cat>
          <c:val>
            <c:numRef>
              <c:f>'summary（グラフ用_月のみ）'!$E$2:$E$565</c:f>
              <c:numCache>
                <c:formatCode>General</c:formatCode>
                <c:ptCount val="564"/>
                <c:pt idx="88">
                  <c:v>45.7</c:v>
                </c:pt>
                <c:pt idx="89">
                  <c:v>38.1</c:v>
                </c:pt>
                <c:pt idx="90">
                  <c:v>39.4</c:v>
                </c:pt>
                <c:pt idx="91">
                  <c:v>38.1</c:v>
                </c:pt>
                <c:pt idx="92">
                  <c:v>34.700000000000003</c:v>
                </c:pt>
                <c:pt idx="93">
                  <c:v>35.299999999999997</c:v>
                </c:pt>
                <c:pt idx="94">
                  <c:v>36.5</c:v>
                </c:pt>
                <c:pt idx="95">
                  <c:v>37.6</c:v>
                </c:pt>
                <c:pt idx="96">
                  <c:v>32.4</c:v>
                </c:pt>
                <c:pt idx="97">
                  <c:v>31.9</c:v>
                </c:pt>
                <c:pt idx="98">
                  <c:v>31.9</c:v>
                </c:pt>
                <c:pt idx="99">
                  <c:v>33</c:v>
                </c:pt>
                <c:pt idx="100">
                  <c:v>32.4</c:v>
                </c:pt>
                <c:pt idx="101">
                  <c:v>32.4</c:v>
                </c:pt>
                <c:pt idx="102">
                  <c:v>31.4</c:v>
                </c:pt>
                <c:pt idx="103">
                  <c:v>30.9</c:v>
                </c:pt>
                <c:pt idx="104">
                  <c:v>29.8</c:v>
                </c:pt>
                <c:pt idx="105">
                  <c:v>26.6</c:v>
                </c:pt>
                <c:pt idx="106">
                  <c:v>26.6</c:v>
                </c:pt>
                <c:pt idx="107">
                  <c:v>26.6</c:v>
                </c:pt>
                <c:pt idx="108">
                  <c:v>23.9</c:v>
                </c:pt>
                <c:pt idx="109">
                  <c:v>22.9</c:v>
                </c:pt>
                <c:pt idx="110">
                  <c:v>21.8</c:v>
                </c:pt>
                <c:pt idx="111">
                  <c:v>20.7</c:v>
                </c:pt>
                <c:pt idx="112">
                  <c:v>20.7</c:v>
                </c:pt>
                <c:pt idx="113">
                  <c:v>19.100000000000001</c:v>
                </c:pt>
                <c:pt idx="114">
                  <c:v>19.7</c:v>
                </c:pt>
                <c:pt idx="115">
                  <c:v>18.600000000000001</c:v>
                </c:pt>
                <c:pt idx="116">
                  <c:v>16</c:v>
                </c:pt>
                <c:pt idx="117">
                  <c:v>15.4</c:v>
                </c:pt>
                <c:pt idx="118">
                  <c:v>12.8</c:v>
                </c:pt>
                <c:pt idx="119">
                  <c:v>12.8</c:v>
                </c:pt>
                <c:pt idx="120">
                  <c:v>13.3</c:v>
                </c:pt>
                <c:pt idx="121">
                  <c:v>12.2</c:v>
                </c:pt>
                <c:pt idx="122">
                  <c:v>11.2</c:v>
                </c:pt>
                <c:pt idx="123">
                  <c:v>10.1</c:v>
                </c:pt>
                <c:pt idx="124">
                  <c:v>9.6</c:v>
                </c:pt>
                <c:pt idx="125">
                  <c:v>9</c:v>
                </c:pt>
                <c:pt idx="126">
                  <c:v>8.5</c:v>
                </c:pt>
                <c:pt idx="127">
                  <c:v>8.5</c:v>
                </c:pt>
                <c:pt idx="128">
                  <c:v>8</c:v>
                </c:pt>
                <c:pt idx="129">
                  <c:v>8</c:v>
                </c:pt>
                <c:pt idx="130">
                  <c:v>8</c:v>
                </c:pt>
                <c:pt idx="131">
                  <c:v>8</c:v>
                </c:pt>
                <c:pt idx="132">
                  <c:v>8</c:v>
                </c:pt>
                <c:pt idx="133">
                  <c:v>8</c:v>
                </c:pt>
                <c:pt idx="134">
                  <c:v>8</c:v>
                </c:pt>
                <c:pt idx="135">
                  <c:v>7.4</c:v>
                </c:pt>
                <c:pt idx="136">
                  <c:v>5.3</c:v>
                </c:pt>
                <c:pt idx="137">
                  <c:v>5.3</c:v>
                </c:pt>
                <c:pt idx="138">
                  <c:v>4.8</c:v>
                </c:pt>
                <c:pt idx="139">
                  <c:v>4.8</c:v>
                </c:pt>
                <c:pt idx="140">
                  <c:v>4.8</c:v>
                </c:pt>
                <c:pt idx="141">
                  <c:v>4.3</c:v>
                </c:pt>
                <c:pt idx="142">
                  <c:v>3.7</c:v>
                </c:pt>
                <c:pt idx="143">
                  <c:v>3.7</c:v>
                </c:pt>
                <c:pt idx="144">
                  <c:v>3.2</c:v>
                </c:pt>
                <c:pt idx="145">
                  <c:v>2.7</c:v>
                </c:pt>
                <c:pt idx="146">
                  <c:v>2.7</c:v>
                </c:pt>
                <c:pt idx="147">
                  <c:v>2.7</c:v>
                </c:pt>
                <c:pt idx="148">
                  <c:v>2.7</c:v>
                </c:pt>
                <c:pt idx="149">
                  <c:v>2.7</c:v>
                </c:pt>
                <c:pt idx="150">
                  <c:v>2.1</c:v>
                </c:pt>
                <c:pt idx="151">
                  <c:v>2.1</c:v>
                </c:pt>
                <c:pt idx="152">
                  <c:v>1.6</c:v>
                </c:pt>
                <c:pt idx="153">
                  <c:v>1.6</c:v>
                </c:pt>
                <c:pt idx="154">
                  <c:v>1.6</c:v>
                </c:pt>
                <c:pt idx="155">
                  <c:v>1.6</c:v>
                </c:pt>
                <c:pt idx="156">
                  <c:v>1.6</c:v>
                </c:pt>
                <c:pt idx="157">
                  <c:v>1.6</c:v>
                </c:pt>
                <c:pt idx="158">
                  <c:v>1.1000000000000001</c:v>
                </c:pt>
                <c:pt idx="159">
                  <c:v>1.6</c:v>
                </c:pt>
                <c:pt idx="160">
                  <c:v>1.6</c:v>
                </c:pt>
                <c:pt idx="161">
                  <c:v>1.6</c:v>
                </c:pt>
                <c:pt idx="162">
                  <c:v>1.6</c:v>
                </c:pt>
                <c:pt idx="163">
                  <c:v>1.6</c:v>
                </c:pt>
                <c:pt idx="164">
                  <c:v>1.6</c:v>
                </c:pt>
                <c:pt idx="165">
                  <c:v>1.6</c:v>
                </c:pt>
                <c:pt idx="166">
                  <c:v>1.6</c:v>
                </c:pt>
                <c:pt idx="167">
                  <c:v>1.6</c:v>
                </c:pt>
                <c:pt idx="168">
                  <c:v>2.7</c:v>
                </c:pt>
                <c:pt idx="169">
                  <c:v>2.7</c:v>
                </c:pt>
                <c:pt idx="170">
                  <c:v>2.7</c:v>
                </c:pt>
                <c:pt idx="171">
                  <c:v>3.2</c:v>
                </c:pt>
                <c:pt idx="172">
                  <c:v>2.7</c:v>
                </c:pt>
                <c:pt idx="173">
                  <c:v>2.1</c:v>
                </c:pt>
                <c:pt idx="174">
                  <c:v>2.1</c:v>
                </c:pt>
                <c:pt idx="175">
                  <c:v>2.7</c:v>
                </c:pt>
                <c:pt idx="176">
                  <c:v>2.7</c:v>
                </c:pt>
                <c:pt idx="177">
                  <c:v>4.3</c:v>
                </c:pt>
                <c:pt idx="178">
                  <c:v>5.3</c:v>
                </c:pt>
                <c:pt idx="179">
                  <c:v>6.9</c:v>
                </c:pt>
                <c:pt idx="180">
                  <c:v>6.4</c:v>
                </c:pt>
                <c:pt idx="181">
                  <c:v>5.9</c:v>
                </c:pt>
                <c:pt idx="182">
                  <c:v>5.9</c:v>
                </c:pt>
                <c:pt idx="183">
                  <c:v>5.9</c:v>
                </c:pt>
                <c:pt idx="184">
                  <c:v>6.9</c:v>
                </c:pt>
                <c:pt idx="185">
                  <c:v>8.5</c:v>
                </c:pt>
                <c:pt idx="186">
                  <c:v>9.6</c:v>
                </c:pt>
                <c:pt idx="187">
                  <c:v>10.1</c:v>
                </c:pt>
                <c:pt idx="188">
                  <c:v>10.6</c:v>
                </c:pt>
                <c:pt idx="189">
                  <c:v>12.2</c:v>
                </c:pt>
                <c:pt idx="190">
                  <c:v>14.4</c:v>
                </c:pt>
                <c:pt idx="191">
                  <c:v>13.8</c:v>
                </c:pt>
                <c:pt idx="192">
                  <c:v>16</c:v>
                </c:pt>
                <c:pt idx="193">
                  <c:v>18.600000000000001</c:v>
                </c:pt>
                <c:pt idx="194">
                  <c:v>19.100000000000001</c:v>
                </c:pt>
                <c:pt idx="195">
                  <c:v>21.3</c:v>
                </c:pt>
                <c:pt idx="196">
                  <c:v>20.2</c:v>
                </c:pt>
                <c:pt idx="197">
                  <c:v>21.8</c:v>
                </c:pt>
                <c:pt idx="198">
                  <c:v>26.1</c:v>
                </c:pt>
                <c:pt idx="199">
                  <c:v>29.3</c:v>
                </c:pt>
                <c:pt idx="200">
                  <c:v>28.2</c:v>
                </c:pt>
                <c:pt idx="201">
                  <c:v>34</c:v>
                </c:pt>
                <c:pt idx="202">
                  <c:v>37.200000000000003</c:v>
                </c:pt>
                <c:pt idx="203">
                  <c:v>38.299999999999997</c:v>
                </c:pt>
                <c:pt idx="204">
                  <c:v>37.200000000000003</c:v>
                </c:pt>
                <c:pt idx="205">
                  <c:v>34.6</c:v>
                </c:pt>
                <c:pt idx="206">
                  <c:v>31.9</c:v>
                </c:pt>
                <c:pt idx="207">
                  <c:v>33.5</c:v>
                </c:pt>
                <c:pt idx="208">
                  <c:v>33</c:v>
                </c:pt>
                <c:pt idx="209">
                  <c:v>35.1</c:v>
                </c:pt>
                <c:pt idx="210">
                  <c:v>36.200000000000003</c:v>
                </c:pt>
                <c:pt idx="211">
                  <c:v>35.6</c:v>
                </c:pt>
                <c:pt idx="212">
                  <c:v>38.299999999999997</c:v>
                </c:pt>
                <c:pt idx="213">
                  <c:v>36.200000000000003</c:v>
                </c:pt>
                <c:pt idx="214">
                  <c:v>30.9</c:v>
                </c:pt>
                <c:pt idx="215">
                  <c:v>30.9</c:v>
                </c:pt>
                <c:pt idx="216">
                  <c:v>30.9</c:v>
                </c:pt>
                <c:pt idx="217">
                  <c:v>32.4</c:v>
                </c:pt>
                <c:pt idx="218">
                  <c:v>31.9</c:v>
                </c:pt>
                <c:pt idx="219">
                  <c:v>32.4</c:v>
                </c:pt>
                <c:pt idx="220">
                  <c:v>28.2</c:v>
                </c:pt>
                <c:pt idx="221">
                  <c:v>27.1</c:v>
                </c:pt>
                <c:pt idx="222">
                  <c:v>26.1</c:v>
                </c:pt>
                <c:pt idx="223">
                  <c:v>25</c:v>
                </c:pt>
                <c:pt idx="224">
                  <c:v>25</c:v>
                </c:pt>
                <c:pt idx="225">
                  <c:v>24.5</c:v>
                </c:pt>
                <c:pt idx="226">
                  <c:v>23.4</c:v>
                </c:pt>
                <c:pt idx="227">
                  <c:v>22.3</c:v>
                </c:pt>
                <c:pt idx="228">
                  <c:v>21.3</c:v>
                </c:pt>
                <c:pt idx="229">
                  <c:v>18.600000000000001</c:v>
                </c:pt>
                <c:pt idx="230">
                  <c:v>18.100000000000001</c:v>
                </c:pt>
                <c:pt idx="231">
                  <c:v>19.100000000000001</c:v>
                </c:pt>
                <c:pt idx="232">
                  <c:v>19.100000000000001</c:v>
                </c:pt>
                <c:pt idx="233">
                  <c:v>18.600000000000001</c:v>
                </c:pt>
                <c:pt idx="234">
                  <c:v>14.9</c:v>
                </c:pt>
                <c:pt idx="235">
                  <c:v>16.5</c:v>
                </c:pt>
                <c:pt idx="236">
                  <c:v>16</c:v>
                </c:pt>
                <c:pt idx="237">
                  <c:v>15.4</c:v>
                </c:pt>
                <c:pt idx="238">
                  <c:v>15.4</c:v>
                </c:pt>
                <c:pt idx="239">
                  <c:v>15.4</c:v>
                </c:pt>
                <c:pt idx="240">
                  <c:v>15.4</c:v>
                </c:pt>
                <c:pt idx="241">
                  <c:v>14.9</c:v>
                </c:pt>
                <c:pt idx="242">
                  <c:v>16</c:v>
                </c:pt>
                <c:pt idx="243">
                  <c:v>15.4</c:v>
                </c:pt>
                <c:pt idx="244">
                  <c:v>16</c:v>
                </c:pt>
                <c:pt idx="245">
                  <c:v>16</c:v>
                </c:pt>
                <c:pt idx="246">
                  <c:v>16</c:v>
                </c:pt>
                <c:pt idx="247">
                  <c:v>14.4</c:v>
                </c:pt>
                <c:pt idx="248">
                  <c:v>14.4</c:v>
                </c:pt>
                <c:pt idx="249">
                  <c:v>12.8</c:v>
                </c:pt>
                <c:pt idx="250">
                  <c:v>12.8</c:v>
                </c:pt>
                <c:pt idx="251">
                  <c:v>11.7</c:v>
                </c:pt>
                <c:pt idx="252">
                  <c:v>11.7</c:v>
                </c:pt>
                <c:pt idx="253">
                  <c:v>12.2</c:v>
                </c:pt>
                <c:pt idx="254">
                  <c:v>11.2</c:v>
                </c:pt>
                <c:pt idx="255">
                  <c:v>11.7</c:v>
                </c:pt>
                <c:pt idx="256">
                  <c:v>12.2</c:v>
                </c:pt>
                <c:pt idx="257">
                  <c:v>12.2</c:v>
                </c:pt>
                <c:pt idx="258">
                  <c:v>12.2</c:v>
                </c:pt>
                <c:pt idx="259">
                  <c:v>12.8</c:v>
                </c:pt>
                <c:pt idx="260">
                  <c:v>11.7</c:v>
                </c:pt>
                <c:pt idx="261">
                  <c:v>11.2</c:v>
                </c:pt>
                <c:pt idx="262">
                  <c:v>11.2</c:v>
                </c:pt>
                <c:pt idx="263">
                  <c:v>10.199999999999999</c:v>
                </c:pt>
                <c:pt idx="264">
                  <c:v>9.1999999999999993</c:v>
                </c:pt>
                <c:pt idx="265">
                  <c:v>9.1999999999999993</c:v>
                </c:pt>
                <c:pt idx="266">
                  <c:v>9.6999999999999993</c:v>
                </c:pt>
                <c:pt idx="267">
                  <c:v>7.8</c:v>
                </c:pt>
                <c:pt idx="268">
                  <c:v>9.1999999999999993</c:v>
                </c:pt>
                <c:pt idx="269">
                  <c:v>9.1999999999999993</c:v>
                </c:pt>
                <c:pt idx="270">
                  <c:v>10.7</c:v>
                </c:pt>
                <c:pt idx="271">
                  <c:v>10.7</c:v>
                </c:pt>
                <c:pt idx="272">
                  <c:v>11.2</c:v>
                </c:pt>
                <c:pt idx="273">
                  <c:v>11.2</c:v>
                </c:pt>
                <c:pt idx="274">
                  <c:v>12.6</c:v>
                </c:pt>
                <c:pt idx="275">
                  <c:v>12.6</c:v>
                </c:pt>
                <c:pt idx="276">
                  <c:v>12.1</c:v>
                </c:pt>
                <c:pt idx="277">
                  <c:v>12.1</c:v>
                </c:pt>
                <c:pt idx="278">
                  <c:v>12.6</c:v>
                </c:pt>
                <c:pt idx="279">
                  <c:v>12.1</c:v>
                </c:pt>
                <c:pt idx="280">
                  <c:v>12.6</c:v>
                </c:pt>
                <c:pt idx="281">
                  <c:v>15</c:v>
                </c:pt>
                <c:pt idx="282">
                  <c:v>15.5</c:v>
                </c:pt>
                <c:pt idx="283">
                  <c:v>18</c:v>
                </c:pt>
                <c:pt idx="284">
                  <c:v>19.399999999999999</c:v>
                </c:pt>
                <c:pt idx="285">
                  <c:v>20.399999999999999</c:v>
                </c:pt>
                <c:pt idx="286">
                  <c:v>20.9</c:v>
                </c:pt>
                <c:pt idx="287">
                  <c:v>22.3</c:v>
                </c:pt>
                <c:pt idx="288">
                  <c:v>24.8</c:v>
                </c:pt>
                <c:pt idx="289">
                  <c:v>28.2</c:v>
                </c:pt>
                <c:pt idx="290">
                  <c:v>30.6</c:v>
                </c:pt>
                <c:pt idx="291">
                  <c:v>29.1</c:v>
                </c:pt>
                <c:pt idx="292">
                  <c:v>28.2</c:v>
                </c:pt>
                <c:pt idx="293">
                  <c:v>30.1</c:v>
                </c:pt>
                <c:pt idx="294">
                  <c:v>32</c:v>
                </c:pt>
                <c:pt idx="295">
                  <c:v>35</c:v>
                </c:pt>
                <c:pt idx="296">
                  <c:v>33.5</c:v>
                </c:pt>
                <c:pt idx="297">
                  <c:v>35</c:v>
                </c:pt>
                <c:pt idx="298">
                  <c:v>36.9</c:v>
                </c:pt>
                <c:pt idx="299">
                  <c:v>39.299999999999997</c:v>
                </c:pt>
                <c:pt idx="300">
                  <c:v>42.2</c:v>
                </c:pt>
                <c:pt idx="301">
                  <c:v>44.2</c:v>
                </c:pt>
                <c:pt idx="302">
                  <c:v>47.6</c:v>
                </c:pt>
                <c:pt idx="303">
                  <c:v>50</c:v>
                </c:pt>
                <c:pt idx="304">
                  <c:v>51.9</c:v>
                </c:pt>
                <c:pt idx="305">
                  <c:v>52.4</c:v>
                </c:pt>
                <c:pt idx="306">
                  <c:v>51.9</c:v>
                </c:pt>
                <c:pt idx="307">
                  <c:v>51.9</c:v>
                </c:pt>
                <c:pt idx="308">
                  <c:v>53.4</c:v>
                </c:pt>
                <c:pt idx="309">
                  <c:v>60.2</c:v>
                </c:pt>
                <c:pt idx="310">
                  <c:v>60.7</c:v>
                </c:pt>
                <c:pt idx="311">
                  <c:v>63.6</c:v>
                </c:pt>
                <c:pt idx="312">
                  <c:v>66</c:v>
                </c:pt>
                <c:pt idx="313">
                  <c:v>67.5</c:v>
                </c:pt>
                <c:pt idx="314">
                  <c:v>64.099999999999994</c:v>
                </c:pt>
                <c:pt idx="315">
                  <c:v>68.400000000000006</c:v>
                </c:pt>
                <c:pt idx="316">
                  <c:v>68.400000000000006</c:v>
                </c:pt>
                <c:pt idx="317">
                  <c:v>70.900000000000006</c:v>
                </c:pt>
                <c:pt idx="318">
                  <c:v>71.400000000000006</c:v>
                </c:pt>
                <c:pt idx="319">
                  <c:v>72.8</c:v>
                </c:pt>
                <c:pt idx="320">
                  <c:v>75.2</c:v>
                </c:pt>
                <c:pt idx="321">
                  <c:v>73.8</c:v>
                </c:pt>
                <c:pt idx="322">
                  <c:v>76.7</c:v>
                </c:pt>
                <c:pt idx="323">
                  <c:v>75.7</c:v>
                </c:pt>
                <c:pt idx="324">
                  <c:v>66.900000000000006</c:v>
                </c:pt>
                <c:pt idx="325">
                  <c:v>66.5</c:v>
                </c:pt>
                <c:pt idx="326">
                  <c:v>66.5</c:v>
                </c:pt>
                <c:pt idx="327">
                  <c:v>66.099999999999994</c:v>
                </c:pt>
                <c:pt idx="328">
                  <c:v>66.900000000000006</c:v>
                </c:pt>
                <c:pt idx="329">
                  <c:v>66.900000000000006</c:v>
                </c:pt>
                <c:pt idx="330">
                  <c:v>69.900000000000006</c:v>
                </c:pt>
                <c:pt idx="331">
                  <c:v>67.8</c:v>
                </c:pt>
                <c:pt idx="332">
                  <c:v>68.599999999999994</c:v>
                </c:pt>
                <c:pt idx="333">
                  <c:v>68.2</c:v>
                </c:pt>
                <c:pt idx="334">
                  <c:v>68.599999999999994</c:v>
                </c:pt>
                <c:pt idx="335">
                  <c:v>68.2</c:v>
                </c:pt>
                <c:pt idx="336">
                  <c:v>68.2</c:v>
                </c:pt>
                <c:pt idx="337">
                  <c:v>66.900000000000006</c:v>
                </c:pt>
                <c:pt idx="338">
                  <c:v>63.6</c:v>
                </c:pt>
                <c:pt idx="339">
                  <c:v>67.400000000000006</c:v>
                </c:pt>
                <c:pt idx="340">
                  <c:v>69.5</c:v>
                </c:pt>
                <c:pt idx="341">
                  <c:v>69.900000000000006</c:v>
                </c:pt>
                <c:pt idx="342">
                  <c:v>69.900000000000006</c:v>
                </c:pt>
                <c:pt idx="343">
                  <c:v>71.599999999999994</c:v>
                </c:pt>
                <c:pt idx="344">
                  <c:v>72.5</c:v>
                </c:pt>
                <c:pt idx="345">
                  <c:v>68.2</c:v>
                </c:pt>
                <c:pt idx="346">
                  <c:v>70.3</c:v>
                </c:pt>
                <c:pt idx="347">
                  <c:v>71.2</c:v>
                </c:pt>
                <c:pt idx="348">
                  <c:v>71.2</c:v>
                </c:pt>
                <c:pt idx="349">
                  <c:v>71.2</c:v>
                </c:pt>
                <c:pt idx="350">
                  <c:v>72.5</c:v>
                </c:pt>
                <c:pt idx="351">
                  <c:v>71.599999999999994</c:v>
                </c:pt>
                <c:pt idx="352">
                  <c:v>72.5</c:v>
                </c:pt>
                <c:pt idx="353">
                  <c:v>72.900000000000006</c:v>
                </c:pt>
                <c:pt idx="354">
                  <c:v>74.2</c:v>
                </c:pt>
                <c:pt idx="355">
                  <c:v>79.2</c:v>
                </c:pt>
                <c:pt idx="356">
                  <c:v>78.400000000000006</c:v>
                </c:pt>
                <c:pt idx="357">
                  <c:v>78.8</c:v>
                </c:pt>
                <c:pt idx="358">
                  <c:v>79.2</c:v>
                </c:pt>
                <c:pt idx="359">
                  <c:v>75.8</c:v>
                </c:pt>
                <c:pt idx="360">
                  <c:v>78.400000000000006</c:v>
                </c:pt>
                <c:pt idx="361">
                  <c:v>73.7</c:v>
                </c:pt>
                <c:pt idx="362">
                  <c:v>72</c:v>
                </c:pt>
                <c:pt idx="363">
                  <c:v>73.7</c:v>
                </c:pt>
                <c:pt idx="364">
                  <c:v>74.2</c:v>
                </c:pt>
                <c:pt idx="365">
                  <c:v>75.8</c:v>
                </c:pt>
                <c:pt idx="366">
                  <c:v>78</c:v>
                </c:pt>
                <c:pt idx="367">
                  <c:v>77.099999999999994</c:v>
                </c:pt>
                <c:pt idx="368">
                  <c:v>76.7</c:v>
                </c:pt>
                <c:pt idx="369">
                  <c:v>73.7</c:v>
                </c:pt>
                <c:pt idx="370">
                  <c:v>75.8</c:v>
                </c:pt>
                <c:pt idx="371">
                  <c:v>78.400000000000006</c:v>
                </c:pt>
                <c:pt idx="372">
                  <c:v>75.8</c:v>
                </c:pt>
                <c:pt idx="373">
                  <c:v>72.900000000000006</c:v>
                </c:pt>
                <c:pt idx="374">
                  <c:v>70.3</c:v>
                </c:pt>
                <c:pt idx="375">
                  <c:v>70.3</c:v>
                </c:pt>
                <c:pt idx="376">
                  <c:v>65.7</c:v>
                </c:pt>
                <c:pt idx="377">
                  <c:v>62.3</c:v>
                </c:pt>
                <c:pt idx="378">
                  <c:v>63.1</c:v>
                </c:pt>
                <c:pt idx="379">
                  <c:v>64.8</c:v>
                </c:pt>
                <c:pt idx="380">
                  <c:v>61.9</c:v>
                </c:pt>
                <c:pt idx="381">
                  <c:v>60.6</c:v>
                </c:pt>
                <c:pt idx="382">
                  <c:v>59.7</c:v>
                </c:pt>
                <c:pt idx="383">
                  <c:v>61</c:v>
                </c:pt>
                <c:pt idx="384">
                  <c:v>58.1</c:v>
                </c:pt>
                <c:pt idx="385">
                  <c:v>59.3</c:v>
                </c:pt>
                <c:pt idx="386">
                  <c:v>64.3</c:v>
                </c:pt>
                <c:pt idx="387">
                  <c:v>60.2</c:v>
                </c:pt>
                <c:pt idx="388">
                  <c:v>52.5</c:v>
                </c:pt>
                <c:pt idx="389">
                  <c:v>49.8</c:v>
                </c:pt>
                <c:pt idx="390">
                  <c:v>48.4</c:v>
                </c:pt>
                <c:pt idx="391">
                  <c:v>47.5</c:v>
                </c:pt>
                <c:pt idx="392">
                  <c:v>48.4</c:v>
                </c:pt>
                <c:pt idx="393">
                  <c:v>46.2</c:v>
                </c:pt>
                <c:pt idx="394">
                  <c:v>45.2</c:v>
                </c:pt>
                <c:pt idx="395">
                  <c:v>44.3</c:v>
                </c:pt>
                <c:pt idx="396">
                  <c:v>43</c:v>
                </c:pt>
                <c:pt idx="397">
                  <c:v>41.6</c:v>
                </c:pt>
                <c:pt idx="398">
                  <c:v>40.700000000000003</c:v>
                </c:pt>
                <c:pt idx="399">
                  <c:v>40.700000000000003</c:v>
                </c:pt>
                <c:pt idx="400">
                  <c:v>39.4</c:v>
                </c:pt>
                <c:pt idx="401">
                  <c:v>37.6</c:v>
                </c:pt>
                <c:pt idx="402">
                  <c:v>37.1</c:v>
                </c:pt>
                <c:pt idx="403">
                  <c:v>35.700000000000003</c:v>
                </c:pt>
                <c:pt idx="404">
                  <c:v>33.9</c:v>
                </c:pt>
                <c:pt idx="405">
                  <c:v>33.9</c:v>
                </c:pt>
                <c:pt idx="406">
                  <c:v>34.799999999999997</c:v>
                </c:pt>
                <c:pt idx="407">
                  <c:v>33.5</c:v>
                </c:pt>
                <c:pt idx="408">
                  <c:v>30.8</c:v>
                </c:pt>
                <c:pt idx="409">
                  <c:v>28.1</c:v>
                </c:pt>
                <c:pt idx="410">
                  <c:v>27.1</c:v>
                </c:pt>
                <c:pt idx="411">
                  <c:v>27.6</c:v>
                </c:pt>
                <c:pt idx="412">
                  <c:v>27.1</c:v>
                </c:pt>
                <c:pt idx="413">
                  <c:v>27.1</c:v>
                </c:pt>
                <c:pt idx="414">
                  <c:v>27</c:v>
                </c:pt>
                <c:pt idx="415">
                  <c:v>27.5</c:v>
                </c:pt>
                <c:pt idx="416">
                  <c:v>24.1</c:v>
                </c:pt>
                <c:pt idx="417">
                  <c:v>24.1</c:v>
                </c:pt>
                <c:pt idx="418">
                  <c:v>25</c:v>
                </c:pt>
                <c:pt idx="419">
                  <c:v>24.6</c:v>
                </c:pt>
                <c:pt idx="420">
                  <c:v>26.3</c:v>
                </c:pt>
                <c:pt idx="421">
                  <c:v>27.2</c:v>
                </c:pt>
                <c:pt idx="422">
                  <c:v>26.3</c:v>
                </c:pt>
                <c:pt idx="423">
                  <c:v>27.2</c:v>
                </c:pt>
                <c:pt idx="424">
                  <c:v>27.2</c:v>
                </c:pt>
                <c:pt idx="425">
                  <c:v>28.1</c:v>
                </c:pt>
                <c:pt idx="426">
                  <c:v>31.3</c:v>
                </c:pt>
                <c:pt idx="427">
                  <c:v>31.7</c:v>
                </c:pt>
                <c:pt idx="428">
                  <c:v>37.1</c:v>
                </c:pt>
                <c:pt idx="429">
                  <c:v>40.200000000000003</c:v>
                </c:pt>
                <c:pt idx="430">
                  <c:v>41.1</c:v>
                </c:pt>
                <c:pt idx="431">
                  <c:v>42.9</c:v>
                </c:pt>
                <c:pt idx="432">
                  <c:v>50</c:v>
                </c:pt>
                <c:pt idx="433">
                  <c:v>55.4</c:v>
                </c:pt>
                <c:pt idx="434">
                  <c:v>60.3</c:v>
                </c:pt>
                <c:pt idx="435">
                  <c:v>63.8</c:v>
                </c:pt>
                <c:pt idx="436">
                  <c:v>65.2</c:v>
                </c:pt>
                <c:pt idx="437">
                  <c:v>69.2</c:v>
                </c:pt>
                <c:pt idx="438">
                  <c:v>72.8</c:v>
                </c:pt>
                <c:pt idx="439">
                  <c:v>76.3</c:v>
                </c:pt>
                <c:pt idx="440">
                  <c:v>81.3</c:v>
                </c:pt>
                <c:pt idx="441">
                  <c:v>83.9</c:v>
                </c:pt>
                <c:pt idx="442">
                  <c:v>90.6</c:v>
                </c:pt>
                <c:pt idx="443">
                  <c:v>93.8</c:v>
                </c:pt>
                <c:pt idx="444">
                  <c:v>94.4</c:v>
                </c:pt>
                <c:pt idx="445">
                  <c:v>93.8</c:v>
                </c:pt>
                <c:pt idx="446">
                  <c:v>92.3</c:v>
                </c:pt>
                <c:pt idx="447">
                  <c:v>95.2</c:v>
                </c:pt>
                <c:pt idx="448">
                  <c:v>98.4</c:v>
                </c:pt>
                <c:pt idx="449">
                  <c:v>97.6</c:v>
                </c:pt>
                <c:pt idx="450">
                  <c:v>99.2</c:v>
                </c:pt>
                <c:pt idx="451">
                  <c:v>96.7</c:v>
                </c:pt>
                <c:pt idx="452">
                  <c:v>99.6</c:v>
                </c:pt>
                <c:pt idx="453">
                  <c:v>97.2</c:v>
                </c:pt>
                <c:pt idx="454">
                  <c:v>98.3</c:v>
                </c:pt>
                <c:pt idx="455">
                  <c:v>98.6</c:v>
                </c:pt>
                <c:pt idx="456">
                  <c:v>96.5</c:v>
                </c:pt>
                <c:pt idx="457">
                  <c:v>92.7</c:v>
                </c:pt>
                <c:pt idx="458">
                  <c:v>93.8</c:v>
                </c:pt>
                <c:pt idx="459">
                  <c:v>98.2</c:v>
                </c:pt>
                <c:pt idx="460">
                  <c:v>98.3</c:v>
                </c:pt>
                <c:pt idx="461">
                  <c:v>98.3</c:v>
                </c:pt>
                <c:pt idx="462">
                  <c:v>98.6</c:v>
                </c:pt>
                <c:pt idx="463">
                  <c:v>99.7</c:v>
                </c:pt>
                <c:pt idx="464">
                  <c:v>98.9</c:v>
                </c:pt>
                <c:pt idx="465">
                  <c:v>103</c:v>
                </c:pt>
                <c:pt idx="466">
                  <c:v>101.6</c:v>
                </c:pt>
                <c:pt idx="467">
                  <c:v>97.8</c:v>
                </c:pt>
                <c:pt idx="468">
                  <c:v>96.7</c:v>
                </c:pt>
                <c:pt idx="469">
                  <c:v>95.9</c:v>
                </c:pt>
                <c:pt idx="470">
                  <c:v>96.4</c:v>
                </c:pt>
                <c:pt idx="471">
                  <c:v>99.7</c:v>
                </c:pt>
                <c:pt idx="472">
                  <c:v>97.5</c:v>
                </c:pt>
                <c:pt idx="473">
                  <c:v>94.6</c:v>
                </c:pt>
                <c:pt idx="474">
                  <c:v>93.5</c:v>
                </c:pt>
                <c:pt idx="475">
                  <c:v>95.5</c:v>
                </c:pt>
                <c:pt idx="476">
                  <c:v>92.9</c:v>
                </c:pt>
                <c:pt idx="477">
                  <c:v>93.2</c:v>
                </c:pt>
                <c:pt idx="478">
                  <c:v>92</c:v>
                </c:pt>
                <c:pt idx="479">
                  <c:v>95.2</c:v>
                </c:pt>
                <c:pt idx="480">
                  <c:v>96</c:v>
                </c:pt>
                <c:pt idx="481">
                  <c:v>90.8</c:v>
                </c:pt>
                <c:pt idx="482">
                  <c:v>90.5</c:v>
                </c:pt>
                <c:pt idx="483">
                  <c:v>88.5</c:v>
                </c:pt>
                <c:pt idx="484">
                  <c:v>83</c:v>
                </c:pt>
                <c:pt idx="485">
                  <c:v>82.2</c:v>
                </c:pt>
                <c:pt idx="486">
                  <c:v>77</c:v>
                </c:pt>
                <c:pt idx="487">
                  <c:v>72.599999999999994</c:v>
                </c:pt>
                <c:pt idx="488">
                  <c:v>72.099999999999994</c:v>
                </c:pt>
                <c:pt idx="489">
                  <c:v>70.3</c:v>
                </c:pt>
                <c:pt idx="490">
                  <c:v>71.8</c:v>
                </c:pt>
                <c:pt idx="491">
                  <c:v>70.900000000000006</c:v>
                </c:pt>
                <c:pt idx="492">
                  <c:v>62.8</c:v>
                </c:pt>
                <c:pt idx="493">
                  <c:v>59.8</c:v>
                </c:pt>
                <c:pt idx="494">
                  <c:v>55.5</c:v>
                </c:pt>
                <c:pt idx="495">
                  <c:v>54.3</c:v>
                </c:pt>
                <c:pt idx="496">
                  <c:v>52.9</c:v>
                </c:pt>
                <c:pt idx="497">
                  <c:v>53.5</c:v>
                </c:pt>
                <c:pt idx="498">
                  <c:v>52.9</c:v>
                </c:pt>
                <c:pt idx="499">
                  <c:v>52.1</c:v>
                </c:pt>
                <c:pt idx="500">
                  <c:v>50</c:v>
                </c:pt>
                <c:pt idx="501">
                  <c:v>43.3</c:v>
                </c:pt>
                <c:pt idx="502">
                  <c:v>41.5</c:v>
                </c:pt>
                <c:pt idx="503">
                  <c:v>39.799999999999997</c:v>
                </c:pt>
                <c:pt idx="504">
                  <c:v>39.6</c:v>
                </c:pt>
                <c:pt idx="505">
                  <c:v>38.700000000000003</c:v>
                </c:pt>
                <c:pt idx="506">
                  <c:v>37.799999999999997</c:v>
                </c:pt>
                <c:pt idx="507">
                  <c:v>35.200000000000003</c:v>
                </c:pt>
                <c:pt idx="508">
                  <c:v>34.1</c:v>
                </c:pt>
                <c:pt idx="509">
                  <c:v>30.7</c:v>
                </c:pt>
                <c:pt idx="510">
                  <c:v>29.7</c:v>
                </c:pt>
                <c:pt idx="511">
                  <c:v>30.6</c:v>
                </c:pt>
                <c:pt idx="512">
                  <c:v>30.6</c:v>
                </c:pt>
                <c:pt idx="513">
                  <c:v>28.6</c:v>
                </c:pt>
                <c:pt idx="514">
                  <c:v>26.7</c:v>
                </c:pt>
                <c:pt idx="515">
                  <c:v>23.6</c:v>
                </c:pt>
                <c:pt idx="516">
                  <c:v>22.2</c:v>
                </c:pt>
                <c:pt idx="517">
                  <c:v>21.9</c:v>
                </c:pt>
                <c:pt idx="518">
                  <c:v>21.9</c:v>
                </c:pt>
                <c:pt idx="519">
                  <c:v>21.1</c:v>
                </c:pt>
                <c:pt idx="520">
                  <c:v>17.2</c:v>
                </c:pt>
                <c:pt idx="521">
                  <c:v>16.3</c:v>
                </c:pt>
                <c:pt idx="522">
                  <c:v>15.4</c:v>
                </c:pt>
                <c:pt idx="523">
                  <c:v>14.4</c:v>
                </c:pt>
                <c:pt idx="524">
                  <c:v>14.6</c:v>
                </c:pt>
                <c:pt idx="525">
                  <c:v>15.6</c:v>
                </c:pt>
                <c:pt idx="526">
                  <c:v>15.4</c:v>
                </c:pt>
                <c:pt idx="527">
                  <c:v>16.2</c:v>
                </c:pt>
                <c:pt idx="528">
                  <c:v>15.1</c:v>
                </c:pt>
                <c:pt idx="529">
                  <c:v>13.8</c:v>
                </c:pt>
                <c:pt idx="530">
                  <c:v>13.1</c:v>
                </c:pt>
                <c:pt idx="531">
                  <c:v>13.1</c:v>
                </c:pt>
                <c:pt idx="532">
                  <c:v>12.8</c:v>
                </c:pt>
                <c:pt idx="533">
                  <c:v>12.1</c:v>
                </c:pt>
                <c:pt idx="534">
                  <c:v>11.3</c:v>
                </c:pt>
                <c:pt idx="535">
                  <c:v>11.5</c:v>
                </c:pt>
                <c:pt idx="536">
                  <c:v>11.3</c:v>
                </c:pt>
                <c:pt idx="537">
                  <c:v>11.5</c:v>
                </c:pt>
                <c:pt idx="538">
                  <c:v>11.3</c:v>
                </c:pt>
                <c:pt idx="539">
                  <c:v>11.8</c:v>
                </c:pt>
                <c:pt idx="540">
                  <c:v>11.8</c:v>
                </c:pt>
                <c:pt idx="541">
                  <c:v>10.8</c:v>
                </c:pt>
                <c:pt idx="542">
                  <c:v>7.7</c:v>
                </c:pt>
                <c:pt idx="543">
                  <c:v>7.7</c:v>
                </c:pt>
                <c:pt idx="544">
                  <c:v>8.4</c:v>
                </c:pt>
                <c:pt idx="545">
                  <c:v>9.1999999999999993</c:v>
                </c:pt>
                <c:pt idx="546">
                  <c:v>9.8000000000000007</c:v>
                </c:pt>
                <c:pt idx="547">
                  <c:v>11.1</c:v>
                </c:pt>
                <c:pt idx="548">
                  <c:v>10.6</c:v>
                </c:pt>
                <c:pt idx="549">
                  <c:v>11.4</c:v>
                </c:pt>
                <c:pt idx="550">
                  <c:v>12.4</c:v>
                </c:pt>
                <c:pt idx="551">
                  <c:v>12.9</c:v>
                </c:pt>
                <c:pt idx="552">
                  <c:v>12.9</c:v>
                </c:pt>
                <c:pt idx="553">
                  <c:v>13.1</c:v>
                </c:pt>
                <c:pt idx="554">
                  <c:v>12.3</c:v>
                </c:pt>
                <c:pt idx="555">
                  <c:v>12.6</c:v>
                </c:pt>
                <c:pt idx="556">
                  <c:v>14.1</c:v>
                </c:pt>
                <c:pt idx="557">
                  <c:v>16.399999999999999</c:v>
                </c:pt>
                <c:pt idx="558">
                  <c:v>17.2</c:v>
                </c:pt>
                <c:pt idx="559">
                  <c:v>17</c:v>
                </c:pt>
                <c:pt idx="560">
                  <c:v>18.399999999999999</c:v>
                </c:pt>
                <c:pt idx="561">
                  <c:v>19.100000000000001</c:v>
                </c:pt>
                <c:pt idx="562">
                  <c:v>20.6</c:v>
                </c:pt>
                <c:pt idx="563">
                  <c:v>22.8</c:v>
                </c:pt>
              </c:numCache>
            </c:numRef>
          </c:val>
          <c:smooth val="0"/>
          <c:extLst>
            <c:ext xmlns:c16="http://schemas.microsoft.com/office/drawing/2014/chart" uri="{C3380CC4-5D6E-409C-BE32-E72D297353CC}">
              <c16:uniqueId val="{00000001-54FC-418A-891E-6F08D5981A3E}"/>
            </c:ext>
          </c:extLst>
        </c:ser>
        <c:dLbls>
          <c:showLegendKey val="0"/>
          <c:showVal val="0"/>
          <c:showCatName val="0"/>
          <c:showSerName val="0"/>
          <c:showPercent val="0"/>
          <c:showBubbleSize val="0"/>
        </c:dLbls>
        <c:marker val="1"/>
        <c:smooth val="0"/>
        <c:axId val="661849920"/>
        <c:axId val="661857136"/>
      </c:lineChart>
      <c:catAx>
        <c:axId val="661855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61855168"/>
        <c:crosses val="autoZero"/>
        <c:auto val="1"/>
        <c:lblAlgn val="ctr"/>
        <c:lblOffset val="100"/>
        <c:noMultiLvlLbl val="0"/>
      </c:catAx>
      <c:valAx>
        <c:axId val="66185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61855824"/>
        <c:crosses val="autoZero"/>
        <c:crossBetween val="between"/>
      </c:valAx>
      <c:valAx>
        <c:axId val="661857136"/>
        <c:scaling>
          <c:orientation val="minMax"/>
          <c:max val="1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61849920"/>
        <c:crosses val="max"/>
        <c:crossBetween val="between"/>
      </c:valAx>
      <c:catAx>
        <c:axId val="661849920"/>
        <c:scaling>
          <c:orientation val="minMax"/>
        </c:scaling>
        <c:delete val="1"/>
        <c:axPos val="b"/>
        <c:numFmt formatCode="General" sourceLinked="1"/>
        <c:majorTickMark val="out"/>
        <c:minorTickMark val="none"/>
        <c:tickLblPos val="nextTo"/>
        <c:crossAx val="66185713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ja-JP"/>
    </a:p>
  </c:txPr>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'業況 （グラフ用）（修正）'!$D$6</c:f>
              <c:strCache>
                <c:ptCount val="1"/>
                <c:pt idx="0">
                  <c:v>2020年3月</c:v>
                </c:pt>
              </c:strCache>
            </c:strRef>
          </c:tx>
          <c:spPr>
            <a:solidFill>
              <a:schemeClr val="accent1"/>
            </a:solidFill>
            <a:ln>
              <a:noFill/>
            </a:ln>
            <a:effectLst/>
          </c:spPr>
          <c:invertIfNegative val="0"/>
          <c:cat>
            <c:strRef>
              <c:f>'業況 （グラフ用）（修正）'!$C$20:$C$30</c:f>
              <c:strCache>
                <c:ptCount val="11"/>
                <c:pt idx="0">
                  <c:v>非製造業（全体）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（グラフ用）（修正）'!$D$20:$D$30</c:f>
              <c:numCache>
                <c:formatCode>0\ </c:formatCode>
                <c:ptCount val="11"/>
                <c:pt idx="0">
                  <c:v>-3</c:v>
                </c:pt>
                <c:pt idx="1">
                  <c:v>20</c:v>
                </c:pt>
                <c:pt idx="2">
                  <c:v>17</c:v>
                </c:pt>
                <c:pt idx="3">
                  <c:v>15</c:v>
                </c:pt>
                <c:pt idx="4">
                  <c:v>-20</c:v>
                </c:pt>
                <c:pt idx="5">
                  <c:v>-17</c:v>
                </c:pt>
                <c:pt idx="6">
                  <c:v>-19</c:v>
                </c:pt>
                <c:pt idx="7">
                  <c:v>25</c:v>
                </c:pt>
                <c:pt idx="8">
                  <c:v>21</c:v>
                </c:pt>
                <c:pt idx="9">
                  <c:v>-9</c:v>
                </c:pt>
                <c:pt idx="10">
                  <c:v>-55</c:v>
                </c:pt>
              </c:numCache>
            </c:numRef>
          </c:val>
          <c:extLst>
            <c:ext xmlns:c16="http://schemas.microsoft.com/office/drawing/2014/chart" uri="{C3380CC4-5D6E-409C-BE32-E72D297353CC}">
              <c16:uniqueId val="{00000000-963A-4143-82A2-85F365C4052A}"/>
            </c:ext>
          </c:extLst>
        </c:ser>
        <c:ser>
          <c:idx val="1"/>
          <c:order val="1"/>
          <c:tx>
            <c:strRef>
              <c:f>'業況 （グラフ用）（修正）'!$E$6</c:f>
              <c:strCache>
                <c:ptCount val="1"/>
                <c:pt idx="0">
                  <c:v>2020年6月</c:v>
                </c:pt>
              </c:strCache>
            </c:strRef>
          </c:tx>
          <c:spPr>
            <a:pattFill prst="wdUpDiag">
              <a:fgClr>
                <a:srgbClr val="7030A0"/>
              </a:fgClr>
              <a:bgClr>
                <a:schemeClr val="bg1"/>
              </a:bgClr>
            </a:pattFill>
            <a:ln>
              <a:solidFill>
                <a:srgbClr val="7030A0"/>
              </a:solidFill>
            </a:ln>
            <a:effectLst/>
          </c:spPr>
          <c:invertIfNegative val="0"/>
          <c:cat>
            <c:strRef>
              <c:f>'業況 （グラフ用）（修正）'!$C$20:$C$30</c:f>
              <c:strCache>
                <c:ptCount val="11"/>
                <c:pt idx="0">
                  <c:v>非製造業（全体）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（グラフ用）（修正）'!$E$20:$E$30</c:f>
              <c:numCache>
                <c:formatCode>0\ </c:formatCode>
                <c:ptCount val="11"/>
                <c:pt idx="0">
                  <c:v>-31</c:v>
                </c:pt>
                <c:pt idx="1">
                  <c:v>0</c:v>
                </c:pt>
                <c:pt idx="2">
                  <c:v>-15</c:v>
                </c:pt>
                <c:pt idx="3">
                  <c:v>-24</c:v>
                </c:pt>
                <c:pt idx="4">
                  <c:v>-49</c:v>
                </c:pt>
                <c:pt idx="5">
                  <c:v>-40</c:v>
                </c:pt>
                <c:pt idx="6">
                  <c:v>-47</c:v>
                </c:pt>
                <c:pt idx="7">
                  <c:v>2</c:v>
                </c:pt>
                <c:pt idx="8">
                  <c:v>-17</c:v>
                </c:pt>
                <c:pt idx="9">
                  <c:v>-47</c:v>
                </c:pt>
                <c:pt idx="10">
                  <c:v>-85</c:v>
                </c:pt>
              </c:numCache>
            </c:numRef>
          </c:val>
          <c:extLst>
            <c:ext xmlns:c16="http://schemas.microsoft.com/office/drawing/2014/chart" uri="{C3380CC4-5D6E-409C-BE32-E72D297353CC}">
              <c16:uniqueId val="{00000001-963A-4143-82A2-85F365C4052A}"/>
            </c:ext>
          </c:extLst>
        </c:ser>
        <c:ser>
          <c:idx val="2"/>
          <c:order val="2"/>
          <c:tx>
            <c:strRef>
              <c:f>'業況 （グラフ用）（修正）'!$F$6</c:f>
              <c:strCache>
                <c:ptCount val="1"/>
                <c:pt idx="0">
                  <c:v>2020年9月</c:v>
                </c:pt>
              </c:strCache>
            </c:strRef>
          </c:tx>
          <c:spPr>
            <a:solidFill>
              <a:schemeClr val="accent3"/>
            </a:solidFill>
            <a:ln>
              <a:noFill/>
            </a:ln>
            <a:effectLst/>
          </c:spPr>
          <c:invertIfNegative val="0"/>
          <c:cat>
            <c:strRef>
              <c:f>'業況 （グラフ用）（修正）'!$C$20:$C$30</c:f>
              <c:strCache>
                <c:ptCount val="11"/>
                <c:pt idx="0">
                  <c:v>非製造業（全体）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（グラフ用）（修正）'!$F$20:$F$30</c:f>
              <c:numCache>
                <c:formatCode>0\ </c:formatCode>
                <c:ptCount val="11"/>
                <c:pt idx="0">
                  <c:v>-25</c:v>
                </c:pt>
                <c:pt idx="1">
                  <c:v>3</c:v>
                </c:pt>
                <c:pt idx="2">
                  <c:v>-8</c:v>
                </c:pt>
                <c:pt idx="3">
                  <c:v>-19</c:v>
                </c:pt>
                <c:pt idx="4">
                  <c:v>-47</c:v>
                </c:pt>
                <c:pt idx="5">
                  <c:v>-22</c:v>
                </c:pt>
                <c:pt idx="6">
                  <c:v>-38</c:v>
                </c:pt>
                <c:pt idx="7">
                  <c:v>5</c:v>
                </c:pt>
                <c:pt idx="8">
                  <c:v>-13</c:v>
                </c:pt>
                <c:pt idx="9">
                  <c:v>-41</c:v>
                </c:pt>
                <c:pt idx="10">
                  <c:v>-76</c:v>
                </c:pt>
              </c:numCache>
            </c:numRef>
          </c:val>
          <c:extLst>
            <c:ext xmlns:c16="http://schemas.microsoft.com/office/drawing/2014/chart" uri="{C3380CC4-5D6E-409C-BE32-E72D297353CC}">
              <c16:uniqueId val="{00000002-963A-4143-82A2-85F365C4052A}"/>
            </c:ext>
          </c:extLst>
        </c:ser>
        <c:ser>
          <c:idx val="3"/>
          <c:order val="3"/>
          <c:tx>
            <c:strRef>
              <c:f>'業況 （グラフ用）（修正）'!$G$6</c:f>
              <c:strCache>
                <c:ptCount val="1"/>
                <c:pt idx="0">
                  <c:v>2020年12月</c:v>
                </c:pt>
              </c:strCache>
            </c:strRef>
          </c:tx>
          <c:spPr>
            <a:pattFill prst="pct70">
              <a:fgClr>
                <a:srgbClr val="FFC000"/>
              </a:fgClr>
              <a:bgClr>
                <a:schemeClr val="bg1"/>
              </a:bgClr>
            </a:pattFill>
            <a:ln>
              <a:solidFill>
                <a:srgbClr val="FFC000"/>
              </a:solidFill>
            </a:ln>
            <a:effectLst/>
          </c:spPr>
          <c:invertIfNegative val="0"/>
          <c:cat>
            <c:strRef>
              <c:f>'業況 （グラフ用）（修正）'!$C$20:$C$30</c:f>
              <c:strCache>
                <c:ptCount val="11"/>
                <c:pt idx="0">
                  <c:v>非製造業（全体）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（グラフ用）（修正）'!$G$20:$G$30</c:f>
              <c:numCache>
                <c:formatCode>0\ </c:formatCode>
                <c:ptCount val="11"/>
                <c:pt idx="0">
                  <c:v>-16</c:v>
                </c:pt>
                <c:pt idx="1">
                  <c:v>2</c:v>
                </c:pt>
                <c:pt idx="2">
                  <c:v>0</c:v>
                </c:pt>
                <c:pt idx="3">
                  <c:v>-12</c:v>
                </c:pt>
                <c:pt idx="4">
                  <c:v>-33</c:v>
                </c:pt>
                <c:pt idx="5">
                  <c:v>-12</c:v>
                </c:pt>
                <c:pt idx="6">
                  <c:v>-34</c:v>
                </c:pt>
                <c:pt idx="7">
                  <c:v>14</c:v>
                </c:pt>
                <c:pt idx="8">
                  <c:v>-6</c:v>
                </c:pt>
                <c:pt idx="9">
                  <c:v>-20</c:v>
                </c:pt>
                <c:pt idx="10">
                  <c:v>-43</c:v>
                </c:pt>
              </c:numCache>
            </c:numRef>
          </c:val>
          <c:extLst>
            <c:ext xmlns:c16="http://schemas.microsoft.com/office/drawing/2014/chart" uri="{C3380CC4-5D6E-409C-BE32-E72D297353CC}">
              <c16:uniqueId val="{00000003-963A-4143-82A2-85F365C4052A}"/>
            </c:ext>
          </c:extLst>
        </c:ser>
        <c:ser>
          <c:idx val="4"/>
          <c:order val="4"/>
          <c:tx>
            <c:strRef>
              <c:f>'業況 （グラフ用）（修正）'!$H$6</c:f>
              <c:strCache>
                <c:ptCount val="1"/>
                <c:pt idx="0">
                  <c:v>2021年3月</c:v>
                </c:pt>
              </c:strCache>
            </c:strRef>
          </c:tx>
          <c:spPr>
            <a:solidFill>
              <a:schemeClr val="accent5"/>
            </a:solidFill>
            <a:ln>
              <a:noFill/>
            </a:ln>
            <a:effectLst/>
          </c:spPr>
          <c:invertIfNegative val="0"/>
          <c:cat>
            <c:strRef>
              <c:f>'業況 （グラフ用）（修正）'!$C$20:$C$30</c:f>
              <c:strCache>
                <c:ptCount val="11"/>
                <c:pt idx="0">
                  <c:v>非製造業（全体）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（グラフ用）（修正）'!$H$20:$H$30</c:f>
              <c:numCache>
                <c:formatCode>0\ </c:formatCode>
                <c:ptCount val="11"/>
                <c:pt idx="0">
                  <c:v>-14</c:v>
                </c:pt>
                <c:pt idx="1">
                  <c:v>-1</c:v>
                </c:pt>
                <c:pt idx="2">
                  <c:v>6</c:v>
                </c:pt>
                <c:pt idx="3">
                  <c:v>-22</c:v>
                </c:pt>
                <c:pt idx="4">
                  <c:v>-27</c:v>
                </c:pt>
                <c:pt idx="5">
                  <c:v>-6</c:v>
                </c:pt>
                <c:pt idx="6">
                  <c:v>-29</c:v>
                </c:pt>
                <c:pt idx="7">
                  <c:v>12</c:v>
                </c:pt>
                <c:pt idx="8">
                  <c:v>8</c:v>
                </c:pt>
                <c:pt idx="9">
                  <c:v>-20</c:v>
                </c:pt>
                <c:pt idx="10">
                  <c:v>-73</c:v>
                </c:pt>
              </c:numCache>
            </c:numRef>
          </c:val>
          <c:extLst>
            <c:ext xmlns:c16="http://schemas.microsoft.com/office/drawing/2014/chart" uri="{C3380CC4-5D6E-409C-BE32-E72D297353CC}">
              <c16:uniqueId val="{00000004-963A-4143-82A2-85F365C4052A}"/>
            </c:ext>
          </c:extLst>
        </c:ser>
        <c:ser>
          <c:idx val="5"/>
          <c:order val="5"/>
          <c:tx>
            <c:strRef>
              <c:f>'業況 （グラフ用）（修正）'!$I$6</c:f>
              <c:strCache>
                <c:ptCount val="1"/>
                <c:pt idx="0">
                  <c:v>2021年6月</c:v>
                </c:pt>
              </c:strCache>
            </c:strRef>
          </c:tx>
          <c:spPr>
            <a:pattFill prst="narHorz">
              <a:fgClr>
                <a:schemeClr val="accent6"/>
              </a:fgClr>
              <a:bgClr>
                <a:schemeClr val="bg1"/>
              </a:bgClr>
            </a:pattFill>
            <a:ln>
              <a:solidFill>
                <a:schemeClr val="accent6"/>
              </a:solidFill>
            </a:ln>
            <a:effectLst/>
          </c:spPr>
          <c:invertIfNegative val="0"/>
          <c:cat>
            <c:strRef>
              <c:f>'業況 （グラフ用）（修正）'!$C$20:$C$30</c:f>
              <c:strCache>
                <c:ptCount val="11"/>
                <c:pt idx="0">
                  <c:v>非製造業（全体）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（グラフ用）（修正）'!$I$20:$I$30</c:f>
              <c:numCache>
                <c:formatCode>0\ </c:formatCode>
                <c:ptCount val="11"/>
                <c:pt idx="0">
                  <c:v>-9</c:v>
                </c:pt>
                <c:pt idx="1">
                  <c:v>2</c:v>
                </c:pt>
                <c:pt idx="2">
                  <c:v>0</c:v>
                </c:pt>
                <c:pt idx="3">
                  <c:v>-20</c:v>
                </c:pt>
                <c:pt idx="4">
                  <c:v>-12</c:v>
                </c:pt>
                <c:pt idx="5">
                  <c:v>-10</c:v>
                </c:pt>
                <c:pt idx="6">
                  <c:v>-21</c:v>
                </c:pt>
                <c:pt idx="7">
                  <c:v>22</c:v>
                </c:pt>
                <c:pt idx="8">
                  <c:v>8</c:v>
                </c:pt>
                <c:pt idx="9">
                  <c:v>-12</c:v>
                </c:pt>
                <c:pt idx="10">
                  <c:v>-64</c:v>
                </c:pt>
              </c:numCache>
            </c:numRef>
          </c:val>
          <c:extLst>
            <c:ext xmlns:c16="http://schemas.microsoft.com/office/drawing/2014/chart" uri="{C3380CC4-5D6E-409C-BE32-E72D297353CC}">
              <c16:uniqueId val="{00000005-963A-4143-82A2-85F365C4052A}"/>
            </c:ext>
          </c:extLst>
        </c:ser>
        <c:ser>
          <c:idx val="6"/>
          <c:order val="6"/>
          <c:tx>
            <c:strRef>
              <c:f>'業況 （グラフ用）（修正）'!$J$6</c:f>
              <c:strCache>
                <c:ptCount val="1"/>
                <c:pt idx="0">
                  <c:v>2021年9月</c:v>
                </c:pt>
              </c:strCache>
            </c:strRef>
          </c:tx>
          <c:spPr>
            <a:solidFill>
              <a:schemeClr val="accent1">
                <a:lumMod val="60000"/>
              </a:schemeClr>
            </a:solidFill>
            <a:ln>
              <a:noFill/>
            </a:ln>
            <a:effectLst/>
          </c:spPr>
          <c:invertIfNegative val="0"/>
          <c:cat>
            <c:strRef>
              <c:f>'業況 （グラフ用）（修正）'!$C$20:$C$30</c:f>
              <c:strCache>
                <c:ptCount val="11"/>
                <c:pt idx="0">
                  <c:v>非製造業（全体）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（グラフ用）（修正）'!$J$20:$J$30</c:f>
              <c:numCache>
                <c:formatCode>\(#,##0\);\(\-#,##0\)</c:formatCode>
                <c:ptCount val="11"/>
                <c:pt idx="0">
                  <c:v>-7</c:v>
                </c:pt>
                <c:pt idx="1">
                  <c:v>-10</c:v>
                </c:pt>
                <c:pt idx="2">
                  <c:v>0</c:v>
                </c:pt>
                <c:pt idx="3">
                  <c:v>-2</c:v>
                </c:pt>
                <c:pt idx="4">
                  <c:v>-8</c:v>
                </c:pt>
                <c:pt idx="5">
                  <c:v>-7</c:v>
                </c:pt>
                <c:pt idx="6">
                  <c:v>-16</c:v>
                </c:pt>
                <c:pt idx="7">
                  <c:v>15</c:v>
                </c:pt>
                <c:pt idx="8">
                  <c:v>-4</c:v>
                </c:pt>
                <c:pt idx="9">
                  <c:v>-4</c:v>
                </c:pt>
                <c:pt idx="10">
                  <c:v>-49</c:v>
                </c:pt>
              </c:numCache>
            </c:numRef>
          </c:val>
          <c:extLst>
            <c:ext xmlns:c16="http://schemas.microsoft.com/office/drawing/2014/chart" uri="{C3380CC4-5D6E-409C-BE32-E72D297353CC}">
              <c16:uniqueId val="{00000006-963A-4143-82A2-85F365C4052A}"/>
            </c:ext>
          </c:extLst>
        </c:ser>
        <c:dLbls>
          <c:showLegendKey val="0"/>
          <c:showVal val="0"/>
          <c:showCatName val="0"/>
          <c:showSerName val="0"/>
          <c:showPercent val="0"/>
          <c:showBubbleSize val="0"/>
        </c:dLbls>
        <c:gapWidth val="219"/>
        <c:overlap val="-27"/>
        <c:axId val="484665776"/>
        <c:axId val="484672336"/>
      </c:barChart>
      <c:catAx>
        <c:axId val="484665776"/>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484672336"/>
        <c:crosses val="autoZero"/>
        <c:auto val="1"/>
        <c:lblAlgn val="ctr"/>
        <c:lblOffset val="100"/>
        <c:noMultiLvlLbl val="0"/>
      </c:catAx>
      <c:valAx>
        <c:axId val="484672336"/>
        <c:scaling>
          <c:orientation val="minMax"/>
        </c:scaling>
        <c:delete val="0"/>
        <c:axPos val="l"/>
        <c:majorGridlines>
          <c:spPr>
            <a:ln w="9525" cap="flat" cmpd="sng" algn="ctr">
              <a:solidFill>
                <a:schemeClr val="tx1">
                  <a:lumMod val="15000"/>
                  <a:lumOff val="85000"/>
                </a:schemeClr>
              </a:solidFill>
              <a:round/>
            </a:ln>
            <a:effectLst/>
          </c:spPr>
        </c:majorGridlines>
        <c:numFmt formatCode="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84665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倒産件数!$C$9</c:f>
              <c:strCache>
                <c:ptCount val="1"/>
                <c:pt idx="0">
                  <c:v>大阪</c:v>
                </c:pt>
              </c:strCache>
            </c:strRef>
          </c:tx>
          <c:spPr>
            <a:solidFill>
              <a:schemeClr val="accent1"/>
            </a:solidFill>
            <a:ln>
              <a:noFill/>
            </a:ln>
            <a:effectLst/>
          </c:spPr>
          <c:invertIfNegative val="0"/>
          <c:dLbls>
            <c:dLbl>
              <c:idx val="0"/>
              <c:layout>
                <c:manualLayout>
                  <c:x val="-8.629241577996126E-3"/>
                  <c:y val="6.34722837694206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AD2-402B-8898-3A4554EE63F0}"/>
                </c:ext>
              </c:extLst>
            </c:dLbl>
            <c:dLbl>
              <c:idx val="7"/>
              <c:layout>
                <c:manualLayout>
                  <c:x val="-1.0546728980837632E-16"/>
                  <c:y val="3.17361418847103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AD2-402B-8898-3A4554EE63F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倒産件数!$D$7:$M$7</c:f>
              <c:strCache>
                <c:ptCount val="10"/>
                <c:pt idx="0">
                  <c:v>2011年</c:v>
                </c:pt>
                <c:pt idx="1">
                  <c:v>2012年</c:v>
                </c:pt>
                <c:pt idx="2">
                  <c:v>2013年</c:v>
                </c:pt>
                <c:pt idx="3">
                  <c:v>2014年</c:v>
                </c:pt>
                <c:pt idx="4">
                  <c:v>2015年</c:v>
                </c:pt>
                <c:pt idx="5">
                  <c:v>2016年</c:v>
                </c:pt>
                <c:pt idx="6">
                  <c:v>2017年</c:v>
                </c:pt>
                <c:pt idx="7">
                  <c:v>2018年</c:v>
                </c:pt>
                <c:pt idx="8">
                  <c:v>2019年</c:v>
                </c:pt>
                <c:pt idx="9">
                  <c:v>2020年</c:v>
                </c:pt>
              </c:strCache>
            </c:strRef>
          </c:cat>
          <c:val>
            <c:numRef>
              <c:f>倒産件数!$D$9:$M$9</c:f>
              <c:numCache>
                <c:formatCode>#,##0_ </c:formatCode>
                <c:ptCount val="10"/>
                <c:pt idx="0">
                  <c:v>1515</c:v>
                </c:pt>
                <c:pt idx="1">
                  <c:v>1553</c:v>
                </c:pt>
                <c:pt idx="2">
                  <c:v>1364</c:v>
                </c:pt>
                <c:pt idx="3">
                  <c:v>1245</c:v>
                </c:pt>
                <c:pt idx="4">
                  <c:v>1175</c:v>
                </c:pt>
                <c:pt idx="5">
                  <c:v>1137</c:v>
                </c:pt>
                <c:pt idx="6">
                  <c:v>1238</c:v>
                </c:pt>
                <c:pt idx="7">
                  <c:v>1100</c:v>
                </c:pt>
                <c:pt idx="8">
                  <c:v>1195</c:v>
                </c:pt>
                <c:pt idx="9">
                  <c:v>1146</c:v>
                </c:pt>
              </c:numCache>
            </c:numRef>
          </c:val>
          <c:extLst>
            <c:ext xmlns:c16="http://schemas.microsoft.com/office/drawing/2014/chart" uri="{C3380CC4-5D6E-409C-BE32-E72D297353CC}">
              <c16:uniqueId val="{00000000-12B7-4A98-A0E9-69A0B37A1122}"/>
            </c:ext>
          </c:extLst>
        </c:ser>
        <c:dLbls>
          <c:showLegendKey val="0"/>
          <c:showVal val="0"/>
          <c:showCatName val="0"/>
          <c:showSerName val="0"/>
          <c:showPercent val="0"/>
          <c:showBubbleSize val="0"/>
        </c:dLbls>
        <c:gapWidth val="219"/>
        <c:overlap val="-27"/>
        <c:axId val="422634568"/>
        <c:axId val="422641784"/>
      </c:barChart>
      <c:catAx>
        <c:axId val="422634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22641784"/>
        <c:crosses val="autoZero"/>
        <c:auto val="1"/>
        <c:lblAlgn val="ctr"/>
        <c:lblOffset val="100"/>
        <c:noMultiLvlLbl val="0"/>
      </c:catAx>
      <c:valAx>
        <c:axId val="422641784"/>
        <c:scaling>
          <c:orientation val="minMax"/>
          <c:max val="1600"/>
          <c:min val="1000"/>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22634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倒産件数!$C$8</c:f>
              <c:strCache>
                <c:ptCount val="1"/>
                <c:pt idx="0">
                  <c:v>件数</c:v>
                </c:pt>
              </c:strCache>
            </c:strRef>
          </c:tx>
          <c:spPr>
            <a:solidFill>
              <a:schemeClr val="accent1"/>
            </a:solidFill>
            <a:ln>
              <a:noFill/>
            </a:ln>
            <a:effectLst/>
          </c:spPr>
          <c:invertIfNegative val="0"/>
          <c:dLbls>
            <c:dLbl>
              <c:idx val="5"/>
              <c:layout>
                <c:manualLayout>
                  <c:x val="0"/>
                  <c:y val="5.2398618986949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16B-424A-A319-33C5F73ACE15}"/>
                </c:ext>
              </c:extLst>
            </c:dLbl>
            <c:dLbl>
              <c:idx val="7"/>
              <c:layout>
                <c:manualLayout>
                  <c:x val="0"/>
                  <c:y val="4.19188951895592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16B-424A-A319-33C5F73ACE15}"/>
                </c:ext>
              </c:extLst>
            </c:dLbl>
            <c:dLbl>
              <c:idx val="9"/>
              <c:layout>
                <c:manualLayout>
                  <c:x val="-8.6292415779963237E-3"/>
                  <c:y val="2.09594475947796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16B-424A-A319-33C5F73ACE1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倒産件数!$D$7:$M$7</c:f>
              <c:strCache>
                <c:ptCount val="10"/>
                <c:pt idx="0">
                  <c:v>2011年</c:v>
                </c:pt>
                <c:pt idx="1">
                  <c:v>2012年</c:v>
                </c:pt>
                <c:pt idx="2">
                  <c:v>2013年</c:v>
                </c:pt>
                <c:pt idx="3">
                  <c:v>2014年</c:v>
                </c:pt>
                <c:pt idx="4">
                  <c:v>2015年</c:v>
                </c:pt>
                <c:pt idx="5">
                  <c:v>2016年</c:v>
                </c:pt>
                <c:pt idx="6">
                  <c:v>2017年</c:v>
                </c:pt>
                <c:pt idx="7">
                  <c:v>2018年</c:v>
                </c:pt>
                <c:pt idx="8">
                  <c:v>2019年</c:v>
                </c:pt>
                <c:pt idx="9">
                  <c:v>2020年</c:v>
                </c:pt>
              </c:strCache>
            </c:strRef>
          </c:cat>
          <c:val>
            <c:numRef>
              <c:f>倒産件数!$D$8:$M$8</c:f>
              <c:numCache>
                <c:formatCode>#,##0_ </c:formatCode>
                <c:ptCount val="10"/>
                <c:pt idx="0">
                  <c:v>11369</c:v>
                </c:pt>
                <c:pt idx="1">
                  <c:v>11129</c:v>
                </c:pt>
                <c:pt idx="2">
                  <c:v>10332</c:v>
                </c:pt>
                <c:pt idx="3">
                  <c:v>9180</c:v>
                </c:pt>
                <c:pt idx="4">
                  <c:v>8517</c:v>
                </c:pt>
                <c:pt idx="5">
                  <c:v>8164</c:v>
                </c:pt>
                <c:pt idx="6">
                  <c:v>8376</c:v>
                </c:pt>
                <c:pt idx="7">
                  <c:v>8063</c:v>
                </c:pt>
                <c:pt idx="8">
                  <c:v>8354</c:v>
                </c:pt>
                <c:pt idx="9">
                  <c:v>7809</c:v>
                </c:pt>
              </c:numCache>
            </c:numRef>
          </c:val>
          <c:extLst>
            <c:ext xmlns:c16="http://schemas.microsoft.com/office/drawing/2014/chart" uri="{C3380CC4-5D6E-409C-BE32-E72D297353CC}">
              <c16:uniqueId val="{00000000-FD39-410B-AC7B-1B4A8450A5BC}"/>
            </c:ext>
          </c:extLst>
        </c:ser>
        <c:dLbls>
          <c:showLegendKey val="0"/>
          <c:showVal val="0"/>
          <c:showCatName val="0"/>
          <c:showSerName val="0"/>
          <c:showPercent val="0"/>
          <c:showBubbleSize val="0"/>
        </c:dLbls>
        <c:gapWidth val="219"/>
        <c:overlap val="-27"/>
        <c:axId val="400091240"/>
        <c:axId val="400086976"/>
      </c:barChart>
      <c:catAx>
        <c:axId val="400091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00086976"/>
        <c:crosses val="autoZero"/>
        <c:auto val="1"/>
        <c:lblAlgn val="ctr"/>
        <c:lblOffset val="100"/>
        <c:noMultiLvlLbl val="0"/>
      </c:catAx>
      <c:valAx>
        <c:axId val="400086976"/>
        <c:scaling>
          <c:orientation val="minMax"/>
          <c:min val="7000"/>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00091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dLbl>
              <c:idx val="2"/>
              <c:layout>
                <c:manualLayout>
                  <c:x val="2.0751633986927915E-3"/>
                  <c:y val="2.55020080321285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2ED-493F-A6D2-24BB74F57D61}"/>
                </c:ext>
              </c:extLst>
            </c:dLbl>
            <c:dLbl>
              <c:idx val="3"/>
              <c:layout>
                <c:manualLayout>
                  <c:x val="0"/>
                  <c:y val="1.70013386880855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2ED-493F-A6D2-24BB74F57D61}"/>
                </c:ext>
              </c:extLst>
            </c:dLbl>
            <c:dLbl>
              <c:idx val="4"/>
              <c:layout>
                <c:manualLayout>
                  <c:x val="2.0751633986928106E-3"/>
                  <c:y val="2.12516733601070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2ED-493F-A6D2-24BB74F57D61}"/>
                </c:ext>
              </c:extLst>
            </c:dLbl>
            <c:dLbl>
              <c:idx val="6"/>
              <c:layout>
                <c:manualLayout>
                  <c:x val="2.0751633986928106E-3"/>
                  <c:y val="2.12516733601070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2ED-493F-A6D2-24BB74F57D61}"/>
                </c:ext>
              </c:extLst>
            </c:dLbl>
            <c:dLbl>
              <c:idx val="10"/>
              <c:layout>
                <c:manualLayout>
                  <c:x val="-4.1503267973856213E-3"/>
                  <c:y val="-4.25033467202145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2ED-493F-A6D2-24BB74F57D61}"/>
                </c:ext>
              </c:extLst>
            </c:dLbl>
            <c:dLbl>
              <c:idx val="12"/>
              <c:layout>
                <c:manualLayout>
                  <c:x val="2.0751633986927343E-3"/>
                  <c:y val="-8.50066934404283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2ED-493F-A6D2-24BB74F57D61}"/>
                </c:ext>
              </c:extLst>
            </c:dLbl>
            <c:dLbl>
              <c:idx val="14"/>
              <c:layout>
                <c:manualLayout>
                  <c:x val="0"/>
                  <c:y val="8.50066934404283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ED-493F-A6D2-24BB74F57D6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multiLvlStrRef>
              <c:f>'グラフ用（コロナ倒産）'!$D$17:$V$18</c:f>
              <c:multiLvlStrCache>
                <c:ptCount val="19"/>
                <c:lvl>
                  <c:pt idx="0">
                    <c:v>2月</c:v>
                  </c:pt>
                  <c:pt idx="1">
                    <c:v>3月</c:v>
                  </c:pt>
                  <c:pt idx="2">
                    <c:v>4月</c:v>
                  </c:pt>
                  <c:pt idx="3">
                    <c:v>5月</c:v>
                  </c:pt>
                  <c:pt idx="4">
                    <c:v>6月</c:v>
                  </c:pt>
                  <c:pt idx="5">
                    <c:v>7月</c:v>
                  </c:pt>
                  <c:pt idx="6">
                    <c:v>8月</c:v>
                  </c:pt>
                  <c:pt idx="7">
                    <c:v>9月</c:v>
                  </c:pt>
                  <c:pt idx="8">
                    <c:v>10月</c:v>
                  </c:pt>
                  <c:pt idx="9">
                    <c:v>11月</c:v>
                  </c:pt>
                  <c:pt idx="10">
                    <c:v>12月</c:v>
                  </c:pt>
                  <c:pt idx="11">
                    <c:v>1月</c:v>
                  </c:pt>
                  <c:pt idx="12">
                    <c:v>2月</c:v>
                  </c:pt>
                  <c:pt idx="13">
                    <c:v>3月</c:v>
                  </c:pt>
                  <c:pt idx="14">
                    <c:v>4月</c:v>
                  </c:pt>
                  <c:pt idx="15">
                    <c:v>5月</c:v>
                  </c:pt>
                  <c:pt idx="16">
                    <c:v>6月</c:v>
                  </c:pt>
                  <c:pt idx="17">
                    <c:v>7月</c:v>
                  </c:pt>
                  <c:pt idx="18">
                    <c:v>8月</c:v>
                  </c:pt>
                </c:lvl>
                <c:lvl>
                  <c:pt idx="0">
                    <c:v>2020年</c:v>
                  </c:pt>
                  <c:pt idx="11">
                    <c:v>2021年</c:v>
                  </c:pt>
                </c:lvl>
              </c:multiLvlStrCache>
            </c:multiLvlStrRef>
          </c:cat>
          <c:val>
            <c:numRef>
              <c:f>'グラフ用（コロナ倒産）'!$D$19:$V$19</c:f>
              <c:numCache>
                <c:formatCode>#,##0_);[Red]\(#,##0\)</c:formatCode>
                <c:ptCount val="19"/>
                <c:pt idx="0">
                  <c:v>1</c:v>
                </c:pt>
                <c:pt idx="1">
                  <c:v>15</c:v>
                </c:pt>
                <c:pt idx="2">
                  <c:v>71</c:v>
                </c:pt>
                <c:pt idx="3">
                  <c:v>68</c:v>
                </c:pt>
                <c:pt idx="4">
                  <c:v>109</c:v>
                </c:pt>
                <c:pt idx="5">
                  <c:v>103</c:v>
                </c:pt>
                <c:pt idx="6">
                  <c:v>88</c:v>
                </c:pt>
                <c:pt idx="7">
                  <c:v>98</c:v>
                </c:pt>
                <c:pt idx="8">
                  <c:v>99</c:v>
                </c:pt>
                <c:pt idx="9">
                  <c:v>83</c:v>
                </c:pt>
                <c:pt idx="10">
                  <c:v>113</c:v>
                </c:pt>
                <c:pt idx="11">
                  <c:v>120</c:v>
                </c:pt>
                <c:pt idx="12">
                  <c:v>111</c:v>
                </c:pt>
                <c:pt idx="13">
                  <c:v>177</c:v>
                </c:pt>
                <c:pt idx="14">
                  <c:v>167</c:v>
                </c:pt>
                <c:pt idx="15">
                  <c:v>141</c:v>
                </c:pt>
                <c:pt idx="16">
                  <c:v>161</c:v>
                </c:pt>
                <c:pt idx="17">
                  <c:v>146</c:v>
                </c:pt>
                <c:pt idx="18">
                  <c:v>4</c:v>
                </c:pt>
              </c:numCache>
            </c:numRef>
          </c:val>
          <c:extLst>
            <c:ext xmlns:c16="http://schemas.microsoft.com/office/drawing/2014/chart" uri="{C3380CC4-5D6E-409C-BE32-E72D297353CC}">
              <c16:uniqueId val="{00000000-52ED-493F-A6D2-24BB74F57D61}"/>
            </c:ext>
          </c:extLst>
        </c:ser>
        <c:dLbls>
          <c:showLegendKey val="0"/>
          <c:showVal val="0"/>
          <c:showCatName val="0"/>
          <c:showSerName val="0"/>
          <c:showPercent val="0"/>
          <c:showBubbleSize val="0"/>
        </c:dLbls>
        <c:gapWidth val="150"/>
        <c:overlap val="-27"/>
        <c:axId val="491500120"/>
        <c:axId val="491491920"/>
      </c:barChart>
      <c:catAx>
        <c:axId val="491500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491491920"/>
        <c:crosses val="autoZero"/>
        <c:auto val="1"/>
        <c:lblAlgn val="ctr"/>
        <c:lblOffset val="100"/>
        <c:noMultiLvlLbl val="0"/>
      </c:catAx>
      <c:valAx>
        <c:axId val="49149192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491500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4"/>
          <c:order val="4"/>
          <c:tx>
            <c:strRef>
              <c:f>'タイプ別客室稼働率（グラフ用）'!$C$29</c:f>
              <c:strCache>
                <c:ptCount val="1"/>
                <c:pt idx="0">
                  <c:v>日本人</c:v>
                </c:pt>
              </c:strCache>
            </c:strRef>
          </c:tx>
          <c:spPr>
            <a:pattFill prst="dkUpDiag">
              <a:fgClr>
                <a:schemeClr val="accent1"/>
              </a:fgClr>
              <a:bgClr>
                <a:schemeClr val="bg1"/>
              </a:bgClr>
            </a:pattFill>
            <a:ln>
              <a:solidFill>
                <a:schemeClr val="accent1"/>
              </a:solidFill>
            </a:ln>
            <a:effectLst/>
          </c:spPr>
          <c:invertIfNegative val="0"/>
          <c:cat>
            <c:multiLvlStrRef>
              <c:f>'タイプ別客室稼働率（グラフ用）'!$D$23:$T$24</c:f>
              <c:multiLvlStrCache>
                <c:ptCount val="17"/>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lvl>
                <c:lvl>
                  <c:pt idx="0">
                    <c:v>2020年</c:v>
                  </c:pt>
                  <c:pt idx="12">
                    <c:v>2021年</c:v>
                  </c:pt>
                </c:lvl>
              </c:multiLvlStrCache>
            </c:multiLvlStrRef>
          </c:cat>
          <c:val>
            <c:numRef>
              <c:f>'タイプ別客室稼働率（グラフ用）'!$D$29:$T$29</c:f>
              <c:numCache>
                <c:formatCode>#,##0_ </c:formatCode>
                <c:ptCount val="17"/>
                <c:pt idx="0">
                  <c:v>2476650</c:v>
                </c:pt>
                <c:pt idx="1">
                  <c:v>2445750</c:v>
                </c:pt>
                <c:pt idx="2">
                  <c:v>1334720</c:v>
                </c:pt>
                <c:pt idx="3">
                  <c:v>629950</c:v>
                </c:pt>
                <c:pt idx="4">
                  <c:v>451130</c:v>
                </c:pt>
                <c:pt idx="5">
                  <c:v>823900</c:v>
                </c:pt>
                <c:pt idx="6">
                  <c:v>1030290</c:v>
                </c:pt>
                <c:pt idx="7">
                  <c:v>1017100</c:v>
                </c:pt>
                <c:pt idx="8">
                  <c:v>1291610</c:v>
                </c:pt>
                <c:pt idx="9">
                  <c:v>1767950</c:v>
                </c:pt>
                <c:pt idx="10">
                  <c:v>1953460</c:v>
                </c:pt>
                <c:pt idx="11">
                  <c:v>1269750</c:v>
                </c:pt>
                <c:pt idx="12">
                  <c:v>1009910</c:v>
                </c:pt>
                <c:pt idx="13">
                  <c:v>947270</c:v>
                </c:pt>
                <c:pt idx="14">
                  <c:v>1654950</c:v>
                </c:pt>
                <c:pt idx="15">
                  <c:v>1164970</c:v>
                </c:pt>
                <c:pt idx="16">
                  <c:v>832390</c:v>
                </c:pt>
              </c:numCache>
            </c:numRef>
          </c:val>
          <c:extLst>
            <c:ext xmlns:c16="http://schemas.microsoft.com/office/drawing/2014/chart" uri="{C3380CC4-5D6E-409C-BE32-E72D297353CC}">
              <c16:uniqueId val="{00000000-9D94-4EBF-B275-CB24A1CA8CB2}"/>
            </c:ext>
          </c:extLst>
        </c:ser>
        <c:ser>
          <c:idx val="5"/>
          <c:order val="5"/>
          <c:tx>
            <c:strRef>
              <c:f>'タイプ別客室稼働率（グラフ用）'!$C$30</c:f>
              <c:strCache>
                <c:ptCount val="1"/>
                <c:pt idx="0">
                  <c:v>外国人</c:v>
                </c:pt>
              </c:strCache>
            </c:strRef>
          </c:tx>
          <c:spPr>
            <a:pattFill prst="lgCheck">
              <a:fgClr>
                <a:schemeClr val="accent6">
                  <a:lumMod val="60000"/>
                  <a:lumOff val="40000"/>
                </a:schemeClr>
              </a:fgClr>
              <a:bgClr>
                <a:schemeClr val="bg1"/>
              </a:bgClr>
            </a:pattFill>
            <a:ln>
              <a:solidFill>
                <a:schemeClr val="accent6">
                  <a:lumMod val="60000"/>
                  <a:lumOff val="40000"/>
                </a:schemeClr>
              </a:solidFill>
            </a:ln>
            <a:effectLst/>
          </c:spPr>
          <c:invertIfNegative val="0"/>
          <c:cat>
            <c:multiLvlStrRef>
              <c:f>'タイプ別客室稼働率（グラフ用）'!$D$23:$T$24</c:f>
              <c:multiLvlStrCache>
                <c:ptCount val="17"/>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lvl>
                <c:lvl>
                  <c:pt idx="0">
                    <c:v>2020年</c:v>
                  </c:pt>
                  <c:pt idx="12">
                    <c:v>2021年</c:v>
                  </c:pt>
                </c:lvl>
              </c:multiLvlStrCache>
            </c:multiLvlStrRef>
          </c:cat>
          <c:val>
            <c:numRef>
              <c:f>'タイプ別客室稼働率（グラフ用）'!$D$30:$T$30</c:f>
              <c:numCache>
                <c:formatCode>#,##0_ </c:formatCode>
                <c:ptCount val="17"/>
                <c:pt idx="0">
                  <c:v>1966700</c:v>
                </c:pt>
                <c:pt idx="1">
                  <c:v>685300</c:v>
                </c:pt>
                <c:pt idx="2">
                  <c:v>159200</c:v>
                </c:pt>
                <c:pt idx="3">
                  <c:v>42200</c:v>
                </c:pt>
                <c:pt idx="4">
                  <c:v>33160</c:v>
                </c:pt>
                <c:pt idx="5">
                  <c:v>30950</c:v>
                </c:pt>
                <c:pt idx="6">
                  <c:v>29190</c:v>
                </c:pt>
                <c:pt idx="7">
                  <c:v>30940</c:v>
                </c:pt>
                <c:pt idx="8">
                  <c:v>33070</c:v>
                </c:pt>
                <c:pt idx="9">
                  <c:v>41510</c:v>
                </c:pt>
                <c:pt idx="10">
                  <c:v>69120</c:v>
                </c:pt>
                <c:pt idx="11">
                  <c:v>103410</c:v>
                </c:pt>
                <c:pt idx="12">
                  <c:v>70150</c:v>
                </c:pt>
                <c:pt idx="13">
                  <c:v>19090</c:v>
                </c:pt>
                <c:pt idx="14">
                  <c:v>20740</c:v>
                </c:pt>
                <c:pt idx="15">
                  <c:v>20020</c:v>
                </c:pt>
                <c:pt idx="16">
                  <c:v>21990</c:v>
                </c:pt>
              </c:numCache>
            </c:numRef>
          </c:val>
          <c:extLst>
            <c:ext xmlns:c16="http://schemas.microsoft.com/office/drawing/2014/chart" uri="{C3380CC4-5D6E-409C-BE32-E72D297353CC}">
              <c16:uniqueId val="{00000001-9D94-4EBF-B275-CB24A1CA8CB2}"/>
            </c:ext>
          </c:extLst>
        </c:ser>
        <c:dLbls>
          <c:showLegendKey val="0"/>
          <c:showVal val="0"/>
          <c:showCatName val="0"/>
          <c:showSerName val="0"/>
          <c:showPercent val="0"/>
          <c:showBubbleSize val="0"/>
        </c:dLbls>
        <c:gapWidth val="150"/>
        <c:overlap val="100"/>
        <c:axId val="503941632"/>
        <c:axId val="503946880"/>
      </c:barChart>
      <c:lineChart>
        <c:grouping val="standard"/>
        <c:varyColors val="0"/>
        <c:dLbls>
          <c:showLegendKey val="0"/>
          <c:showVal val="0"/>
          <c:showCatName val="0"/>
          <c:showSerName val="0"/>
          <c:showPercent val="0"/>
          <c:showBubbleSize val="0"/>
        </c:dLbls>
        <c:marker val="1"/>
        <c:smooth val="0"/>
        <c:axId val="474280720"/>
        <c:axId val="474280392"/>
        <c:extLst>
          <c:ext xmlns:c15="http://schemas.microsoft.com/office/drawing/2012/chart" uri="{02D57815-91ED-43cb-92C2-25804820EDAC}">
            <c15:filteredLineSeries>
              <c15:ser>
                <c:idx val="0"/>
                <c:order val="0"/>
                <c:tx>
                  <c:strRef>
                    <c:extLst>
                      <c:ext uri="{02D57815-91ED-43cb-92C2-25804820EDAC}">
                        <c15:formulaRef>
                          <c15:sqref>'タイプ別客室稼働率（グラフ用）'!$C$25</c15:sqref>
                        </c15:formulaRef>
                      </c:ext>
                    </c:extLst>
                    <c:strCache>
                      <c:ptCount val="1"/>
                      <c:pt idx="0">
                        <c:v>客室稼働率全体</c:v>
                      </c:pt>
                    </c:strCache>
                  </c:strRef>
                </c:tx>
                <c:spPr>
                  <a:ln w="38100" cap="rnd" cmpd="dbl">
                    <a:solidFill>
                      <a:schemeClr val="tx1">
                        <a:alpha val="60000"/>
                      </a:schemeClr>
                    </a:solidFill>
                    <a:round/>
                  </a:ln>
                  <a:effectLst/>
                </c:spPr>
                <c:marker>
                  <c:symbol val="square"/>
                  <c:size val="6"/>
                  <c:spPr>
                    <a:solidFill>
                      <a:schemeClr val="tx1">
                        <a:alpha val="80000"/>
                      </a:schemeClr>
                    </a:solidFill>
                    <a:ln w="9525">
                      <a:solidFill>
                        <a:schemeClr val="accent1"/>
                      </a:solidFill>
                    </a:ln>
                    <a:effectLst/>
                  </c:spPr>
                </c:marker>
                <c:cat>
                  <c:multiLvlStrRef>
                    <c:extLst>
                      <c:ext uri="{02D57815-91ED-43cb-92C2-25804820EDAC}">
                        <c15:formulaRef>
                          <c15:sqref>'タイプ別客室稼働率（グラフ用）'!$D$23:$T$24</c15:sqref>
                        </c15:formulaRef>
                      </c:ext>
                    </c:extLst>
                    <c:multiLvlStrCache>
                      <c:ptCount val="17"/>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lvl>
                      <c:lvl>
                        <c:pt idx="0">
                          <c:v>2020年</c:v>
                        </c:pt>
                        <c:pt idx="12">
                          <c:v>2021年</c:v>
                        </c:pt>
                      </c:lvl>
                    </c:multiLvlStrCache>
                  </c:multiLvlStrRef>
                </c:cat>
                <c:val>
                  <c:numRef>
                    <c:extLst>
                      <c:ext uri="{02D57815-91ED-43cb-92C2-25804820EDAC}">
                        <c15:formulaRef>
                          <c15:sqref>'タイプ別客室稼働率（グラフ用）'!$D$25:$T$25</c15:sqref>
                        </c15:formulaRef>
                      </c:ext>
                    </c:extLst>
                    <c:numCache>
                      <c:formatCode>#,##0.0</c:formatCode>
                      <c:ptCount val="17"/>
                      <c:pt idx="0">
                        <c:v>66.900000000000006</c:v>
                      </c:pt>
                      <c:pt idx="1">
                        <c:v>54.7</c:v>
                      </c:pt>
                      <c:pt idx="2">
                        <c:v>25.8</c:v>
                      </c:pt>
                      <c:pt idx="3">
                        <c:v>14.1</c:v>
                      </c:pt>
                      <c:pt idx="4">
                        <c:v>8.9</c:v>
                      </c:pt>
                      <c:pt idx="5">
                        <c:v>15.3</c:v>
                      </c:pt>
                      <c:pt idx="6">
                        <c:v>18.7</c:v>
                      </c:pt>
                      <c:pt idx="7">
                        <c:v>17.899999999999999</c:v>
                      </c:pt>
                      <c:pt idx="8">
                        <c:v>24</c:v>
                      </c:pt>
                      <c:pt idx="9">
                        <c:v>30.8</c:v>
                      </c:pt>
                      <c:pt idx="10">
                        <c:v>34</c:v>
                      </c:pt>
                      <c:pt idx="11">
                        <c:v>23.6</c:v>
                      </c:pt>
                      <c:pt idx="12">
                        <c:v>17.399999999999999</c:v>
                      </c:pt>
                      <c:pt idx="13">
                        <c:v>18.600000000000001</c:v>
                      </c:pt>
                      <c:pt idx="14">
                        <c:v>28.2</c:v>
                      </c:pt>
                      <c:pt idx="15">
                        <c:v>23.4</c:v>
                      </c:pt>
                      <c:pt idx="16">
                        <c:v>16</c:v>
                      </c:pt>
                    </c:numCache>
                  </c:numRef>
                </c:val>
                <c:smooth val="0"/>
                <c:extLst>
                  <c:ext xmlns:c16="http://schemas.microsoft.com/office/drawing/2014/chart" uri="{C3380CC4-5D6E-409C-BE32-E72D297353CC}">
                    <c16:uniqueId val="{00000002-9D94-4EBF-B275-CB24A1CA8CB2}"/>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'タイプ別客室稼働率（グラフ用）'!$C$26</c15:sqref>
                        </c15:formulaRef>
                      </c:ext>
                    </c:extLst>
                    <c:strCache>
                      <c:ptCount val="1"/>
                      <c:pt idx="0">
                        <c:v>リゾート
ホテル</c:v>
                      </c:pt>
                    </c:strCache>
                  </c:strRef>
                </c:tx>
                <c:spPr>
                  <a:ln w="28575" cap="rnd">
                    <a:solidFill>
                      <a:schemeClr val="accent2">
                        <a:alpha val="60000"/>
                      </a:schemeClr>
                    </a:solidFill>
                    <a:prstDash val="sysDash"/>
                    <a:round/>
                  </a:ln>
                  <a:effectLst/>
                </c:spPr>
                <c:marker>
                  <c:symbol val="diamond"/>
                  <c:size val="6"/>
                  <c:spPr>
                    <a:solidFill>
                      <a:schemeClr val="accent2"/>
                    </a:solidFill>
                    <a:ln w="9525">
                      <a:solidFill>
                        <a:schemeClr val="accent2"/>
                      </a:solidFill>
                    </a:ln>
                    <a:effectLst/>
                  </c:spPr>
                </c:marker>
                <c:cat>
                  <c:multiLvlStrRef>
                    <c:extLst xmlns:c15="http://schemas.microsoft.com/office/drawing/2012/chart">
                      <c:ext xmlns:c15="http://schemas.microsoft.com/office/drawing/2012/chart" uri="{02D57815-91ED-43cb-92C2-25804820EDAC}">
                        <c15:formulaRef>
                          <c15:sqref>'タイプ別客室稼働率（グラフ用）'!$D$23:$T$24</c15:sqref>
                        </c15:formulaRef>
                      </c:ext>
                    </c:extLst>
                    <c:multiLvlStrCache>
                      <c:ptCount val="17"/>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lvl>
                      <c:lvl>
                        <c:pt idx="0">
                          <c:v>2020年</c:v>
                        </c:pt>
                        <c:pt idx="12">
                          <c:v>2021年</c:v>
                        </c:pt>
                      </c:lvl>
                    </c:multiLvlStrCache>
                  </c:multiLvlStrRef>
                </c:cat>
                <c:val>
                  <c:numRef>
                    <c:extLst xmlns:c15="http://schemas.microsoft.com/office/drawing/2012/chart">
                      <c:ext xmlns:c15="http://schemas.microsoft.com/office/drawing/2012/chart" uri="{02D57815-91ED-43cb-92C2-25804820EDAC}">
                        <c15:formulaRef>
                          <c15:sqref>'タイプ別客室稼働率（グラフ用）'!$D$26:$T$26</c15:sqref>
                        </c15:formulaRef>
                      </c:ext>
                    </c:extLst>
                    <c:numCache>
                      <c:formatCode>#,##0.0</c:formatCode>
                      <c:ptCount val="17"/>
                      <c:pt idx="0">
                        <c:v>77.8</c:v>
                      </c:pt>
                      <c:pt idx="1">
                        <c:v>72</c:v>
                      </c:pt>
                      <c:pt idx="2">
                        <c:v>15.3</c:v>
                      </c:pt>
                      <c:pt idx="3">
                        <c:v>1.1000000000000001</c:v>
                      </c:pt>
                      <c:pt idx="4">
                        <c:v>0.1</c:v>
                      </c:pt>
                      <c:pt idx="5">
                        <c:v>5.0999999999999996</c:v>
                      </c:pt>
                      <c:pt idx="6">
                        <c:v>13.7</c:v>
                      </c:pt>
                      <c:pt idx="7">
                        <c:v>21.7</c:v>
                      </c:pt>
                      <c:pt idx="8">
                        <c:v>34.6</c:v>
                      </c:pt>
                      <c:pt idx="9">
                        <c:v>58.8</c:v>
                      </c:pt>
                      <c:pt idx="10">
                        <c:v>61.8</c:v>
                      </c:pt>
                      <c:pt idx="11">
                        <c:v>20.7</c:v>
                      </c:pt>
                      <c:pt idx="12">
                        <c:v>14.5</c:v>
                      </c:pt>
                      <c:pt idx="13">
                        <c:v>16.100000000000001</c:v>
                      </c:pt>
                      <c:pt idx="14">
                        <c:v>35.799999999999997</c:v>
                      </c:pt>
                      <c:pt idx="15">
                        <c:v>22.3</c:v>
                      </c:pt>
                      <c:pt idx="16">
                        <c:v>8.6999999999999993</c:v>
                      </c:pt>
                    </c:numCache>
                  </c:numRef>
                </c:val>
                <c:smooth val="0"/>
                <c:extLst xmlns:c15="http://schemas.microsoft.com/office/drawing/2012/chart">
                  <c:ext xmlns:c16="http://schemas.microsoft.com/office/drawing/2014/chart" uri="{C3380CC4-5D6E-409C-BE32-E72D297353CC}">
                    <c16:uniqueId val="{00000003-9D94-4EBF-B275-CB24A1CA8CB2}"/>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'タイプ別客室稼働率（グラフ用）'!$C$27</c15:sqref>
                        </c15:formulaRef>
                      </c:ext>
                    </c:extLst>
                    <c:strCache>
                      <c:ptCount val="1"/>
                      <c:pt idx="0">
                        <c:v>ビジネス
ホテル</c:v>
                      </c:pt>
                    </c:strCache>
                  </c:strRef>
                </c:tx>
                <c:spPr>
                  <a:ln w="28575" cap="rnd">
                    <a:solidFill>
                      <a:schemeClr val="accent3">
                        <a:alpha val="60000"/>
                      </a:schemeClr>
                    </a:solidFill>
                    <a:prstDash val="sysDash"/>
                    <a:round/>
                  </a:ln>
                  <a:effectLst/>
                </c:spPr>
                <c:marker>
                  <c:symbol val="triangle"/>
                  <c:size val="6"/>
                  <c:spPr>
                    <a:solidFill>
                      <a:schemeClr val="accent3"/>
                    </a:solidFill>
                    <a:ln w="9525">
                      <a:solidFill>
                        <a:schemeClr val="accent3"/>
                      </a:solidFill>
                    </a:ln>
                    <a:effectLst/>
                  </c:spPr>
                </c:marker>
                <c:cat>
                  <c:multiLvlStrRef>
                    <c:extLst xmlns:c15="http://schemas.microsoft.com/office/drawing/2012/chart">
                      <c:ext xmlns:c15="http://schemas.microsoft.com/office/drawing/2012/chart" uri="{02D57815-91ED-43cb-92C2-25804820EDAC}">
                        <c15:formulaRef>
                          <c15:sqref>'タイプ別客室稼働率（グラフ用）'!$D$23:$T$24</c15:sqref>
                        </c15:formulaRef>
                      </c:ext>
                    </c:extLst>
                    <c:multiLvlStrCache>
                      <c:ptCount val="17"/>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lvl>
                      <c:lvl>
                        <c:pt idx="0">
                          <c:v>2020年</c:v>
                        </c:pt>
                        <c:pt idx="12">
                          <c:v>2021年</c:v>
                        </c:pt>
                      </c:lvl>
                    </c:multiLvlStrCache>
                  </c:multiLvlStrRef>
                </c:cat>
                <c:val>
                  <c:numRef>
                    <c:extLst xmlns:c15="http://schemas.microsoft.com/office/drawing/2012/chart">
                      <c:ext xmlns:c15="http://schemas.microsoft.com/office/drawing/2012/chart" uri="{02D57815-91ED-43cb-92C2-25804820EDAC}">
                        <c15:formulaRef>
                          <c15:sqref>'タイプ別客室稼働率（グラフ用）'!$D$27:$T$27</c15:sqref>
                        </c15:formulaRef>
                      </c:ext>
                    </c:extLst>
                    <c:numCache>
                      <c:formatCode>#,##0.0</c:formatCode>
                      <c:ptCount val="17"/>
                      <c:pt idx="0">
                        <c:v>67.2</c:v>
                      </c:pt>
                      <c:pt idx="1">
                        <c:v>55.5</c:v>
                      </c:pt>
                      <c:pt idx="2">
                        <c:v>26.8</c:v>
                      </c:pt>
                      <c:pt idx="3">
                        <c:v>17</c:v>
                      </c:pt>
                      <c:pt idx="4">
                        <c:v>9.8000000000000007</c:v>
                      </c:pt>
                      <c:pt idx="5">
                        <c:v>15.7</c:v>
                      </c:pt>
                      <c:pt idx="6">
                        <c:v>18.899999999999999</c:v>
                      </c:pt>
                      <c:pt idx="7">
                        <c:v>17.399999999999999</c:v>
                      </c:pt>
                      <c:pt idx="8">
                        <c:v>23.1</c:v>
                      </c:pt>
                      <c:pt idx="9">
                        <c:v>28.8</c:v>
                      </c:pt>
                      <c:pt idx="10">
                        <c:v>32.1</c:v>
                      </c:pt>
                      <c:pt idx="11">
                        <c:v>23.7</c:v>
                      </c:pt>
                      <c:pt idx="12">
                        <c:v>17.7</c:v>
                      </c:pt>
                      <c:pt idx="13">
                        <c:v>19.7</c:v>
                      </c:pt>
                      <c:pt idx="14">
                        <c:v>28.6</c:v>
                      </c:pt>
                      <c:pt idx="15">
                        <c:v>24.7</c:v>
                      </c:pt>
                      <c:pt idx="16">
                        <c:v>17.8</c:v>
                      </c:pt>
                    </c:numCache>
                  </c:numRef>
                </c:val>
                <c:smooth val="0"/>
                <c:extLst xmlns:c15="http://schemas.microsoft.com/office/drawing/2012/chart">
                  <c:ext xmlns:c16="http://schemas.microsoft.com/office/drawing/2014/chart" uri="{C3380CC4-5D6E-409C-BE32-E72D297353CC}">
                    <c16:uniqueId val="{00000004-9D94-4EBF-B275-CB24A1CA8CB2}"/>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'タイプ別客室稼働率（グラフ用）'!$C$28</c15:sqref>
                        </c15:formulaRef>
                      </c:ext>
                    </c:extLst>
                    <c:strCache>
                      <c:ptCount val="1"/>
                      <c:pt idx="0">
                        <c:v>シティ
ホテル</c:v>
                      </c:pt>
                    </c:strCache>
                  </c:strRef>
                </c:tx>
                <c:spPr>
                  <a:ln w="28575" cap="rnd">
                    <a:solidFill>
                      <a:srgbClr val="FFC000">
                        <a:alpha val="60000"/>
                      </a:srgbClr>
                    </a:solidFill>
                    <a:round/>
                  </a:ln>
                  <a:effectLst/>
                </c:spPr>
                <c:marker>
                  <c:symbol val="circle"/>
                  <c:size val="6"/>
                  <c:spPr>
                    <a:solidFill>
                      <a:schemeClr val="accent4"/>
                    </a:solidFill>
                    <a:ln w="9525">
                      <a:solidFill>
                        <a:schemeClr val="accent4"/>
                      </a:solidFill>
                    </a:ln>
                    <a:effectLst/>
                  </c:spPr>
                </c:marker>
                <c:cat>
                  <c:multiLvlStrRef>
                    <c:extLst xmlns:c15="http://schemas.microsoft.com/office/drawing/2012/chart">
                      <c:ext xmlns:c15="http://schemas.microsoft.com/office/drawing/2012/chart" uri="{02D57815-91ED-43cb-92C2-25804820EDAC}">
                        <c15:formulaRef>
                          <c15:sqref>'タイプ別客室稼働率（グラフ用）'!$D$23:$T$24</c15:sqref>
                        </c15:formulaRef>
                      </c:ext>
                    </c:extLst>
                    <c:multiLvlStrCache>
                      <c:ptCount val="17"/>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lvl>
                      <c:lvl>
                        <c:pt idx="0">
                          <c:v>2020年</c:v>
                        </c:pt>
                        <c:pt idx="12">
                          <c:v>2021年</c:v>
                        </c:pt>
                      </c:lvl>
                    </c:multiLvlStrCache>
                  </c:multiLvlStrRef>
                </c:cat>
                <c:val>
                  <c:numRef>
                    <c:extLst xmlns:c15="http://schemas.microsoft.com/office/drawing/2012/chart">
                      <c:ext xmlns:c15="http://schemas.microsoft.com/office/drawing/2012/chart" uri="{02D57815-91ED-43cb-92C2-25804820EDAC}">
                        <c15:formulaRef>
                          <c15:sqref>'タイプ別客室稼働率（グラフ用）'!$D$28:$T$28</c15:sqref>
                        </c15:formulaRef>
                      </c:ext>
                    </c:extLst>
                    <c:numCache>
                      <c:formatCode>#,##0.0</c:formatCode>
                      <c:ptCount val="17"/>
                      <c:pt idx="0">
                        <c:v>74.599999999999994</c:v>
                      </c:pt>
                      <c:pt idx="1">
                        <c:v>57.8</c:v>
                      </c:pt>
                      <c:pt idx="2">
                        <c:v>24.7</c:v>
                      </c:pt>
                      <c:pt idx="3">
                        <c:v>8.4</c:v>
                      </c:pt>
                      <c:pt idx="4">
                        <c:v>7</c:v>
                      </c:pt>
                      <c:pt idx="5">
                        <c:v>15.9</c:v>
                      </c:pt>
                      <c:pt idx="6">
                        <c:v>19.3</c:v>
                      </c:pt>
                      <c:pt idx="7">
                        <c:v>19.5</c:v>
                      </c:pt>
                      <c:pt idx="8">
                        <c:v>29.5</c:v>
                      </c:pt>
                      <c:pt idx="9">
                        <c:v>38.5</c:v>
                      </c:pt>
                      <c:pt idx="10">
                        <c:v>42.6</c:v>
                      </c:pt>
                      <c:pt idx="11">
                        <c:v>26.5</c:v>
                      </c:pt>
                      <c:pt idx="12">
                        <c:v>18.7</c:v>
                      </c:pt>
                      <c:pt idx="13">
                        <c:v>16</c:v>
                      </c:pt>
                      <c:pt idx="14">
                        <c:v>27.7</c:v>
                      </c:pt>
                      <c:pt idx="15">
                        <c:v>21.3</c:v>
                      </c:pt>
                      <c:pt idx="16">
                        <c:v>13.4</c:v>
                      </c:pt>
                    </c:numCache>
                  </c:numRef>
                </c:val>
                <c:smooth val="0"/>
                <c:extLst xmlns:c15="http://schemas.microsoft.com/office/drawing/2012/chart">
                  <c:ext xmlns:c16="http://schemas.microsoft.com/office/drawing/2014/chart" uri="{C3380CC4-5D6E-409C-BE32-E72D297353CC}">
                    <c16:uniqueId val="{00000005-9D94-4EBF-B275-CB24A1CA8CB2}"/>
                  </c:ext>
                </c:extLst>
              </c15:ser>
            </c15:filteredLineSeries>
          </c:ext>
        </c:extLst>
      </c:lineChart>
      <c:catAx>
        <c:axId val="503941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03946880"/>
        <c:crosses val="autoZero"/>
        <c:auto val="1"/>
        <c:lblAlgn val="ctr"/>
        <c:lblOffset val="100"/>
        <c:noMultiLvlLbl val="0"/>
      </c:catAx>
      <c:valAx>
        <c:axId val="503946880"/>
        <c:scaling>
          <c:orientation val="minMax"/>
          <c:max val="4500000"/>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03941632"/>
        <c:crosses val="autoZero"/>
        <c:crossBetween val="between"/>
      </c:valAx>
      <c:valAx>
        <c:axId val="474280392"/>
        <c:scaling>
          <c:orientation val="minMax"/>
          <c:max val="80"/>
        </c:scaling>
        <c:delete val="1"/>
        <c:axPos val="r"/>
        <c:numFmt formatCode="#,##0.0" sourceLinked="1"/>
        <c:majorTickMark val="out"/>
        <c:minorTickMark val="none"/>
        <c:tickLblPos val="nextTo"/>
        <c:crossAx val="474280720"/>
        <c:crosses val="max"/>
        <c:crossBetween val="between"/>
      </c:valAx>
      <c:catAx>
        <c:axId val="474280720"/>
        <c:scaling>
          <c:orientation val="minMax"/>
        </c:scaling>
        <c:delete val="1"/>
        <c:axPos val="b"/>
        <c:numFmt formatCode="General" sourceLinked="1"/>
        <c:majorTickMark val="out"/>
        <c:minorTickMark val="none"/>
        <c:tickLblPos val="nextTo"/>
        <c:crossAx val="474280392"/>
        <c:crosses val="autoZero"/>
        <c:auto val="1"/>
        <c:lblAlgn val="ctr"/>
        <c:lblOffset val="100"/>
        <c:noMultiLvlLbl val="0"/>
      </c:catAx>
      <c:spPr>
        <a:noFill/>
        <a:ln>
          <a:noFill/>
        </a:ln>
        <a:effectLst/>
      </c:spPr>
    </c:plotArea>
    <c:legend>
      <c:legendPos val="b"/>
      <c:layout>
        <c:manualLayout>
          <c:xMode val="edge"/>
          <c:yMode val="edge"/>
          <c:x val="0.14047711311857577"/>
          <c:y val="4.8038283574317449E-2"/>
          <c:w val="0.42673700227553529"/>
          <c:h val="0.20765257419745606"/>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dLbls>
          <c:showLegendKey val="0"/>
          <c:showVal val="0"/>
          <c:showCatName val="0"/>
          <c:showSerName val="0"/>
          <c:showPercent val="0"/>
          <c:showBubbleSize val="0"/>
        </c:dLbls>
        <c:gapWidth val="150"/>
        <c:overlap val="100"/>
        <c:axId val="503941632"/>
        <c:axId val="503946880"/>
        <c:extLst>
          <c:ext xmlns:c15="http://schemas.microsoft.com/office/drawing/2012/chart" uri="{02D57815-91ED-43cb-92C2-25804820EDAC}">
            <c15:filteredBarSeries>
              <c15:ser>
                <c:idx val="4"/>
                <c:order val="4"/>
                <c:tx>
                  <c:strRef>
                    <c:extLst>
                      <c:ext uri="{02D57815-91ED-43cb-92C2-25804820EDAC}">
                        <c15:formulaRef>
                          <c15:sqref>'タイプ別客室稼働率（グラフ用）'!$C$29</c15:sqref>
                        </c15:formulaRef>
                      </c:ext>
                    </c:extLst>
                    <c:strCache>
                      <c:ptCount val="1"/>
                      <c:pt idx="0">
                        <c:v>日本人</c:v>
                      </c:pt>
                    </c:strCache>
                  </c:strRef>
                </c:tx>
                <c:spPr>
                  <a:pattFill prst="dkUpDiag">
                    <a:fgClr>
                      <a:schemeClr val="accent1"/>
                    </a:fgClr>
                    <a:bgClr>
                      <a:schemeClr val="bg1"/>
                    </a:bgClr>
                  </a:pattFill>
                  <a:ln>
                    <a:solidFill>
                      <a:schemeClr val="accent1"/>
                    </a:solidFill>
                  </a:ln>
                  <a:effectLst/>
                </c:spPr>
                <c:invertIfNegative val="0"/>
                <c:cat>
                  <c:multiLvlStrRef>
                    <c:extLst>
                      <c:ext uri="{02D57815-91ED-43cb-92C2-25804820EDAC}">
                        <c15:formulaRef>
                          <c15:sqref>'タイプ別客室稼働率（グラフ用）'!$D$23:$T$24</c15:sqref>
                        </c15:formulaRef>
                      </c:ext>
                    </c:extLst>
                    <c:multiLvlStrCache>
                      <c:ptCount val="17"/>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lvl>
                      <c:lvl>
                        <c:pt idx="0">
                          <c:v>2020年</c:v>
                        </c:pt>
                        <c:pt idx="12">
                          <c:v>2021年</c:v>
                        </c:pt>
                      </c:lvl>
                    </c:multiLvlStrCache>
                  </c:multiLvlStrRef>
                </c:cat>
                <c:val>
                  <c:numRef>
                    <c:extLst>
                      <c:ext uri="{02D57815-91ED-43cb-92C2-25804820EDAC}">
                        <c15:formulaRef>
                          <c15:sqref>'タイプ別客室稼働率（グラフ用）'!$D$29:$T$29</c15:sqref>
                        </c15:formulaRef>
                      </c:ext>
                    </c:extLst>
                    <c:numCache>
                      <c:formatCode>#,##0_ </c:formatCode>
                      <c:ptCount val="17"/>
                      <c:pt idx="0">
                        <c:v>2476650</c:v>
                      </c:pt>
                      <c:pt idx="1">
                        <c:v>2445750</c:v>
                      </c:pt>
                      <c:pt idx="2">
                        <c:v>1334720</c:v>
                      </c:pt>
                      <c:pt idx="3">
                        <c:v>629950</c:v>
                      </c:pt>
                      <c:pt idx="4">
                        <c:v>451130</c:v>
                      </c:pt>
                      <c:pt idx="5">
                        <c:v>823900</c:v>
                      </c:pt>
                      <c:pt idx="6">
                        <c:v>1030290</c:v>
                      </c:pt>
                      <c:pt idx="7">
                        <c:v>1017100</c:v>
                      </c:pt>
                      <c:pt idx="8">
                        <c:v>1291610</c:v>
                      </c:pt>
                      <c:pt idx="9">
                        <c:v>1767950</c:v>
                      </c:pt>
                      <c:pt idx="10">
                        <c:v>1953460</c:v>
                      </c:pt>
                      <c:pt idx="11">
                        <c:v>1269750</c:v>
                      </c:pt>
                      <c:pt idx="12">
                        <c:v>1009910</c:v>
                      </c:pt>
                      <c:pt idx="13">
                        <c:v>947270</c:v>
                      </c:pt>
                      <c:pt idx="14">
                        <c:v>1654950</c:v>
                      </c:pt>
                      <c:pt idx="15">
                        <c:v>1164970</c:v>
                      </c:pt>
                      <c:pt idx="16">
                        <c:v>832390</c:v>
                      </c:pt>
                    </c:numCache>
                  </c:numRef>
                </c:val>
                <c:extLst>
                  <c:ext xmlns:c16="http://schemas.microsoft.com/office/drawing/2014/chart" uri="{C3380CC4-5D6E-409C-BE32-E72D297353CC}">
                    <c16:uniqueId val="{00000004-212B-419C-8754-A91112E713C4}"/>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'タイプ別客室稼働率（グラフ用）'!$C$30</c15:sqref>
                        </c15:formulaRef>
                      </c:ext>
                    </c:extLst>
                    <c:strCache>
                      <c:ptCount val="1"/>
                      <c:pt idx="0">
                        <c:v>外国人</c:v>
                      </c:pt>
                    </c:strCache>
                  </c:strRef>
                </c:tx>
                <c:spPr>
                  <a:pattFill prst="lgCheck">
                    <a:fgClr>
                      <a:schemeClr val="accent6">
                        <a:lumMod val="60000"/>
                        <a:lumOff val="40000"/>
                      </a:schemeClr>
                    </a:fgClr>
                    <a:bgClr>
                      <a:schemeClr val="bg1"/>
                    </a:bgClr>
                  </a:pattFill>
                  <a:ln>
                    <a:solidFill>
                      <a:schemeClr val="accent6">
                        <a:lumMod val="60000"/>
                        <a:lumOff val="40000"/>
                      </a:schemeClr>
                    </a:solidFill>
                  </a:ln>
                  <a:effectLst/>
                </c:spPr>
                <c:invertIfNegative val="0"/>
                <c:cat>
                  <c:multiLvlStrRef>
                    <c:extLst xmlns:c15="http://schemas.microsoft.com/office/drawing/2012/chart">
                      <c:ext xmlns:c15="http://schemas.microsoft.com/office/drawing/2012/chart" uri="{02D57815-91ED-43cb-92C2-25804820EDAC}">
                        <c15:formulaRef>
                          <c15:sqref>'タイプ別客室稼働率（グラフ用）'!$D$23:$T$24</c15:sqref>
                        </c15:formulaRef>
                      </c:ext>
                    </c:extLst>
                    <c:multiLvlStrCache>
                      <c:ptCount val="17"/>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lvl>
                      <c:lvl>
                        <c:pt idx="0">
                          <c:v>2020年</c:v>
                        </c:pt>
                        <c:pt idx="12">
                          <c:v>2021年</c:v>
                        </c:pt>
                      </c:lvl>
                    </c:multiLvlStrCache>
                  </c:multiLvlStrRef>
                </c:cat>
                <c:val>
                  <c:numRef>
                    <c:extLst xmlns:c15="http://schemas.microsoft.com/office/drawing/2012/chart">
                      <c:ext xmlns:c15="http://schemas.microsoft.com/office/drawing/2012/chart" uri="{02D57815-91ED-43cb-92C2-25804820EDAC}">
                        <c15:formulaRef>
                          <c15:sqref>'タイプ別客室稼働率（グラフ用）'!$D$30:$T$30</c15:sqref>
                        </c15:formulaRef>
                      </c:ext>
                    </c:extLst>
                    <c:numCache>
                      <c:formatCode>#,##0_ </c:formatCode>
                      <c:ptCount val="17"/>
                      <c:pt idx="0">
                        <c:v>1966700</c:v>
                      </c:pt>
                      <c:pt idx="1">
                        <c:v>685300</c:v>
                      </c:pt>
                      <c:pt idx="2">
                        <c:v>159200</c:v>
                      </c:pt>
                      <c:pt idx="3">
                        <c:v>42200</c:v>
                      </c:pt>
                      <c:pt idx="4">
                        <c:v>33160</c:v>
                      </c:pt>
                      <c:pt idx="5">
                        <c:v>30950</c:v>
                      </c:pt>
                      <c:pt idx="6">
                        <c:v>29190</c:v>
                      </c:pt>
                      <c:pt idx="7">
                        <c:v>30940</c:v>
                      </c:pt>
                      <c:pt idx="8">
                        <c:v>33070</c:v>
                      </c:pt>
                      <c:pt idx="9">
                        <c:v>41510</c:v>
                      </c:pt>
                      <c:pt idx="10">
                        <c:v>69120</c:v>
                      </c:pt>
                      <c:pt idx="11">
                        <c:v>103410</c:v>
                      </c:pt>
                      <c:pt idx="12">
                        <c:v>70150</c:v>
                      </c:pt>
                      <c:pt idx="13">
                        <c:v>19090</c:v>
                      </c:pt>
                      <c:pt idx="14">
                        <c:v>20740</c:v>
                      </c:pt>
                      <c:pt idx="15">
                        <c:v>20020</c:v>
                      </c:pt>
                      <c:pt idx="16">
                        <c:v>21990</c:v>
                      </c:pt>
                    </c:numCache>
                  </c:numRef>
                </c:val>
                <c:extLst xmlns:c15="http://schemas.microsoft.com/office/drawing/2012/chart">
                  <c:ext xmlns:c16="http://schemas.microsoft.com/office/drawing/2014/chart" uri="{C3380CC4-5D6E-409C-BE32-E72D297353CC}">
                    <c16:uniqueId val="{00000005-212B-419C-8754-A91112E713C4}"/>
                  </c:ext>
                </c:extLst>
              </c15:ser>
            </c15:filteredBarSeries>
          </c:ext>
        </c:extLst>
      </c:barChart>
      <c:lineChart>
        <c:grouping val="standard"/>
        <c:varyColors val="0"/>
        <c:ser>
          <c:idx val="0"/>
          <c:order val="0"/>
          <c:tx>
            <c:strRef>
              <c:f>'タイプ別客室稼働率（グラフ用）'!$C$25</c:f>
              <c:strCache>
                <c:ptCount val="1"/>
                <c:pt idx="0">
                  <c:v>客室稼働率全体</c:v>
                </c:pt>
              </c:strCache>
            </c:strRef>
          </c:tx>
          <c:spPr>
            <a:ln w="38100" cap="rnd" cmpd="dbl">
              <a:solidFill>
                <a:schemeClr val="tx1">
                  <a:alpha val="60000"/>
                </a:schemeClr>
              </a:solidFill>
              <a:round/>
            </a:ln>
            <a:effectLst/>
          </c:spPr>
          <c:marker>
            <c:symbol val="square"/>
            <c:size val="6"/>
            <c:spPr>
              <a:solidFill>
                <a:schemeClr val="tx1">
                  <a:alpha val="80000"/>
                </a:schemeClr>
              </a:solidFill>
              <a:ln w="9525">
                <a:solidFill>
                  <a:schemeClr val="accent1"/>
                </a:solidFill>
              </a:ln>
              <a:effectLst/>
            </c:spPr>
          </c:marker>
          <c:cat>
            <c:multiLvlStrRef>
              <c:f>'タイプ別客室稼働率（グラフ用）'!$D$23:$T$24</c:f>
              <c:multiLvlStrCache>
                <c:ptCount val="17"/>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lvl>
                <c:lvl>
                  <c:pt idx="0">
                    <c:v>2020年</c:v>
                  </c:pt>
                  <c:pt idx="12">
                    <c:v>2021年</c:v>
                  </c:pt>
                </c:lvl>
              </c:multiLvlStrCache>
            </c:multiLvlStrRef>
          </c:cat>
          <c:val>
            <c:numRef>
              <c:f>'タイプ別客室稼働率（グラフ用）'!$D$25:$T$25</c:f>
              <c:numCache>
                <c:formatCode>#,##0.0</c:formatCode>
                <c:ptCount val="17"/>
                <c:pt idx="0">
                  <c:v>66.900000000000006</c:v>
                </c:pt>
                <c:pt idx="1">
                  <c:v>54.7</c:v>
                </c:pt>
                <c:pt idx="2">
                  <c:v>25.8</c:v>
                </c:pt>
                <c:pt idx="3">
                  <c:v>14.1</c:v>
                </c:pt>
                <c:pt idx="4">
                  <c:v>8.9</c:v>
                </c:pt>
                <c:pt idx="5">
                  <c:v>15.3</c:v>
                </c:pt>
                <c:pt idx="6">
                  <c:v>18.7</c:v>
                </c:pt>
                <c:pt idx="7">
                  <c:v>17.899999999999999</c:v>
                </c:pt>
                <c:pt idx="8">
                  <c:v>24</c:v>
                </c:pt>
                <c:pt idx="9">
                  <c:v>30.8</c:v>
                </c:pt>
                <c:pt idx="10">
                  <c:v>34</c:v>
                </c:pt>
                <c:pt idx="11">
                  <c:v>23.6</c:v>
                </c:pt>
                <c:pt idx="12">
                  <c:v>17.399999999999999</c:v>
                </c:pt>
                <c:pt idx="13">
                  <c:v>18.600000000000001</c:v>
                </c:pt>
                <c:pt idx="14">
                  <c:v>28.2</c:v>
                </c:pt>
                <c:pt idx="15">
                  <c:v>23.4</c:v>
                </c:pt>
                <c:pt idx="16">
                  <c:v>16</c:v>
                </c:pt>
              </c:numCache>
            </c:numRef>
          </c:val>
          <c:smooth val="0"/>
          <c:extLst>
            <c:ext xmlns:c16="http://schemas.microsoft.com/office/drawing/2014/chart" uri="{C3380CC4-5D6E-409C-BE32-E72D297353CC}">
              <c16:uniqueId val="{00000000-212B-419C-8754-A91112E713C4}"/>
            </c:ext>
          </c:extLst>
        </c:ser>
        <c:ser>
          <c:idx val="1"/>
          <c:order val="1"/>
          <c:tx>
            <c:strRef>
              <c:f>'タイプ別客室稼働率（グラフ用）'!$C$26</c:f>
              <c:strCache>
                <c:ptCount val="1"/>
                <c:pt idx="0">
                  <c:v>リゾート
ホテル</c:v>
                </c:pt>
              </c:strCache>
            </c:strRef>
          </c:tx>
          <c:spPr>
            <a:ln w="28575" cap="rnd">
              <a:solidFill>
                <a:schemeClr val="accent2">
                  <a:alpha val="60000"/>
                </a:schemeClr>
              </a:solidFill>
              <a:prstDash val="sysDash"/>
              <a:round/>
            </a:ln>
            <a:effectLst/>
          </c:spPr>
          <c:marker>
            <c:symbol val="diamond"/>
            <c:size val="6"/>
            <c:spPr>
              <a:solidFill>
                <a:schemeClr val="accent2"/>
              </a:solidFill>
              <a:ln w="9525">
                <a:solidFill>
                  <a:schemeClr val="accent2"/>
                </a:solidFill>
              </a:ln>
              <a:effectLst/>
            </c:spPr>
          </c:marker>
          <c:cat>
            <c:multiLvlStrRef>
              <c:f>'タイプ別客室稼働率（グラフ用）'!$D$23:$T$24</c:f>
              <c:multiLvlStrCache>
                <c:ptCount val="17"/>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lvl>
                <c:lvl>
                  <c:pt idx="0">
                    <c:v>2020年</c:v>
                  </c:pt>
                  <c:pt idx="12">
                    <c:v>2021年</c:v>
                  </c:pt>
                </c:lvl>
              </c:multiLvlStrCache>
            </c:multiLvlStrRef>
          </c:cat>
          <c:val>
            <c:numRef>
              <c:f>'タイプ別客室稼働率（グラフ用）'!$D$26:$T$26</c:f>
              <c:numCache>
                <c:formatCode>#,##0.0</c:formatCode>
                <c:ptCount val="17"/>
                <c:pt idx="0">
                  <c:v>77.8</c:v>
                </c:pt>
                <c:pt idx="1">
                  <c:v>72</c:v>
                </c:pt>
                <c:pt idx="2">
                  <c:v>15.3</c:v>
                </c:pt>
                <c:pt idx="3">
                  <c:v>1.1000000000000001</c:v>
                </c:pt>
                <c:pt idx="4">
                  <c:v>0.1</c:v>
                </c:pt>
                <c:pt idx="5">
                  <c:v>5.0999999999999996</c:v>
                </c:pt>
                <c:pt idx="6">
                  <c:v>13.7</c:v>
                </c:pt>
                <c:pt idx="7">
                  <c:v>21.7</c:v>
                </c:pt>
                <c:pt idx="8">
                  <c:v>34.6</c:v>
                </c:pt>
                <c:pt idx="9">
                  <c:v>58.8</c:v>
                </c:pt>
                <c:pt idx="10">
                  <c:v>61.8</c:v>
                </c:pt>
                <c:pt idx="11">
                  <c:v>20.7</c:v>
                </c:pt>
                <c:pt idx="12">
                  <c:v>14.5</c:v>
                </c:pt>
                <c:pt idx="13">
                  <c:v>16.100000000000001</c:v>
                </c:pt>
                <c:pt idx="14">
                  <c:v>35.799999999999997</c:v>
                </c:pt>
                <c:pt idx="15">
                  <c:v>22.3</c:v>
                </c:pt>
                <c:pt idx="16">
                  <c:v>8.6999999999999993</c:v>
                </c:pt>
              </c:numCache>
            </c:numRef>
          </c:val>
          <c:smooth val="0"/>
          <c:extLst>
            <c:ext xmlns:c16="http://schemas.microsoft.com/office/drawing/2014/chart" uri="{C3380CC4-5D6E-409C-BE32-E72D297353CC}">
              <c16:uniqueId val="{00000001-212B-419C-8754-A91112E713C4}"/>
            </c:ext>
          </c:extLst>
        </c:ser>
        <c:ser>
          <c:idx val="2"/>
          <c:order val="2"/>
          <c:tx>
            <c:strRef>
              <c:f>'タイプ別客室稼働率（グラフ用）'!$C$27</c:f>
              <c:strCache>
                <c:ptCount val="1"/>
                <c:pt idx="0">
                  <c:v>ビジネス
ホテル</c:v>
                </c:pt>
              </c:strCache>
            </c:strRef>
          </c:tx>
          <c:spPr>
            <a:ln w="28575" cap="rnd">
              <a:solidFill>
                <a:schemeClr val="accent3">
                  <a:alpha val="60000"/>
                </a:schemeClr>
              </a:solidFill>
              <a:prstDash val="sysDash"/>
              <a:round/>
            </a:ln>
            <a:effectLst/>
          </c:spPr>
          <c:marker>
            <c:symbol val="triangle"/>
            <c:size val="6"/>
            <c:spPr>
              <a:solidFill>
                <a:schemeClr val="accent3"/>
              </a:solidFill>
              <a:ln w="9525">
                <a:solidFill>
                  <a:schemeClr val="accent3"/>
                </a:solidFill>
              </a:ln>
              <a:effectLst/>
            </c:spPr>
          </c:marker>
          <c:cat>
            <c:multiLvlStrRef>
              <c:f>'タイプ別客室稼働率（グラフ用）'!$D$23:$T$24</c:f>
              <c:multiLvlStrCache>
                <c:ptCount val="17"/>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lvl>
                <c:lvl>
                  <c:pt idx="0">
                    <c:v>2020年</c:v>
                  </c:pt>
                  <c:pt idx="12">
                    <c:v>2021年</c:v>
                  </c:pt>
                </c:lvl>
              </c:multiLvlStrCache>
            </c:multiLvlStrRef>
          </c:cat>
          <c:val>
            <c:numRef>
              <c:f>'タイプ別客室稼働率（グラフ用）'!$D$27:$T$27</c:f>
              <c:numCache>
                <c:formatCode>#,##0.0</c:formatCode>
                <c:ptCount val="17"/>
                <c:pt idx="0">
                  <c:v>67.2</c:v>
                </c:pt>
                <c:pt idx="1">
                  <c:v>55.5</c:v>
                </c:pt>
                <c:pt idx="2">
                  <c:v>26.8</c:v>
                </c:pt>
                <c:pt idx="3">
                  <c:v>17</c:v>
                </c:pt>
                <c:pt idx="4">
                  <c:v>9.8000000000000007</c:v>
                </c:pt>
                <c:pt idx="5">
                  <c:v>15.7</c:v>
                </c:pt>
                <c:pt idx="6">
                  <c:v>18.899999999999999</c:v>
                </c:pt>
                <c:pt idx="7">
                  <c:v>17.399999999999999</c:v>
                </c:pt>
                <c:pt idx="8">
                  <c:v>23.1</c:v>
                </c:pt>
                <c:pt idx="9">
                  <c:v>28.8</c:v>
                </c:pt>
                <c:pt idx="10">
                  <c:v>32.1</c:v>
                </c:pt>
                <c:pt idx="11">
                  <c:v>23.7</c:v>
                </c:pt>
                <c:pt idx="12">
                  <c:v>17.7</c:v>
                </c:pt>
                <c:pt idx="13">
                  <c:v>19.7</c:v>
                </c:pt>
                <c:pt idx="14">
                  <c:v>28.6</c:v>
                </c:pt>
                <c:pt idx="15">
                  <c:v>24.7</c:v>
                </c:pt>
                <c:pt idx="16">
                  <c:v>17.8</c:v>
                </c:pt>
              </c:numCache>
            </c:numRef>
          </c:val>
          <c:smooth val="0"/>
          <c:extLst>
            <c:ext xmlns:c16="http://schemas.microsoft.com/office/drawing/2014/chart" uri="{C3380CC4-5D6E-409C-BE32-E72D297353CC}">
              <c16:uniqueId val="{00000002-212B-419C-8754-A91112E713C4}"/>
            </c:ext>
          </c:extLst>
        </c:ser>
        <c:ser>
          <c:idx val="3"/>
          <c:order val="3"/>
          <c:tx>
            <c:strRef>
              <c:f>'タイプ別客室稼働率（グラフ用）'!$C$28</c:f>
              <c:strCache>
                <c:ptCount val="1"/>
                <c:pt idx="0">
                  <c:v>シティ
ホテル</c:v>
                </c:pt>
              </c:strCache>
            </c:strRef>
          </c:tx>
          <c:spPr>
            <a:ln w="28575" cap="rnd">
              <a:solidFill>
                <a:srgbClr val="FFC000">
                  <a:alpha val="60000"/>
                </a:srgbClr>
              </a:solidFill>
              <a:round/>
            </a:ln>
            <a:effectLst/>
          </c:spPr>
          <c:marker>
            <c:symbol val="circle"/>
            <c:size val="6"/>
            <c:spPr>
              <a:solidFill>
                <a:schemeClr val="accent4"/>
              </a:solidFill>
              <a:ln w="9525">
                <a:solidFill>
                  <a:schemeClr val="accent4"/>
                </a:solidFill>
              </a:ln>
              <a:effectLst/>
            </c:spPr>
          </c:marker>
          <c:cat>
            <c:multiLvlStrRef>
              <c:f>'タイプ別客室稼働率（グラフ用）'!$D$23:$T$24</c:f>
              <c:multiLvlStrCache>
                <c:ptCount val="17"/>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lvl>
                <c:lvl>
                  <c:pt idx="0">
                    <c:v>2020年</c:v>
                  </c:pt>
                  <c:pt idx="12">
                    <c:v>2021年</c:v>
                  </c:pt>
                </c:lvl>
              </c:multiLvlStrCache>
            </c:multiLvlStrRef>
          </c:cat>
          <c:val>
            <c:numRef>
              <c:f>'タイプ別客室稼働率（グラフ用）'!$D$28:$T$28</c:f>
              <c:numCache>
                <c:formatCode>#,##0.0</c:formatCode>
                <c:ptCount val="17"/>
                <c:pt idx="0">
                  <c:v>74.599999999999994</c:v>
                </c:pt>
                <c:pt idx="1">
                  <c:v>57.8</c:v>
                </c:pt>
                <c:pt idx="2">
                  <c:v>24.7</c:v>
                </c:pt>
                <c:pt idx="3">
                  <c:v>8.4</c:v>
                </c:pt>
                <c:pt idx="4">
                  <c:v>7</c:v>
                </c:pt>
                <c:pt idx="5">
                  <c:v>15.9</c:v>
                </c:pt>
                <c:pt idx="6">
                  <c:v>19.3</c:v>
                </c:pt>
                <c:pt idx="7">
                  <c:v>19.5</c:v>
                </c:pt>
                <c:pt idx="8">
                  <c:v>29.5</c:v>
                </c:pt>
                <c:pt idx="9">
                  <c:v>38.5</c:v>
                </c:pt>
                <c:pt idx="10">
                  <c:v>42.6</c:v>
                </c:pt>
                <c:pt idx="11">
                  <c:v>26.5</c:v>
                </c:pt>
                <c:pt idx="12">
                  <c:v>18.7</c:v>
                </c:pt>
                <c:pt idx="13">
                  <c:v>16</c:v>
                </c:pt>
                <c:pt idx="14">
                  <c:v>27.7</c:v>
                </c:pt>
                <c:pt idx="15">
                  <c:v>21.3</c:v>
                </c:pt>
                <c:pt idx="16">
                  <c:v>13.4</c:v>
                </c:pt>
              </c:numCache>
            </c:numRef>
          </c:val>
          <c:smooth val="0"/>
          <c:extLst>
            <c:ext xmlns:c16="http://schemas.microsoft.com/office/drawing/2014/chart" uri="{C3380CC4-5D6E-409C-BE32-E72D297353CC}">
              <c16:uniqueId val="{00000003-212B-419C-8754-A91112E713C4}"/>
            </c:ext>
          </c:extLst>
        </c:ser>
        <c:dLbls>
          <c:showLegendKey val="0"/>
          <c:showVal val="0"/>
          <c:showCatName val="0"/>
          <c:showSerName val="0"/>
          <c:showPercent val="0"/>
          <c:showBubbleSize val="0"/>
        </c:dLbls>
        <c:marker val="1"/>
        <c:smooth val="0"/>
        <c:axId val="503941632"/>
        <c:axId val="503946880"/>
      </c:lineChart>
      <c:catAx>
        <c:axId val="503941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03946880"/>
        <c:crosses val="autoZero"/>
        <c:auto val="1"/>
        <c:lblAlgn val="ctr"/>
        <c:lblOffset val="100"/>
        <c:noMultiLvlLbl val="0"/>
      </c:catAx>
      <c:valAx>
        <c:axId val="503946880"/>
        <c:scaling>
          <c:orientation val="minMax"/>
          <c:max val="80"/>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03941632"/>
        <c:crosses val="autoZero"/>
        <c:crossBetween val="between"/>
      </c:valAx>
      <c:spPr>
        <a:noFill/>
        <a:ln>
          <a:noFill/>
        </a:ln>
        <a:effectLst/>
      </c:spPr>
    </c:plotArea>
    <c:legend>
      <c:legendPos val="b"/>
      <c:layout>
        <c:manualLayout>
          <c:xMode val="edge"/>
          <c:yMode val="edge"/>
          <c:x val="0.18112203279620448"/>
          <c:y val="5.6402996901031101E-2"/>
          <c:w val="0.38985259712777071"/>
          <c:h val="0.25562296661641615"/>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'関空外国人入国者数（グラフ用）'!$Q$25</c:f>
              <c:strCache>
                <c:ptCount val="1"/>
                <c:pt idx="0">
                  <c:v>関空外国人入国者数</c:v>
                </c:pt>
              </c:strCache>
            </c:strRef>
          </c:tx>
          <c:spPr>
            <a:solidFill>
              <a:schemeClr val="accent1"/>
            </a:solidFill>
            <a:ln>
              <a:noFill/>
            </a:ln>
            <a:effectLst/>
          </c:spPr>
          <c:invertIfNegative val="0"/>
          <c:cat>
            <c:multiLvlStrRef>
              <c:f>'関空外国人入国者数（グラフ用）'!$R$23:$AH$24</c:f>
              <c:multiLvlStrCache>
                <c:ptCount val="17"/>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lvl>
                <c:lvl>
                  <c:pt idx="0">
                    <c:v>2020年</c:v>
                  </c:pt>
                  <c:pt idx="12">
                    <c:v>2021年</c:v>
                  </c:pt>
                </c:lvl>
              </c:multiLvlStrCache>
            </c:multiLvlStrRef>
          </c:cat>
          <c:val>
            <c:numRef>
              <c:f>'関空外国人入国者数（グラフ用）'!$R$25:$AH$25</c:f>
              <c:numCache>
                <c:formatCode>_(* #,##0_);_(* \(#,##0\);_(* "-"_);_(@_)</c:formatCode>
                <c:ptCount val="17"/>
                <c:pt idx="0">
                  <c:v>709555</c:v>
                </c:pt>
                <c:pt idx="1">
                  <c:v>228987</c:v>
                </c:pt>
                <c:pt idx="2">
                  <c:v>35696</c:v>
                </c:pt>
                <c:pt idx="3">
                  <c:v>393</c:v>
                </c:pt>
                <c:pt idx="4">
                  <c:v>182</c:v>
                </c:pt>
                <c:pt idx="5">
                  <c:v>577</c:v>
                </c:pt>
                <c:pt idx="6">
                  <c:v>834</c:v>
                </c:pt>
                <c:pt idx="7">
                  <c:v>1616</c:v>
                </c:pt>
                <c:pt idx="8">
                  <c:v>2467</c:v>
                </c:pt>
                <c:pt idx="9">
                  <c:v>5381</c:v>
                </c:pt>
                <c:pt idx="10">
                  <c:v>11945</c:v>
                </c:pt>
                <c:pt idx="11">
                  <c:v>13553</c:v>
                </c:pt>
                <c:pt idx="12">
                  <c:v>10919</c:v>
                </c:pt>
                <c:pt idx="13">
                  <c:v>1881</c:v>
                </c:pt>
                <c:pt idx="14">
                  <c:v>3129</c:v>
                </c:pt>
                <c:pt idx="15">
                  <c:v>2341</c:v>
                </c:pt>
                <c:pt idx="16">
                  <c:v>2002</c:v>
                </c:pt>
              </c:numCache>
            </c:numRef>
          </c:val>
          <c:extLst>
            <c:ext xmlns:c16="http://schemas.microsoft.com/office/drawing/2014/chart" uri="{C3380CC4-5D6E-409C-BE32-E72D297353CC}">
              <c16:uniqueId val="{00000000-AB11-4803-9F2C-A5CAD4497057}"/>
            </c:ext>
          </c:extLst>
        </c:ser>
        <c:dLbls>
          <c:showLegendKey val="0"/>
          <c:showVal val="0"/>
          <c:showCatName val="0"/>
          <c:showSerName val="0"/>
          <c:showPercent val="0"/>
          <c:showBubbleSize val="0"/>
        </c:dLbls>
        <c:gapWidth val="219"/>
        <c:overlap val="-27"/>
        <c:axId val="432359904"/>
        <c:axId val="432355968"/>
      </c:barChart>
      <c:lineChart>
        <c:grouping val="standard"/>
        <c:varyColors val="0"/>
        <c:ser>
          <c:idx val="1"/>
          <c:order val="1"/>
          <c:tx>
            <c:strRef>
              <c:f>'関空外国人入国者数（グラフ用）'!$Q$26</c:f>
              <c:strCache>
                <c:ptCount val="1"/>
                <c:pt idx="0">
                  <c:v>2019年同月比</c:v>
                </c:pt>
              </c:strCache>
            </c:strRef>
          </c:tx>
          <c:spPr>
            <a:ln w="28575" cap="rnd">
              <a:solidFill>
                <a:schemeClr val="accent2"/>
              </a:solidFill>
              <a:round/>
            </a:ln>
            <a:effectLst/>
          </c:spPr>
          <c:marker>
            <c:symbol val="square"/>
            <c:size val="5"/>
            <c:spPr>
              <a:solidFill>
                <a:schemeClr val="accent2"/>
              </a:solidFill>
              <a:ln w="9525">
                <a:solidFill>
                  <a:schemeClr val="accent2"/>
                </a:solidFill>
              </a:ln>
              <a:effectLst/>
            </c:spPr>
          </c:marker>
          <c:cat>
            <c:multiLvlStrRef>
              <c:f>'関空外国人入国者数（グラフ用）'!$R$23:$AH$24</c:f>
              <c:multiLvlStrCache>
                <c:ptCount val="17"/>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lvl>
                <c:lvl>
                  <c:pt idx="0">
                    <c:v>2020年</c:v>
                  </c:pt>
                  <c:pt idx="12">
                    <c:v>2021年</c:v>
                  </c:pt>
                </c:lvl>
              </c:multiLvlStrCache>
            </c:multiLvlStrRef>
          </c:cat>
          <c:val>
            <c:numRef>
              <c:f>'関空外国人入国者数（グラフ用）'!$R$26:$AH$26</c:f>
              <c:numCache>
                <c:formatCode>#,##0.0_ </c:formatCode>
                <c:ptCount val="17"/>
                <c:pt idx="0">
                  <c:v>2.0804380414735277</c:v>
                </c:pt>
                <c:pt idx="1">
                  <c:v>-66.067755721390085</c:v>
                </c:pt>
                <c:pt idx="2">
                  <c:v>-95.085226490430955</c:v>
                </c:pt>
                <c:pt idx="3">
                  <c:v>-99.948574815791844</c:v>
                </c:pt>
                <c:pt idx="4">
                  <c:v>-99.975869717688951</c:v>
                </c:pt>
                <c:pt idx="5">
                  <c:v>-99.924661039964903</c:v>
                </c:pt>
                <c:pt idx="6">
                  <c:v>-99.891092716139823</c:v>
                </c:pt>
                <c:pt idx="7">
                  <c:v>-99.757303424785093</c:v>
                </c:pt>
                <c:pt idx="8">
                  <c:v>-99.588842926998367</c:v>
                </c:pt>
                <c:pt idx="9">
                  <c:v>-99.174266453673141</c:v>
                </c:pt>
                <c:pt idx="10">
                  <c:v>-98.214936846572741</c:v>
                </c:pt>
                <c:pt idx="11">
                  <c:v>-97.898756432180519</c:v>
                </c:pt>
                <c:pt idx="12">
                  <c:v>-98.429133325852334</c:v>
                </c:pt>
                <c:pt idx="13">
                  <c:v>-99.721265611200351</c:v>
                </c:pt>
                <c:pt idx="14">
                  <c:v>-99.569186286658407</c:v>
                </c:pt>
                <c:pt idx="15">
                  <c:v>-99.69367339381354</c:v>
                </c:pt>
                <c:pt idx="16">
                  <c:v>-99.734566894578506</c:v>
                </c:pt>
              </c:numCache>
            </c:numRef>
          </c:val>
          <c:smooth val="0"/>
          <c:extLst>
            <c:ext xmlns:c16="http://schemas.microsoft.com/office/drawing/2014/chart" uri="{C3380CC4-5D6E-409C-BE32-E72D297353CC}">
              <c16:uniqueId val="{00000001-AB11-4803-9F2C-A5CAD4497057}"/>
            </c:ext>
          </c:extLst>
        </c:ser>
        <c:dLbls>
          <c:showLegendKey val="0"/>
          <c:showVal val="0"/>
          <c:showCatName val="0"/>
          <c:showSerName val="0"/>
          <c:showPercent val="0"/>
          <c:showBubbleSize val="0"/>
        </c:dLbls>
        <c:marker val="1"/>
        <c:smooth val="0"/>
        <c:axId val="434205720"/>
        <c:axId val="434199816"/>
      </c:lineChart>
      <c:catAx>
        <c:axId val="432359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32355968"/>
        <c:crosses val="autoZero"/>
        <c:auto val="1"/>
        <c:lblAlgn val="ctr"/>
        <c:lblOffset val="100"/>
        <c:noMultiLvlLbl val="0"/>
      </c:catAx>
      <c:valAx>
        <c:axId val="432355968"/>
        <c:scaling>
          <c:orientation val="minMax"/>
          <c:max val="100000"/>
          <c:min val="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432359904"/>
        <c:crosses val="autoZero"/>
        <c:crossBetween val="between"/>
      </c:valAx>
      <c:valAx>
        <c:axId val="434199816"/>
        <c:scaling>
          <c:orientation val="minMax"/>
          <c:max val="0"/>
          <c:min val="-100"/>
        </c:scaling>
        <c:delete val="0"/>
        <c:axPos val="r"/>
        <c:numFmt formatCode="#,##0.0_ "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434205720"/>
        <c:crosses val="max"/>
        <c:crossBetween val="between"/>
      </c:valAx>
      <c:catAx>
        <c:axId val="434205720"/>
        <c:scaling>
          <c:orientation val="minMax"/>
        </c:scaling>
        <c:delete val="1"/>
        <c:axPos val="b"/>
        <c:numFmt formatCode="General" sourceLinked="1"/>
        <c:majorTickMark val="out"/>
        <c:minorTickMark val="none"/>
        <c:tickLblPos val="nextTo"/>
        <c:crossAx val="434199816"/>
        <c:crosses val="autoZero"/>
        <c:auto val="1"/>
        <c:lblAlgn val="ctr"/>
        <c:lblOffset val="100"/>
        <c:noMultiLvlLbl val="0"/>
      </c:catAx>
      <c:spPr>
        <a:noFill/>
        <a:ln>
          <a:noFill/>
        </a:ln>
        <a:effectLst/>
      </c:spPr>
    </c:plotArea>
    <c:legend>
      <c:legendPos val="b"/>
      <c:layout>
        <c:manualLayout>
          <c:xMode val="edge"/>
          <c:yMode val="edge"/>
          <c:x val="0.53727816924667404"/>
          <c:y val="0.23155464647105589"/>
          <c:w val="0.37007431422161147"/>
          <c:h val="0.10501816883036214"/>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0.04684</cdr:x>
      <cdr:y>0.36157</cdr:y>
    </cdr:from>
    <cdr:to>
      <cdr:x>0.2423</cdr:x>
      <cdr:y>0.46155</cdr:y>
    </cdr:to>
    <cdr:sp macro="" textlink="">
      <cdr:nvSpPr>
        <cdr:cNvPr id="2" name="楕円 1"/>
        <cdr:cNvSpPr/>
      </cdr:nvSpPr>
      <cdr:spPr>
        <a:xfrm xmlns:a="http://schemas.openxmlformats.org/drawingml/2006/main">
          <a:off x="407474" y="1302015"/>
          <a:ext cx="1700322" cy="360026"/>
        </a:xfrm>
        <a:prstGeom xmlns:a="http://schemas.openxmlformats.org/drawingml/2006/main" prst="ellipse">
          <a:avLst/>
        </a:prstGeom>
        <a:gradFill xmlns:a="http://schemas.openxmlformats.org/drawingml/2006/main">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dirty="0" smtClean="0">
              <a:solidFill>
                <a:schemeClr val="tx1"/>
              </a:solidFill>
            </a:rPr>
            <a:t>第</a:t>
          </a:r>
          <a:r>
            <a:rPr lang="en-US" altLang="ja-JP" dirty="0" smtClean="0">
              <a:solidFill>
                <a:schemeClr val="tx1"/>
              </a:solidFill>
            </a:rPr>
            <a:t>1</a:t>
          </a:r>
          <a:r>
            <a:rPr lang="ja-JP" altLang="en-US" dirty="0" smtClean="0">
              <a:solidFill>
                <a:schemeClr val="tx1"/>
              </a:solidFill>
            </a:rPr>
            <a:t>波</a:t>
          </a:r>
          <a:endParaRPr lang="ja-JP" dirty="0">
            <a:solidFill>
              <a:schemeClr val="tx1"/>
            </a:solidFill>
          </a:endParaRPr>
        </a:p>
      </cdr:txBody>
    </cdr:sp>
  </cdr:relSizeAnchor>
  <cdr:relSizeAnchor xmlns:cdr="http://schemas.openxmlformats.org/drawingml/2006/chartDrawing">
    <cdr:from>
      <cdr:x>0.24951</cdr:x>
      <cdr:y>0.36157</cdr:y>
    </cdr:from>
    <cdr:to>
      <cdr:x>0.43574</cdr:x>
      <cdr:y>0.46155</cdr:y>
    </cdr:to>
    <cdr:sp macro="" textlink="">
      <cdr:nvSpPr>
        <cdr:cNvPr id="3" name="楕円 2"/>
        <cdr:cNvSpPr/>
      </cdr:nvSpPr>
      <cdr:spPr>
        <a:xfrm xmlns:a="http://schemas.openxmlformats.org/drawingml/2006/main">
          <a:off x="2170498" y="1302015"/>
          <a:ext cx="1620012" cy="360026"/>
        </a:xfrm>
        <a:prstGeom xmlns:a="http://schemas.openxmlformats.org/drawingml/2006/main" prst="ellipse">
          <a:avLst/>
        </a:prstGeom>
        <a:gradFill xmlns:a="http://schemas.openxmlformats.org/drawingml/2006/main">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dirty="0" smtClean="0">
              <a:solidFill>
                <a:schemeClr val="tx1"/>
              </a:solidFill>
            </a:rPr>
            <a:t>第</a:t>
          </a:r>
          <a:r>
            <a:rPr lang="en-US" altLang="ja-JP" dirty="0" smtClean="0">
              <a:solidFill>
                <a:schemeClr val="tx1"/>
              </a:solidFill>
            </a:rPr>
            <a:t>2</a:t>
          </a:r>
          <a:r>
            <a:rPr lang="ja-JP" altLang="en-US" dirty="0" smtClean="0">
              <a:solidFill>
                <a:schemeClr val="tx1"/>
              </a:solidFill>
            </a:rPr>
            <a:t>波</a:t>
          </a:r>
          <a:endParaRPr lang="ja-JP" dirty="0">
            <a:solidFill>
              <a:schemeClr val="tx1"/>
            </a:solidFill>
          </a:endParaRPr>
        </a:p>
      </cdr:txBody>
    </cdr:sp>
  </cdr:relSizeAnchor>
  <cdr:relSizeAnchor xmlns:cdr="http://schemas.openxmlformats.org/drawingml/2006/chartDrawing">
    <cdr:from>
      <cdr:x>0.4416</cdr:x>
      <cdr:y>0.04225</cdr:y>
    </cdr:from>
    <cdr:to>
      <cdr:x>0.65266</cdr:x>
      <cdr:y>0.14223</cdr:y>
    </cdr:to>
    <cdr:sp macro="" textlink="">
      <cdr:nvSpPr>
        <cdr:cNvPr id="4" name="楕円 3"/>
        <cdr:cNvSpPr/>
      </cdr:nvSpPr>
      <cdr:spPr>
        <a:xfrm xmlns:a="http://schemas.openxmlformats.org/drawingml/2006/main">
          <a:off x="3841530" y="152150"/>
          <a:ext cx="1836032" cy="360026"/>
        </a:xfrm>
        <a:prstGeom xmlns:a="http://schemas.openxmlformats.org/drawingml/2006/main" prst="ellipse">
          <a:avLst/>
        </a:prstGeom>
        <a:gradFill xmlns:a="http://schemas.openxmlformats.org/drawingml/2006/main">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dirty="0" smtClean="0">
              <a:solidFill>
                <a:schemeClr val="tx1"/>
              </a:solidFill>
            </a:rPr>
            <a:t>第</a:t>
          </a:r>
          <a:r>
            <a:rPr lang="en-US" altLang="ja-JP" dirty="0">
              <a:solidFill>
                <a:schemeClr val="tx1"/>
              </a:solidFill>
            </a:rPr>
            <a:t>3</a:t>
          </a:r>
          <a:r>
            <a:rPr lang="ja-JP" altLang="en-US" dirty="0" smtClean="0">
              <a:solidFill>
                <a:schemeClr val="tx1"/>
              </a:solidFill>
            </a:rPr>
            <a:t>波</a:t>
          </a:r>
          <a:endParaRPr lang="ja-JP"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2"/>
            <a:ext cx="2945659" cy="496332"/>
          </a:xfrm>
          <a:prstGeom prst="rect">
            <a:avLst/>
          </a:prstGeom>
        </p:spPr>
        <p:txBody>
          <a:bodyPr vert="horz" lIns="91292" tIns="45644" rIns="91292" bIns="4564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8" y="2"/>
            <a:ext cx="2945659" cy="496332"/>
          </a:xfrm>
          <a:prstGeom prst="rect">
            <a:avLst/>
          </a:prstGeom>
        </p:spPr>
        <p:txBody>
          <a:bodyPr vert="horz" lIns="91292" tIns="45644" rIns="91292" bIns="45644" rtlCol="0"/>
          <a:lstStyle>
            <a:lvl1pPr algn="r">
              <a:defRPr sz="1200"/>
            </a:lvl1pPr>
          </a:lstStyle>
          <a:p>
            <a:fld id="{3D16FDEC-560D-45FF-95E3-45F1DE396D79}" type="datetimeFigureOut">
              <a:rPr kumimoji="1" lang="ja-JP" altLang="en-US" smtClean="0"/>
              <a:t>2021/9/9</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62525" cy="3721100"/>
          </a:xfrm>
          <a:prstGeom prst="rect">
            <a:avLst/>
          </a:prstGeom>
          <a:noFill/>
          <a:ln w="12700">
            <a:solidFill>
              <a:prstClr val="black"/>
            </a:solidFill>
          </a:ln>
        </p:spPr>
        <p:txBody>
          <a:bodyPr vert="horz" lIns="91292" tIns="45644" rIns="91292" bIns="45644" rtlCol="0" anchor="ctr"/>
          <a:lstStyle/>
          <a:p>
            <a:endParaRPr lang="ja-JP" altLang="en-US"/>
          </a:p>
        </p:txBody>
      </p:sp>
      <p:sp>
        <p:nvSpPr>
          <p:cNvPr id="5" name="ノート プレースホルダー 4"/>
          <p:cNvSpPr>
            <a:spLocks noGrp="1"/>
          </p:cNvSpPr>
          <p:nvPr>
            <p:ph type="body" sz="quarter" idx="3"/>
          </p:nvPr>
        </p:nvSpPr>
        <p:spPr>
          <a:xfrm>
            <a:off x="679768" y="4715156"/>
            <a:ext cx="5438140" cy="4466987"/>
          </a:xfrm>
          <a:prstGeom prst="rect">
            <a:avLst/>
          </a:prstGeom>
        </p:spPr>
        <p:txBody>
          <a:bodyPr vert="horz" lIns="91292" tIns="45644" rIns="91292" bIns="4564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6" y="9428585"/>
            <a:ext cx="2945659" cy="496332"/>
          </a:xfrm>
          <a:prstGeom prst="rect">
            <a:avLst/>
          </a:prstGeom>
        </p:spPr>
        <p:txBody>
          <a:bodyPr vert="horz" lIns="91292" tIns="45644" rIns="91292" bIns="4564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8" y="9428585"/>
            <a:ext cx="2945659" cy="496332"/>
          </a:xfrm>
          <a:prstGeom prst="rect">
            <a:avLst/>
          </a:prstGeom>
        </p:spPr>
        <p:txBody>
          <a:bodyPr vert="horz" lIns="91292" tIns="45644" rIns="91292" bIns="45644" rtlCol="0" anchor="b"/>
          <a:lstStyle>
            <a:lvl1pPr algn="r">
              <a:defRPr sz="1200"/>
            </a:lvl1pPr>
          </a:lstStyle>
          <a:p>
            <a:fld id="{7DFC286C-5495-4B3F-9CAF-8B4C2DB5627F}" type="slidenum">
              <a:rPr kumimoji="1" lang="ja-JP" altLang="en-US" smtClean="0"/>
              <a:t>‹#›</a:t>
            </a:fld>
            <a:endParaRPr kumimoji="1" lang="ja-JP" altLang="en-US"/>
          </a:p>
        </p:txBody>
      </p:sp>
    </p:spTree>
    <p:extLst>
      <p:ext uri="{BB962C8B-B14F-4D97-AF65-F5344CB8AC3E}">
        <p14:creationId xmlns:p14="http://schemas.microsoft.com/office/powerpoint/2010/main" val="42351442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a:t>
            </a:fld>
            <a:endParaRPr lang="ja-JP" altLang="en-US">
              <a:solidFill>
                <a:prstClr val="black"/>
              </a:solidFill>
            </a:endParaRPr>
          </a:p>
        </p:txBody>
      </p:sp>
    </p:spTree>
    <p:extLst>
      <p:ext uri="{BB962C8B-B14F-4D97-AF65-F5344CB8AC3E}">
        <p14:creationId xmlns:p14="http://schemas.microsoft.com/office/powerpoint/2010/main" val="2667616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10</a:t>
            </a:fld>
            <a:endParaRPr lang="ja-JP" altLang="en-US">
              <a:solidFill>
                <a:prstClr val="black"/>
              </a:solidFill>
            </a:endParaRPr>
          </a:p>
        </p:txBody>
      </p:sp>
    </p:spTree>
    <p:extLst>
      <p:ext uri="{BB962C8B-B14F-4D97-AF65-F5344CB8AC3E}">
        <p14:creationId xmlns:p14="http://schemas.microsoft.com/office/powerpoint/2010/main" val="4166240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11</a:t>
            </a:fld>
            <a:endParaRPr lang="ja-JP" altLang="en-US">
              <a:solidFill>
                <a:prstClr val="black"/>
              </a:solidFill>
            </a:endParaRPr>
          </a:p>
        </p:txBody>
      </p:sp>
    </p:spTree>
    <p:extLst>
      <p:ext uri="{BB962C8B-B14F-4D97-AF65-F5344CB8AC3E}">
        <p14:creationId xmlns:p14="http://schemas.microsoft.com/office/powerpoint/2010/main" val="334377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12</a:t>
            </a:fld>
            <a:endParaRPr lang="ja-JP" altLang="en-US">
              <a:solidFill>
                <a:prstClr val="black"/>
              </a:solidFill>
            </a:endParaRPr>
          </a:p>
        </p:txBody>
      </p:sp>
    </p:spTree>
    <p:extLst>
      <p:ext uri="{BB962C8B-B14F-4D97-AF65-F5344CB8AC3E}">
        <p14:creationId xmlns:p14="http://schemas.microsoft.com/office/powerpoint/2010/main" val="2072782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13</a:t>
            </a:fld>
            <a:endParaRPr lang="ja-JP" altLang="en-US">
              <a:solidFill>
                <a:prstClr val="black"/>
              </a:solidFill>
            </a:endParaRPr>
          </a:p>
        </p:txBody>
      </p:sp>
    </p:spTree>
    <p:extLst>
      <p:ext uri="{BB962C8B-B14F-4D97-AF65-F5344CB8AC3E}">
        <p14:creationId xmlns:p14="http://schemas.microsoft.com/office/powerpoint/2010/main" val="37955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15</a:t>
            </a:fld>
            <a:endParaRPr lang="ja-JP" altLang="en-US">
              <a:solidFill>
                <a:prstClr val="black"/>
              </a:solidFill>
            </a:endParaRPr>
          </a:p>
        </p:txBody>
      </p:sp>
    </p:spTree>
    <p:extLst>
      <p:ext uri="{BB962C8B-B14F-4D97-AF65-F5344CB8AC3E}">
        <p14:creationId xmlns:p14="http://schemas.microsoft.com/office/powerpoint/2010/main" val="1010516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16</a:t>
            </a:fld>
            <a:endParaRPr lang="ja-JP" altLang="en-US">
              <a:solidFill>
                <a:prstClr val="black"/>
              </a:solidFill>
            </a:endParaRPr>
          </a:p>
        </p:txBody>
      </p:sp>
    </p:spTree>
    <p:extLst>
      <p:ext uri="{BB962C8B-B14F-4D97-AF65-F5344CB8AC3E}">
        <p14:creationId xmlns:p14="http://schemas.microsoft.com/office/powerpoint/2010/main" val="2989843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17</a:t>
            </a:fld>
            <a:endParaRPr lang="ja-JP" altLang="en-US">
              <a:solidFill>
                <a:prstClr val="black"/>
              </a:solidFill>
            </a:endParaRPr>
          </a:p>
        </p:txBody>
      </p:sp>
    </p:spTree>
    <p:extLst>
      <p:ext uri="{BB962C8B-B14F-4D97-AF65-F5344CB8AC3E}">
        <p14:creationId xmlns:p14="http://schemas.microsoft.com/office/powerpoint/2010/main" val="3628392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18</a:t>
            </a:fld>
            <a:endParaRPr lang="ja-JP" altLang="en-US">
              <a:solidFill>
                <a:prstClr val="black"/>
              </a:solidFill>
            </a:endParaRPr>
          </a:p>
        </p:txBody>
      </p:sp>
    </p:spTree>
    <p:extLst>
      <p:ext uri="{BB962C8B-B14F-4D97-AF65-F5344CB8AC3E}">
        <p14:creationId xmlns:p14="http://schemas.microsoft.com/office/powerpoint/2010/main" val="4023719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19</a:t>
            </a:fld>
            <a:endParaRPr lang="ja-JP" altLang="en-US">
              <a:solidFill>
                <a:prstClr val="black"/>
              </a:solidFill>
            </a:endParaRPr>
          </a:p>
        </p:txBody>
      </p:sp>
    </p:spTree>
    <p:extLst>
      <p:ext uri="{BB962C8B-B14F-4D97-AF65-F5344CB8AC3E}">
        <p14:creationId xmlns:p14="http://schemas.microsoft.com/office/powerpoint/2010/main" val="3367502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2</a:t>
            </a:fld>
            <a:endParaRPr lang="ja-JP" altLang="en-US">
              <a:solidFill>
                <a:prstClr val="black"/>
              </a:solidFill>
            </a:endParaRPr>
          </a:p>
        </p:txBody>
      </p:sp>
    </p:spTree>
    <p:extLst>
      <p:ext uri="{BB962C8B-B14F-4D97-AF65-F5344CB8AC3E}">
        <p14:creationId xmlns:p14="http://schemas.microsoft.com/office/powerpoint/2010/main" val="2276589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a:t>
            </a:fld>
            <a:endParaRPr lang="ja-JP" altLang="en-US">
              <a:solidFill>
                <a:prstClr val="black"/>
              </a:solidFill>
            </a:endParaRPr>
          </a:p>
        </p:txBody>
      </p:sp>
    </p:spTree>
    <p:extLst>
      <p:ext uri="{BB962C8B-B14F-4D97-AF65-F5344CB8AC3E}">
        <p14:creationId xmlns:p14="http://schemas.microsoft.com/office/powerpoint/2010/main" val="2706589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a:t>
            </a:fld>
            <a:endParaRPr lang="ja-JP" altLang="en-US">
              <a:solidFill>
                <a:prstClr val="black"/>
              </a:solidFill>
            </a:endParaRPr>
          </a:p>
        </p:txBody>
      </p:sp>
    </p:spTree>
    <p:extLst>
      <p:ext uri="{BB962C8B-B14F-4D97-AF65-F5344CB8AC3E}">
        <p14:creationId xmlns:p14="http://schemas.microsoft.com/office/powerpoint/2010/main" val="3693807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5</a:t>
            </a:fld>
            <a:endParaRPr lang="ja-JP" altLang="en-US">
              <a:solidFill>
                <a:prstClr val="black"/>
              </a:solidFill>
            </a:endParaRPr>
          </a:p>
        </p:txBody>
      </p:sp>
    </p:spTree>
    <p:extLst>
      <p:ext uri="{BB962C8B-B14F-4D97-AF65-F5344CB8AC3E}">
        <p14:creationId xmlns:p14="http://schemas.microsoft.com/office/powerpoint/2010/main" val="890761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6</a:t>
            </a:fld>
            <a:endParaRPr lang="ja-JP" altLang="en-US">
              <a:solidFill>
                <a:prstClr val="black"/>
              </a:solidFill>
            </a:endParaRPr>
          </a:p>
        </p:txBody>
      </p:sp>
    </p:spTree>
    <p:extLst>
      <p:ext uri="{BB962C8B-B14F-4D97-AF65-F5344CB8AC3E}">
        <p14:creationId xmlns:p14="http://schemas.microsoft.com/office/powerpoint/2010/main" val="3969423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7</a:t>
            </a:fld>
            <a:endParaRPr lang="ja-JP" altLang="en-US">
              <a:solidFill>
                <a:prstClr val="black"/>
              </a:solidFill>
            </a:endParaRPr>
          </a:p>
        </p:txBody>
      </p:sp>
    </p:spTree>
    <p:extLst>
      <p:ext uri="{BB962C8B-B14F-4D97-AF65-F5344CB8AC3E}">
        <p14:creationId xmlns:p14="http://schemas.microsoft.com/office/powerpoint/2010/main" val="1666981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8</a:t>
            </a:fld>
            <a:endParaRPr lang="ja-JP" altLang="en-US">
              <a:solidFill>
                <a:prstClr val="black"/>
              </a:solidFill>
            </a:endParaRPr>
          </a:p>
        </p:txBody>
      </p:sp>
    </p:spTree>
    <p:extLst>
      <p:ext uri="{BB962C8B-B14F-4D97-AF65-F5344CB8AC3E}">
        <p14:creationId xmlns:p14="http://schemas.microsoft.com/office/powerpoint/2010/main" val="1079643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9</a:t>
            </a:fld>
            <a:endParaRPr lang="ja-JP" altLang="en-US">
              <a:solidFill>
                <a:prstClr val="black"/>
              </a:solidFill>
            </a:endParaRPr>
          </a:p>
        </p:txBody>
      </p:sp>
    </p:spTree>
    <p:extLst>
      <p:ext uri="{BB962C8B-B14F-4D97-AF65-F5344CB8AC3E}">
        <p14:creationId xmlns:p14="http://schemas.microsoft.com/office/powerpoint/2010/main" val="275622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07C16352-38CE-4087-9AEB-EF4EAA3369C9}" type="datetime1">
              <a:rPr kumimoji="1" lang="ja-JP" altLang="en-US" smtClean="0"/>
              <a:t>2021/9/9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2D100E2A-1B39-4AD7-B407-D3E8CF1A718A}" type="datetime1">
              <a:rPr kumimoji="1" lang="ja-JP" altLang="en-US" smtClean="0"/>
              <a:t>2021/9/9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60CDEA0E-70D3-44F0-8982-0E1C7A222826}" type="datetime1">
              <a:rPr kumimoji="1" lang="ja-JP" altLang="en-US" smtClean="0"/>
              <a:t>2021/9/9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97D61F3-0971-4668-AFB9-787DC8BC3FE3}" type="datetime1">
              <a:rPr kumimoji="1" lang="ja-JP" altLang="en-US" smtClean="0"/>
              <a:t>2021/9/9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7621271D-97F0-413D-9491-08A772172558}" type="datetime1">
              <a:rPr kumimoji="1" lang="ja-JP" altLang="en-US" smtClean="0"/>
              <a:t>2021/9/9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日付プレースホルダ 4"/>
          <p:cNvSpPr>
            <a:spLocks noGrp="1"/>
          </p:cNvSpPr>
          <p:nvPr>
            <p:ph type="dt" sz="half" idx="10"/>
          </p:nvPr>
        </p:nvSpPr>
        <p:spPr/>
        <p:txBody>
          <a:bodyPr/>
          <a:lstStyle/>
          <a:p>
            <a:fld id="{E402D89B-10F7-4F61-A4F1-9B16A2C901B6}" type="datetime1">
              <a:rPr kumimoji="1" lang="ja-JP" altLang="en-US" smtClean="0"/>
              <a:t>2021/9/9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8" name="正方形/長方形 7"/>
          <p:cNvSpPr/>
          <p:nvPr userDrawn="1"/>
        </p:nvSpPr>
        <p:spPr>
          <a:xfrm rot="20101103">
            <a:off x="863017" y="2293258"/>
            <a:ext cx="7265564" cy="1862048"/>
          </a:xfrm>
          <a:prstGeom prst="rect">
            <a:avLst/>
          </a:prstGeom>
          <a:noFill/>
          <a:ln>
            <a:solidFill>
              <a:schemeClr val="tx1">
                <a:alpha val="0"/>
              </a:schemeClr>
            </a:solidFill>
          </a:ln>
        </p:spPr>
        <p:txBody>
          <a:bodyPr wrap="square" lIns="91440" tIns="45720" rIns="91440" bIns="45720">
            <a:spAutoFit/>
          </a:bodyPr>
          <a:lstStyle/>
          <a:p>
            <a:pPr algn="ctr"/>
            <a:r>
              <a:rPr lang="ja-JP" altLang="en-US" sz="11500" b="0" cap="none" spc="0" dirty="0">
                <a:ln w="0"/>
                <a:gradFill>
                  <a:gsLst>
                    <a:gs pos="21000">
                      <a:srgbClr val="53575C">
                        <a:alpha val="22000"/>
                      </a:srgbClr>
                    </a:gs>
                    <a:gs pos="88000">
                      <a:srgbClr val="C5C7CA"/>
                    </a:gs>
                  </a:gsLst>
                  <a:lin ang="5400000"/>
                </a:gradFill>
                <a:effectLst/>
              </a:rPr>
              <a:t>調  整  中</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86D95699-AEE5-4082-9954-B15E99D2AD23}" type="datetime1">
              <a:rPr kumimoji="1" lang="ja-JP" altLang="en-US" smtClean="0"/>
              <a:t>2021/9/9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10" name="正方形/長方形 9"/>
          <p:cNvSpPr/>
          <p:nvPr userDrawn="1"/>
        </p:nvSpPr>
        <p:spPr>
          <a:xfrm rot="20101103">
            <a:off x="863017" y="2293258"/>
            <a:ext cx="7265564" cy="1862048"/>
          </a:xfrm>
          <a:prstGeom prst="rect">
            <a:avLst/>
          </a:prstGeom>
          <a:noFill/>
          <a:ln>
            <a:solidFill>
              <a:schemeClr val="tx1">
                <a:alpha val="0"/>
              </a:schemeClr>
            </a:solidFill>
          </a:ln>
        </p:spPr>
        <p:txBody>
          <a:bodyPr wrap="square" lIns="91440" tIns="45720" rIns="91440" bIns="45720">
            <a:spAutoFit/>
          </a:bodyPr>
          <a:lstStyle/>
          <a:p>
            <a:pPr algn="ctr"/>
            <a:r>
              <a:rPr lang="ja-JP" altLang="en-US" sz="11500" b="0" cap="none" spc="0" dirty="0">
                <a:ln w="0"/>
                <a:gradFill>
                  <a:gsLst>
                    <a:gs pos="21000">
                      <a:srgbClr val="53575C">
                        <a:alpha val="22000"/>
                      </a:srgbClr>
                    </a:gs>
                    <a:gs pos="88000">
                      <a:srgbClr val="C5C7CA"/>
                    </a:gs>
                  </a:gsLst>
                  <a:lin ang="5400000"/>
                </a:gradFill>
                <a:effectLst/>
              </a:rPr>
              <a:t>調  整  中</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33FB9DDD-F044-43F2-B6EC-97359F57DEF4}" type="datetime1">
              <a:rPr kumimoji="1" lang="ja-JP" altLang="en-US" smtClean="0"/>
              <a:t>2021/9/9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349AC5B7-1FA4-497C-BDB9-F81249A22ACD}" type="datetime1">
              <a:rPr kumimoji="1" lang="ja-JP" altLang="en-US" smtClean="0"/>
              <a:t>2021/9/9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79E379C-B2DD-4E52-AD42-1B377A81EF9C}" type="datetime1">
              <a:rPr kumimoji="1" lang="ja-JP" altLang="en-US" smtClean="0"/>
              <a:t>2021/9/9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B3054D8-1363-4D97-963A-A2A2E6DB23C5}" type="datetime1">
              <a:rPr kumimoji="1" lang="ja-JP" altLang="en-US" smtClean="0"/>
              <a:t>2021/9/9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CA9743-3158-4FC2-BB0F-99BA9B234A8C}" type="datetime1">
              <a:rPr kumimoji="1" lang="ja-JP" altLang="en-US" smtClean="0"/>
              <a:t>2021/9/9</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chart" Target="../charts/chart18.xml"/></Relationships>
</file>

<file path=ppt/slides/_rels/slide1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chart" Target="../charts/chart6.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611560" y="1340768"/>
            <a:ext cx="7992888" cy="1656184"/>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2800" b="1" kern="100" dirty="0" smtClean="0">
                <a:solidFill>
                  <a:schemeClr val="tx1"/>
                </a:solidFill>
                <a:ea typeface="Meiryo UI" panose="020B0604030504040204" pitchFamily="50" charset="-128"/>
                <a:cs typeface="Times New Roman" panose="02020603050405020304" pitchFamily="18" charset="0"/>
              </a:rPr>
              <a:t>大阪都市魅力創造戦略関連施策を</a:t>
            </a:r>
            <a:endParaRPr lang="en-US" altLang="ja-JP" sz="2800" b="1" kern="100" dirty="0" smtClean="0">
              <a:solidFill>
                <a:schemeClr val="tx1"/>
              </a:solidFill>
              <a:ea typeface="Meiryo UI" panose="020B0604030504040204" pitchFamily="50" charset="-128"/>
              <a:cs typeface="Times New Roman" panose="02020603050405020304" pitchFamily="18" charset="0"/>
            </a:endParaRPr>
          </a:p>
          <a:p>
            <a:pPr algn="ctr"/>
            <a:r>
              <a:rPr lang="ja-JP" altLang="en-US" sz="2800" b="1" kern="100" dirty="0" smtClean="0">
                <a:solidFill>
                  <a:schemeClr val="tx1"/>
                </a:solidFill>
                <a:ea typeface="Meiryo UI" panose="020B0604030504040204" pitchFamily="50" charset="-128"/>
                <a:cs typeface="Times New Roman" panose="02020603050405020304" pitchFamily="18" charset="0"/>
              </a:rPr>
              <a:t>取り巻く状況に関するデータ集</a:t>
            </a:r>
            <a:endParaRPr lang="en-US" altLang="ja-JP" sz="2000" b="1" kern="100" dirty="0" smtClean="0">
              <a:solidFill>
                <a:schemeClr val="tx1"/>
              </a:solidFill>
              <a:ea typeface="Meiryo UI" panose="020B0604030504040204" pitchFamily="50" charset="-128"/>
              <a:cs typeface="Times New Roman" panose="02020603050405020304" pitchFamily="18" charset="0"/>
            </a:endParaRPr>
          </a:p>
        </p:txBody>
      </p:sp>
      <p:cxnSp>
        <p:nvCxnSpPr>
          <p:cNvPr id="26" name="直線コネクタ 25"/>
          <p:cNvCxnSpPr/>
          <p:nvPr/>
        </p:nvCxnSpPr>
        <p:spPr>
          <a:xfrm flipV="1">
            <a:off x="0" y="3140968"/>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7524328" y="476672"/>
            <a:ext cx="1296144" cy="432048"/>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smtClean="0">
                <a:latin typeface="Meiryo UI" panose="020B0604030504040204" pitchFamily="50" charset="-128"/>
                <a:ea typeface="Meiryo UI" panose="020B0604030504040204" pitchFamily="50" charset="-128"/>
              </a:rPr>
              <a:t>参考資料２</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64341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線コネクタ 16"/>
          <p:cNvCxnSpPr/>
          <p:nvPr/>
        </p:nvCxnSpPr>
        <p:spPr>
          <a:xfrm flipV="1">
            <a:off x="65745" y="473340"/>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3B58F61D-26BF-4AB9-ACFA-1A220C73C56B}"/>
              </a:ext>
            </a:extLst>
          </p:cNvPr>
          <p:cNvSpPr txBox="1"/>
          <p:nvPr/>
        </p:nvSpPr>
        <p:spPr>
          <a:xfrm>
            <a:off x="65745" y="541410"/>
            <a:ext cx="9087854" cy="492443"/>
          </a:xfrm>
          <a:prstGeom prst="rect">
            <a:avLst/>
          </a:prstGeom>
          <a:noFill/>
          <a:ln>
            <a:noFill/>
          </a:ln>
        </p:spPr>
        <p:txBody>
          <a:bodyPr wrap="square" rtlCol="0">
            <a:spAutoFit/>
          </a:bodyPr>
          <a:lstStyle/>
          <a:p>
            <a:pPr marL="285750" indent="-285750">
              <a:buFont typeface="Wingdings" panose="05000000000000000000" pitchFamily="2" charset="2"/>
              <a:buChar char="Ø"/>
            </a:pPr>
            <a:r>
              <a:rPr lang="en-US" altLang="ja-JP" sz="1300" dirty="0" smtClean="0">
                <a:latin typeface="Meiryo UI" panose="020B0604030504040204" pitchFamily="50" charset="-128"/>
                <a:ea typeface="Meiryo UI" panose="020B0604030504040204" pitchFamily="50" charset="-128"/>
              </a:rPr>
              <a:t>2020</a:t>
            </a:r>
            <a:r>
              <a:rPr lang="ja-JP" altLang="en-US" sz="1300" dirty="0" smtClean="0">
                <a:latin typeface="Meiryo UI" panose="020B0604030504040204" pitchFamily="50" charset="-128"/>
                <a:ea typeface="Meiryo UI" panose="020B0604030504040204" pitchFamily="50" charset="-128"/>
              </a:rPr>
              <a:t>年（令和</a:t>
            </a:r>
            <a:r>
              <a:rPr lang="en-US" altLang="ja-JP" sz="1300" dirty="0" smtClean="0">
                <a:latin typeface="Meiryo UI" panose="020B0604030504040204" pitchFamily="50" charset="-128"/>
                <a:ea typeface="Meiryo UI" panose="020B0604030504040204" pitchFamily="50" charset="-128"/>
              </a:rPr>
              <a:t>2</a:t>
            </a:r>
            <a:r>
              <a:rPr lang="ja-JP" altLang="en-US" sz="1300" dirty="0" smtClean="0">
                <a:latin typeface="Meiryo UI" panose="020B0604030504040204" pitchFamily="50" charset="-128"/>
                <a:ea typeface="Meiryo UI" panose="020B0604030504040204" pitchFamily="50" charset="-128"/>
              </a:rPr>
              <a:t>年）は、新型コロナウイルス感染症の影響により、</a:t>
            </a:r>
            <a:r>
              <a:rPr lang="ja-JP" altLang="en-US" sz="1300" dirty="0">
                <a:latin typeface="Meiryo UI" panose="020B0604030504040204" pitchFamily="50" charset="-128"/>
                <a:ea typeface="Meiryo UI" panose="020B0604030504040204" pitchFamily="50" charset="-128"/>
              </a:rPr>
              <a:t>世界</a:t>
            </a:r>
            <a:r>
              <a:rPr lang="ja-JP" altLang="en-US" sz="1300" dirty="0" smtClean="0">
                <a:latin typeface="Meiryo UI" panose="020B0604030504040204" pitchFamily="50" charset="-128"/>
                <a:ea typeface="Meiryo UI" panose="020B0604030504040204" pitchFamily="50" charset="-128"/>
              </a:rPr>
              <a:t>における国際会議の多くが延期となった。</a:t>
            </a:r>
            <a:endParaRPr lang="en-US" altLang="ja-JP" sz="13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300" dirty="0" smtClean="0">
                <a:latin typeface="Meiryo UI" panose="020B0604030504040204" pitchFamily="50" charset="-128"/>
                <a:ea typeface="Meiryo UI" panose="020B0604030504040204" pitchFamily="50" charset="-128"/>
              </a:rPr>
              <a:t>一方、オンラインやオンラインと実地開催を組み合わせたハイブリッドといった、人の移動や密を回避する開催方法による会議が増加した。</a:t>
            </a:r>
            <a:endParaRPr lang="en-US" altLang="ja-JP" sz="1300" dirty="0">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F8D4A0CB-DEE1-4647-985B-D1A2FA689496}"/>
              </a:ext>
            </a:extLst>
          </p:cNvPr>
          <p:cNvSpPr txBox="1"/>
          <p:nvPr/>
        </p:nvSpPr>
        <p:spPr>
          <a:xfrm>
            <a:off x="65744" y="1048380"/>
            <a:ext cx="5514368" cy="292388"/>
          </a:xfrm>
          <a:prstGeom prst="rect">
            <a:avLst/>
          </a:prstGeom>
          <a:noFill/>
        </p:spPr>
        <p:txBody>
          <a:bodyPr wrap="square" rtlCol="0">
            <a:spAutoFit/>
          </a:bodyPr>
          <a:lstStyle/>
          <a:p>
            <a:pPr lvl="0" defTabSz="742950">
              <a:defRPr/>
            </a:pPr>
            <a:r>
              <a:rPr lang="ja-JP" altLang="en-US" sz="1300" b="1" dirty="0" smtClean="0">
                <a:solidFill>
                  <a:prstClr val="black"/>
                </a:solidFill>
                <a:latin typeface="Meiryo UI" panose="020B0604030504040204" pitchFamily="50" charset="-128"/>
                <a:ea typeface="Meiryo UI" panose="020B0604030504040204" pitchFamily="50" charset="-128"/>
              </a:rPr>
              <a:t>＜</a:t>
            </a:r>
            <a:r>
              <a:rPr lang="en-US" altLang="ja-JP" sz="1300" b="1" dirty="0" smtClean="0">
                <a:solidFill>
                  <a:prstClr val="black"/>
                </a:solidFill>
                <a:latin typeface="Meiryo UI" panose="020B0604030504040204" pitchFamily="50" charset="-128"/>
                <a:ea typeface="Meiryo UI" panose="020B0604030504040204" pitchFamily="50" charset="-128"/>
              </a:rPr>
              <a:t>2020</a:t>
            </a:r>
            <a:r>
              <a:rPr lang="ja-JP" altLang="en-US" sz="1300" b="1" dirty="0" smtClean="0">
                <a:solidFill>
                  <a:prstClr val="black"/>
                </a:solidFill>
                <a:latin typeface="Meiryo UI" panose="020B0604030504040204" pitchFamily="50" charset="-128"/>
                <a:ea typeface="Meiryo UI" panose="020B0604030504040204" pitchFamily="50" charset="-128"/>
              </a:rPr>
              <a:t>年に開催が予定されていた国際会議の件数と開催状況（地域別）＞</a:t>
            </a:r>
            <a:endPar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9" name="角丸四角形 28"/>
          <p:cNvSpPr/>
          <p:nvPr/>
        </p:nvSpPr>
        <p:spPr>
          <a:xfrm>
            <a:off x="-56791" y="-145223"/>
            <a:ext cx="8417178" cy="830628"/>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a:t>
            </a:r>
            <a:r>
              <a:rPr lang="ja-JP" altLang="en-US" sz="2000" b="1" kern="100" dirty="0" smtClean="0">
                <a:solidFill>
                  <a:schemeClr val="tx1"/>
                </a:solidFill>
                <a:ea typeface="Meiryo UI" panose="020B0604030504040204" pitchFamily="50" charset="-128"/>
                <a:cs typeface="Times New Roman" panose="02020603050405020304" pitchFamily="18" charset="0"/>
              </a:rPr>
              <a:t>　世界における国際会議の開催状況（地域別）</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BAC84493-B1F3-4A8E-A857-738C9A753F19}"/>
              </a:ext>
            </a:extLst>
          </p:cNvPr>
          <p:cNvSpPr txBox="1"/>
          <p:nvPr/>
        </p:nvSpPr>
        <p:spPr>
          <a:xfrm>
            <a:off x="216000" y="5954185"/>
            <a:ext cx="7812384" cy="707886"/>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rPr>
              <a:t>出典：国土交通省「令和</a:t>
            </a:r>
            <a:r>
              <a:rPr lang="en-US" altLang="ja-JP" sz="1000" dirty="0" smtClean="0">
                <a:latin typeface="Meiryo UI" panose="020B0604030504040204" pitchFamily="50" charset="-128"/>
                <a:ea typeface="Meiryo UI" panose="020B0604030504040204" pitchFamily="50" charset="-128"/>
              </a:rPr>
              <a:t>3</a:t>
            </a:r>
            <a:r>
              <a:rPr lang="ja-JP" altLang="en-US" sz="1000" dirty="0" smtClean="0">
                <a:latin typeface="Meiryo UI" panose="020B0604030504040204" pitchFamily="50" charset="-128"/>
                <a:ea typeface="Meiryo UI" panose="020B0604030504040204" pitchFamily="50" charset="-128"/>
              </a:rPr>
              <a:t>年版 観光白書</a:t>
            </a:r>
            <a:r>
              <a:rPr lang="ja-JP" altLang="en-US" sz="1000" dirty="0">
                <a:latin typeface="Meiryo UI" panose="020B0604030504040204" pitchFamily="50" charset="-128"/>
                <a:ea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資料　</a:t>
            </a:r>
            <a:r>
              <a:rPr lang="en-US" altLang="ja-JP" sz="1000" dirty="0" smtClean="0">
                <a:latin typeface="Meiryo UI" panose="020B0604030504040204" pitchFamily="50" charset="-128"/>
                <a:ea typeface="Meiryo UI" panose="020B0604030504040204" pitchFamily="50" charset="-128"/>
              </a:rPr>
              <a:t>ICCA</a:t>
            </a:r>
            <a:r>
              <a:rPr lang="ja-JP" altLang="en-US" sz="1000" dirty="0" smtClean="0">
                <a:latin typeface="Meiryo UI" panose="020B0604030504040204" pitchFamily="50" charset="-128"/>
                <a:ea typeface="Meiryo UI" panose="020B0604030504040204" pitchFamily="50" charset="-128"/>
              </a:rPr>
              <a:t>（国際会議協会）「</a:t>
            </a:r>
            <a:r>
              <a:rPr lang="en-US" altLang="ja-JP" sz="1000" dirty="0" smtClean="0">
                <a:latin typeface="Meiryo UI" panose="020B0604030504040204" pitchFamily="50" charset="-128"/>
                <a:ea typeface="Meiryo UI" panose="020B0604030504040204" pitchFamily="50" charset="-128"/>
              </a:rPr>
              <a:t>ICCA Statistics Report 2020</a:t>
            </a:r>
            <a:r>
              <a:rPr lang="ja-JP" altLang="en-US" sz="1000" dirty="0" smtClean="0">
                <a:latin typeface="Meiryo UI" panose="020B0604030504040204" pitchFamily="50" charset="-128"/>
                <a:ea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rPr>
              <a:t>2021</a:t>
            </a:r>
            <a:r>
              <a:rPr lang="ja-JP" altLang="en-US" sz="1000" dirty="0" smtClean="0">
                <a:latin typeface="Meiryo UI" panose="020B0604030504040204" pitchFamily="50" charset="-128"/>
                <a:ea typeface="Meiryo UI" panose="020B0604030504040204" pitchFamily="50" charset="-128"/>
              </a:rPr>
              <a:t>年（令和</a:t>
            </a:r>
            <a:r>
              <a:rPr lang="en-US" altLang="ja-JP" sz="1000" dirty="0" smtClean="0">
                <a:latin typeface="Meiryo UI" panose="020B0604030504040204" pitchFamily="50" charset="-128"/>
                <a:ea typeface="Meiryo UI" panose="020B0604030504040204" pitchFamily="50" charset="-128"/>
              </a:rPr>
              <a:t>3</a:t>
            </a:r>
            <a:r>
              <a:rPr lang="ja-JP" altLang="en-US" sz="1000" dirty="0" smtClean="0">
                <a:latin typeface="Meiryo UI" panose="020B0604030504040204" pitchFamily="50" charset="-128"/>
                <a:ea typeface="Meiryo UI" panose="020B0604030504040204" pitchFamily="50" charset="-128"/>
              </a:rPr>
              <a:t>年）</a:t>
            </a:r>
            <a:r>
              <a:rPr lang="en-US" altLang="ja-JP" sz="1000" dirty="0" smtClean="0">
                <a:latin typeface="Meiryo UI" panose="020B0604030504040204" pitchFamily="50" charset="-128"/>
                <a:ea typeface="Meiryo UI" panose="020B0604030504040204" pitchFamily="50" charset="-128"/>
              </a:rPr>
              <a:t>5</a:t>
            </a:r>
            <a:r>
              <a:rPr lang="ja-JP" altLang="en-US" sz="1000" dirty="0" smtClean="0">
                <a:latin typeface="Meiryo UI" panose="020B0604030504040204" pitchFamily="50" charset="-128"/>
                <a:ea typeface="Meiryo UI" panose="020B0604030504040204" pitchFamily="50" charset="-128"/>
              </a:rPr>
              <a:t>月時点）に基づき、観光庁作成</a:t>
            </a:r>
            <a:endParaRPr lang="en-US" altLang="ja-JP" sz="1000" dirty="0" smtClean="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注１　本表の各地域は、</a:t>
            </a:r>
            <a:r>
              <a:rPr lang="en-US" altLang="ja-JP" sz="1000" dirty="0" smtClean="0">
                <a:latin typeface="Meiryo UI" panose="020B0604030504040204" pitchFamily="50" charset="-128"/>
                <a:ea typeface="Meiryo UI" panose="020B0604030504040204" pitchFamily="50" charset="-128"/>
              </a:rPr>
              <a:t>ICCA</a:t>
            </a:r>
            <a:r>
              <a:rPr lang="ja-JP" altLang="en-US" sz="1000" dirty="0" smtClean="0">
                <a:latin typeface="Meiryo UI" panose="020B0604030504040204" pitchFamily="50" charset="-128"/>
                <a:ea typeface="Meiryo UI" panose="020B0604030504040204" pitchFamily="50" charset="-128"/>
              </a:rPr>
              <a:t>（国際会議協会）の区分に基づく。</a:t>
            </a:r>
            <a:endParaRPr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注２　構成比は、小数点第一位を四捨五入しているため、各構成比の合計は必ずしも</a:t>
            </a:r>
            <a:r>
              <a:rPr lang="en-US" altLang="ja-JP" sz="1000" dirty="0" smtClean="0">
                <a:latin typeface="Meiryo UI" panose="020B0604030504040204" pitchFamily="50" charset="-128"/>
                <a:ea typeface="Meiryo UI" panose="020B0604030504040204" pitchFamily="50" charset="-128"/>
              </a:rPr>
              <a:t>100</a:t>
            </a:r>
            <a:r>
              <a:rPr lang="ja-JP" altLang="en-US" sz="1000" dirty="0" smtClean="0">
                <a:latin typeface="Meiryo UI" panose="020B0604030504040204" pitchFamily="50" charset="-128"/>
                <a:ea typeface="Meiryo UI" panose="020B0604030504040204" pitchFamily="50" charset="-128"/>
              </a:rPr>
              <a:t>にならない。</a:t>
            </a:r>
            <a:r>
              <a:rPr kumimoji="1" lang="ja-JP" altLang="en-US" sz="1000" dirty="0" smtClean="0">
                <a:latin typeface="Meiryo UI" panose="020B0604030504040204" pitchFamily="50" charset="-128"/>
                <a:ea typeface="Meiryo UI" panose="020B0604030504040204" pitchFamily="50" charset="-128"/>
              </a:rPr>
              <a:t>　　 </a:t>
            </a:r>
            <a:endParaRPr kumimoji="1" lang="ja-JP" altLang="en-US" sz="1000" dirty="0">
              <a:latin typeface="Meiryo UI" panose="020B0604030504040204" pitchFamily="50" charset="-128"/>
              <a:ea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400975484"/>
              </p:ext>
            </p:extLst>
          </p:nvPr>
        </p:nvGraphicFramePr>
        <p:xfrm>
          <a:off x="216000" y="1350640"/>
          <a:ext cx="8784360" cy="450330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2409428959"/>
                    </a:ext>
                  </a:extLst>
                </a:gridCol>
                <a:gridCol w="1080120">
                  <a:extLst>
                    <a:ext uri="{9D8B030D-6E8A-4147-A177-3AD203B41FA5}">
                      <a16:colId xmlns:a16="http://schemas.microsoft.com/office/drawing/2014/main" val="1690581065"/>
                    </a:ext>
                  </a:extLst>
                </a:gridCol>
                <a:gridCol w="1116000">
                  <a:extLst>
                    <a:ext uri="{9D8B030D-6E8A-4147-A177-3AD203B41FA5}">
                      <a16:colId xmlns:a16="http://schemas.microsoft.com/office/drawing/2014/main" val="3776743926"/>
                    </a:ext>
                  </a:extLst>
                </a:gridCol>
                <a:gridCol w="1080120">
                  <a:extLst>
                    <a:ext uri="{9D8B030D-6E8A-4147-A177-3AD203B41FA5}">
                      <a16:colId xmlns:a16="http://schemas.microsoft.com/office/drawing/2014/main" val="33363760"/>
                    </a:ext>
                  </a:extLst>
                </a:gridCol>
                <a:gridCol w="1116000">
                  <a:extLst>
                    <a:ext uri="{9D8B030D-6E8A-4147-A177-3AD203B41FA5}">
                      <a16:colId xmlns:a16="http://schemas.microsoft.com/office/drawing/2014/main" val="1477086468"/>
                    </a:ext>
                  </a:extLst>
                </a:gridCol>
                <a:gridCol w="1080120">
                  <a:extLst>
                    <a:ext uri="{9D8B030D-6E8A-4147-A177-3AD203B41FA5}">
                      <a16:colId xmlns:a16="http://schemas.microsoft.com/office/drawing/2014/main" val="1247453817"/>
                    </a:ext>
                  </a:extLst>
                </a:gridCol>
                <a:gridCol w="1116000">
                  <a:extLst>
                    <a:ext uri="{9D8B030D-6E8A-4147-A177-3AD203B41FA5}">
                      <a16:colId xmlns:a16="http://schemas.microsoft.com/office/drawing/2014/main" val="3590521427"/>
                    </a:ext>
                  </a:extLst>
                </a:gridCol>
                <a:gridCol w="1188000">
                  <a:extLst>
                    <a:ext uri="{9D8B030D-6E8A-4147-A177-3AD203B41FA5}">
                      <a16:colId xmlns:a16="http://schemas.microsoft.com/office/drawing/2014/main" val="2802402388"/>
                    </a:ext>
                  </a:extLst>
                </a:gridCol>
              </a:tblGrid>
              <a:tr h="450330">
                <a:tc>
                  <a:txBody>
                    <a:bodyPr/>
                    <a:lstStyle/>
                    <a:p>
                      <a:pPr algn="ctr"/>
                      <a:r>
                        <a:rPr kumimoji="1" lang="ja-JP" altLang="en-US" sz="1000" b="0" dirty="0" smtClean="0">
                          <a:latin typeface="Meiryo UI" panose="020B0604030504040204" pitchFamily="50" charset="-128"/>
                          <a:ea typeface="Meiryo UI" panose="020B0604030504040204" pitchFamily="50" charset="-128"/>
                        </a:rPr>
                        <a:t>地域</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b="0" dirty="0" smtClean="0">
                          <a:latin typeface="Meiryo UI" panose="020B0604030504040204" pitchFamily="50" charset="-128"/>
                          <a:ea typeface="Meiryo UI" panose="020B0604030504040204" pitchFamily="50" charset="-128"/>
                        </a:rPr>
                        <a:t>影響なし</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b="0" dirty="0" smtClean="0">
                          <a:latin typeface="Meiryo UI" panose="020B0604030504040204" pitchFamily="50" charset="-128"/>
                          <a:ea typeface="Meiryo UI" panose="020B0604030504040204" pitchFamily="50" charset="-128"/>
                        </a:rPr>
                        <a:t>オンライン</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b="0" dirty="0" smtClean="0">
                          <a:latin typeface="Meiryo UI" panose="020B0604030504040204" pitchFamily="50" charset="-128"/>
                          <a:ea typeface="Meiryo UI" panose="020B0604030504040204" pitchFamily="50" charset="-128"/>
                        </a:rPr>
                        <a:t>ハイブリッド</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b="0" dirty="0" smtClean="0">
                          <a:latin typeface="Meiryo UI" panose="020B0604030504040204" pitchFamily="50" charset="-128"/>
                          <a:ea typeface="Meiryo UI" panose="020B0604030504040204" pitchFamily="50" charset="-128"/>
                        </a:rPr>
                        <a:t>延期</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b="0" dirty="0" smtClean="0">
                          <a:latin typeface="Meiryo UI" panose="020B0604030504040204" pitchFamily="50" charset="-128"/>
                          <a:ea typeface="Meiryo UI" panose="020B0604030504040204" pitchFamily="50" charset="-128"/>
                        </a:rPr>
                        <a:t>開催地変更</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b="0" dirty="0" smtClean="0">
                          <a:latin typeface="Meiryo UI" panose="020B0604030504040204" pitchFamily="50" charset="-128"/>
                          <a:ea typeface="Meiryo UI" panose="020B0604030504040204" pitchFamily="50" charset="-128"/>
                        </a:rPr>
                        <a:t>中止</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b="0" dirty="0" smtClean="0">
                          <a:latin typeface="Meiryo UI" panose="020B0604030504040204" pitchFamily="50" charset="-128"/>
                          <a:ea typeface="Meiryo UI" panose="020B0604030504040204" pitchFamily="50" charset="-128"/>
                        </a:rPr>
                        <a:t>合計</a:t>
                      </a:r>
                      <a:endParaRPr kumimoji="1" lang="ja-JP" altLang="en-US" sz="100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46552135"/>
                  </a:ext>
                </a:extLst>
              </a:tr>
              <a:tr h="450330">
                <a:tc>
                  <a:txBody>
                    <a:bodyPr/>
                    <a:lstStyle/>
                    <a:p>
                      <a:pPr algn="ctr"/>
                      <a:r>
                        <a:rPr kumimoji="1" lang="ja-JP" altLang="en-US" sz="1000" dirty="0" smtClean="0">
                          <a:latin typeface="Meiryo UI" panose="020B0604030504040204" pitchFamily="50" charset="-128"/>
                          <a:ea typeface="Meiryo UI" panose="020B0604030504040204" pitchFamily="50" charset="-128"/>
                        </a:rPr>
                        <a:t>欧州</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344</a:t>
                      </a:r>
                      <a:r>
                        <a:rPr kumimoji="1" lang="ja-JP" altLang="en-US" sz="1000" dirty="0" smtClean="0">
                          <a:latin typeface="Meiryo UI" panose="020B0604030504040204" pitchFamily="50" charset="-128"/>
                          <a:ea typeface="Meiryo UI" panose="020B0604030504040204" pitchFamily="50" charset="-128"/>
                        </a:rPr>
                        <a:t>（  </a:t>
                      </a:r>
                      <a:r>
                        <a:rPr kumimoji="1" lang="en-US" altLang="ja-JP" sz="1000" dirty="0" smtClean="0">
                          <a:latin typeface="Meiryo UI" panose="020B0604030504040204" pitchFamily="50" charset="-128"/>
                          <a:ea typeface="Meiryo UI" panose="020B0604030504040204" pitchFamily="50" charset="-128"/>
                        </a:rPr>
                        <a:t>7</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1,423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48</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2,231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47</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630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4,706</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56</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2115525461"/>
                  </a:ext>
                </a:extLst>
              </a:tr>
              <a:tr h="450330">
                <a:tc>
                  <a:txBody>
                    <a:bodyPr/>
                    <a:lstStyle/>
                    <a:p>
                      <a:pPr algn="ctr"/>
                      <a:r>
                        <a:rPr kumimoji="1" lang="ja-JP" altLang="en-US" sz="1000" dirty="0" smtClean="0">
                          <a:latin typeface="Meiryo UI" panose="020B0604030504040204" pitchFamily="50" charset="-128"/>
                          <a:ea typeface="Meiryo UI" panose="020B0604030504040204" pitchFamily="50" charset="-128"/>
                        </a:rPr>
                        <a:t>アジア</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187</a:t>
                      </a: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12</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378</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25</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80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628</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29</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199</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1,501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18</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3351013513"/>
                  </a:ext>
                </a:extLst>
              </a:tr>
              <a:tr h="450330">
                <a:tc>
                  <a:txBody>
                    <a:bodyPr/>
                    <a:lstStyle/>
                    <a:p>
                      <a:pPr algn="ctr"/>
                      <a:r>
                        <a:rPr kumimoji="1" lang="ja-JP" altLang="en-US" sz="1000" dirty="0" smtClean="0">
                          <a:latin typeface="Meiryo UI" panose="020B0604030504040204" pitchFamily="50" charset="-128"/>
                          <a:ea typeface="Meiryo UI" panose="020B0604030504040204" pitchFamily="50" charset="-128"/>
                        </a:rPr>
                        <a:t>（うち、日本）</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30</a:t>
                      </a: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10</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97</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126</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39</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309</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1388643744"/>
                  </a:ext>
                </a:extLst>
              </a:tr>
              <a:tr h="450330">
                <a:tc>
                  <a:txBody>
                    <a:bodyPr/>
                    <a:lstStyle/>
                    <a:p>
                      <a:pPr algn="ctr"/>
                      <a:r>
                        <a:rPr kumimoji="1" lang="ja-JP" altLang="en-US" sz="1000" dirty="0" smtClean="0">
                          <a:latin typeface="Meiryo UI" panose="020B0604030504040204" pitchFamily="50" charset="-128"/>
                          <a:ea typeface="Meiryo UI" panose="020B0604030504040204" pitchFamily="50" charset="-128"/>
                        </a:rPr>
                        <a:t>北米</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93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380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39</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318</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180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18</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980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3454947620"/>
                  </a:ext>
                </a:extLst>
              </a:tr>
              <a:tr h="450330">
                <a:tc>
                  <a:txBody>
                    <a:bodyPr/>
                    <a:lstStyle/>
                    <a:p>
                      <a:pPr algn="ctr"/>
                      <a:r>
                        <a:rPr kumimoji="1" lang="ja-JP" altLang="en-US" sz="1000" dirty="0" smtClean="0">
                          <a:latin typeface="Meiryo UI" panose="020B0604030504040204" pitchFamily="50" charset="-128"/>
                          <a:ea typeface="Meiryo UI" panose="020B0604030504040204" pitchFamily="50" charset="-128"/>
                        </a:rPr>
                        <a:t>中南米</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69</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165</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27</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n-cs"/>
                        </a:rPr>
                        <a:t>ー</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275</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44</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108</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621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1868369780"/>
                  </a:ext>
                </a:extLst>
              </a:tr>
              <a:tr h="450330">
                <a:tc>
                  <a:txBody>
                    <a:bodyPr/>
                    <a:lstStyle/>
                    <a:p>
                      <a:pPr algn="ctr"/>
                      <a:r>
                        <a:rPr kumimoji="1" lang="ja-JP" altLang="en-US" sz="1000" dirty="0" smtClean="0">
                          <a:latin typeface="Meiryo UI" panose="020B0604030504040204" pitchFamily="50" charset="-128"/>
                          <a:ea typeface="Meiryo UI" panose="020B0604030504040204" pitchFamily="50" charset="-128"/>
                        </a:rPr>
                        <a:t>太平洋</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26</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69</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27</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52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259</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1023493117"/>
                  </a:ext>
                </a:extLst>
              </a:tr>
              <a:tr h="450330">
                <a:tc>
                  <a:txBody>
                    <a:bodyPr/>
                    <a:lstStyle/>
                    <a:p>
                      <a:pPr algn="ctr"/>
                      <a:r>
                        <a:rPr kumimoji="1" lang="ja-JP" altLang="en-US" sz="1000" dirty="0" smtClean="0">
                          <a:latin typeface="Meiryo UI" panose="020B0604030504040204" pitchFamily="50" charset="-128"/>
                          <a:ea typeface="Meiryo UI" panose="020B0604030504040204" pitchFamily="50" charset="-128"/>
                        </a:rPr>
                        <a:t>アフリカ</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26</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63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26</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122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50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n-cs"/>
                        </a:rPr>
                        <a:t>ー</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246</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1937232009"/>
                  </a:ext>
                </a:extLst>
              </a:tr>
              <a:tr h="450330">
                <a:tc>
                  <a:txBody>
                    <a:bodyPr/>
                    <a:lstStyle/>
                    <a:p>
                      <a:pPr algn="ctr"/>
                      <a:r>
                        <a:rPr kumimoji="1" lang="ja-JP" altLang="en-US" sz="1000" dirty="0" smtClean="0">
                          <a:latin typeface="Meiryo UI" panose="020B0604030504040204" pitchFamily="50" charset="-128"/>
                          <a:ea typeface="Meiryo UI" panose="020B0604030504040204" pitchFamily="50" charset="-128"/>
                        </a:rPr>
                        <a:t>中近東</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18</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19</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28</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29</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37</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38</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97</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1201216413"/>
                  </a:ext>
                </a:extLst>
              </a:tr>
              <a:tr h="450330">
                <a:tc>
                  <a:txBody>
                    <a:bodyPr/>
                    <a:lstStyle/>
                    <a:p>
                      <a:pPr algn="ctr"/>
                      <a:r>
                        <a:rPr kumimoji="1" lang="ja-JP" altLang="en-US" sz="1000" dirty="0" smtClean="0">
                          <a:latin typeface="Meiryo UI" panose="020B0604030504040204" pitchFamily="50" charset="-128"/>
                          <a:ea typeface="Meiryo UI" panose="020B0604030504040204" pitchFamily="50" charset="-128"/>
                        </a:rPr>
                        <a:t>合計</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763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2,506</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143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3,714</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44</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73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1,211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14</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8,410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488594723"/>
                  </a:ext>
                </a:extLst>
              </a:tr>
            </a:tbl>
          </a:graphicData>
        </a:graphic>
      </p:graphicFrame>
      <p:sp>
        <p:nvSpPr>
          <p:cNvPr id="15" name="テキスト ボックス 14">
            <a:extLst>
              <a:ext uri="{FF2B5EF4-FFF2-40B4-BE49-F238E27FC236}">
                <a16:creationId xmlns:a16="http://schemas.microsoft.com/office/drawing/2014/main" id="{BAC84493-B1F3-4A8E-A857-738C9A753F19}"/>
              </a:ext>
            </a:extLst>
          </p:cNvPr>
          <p:cNvSpPr txBox="1"/>
          <p:nvPr/>
        </p:nvSpPr>
        <p:spPr>
          <a:xfrm>
            <a:off x="8360387" y="1105505"/>
            <a:ext cx="611936" cy="246221"/>
          </a:xfrm>
          <a:prstGeom prst="rect">
            <a:avLst/>
          </a:prstGeom>
          <a:noFill/>
        </p:spPr>
        <p:txBody>
          <a:bodyPr wrap="square" rtlCol="0">
            <a:spAutoFit/>
          </a:bodyPr>
          <a:lstStyle/>
          <a:p>
            <a:pPr algn="r"/>
            <a:r>
              <a:rPr kumimoji="1" lang="ja-JP" altLang="en-US" sz="1000" dirty="0" smtClean="0">
                <a:latin typeface="Meiryo UI" panose="020B0604030504040204" pitchFamily="50" charset="-128"/>
                <a:ea typeface="Meiryo UI" panose="020B0604030504040204" pitchFamily="50" charset="-128"/>
              </a:rPr>
              <a:t>（件）</a:t>
            </a:r>
            <a:endParaRPr kumimoji="1" lang="ja-JP" altLang="en-US" sz="1000" dirty="0">
              <a:latin typeface="Meiryo UI" panose="020B0604030504040204" pitchFamily="50" charset="-128"/>
              <a:ea typeface="Meiryo UI" panose="020B0604030504040204" pitchFamily="50" charset="-128"/>
            </a:endParaRPr>
          </a:p>
        </p:txBody>
      </p:sp>
      <p:sp>
        <p:nvSpPr>
          <p:cNvPr id="2" name="角丸四角形 1"/>
          <p:cNvSpPr/>
          <p:nvPr/>
        </p:nvSpPr>
        <p:spPr>
          <a:xfrm>
            <a:off x="191997" y="2666024"/>
            <a:ext cx="8856000" cy="540000"/>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a:xfrm>
            <a:off x="6830888" y="6448251"/>
            <a:ext cx="2133600" cy="365125"/>
          </a:xfrm>
        </p:spPr>
        <p:txBody>
          <a:bodyPr/>
          <a:lstStyle/>
          <a:p>
            <a:r>
              <a:rPr kumimoji="1" lang="en-US" altLang="ja-JP" sz="900" dirty="0" smtClean="0">
                <a:solidFill>
                  <a:schemeClr val="tx1"/>
                </a:solidFill>
                <a:latin typeface="Meiryo UI" panose="020B0604030504040204" pitchFamily="50" charset="-128"/>
                <a:ea typeface="Meiryo UI" panose="020B0604030504040204" pitchFamily="50" charset="-128"/>
              </a:rPr>
              <a:t>9</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25422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線コネクタ 16"/>
          <p:cNvCxnSpPr/>
          <p:nvPr/>
        </p:nvCxnSpPr>
        <p:spPr>
          <a:xfrm flipV="1">
            <a:off x="65745" y="473340"/>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3B58F61D-26BF-4AB9-ACFA-1A220C73C56B}"/>
              </a:ext>
            </a:extLst>
          </p:cNvPr>
          <p:cNvSpPr txBox="1"/>
          <p:nvPr/>
        </p:nvSpPr>
        <p:spPr>
          <a:xfrm>
            <a:off x="65745" y="541410"/>
            <a:ext cx="9087854" cy="1092607"/>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300" dirty="0" smtClean="0">
                <a:latin typeface="Meiryo UI" panose="020B0604030504040204" pitchFamily="50" charset="-128"/>
                <a:ea typeface="Meiryo UI" panose="020B0604030504040204" pitchFamily="50" charset="-128"/>
              </a:rPr>
              <a:t>新型コロナウイルス感染症の拡大が顕著となった</a:t>
            </a:r>
            <a:r>
              <a:rPr lang="en-US" altLang="ja-JP" sz="1300" dirty="0" smtClean="0">
                <a:latin typeface="Meiryo UI" panose="020B0604030504040204" pitchFamily="50" charset="-128"/>
                <a:ea typeface="Meiryo UI" panose="020B0604030504040204" pitchFamily="50" charset="-128"/>
              </a:rPr>
              <a:t>2020</a:t>
            </a:r>
            <a:r>
              <a:rPr lang="ja-JP" altLang="en-US" sz="1300" dirty="0" smtClean="0">
                <a:latin typeface="Meiryo UI" panose="020B0604030504040204" pitchFamily="50" charset="-128"/>
                <a:ea typeface="Meiryo UI" panose="020B0604030504040204" pitchFamily="50" charset="-128"/>
              </a:rPr>
              <a:t>年</a:t>
            </a:r>
            <a:r>
              <a:rPr lang="en-US" altLang="ja-JP" sz="1300" dirty="0" smtClean="0">
                <a:latin typeface="Meiryo UI" panose="020B0604030504040204" pitchFamily="50" charset="-128"/>
                <a:ea typeface="Meiryo UI" panose="020B0604030504040204" pitchFamily="50" charset="-128"/>
              </a:rPr>
              <a:t>3</a:t>
            </a:r>
            <a:r>
              <a:rPr lang="ja-JP" altLang="en-US" sz="1300" dirty="0" smtClean="0">
                <a:latin typeface="Meiryo UI" panose="020B0604030504040204" pitchFamily="50" charset="-128"/>
                <a:ea typeface="Meiryo UI" panose="020B0604030504040204" pitchFamily="50" charset="-128"/>
              </a:rPr>
              <a:t>月には、オンラインや延期、中止が急激に増加し、何らかの影響を受けた会議が約</a:t>
            </a:r>
            <a:r>
              <a:rPr lang="en-US" altLang="ja-JP" sz="1300" dirty="0" smtClean="0">
                <a:latin typeface="Meiryo UI" panose="020B0604030504040204" pitchFamily="50" charset="-128"/>
                <a:ea typeface="Meiryo UI" panose="020B0604030504040204" pitchFamily="50" charset="-128"/>
              </a:rPr>
              <a:t>7</a:t>
            </a:r>
            <a:r>
              <a:rPr lang="ja-JP" altLang="en-US" sz="1300" dirty="0" smtClean="0">
                <a:latin typeface="Meiryo UI" panose="020B0604030504040204" pitchFamily="50" charset="-128"/>
                <a:ea typeface="Meiryo UI" panose="020B0604030504040204" pitchFamily="50" charset="-128"/>
              </a:rPr>
              <a:t>割にのぼった。</a:t>
            </a:r>
            <a:endParaRPr lang="en-US" altLang="ja-JP" sz="13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300" dirty="0" smtClean="0">
                <a:latin typeface="Meiryo UI" panose="020B0604030504040204" pitchFamily="50" charset="-128"/>
                <a:ea typeface="Meiryo UI" panose="020B0604030504040204" pitchFamily="50" charset="-128"/>
              </a:rPr>
              <a:t>年間を通じては、オンラインでの開催割合が増加を続け、</a:t>
            </a:r>
            <a:r>
              <a:rPr lang="en-US" altLang="ja-JP" sz="1300" dirty="0" smtClean="0">
                <a:latin typeface="Meiryo UI" panose="020B0604030504040204" pitchFamily="50" charset="-128"/>
                <a:ea typeface="Meiryo UI" panose="020B0604030504040204" pitchFamily="50" charset="-128"/>
              </a:rPr>
              <a:t>12</a:t>
            </a:r>
            <a:r>
              <a:rPr lang="ja-JP" altLang="en-US" sz="1300" dirty="0" smtClean="0">
                <a:latin typeface="Meiryo UI" panose="020B0604030504040204" pitchFamily="50" charset="-128"/>
                <a:ea typeface="Meiryo UI" panose="020B0604030504040204" pitchFamily="50" charset="-128"/>
              </a:rPr>
              <a:t>月には過半を占めている。また、ハイブリッドでの開催割合については、ツールの普及やノウハウの蓄積等に伴い</a:t>
            </a:r>
            <a:r>
              <a:rPr lang="en-US" altLang="ja-JP" sz="1300" dirty="0" smtClean="0">
                <a:latin typeface="Meiryo UI" panose="020B0604030504040204" pitchFamily="50" charset="-128"/>
                <a:ea typeface="Meiryo UI" panose="020B0604030504040204" pitchFamily="50" charset="-128"/>
              </a:rPr>
              <a:t>8</a:t>
            </a:r>
            <a:r>
              <a:rPr lang="ja-JP" altLang="en-US" sz="1300" dirty="0" smtClean="0">
                <a:latin typeface="Meiryo UI" panose="020B0604030504040204" pitchFamily="50" charset="-128"/>
                <a:ea typeface="Meiryo UI" panose="020B0604030504040204" pitchFamily="50" charset="-128"/>
              </a:rPr>
              <a:t>月から増加している。オンラインとハイブリッドでの開催割合が増加したことで、中止の割合については</a:t>
            </a:r>
            <a:r>
              <a:rPr lang="en-US" altLang="ja-JP" sz="1300" dirty="0" smtClean="0">
                <a:latin typeface="Meiryo UI" panose="020B0604030504040204" pitchFamily="50" charset="-128"/>
                <a:ea typeface="Meiryo UI" panose="020B0604030504040204" pitchFamily="50" charset="-128"/>
              </a:rPr>
              <a:t>3</a:t>
            </a:r>
            <a:r>
              <a:rPr lang="ja-JP" altLang="en-US" sz="1300" dirty="0" smtClean="0">
                <a:latin typeface="Meiryo UI" panose="020B0604030504040204" pitchFamily="50" charset="-128"/>
                <a:ea typeface="Meiryo UI" panose="020B0604030504040204" pitchFamily="50" charset="-128"/>
              </a:rPr>
              <a:t>月をピークに、延期の割合は</a:t>
            </a:r>
            <a:r>
              <a:rPr lang="en-US" altLang="ja-JP" sz="1300" dirty="0" smtClean="0">
                <a:latin typeface="Meiryo UI" panose="020B0604030504040204" pitchFamily="50" charset="-128"/>
                <a:ea typeface="Meiryo UI" panose="020B0604030504040204" pitchFamily="50" charset="-128"/>
              </a:rPr>
              <a:t>8</a:t>
            </a:r>
            <a:r>
              <a:rPr lang="ja-JP" altLang="en-US" sz="1300" dirty="0" smtClean="0">
                <a:latin typeface="Meiryo UI" panose="020B0604030504040204" pitchFamily="50" charset="-128"/>
                <a:ea typeface="Meiryo UI" panose="020B0604030504040204" pitchFamily="50" charset="-128"/>
              </a:rPr>
              <a:t>月をピークに減少している。</a:t>
            </a:r>
            <a:endParaRPr lang="en-US" altLang="ja-JP" sz="1300" dirty="0">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F8D4A0CB-DEE1-4647-985B-D1A2FA689496}"/>
              </a:ext>
            </a:extLst>
          </p:cNvPr>
          <p:cNvSpPr txBox="1"/>
          <p:nvPr/>
        </p:nvSpPr>
        <p:spPr>
          <a:xfrm>
            <a:off x="65744" y="1700808"/>
            <a:ext cx="5467462" cy="292388"/>
          </a:xfrm>
          <a:prstGeom prst="rect">
            <a:avLst/>
          </a:prstGeom>
          <a:noFill/>
        </p:spPr>
        <p:txBody>
          <a:bodyPr wrap="square" rtlCol="0">
            <a:spAutoFit/>
          </a:bodyPr>
          <a:lstStyle/>
          <a:p>
            <a:pPr lvl="0" defTabSz="742950">
              <a:defRPr/>
            </a:pPr>
            <a:r>
              <a:rPr lang="ja-JP" altLang="en-US" sz="1300" b="1" dirty="0" smtClean="0">
                <a:solidFill>
                  <a:prstClr val="black"/>
                </a:solidFill>
                <a:latin typeface="Meiryo UI" panose="020B0604030504040204" pitchFamily="50" charset="-128"/>
                <a:ea typeface="Meiryo UI" panose="020B0604030504040204" pitchFamily="50" charset="-128"/>
              </a:rPr>
              <a:t>＜</a:t>
            </a:r>
            <a:r>
              <a:rPr lang="en-US" altLang="ja-JP" sz="1300" b="1" dirty="0" smtClean="0">
                <a:solidFill>
                  <a:prstClr val="black"/>
                </a:solidFill>
                <a:latin typeface="Meiryo UI" panose="020B0604030504040204" pitchFamily="50" charset="-128"/>
                <a:ea typeface="Meiryo UI" panose="020B0604030504040204" pitchFamily="50" charset="-128"/>
              </a:rPr>
              <a:t>2020</a:t>
            </a:r>
            <a:r>
              <a:rPr lang="ja-JP" altLang="en-US" sz="1300" b="1" dirty="0" smtClean="0">
                <a:solidFill>
                  <a:prstClr val="black"/>
                </a:solidFill>
                <a:latin typeface="Meiryo UI" panose="020B0604030504040204" pitchFamily="50" charset="-128"/>
                <a:ea typeface="Meiryo UI" panose="020B0604030504040204" pitchFamily="50" charset="-128"/>
              </a:rPr>
              <a:t>年に開催が予定されていた国際会議の件数と開催状況（月別）＞</a:t>
            </a:r>
            <a:endPar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9" name="角丸四角形 28"/>
          <p:cNvSpPr/>
          <p:nvPr/>
        </p:nvSpPr>
        <p:spPr>
          <a:xfrm>
            <a:off x="-56791" y="-145223"/>
            <a:ext cx="8417178" cy="830628"/>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a:t>
            </a:r>
            <a:r>
              <a:rPr lang="ja-JP" altLang="en-US" sz="2000" b="1" kern="100" dirty="0" smtClean="0">
                <a:solidFill>
                  <a:schemeClr val="tx1"/>
                </a:solidFill>
                <a:ea typeface="Meiryo UI" panose="020B0604030504040204" pitchFamily="50" charset="-128"/>
                <a:cs typeface="Times New Roman" panose="02020603050405020304" pitchFamily="18" charset="0"/>
              </a:rPr>
              <a:t>世界における国際</a:t>
            </a:r>
            <a:r>
              <a:rPr lang="ja-JP" altLang="en-US" sz="2000" b="1" kern="100" dirty="0">
                <a:solidFill>
                  <a:schemeClr val="tx1"/>
                </a:solidFill>
                <a:ea typeface="Meiryo UI" panose="020B0604030504040204" pitchFamily="50" charset="-128"/>
                <a:cs typeface="Times New Roman" panose="02020603050405020304" pitchFamily="18" charset="0"/>
              </a:rPr>
              <a:t>会議の開催状況</a:t>
            </a:r>
            <a:r>
              <a:rPr lang="ja-JP" altLang="en-US" sz="2000" b="1" kern="100" dirty="0" smtClean="0">
                <a:solidFill>
                  <a:schemeClr val="tx1"/>
                </a:solidFill>
                <a:ea typeface="Meiryo UI" panose="020B0604030504040204" pitchFamily="50" charset="-128"/>
                <a:cs typeface="Times New Roman" panose="02020603050405020304" pitchFamily="18" charset="0"/>
              </a:rPr>
              <a:t>（</a:t>
            </a:r>
            <a:r>
              <a:rPr lang="ja-JP" altLang="en-US" sz="2000" b="1" kern="100" dirty="0">
                <a:solidFill>
                  <a:schemeClr val="tx1"/>
                </a:solidFill>
                <a:ea typeface="Meiryo UI" panose="020B0604030504040204" pitchFamily="50" charset="-128"/>
                <a:cs typeface="Times New Roman" panose="02020603050405020304" pitchFamily="18" charset="0"/>
              </a:rPr>
              <a:t>月</a:t>
            </a:r>
            <a:r>
              <a:rPr lang="ja-JP" altLang="en-US" sz="2000" b="1" kern="100" dirty="0" smtClean="0">
                <a:solidFill>
                  <a:schemeClr val="tx1"/>
                </a:solidFill>
                <a:ea typeface="Meiryo UI" panose="020B0604030504040204" pitchFamily="50" charset="-128"/>
                <a:cs typeface="Times New Roman" panose="02020603050405020304" pitchFamily="18" charset="0"/>
              </a:rPr>
              <a:t>別</a:t>
            </a:r>
            <a:r>
              <a:rPr lang="ja-JP" altLang="en-US" sz="2000" b="1" kern="100" dirty="0">
                <a:solidFill>
                  <a:schemeClr val="tx1"/>
                </a:solidFill>
                <a:ea typeface="Meiryo UI" panose="020B0604030504040204" pitchFamily="50" charset="-128"/>
                <a:cs typeface="Times New Roman" panose="02020603050405020304" pitchFamily="18" charset="0"/>
              </a:rPr>
              <a:t>）</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BAC84493-B1F3-4A8E-A857-738C9A753F19}"/>
              </a:ext>
            </a:extLst>
          </p:cNvPr>
          <p:cNvSpPr txBox="1"/>
          <p:nvPr/>
        </p:nvSpPr>
        <p:spPr>
          <a:xfrm>
            <a:off x="8360387" y="1772816"/>
            <a:ext cx="611936" cy="246221"/>
          </a:xfrm>
          <a:prstGeom prst="rect">
            <a:avLst/>
          </a:prstGeom>
          <a:noFill/>
        </p:spPr>
        <p:txBody>
          <a:bodyPr wrap="square" rtlCol="0">
            <a:spAutoFit/>
          </a:bodyPr>
          <a:lstStyle/>
          <a:p>
            <a:pPr algn="r"/>
            <a:r>
              <a:rPr kumimoji="1" lang="ja-JP" altLang="en-US" sz="1000" dirty="0" smtClean="0">
                <a:latin typeface="Meiryo UI" panose="020B0604030504040204" pitchFamily="50" charset="-128"/>
                <a:ea typeface="Meiryo UI" panose="020B0604030504040204" pitchFamily="50" charset="-128"/>
              </a:rPr>
              <a:t>（件）</a:t>
            </a:r>
            <a:endParaRPr kumimoji="1" lang="ja-JP" altLang="en-US" sz="1000" dirty="0">
              <a:latin typeface="Meiryo UI" panose="020B0604030504040204" pitchFamily="50" charset="-128"/>
              <a:ea typeface="Meiryo UI" panose="020B0604030504040204" pitchFamily="50" charset="-128"/>
            </a:endParaRPr>
          </a:p>
        </p:txBody>
      </p:sp>
      <p:graphicFrame>
        <p:nvGraphicFramePr>
          <p:cNvPr id="20" name="表 19"/>
          <p:cNvGraphicFramePr>
            <a:graphicFrameLocks noGrp="1"/>
          </p:cNvGraphicFramePr>
          <p:nvPr>
            <p:extLst>
              <p:ext uri="{D42A27DB-BD31-4B8C-83A1-F6EECF244321}">
                <p14:modId xmlns:p14="http://schemas.microsoft.com/office/powerpoint/2010/main" val="3950097180"/>
              </p:ext>
            </p:extLst>
          </p:nvPr>
        </p:nvGraphicFramePr>
        <p:xfrm>
          <a:off x="216000" y="1988840"/>
          <a:ext cx="8784360" cy="3960446"/>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2409428959"/>
                    </a:ext>
                  </a:extLst>
                </a:gridCol>
                <a:gridCol w="1080120">
                  <a:extLst>
                    <a:ext uri="{9D8B030D-6E8A-4147-A177-3AD203B41FA5}">
                      <a16:colId xmlns:a16="http://schemas.microsoft.com/office/drawing/2014/main" val="1690581065"/>
                    </a:ext>
                  </a:extLst>
                </a:gridCol>
                <a:gridCol w="1116000">
                  <a:extLst>
                    <a:ext uri="{9D8B030D-6E8A-4147-A177-3AD203B41FA5}">
                      <a16:colId xmlns:a16="http://schemas.microsoft.com/office/drawing/2014/main" val="3776743926"/>
                    </a:ext>
                  </a:extLst>
                </a:gridCol>
                <a:gridCol w="1080120">
                  <a:extLst>
                    <a:ext uri="{9D8B030D-6E8A-4147-A177-3AD203B41FA5}">
                      <a16:colId xmlns:a16="http://schemas.microsoft.com/office/drawing/2014/main" val="33363760"/>
                    </a:ext>
                  </a:extLst>
                </a:gridCol>
                <a:gridCol w="1116000">
                  <a:extLst>
                    <a:ext uri="{9D8B030D-6E8A-4147-A177-3AD203B41FA5}">
                      <a16:colId xmlns:a16="http://schemas.microsoft.com/office/drawing/2014/main" val="1477086468"/>
                    </a:ext>
                  </a:extLst>
                </a:gridCol>
                <a:gridCol w="1080120">
                  <a:extLst>
                    <a:ext uri="{9D8B030D-6E8A-4147-A177-3AD203B41FA5}">
                      <a16:colId xmlns:a16="http://schemas.microsoft.com/office/drawing/2014/main" val="1247453817"/>
                    </a:ext>
                  </a:extLst>
                </a:gridCol>
                <a:gridCol w="1116000">
                  <a:extLst>
                    <a:ext uri="{9D8B030D-6E8A-4147-A177-3AD203B41FA5}">
                      <a16:colId xmlns:a16="http://schemas.microsoft.com/office/drawing/2014/main" val="3590521427"/>
                    </a:ext>
                  </a:extLst>
                </a:gridCol>
                <a:gridCol w="1188000">
                  <a:extLst>
                    <a:ext uri="{9D8B030D-6E8A-4147-A177-3AD203B41FA5}">
                      <a16:colId xmlns:a16="http://schemas.microsoft.com/office/drawing/2014/main" val="2802402388"/>
                    </a:ext>
                  </a:extLst>
                </a:gridCol>
              </a:tblGrid>
              <a:tr h="282889">
                <a:tc>
                  <a:txBody>
                    <a:bodyPr/>
                    <a:lstStyle/>
                    <a:p>
                      <a:pPr algn="ctr"/>
                      <a:r>
                        <a:rPr kumimoji="1" lang="ja-JP" altLang="en-US" sz="1000" b="0" dirty="0" smtClean="0">
                          <a:latin typeface="Meiryo UI" panose="020B0604030504040204" pitchFamily="50" charset="-128"/>
                          <a:ea typeface="Meiryo UI" panose="020B0604030504040204" pitchFamily="50" charset="-128"/>
                        </a:rPr>
                        <a:t>月</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b="0" dirty="0" smtClean="0">
                          <a:latin typeface="Meiryo UI" panose="020B0604030504040204" pitchFamily="50" charset="-128"/>
                          <a:ea typeface="Meiryo UI" panose="020B0604030504040204" pitchFamily="50" charset="-128"/>
                        </a:rPr>
                        <a:t>影響なし</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b="0" dirty="0" smtClean="0">
                          <a:latin typeface="Meiryo UI" panose="020B0604030504040204" pitchFamily="50" charset="-128"/>
                          <a:ea typeface="Meiryo UI" panose="020B0604030504040204" pitchFamily="50" charset="-128"/>
                        </a:rPr>
                        <a:t>オンライン</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b="0" dirty="0" smtClean="0">
                          <a:latin typeface="Meiryo UI" panose="020B0604030504040204" pitchFamily="50" charset="-128"/>
                          <a:ea typeface="Meiryo UI" panose="020B0604030504040204" pitchFamily="50" charset="-128"/>
                        </a:rPr>
                        <a:t>ハイブリッド</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b="0" dirty="0" smtClean="0">
                          <a:latin typeface="Meiryo UI" panose="020B0604030504040204" pitchFamily="50" charset="-128"/>
                          <a:ea typeface="Meiryo UI" panose="020B0604030504040204" pitchFamily="50" charset="-128"/>
                        </a:rPr>
                        <a:t>延期</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b="0" dirty="0" smtClean="0">
                          <a:latin typeface="Meiryo UI" panose="020B0604030504040204" pitchFamily="50" charset="-128"/>
                          <a:ea typeface="Meiryo UI" panose="020B0604030504040204" pitchFamily="50" charset="-128"/>
                        </a:rPr>
                        <a:t>開催地変更</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b="0" dirty="0" smtClean="0">
                          <a:latin typeface="Meiryo UI" panose="020B0604030504040204" pitchFamily="50" charset="-128"/>
                          <a:ea typeface="Meiryo UI" panose="020B0604030504040204" pitchFamily="50" charset="-128"/>
                        </a:rPr>
                        <a:t>中止</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b="0" dirty="0" smtClean="0">
                          <a:latin typeface="Meiryo UI" panose="020B0604030504040204" pitchFamily="50" charset="-128"/>
                          <a:ea typeface="Meiryo UI" panose="020B0604030504040204" pitchFamily="50" charset="-128"/>
                        </a:rPr>
                        <a:t>合計</a:t>
                      </a:r>
                      <a:endParaRPr kumimoji="1" lang="ja-JP" altLang="en-US" sz="100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46552135"/>
                  </a:ext>
                </a:extLst>
              </a:tr>
              <a:tr h="282889">
                <a:tc>
                  <a:txBody>
                    <a:bodyPr/>
                    <a:lstStyle/>
                    <a:p>
                      <a:pPr algn="ctr"/>
                      <a:r>
                        <a:rPr kumimoji="1" lang="en-US" altLang="ja-JP" sz="1000" dirty="0" smtClean="0">
                          <a:latin typeface="Meiryo UI" panose="020B0604030504040204" pitchFamily="50" charset="-128"/>
                          <a:ea typeface="Meiryo UI" panose="020B0604030504040204" pitchFamily="50" charset="-128"/>
                        </a:rPr>
                        <a:t>1</a:t>
                      </a:r>
                      <a:r>
                        <a:rPr kumimoji="1" lang="ja-JP" altLang="en-US" sz="1000" dirty="0" smtClean="0">
                          <a:latin typeface="Meiryo UI" panose="020B0604030504040204" pitchFamily="50" charset="-128"/>
                          <a:ea typeface="Meiryo UI" panose="020B0604030504040204" pitchFamily="50" charset="-128"/>
                        </a:rPr>
                        <a:t>月</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143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97</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t>ー</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n-cs"/>
                        </a:rPr>
                        <a:t>ー</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t>ー</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148</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extLst>
                  <a:ext uri="{0D108BD9-81ED-4DB2-BD59-A6C34878D82A}">
                    <a16:rowId xmlns:a16="http://schemas.microsoft.com/office/drawing/2014/main" val="2115525461"/>
                  </a:ext>
                </a:extLst>
              </a:tr>
              <a:tr h="282889">
                <a:tc>
                  <a:txBody>
                    <a:bodyPr/>
                    <a:lstStyle/>
                    <a:p>
                      <a:pPr algn="ctr"/>
                      <a:r>
                        <a:rPr kumimoji="1" lang="ja-JP" altLang="en-US" sz="1000" dirty="0" smtClean="0">
                          <a:latin typeface="Meiryo UI" panose="020B0604030504040204" pitchFamily="50" charset="-128"/>
                          <a:ea typeface="Meiryo UI" panose="020B0604030504040204" pitchFamily="50" charset="-128"/>
                        </a:rPr>
                        <a:t>２月</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227</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92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n-cs"/>
                        </a:rPr>
                        <a:t>ー</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246</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extLst>
                  <a:ext uri="{0D108BD9-81ED-4DB2-BD59-A6C34878D82A}">
                    <a16:rowId xmlns:a16="http://schemas.microsoft.com/office/drawing/2014/main" val="3351013513"/>
                  </a:ext>
                </a:extLst>
              </a:tr>
              <a:tr h="282889">
                <a:tc>
                  <a:txBody>
                    <a:bodyPr/>
                    <a:lstStyle/>
                    <a:p>
                      <a:pPr algn="ctr"/>
                      <a:r>
                        <a:rPr kumimoji="1" lang="en-US" altLang="ja-JP" sz="1000" dirty="0" smtClean="0">
                          <a:latin typeface="Meiryo UI" panose="020B0604030504040204" pitchFamily="50" charset="-128"/>
                          <a:ea typeface="Meiryo UI" panose="020B0604030504040204" pitchFamily="50" charset="-128"/>
                        </a:rPr>
                        <a:t>3</a:t>
                      </a:r>
                      <a:r>
                        <a:rPr kumimoji="1" lang="ja-JP" altLang="en-US" sz="1000" dirty="0" smtClean="0">
                          <a:latin typeface="Meiryo UI" panose="020B0604030504040204" pitchFamily="50" charset="-128"/>
                          <a:ea typeface="Meiryo UI" panose="020B0604030504040204" pitchFamily="50" charset="-128"/>
                        </a:rPr>
                        <a:t>月</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123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29</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67</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16</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108</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25</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121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29</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424</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extLst>
                  <a:ext uri="{0D108BD9-81ED-4DB2-BD59-A6C34878D82A}">
                    <a16:rowId xmlns:a16="http://schemas.microsoft.com/office/drawing/2014/main" val="1388643744"/>
                  </a:ext>
                </a:extLst>
              </a:tr>
              <a:tr h="282889">
                <a:tc>
                  <a:txBody>
                    <a:bodyPr/>
                    <a:lstStyle/>
                    <a:p>
                      <a:pPr algn="ctr"/>
                      <a:r>
                        <a:rPr kumimoji="1" lang="en-US" altLang="ja-JP" sz="1000" dirty="0" smtClean="0">
                          <a:latin typeface="Meiryo UI" panose="020B0604030504040204" pitchFamily="50" charset="-128"/>
                          <a:ea typeface="Meiryo UI" panose="020B0604030504040204" pitchFamily="50" charset="-128"/>
                        </a:rPr>
                        <a:t>4</a:t>
                      </a:r>
                      <a:r>
                        <a:rPr kumimoji="1" lang="ja-JP" altLang="en-US" sz="1000" dirty="0" smtClean="0">
                          <a:latin typeface="Meiryo UI" panose="020B0604030504040204" pitchFamily="50" charset="-128"/>
                          <a:ea typeface="Meiryo UI" panose="020B0604030504040204" pitchFamily="50" charset="-128"/>
                        </a:rPr>
                        <a:t>月</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109</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24</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168</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38</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121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27</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448</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extLst>
                  <a:ext uri="{0D108BD9-81ED-4DB2-BD59-A6C34878D82A}">
                    <a16:rowId xmlns:a16="http://schemas.microsoft.com/office/drawing/2014/main" val="3454947620"/>
                  </a:ext>
                </a:extLst>
              </a:tr>
              <a:tr h="282889">
                <a:tc>
                  <a:txBody>
                    <a:bodyPr/>
                    <a:lstStyle/>
                    <a:p>
                      <a:pPr algn="ctr"/>
                      <a:r>
                        <a:rPr kumimoji="1" lang="en-US" altLang="ja-JP" sz="1000" dirty="0" smtClean="0">
                          <a:latin typeface="Meiryo UI" panose="020B0604030504040204" pitchFamily="50" charset="-128"/>
                          <a:ea typeface="Meiryo UI" panose="020B0604030504040204" pitchFamily="50" charset="-128"/>
                        </a:rPr>
                        <a:t>5</a:t>
                      </a:r>
                      <a:r>
                        <a:rPr kumimoji="1" lang="ja-JP" altLang="en-US" sz="1000" dirty="0" smtClean="0">
                          <a:latin typeface="Meiryo UI" panose="020B0604030504040204" pitchFamily="50" charset="-128"/>
                          <a:ea typeface="Meiryo UI" panose="020B0604030504040204" pitchFamily="50" charset="-128"/>
                        </a:rPr>
                        <a:t>月</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63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184</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24</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n-cs"/>
                        </a:rPr>
                        <a:t>ー</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341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44</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168</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767</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extLst>
                  <a:ext uri="{0D108BD9-81ED-4DB2-BD59-A6C34878D82A}">
                    <a16:rowId xmlns:a16="http://schemas.microsoft.com/office/drawing/2014/main" val="1868369780"/>
                  </a:ext>
                </a:extLst>
              </a:tr>
              <a:tr h="282889">
                <a:tc>
                  <a:txBody>
                    <a:bodyPr/>
                    <a:lstStyle/>
                    <a:p>
                      <a:pPr algn="ctr"/>
                      <a:r>
                        <a:rPr kumimoji="1" lang="en-US" altLang="ja-JP" sz="1000" dirty="0" smtClean="0">
                          <a:latin typeface="Meiryo UI" panose="020B0604030504040204" pitchFamily="50" charset="-128"/>
                          <a:ea typeface="Meiryo UI" panose="020B0604030504040204" pitchFamily="50" charset="-128"/>
                        </a:rPr>
                        <a:t>6</a:t>
                      </a:r>
                      <a:r>
                        <a:rPr kumimoji="1" lang="ja-JP" altLang="en-US" sz="1000" dirty="0" smtClean="0">
                          <a:latin typeface="Meiryo UI" panose="020B0604030504040204" pitchFamily="50" charset="-128"/>
                          <a:ea typeface="Meiryo UI" panose="020B0604030504040204" pitchFamily="50" charset="-128"/>
                        </a:rPr>
                        <a:t>月</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66</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302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26</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572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49</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224</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19</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1,178</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15</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extLst>
                  <a:ext uri="{0D108BD9-81ED-4DB2-BD59-A6C34878D82A}">
                    <a16:rowId xmlns:a16="http://schemas.microsoft.com/office/drawing/2014/main" val="1023493117"/>
                  </a:ext>
                </a:extLst>
              </a:tr>
              <a:tr h="282889">
                <a:tc>
                  <a:txBody>
                    <a:bodyPr/>
                    <a:lstStyle/>
                    <a:p>
                      <a:pPr algn="ctr"/>
                      <a:r>
                        <a:rPr kumimoji="1" lang="en-US" altLang="ja-JP" sz="1000" dirty="0" smtClean="0">
                          <a:latin typeface="Meiryo UI" panose="020B0604030504040204" pitchFamily="50" charset="-128"/>
                          <a:ea typeface="Meiryo UI" panose="020B0604030504040204" pitchFamily="50" charset="-128"/>
                        </a:rPr>
                        <a:t>7</a:t>
                      </a:r>
                      <a:r>
                        <a:rPr kumimoji="1" lang="ja-JP" altLang="en-US" sz="1000" dirty="0" smtClean="0">
                          <a:latin typeface="Meiryo UI" panose="020B0604030504040204" pitchFamily="50" charset="-128"/>
                          <a:ea typeface="Meiryo UI" panose="020B0604030504040204" pitchFamily="50" charset="-128"/>
                        </a:rPr>
                        <a:t>月</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237</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346</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49</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95</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710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extLst>
                  <a:ext uri="{0D108BD9-81ED-4DB2-BD59-A6C34878D82A}">
                    <a16:rowId xmlns:a16="http://schemas.microsoft.com/office/drawing/2014/main" val="1937232009"/>
                  </a:ext>
                </a:extLst>
              </a:tr>
              <a:tr h="282889">
                <a:tc>
                  <a:txBody>
                    <a:bodyPr/>
                    <a:lstStyle/>
                    <a:p>
                      <a:pPr algn="ctr"/>
                      <a:r>
                        <a:rPr kumimoji="1" lang="en-US" altLang="ja-JP" sz="1000" dirty="0" smtClean="0">
                          <a:latin typeface="Meiryo UI" panose="020B0604030504040204" pitchFamily="50" charset="-128"/>
                          <a:ea typeface="Meiryo UI" panose="020B0604030504040204" pitchFamily="50" charset="-128"/>
                        </a:rPr>
                        <a:t>8</a:t>
                      </a:r>
                      <a:r>
                        <a:rPr kumimoji="1" lang="ja-JP" altLang="en-US" sz="1000" dirty="0" smtClean="0">
                          <a:latin typeface="Meiryo UI" panose="020B0604030504040204" pitchFamily="50" charset="-128"/>
                          <a:ea typeface="Meiryo UI" panose="020B0604030504040204" pitchFamily="50" charset="-128"/>
                        </a:rPr>
                        <a:t>月</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15</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162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27</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342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57</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n-cs"/>
                        </a:rPr>
                        <a:t>ー</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69</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600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extLst>
                  <a:ext uri="{0D108BD9-81ED-4DB2-BD59-A6C34878D82A}">
                    <a16:rowId xmlns:a16="http://schemas.microsoft.com/office/drawing/2014/main" val="1201216413"/>
                  </a:ext>
                </a:extLst>
              </a:tr>
              <a:tr h="282889">
                <a:tc>
                  <a:txBody>
                    <a:bodyPr/>
                    <a:lstStyle/>
                    <a:p>
                      <a:pPr algn="ctr"/>
                      <a:r>
                        <a:rPr kumimoji="1" lang="en-US" altLang="ja-JP" sz="1000" dirty="0" smtClean="0">
                          <a:latin typeface="Meiryo UI" panose="020B0604030504040204" pitchFamily="50" charset="-128"/>
                          <a:ea typeface="Meiryo UI" panose="020B0604030504040204" pitchFamily="50" charset="-128"/>
                        </a:rPr>
                        <a:t>9</a:t>
                      </a:r>
                      <a:r>
                        <a:rPr kumimoji="1" lang="ja-JP" altLang="en-US" sz="1000" dirty="0" smtClean="0">
                          <a:latin typeface="Meiryo UI" panose="020B0604030504040204" pitchFamily="50" charset="-128"/>
                          <a:ea typeface="Meiryo UI" panose="020B0604030504040204" pitchFamily="50" charset="-128"/>
                        </a:rPr>
                        <a:t>月</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396</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34</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622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52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115</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1,193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15</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extLst>
                  <a:ext uri="{0D108BD9-81ED-4DB2-BD59-A6C34878D82A}">
                    <a16:rowId xmlns:a16="http://schemas.microsoft.com/office/drawing/2014/main" val="488594723"/>
                  </a:ext>
                </a:extLst>
              </a:tr>
              <a:tr h="282889">
                <a:tc>
                  <a:txBody>
                    <a:bodyPr/>
                    <a:lstStyle/>
                    <a:p>
                      <a:pPr algn="ctr"/>
                      <a:r>
                        <a:rPr kumimoji="1" lang="en-US" altLang="ja-JP" sz="1000" dirty="0" smtClean="0">
                          <a:latin typeface="Meiryo UI" panose="020B0604030504040204" pitchFamily="50" charset="-128"/>
                          <a:ea typeface="Meiryo UI" panose="020B0604030504040204" pitchFamily="50" charset="-128"/>
                        </a:rPr>
                        <a:t>10</a:t>
                      </a:r>
                      <a:r>
                        <a:rPr kumimoji="1" lang="ja-JP" altLang="en-US" sz="1000" dirty="0" smtClean="0">
                          <a:latin typeface="Meiryo UI" panose="020B0604030504040204" pitchFamily="50" charset="-128"/>
                          <a:ea typeface="Meiryo UI" panose="020B0604030504040204" pitchFamily="50" charset="-128"/>
                        </a:rPr>
                        <a:t>月</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431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29</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447</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1,029</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extLst>
                  <a:ext uri="{0D108BD9-81ED-4DB2-BD59-A6C34878D82A}">
                    <a16:rowId xmlns:a16="http://schemas.microsoft.com/office/drawing/2014/main" val="4066759991"/>
                  </a:ext>
                </a:extLst>
              </a:tr>
              <a:tr h="282889">
                <a:tc>
                  <a:txBody>
                    <a:bodyPr/>
                    <a:lstStyle/>
                    <a:p>
                      <a:pPr algn="ctr"/>
                      <a:r>
                        <a:rPr kumimoji="1" lang="en-US" altLang="ja-JP" sz="1000" dirty="0" smtClean="0">
                          <a:latin typeface="Meiryo UI" panose="020B0604030504040204" pitchFamily="50" charset="-128"/>
                          <a:ea typeface="Meiryo UI" panose="020B0604030504040204" pitchFamily="50" charset="-128"/>
                        </a:rPr>
                        <a:t>11</a:t>
                      </a:r>
                      <a:r>
                        <a:rPr kumimoji="1" lang="ja-JP" altLang="en-US" sz="1000" dirty="0" smtClean="0">
                          <a:latin typeface="Meiryo UI" panose="020B0604030504040204" pitchFamily="50" charset="-128"/>
                          <a:ea typeface="Meiryo UI" panose="020B0604030504040204" pitchFamily="50" charset="-128"/>
                        </a:rPr>
                        <a:t>月</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14</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358</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46</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34</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289</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37</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75</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776</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extLst>
                  <a:ext uri="{0D108BD9-81ED-4DB2-BD59-A6C34878D82A}">
                    <a16:rowId xmlns:a16="http://schemas.microsoft.com/office/drawing/2014/main" val="3453651979"/>
                  </a:ext>
                </a:extLst>
              </a:tr>
              <a:tr h="282889">
                <a:tc>
                  <a:txBody>
                    <a:bodyPr/>
                    <a:lstStyle/>
                    <a:p>
                      <a:pPr algn="ctr"/>
                      <a:r>
                        <a:rPr kumimoji="1" lang="en-US" altLang="ja-JP" sz="1000" dirty="0" smtClean="0">
                          <a:latin typeface="Meiryo UI" panose="020B0604030504040204" pitchFamily="50" charset="-128"/>
                          <a:ea typeface="Meiryo UI" panose="020B0604030504040204" pitchFamily="50" charset="-128"/>
                        </a:rPr>
                        <a:t>12</a:t>
                      </a:r>
                      <a:r>
                        <a:rPr kumimoji="1" lang="ja-JP" altLang="en-US" sz="1000" dirty="0" smtClean="0">
                          <a:latin typeface="Meiryo UI" panose="020B0604030504040204" pitchFamily="50" charset="-128"/>
                          <a:ea typeface="Meiryo UI" panose="020B0604030504040204" pitchFamily="50" charset="-128"/>
                        </a:rPr>
                        <a:t>月</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151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52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85</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288</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extLst>
                  <a:ext uri="{0D108BD9-81ED-4DB2-BD59-A6C34878D82A}">
                    <a16:rowId xmlns:a16="http://schemas.microsoft.com/office/drawing/2014/main" val="1176275529"/>
                  </a:ext>
                </a:extLst>
              </a:tr>
              <a:tr h="282889">
                <a:tc>
                  <a:txBody>
                    <a:bodyPr/>
                    <a:lstStyle/>
                    <a:p>
                      <a:pPr algn="ctr"/>
                      <a:r>
                        <a:rPr kumimoji="1" lang="ja-JP" altLang="en-US" sz="1000" dirty="0" smtClean="0">
                          <a:latin typeface="Meiryo UI" panose="020B0604030504040204" pitchFamily="50" charset="-128"/>
                          <a:ea typeface="Meiryo UI" panose="020B0604030504040204" pitchFamily="50" charset="-128"/>
                        </a:rPr>
                        <a:t>合計</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749</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2,401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143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3,326</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67</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1,121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14</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7,807</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extLst>
                  <a:ext uri="{0D108BD9-81ED-4DB2-BD59-A6C34878D82A}">
                    <a16:rowId xmlns:a16="http://schemas.microsoft.com/office/drawing/2014/main" val="3562370601"/>
                  </a:ext>
                </a:extLst>
              </a:tr>
            </a:tbl>
          </a:graphicData>
        </a:graphic>
      </p:graphicFrame>
      <p:sp>
        <p:nvSpPr>
          <p:cNvPr id="11" name="テキスト ボックス 10">
            <a:extLst>
              <a:ext uri="{FF2B5EF4-FFF2-40B4-BE49-F238E27FC236}">
                <a16:creationId xmlns:a16="http://schemas.microsoft.com/office/drawing/2014/main" id="{BAC84493-B1F3-4A8E-A857-738C9A753F19}"/>
              </a:ext>
            </a:extLst>
          </p:cNvPr>
          <p:cNvSpPr txBox="1"/>
          <p:nvPr/>
        </p:nvSpPr>
        <p:spPr>
          <a:xfrm>
            <a:off x="216000" y="5954185"/>
            <a:ext cx="7812384" cy="707886"/>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rPr>
              <a:t>出典</a:t>
            </a:r>
            <a:r>
              <a:rPr lang="ja-JP" altLang="en-US" sz="1000" dirty="0">
                <a:latin typeface="Meiryo UI" panose="020B0604030504040204" pitchFamily="50" charset="-128"/>
                <a:ea typeface="Meiryo UI" panose="020B0604030504040204" pitchFamily="50" charset="-128"/>
              </a:rPr>
              <a:t>：国土</a:t>
            </a:r>
            <a:r>
              <a:rPr lang="ja-JP" altLang="en-US" sz="1000" dirty="0" smtClean="0">
                <a:latin typeface="Meiryo UI" panose="020B0604030504040204" pitchFamily="50" charset="-128"/>
                <a:ea typeface="Meiryo UI" panose="020B0604030504040204" pitchFamily="50" charset="-128"/>
              </a:rPr>
              <a:t>交通省「令和</a:t>
            </a:r>
            <a:r>
              <a:rPr lang="en-US" altLang="ja-JP" sz="1000" dirty="0">
                <a:latin typeface="Meiryo UI" panose="020B0604030504040204" pitchFamily="50" charset="-128"/>
                <a:ea typeface="Meiryo UI" panose="020B0604030504040204" pitchFamily="50" charset="-128"/>
              </a:rPr>
              <a:t>3</a:t>
            </a:r>
            <a:r>
              <a:rPr lang="ja-JP" altLang="en-US" sz="1000" dirty="0">
                <a:latin typeface="Meiryo UI" panose="020B0604030504040204" pitchFamily="50" charset="-128"/>
                <a:ea typeface="Meiryo UI" panose="020B0604030504040204" pitchFamily="50" charset="-128"/>
              </a:rPr>
              <a:t>年版 観光</a:t>
            </a:r>
            <a:r>
              <a:rPr lang="ja-JP" altLang="en-US" sz="1000" dirty="0" smtClean="0">
                <a:latin typeface="Meiryo UI" panose="020B0604030504040204" pitchFamily="50" charset="-128"/>
                <a:ea typeface="Meiryo UI" panose="020B0604030504040204" pitchFamily="50" charset="-128"/>
              </a:rPr>
              <a:t>白書」</a:t>
            </a:r>
            <a:r>
              <a:rPr lang="en-US" altLang="ja-JP" sz="1000" dirty="0" smtClean="0">
                <a:latin typeface="Meiryo UI" panose="020B0604030504040204" pitchFamily="50" charset="-128"/>
                <a:ea typeface="Meiryo UI" panose="020B0604030504040204" pitchFamily="50" charset="-128"/>
              </a:rPr>
              <a:t> </a:t>
            </a:r>
          </a:p>
          <a:p>
            <a:r>
              <a:rPr lang="ja-JP" altLang="en-US" sz="1000" dirty="0">
                <a:latin typeface="Meiryo UI" panose="020B0604030504040204" pitchFamily="50" charset="-128"/>
                <a:ea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資料　</a:t>
            </a:r>
            <a:r>
              <a:rPr lang="en-US" altLang="ja-JP" sz="1000" dirty="0" smtClean="0">
                <a:latin typeface="Meiryo UI" panose="020B0604030504040204" pitchFamily="50" charset="-128"/>
                <a:ea typeface="Meiryo UI" panose="020B0604030504040204" pitchFamily="50" charset="-128"/>
              </a:rPr>
              <a:t>ICCA</a:t>
            </a:r>
            <a:r>
              <a:rPr lang="ja-JP" altLang="en-US" sz="1000" dirty="0" smtClean="0">
                <a:latin typeface="Meiryo UI" panose="020B0604030504040204" pitchFamily="50" charset="-128"/>
                <a:ea typeface="Meiryo UI" panose="020B0604030504040204" pitchFamily="50" charset="-128"/>
              </a:rPr>
              <a:t>（国際会議協会）「</a:t>
            </a:r>
            <a:r>
              <a:rPr lang="en-US" altLang="ja-JP" sz="1000" dirty="0" smtClean="0">
                <a:latin typeface="Meiryo UI" panose="020B0604030504040204" pitchFamily="50" charset="-128"/>
                <a:ea typeface="Meiryo UI" panose="020B0604030504040204" pitchFamily="50" charset="-128"/>
              </a:rPr>
              <a:t>ICCA Statistics Report 2020</a:t>
            </a:r>
            <a:r>
              <a:rPr lang="ja-JP" altLang="en-US" sz="1000" dirty="0" smtClean="0">
                <a:latin typeface="Meiryo UI" panose="020B0604030504040204" pitchFamily="50" charset="-128"/>
                <a:ea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rPr>
              <a:t>2021</a:t>
            </a:r>
            <a:r>
              <a:rPr lang="ja-JP" altLang="en-US" sz="1000" dirty="0" smtClean="0">
                <a:latin typeface="Meiryo UI" panose="020B0604030504040204" pitchFamily="50" charset="-128"/>
                <a:ea typeface="Meiryo UI" panose="020B0604030504040204" pitchFamily="50" charset="-128"/>
              </a:rPr>
              <a:t>年（令和</a:t>
            </a:r>
            <a:r>
              <a:rPr lang="en-US" altLang="ja-JP" sz="1000" dirty="0" smtClean="0">
                <a:latin typeface="Meiryo UI" panose="020B0604030504040204" pitchFamily="50" charset="-128"/>
                <a:ea typeface="Meiryo UI" panose="020B0604030504040204" pitchFamily="50" charset="-128"/>
              </a:rPr>
              <a:t>3</a:t>
            </a:r>
            <a:r>
              <a:rPr lang="ja-JP" altLang="en-US" sz="1000" dirty="0" smtClean="0">
                <a:latin typeface="Meiryo UI" panose="020B0604030504040204" pitchFamily="50" charset="-128"/>
                <a:ea typeface="Meiryo UI" panose="020B0604030504040204" pitchFamily="50" charset="-128"/>
              </a:rPr>
              <a:t>年）</a:t>
            </a:r>
            <a:r>
              <a:rPr lang="en-US" altLang="ja-JP" sz="1000" dirty="0" smtClean="0">
                <a:latin typeface="Meiryo UI" panose="020B0604030504040204" pitchFamily="50" charset="-128"/>
                <a:ea typeface="Meiryo UI" panose="020B0604030504040204" pitchFamily="50" charset="-128"/>
              </a:rPr>
              <a:t>5</a:t>
            </a:r>
            <a:r>
              <a:rPr lang="ja-JP" altLang="en-US" sz="1000" dirty="0" smtClean="0">
                <a:latin typeface="Meiryo UI" panose="020B0604030504040204" pitchFamily="50" charset="-128"/>
                <a:ea typeface="Meiryo UI" panose="020B0604030504040204" pitchFamily="50" charset="-128"/>
              </a:rPr>
              <a:t>月時点）に基づき、観光庁作成</a:t>
            </a:r>
            <a:endParaRPr lang="en-US" altLang="ja-JP" sz="1000" dirty="0" smtClean="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注１　</a:t>
            </a:r>
            <a:r>
              <a:rPr lang="ja-JP" altLang="en-US" sz="1000" dirty="0">
                <a:latin typeface="Meiryo UI" panose="020B0604030504040204" pitchFamily="50" charset="-128"/>
                <a:ea typeface="Meiryo UI" panose="020B0604030504040204" pitchFamily="50" charset="-128"/>
              </a:rPr>
              <a:t>構成比は、小数点第一位を四捨五入しているため、各構成比の合計は必ずしも</a:t>
            </a:r>
            <a:r>
              <a:rPr lang="en-US" altLang="ja-JP" sz="1000" dirty="0">
                <a:latin typeface="Meiryo UI" panose="020B0604030504040204" pitchFamily="50" charset="-128"/>
                <a:ea typeface="Meiryo UI" panose="020B0604030504040204" pitchFamily="50" charset="-128"/>
              </a:rPr>
              <a:t>100</a:t>
            </a:r>
            <a:r>
              <a:rPr lang="ja-JP" altLang="en-US" sz="1000" dirty="0">
                <a:latin typeface="Meiryo UI" panose="020B0604030504040204" pitchFamily="50" charset="-128"/>
                <a:ea typeface="Meiryo UI" panose="020B0604030504040204" pitchFamily="50" charset="-128"/>
              </a:rPr>
              <a:t>にならない。　　</a:t>
            </a:r>
            <a:endParaRPr lang="en-US" altLang="ja-JP" sz="1000" dirty="0" smtClean="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注２　利用可能なデータのみ集計しているため、前項の地域別表とは総数が異なっている。</a:t>
            </a:r>
            <a:r>
              <a:rPr kumimoji="1" lang="ja-JP" altLang="en-US" sz="1000" dirty="0" smtClean="0">
                <a:latin typeface="Meiryo UI" panose="020B0604030504040204" pitchFamily="50" charset="-128"/>
                <a:ea typeface="Meiryo UI" panose="020B0604030504040204" pitchFamily="50" charset="-128"/>
              </a:rPr>
              <a:t>　　 </a:t>
            </a:r>
            <a:endParaRPr kumimoji="1" lang="ja-JP" altLang="en-US" sz="1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411760" y="3068960"/>
            <a:ext cx="1008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4572000" y="3068960"/>
            <a:ext cx="1008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2411760" y="5589240"/>
            <a:ext cx="1008000" cy="0"/>
          </a:xfrm>
          <a:prstGeom prst="line">
            <a:avLst/>
          </a:prstGeom>
          <a:ln w="31750" cmpd="dbl">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572112" y="4509120"/>
            <a:ext cx="1008000" cy="0"/>
          </a:xfrm>
          <a:prstGeom prst="line">
            <a:avLst/>
          </a:prstGeom>
          <a:ln w="31750" cmpd="dbl">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6804360" y="3068960"/>
            <a:ext cx="1008000" cy="0"/>
          </a:xfrm>
          <a:prstGeom prst="line">
            <a:avLst/>
          </a:prstGeom>
          <a:ln w="3175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6902896" y="6448251"/>
            <a:ext cx="2133600" cy="365125"/>
          </a:xfrm>
        </p:spPr>
        <p:txBody>
          <a:bodyPr/>
          <a:lstStyle/>
          <a:p>
            <a:r>
              <a:rPr kumimoji="1" lang="en-US" altLang="ja-JP" sz="900" dirty="0" smtClean="0">
                <a:solidFill>
                  <a:schemeClr val="tx1"/>
                </a:solidFill>
                <a:latin typeface="Meiryo UI" panose="020B0604030504040204" pitchFamily="50" charset="-128"/>
                <a:ea typeface="Meiryo UI" panose="020B0604030504040204" pitchFamily="50" charset="-128"/>
              </a:rPr>
              <a:t>10</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656128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グラフ 22"/>
          <p:cNvGraphicFramePr>
            <a:graphicFrameLocks/>
          </p:cNvGraphicFramePr>
          <p:nvPr>
            <p:extLst>
              <p:ext uri="{D42A27DB-BD31-4B8C-83A1-F6EECF244321}">
                <p14:modId xmlns:p14="http://schemas.microsoft.com/office/powerpoint/2010/main" val="359494801"/>
              </p:ext>
            </p:extLst>
          </p:nvPr>
        </p:nvGraphicFramePr>
        <p:xfrm>
          <a:off x="407035" y="1737742"/>
          <a:ext cx="8521037" cy="2267056"/>
        </p:xfrm>
        <a:graphic>
          <a:graphicData uri="http://schemas.openxmlformats.org/drawingml/2006/chart">
            <c:chart xmlns:c="http://schemas.openxmlformats.org/drawingml/2006/chart" xmlns:r="http://schemas.openxmlformats.org/officeDocument/2006/relationships" r:id="rId3"/>
          </a:graphicData>
        </a:graphic>
      </p:graphicFrame>
      <p:sp>
        <p:nvSpPr>
          <p:cNvPr id="7" name="角丸四角形 6"/>
          <p:cNvSpPr/>
          <p:nvPr/>
        </p:nvSpPr>
        <p:spPr>
          <a:xfrm>
            <a:off x="120257" y="44624"/>
            <a:ext cx="7692103"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a:t>
            </a:r>
            <a:r>
              <a:rPr lang="ja-JP" altLang="en-US" sz="2000" b="1" kern="100" dirty="0" smtClean="0">
                <a:solidFill>
                  <a:schemeClr val="tx1"/>
                </a:solidFill>
                <a:ea typeface="Meiryo UI" panose="020B0604030504040204" pitchFamily="50" charset="-128"/>
                <a:cs typeface="Times New Roman" panose="02020603050405020304" pitchFamily="18" charset="0"/>
              </a:rPr>
              <a:t>文化芸術分野の状況</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17" name="直線コネクタ 16"/>
          <p:cNvCxnSpPr/>
          <p:nvPr/>
        </p:nvCxnSpPr>
        <p:spPr>
          <a:xfrm flipV="1">
            <a:off x="45095" y="620688"/>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08727470-7601-4D3E-9F83-A36A73DB211D}"/>
              </a:ext>
            </a:extLst>
          </p:cNvPr>
          <p:cNvSpPr/>
          <p:nvPr/>
        </p:nvSpPr>
        <p:spPr>
          <a:xfrm>
            <a:off x="84382" y="709876"/>
            <a:ext cx="8721384" cy="94115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Wingdings" panose="05000000000000000000" pitchFamily="2" charset="2"/>
              <a:buChar char="Ø"/>
            </a:pPr>
            <a:r>
              <a:rPr lang="ja-JP" altLang="en-US" sz="1400" dirty="0">
                <a:solidFill>
                  <a:schemeClr val="tx1"/>
                </a:solidFill>
                <a:latin typeface="Meiryo UI" panose="020B0604030504040204" pitchFamily="50" charset="-128"/>
                <a:ea typeface="Meiryo UI" panose="020B0604030504040204" pitchFamily="50" charset="-128"/>
              </a:rPr>
              <a:t>新型</a:t>
            </a:r>
            <a:r>
              <a:rPr lang="ja-JP" altLang="en-US" sz="1400" dirty="0" smtClean="0">
                <a:solidFill>
                  <a:schemeClr val="tx1"/>
                </a:solidFill>
                <a:latin typeface="Meiryo UI" panose="020B0604030504040204" pitchFamily="50" charset="-128"/>
                <a:ea typeface="Meiryo UI" panose="020B0604030504040204" pitchFamily="50" charset="-128"/>
              </a:rPr>
              <a:t>コロナウィルス感染症の拡大に伴う開催</a:t>
            </a:r>
            <a:r>
              <a:rPr lang="ja-JP" altLang="en-US" sz="1400" dirty="0">
                <a:solidFill>
                  <a:schemeClr val="tx1"/>
                </a:solidFill>
                <a:latin typeface="Meiryo UI" panose="020B0604030504040204" pitchFamily="50" charset="-128"/>
                <a:ea typeface="Meiryo UI" panose="020B0604030504040204" pitchFamily="50" charset="-128"/>
              </a:rPr>
              <a:t>制限要請（</a:t>
            </a:r>
            <a:r>
              <a:rPr lang="ja-JP" altLang="en-US" sz="1400" dirty="0" smtClean="0">
                <a:solidFill>
                  <a:schemeClr val="tx1"/>
                </a:solidFill>
                <a:latin typeface="Meiryo UI" panose="020B0604030504040204" pitchFamily="50" charset="-128"/>
                <a:ea typeface="Meiryo UI" panose="020B0604030504040204" pitchFamily="50" charset="-128"/>
              </a:rPr>
              <a:t>人数上限や収容率等の設定）などの</a:t>
            </a:r>
            <a:r>
              <a:rPr lang="ja-JP" altLang="en-US" sz="1400" dirty="0">
                <a:solidFill>
                  <a:schemeClr val="tx1"/>
                </a:solidFill>
                <a:latin typeface="Meiryo UI" panose="020B0604030504040204" pitchFamily="50" charset="-128"/>
                <a:ea typeface="Meiryo UI" panose="020B0604030504040204" pitchFamily="50" charset="-128"/>
              </a:rPr>
              <a:t>影響により、イベントの中止・</a:t>
            </a:r>
            <a:r>
              <a:rPr lang="ja-JP" altLang="en-US" sz="1400" dirty="0" smtClean="0">
                <a:solidFill>
                  <a:schemeClr val="tx1"/>
                </a:solidFill>
                <a:latin typeface="Meiryo UI" panose="020B0604030504040204" pitchFamily="50" charset="-128"/>
                <a:ea typeface="Meiryo UI" panose="020B0604030504040204" pitchFamily="50" charset="-128"/>
              </a:rPr>
              <a:t>延期などが相次いだ。</a:t>
            </a:r>
            <a:endParaRPr lang="en-US" altLang="ja-JP" sz="1400" dirty="0" smtClean="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solidFill>
                  <a:schemeClr val="tx1"/>
                </a:solidFill>
                <a:latin typeface="Meiryo UI" panose="020B0604030504040204" pitchFamily="50" charset="-128"/>
                <a:ea typeface="Meiryo UI" panose="020B0604030504040204" pitchFamily="50" charset="-128"/>
              </a:rPr>
              <a:t>文化</a:t>
            </a:r>
            <a:r>
              <a:rPr lang="ja-JP" altLang="en-US" sz="1400" dirty="0" smtClean="0">
                <a:solidFill>
                  <a:schemeClr val="tx1"/>
                </a:solidFill>
                <a:latin typeface="Meiryo UI" panose="020B0604030504040204" pitchFamily="50" charset="-128"/>
                <a:ea typeface="Meiryo UI" panose="020B0604030504040204" pitchFamily="50" charset="-128"/>
              </a:rPr>
              <a:t>芸術活動に従事する方々は、公演等の機会や収入が減少するなど、大きな影響を受けている。</a:t>
            </a:r>
            <a:r>
              <a:rPr lang="en-US" altLang="ja-JP" sz="1400" dirty="0" smtClean="0">
                <a:solidFill>
                  <a:schemeClr val="tx1"/>
                </a:solidFill>
                <a:latin typeface="Meiryo UI" panose="020B0604030504040204" pitchFamily="50" charset="-128"/>
                <a:ea typeface="Meiryo UI" panose="020B0604030504040204" pitchFamily="50" charset="-128"/>
              </a:rPr>
              <a:t/>
            </a:r>
            <a:br>
              <a:rPr lang="en-US" altLang="ja-JP" sz="1400" dirty="0" smtClean="0">
                <a:solidFill>
                  <a:schemeClr val="tx1"/>
                </a:solidFill>
                <a:latin typeface="Meiryo UI" panose="020B0604030504040204" pitchFamily="50" charset="-128"/>
                <a:ea typeface="Meiryo UI" panose="020B0604030504040204" pitchFamily="50" charset="-128"/>
              </a:rPr>
            </a:br>
            <a:r>
              <a:rPr lang="ja-JP" altLang="en-US" sz="1400" dirty="0" smtClean="0">
                <a:solidFill>
                  <a:schemeClr val="tx1"/>
                </a:solidFill>
                <a:latin typeface="Meiryo UI" panose="020B0604030504040204" pitchFamily="50" charset="-128"/>
                <a:ea typeface="Meiryo UI" panose="020B0604030504040204" pitchFamily="50" charset="-128"/>
              </a:rPr>
              <a:t>一方、代替手段としてオンライン配信などへの対応が広がっている状況もうかがえる。</a:t>
            </a:r>
            <a:endParaRPr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2904542" y="1604751"/>
            <a:ext cx="3827698" cy="276999"/>
          </a:xfrm>
          <a:prstGeom prst="rect">
            <a:avLst/>
          </a:prstGeom>
          <a:noFill/>
          <a:ln>
            <a:noFill/>
          </a:ln>
        </p:spPr>
        <p:txBody>
          <a:bodyPr wrap="square" rtlCol="0">
            <a:spAutoFit/>
          </a:bodyPr>
          <a:lstStyle/>
          <a:p>
            <a:pPr marL="201221" indent="-201221" algn="ctr"/>
            <a:r>
              <a:rPr lang="ja-JP" altLang="en-US" sz="1200" dirty="0" smtClean="0">
                <a:latin typeface="Meiryo UI" panose="020B0604030504040204" pitchFamily="50" charset="-128"/>
                <a:ea typeface="Meiryo UI" panose="020B0604030504040204" pitchFamily="50" charset="-128"/>
              </a:rPr>
              <a:t>イベントチケット販売数 </a:t>
            </a:r>
            <a:r>
              <a:rPr lang="en-US" altLang="ja-JP" sz="1200" dirty="0" smtClean="0">
                <a:latin typeface="Meiryo UI" panose="020B0604030504040204" pitchFamily="50" charset="-128"/>
                <a:ea typeface="Meiryo UI" panose="020B0604030504040204" pitchFamily="50" charset="-128"/>
              </a:rPr>
              <a:t>2019</a:t>
            </a:r>
            <a:r>
              <a:rPr lang="ja-JP" altLang="en-US" sz="1200" dirty="0" smtClean="0">
                <a:latin typeface="Meiryo UI" panose="020B0604030504040204" pitchFamily="50" charset="-128"/>
                <a:ea typeface="Meiryo UI" panose="020B0604030504040204" pitchFamily="50" charset="-128"/>
              </a:rPr>
              <a:t>年同月比率の推移（全国）</a:t>
            </a:r>
            <a:endParaRPr lang="en-US" altLang="ja-JP" sz="12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F8D4A0CB-DEE1-4647-985B-D1A2FA689496}"/>
              </a:ext>
            </a:extLst>
          </p:cNvPr>
          <p:cNvSpPr txBox="1"/>
          <p:nvPr/>
        </p:nvSpPr>
        <p:spPr>
          <a:xfrm>
            <a:off x="426609" y="1572160"/>
            <a:ext cx="445586" cy="230832"/>
          </a:xfrm>
          <a:prstGeom prst="rect">
            <a:avLst/>
          </a:prstGeom>
          <a:noFill/>
        </p:spPr>
        <p:txBody>
          <a:bodyPr wrap="square" rtlCol="0">
            <a:spAutoFit/>
          </a:bodyPr>
          <a:lstStyle/>
          <a:p>
            <a:pPr lvl="0" defTabSz="742950">
              <a:defRPr/>
            </a:pPr>
            <a:r>
              <a:rPr kumimoji="1" lang="ja-JP" altLang="en-US" sz="90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rPr>
              <a:t>（％）</a:t>
            </a:r>
            <a:endParaRPr kumimoji="1" lang="ja-JP" altLang="en-US" sz="90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2678649777"/>
              </p:ext>
            </p:extLst>
          </p:nvPr>
        </p:nvGraphicFramePr>
        <p:xfrm>
          <a:off x="5220072" y="4227212"/>
          <a:ext cx="3708000" cy="2082108"/>
        </p:xfrm>
        <a:graphic>
          <a:graphicData uri="http://schemas.openxmlformats.org/drawingml/2006/table">
            <a:tbl>
              <a:tblPr firstRow="1" bandRow="1">
                <a:tableStyleId>{5C22544A-7EE6-4342-B048-85BDC9FD1C3A}</a:tableStyleId>
              </a:tblPr>
              <a:tblGrid>
                <a:gridCol w="3024000">
                  <a:extLst>
                    <a:ext uri="{9D8B030D-6E8A-4147-A177-3AD203B41FA5}">
                      <a16:colId xmlns:a16="http://schemas.microsoft.com/office/drawing/2014/main" val="2654325779"/>
                    </a:ext>
                  </a:extLst>
                </a:gridCol>
                <a:gridCol w="684000">
                  <a:extLst>
                    <a:ext uri="{9D8B030D-6E8A-4147-A177-3AD203B41FA5}">
                      <a16:colId xmlns:a16="http://schemas.microsoft.com/office/drawing/2014/main" val="328222173"/>
                    </a:ext>
                  </a:extLst>
                </a:gridCol>
              </a:tblGrid>
              <a:tr h="297444">
                <a:tc>
                  <a:txBody>
                    <a:bodyPr/>
                    <a:lstStyle/>
                    <a:p>
                      <a:pPr algn="ctr"/>
                      <a:r>
                        <a:rPr kumimoji="1" lang="en-US" altLang="ja-JP" sz="1000" b="0" dirty="0" smtClean="0">
                          <a:latin typeface="Meiryo UI" panose="020B0604030504040204" pitchFamily="50" charset="-128"/>
                          <a:ea typeface="Meiryo UI" panose="020B0604030504040204" pitchFamily="50" charset="-128"/>
                        </a:rPr>
                        <a:t>2020</a:t>
                      </a:r>
                      <a:r>
                        <a:rPr kumimoji="1" lang="ja-JP" altLang="en-US" sz="1000" b="0" dirty="0" smtClean="0">
                          <a:latin typeface="Meiryo UI" panose="020B0604030504040204" pitchFamily="50" charset="-128"/>
                          <a:ea typeface="Meiryo UI" panose="020B0604030504040204" pitchFamily="50" charset="-128"/>
                        </a:rPr>
                        <a:t>年</a:t>
                      </a:r>
                      <a:r>
                        <a:rPr kumimoji="1" lang="en-US" altLang="ja-JP" sz="1000" b="0" dirty="0" smtClean="0">
                          <a:latin typeface="Meiryo UI" panose="020B0604030504040204" pitchFamily="50" charset="-128"/>
                          <a:ea typeface="Meiryo UI" panose="020B0604030504040204" pitchFamily="50" charset="-128"/>
                        </a:rPr>
                        <a:t>3</a:t>
                      </a:r>
                      <a:r>
                        <a:rPr kumimoji="1" lang="ja-JP" altLang="en-US" sz="1000" b="0" dirty="0" smtClean="0">
                          <a:latin typeface="Meiryo UI" panose="020B0604030504040204" pitchFamily="50" charset="-128"/>
                          <a:ea typeface="Meiryo UI" panose="020B0604030504040204" pitchFamily="50" charset="-128"/>
                        </a:rPr>
                        <a:t>月～</a:t>
                      </a:r>
                      <a:r>
                        <a:rPr kumimoji="1" lang="en-US" altLang="ja-JP" sz="1000" b="0" dirty="0" smtClean="0">
                          <a:latin typeface="Meiryo UI" panose="020B0604030504040204" pitchFamily="50" charset="-128"/>
                          <a:ea typeface="Meiryo UI" panose="020B0604030504040204" pitchFamily="50" charset="-128"/>
                        </a:rPr>
                        <a:t>8</a:t>
                      </a:r>
                      <a:r>
                        <a:rPr kumimoji="1" lang="ja-JP" altLang="en-US" sz="1000" b="0" dirty="0" smtClean="0">
                          <a:latin typeface="Meiryo UI" panose="020B0604030504040204" pitchFamily="50" charset="-128"/>
                          <a:ea typeface="Meiryo UI" panose="020B0604030504040204" pitchFamily="50" charset="-128"/>
                        </a:rPr>
                        <a:t>月の文化芸術活動による収入の変化</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b="0" dirty="0" smtClean="0"/>
                        <a:t>割合</a:t>
                      </a:r>
                      <a:endParaRPr kumimoji="1" lang="ja-JP" altLang="en-US" sz="1000" b="0" dirty="0"/>
                    </a:p>
                  </a:txBody>
                  <a:tcPr anchor="ctr"/>
                </a:tc>
                <a:extLst>
                  <a:ext uri="{0D108BD9-81ED-4DB2-BD59-A6C34878D82A}">
                    <a16:rowId xmlns:a16="http://schemas.microsoft.com/office/drawing/2014/main" val="149572936"/>
                  </a:ext>
                </a:extLst>
              </a:tr>
              <a:tr h="297444">
                <a:tc>
                  <a:txBody>
                    <a:bodyPr/>
                    <a:lstStyle/>
                    <a:p>
                      <a:r>
                        <a:rPr kumimoji="1" lang="ja-JP" altLang="en-US" sz="1000" dirty="0" smtClean="0">
                          <a:latin typeface="Meiryo UI" panose="020B0604030504040204" pitchFamily="50" charset="-128"/>
                          <a:ea typeface="Meiryo UI" panose="020B0604030504040204" pitchFamily="50" charset="-128"/>
                        </a:rPr>
                        <a:t>１　文化芸術活動からの収入は増えた</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smtClean="0"/>
                        <a:t>1.2</a:t>
                      </a:r>
                      <a:r>
                        <a:rPr kumimoji="1" lang="ja-JP" altLang="en-US" sz="1050" dirty="0" smtClean="0"/>
                        <a:t>％</a:t>
                      </a:r>
                      <a:endParaRPr kumimoji="1" lang="ja-JP" altLang="en-US" sz="1050" dirty="0"/>
                    </a:p>
                  </a:txBody>
                  <a:tcPr anchor="ctr"/>
                </a:tc>
                <a:extLst>
                  <a:ext uri="{0D108BD9-81ED-4DB2-BD59-A6C34878D82A}">
                    <a16:rowId xmlns:a16="http://schemas.microsoft.com/office/drawing/2014/main" val="127260726"/>
                  </a:ext>
                </a:extLst>
              </a:tr>
              <a:tr h="297444">
                <a:tc>
                  <a:txBody>
                    <a:bodyPr/>
                    <a:lstStyle/>
                    <a:p>
                      <a:r>
                        <a:rPr kumimoji="1" lang="ja-JP" altLang="en-US" sz="1000" dirty="0" smtClean="0">
                          <a:latin typeface="Meiryo UI" panose="020B0604030504040204" pitchFamily="50" charset="-128"/>
                          <a:ea typeface="Meiryo UI" panose="020B0604030504040204" pitchFamily="50" charset="-128"/>
                        </a:rPr>
                        <a:t>２　文化芸術活動からの収入はあまり変わらない</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smtClean="0"/>
                        <a:t>12.4</a:t>
                      </a:r>
                      <a:r>
                        <a:rPr kumimoji="1" lang="ja-JP" altLang="en-US" sz="1050" dirty="0" smtClean="0"/>
                        <a:t>％</a:t>
                      </a:r>
                      <a:endParaRPr kumimoji="1" lang="ja-JP" altLang="en-US" sz="1050" dirty="0"/>
                    </a:p>
                  </a:txBody>
                  <a:tcPr anchor="ctr"/>
                </a:tc>
                <a:extLst>
                  <a:ext uri="{0D108BD9-81ED-4DB2-BD59-A6C34878D82A}">
                    <a16:rowId xmlns:a16="http://schemas.microsoft.com/office/drawing/2014/main" val="1832301687"/>
                  </a:ext>
                </a:extLst>
              </a:tr>
              <a:tr h="297444">
                <a:tc>
                  <a:txBody>
                    <a:bodyPr/>
                    <a:lstStyle/>
                    <a:p>
                      <a:r>
                        <a:rPr kumimoji="1" lang="ja-JP" altLang="en-US" sz="1000" dirty="0" smtClean="0">
                          <a:latin typeface="Meiryo UI" panose="020B0604030504040204" pitchFamily="50" charset="-128"/>
                          <a:ea typeface="Meiryo UI" panose="020B0604030504040204" pitchFamily="50" charset="-128"/>
                        </a:rPr>
                        <a:t>３　文化芸術活動からの収入は</a:t>
                      </a:r>
                      <a:r>
                        <a:rPr kumimoji="1" lang="en-US" altLang="ja-JP" sz="1000" dirty="0" smtClean="0">
                          <a:latin typeface="Meiryo UI" panose="020B0604030504040204" pitchFamily="50" charset="-128"/>
                          <a:ea typeface="Meiryo UI" panose="020B0604030504040204" pitchFamily="50" charset="-128"/>
                        </a:rPr>
                        <a:t>75</a:t>
                      </a:r>
                      <a:r>
                        <a:rPr kumimoji="1" lang="ja-JP" altLang="en-US" sz="1000" dirty="0" smtClean="0">
                          <a:latin typeface="Meiryo UI" panose="020B0604030504040204" pitchFamily="50" charset="-128"/>
                          <a:ea typeface="Meiryo UI" panose="020B0604030504040204" pitchFamily="50" charset="-128"/>
                        </a:rPr>
                        <a:t>％程度になった</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smtClean="0"/>
                        <a:t>9.3</a:t>
                      </a:r>
                      <a:r>
                        <a:rPr kumimoji="1" lang="ja-JP" altLang="en-US" sz="1050" dirty="0" smtClean="0"/>
                        <a:t>％</a:t>
                      </a:r>
                      <a:endParaRPr kumimoji="1" lang="en-US" altLang="ja-JP" sz="1050" dirty="0" smtClean="0"/>
                    </a:p>
                  </a:txBody>
                  <a:tcPr anchor="ctr"/>
                </a:tc>
                <a:extLst>
                  <a:ext uri="{0D108BD9-81ED-4DB2-BD59-A6C34878D82A}">
                    <a16:rowId xmlns:a16="http://schemas.microsoft.com/office/drawing/2014/main" val="600593409"/>
                  </a:ext>
                </a:extLst>
              </a:tr>
              <a:tr h="297444">
                <a:tc>
                  <a:txBody>
                    <a:bodyPr/>
                    <a:lstStyle/>
                    <a:p>
                      <a:r>
                        <a:rPr kumimoji="1" lang="ja-JP" altLang="en-US" sz="1000" dirty="0" smtClean="0">
                          <a:latin typeface="Meiryo UI" panose="020B0604030504040204" pitchFamily="50" charset="-128"/>
                          <a:ea typeface="Meiryo UI" panose="020B0604030504040204" pitchFamily="50" charset="-128"/>
                        </a:rPr>
                        <a:t>４　文化芸術活動からの収入は</a:t>
                      </a:r>
                      <a:r>
                        <a:rPr kumimoji="1" lang="en-US" altLang="ja-JP" sz="1000" dirty="0" smtClean="0">
                          <a:latin typeface="Meiryo UI" panose="020B0604030504040204" pitchFamily="50" charset="-128"/>
                          <a:ea typeface="Meiryo UI" panose="020B0604030504040204" pitchFamily="50" charset="-128"/>
                        </a:rPr>
                        <a:t>50</a:t>
                      </a:r>
                      <a:r>
                        <a:rPr kumimoji="1" lang="ja-JP" altLang="en-US" sz="1000" dirty="0" smtClean="0">
                          <a:latin typeface="Meiryo UI" panose="020B0604030504040204" pitchFamily="50" charset="-128"/>
                          <a:ea typeface="Meiryo UI" panose="020B0604030504040204" pitchFamily="50" charset="-128"/>
                        </a:rPr>
                        <a:t>％程度になった</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smtClean="0"/>
                        <a:t>14.9</a:t>
                      </a:r>
                      <a:r>
                        <a:rPr kumimoji="1" lang="ja-JP" altLang="en-US" sz="1050" dirty="0" smtClean="0"/>
                        <a:t>％</a:t>
                      </a:r>
                      <a:endParaRPr kumimoji="1" lang="ja-JP" altLang="en-US" sz="1050" dirty="0"/>
                    </a:p>
                  </a:txBody>
                  <a:tcPr anchor="ctr"/>
                </a:tc>
                <a:extLst>
                  <a:ext uri="{0D108BD9-81ED-4DB2-BD59-A6C34878D82A}">
                    <a16:rowId xmlns:a16="http://schemas.microsoft.com/office/drawing/2014/main" val="184521764"/>
                  </a:ext>
                </a:extLst>
              </a:tr>
              <a:tr h="297444">
                <a:tc>
                  <a:txBody>
                    <a:bodyPr/>
                    <a:lstStyle/>
                    <a:p>
                      <a:r>
                        <a:rPr kumimoji="1" lang="ja-JP" altLang="en-US" sz="1000" dirty="0" smtClean="0">
                          <a:latin typeface="Meiryo UI" panose="020B0604030504040204" pitchFamily="50" charset="-128"/>
                          <a:ea typeface="Meiryo UI" panose="020B0604030504040204" pitchFamily="50" charset="-128"/>
                        </a:rPr>
                        <a:t>５　文化芸術活動からの収入は</a:t>
                      </a:r>
                      <a:r>
                        <a:rPr kumimoji="1" lang="en-US" altLang="ja-JP" sz="1000" dirty="0" smtClean="0">
                          <a:latin typeface="Meiryo UI" panose="020B0604030504040204" pitchFamily="50" charset="-128"/>
                          <a:ea typeface="Meiryo UI" panose="020B0604030504040204" pitchFamily="50" charset="-128"/>
                        </a:rPr>
                        <a:t>25</a:t>
                      </a:r>
                      <a:r>
                        <a:rPr kumimoji="1" lang="ja-JP" altLang="en-US" sz="1000" dirty="0" smtClean="0">
                          <a:latin typeface="Meiryo UI" panose="020B0604030504040204" pitchFamily="50" charset="-128"/>
                          <a:ea typeface="Meiryo UI" panose="020B0604030504040204" pitchFamily="50" charset="-128"/>
                        </a:rPr>
                        <a:t>％程度になった</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smtClean="0"/>
                        <a:t>22.1</a:t>
                      </a:r>
                      <a:r>
                        <a:rPr kumimoji="1" lang="ja-JP" altLang="en-US" sz="1050" dirty="0" smtClean="0"/>
                        <a:t>％</a:t>
                      </a:r>
                      <a:endParaRPr kumimoji="1" lang="ja-JP" altLang="en-US" sz="1050" dirty="0"/>
                    </a:p>
                  </a:txBody>
                  <a:tcPr anchor="ctr"/>
                </a:tc>
                <a:extLst>
                  <a:ext uri="{0D108BD9-81ED-4DB2-BD59-A6C34878D82A}">
                    <a16:rowId xmlns:a16="http://schemas.microsoft.com/office/drawing/2014/main" val="2465125545"/>
                  </a:ext>
                </a:extLst>
              </a:tr>
              <a:tr h="297444">
                <a:tc>
                  <a:txBody>
                    <a:bodyPr/>
                    <a:lstStyle/>
                    <a:p>
                      <a:r>
                        <a:rPr kumimoji="1" lang="ja-JP" altLang="en-US" sz="1000" dirty="0" smtClean="0">
                          <a:latin typeface="Meiryo UI" panose="020B0604030504040204" pitchFamily="50" charset="-128"/>
                          <a:ea typeface="Meiryo UI" panose="020B0604030504040204" pitchFamily="50" charset="-128"/>
                        </a:rPr>
                        <a:t>６　文化芸術活動からの収入はほぼ０％になった</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smtClean="0"/>
                        <a:t>40.1</a:t>
                      </a:r>
                      <a:r>
                        <a:rPr kumimoji="1" lang="ja-JP" altLang="en-US" sz="1050" dirty="0" smtClean="0"/>
                        <a:t>％</a:t>
                      </a:r>
                      <a:endParaRPr kumimoji="1" lang="ja-JP" altLang="en-US" sz="1050" dirty="0"/>
                    </a:p>
                  </a:txBody>
                  <a:tcPr anchor="ctr"/>
                </a:tc>
                <a:extLst>
                  <a:ext uri="{0D108BD9-81ED-4DB2-BD59-A6C34878D82A}">
                    <a16:rowId xmlns:a16="http://schemas.microsoft.com/office/drawing/2014/main" val="3918370327"/>
                  </a:ext>
                </a:extLst>
              </a:tr>
            </a:tbl>
          </a:graphicData>
        </a:graphic>
      </p:graphicFrame>
      <p:sp>
        <p:nvSpPr>
          <p:cNvPr id="18" name="テキスト ボックス 17">
            <a:extLst>
              <a:ext uri="{FF2B5EF4-FFF2-40B4-BE49-F238E27FC236}">
                <a16:creationId xmlns:a16="http://schemas.microsoft.com/office/drawing/2014/main" id="{F8D4A0CB-DEE1-4647-985B-D1A2FA689496}"/>
              </a:ext>
            </a:extLst>
          </p:cNvPr>
          <p:cNvSpPr txBox="1"/>
          <p:nvPr/>
        </p:nvSpPr>
        <p:spPr>
          <a:xfrm>
            <a:off x="364525" y="3933056"/>
            <a:ext cx="3055347" cy="292388"/>
          </a:xfrm>
          <a:prstGeom prst="rect">
            <a:avLst/>
          </a:prstGeom>
          <a:noFill/>
        </p:spPr>
        <p:txBody>
          <a:bodyPr wrap="square" rtlCol="0">
            <a:spAutoFit/>
          </a:bodyPr>
          <a:lstStyle/>
          <a:p>
            <a:pPr lvl="0" defTabSz="742950">
              <a:defRPr/>
            </a:pPr>
            <a:r>
              <a:rPr lang="ja-JP" altLang="en-US" sz="1300" b="1" dirty="0" smtClean="0">
                <a:solidFill>
                  <a:prstClr val="black"/>
                </a:solidFill>
                <a:latin typeface="Meiryo UI" panose="020B0604030504040204" pitchFamily="50" charset="-128"/>
                <a:ea typeface="Meiryo UI" panose="020B0604030504040204" pitchFamily="50" charset="-128"/>
              </a:rPr>
              <a:t>＜文化芸術活動に携わる方への影響＞</a:t>
            </a:r>
            <a:endPar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BAC84493-B1F3-4A8E-A857-738C9A753F19}"/>
              </a:ext>
            </a:extLst>
          </p:cNvPr>
          <p:cNvSpPr txBox="1"/>
          <p:nvPr/>
        </p:nvSpPr>
        <p:spPr>
          <a:xfrm>
            <a:off x="4117405" y="6381328"/>
            <a:ext cx="4775075" cy="215444"/>
          </a:xfrm>
          <a:prstGeom prst="rect">
            <a:avLst/>
          </a:prstGeom>
          <a:noFill/>
        </p:spPr>
        <p:txBody>
          <a:bodyPr wrap="square" rtlCol="0">
            <a:spAutoFit/>
          </a:bodyPr>
          <a:lstStyle/>
          <a:p>
            <a:pPr algn="r"/>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：文化庁</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「文化芸術活動に携わる方々へのアンケート」（</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日）</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a:extLst>
              <a:ext uri="{FF2B5EF4-FFF2-40B4-BE49-F238E27FC236}">
                <a16:creationId xmlns:a16="http://schemas.microsoft.com/office/drawing/2014/main" id="{BAC84493-B1F3-4A8E-A857-738C9A753F19}"/>
              </a:ext>
            </a:extLst>
          </p:cNvPr>
          <p:cNvSpPr txBox="1"/>
          <p:nvPr/>
        </p:nvSpPr>
        <p:spPr>
          <a:xfrm>
            <a:off x="6281286" y="3933056"/>
            <a:ext cx="2736304" cy="215444"/>
          </a:xfrm>
          <a:prstGeom prst="rect">
            <a:avLst/>
          </a:prstGeom>
          <a:noFill/>
        </p:spPr>
        <p:txBody>
          <a:bodyPr wrap="square" rtlCol="0">
            <a:spAutoFit/>
          </a:bodyPr>
          <a:lstStyle/>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出典：内閣府「</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V-RESAS</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イベントチケット販売数」より作成</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4" name="表 23"/>
          <p:cNvGraphicFramePr>
            <a:graphicFrameLocks noGrp="1"/>
          </p:cNvGraphicFramePr>
          <p:nvPr>
            <p:extLst>
              <p:ext uri="{D42A27DB-BD31-4B8C-83A1-F6EECF244321}">
                <p14:modId xmlns:p14="http://schemas.microsoft.com/office/powerpoint/2010/main" val="2038976050"/>
              </p:ext>
            </p:extLst>
          </p:nvPr>
        </p:nvGraphicFramePr>
        <p:xfrm>
          <a:off x="508541" y="4221333"/>
          <a:ext cx="4567515" cy="2232003"/>
        </p:xfrm>
        <a:graphic>
          <a:graphicData uri="http://schemas.openxmlformats.org/drawingml/2006/table">
            <a:tbl>
              <a:tblPr firstRow="1" bandRow="1">
                <a:tableStyleId>{5C22544A-7EE6-4342-B048-85BDC9FD1C3A}</a:tableStyleId>
              </a:tblPr>
              <a:tblGrid>
                <a:gridCol w="3942944">
                  <a:extLst>
                    <a:ext uri="{9D8B030D-6E8A-4147-A177-3AD203B41FA5}">
                      <a16:colId xmlns:a16="http://schemas.microsoft.com/office/drawing/2014/main" val="2654325779"/>
                    </a:ext>
                  </a:extLst>
                </a:gridCol>
                <a:gridCol w="624571">
                  <a:extLst>
                    <a:ext uri="{9D8B030D-6E8A-4147-A177-3AD203B41FA5}">
                      <a16:colId xmlns:a16="http://schemas.microsoft.com/office/drawing/2014/main" val="328222173"/>
                    </a:ext>
                  </a:extLst>
                </a:gridCol>
              </a:tblGrid>
              <a:tr h="261496">
                <a:tc>
                  <a:txBody>
                    <a:bodyPr/>
                    <a:lstStyle/>
                    <a:p>
                      <a:pPr algn="ctr"/>
                      <a:r>
                        <a:rPr kumimoji="1" lang="ja-JP" altLang="en-US" sz="1000" b="0" dirty="0" smtClean="0">
                          <a:latin typeface="Meiryo UI" panose="020B0604030504040204" pitchFamily="50" charset="-128"/>
                          <a:ea typeface="Meiryo UI" panose="020B0604030504040204" pitchFamily="50" charset="-128"/>
                        </a:rPr>
                        <a:t>自身の活動において起こった活動の変化（複数回答可）</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b="0" dirty="0" smtClean="0"/>
                        <a:t>割合</a:t>
                      </a:r>
                      <a:endParaRPr kumimoji="1" lang="ja-JP" altLang="en-US" sz="1000" b="0" dirty="0"/>
                    </a:p>
                  </a:txBody>
                  <a:tcPr anchor="ctr"/>
                </a:tc>
                <a:extLst>
                  <a:ext uri="{0D108BD9-81ED-4DB2-BD59-A6C34878D82A}">
                    <a16:rowId xmlns:a16="http://schemas.microsoft.com/office/drawing/2014/main" val="149572936"/>
                  </a:ext>
                </a:extLst>
              </a:tr>
              <a:tr h="261496">
                <a:tc>
                  <a:txBody>
                    <a:bodyPr/>
                    <a:lstStyle/>
                    <a:p>
                      <a:r>
                        <a:rPr kumimoji="1" lang="ja-JP" altLang="en-US" sz="1000" dirty="0" smtClean="0">
                          <a:latin typeface="Meiryo UI" panose="020B0604030504040204" pitchFamily="50" charset="-128"/>
                          <a:ea typeface="Meiryo UI" panose="020B0604030504040204" pitchFamily="50" charset="-128"/>
                        </a:rPr>
                        <a:t>１　既に決まっていた仕事の機会がなくなった（中止・延期された）</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smtClean="0"/>
                        <a:t>79.8</a:t>
                      </a:r>
                      <a:r>
                        <a:rPr kumimoji="1" lang="ja-JP" altLang="en-US" sz="1050" dirty="0" smtClean="0"/>
                        <a:t>％</a:t>
                      </a:r>
                      <a:endParaRPr kumimoji="1" lang="ja-JP" altLang="en-US" sz="1050" dirty="0"/>
                    </a:p>
                  </a:txBody>
                  <a:tcPr anchor="ctr"/>
                </a:tc>
                <a:extLst>
                  <a:ext uri="{0D108BD9-81ED-4DB2-BD59-A6C34878D82A}">
                    <a16:rowId xmlns:a16="http://schemas.microsoft.com/office/drawing/2014/main" val="127260726"/>
                  </a:ext>
                </a:extLst>
              </a:tr>
              <a:tr h="261496">
                <a:tc>
                  <a:txBody>
                    <a:bodyPr/>
                    <a:lstStyle/>
                    <a:p>
                      <a:r>
                        <a:rPr kumimoji="1" lang="ja-JP" altLang="en-US" sz="1000" dirty="0" smtClean="0">
                          <a:latin typeface="Meiryo UI" panose="020B0604030504040204" pitchFamily="50" charset="-128"/>
                          <a:ea typeface="Meiryo UI" panose="020B0604030504040204" pitchFamily="50" charset="-128"/>
                        </a:rPr>
                        <a:t>２　将来取り組む予定の仕事の見通しが立たなくなった</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smtClean="0"/>
                        <a:t>62.8</a:t>
                      </a:r>
                      <a:r>
                        <a:rPr kumimoji="1" lang="ja-JP" altLang="en-US" sz="1050" dirty="0" smtClean="0"/>
                        <a:t>％</a:t>
                      </a:r>
                      <a:endParaRPr kumimoji="1" lang="ja-JP" altLang="en-US" sz="1050" dirty="0"/>
                    </a:p>
                  </a:txBody>
                  <a:tcPr anchor="ctr"/>
                </a:tc>
                <a:extLst>
                  <a:ext uri="{0D108BD9-81ED-4DB2-BD59-A6C34878D82A}">
                    <a16:rowId xmlns:a16="http://schemas.microsoft.com/office/drawing/2014/main" val="1832301687"/>
                  </a:ext>
                </a:extLst>
              </a:tr>
              <a:tr h="261496">
                <a:tc>
                  <a:txBody>
                    <a:bodyPr/>
                    <a:lstStyle/>
                    <a:p>
                      <a:r>
                        <a:rPr kumimoji="1" lang="ja-JP" altLang="en-US" sz="1000" dirty="0" smtClean="0">
                          <a:latin typeface="Meiryo UI" panose="020B0604030504040204" pitchFamily="50" charset="-128"/>
                          <a:ea typeface="Meiryo UI" panose="020B0604030504040204" pitchFamily="50" charset="-128"/>
                        </a:rPr>
                        <a:t>３　健康状態等により活動に取り組めなくなった</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smtClean="0"/>
                        <a:t>9.4</a:t>
                      </a:r>
                      <a:r>
                        <a:rPr kumimoji="1" lang="ja-JP" altLang="en-US" sz="1050" dirty="0" smtClean="0"/>
                        <a:t>％</a:t>
                      </a:r>
                      <a:endParaRPr kumimoji="1" lang="en-US" altLang="ja-JP" sz="1050" dirty="0" smtClean="0"/>
                    </a:p>
                  </a:txBody>
                  <a:tcPr anchor="ctr"/>
                </a:tc>
                <a:extLst>
                  <a:ext uri="{0D108BD9-81ED-4DB2-BD59-A6C34878D82A}">
                    <a16:rowId xmlns:a16="http://schemas.microsoft.com/office/drawing/2014/main" val="600593409"/>
                  </a:ext>
                </a:extLst>
              </a:tr>
              <a:tr h="261496">
                <a:tc>
                  <a:txBody>
                    <a:bodyPr/>
                    <a:lstStyle/>
                    <a:p>
                      <a:r>
                        <a:rPr kumimoji="1" lang="ja-JP" altLang="en-US" sz="1000" dirty="0" smtClean="0">
                          <a:latin typeface="Meiryo UI" panose="020B0604030504040204" pitchFamily="50" charset="-128"/>
                          <a:ea typeface="Meiryo UI" panose="020B0604030504040204" pitchFamily="50" charset="-128"/>
                        </a:rPr>
                        <a:t>４　やむなく施設、備品・用具を手放した</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smtClean="0"/>
                        <a:t>8.5</a:t>
                      </a:r>
                      <a:r>
                        <a:rPr kumimoji="1" lang="ja-JP" altLang="en-US" sz="1050" dirty="0" smtClean="0"/>
                        <a:t>％</a:t>
                      </a:r>
                      <a:endParaRPr kumimoji="1" lang="ja-JP" altLang="en-US" sz="1050" dirty="0"/>
                    </a:p>
                  </a:txBody>
                  <a:tcPr anchor="ctr"/>
                </a:tc>
                <a:extLst>
                  <a:ext uri="{0D108BD9-81ED-4DB2-BD59-A6C34878D82A}">
                    <a16:rowId xmlns:a16="http://schemas.microsoft.com/office/drawing/2014/main" val="184521764"/>
                  </a:ext>
                </a:extLst>
              </a:tr>
              <a:tr h="401531">
                <a:tc>
                  <a:txBody>
                    <a:bodyPr/>
                    <a:lstStyle/>
                    <a:p>
                      <a:r>
                        <a:rPr kumimoji="1" lang="ja-JP" altLang="en-US" sz="1000" dirty="0" smtClean="0">
                          <a:latin typeface="Meiryo UI" panose="020B0604030504040204" pitchFamily="50" charset="-128"/>
                          <a:ea typeface="Meiryo UI" panose="020B0604030504040204" pitchFamily="50" charset="-128"/>
                        </a:rPr>
                        <a:t>５　オンラインでの配信活動など今までとは異なる仕事の方法に取り組むこと</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　　</a:t>
                      </a:r>
                      <a:r>
                        <a:rPr kumimoji="1" lang="ja-JP" altLang="en-US" sz="1000" baseline="0" dirty="0" smtClean="0">
                          <a:latin typeface="Meiryo UI" panose="020B0604030504040204" pitchFamily="50" charset="-128"/>
                          <a:ea typeface="Meiryo UI" panose="020B0604030504040204" pitchFamily="50" charset="-128"/>
                        </a:rPr>
                        <a:t> </a:t>
                      </a:r>
                      <a:r>
                        <a:rPr kumimoji="1" lang="ja-JP" altLang="en-US" sz="1000" dirty="0" smtClean="0">
                          <a:latin typeface="Meiryo UI" panose="020B0604030504040204" pitchFamily="50" charset="-128"/>
                          <a:ea typeface="Meiryo UI" panose="020B0604030504040204" pitchFamily="50" charset="-128"/>
                        </a:rPr>
                        <a:t>になった</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smtClean="0"/>
                        <a:t>56.9</a:t>
                      </a:r>
                      <a:r>
                        <a:rPr kumimoji="1" lang="ja-JP" altLang="en-US" sz="1050" dirty="0" smtClean="0"/>
                        <a:t>％</a:t>
                      </a:r>
                      <a:endParaRPr kumimoji="1" lang="ja-JP" altLang="en-US" sz="1050" dirty="0"/>
                    </a:p>
                  </a:txBody>
                  <a:tcPr anchor="ctr"/>
                </a:tc>
                <a:extLst>
                  <a:ext uri="{0D108BD9-81ED-4DB2-BD59-A6C34878D82A}">
                    <a16:rowId xmlns:a16="http://schemas.microsoft.com/office/drawing/2014/main" val="2465125545"/>
                  </a:ext>
                </a:extLst>
              </a:tr>
              <a:tr h="261496">
                <a:tc>
                  <a:txBody>
                    <a:bodyPr/>
                    <a:lstStyle/>
                    <a:p>
                      <a:r>
                        <a:rPr kumimoji="1" lang="ja-JP" altLang="en-US" sz="1000" dirty="0" smtClean="0">
                          <a:latin typeface="Meiryo UI" panose="020B0604030504040204" pitchFamily="50" charset="-128"/>
                          <a:ea typeface="Meiryo UI" panose="020B0604030504040204" pitchFamily="50" charset="-128"/>
                        </a:rPr>
                        <a:t>６　文化芸術以外で生計を立てざるを得なくなった</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smtClean="0"/>
                        <a:t>26.4</a:t>
                      </a:r>
                      <a:r>
                        <a:rPr kumimoji="1" lang="ja-JP" altLang="en-US" sz="1050" dirty="0" smtClean="0"/>
                        <a:t>％</a:t>
                      </a:r>
                      <a:endParaRPr kumimoji="1" lang="ja-JP" altLang="en-US" sz="1050" dirty="0"/>
                    </a:p>
                  </a:txBody>
                  <a:tcPr anchor="ctr"/>
                </a:tc>
                <a:extLst>
                  <a:ext uri="{0D108BD9-81ED-4DB2-BD59-A6C34878D82A}">
                    <a16:rowId xmlns:a16="http://schemas.microsoft.com/office/drawing/2014/main" val="3918370327"/>
                  </a:ext>
                </a:extLst>
              </a:tr>
              <a:tr h="261496">
                <a:tc>
                  <a:txBody>
                    <a:bodyPr/>
                    <a:lstStyle/>
                    <a:p>
                      <a:r>
                        <a:rPr kumimoji="1" lang="ja-JP" altLang="en-US" sz="1000" dirty="0" smtClean="0">
                          <a:latin typeface="Meiryo UI" panose="020B0604030504040204" pitchFamily="50" charset="-128"/>
                          <a:ea typeface="Meiryo UI" panose="020B0604030504040204" pitchFamily="50" charset="-128"/>
                        </a:rPr>
                        <a:t>７　文化芸術活動の継続を断念した</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smtClean="0"/>
                        <a:t>5.8</a:t>
                      </a:r>
                      <a:r>
                        <a:rPr kumimoji="1" lang="ja-JP" altLang="en-US" sz="1050" dirty="0" smtClean="0"/>
                        <a:t>％</a:t>
                      </a:r>
                      <a:endParaRPr kumimoji="1" lang="ja-JP" altLang="en-US" sz="1050" dirty="0"/>
                    </a:p>
                  </a:txBody>
                  <a:tcPr anchor="ctr"/>
                </a:tc>
                <a:extLst>
                  <a:ext uri="{0D108BD9-81ED-4DB2-BD59-A6C34878D82A}">
                    <a16:rowId xmlns:a16="http://schemas.microsoft.com/office/drawing/2014/main" val="2142439321"/>
                  </a:ext>
                </a:extLst>
              </a:tr>
            </a:tbl>
          </a:graphicData>
        </a:graphic>
      </p:graphicFrame>
      <p:sp>
        <p:nvSpPr>
          <p:cNvPr id="2" name="スライド番号プレースホルダー 1"/>
          <p:cNvSpPr>
            <a:spLocks noGrp="1"/>
          </p:cNvSpPr>
          <p:nvPr>
            <p:ph type="sldNum" sz="quarter" idx="12"/>
          </p:nvPr>
        </p:nvSpPr>
        <p:spPr>
          <a:xfrm>
            <a:off x="6902896" y="6520259"/>
            <a:ext cx="2133600" cy="365125"/>
          </a:xfrm>
        </p:spPr>
        <p:txBody>
          <a:bodyPr/>
          <a:lstStyle/>
          <a:p>
            <a:r>
              <a:rPr kumimoji="1" lang="en-US" altLang="ja-JP" sz="900" dirty="0" smtClean="0">
                <a:solidFill>
                  <a:schemeClr val="tx1"/>
                </a:solidFill>
                <a:latin typeface="Meiryo UI" panose="020B0604030504040204" pitchFamily="50" charset="-128"/>
                <a:ea typeface="Meiryo UI" panose="020B0604030504040204" pitchFamily="50" charset="-128"/>
              </a:rPr>
              <a:t>11</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250704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20257" y="44624"/>
            <a:ext cx="7692103"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a:t>
            </a:r>
            <a:r>
              <a:rPr lang="ja-JP" altLang="en-US" sz="2000" b="1" kern="100" dirty="0" smtClean="0">
                <a:solidFill>
                  <a:schemeClr val="tx1"/>
                </a:solidFill>
                <a:ea typeface="Meiryo UI" panose="020B0604030504040204" pitchFamily="50" charset="-128"/>
                <a:cs typeface="Times New Roman" panose="02020603050405020304" pitchFamily="18" charset="0"/>
              </a:rPr>
              <a:t>スポーツ観戦、実施の状況</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17" name="直線コネクタ 16"/>
          <p:cNvCxnSpPr/>
          <p:nvPr/>
        </p:nvCxnSpPr>
        <p:spPr>
          <a:xfrm flipV="1">
            <a:off x="45095" y="620688"/>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08727470-7601-4D3E-9F83-A36A73DB211D}"/>
              </a:ext>
            </a:extLst>
          </p:cNvPr>
          <p:cNvSpPr/>
          <p:nvPr/>
        </p:nvSpPr>
        <p:spPr>
          <a:xfrm>
            <a:off x="84382" y="692696"/>
            <a:ext cx="8721384" cy="71775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Wingdings" panose="05000000000000000000" pitchFamily="2" charset="2"/>
              <a:buChar char="Ø"/>
            </a:pPr>
            <a:r>
              <a:rPr lang="ja-JP" altLang="en-US" sz="1400" dirty="0" smtClean="0">
                <a:solidFill>
                  <a:schemeClr val="tx1"/>
                </a:solidFill>
                <a:latin typeface="Meiryo UI" panose="020B0604030504040204" pitchFamily="50" charset="-128"/>
                <a:ea typeface="Meiryo UI" panose="020B0604030504040204" pitchFamily="50" charset="-128"/>
              </a:rPr>
              <a:t>スポーツの試合や大会においても中止</a:t>
            </a:r>
            <a:r>
              <a:rPr lang="ja-JP" altLang="en-US" sz="1400" dirty="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延期や無観客開催などにより、スポーツを観戦する機会が減少している。</a:t>
            </a:r>
            <a:endParaRPr lang="en-US" altLang="ja-JP" sz="1400" dirty="0" smtClean="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smtClean="0">
                <a:solidFill>
                  <a:schemeClr val="tx1"/>
                </a:solidFill>
                <a:latin typeface="Meiryo UI" panose="020B0604030504040204" pitchFamily="50" charset="-128"/>
                <a:ea typeface="Meiryo UI" panose="020B0604030504040204" pitchFamily="50" charset="-128"/>
              </a:rPr>
              <a:t>一方、成人のスポーツ実施率は増加している。増加理由として、「感染症</a:t>
            </a:r>
            <a:r>
              <a:rPr lang="ja-JP" altLang="en-US" sz="1400" dirty="0">
                <a:solidFill>
                  <a:schemeClr val="tx1"/>
                </a:solidFill>
                <a:latin typeface="Meiryo UI" panose="020B0604030504040204" pitchFamily="50" charset="-128"/>
                <a:ea typeface="Meiryo UI" panose="020B0604030504040204" pitchFamily="50" charset="-128"/>
              </a:rPr>
              <a:t>対策による日常生活の変化</a:t>
            </a:r>
            <a:r>
              <a:rPr lang="ja-JP" altLang="en-US" sz="1400" dirty="0" smtClean="0">
                <a:solidFill>
                  <a:schemeClr val="tx1"/>
                </a:solidFill>
                <a:latin typeface="Meiryo UI" panose="020B0604030504040204" pitchFamily="50" charset="-128"/>
                <a:ea typeface="Meiryo UI" panose="020B0604030504040204" pitchFamily="50" charset="-128"/>
              </a:rPr>
              <a:t>」が</a:t>
            </a:r>
            <a:r>
              <a:rPr lang="ja-JP" altLang="en-US" sz="1400" dirty="0">
                <a:solidFill>
                  <a:schemeClr val="tx1"/>
                </a:solidFill>
                <a:latin typeface="Meiryo UI" panose="020B0604030504040204" pitchFamily="50" charset="-128"/>
                <a:ea typeface="Meiryo UI" panose="020B0604030504040204" pitchFamily="50" charset="-128"/>
              </a:rPr>
              <a:t>最も多く</a:t>
            </a:r>
            <a:r>
              <a:rPr lang="ja-JP" altLang="en-US" sz="1400" dirty="0" smtClean="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smtClean="0">
                <a:solidFill>
                  <a:schemeClr val="tx1"/>
                </a:solidFill>
                <a:latin typeface="Meiryo UI" panose="020B0604030504040204" pitchFamily="50" charset="-128"/>
                <a:ea typeface="Meiryo UI" panose="020B0604030504040204" pitchFamily="50" charset="-128"/>
              </a:rPr>
              <a:t>コロナ</a:t>
            </a:r>
            <a:r>
              <a:rPr lang="ja-JP" altLang="en-US" sz="1400" dirty="0">
                <a:solidFill>
                  <a:schemeClr val="tx1"/>
                </a:solidFill>
                <a:latin typeface="Meiryo UI" panose="020B0604030504040204" pitchFamily="50" charset="-128"/>
                <a:ea typeface="Meiryo UI" panose="020B0604030504040204" pitchFamily="50" charset="-128"/>
              </a:rPr>
              <a:t>禍によって健康意識が高まっている傾向が</a:t>
            </a:r>
            <a:r>
              <a:rPr lang="ja-JP" altLang="en-US" sz="1400" dirty="0" smtClean="0">
                <a:solidFill>
                  <a:schemeClr val="tx1"/>
                </a:solidFill>
                <a:latin typeface="Meiryo UI" panose="020B0604030504040204" pitchFamily="50" charset="-128"/>
                <a:ea typeface="Meiryo UI" panose="020B0604030504040204" pitchFamily="50" charset="-128"/>
              </a:rPr>
              <a:t>見られる。</a:t>
            </a:r>
            <a:endParaRPr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831988" y="1412776"/>
            <a:ext cx="3079258" cy="461665"/>
          </a:xfrm>
          <a:prstGeom prst="rect">
            <a:avLst/>
          </a:prstGeom>
          <a:noFill/>
          <a:ln>
            <a:noFill/>
          </a:ln>
        </p:spPr>
        <p:txBody>
          <a:bodyPr wrap="square" rtlCol="0">
            <a:spAutoFit/>
          </a:bodyPr>
          <a:lstStyle/>
          <a:p>
            <a:pPr marL="201221" indent="-201221" algn="ctr"/>
            <a:r>
              <a:rPr lang="ja-JP" altLang="en-US" sz="1200" dirty="0">
                <a:latin typeface="Meiryo UI" panose="020B0604030504040204" pitchFamily="50" charset="-128"/>
                <a:ea typeface="Meiryo UI" panose="020B0604030504040204" pitchFamily="50" charset="-128"/>
              </a:rPr>
              <a:t>大阪にゆかりのある</a:t>
            </a:r>
            <a:r>
              <a:rPr lang="ja-JP" altLang="en-US" sz="1200" dirty="0" smtClean="0">
                <a:latin typeface="Meiryo UI" panose="020B0604030504040204" pitchFamily="50" charset="-128"/>
                <a:ea typeface="Meiryo UI" panose="020B0604030504040204" pitchFamily="50" charset="-128"/>
              </a:rPr>
              <a:t>プロスポーツチーム</a:t>
            </a:r>
            <a:endParaRPr lang="en-US" altLang="ja-JP" sz="1200" dirty="0" smtClean="0">
              <a:latin typeface="Meiryo UI" panose="020B0604030504040204" pitchFamily="50" charset="-128"/>
              <a:ea typeface="Meiryo UI" panose="020B0604030504040204" pitchFamily="50" charset="-128"/>
            </a:endParaRPr>
          </a:p>
          <a:p>
            <a:pPr marL="201221" indent="-201221" algn="ctr"/>
            <a:r>
              <a:rPr lang="ja-JP" altLang="en-US" sz="1200" dirty="0" smtClean="0">
                <a:latin typeface="Meiryo UI" panose="020B0604030504040204" pitchFamily="50" charset="-128"/>
                <a:ea typeface="Meiryo UI" panose="020B0604030504040204" pitchFamily="50" charset="-128"/>
              </a:rPr>
              <a:t>７</a:t>
            </a:r>
            <a:r>
              <a:rPr lang="ja-JP" altLang="en-US" sz="1200" dirty="0">
                <a:latin typeface="Meiryo UI" panose="020B0604030504040204" pitchFamily="50" charset="-128"/>
                <a:ea typeface="Meiryo UI" panose="020B0604030504040204" pitchFamily="50" charset="-128"/>
              </a:rPr>
              <a:t>チームの年間主催試合での観客者合計数</a:t>
            </a:r>
            <a:endParaRPr lang="en-US" altLang="ja-JP" sz="12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F8D4A0CB-DEE1-4647-985B-D1A2FA689496}"/>
              </a:ext>
            </a:extLst>
          </p:cNvPr>
          <p:cNvSpPr txBox="1"/>
          <p:nvPr/>
        </p:nvSpPr>
        <p:spPr>
          <a:xfrm>
            <a:off x="486415" y="1703497"/>
            <a:ext cx="445586" cy="230832"/>
          </a:xfrm>
          <a:prstGeom prst="rect">
            <a:avLst/>
          </a:prstGeom>
          <a:noFill/>
        </p:spPr>
        <p:txBody>
          <a:bodyPr wrap="square" rtlCol="0">
            <a:spAutoFit/>
          </a:bodyPr>
          <a:lstStyle/>
          <a:p>
            <a:pPr lvl="0" defTabSz="742950">
              <a:defRPr/>
            </a:pPr>
            <a:r>
              <a:rPr kumimoji="1" lang="ja-JP" altLang="en-US" sz="90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rPr>
              <a:t>（人）</a:t>
            </a:r>
            <a:endParaRPr kumimoji="1" lang="ja-JP" altLang="en-US" sz="90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9" name="テキスト ボックス 18">
            <a:extLst>
              <a:ext uri="{FF2B5EF4-FFF2-40B4-BE49-F238E27FC236}">
                <a16:creationId xmlns:a16="http://schemas.microsoft.com/office/drawing/2014/main" id="{BAC84493-B1F3-4A8E-A857-738C9A753F19}"/>
              </a:ext>
            </a:extLst>
          </p:cNvPr>
          <p:cNvSpPr txBox="1"/>
          <p:nvPr/>
        </p:nvSpPr>
        <p:spPr>
          <a:xfrm>
            <a:off x="5153176" y="3573016"/>
            <a:ext cx="4459384"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：笹川スポーツ財団「新型コロナウイルスによる運動・スポーツへの影響に関する全国調査」</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a:extLst>
              <a:ext uri="{FF2B5EF4-FFF2-40B4-BE49-F238E27FC236}">
                <a16:creationId xmlns:a16="http://schemas.microsoft.com/office/drawing/2014/main" id="{BAC84493-B1F3-4A8E-A857-738C9A753F19}"/>
              </a:ext>
            </a:extLst>
          </p:cNvPr>
          <p:cNvSpPr txBox="1"/>
          <p:nvPr/>
        </p:nvSpPr>
        <p:spPr>
          <a:xfrm>
            <a:off x="539552" y="3356992"/>
            <a:ext cx="4267217" cy="297517"/>
          </a:xfrm>
          <a:prstGeom prst="rect">
            <a:avLst/>
          </a:prstGeom>
          <a:noFill/>
        </p:spPr>
        <p:txBody>
          <a:bodyPr wrap="square" rtlCol="0">
            <a:spAutoFit/>
          </a:bodyPr>
          <a:lstStyle/>
          <a:p>
            <a:pPr>
              <a:lnSpc>
                <a:spcPts val="800"/>
              </a:lnSpc>
            </a:pPr>
            <a:r>
              <a:rPr lang="ja-JP" altLang="en-US" sz="700" dirty="0">
                <a:latin typeface="ＭＳ Ｐゴシック" panose="020B0600070205080204" pitchFamily="50" charset="-128"/>
                <a:ea typeface="ＭＳ Ｐゴシック" panose="020B0600070205080204" pitchFamily="50" charset="-128"/>
                <a:cs typeface="Meiryo UI" panose="020B0604030504040204" pitchFamily="50" charset="-128"/>
              </a:rPr>
              <a:t>７</a:t>
            </a:r>
            <a:r>
              <a:rPr lang="ja-JP" altLang="en-US" sz="700" dirty="0" smtClean="0">
                <a:latin typeface="ＭＳ Ｐゴシック" panose="020B0600070205080204" pitchFamily="50" charset="-128"/>
                <a:ea typeface="ＭＳ Ｐゴシック" panose="020B0600070205080204" pitchFamily="50" charset="-128"/>
                <a:cs typeface="Meiryo UI" panose="020B0604030504040204" pitchFamily="50" charset="-128"/>
              </a:rPr>
              <a:t>チーム：ガンバ大阪、セレッソ大阪、オリックス・バファローズ、阪神タイガース（京セラドームでの試合のみ）、</a:t>
            </a:r>
            <a:endParaRPr lang="en-US" altLang="ja-JP" sz="70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a:lnSpc>
                <a:spcPts val="800"/>
              </a:lnSpc>
            </a:pPr>
            <a:r>
              <a:rPr lang="ja-JP" altLang="en-US" sz="700" dirty="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700" dirty="0" smtClean="0">
                <a:latin typeface="ＭＳ Ｐゴシック" panose="020B0600070205080204" pitchFamily="50" charset="-128"/>
                <a:ea typeface="ＭＳ Ｐゴシック" panose="020B0600070205080204" pitchFamily="50" charset="-128"/>
                <a:cs typeface="Meiryo UI" panose="020B0604030504040204" pitchFamily="50" charset="-128"/>
              </a:rPr>
              <a:t>            大阪エヴェッサ、近鉄ライナーズ、</a:t>
            </a:r>
            <a:r>
              <a:rPr lang="en-US" altLang="ja-JP" sz="700" dirty="0" smtClean="0">
                <a:latin typeface="ＭＳ Ｐゴシック" panose="020B0600070205080204" pitchFamily="50" charset="-128"/>
                <a:ea typeface="ＭＳ Ｐゴシック" panose="020B0600070205080204" pitchFamily="50" charset="-128"/>
                <a:cs typeface="Meiryo UI" panose="020B0604030504040204" pitchFamily="50" charset="-128"/>
              </a:rPr>
              <a:t>NTT</a:t>
            </a:r>
            <a:r>
              <a:rPr lang="ja-JP" altLang="en-US" sz="700" dirty="0" smtClean="0">
                <a:latin typeface="ＭＳ Ｐゴシック" panose="020B0600070205080204" pitchFamily="50" charset="-128"/>
                <a:ea typeface="ＭＳ Ｐゴシック" panose="020B0600070205080204" pitchFamily="50" charset="-128"/>
                <a:cs typeface="Meiryo UI" panose="020B0604030504040204" pitchFamily="50" charset="-128"/>
              </a:rPr>
              <a:t>ドコモレッドハリケーンズ</a:t>
            </a:r>
            <a:endParaRPr lang="ja-JP" altLang="en-US" sz="700"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21" name="テキスト ボックス 20">
            <a:extLst>
              <a:ext uri="{FF2B5EF4-FFF2-40B4-BE49-F238E27FC236}">
                <a16:creationId xmlns:a16="http://schemas.microsoft.com/office/drawing/2014/main" id="{BAC84493-B1F3-4A8E-A857-738C9A753F19}"/>
              </a:ext>
            </a:extLst>
          </p:cNvPr>
          <p:cNvSpPr txBox="1"/>
          <p:nvPr/>
        </p:nvSpPr>
        <p:spPr>
          <a:xfrm>
            <a:off x="3088809" y="3573016"/>
            <a:ext cx="1720041" cy="215444"/>
          </a:xfrm>
          <a:prstGeom prst="rect">
            <a:avLst/>
          </a:prstGeom>
          <a:noFill/>
        </p:spPr>
        <p:txBody>
          <a:bodyPr wrap="square" rtlCol="0">
            <a:spAutoFit/>
          </a:bodyPr>
          <a:lstStyle/>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出典：各チーム公表資料より作成</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4" name="表 23"/>
          <p:cNvGraphicFramePr>
            <a:graphicFrameLocks noGrp="1"/>
          </p:cNvGraphicFramePr>
          <p:nvPr>
            <p:extLst>
              <p:ext uri="{D42A27DB-BD31-4B8C-83A1-F6EECF244321}">
                <p14:modId xmlns:p14="http://schemas.microsoft.com/office/powerpoint/2010/main" val="838118711"/>
              </p:ext>
            </p:extLst>
          </p:nvPr>
        </p:nvGraphicFramePr>
        <p:xfrm>
          <a:off x="4716016" y="1484784"/>
          <a:ext cx="4356000" cy="2069774"/>
        </p:xfrm>
        <a:graphic>
          <a:graphicData uri="http://schemas.openxmlformats.org/drawingml/2006/table">
            <a:tbl>
              <a:tblPr firstRow="1" bandRow="1">
                <a:tableStyleId>{5C22544A-7EE6-4342-B048-85BDC9FD1C3A}</a:tableStyleId>
              </a:tblPr>
              <a:tblGrid>
                <a:gridCol w="2312313">
                  <a:extLst>
                    <a:ext uri="{9D8B030D-6E8A-4147-A177-3AD203B41FA5}">
                      <a16:colId xmlns:a16="http://schemas.microsoft.com/office/drawing/2014/main" val="2654325779"/>
                    </a:ext>
                  </a:extLst>
                </a:gridCol>
                <a:gridCol w="1079079">
                  <a:extLst>
                    <a:ext uri="{9D8B030D-6E8A-4147-A177-3AD203B41FA5}">
                      <a16:colId xmlns:a16="http://schemas.microsoft.com/office/drawing/2014/main" val="330279433"/>
                    </a:ext>
                  </a:extLst>
                </a:gridCol>
                <a:gridCol w="964608">
                  <a:extLst>
                    <a:ext uri="{9D8B030D-6E8A-4147-A177-3AD203B41FA5}">
                      <a16:colId xmlns:a16="http://schemas.microsoft.com/office/drawing/2014/main" val="328222173"/>
                    </a:ext>
                  </a:extLst>
                </a:gridCol>
              </a:tblGrid>
              <a:tr h="255030">
                <a:tc rowSpan="2">
                  <a:txBody>
                    <a:bodyPr/>
                    <a:lstStyle/>
                    <a:p>
                      <a:pPr algn="ctr"/>
                      <a:r>
                        <a:rPr kumimoji="1" lang="ja-JP" altLang="en-US" sz="1000" b="0" dirty="0" smtClean="0">
                          <a:latin typeface="Meiryo UI" panose="020B0604030504040204" pitchFamily="50" charset="-128"/>
                          <a:ea typeface="Meiryo UI" panose="020B0604030504040204" pitchFamily="50" charset="-128"/>
                        </a:rPr>
                        <a:t>新型コロナウイルス感染症拡大前後の</a:t>
                      </a:r>
                      <a:endParaRPr kumimoji="1" lang="en-US" altLang="ja-JP" sz="1000" b="0" dirty="0" smtClean="0">
                        <a:latin typeface="Meiryo UI" panose="020B0604030504040204" pitchFamily="50" charset="-128"/>
                        <a:ea typeface="Meiryo UI" panose="020B0604030504040204" pitchFamily="50" charset="-128"/>
                      </a:endParaRPr>
                    </a:p>
                    <a:p>
                      <a:pPr algn="ctr"/>
                      <a:r>
                        <a:rPr kumimoji="1" lang="ja-JP" altLang="en-US" sz="1000" b="0" dirty="0" smtClean="0">
                          <a:solidFill>
                            <a:schemeClr val="bg1"/>
                          </a:solidFill>
                          <a:latin typeface="Meiryo UI" panose="020B0604030504040204" pitchFamily="50" charset="-128"/>
                          <a:ea typeface="Meiryo UI" panose="020B0604030504040204" pitchFamily="50" charset="-128"/>
                        </a:rPr>
                        <a:t>種目別直接スポーツ観戦率（全国）</a:t>
                      </a:r>
                      <a:endParaRPr kumimoji="1" lang="en-US" altLang="ja-JP" sz="1000" b="0" dirty="0" smtClean="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a:r>
                        <a:rPr kumimoji="1" lang="ja-JP" altLang="en-US" sz="1000" b="0" dirty="0" smtClean="0"/>
                        <a:t>割合</a:t>
                      </a:r>
                      <a:endParaRPr kumimoji="1" lang="en-US" altLang="ja-JP" sz="1000" b="0" dirty="0" smtClean="0"/>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pPr algn="ctr"/>
                      <a:endParaRPr kumimoji="1" lang="ja-JP" altLang="en-US" sz="1000" b="0" dirty="0"/>
                    </a:p>
                  </a:txBody>
                  <a:tcPr anchor="ctr"/>
                </a:tc>
                <a:extLst>
                  <a:ext uri="{0D108BD9-81ED-4DB2-BD59-A6C34878D82A}">
                    <a16:rowId xmlns:a16="http://schemas.microsoft.com/office/drawing/2014/main" val="149572936"/>
                  </a:ext>
                </a:extLst>
              </a:tr>
              <a:tr h="414424">
                <a:tc v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dirty="0" smtClean="0">
                          <a:solidFill>
                            <a:schemeClr val="bg1"/>
                          </a:solidFill>
                        </a:rPr>
                        <a:t>2019</a:t>
                      </a:r>
                      <a:r>
                        <a:rPr kumimoji="1" lang="ja-JP" altLang="en-US" sz="1000" b="0" dirty="0" smtClean="0">
                          <a:solidFill>
                            <a:schemeClr val="bg1"/>
                          </a:solidFill>
                        </a:rPr>
                        <a:t>年</a:t>
                      </a:r>
                      <a:r>
                        <a:rPr kumimoji="1" lang="en-US" altLang="ja-JP" sz="1000" b="0" dirty="0" smtClean="0">
                          <a:solidFill>
                            <a:schemeClr val="bg1"/>
                          </a:solidFill>
                        </a:rPr>
                        <a:t>2</a:t>
                      </a:r>
                      <a:r>
                        <a:rPr kumimoji="1" lang="ja-JP" altLang="en-US" sz="1000" b="0" dirty="0" smtClean="0">
                          <a:solidFill>
                            <a:schemeClr val="bg1"/>
                          </a:solidFill>
                        </a:rPr>
                        <a:t>月～</a:t>
                      </a:r>
                      <a:endParaRPr kumimoji="1" lang="en-US" altLang="ja-JP" sz="1000" b="0" dirty="0" smtClean="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dirty="0" smtClean="0">
                          <a:solidFill>
                            <a:schemeClr val="bg1"/>
                          </a:solidFill>
                        </a:rPr>
                        <a:t>2020</a:t>
                      </a:r>
                      <a:r>
                        <a:rPr kumimoji="1" lang="ja-JP" altLang="en-US" sz="1000" b="0" dirty="0" smtClean="0">
                          <a:solidFill>
                            <a:schemeClr val="bg1"/>
                          </a:solidFill>
                        </a:rPr>
                        <a:t>年</a:t>
                      </a:r>
                      <a:r>
                        <a:rPr kumimoji="1" lang="en-US" altLang="ja-JP" sz="1000" b="0" dirty="0" smtClean="0">
                          <a:solidFill>
                            <a:schemeClr val="bg1"/>
                          </a:solidFill>
                        </a:rPr>
                        <a:t>1</a:t>
                      </a:r>
                      <a:r>
                        <a:rPr kumimoji="1" lang="ja-JP" altLang="en-US" sz="1000" b="0" dirty="0" smtClean="0">
                          <a:solidFill>
                            <a:schemeClr val="bg1"/>
                          </a:solidFill>
                        </a:rPr>
                        <a:t>月</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dirty="0" smtClean="0">
                          <a:solidFill>
                            <a:schemeClr val="bg1"/>
                          </a:solidFill>
                        </a:rPr>
                        <a:t>2020</a:t>
                      </a:r>
                      <a:r>
                        <a:rPr kumimoji="1" lang="ja-JP" altLang="en-US" sz="1000" b="0" dirty="0" smtClean="0">
                          <a:solidFill>
                            <a:schemeClr val="bg1"/>
                          </a:solidFill>
                        </a:rPr>
                        <a:t>年</a:t>
                      </a:r>
                      <a:r>
                        <a:rPr kumimoji="1" lang="en-US" altLang="ja-JP" sz="1000" b="0" dirty="0" smtClean="0">
                          <a:solidFill>
                            <a:schemeClr val="bg1"/>
                          </a:solidFill>
                        </a:rPr>
                        <a:t>2</a:t>
                      </a:r>
                      <a:r>
                        <a:rPr kumimoji="1" lang="ja-JP" altLang="en-US" sz="1000" b="0" dirty="0" smtClean="0">
                          <a:solidFill>
                            <a:schemeClr val="bg1"/>
                          </a:solidFill>
                        </a:rPr>
                        <a:t>月～</a:t>
                      </a:r>
                      <a:endParaRPr kumimoji="1" lang="en-US" altLang="ja-JP" sz="1000" b="0" dirty="0" smtClean="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dirty="0" smtClean="0">
                          <a:solidFill>
                            <a:schemeClr val="bg1"/>
                          </a:solidFill>
                        </a:rPr>
                        <a:t>2021</a:t>
                      </a:r>
                      <a:r>
                        <a:rPr kumimoji="1" lang="ja-JP" altLang="en-US" sz="1000" b="0" dirty="0" smtClean="0">
                          <a:solidFill>
                            <a:schemeClr val="bg1"/>
                          </a:solidFill>
                        </a:rPr>
                        <a:t>年</a:t>
                      </a:r>
                      <a:r>
                        <a:rPr kumimoji="1" lang="en-US" altLang="ja-JP" sz="1000" b="0" dirty="0" smtClean="0">
                          <a:solidFill>
                            <a:schemeClr val="bg1"/>
                          </a:solidFill>
                        </a:rPr>
                        <a:t>1</a:t>
                      </a:r>
                      <a:r>
                        <a:rPr kumimoji="1" lang="ja-JP" altLang="en-US" sz="1000" b="0" dirty="0" smtClean="0">
                          <a:solidFill>
                            <a:schemeClr val="bg1"/>
                          </a:solidFill>
                        </a:rPr>
                        <a:t>月</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846909787"/>
                  </a:ext>
                </a:extLst>
              </a:tr>
              <a:tr h="280064">
                <a:tc>
                  <a:txBody>
                    <a:bodyPr/>
                    <a:lstStyle/>
                    <a:p>
                      <a:r>
                        <a:rPr kumimoji="1" lang="ja-JP" altLang="en-US" sz="1000" dirty="0" smtClean="0">
                          <a:latin typeface="Meiryo UI" panose="020B0604030504040204" pitchFamily="50" charset="-128"/>
                          <a:ea typeface="Meiryo UI" panose="020B0604030504040204" pitchFamily="50" charset="-128"/>
                        </a:rPr>
                        <a:t>１　プロ野球（</a:t>
                      </a:r>
                      <a:r>
                        <a:rPr kumimoji="1" lang="en-US" altLang="ja-JP" sz="1000" dirty="0" smtClean="0">
                          <a:latin typeface="Meiryo UI" panose="020B0604030504040204" pitchFamily="50" charset="-128"/>
                          <a:ea typeface="Meiryo UI" panose="020B0604030504040204" pitchFamily="50" charset="-128"/>
                        </a:rPr>
                        <a:t>NPB</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r"/>
                      <a:r>
                        <a:rPr kumimoji="1" lang="en-US" altLang="ja-JP" sz="1050" dirty="0" smtClean="0">
                          <a:latin typeface="Meiryo UI" panose="020B0604030504040204" pitchFamily="50" charset="-128"/>
                          <a:ea typeface="Meiryo UI" panose="020B0604030504040204" pitchFamily="50" charset="-128"/>
                        </a:rPr>
                        <a:t>10.3</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r"/>
                      <a:r>
                        <a:rPr kumimoji="1" lang="en-US" altLang="ja-JP" sz="1050" dirty="0" smtClean="0">
                          <a:latin typeface="Meiryo UI" panose="020B0604030504040204" pitchFamily="50" charset="-128"/>
                          <a:ea typeface="Meiryo UI" panose="020B0604030504040204" pitchFamily="50" charset="-128"/>
                        </a:rPr>
                        <a:t>5.1</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27260726"/>
                  </a:ext>
                </a:extLst>
              </a:tr>
              <a:tr h="280064">
                <a:tc>
                  <a:txBody>
                    <a:bodyPr/>
                    <a:lstStyle/>
                    <a:p>
                      <a:r>
                        <a:rPr kumimoji="1" lang="ja-JP" altLang="en-US" sz="1000" dirty="0" smtClean="0">
                          <a:latin typeface="Meiryo UI" panose="020B0604030504040204" pitchFamily="50" charset="-128"/>
                          <a:ea typeface="Meiryo UI" panose="020B0604030504040204" pitchFamily="50" charset="-128"/>
                        </a:rPr>
                        <a:t>２　</a:t>
                      </a:r>
                      <a:r>
                        <a:rPr kumimoji="1" lang="en-US" altLang="ja-JP" sz="1000" dirty="0" smtClean="0">
                          <a:latin typeface="Meiryo UI" panose="020B0604030504040204" pitchFamily="50" charset="-128"/>
                          <a:ea typeface="Meiryo UI" panose="020B0604030504040204" pitchFamily="50" charset="-128"/>
                        </a:rPr>
                        <a:t>J</a:t>
                      </a:r>
                      <a:r>
                        <a:rPr kumimoji="1" lang="ja-JP" altLang="en-US" sz="1000" dirty="0" smtClean="0">
                          <a:latin typeface="Meiryo UI" panose="020B0604030504040204" pitchFamily="50" charset="-128"/>
                          <a:ea typeface="Meiryo UI" panose="020B0604030504040204" pitchFamily="50" charset="-128"/>
                        </a:rPr>
                        <a:t>リーグ（</a:t>
                      </a:r>
                      <a:r>
                        <a:rPr kumimoji="1" lang="en-US" altLang="ja-JP" sz="1000" dirty="0" smtClean="0">
                          <a:latin typeface="Meiryo UI" panose="020B0604030504040204" pitchFamily="50" charset="-128"/>
                          <a:ea typeface="Meiryo UI" panose="020B0604030504040204" pitchFamily="50" charset="-128"/>
                        </a:rPr>
                        <a:t>J1</a:t>
                      </a:r>
                      <a:r>
                        <a:rPr kumimoji="1" lang="ja-JP" altLang="en-US" sz="1000" dirty="0" err="1"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J2</a:t>
                      </a:r>
                      <a:r>
                        <a:rPr kumimoji="1" lang="ja-JP" altLang="en-US" sz="1000" dirty="0" err="1"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J3</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smtClean="0">
                          <a:latin typeface="Meiryo UI" panose="020B0604030504040204" pitchFamily="50" charset="-128"/>
                          <a:ea typeface="Meiryo UI" panose="020B0604030504040204" pitchFamily="50" charset="-128"/>
                        </a:rPr>
                        <a:t>3.6</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smtClean="0">
                          <a:latin typeface="Meiryo UI" panose="020B0604030504040204" pitchFamily="50" charset="-128"/>
                          <a:ea typeface="Meiryo UI" panose="020B0604030504040204" pitchFamily="50" charset="-128"/>
                        </a:rPr>
                        <a:t>2.3</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2301687"/>
                  </a:ext>
                </a:extLst>
              </a:tr>
              <a:tr h="280064">
                <a:tc>
                  <a:txBody>
                    <a:bodyPr/>
                    <a:lstStyle/>
                    <a:p>
                      <a:r>
                        <a:rPr kumimoji="1" lang="ja-JP" altLang="en-US" sz="1000" dirty="0" smtClean="0">
                          <a:latin typeface="Meiryo UI" panose="020B0604030504040204" pitchFamily="50" charset="-128"/>
                          <a:ea typeface="Meiryo UI" panose="020B0604030504040204" pitchFamily="50" charset="-128"/>
                        </a:rPr>
                        <a:t>３　マラソン・駅伝</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smtClean="0">
                          <a:latin typeface="Meiryo UI" panose="020B0604030504040204" pitchFamily="50" charset="-128"/>
                          <a:ea typeface="Meiryo UI" panose="020B0604030504040204" pitchFamily="50" charset="-128"/>
                        </a:rPr>
                        <a:t>2.6</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smtClean="0">
                          <a:latin typeface="Meiryo UI" panose="020B0604030504040204" pitchFamily="50" charset="-128"/>
                          <a:ea typeface="Meiryo UI" panose="020B0604030504040204" pitchFamily="50" charset="-128"/>
                        </a:rPr>
                        <a:t>1.4</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600593409"/>
                  </a:ext>
                </a:extLst>
              </a:tr>
              <a:tr h="280064">
                <a:tc>
                  <a:txBody>
                    <a:bodyPr/>
                    <a:lstStyle/>
                    <a:p>
                      <a:r>
                        <a:rPr kumimoji="1" lang="ja-JP" altLang="en-US" sz="1000" dirty="0" smtClean="0">
                          <a:latin typeface="Meiryo UI" panose="020B0604030504040204" pitchFamily="50" charset="-128"/>
                          <a:ea typeface="Meiryo UI" panose="020B0604030504040204" pitchFamily="50" charset="-128"/>
                        </a:rPr>
                        <a:t>４　大相撲</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smtClean="0">
                          <a:latin typeface="Meiryo UI" panose="020B0604030504040204" pitchFamily="50" charset="-128"/>
                          <a:ea typeface="Meiryo UI" panose="020B0604030504040204" pitchFamily="50" charset="-128"/>
                        </a:rPr>
                        <a:t>2.3</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smtClean="0">
                          <a:latin typeface="Meiryo UI" panose="020B0604030504040204" pitchFamily="50" charset="-128"/>
                          <a:ea typeface="Meiryo UI" panose="020B0604030504040204" pitchFamily="50" charset="-128"/>
                        </a:rPr>
                        <a:t>1.3</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4521764"/>
                  </a:ext>
                </a:extLst>
              </a:tr>
              <a:tr h="280064">
                <a:tc>
                  <a:txBody>
                    <a:bodyPr/>
                    <a:lstStyle/>
                    <a:p>
                      <a:r>
                        <a:rPr kumimoji="1" lang="ja-JP" altLang="en-US" sz="1000" dirty="0" smtClean="0">
                          <a:latin typeface="Meiryo UI" panose="020B0604030504040204" pitchFamily="50" charset="-128"/>
                          <a:ea typeface="Meiryo UI" panose="020B0604030504040204" pitchFamily="50" charset="-128"/>
                        </a:rPr>
                        <a:t>４　高校野球</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smtClean="0">
                          <a:latin typeface="Meiryo UI" panose="020B0604030504040204" pitchFamily="50" charset="-128"/>
                          <a:ea typeface="Meiryo UI" panose="020B0604030504040204" pitchFamily="50" charset="-128"/>
                        </a:rPr>
                        <a:t>3.0</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smtClean="0">
                          <a:latin typeface="Meiryo UI" panose="020B0604030504040204" pitchFamily="50" charset="-128"/>
                          <a:ea typeface="Meiryo UI" panose="020B0604030504040204" pitchFamily="50" charset="-128"/>
                        </a:rPr>
                        <a:t>1.3</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465125545"/>
                  </a:ext>
                </a:extLst>
              </a:tr>
            </a:tbl>
          </a:graphicData>
        </a:graphic>
      </p:graphicFrame>
      <p:sp>
        <p:nvSpPr>
          <p:cNvPr id="25" name="テキスト ボックス 24">
            <a:extLst>
              <a:ext uri="{FF2B5EF4-FFF2-40B4-BE49-F238E27FC236}">
                <a16:creationId xmlns:a16="http://schemas.microsoft.com/office/drawing/2014/main" id="{34CF59F8-A367-4EC1-83BF-5D400B8A4CCC}"/>
              </a:ext>
            </a:extLst>
          </p:cNvPr>
          <p:cNvSpPr txBox="1"/>
          <p:nvPr/>
        </p:nvSpPr>
        <p:spPr>
          <a:xfrm>
            <a:off x="1106712" y="3933056"/>
            <a:ext cx="3107473" cy="276999"/>
          </a:xfrm>
          <a:prstGeom prst="rect">
            <a:avLst/>
          </a:prstGeom>
          <a:noFill/>
          <a:ln>
            <a:noFill/>
          </a:ln>
        </p:spPr>
        <p:txBody>
          <a:bodyPr wrap="square" rtlCol="0">
            <a:spAutoFit/>
          </a:bodyPr>
          <a:lstStyle/>
          <a:p>
            <a:pPr marL="201221" indent="-201221"/>
            <a:r>
              <a:rPr lang="ja-JP" altLang="en-US" sz="1200" dirty="0" smtClean="0">
                <a:latin typeface="Meiryo UI" panose="020B0604030504040204" pitchFamily="50" charset="-128"/>
                <a:ea typeface="Meiryo UI" panose="020B0604030504040204" pitchFamily="50" charset="-128"/>
              </a:rPr>
              <a:t>成人のスポーツ実施率の推移（全国・大阪）</a:t>
            </a:r>
            <a:endParaRPr lang="en-US" altLang="ja-JP" sz="120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F8D4A0CB-DEE1-4647-985B-D1A2FA689496}"/>
              </a:ext>
            </a:extLst>
          </p:cNvPr>
          <p:cNvSpPr txBox="1"/>
          <p:nvPr/>
        </p:nvSpPr>
        <p:spPr>
          <a:xfrm>
            <a:off x="486415" y="3994094"/>
            <a:ext cx="445586" cy="230832"/>
          </a:xfrm>
          <a:prstGeom prst="rect">
            <a:avLst/>
          </a:prstGeom>
          <a:noFill/>
        </p:spPr>
        <p:txBody>
          <a:bodyPr wrap="square" rtlCol="0">
            <a:spAutoFit/>
          </a:bodyPr>
          <a:lstStyle/>
          <a:p>
            <a:pPr lvl="0" defTabSz="742950">
              <a:defRPr/>
            </a:pPr>
            <a:r>
              <a:rPr kumimoji="1" lang="ja-JP" altLang="en-US" sz="90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rPr>
              <a:t>（％）</a:t>
            </a:r>
            <a:endParaRPr kumimoji="1" lang="ja-JP" altLang="en-US" sz="90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06643581"/>
              </p:ext>
            </p:extLst>
          </p:nvPr>
        </p:nvGraphicFramePr>
        <p:xfrm>
          <a:off x="4716016" y="4005064"/>
          <a:ext cx="4356000" cy="2447996"/>
        </p:xfrm>
        <a:graphic>
          <a:graphicData uri="http://schemas.openxmlformats.org/drawingml/2006/table">
            <a:tbl>
              <a:tblPr firstRow="1" bandRow="1">
                <a:tableStyleId>{5C22544A-7EE6-4342-B048-85BDC9FD1C3A}</a:tableStyleId>
              </a:tblPr>
              <a:tblGrid>
                <a:gridCol w="3744000">
                  <a:extLst>
                    <a:ext uri="{9D8B030D-6E8A-4147-A177-3AD203B41FA5}">
                      <a16:colId xmlns:a16="http://schemas.microsoft.com/office/drawing/2014/main" val="2564918654"/>
                    </a:ext>
                  </a:extLst>
                </a:gridCol>
                <a:gridCol w="612000">
                  <a:extLst>
                    <a:ext uri="{9D8B030D-6E8A-4147-A177-3AD203B41FA5}">
                      <a16:colId xmlns:a16="http://schemas.microsoft.com/office/drawing/2014/main" val="2236035290"/>
                    </a:ext>
                  </a:extLst>
                </a:gridCol>
              </a:tblGrid>
              <a:tr h="245201">
                <a:tc>
                  <a:txBody>
                    <a:bodyPr/>
                    <a:lstStyle/>
                    <a:p>
                      <a:r>
                        <a:rPr kumimoji="1" lang="en-US" altLang="ja-JP" sz="1000" b="0" dirty="0" smtClean="0"/>
                        <a:t>1</a:t>
                      </a:r>
                      <a:r>
                        <a:rPr kumimoji="1" lang="ja-JP" altLang="en-US" sz="1000" b="0" dirty="0" smtClean="0"/>
                        <a:t>年前と比べて運動・スポーツを実施する頻度が増えた理由（全国）</a:t>
                      </a:r>
                      <a:endParaRPr kumimoji="1" lang="en-US" altLang="ja-JP" sz="1000" b="0" dirty="0" smtClean="0"/>
                    </a:p>
                  </a:txBody>
                  <a:tcPr anchor="ctr"/>
                </a:tc>
                <a:tc>
                  <a:txBody>
                    <a:bodyPr/>
                    <a:lstStyle/>
                    <a:p>
                      <a:pPr algn="ctr"/>
                      <a:r>
                        <a:rPr kumimoji="1" lang="ja-JP" altLang="en-US" sz="1000" dirty="0" smtClean="0"/>
                        <a:t>割合</a:t>
                      </a:r>
                      <a:endParaRPr kumimoji="1" lang="ja-JP" altLang="en-US" sz="1000" dirty="0"/>
                    </a:p>
                  </a:txBody>
                  <a:tcPr anchor="ctr"/>
                </a:tc>
                <a:extLst>
                  <a:ext uri="{0D108BD9-81ED-4DB2-BD59-A6C34878D82A}">
                    <a16:rowId xmlns:a16="http://schemas.microsoft.com/office/drawing/2014/main" val="1147598351"/>
                  </a:ext>
                </a:extLst>
              </a:tr>
              <a:tr h="244755">
                <a:tc>
                  <a:txBody>
                    <a:bodyPr/>
                    <a:lstStyle/>
                    <a:p>
                      <a:r>
                        <a:rPr kumimoji="1" lang="ja-JP" altLang="en-US" sz="1000" dirty="0" smtClean="0"/>
                        <a:t>コロナウイルス感染症対策による日常生活の変化</a:t>
                      </a:r>
                      <a:endParaRPr kumimoji="1" lang="ja-JP" altLang="en-US" sz="1000" dirty="0"/>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36.4</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550184461"/>
                  </a:ext>
                </a:extLst>
              </a:tr>
              <a:tr h="244755">
                <a:tc>
                  <a:txBody>
                    <a:bodyPr/>
                    <a:lstStyle/>
                    <a:p>
                      <a:r>
                        <a:rPr kumimoji="1" lang="ja-JP" altLang="en-US" sz="1000" dirty="0" smtClean="0"/>
                        <a:t>仕事が忙しくなくなったから</a:t>
                      </a:r>
                      <a:endParaRPr kumimoji="1" lang="ja-JP" altLang="en-US" sz="1000" dirty="0"/>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27.0</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973970378"/>
                  </a:ext>
                </a:extLst>
              </a:tr>
              <a:tr h="244755">
                <a:tc>
                  <a:txBody>
                    <a:bodyPr/>
                    <a:lstStyle/>
                    <a:p>
                      <a:r>
                        <a:rPr kumimoji="1" lang="ja-JP" altLang="en-US" sz="1000" dirty="0" smtClean="0">
                          <a:latin typeface="Meiryo UI" panose="020B0604030504040204" pitchFamily="50" charset="-128"/>
                          <a:ea typeface="Meiryo UI" panose="020B0604030504040204" pitchFamily="50" charset="-128"/>
                        </a:rPr>
                        <a:t>運動・スポーツが好きになったから</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Meiryo UI" panose="020B0604030504040204" pitchFamily="50" charset="-128"/>
                          <a:ea typeface="Meiryo UI" panose="020B0604030504040204" pitchFamily="50" charset="-128"/>
                        </a:rPr>
                        <a:t>16.4</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195083666"/>
                  </a:ext>
                </a:extLst>
              </a:tr>
              <a:tr h="244755">
                <a:tc>
                  <a:txBody>
                    <a:bodyPr/>
                    <a:lstStyle/>
                    <a:p>
                      <a:r>
                        <a:rPr kumimoji="1" lang="ja-JP" altLang="en-US" sz="1000" dirty="0" smtClean="0">
                          <a:latin typeface="Meiryo UI" panose="020B0604030504040204" pitchFamily="50" charset="-128"/>
                          <a:ea typeface="Meiryo UI" panose="020B0604030504040204" pitchFamily="50" charset="-128"/>
                        </a:rPr>
                        <a:t>健康になったから</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13.5</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22943288"/>
                  </a:ext>
                </a:extLst>
              </a:tr>
              <a:tr h="244755">
                <a:tc>
                  <a:txBody>
                    <a:bodyPr/>
                    <a:lstStyle/>
                    <a:p>
                      <a:r>
                        <a:rPr kumimoji="1" lang="ja-JP" altLang="en-US" sz="1000" dirty="0" smtClean="0">
                          <a:latin typeface="Meiryo UI" panose="020B0604030504040204" pitchFamily="50" charset="-128"/>
                          <a:ea typeface="Meiryo UI" panose="020B0604030504040204" pitchFamily="50" charset="-128"/>
                        </a:rPr>
                        <a:t>仲間ができたから</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13.4</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80909158"/>
                  </a:ext>
                </a:extLst>
              </a:tr>
              <a:tr h="244755">
                <a:tc>
                  <a:txBody>
                    <a:bodyPr/>
                    <a:lstStyle/>
                    <a:p>
                      <a:r>
                        <a:rPr kumimoji="1" lang="ja-JP" altLang="en-US" sz="1000" dirty="0" smtClean="0">
                          <a:latin typeface="Meiryo UI" panose="020B0604030504040204" pitchFamily="50" charset="-128"/>
                          <a:ea typeface="Meiryo UI" panose="020B0604030504040204" pitchFamily="50" charset="-128"/>
                        </a:rPr>
                        <a:t>家事・育児が忙しくなくなったから</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10.6</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13694143"/>
                  </a:ext>
                </a:extLst>
              </a:tr>
              <a:tr h="244755">
                <a:tc>
                  <a:txBody>
                    <a:bodyPr/>
                    <a:lstStyle/>
                    <a:p>
                      <a:r>
                        <a:rPr kumimoji="1" lang="ja-JP" altLang="en-US" sz="1000" dirty="0" smtClean="0">
                          <a:latin typeface="Meiryo UI" panose="020B0604030504040204" pitchFamily="50" charset="-128"/>
                          <a:ea typeface="Meiryo UI" panose="020B0604030504040204" pitchFamily="50" charset="-128"/>
                        </a:rPr>
                        <a:t>場所や施設ができたから</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9.9</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72484210"/>
                  </a:ext>
                </a:extLst>
              </a:tr>
              <a:tr h="244755">
                <a:tc>
                  <a:txBody>
                    <a:bodyPr/>
                    <a:lstStyle/>
                    <a:p>
                      <a:r>
                        <a:rPr kumimoji="1" lang="ja-JP" altLang="en-US" sz="1000" dirty="0" smtClean="0">
                          <a:latin typeface="Meiryo UI" panose="020B0604030504040204" pitchFamily="50" charset="-128"/>
                          <a:ea typeface="Meiryo UI" panose="020B0604030504040204" pitchFamily="50" charset="-128"/>
                        </a:rPr>
                        <a:t>お金に余裕ができたから</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6.2</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691242235"/>
                  </a:ext>
                </a:extLst>
              </a:tr>
              <a:tr h="244755">
                <a:tc>
                  <a:txBody>
                    <a:bodyPr/>
                    <a:lstStyle/>
                    <a:p>
                      <a:r>
                        <a:rPr kumimoji="1" lang="ja-JP" altLang="en-US" sz="1000" dirty="0" smtClean="0">
                          <a:latin typeface="Meiryo UI" panose="020B0604030504040204" pitchFamily="50" charset="-128"/>
                          <a:ea typeface="Meiryo UI" panose="020B0604030504040204" pitchFamily="50" charset="-128"/>
                        </a:rPr>
                        <a:t>指導者がいるようになったから</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4.1</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363662373"/>
                  </a:ext>
                </a:extLst>
              </a:tr>
            </a:tbl>
          </a:graphicData>
        </a:graphic>
      </p:graphicFrame>
      <p:sp>
        <p:nvSpPr>
          <p:cNvPr id="29" name="テキスト ボックス 28">
            <a:extLst>
              <a:ext uri="{FF2B5EF4-FFF2-40B4-BE49-F238E27FC236}">
                <a16:creationId xmlns:a16="http://schemas.microsoft.com/office/drawing/2014/main" id="{BAC84493-B1F3-4A8E-A857-738C9A753F19}"/>
              </a:ext>
            </a:extLst>
          </p:cNvPr>
          <p:cNvSpPr txBox="1"/>
          <p:nvPr/>
        </p:nvSpPr>
        <p:spPr>
          <a:xfrm>
            <a:off x="6458914" y="6453916"/>
            <a:ext cx="2865614"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：スポーツ庁「スポーツの実施状況等に関する世論調査」</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6" name="グラフ 25"/>
          <p:cNvGraphicFramePr>
            <a:graphicFrameLocks/>
          </p:cNvGraphicFramePr>
          <p:nvPr>
            <p:extLst>
              <p:ext uri="{D42A27DB-BD31-4B8C-83A1-F6EECF244321}">
                <p14:modId xmlns:p14="http://schemas.microsoft.com/office/powerpoint/2010/main" val="1168009313"/>
              </p:ext>
            </p:extLst>
          </p:nvPr>
        </p:nvGraphicFramePr>
        <p:xfrm>
          <a:off x="486415" y="1897711"/>
          <a:ext cx="4150428" cy="1531289"/>
        </p:xfrm>
        <a:graphic>
          <a:graphicData uri="http://schemas.openxmlformats.org/drawingml/2006/chart">
            <c:chart xmlns:c="http://schemas.openxmlformats.org/drawingml/2006/chart" xmlns:r="http://schemas.openxmlformats.org/officeDocument/2006/relationships" r:id="rId3"/>
          </a:graphicData>
        </a:graphic>
      </p:graphicFrame>
      <p:sp>
        <p:nvSpPr>
          <p:cNvPr id="32" name="テキスト ボックス 31">
            <a:extLst>
              <a:ext uri="{FF2B5EF4-FFF2-40B4-BE49-F238E27FC236}">
                <a16:creationId xmlns:a16="http://schemas.microsoft.com/office/drawing/2014/main" id="{BAC84493-B1F3-4A8E-A857-738C9A753F19}"/>
              </a:ext>
            </a:extLst>
          </p:cNvPr>
          <p:cNvSpPr txBox="1"/>
          <p:nvPr/>
        </p:nvSpPr>
        <p:spPr>
          <a:xfrm>
            <a:off x="1993318" y="6381328"/>
            <a:ext cx="2865614" cy="33855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：スポーツ庁「スポーツの実施状況等に関する世論調査」</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大阪の数値は、ローデータより算出</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3" name="グラフ 32"/>
          <p:cNvGraphicFramePr>
            <a:graphicFrameLocks/>
          </p:cNvGraphicFramePr>
          <p:nvPr>
            <p:extLst>
              <p:ext uri="{D42A27DB-BD31-4B8C-83A1-F6EECF244321}">
                <p14:modId xmlns:p14="http://schemas.microsoft.com/office/powerpoint/2010/main" val="3233024961"/>
              </p:ext>
            </p:extLst>
          </p:nvPr>
        </p:nvGraphicFramePr>
        <p:xfrm>
          <a:off x="486415" y="4109510"/>
          <a:ext cx="4150428" cy="2322611"/>
        </p:xfrm>
        <a:graphic>
          <a:graphicData uri="http://schemas.openxmlformats.org/drawingml/2006/chart">
            <c:chart xmlns:c="http://schemas.openxmlformats.org/drawingml/2006/chart" xmlns:r="http://schemas.openxmlformats.org/officeDocument/2006/relationships" r:id="rId4"/>
          </a:graphicData>
        </a:graphic>
      </p:graphicFrame>
      <p:sp>
        <p:nvSpPr>
          <p:cNvPr id="2" name="スライド番号プレースホルダー 1"/>
          <p:cNvSpPr>
            <a:spLocks noGrp="1"/>
          </p:cNvSpPr>
          <p:nvPr>
            <p:ph type="sldNum" sz="quarter" idx="12"/>
          </p:nvPr>
        </p:nvSpPr>
        <p:spPr>
          <a:xfrm>
            <a:off x="6902896" y="6592267"/>
            <a:ext cx="2133600" cy="365125"/>
          </a:xfrm>
        </p:spPr>
        <p:txBody>
          <a:bodyPr/>
          <a:lstStyle/>
          <a:p>
            <a:r>
              <a:rPr kumimoji="1" lang="en-US" altLang="ja-JP" sz="900" dirty="0" smtClean="0">
                <a:solidFill>
                  <a:schemeClr val="tx1"/>
                </a:solidFill>
                <a:latin typeface="Meiryo UI" panose="020B0604030504040204" pitchFamily="50" charset="-128"/>
                <a:ea typeface="Meiryo UI" panose="020B0604030504040204" pitchFamily="50" charset="-128"/>
              </a:rPr>
              <a:t>12</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958967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グラフ 20"/>
          <p:cNvGraphicFramePr>
            <a:graphicFrameLocks/>
          </p:cNvGraphicFramePr>
          <p:nvPr>
            <p:extLst>
              <p:ext uri="{D42A27DB-BD31-4B8C-83A1-F6EECF244321}">
                <p14:modId xmlns:p14="http://schemas.microsoft.com/office/powerpoint/2010/main" val="1537793393"/>
              </p:ext>
            </p:extLst>
          </p:nvPr>
        </p:nvGraphicFramePr>
        <p:xfrm>
          <a:off x="506341" y="4367784"/>
          <a:ext cx="8001395" cy="21575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グラフ 16"/>
          <p:cNvGraphicFramePr>
            <a:graphicFrameLocks/>
          </p:cNvGraphicFramePr>
          <p:nvPr>
            <p:extLst>
              <p:ext uri="{D42A27DB-BD31-4B8C-83A1-F6EECF244321}">
                <p14:modId xmlns:p14="http://schemas.microsoft.com/office/powerpoint/2010/main" val="2647063914"/>
              </p:ext>
            </p:extLst>
          </p:nvPr>
        </p:nvGraphicFramePr>
        <p:xfrm>
          <a:off x="448821" y="1763498"/>
          <a:ext cx="8058915" cy="2486366"/>
        </p:xfrm>
        <a:graphic>
          <a:graphicData uri="http://schemas.openxmlformats.org/drawingml/2006/chart">
            <c:chart xmlns:c="http://schemas.openxmlformats.org/drawingml/2006/chart" xmlns:r="http://schemas.openxmlformats.org/officeDocument/2006/relationships" r:id="rId3"/>
          </a:graphicData>
        </a:graphic>
      </p:graphicFrame>
      <p:sp>
        <p:nvSpPr>
          <p:cNvPr id="2" name="角丸四角形 1"/>
          <p:cNvSpPr/>
          <p:nvPr/>
        </p:nvSpPr>
        <p:spPr>
          <a:xfrm>
            <a:off x="120255" y="-21565"/>
            <a:ext cx="7692103"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a:t>
            </a:r>
            <a:r>
              <a:rPr lang="ja-JP" altLang="en-US" sz="2000" b="1" kern="100" dirty="0" smtClean="0">
                <a:solidFill>
                  <a:schemeClr val="tx1"/>
                </a:solidFill>
                <a:ea typeface="Meiryo UI" panose="020B0604030504040204" pitchFamily="50" charset="-128"/>
                <a:cs typeface="Times New Roman" panose="02020603050405020304" pitchFamily="18" charset="0"/>
              </a:rPr>
              <a:t>外国人相談、留学生の状況</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3" name="直線コネクタ 2"/>
          <p:cNvCxnSpPr/>
          <p:nvPr/>
        </p:nvCxnSpPr>
        <p:spPr>
          <a:xfrm flipV="1">
            <a:off x="35496" y="492495"/>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08727470-7601-4D3E-9F83-A36A73DB211D}"/>
              </a:ext>
            </a:extLst>
          </p:cNvPr>
          <p:cNvSpPr/>
          <p:nvPr/>
        </p:nvSpPr>
        <p:spPr>
          <a:xfrm>
            <a:off x="120256" y="551449"/>
            <a:ext cx="8794772" cy="740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Wingdings" panose="05000000000000000000" pitchFamily="2" charset="2"/>
              <a:buChar char="Ø"/>
            </a:pPr>
            <a:r>
              <a:rPr lang="ja-JP" altLang="en-US" sz="1300" dirty="0">
                <a:latin typeface="Meiryo UI" panose="020B0604030504040204" pitchFamily="50" charset="-128"/>
                <a:ea typeface="Meiryo UI" panose="020B0604030504040204" pitchFamily="50" charset="-128"/>
              </a:rPr>
              <a:t>大阪府・市の外国人相談において</a:t>
            </a:r>
            <a:r>
              <a:rPr lang="ja-JP" altLang="en-US" sz="1300" dirty="0" smtClean="0">
                <a:latin typeface="Meiryo UI" panose="020B0604030504040204" pitchFamily="50" charset="-128"/>
                <a:ea typeface="Meiryo UI" panose="020B0604030504040204" pitchFamily="50" charset="-128"/>
              </a:rPr>
              <a:t>、昨年</a:t>
            </a:r>
            <a:r>
              <a:rPr lang="en-US" altLang="ja-JP" sz="1300" dirty="0" smtClean="0">
                <a:latin typeface="Meiryo UI" panose="020B0604030504040204" pitchFamily="50" charset="-128"/>
                <a:ea typeface="Meiryo UI" panose="020B0604030504040204" pitchFamily="50" charset="-128"/>
              </a:rPr>
              <a:t>1</a:t>
            </a:r>
            <a:r>
              <a:rPr lang="ja-JP" altLang="en-US" sz="1300" dirty="0">
                <a:latin typeface="Meiryo UI" panose="020B0604030504040204" pitchFamily="50" charset="-128"/>
                <a:ea typeface="Meiryo UI" panose="020B0604030504040204" pitchFamily="50" charset="-128"/>
              </a:rPr>
              <a:t>月以降、新型コロナウイルス感染症関連の相談が</a:t>
            </a:r>
            <a:r>
              <a:rPr lang="ja-JP" altLang="en-US" sz="1300" dirty="0" smtClean="0">
                <a:latin typeface="Meiryo UI" panose="020B0604030504040204" pitchFamily="50" charset="-128"/>
                <a:ea typeface="Meiryo UI" panose="020B0604030504040204" pitchFamily="50" charset="-128"/>
              </a:rPr>
              <a:t>急増。</a:t>
            </a:r>
            <a:r>
              <a:rPr lang="en-US" altLang="ja-JP" sz="1300" dirty="0" smtClean="0">
                <a:latin typeface="Meiryo UI" panose="020B0604030504040204" pitchFamily="50" charset="-128"/>
                <a:ea typeface="Meiryo UI" panose="020B0604030504040204" pitchFamily="50" charset="-128"/>
              </a:rPr>
              <a:t>2021</a:t>
            </a:r>
            <a:r>
              <a:rPr lang="ja-JP" altLang="en-US" sz="1300" dirty="0" smtClean="0">
                <a:latin typeface="Meiryo UI" panose="020B0604030504040204" pitchFamily="50" charset="-128"/>
                <a:ea typeface="Meiryo UI" panose="020B0604030504040204" pitchFamily="50" charset="-128"/>
              </a:rPr>
              <a:t>年</a:t>
            </a:r>
            <a:r>
              <a:rPr lang="en-US" altLang="ja-JP" sz="1300" dirty="0" smtClean="0">
                <a:latin typeface="Meiryo UI" panose="020B0604030504040204" pitchFamily="50" charset="-128"/>
                <a:ea typeface="Meiryo UI" panose="020B0604030504040204" pitchFamily="50" charset="-128"/>
              </a:rPr>
              <a:t>4</a:t>
            </a:r>
            <a:r>
              <a:rPr lang="ja-JP" altLang="en-US" sz="1300" dirty="0" smtClean="0">
                <a:latin typeface="Meiryo UI" panose="020B0604030504040204" pitchFamily="50" charset="-128"/>
                <a:ea typeface="Meiryo UI" panose="020B0604030504040204" pitchFamily="50" charset="-128"/>
              </a:rPr>
              <a:t>月以降、感染症の再拡大を受けて相談が増加。</a:t>
            </a:r>
            <a:endParaRPr lang="en-US" altLang="ja-JP" sz="13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300" dirty="0" smtClean="0">
                <a:solidFill>
                  <a:schemeClr val="tx1"/>
                </a:solidFill>
                <a:latin typeface="Meiryo UI" panose="020B0604030504040204" pitchFamily="50" charset="-128"/>
                <a:ea typeface="Meiryo UI" panose="020B0604030504040204" pitchFamily="50" charset="-128"/>
              </a:rPr>
              <a:t>新型コロナウイルス感染症が世界的に拡大し、</a:t>
            </a:r>
            <a:r>
              <a:rPr lang="en-US" altLang="ja-JP" sz="1300" dirty="0" smtClean="0">
                <a:solidFill>
                  <a:schemeClr val="tx1"/>
                </a:solidFill>
                <a:latin typeface="Meiryo UI" panose="020B0604030504040204" pitchFamily="50" charset="-128"/>
                <a:ea typeface="Meiryo UI" panose="020B0604030504040204" pitchFamily="50" charset="-128"/>
              </a:rPr>
              <a:t>2020</a:t>
            </a:r>
            <a:r>
              <a:rPr lang="ja-JP" altLang="en-US" sz="1300" dirty="0" smtClean="0">
                <a:solidFill>
                  <a:schemeClr val="tx1"/>
                </a:solidFill>
                <a:latin typeface="Meiryo UI" panose="020B0604030504040204" pitchFamily="50" charset="-128"/>
                <a:ea typeface="Meiryo UI" panose="020B0604030504040204" pitchFamily="50" charset="-128"/>
              </a:rPr>
              <a:t>年</a:t>
            </a:r>
            <a:r>
              <a:rPr lang="en-US" altLang="ja-JP" sz="1300" dirty="0" smtClean="0">
                <a:solidFill>
                  <a:schemeClr val="tx1"/>
                </a:solidFill>
                <a:latin typeface="Meiryo UI" panose="020B0604030504040204" pitchFamily="50" charset="-128"/>
                <a:ea typeface="Meiryo UI" panose="020B0604030504040204" pitchFamily="50" charset="-128"/>
              </a:rPr>
              <a:t>1</a:t>
            </a:r>
            <a:r>
              <a:rPr lang="ja-JP" altLang="en-US" sz="1300" dirty="0" smtClean="0">
                <a:solidFill>
                  <a:schemeClr val="tx1"/>
                </a:solidFill>
                <a:latin typeface="Meiryo UI" panose="020B0604030504040204" pitchFamily="50" charset="-128"/>
                <a:ea typeface="Meiryo UI" panose="020B0604030504040204" pitchFamily="50" charset="-128"/>
              </a:rPr>
              <a:t>月以降、日本政府及び各国政府による渡航制限等の措置により、直近の留学生数は減少に転じている。</a:t>
            </a:r>
            <a:endParaRPr lang="en-US" altLang="ja-JP" sz="1300" dirty="0" smtClean="0">
              <a:solidFill>
                <a:schemeClr val="tx1"/>
              </a:solidFill>
              <a:latin typeface="Meiryo UI" panose="020B0604030504040204" pitchFamily="50" charset="-128"/>
              <a:ea typeface="Meiryo UI" panose="020B0604030504040204" pitchFamily="50" charset="-128"/>
            </a:endParaRPr>
          </a:p>
          <a:p>
            <a:endParaRPr lang="en-US" altLang="ja-JP" sz="1300" dirty="0" smtClean="0">
              <a:latin typeface="Meiryo UI" panose="020B0604030504040204" pitchFamily="50" charset="-128"/>
              <a:ea typeface="Meiryo UI" panose="020B0604030504040204" pitchFamily="50" charset="-128"/>
            </a:endParaRPr>
          </a:p>
          <a:p>
            <a:endParaRPr lang="en-US" altLang="ja-JP" sz="1300" dirty="0" smtClean="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34CF59F8-A367-4EC1-83BF-5D400B8A4CCC}"/>
              </a:ext>
            </a:extLst>
          </p:cNvPr>
          <p:cNvSpPr txBox="1"/>
          <p:nvPr/>
        </p:nvSpPr>
        <p:spPr>
          <a:xfrm>
            <a:off x="363425" y="4142308"/>
            <a:ext cx="1200572" cy="230832"/>
          </a:xfrm>
          <a:prstGeom prst="rect">
            <a:avLst/>
          </a:prstGeom>
          <a:noFill/>
          <a:ln>
            <a:noFill/>
          </a:ln>
        </p:spPr>
        <p:txBody>
          <a:bodyPr wrap="square" rtlCol="0">
            <a:spAutoFit/>
          </a:bodyPr>
          <a:lstStyle/>
          <a:p>
            <a:pPr marL="201221" indent="-201221"/>
            <a:r>
              <a:rPr lang="ja-JP" altLang="en-US" sz="900" dirty="0" smtClean="0">
                <a:latin typeface="ＭＳ Ｐゴシック" panose="020B0600070205080204" pitchFamily="50" charset="-128"/>
                <a:ea typeface="ＭＳ Ｐゴシック" panose="020B0600070205080204" pitchFamily="50" charset="-128"/>
              </a:rPr>
              <a:t>（人：外国人留学生）</a:t>
            </a:r>
            <a:endParaRPr lang="en-US" altLang="ja-JP" sz="900" dirty="0">
              <a:latin typeface="ＭＳ Ｐゴシック" panose="020B0600070205080204" pitchFamily="50" charset="-128"/>
              <a:ea typeface="ＭＳ Ｐゴシック" panose="020B0600070205080204" pitchFamily="50" charset="-128"/>
            </a:endParaRPr>
          </a:p>
        </p:txBody>
      </p:sp>
      <p:sp>
        <p:nvSpPr>
          <p:cNvPr id="20" name="テキスト ボックス 19">
            <a:extLst>
              <a:ext uri="{FF2B5EF4-FFF2-40B4-BE49-F238E27FC236}">
                <a16:creationId xmlns:a16="http://schemas.microsoft.com/office/drawing/2014/main" id="{34CF59F8-A367-4EC1-83BF-5D400B8A4CCC}"/>
              </a:ext>
            </a:extLst>
          </p:cNvPr>
          <p:cNvSpPr txBox="1"/>
          <p:nvPr/>
        </p:nvSpPr>
        <p:spPr>
          <a:xfrm>
            <a:off x="7452320" y="4122002"/>
            <a:ext cx="1200572" cy="230832"/>
          </a:xfrm>
          <a:prstGeom prst="rect">
            <a:avLst/>
          </a:prstGeom>
          <a:noFill/>
          <a:ln>
            <a:noFill/>
          </a:ln>
        </p:spPr>
        <p:txBody>
          <a:bodyPr wrap="square" rtlCol="0">
            <a:spAutoFit/>
          </a:bodyPr>
          <a:lstStyle/>
          <a:p>
            <a:pPr marL="201221" indent="-201221"/>
            <a:r>
              <a:rPr lang="ja-JP" altLang="en-US" sz="900" dirty="0" smtClean="0">
                <a:latin typeface="ＭＳ Ｐゴシック" panose="020B0600070205080204" pitchFamily="50" charset="-128"/>
                <a:ea typeface="ＭＳ Ｐゴシック" panose="020B0600070205080204" pitchFamily="50" charset="-128"/>
              </a:rPr>
              <a:t>（人：日本人留学生）</a:t>
            </a:r>
            <a:endParaRPr lang="en-US" altLang="ja-JP" sz="900" dirty="0">
              <a:latin typeface="ＭＳ Ｐゴシック" panose="020B0600070205080204" pitchFamily="50" charset="-128"/>
              <a:ea typeface="ＭＳ Ｐゴシック" panose="020B0600070205080204" pitchFamily="50" charset="-128"/>
            </a:endParaRPr>
          </a:p>
        </p:txBody>
      </p:sp>
      <p:sp>
        <p:nvSpPr>
          <p:cNvPr id="22" name="テキスト ボックス 21">
            <a:extLst>
              <a:ext uri="{FF2B5EF4-FFF2-40B4-BE49-F238E27FC236}">
                <a16:creationId xmlns:a16="http://schemas.microsoft.com/office/drawing/2014/main" id="{34CF59F8-A367-4EC1-83BF-5D400B8A4CCC}"/>
              </a:ext>
            </a:extLst>
          </p:cNvPr>
          <p:cNvSpPr txBox="1"/>
          <p:nvPr/>
        </p:nvSpPr>
        <p:spPr>
          <a:xfrm>
            <a:off x="6673391" y="6157393"/>
            <a:ext cx="1704628" cy="230832"/>
          </a:xfrm>
          <a:prstGeom prst="rect">
            <a:avLst/>
          </a:prstGeom>
          <a:noFill/>
          <a:ln>
            <a:noFill/>
          </a:ln>
        </p:spPr>
        <p:txBody>
          <a:bodyPr wrap="square" rtlCol="0">
            <a:spAutoFit/>
          </a:bodyPr>
          <a:lstStyle/>
          <a:p>
            <a:pPr marL="201221" indent="-201221"/>
            <a:r>
              <a:rPr lang="ja-JP" altLang="en-US" sz="900" dirty="0" smtClean="0">
                <a:latin typeface="ＭＳ Ｐゴシック" panose="020B0600070205080204" pitchFamily="50" charset="-128"/>
                <a:ea typeface="ＭＳ Ｐゴシック" panose="020B0600070205080204" pitchFamily="50" charset="-128"/>
              </a:rPr>
              <a:t>（外国人は年、日本人は年度）</a:t>
            </a:r>
            <a:endParaRPr lang="en-US" altLang="ja-JP" sz="900" dirty="0">
              <a:latin typeface="ＭＳ Ｐゴシック" panose="020B0600070205080204" pitchFamily="50" charset="-128"/>
              <a:ea typeface="ＭＳ Ｐゴシック" panose="020B0600070205080204" pitchFamily="50" charset="-128"/>
            </a:endParaRPr>
          </a:p>
        </p:txBody>
      </p:sp>
      <p:sp>
        <p:nvSpPr>
          <p:cNvPr id="18" name="テキスト ボックス 17">
            <a:extLst>
              <a:ext uri="{FF2B5EF4-FFF2-40B4-BE49-F238E27FC236}">
                <a16:creationId xmlns:a16="http://schemas.microsoft.com/office/drawing/2014/main" id="{BAC84493-B1F3-4A8E-A857-738C9A753F19}"/>
              </a:ext>
            </a:extLst>
          </p:cNvPr>
          <p:cNvSpPr txBox="1"/>
          <p:nvPr/>
        </p:nvSpPr>
        <p:spPr>
          <a:xfrm>
            <a:off x="3347864" y="6381328"/>
            <a:ext cx="5567163" cy="246221"/>
          </a:xfrm>
          <a:prstGeom prst="rect">
            <a:avLst/>
          </a:prstGeom>
          <a:noFill/>
        </p:spPr>
        <p:txBody>
          <a:bodyPr wrap="square" rtlCol="0">
            <a:spAutoFit/>
          </a:bodyPr>
          <a:lstStyle/>
          <a:p>
            <a:pPr algn="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：日本学生支援機構</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「外国人留学生在籍状況調査」「日本人学生留学生状況調査」より作成</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a:extLst>
              <a:ext uri="{FF2B5EF4-FFF2-40B4-BE49-F238E27FC236}">
                <a16:creationId xmlns:a16="http://schemas.microsoft.com/office/drawing/2014/main" id="{F8D4A0CB-DEE1-4647-985B-D1A2FA689496}"/>
              </a:ext>
            </a:extLst>
          </p:cNvPr>
          <p:cNvSpPr txBox="1"/>
          <p:nvPr/>
        </p:nvSpPr>
        <p:spPr>
          <a:xfrm>
            <a:off x="3848151" y="4005064"/>
            <a:ext cx="1676469" cy="307777"/>
          </a:xfrm>
          <a:prstGeom prst="rect">
            <a:avLst/>
          </a:prstGeom>
          <a:noFill/>
        </p:spPr>
        <p:txBody>
          <a:bodyPr wrap="square" rtlCol="0">
            <a:spAutoFit/>
          </a:bodyPr>
          <a:lstStyle/>
          <a:p>
            <a:pPr lvl="0" algn="ctr" defTabSz="742950">
              <a:defRPr/>
            </a:pPr>
            <a:r>
              <a:rPr lang="ja-JP" altLang="en-US" sz="1400" dirty="0">
                <a:solidFill>
                  <a:prstClr val="black"/>
                </a:solidFill>
                <a:latin typeface="Meiryo UI" panose="020B0604030504040204" pitchFamily="50" charset="-128"/>
                <a:ea typeface="Meiryo UI" panose="020B0604030504040204" pitchFamily="50" charset="-128"/>
              </a:rPr>
              <a:t>留学生</a:t>
            </a:r>
            <a:r>
              <a:rPr lang="ja-JP" altLang="en-US" sz="1400" dirty="0" smtClean="0">
                <a:solidFill>
                  <a:prstClr val="black"/>
                </a:solidFill>
                <a:latin typeface="Meiryo UI" panose="020B0604030504040204" pitchFamily="50" charset="-128"/>
                <a:ea typeface="Meiryo UI" panose="020B0604030504040204" pitchFamily="50" charset="-128"/>
              </a:rPr>
              <a:t>数の推移</a:t>
            </a:r>
            <a:endPar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F8D4A0CB-DEE1-4647-985B-D1A2FA689496}"/>
              </a:ext>
            </a:extLst>
          </p:cNvPr>
          <p:cNvSpPr txBox="1"/>
          <p:nvPr/>
        </p:nvSpPr>
        <p:spPr>
          <a:xfrm>
            <a:off x="2411760" y="1455721"/>
            <a:ext cx="4762028" cy="307777"/>
          </a:xfrm>
          <a:prstGeom prst="rect">
            <a:avLst/>
          </a:prstGeom>
          <a:noFill/>
        </p:spPr>
        <p:txBody>
          <a:bodyPr wrap="square" rtlCol="0">
            <a:spAutoFit/>
          </a:bodyPr>
          <a:lstStyle/>
          <a:p>
            <a:pPr lvl="0" algn="ctr" defTabSz="742950">
              <a:defRPr/>
            </a:pPr>
            <a:r>
              <a:rPr lang="ja-JP" altLang="en-US" sz="1400" dirty="0">
                <a:solidFill>
                  <a:prstClr val="black"/>
                </a:solidFill>
                <a:latin typeface="Meiryo UI" panose="020B0604030504040204" pitchFamily="50" charset="-128"/>
                <a:ea typeface="Meiryo UI" panose="020B0604030504040204" pitchFamily="50" charset="-128"/>
              </a:rPr>
              <a:t>外国人相談における新型コロナ感染症</a:t>
            </a:r>
            <a:r>
              <a:rPr lang="ja-JP" altLang="en-US" sz="1400" dirty="0" smtClean="0">
                <a:solidFill>
                  <a:prstClr val="black"/>
                </a:solidFill>
                <a:latin typeface="Meiryo UI" panose="020B0604030504040204" pitchFamily="50" charset="-128"/>
                <a:ea typeface="Meiryo UI" panose="020B0604030504040204" pitchFamily="50" charset="-128"/>
              </a:rPr>
              <a:t>関連相談実績の推移</a:t>
            </a:r>
            <a:endParaRPr lang="ja-JP" altLang="en-US" sz="1400" dirty="0">
              <a:solidFill>
                <a:prstClr val="black"/>
              </a:solidFill>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34CF59F8-A367-4EC1-83BF-5D400B8A4CCC}"/>
              </a:ext>
            </a:extLst>
          </p:cNvPr>
          <p:cNvSpPr txBox="1"/>
          <p:nvPr/>
        </p:nvSpPr>
        <p:spPr>
          <a:xfrm>
            <a:off x="363425" y="1532666"/>
            <a:ext cx="496875" cy="230832"/>
          </a:xfrm>
          <a:prstGeom prst="rect">
            <a:avLst/>
          </a:prstGeom>
          <a:noFill/>
          <a:ln>
            <a:noFill/>
          </a:ln>
        </p:spPr>
        <p:txBody>
          <a:bodyPr wrap="square" rtlCol="0">
            <a:spAutoFit/>
          </a:bodyPr>
          <a:lstStyle/>
          <a:p>
            <a:pPr marL="201221" indent="-201221"/>
            <a:r>
              <a:rPr lang="ja-JP" altLang="en-US" sz="900" dirty="0" smtClean="0">
                <a:latin typeface="ＭＳ Ｐゴシック" panose="020B0600070205080204" pitchFamily="50" charset="-128"/>
                <a:ea typeface="ＭＳ Ｐゴシック" panose="020B0600070205080204" pitchFamily="50" charset="-128"/>
              </a:rPr>
              <a:t>（件）</a:t>
            </a:r>
            <a:endParaRPr lang="en-US" altLang="ja-JP" sz="900" dirty="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2"/>
          </p:nvPr>
        </p:nvSpPr>
        <p:spPr>
          <a:xfrm>
            <a:off x="6902896" y="6520259"/>
            <a:ext cx="2133600" cy="365125"/>
          </a:xfrm>
        </p:spPr>
        <p:txBody>
          <a:bodyPr/>
          <a:lstStyle/>
          <a:p>
            <a:r>
              <a:rPr kumimoji="1" lang="en-US" altLang="ja-JP" sz="900" dirty="0" smtClean="0">
                <a:solidFill>
                  <a:schemeClr val="tx1"/>
                </a:solidFill>
                <a:latin typeface="Meiryo UI" panose="020B0604030504040204" pitchFamily="50" charset="-128"/>
                <a:ea typeface="Meiryo UI" panose="020B0604030504040204" pitchFamily="50" charset="-128"/>
              </a:rPr>
              <a:t>13</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848918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34CF59F8-A367-4EC1-83BF-5D400B8A4CCC}"/>
              </a:ext>
            </a:extLst>
          </p:cNvPr>
          <p:cNvSpPr txBox="1"/>
          <p:nvPr/>
        </p:nvSpPr>
        <p:spPr>
          <a:xfrm>
            <a:off x="4803726" y="6525344"/>
            <a:ext cx="4088754" cy="215444"/>
          </a:xfrm>
          <a:prstGeom prst="rect">
            <a:avLst/>
          </a:prstGeom>
          <a:noFill/>
          <a:ln>
            <a:noFill/>
          </a:ln>
        </p:spPr>
        <p:txBody>
          <a:bodyPr wrap="square" rtlCol="0">
            <a:spAutoFit/>
          </a:bodyPr>
          <a:lstStyle/>
          <a:p>
            <a:pPr marL="164127" indent="-164127" defTabSz="844083">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出典：国土交通省「令和</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年版 観光</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白書（</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IATA</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世界の航空旅客輸送の見通し）」より転載</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p:cNvPicPr>
            <a:picLocks noChangeAspect="1"/>
          </p:cNvPicPr>
          <p:nvPr/>
        </p:nvPicPr>
        <p:blipFill>
          <a:blip r:embed="rId3"/>
          <a:stretch>
            <a:fillRect/>
          </a:stretch>
        </p:blipFill>
        <p:spPr>
          <a:xfrm>
            <a:off x="1516944" y="4365104"/>
            <a:ext cx="6164803" cy="2174351"/>
          </a:xfrm>
          <a:prstGeom prst="rect">
            <a:avLst/>
          </a:prstGeom>
        </p:spPr>
      </p:pic>
      <p:sp>
        <p:nvSpPr>
          <p:cNvPr id="37" name="テキスト ボックス 36"/>
          <p:cNvSpPr txBox="1"/>
          <p:nvPr/>
        </p:nvSpPr>
        <p:spPr>
          <a:xfrm>
            <a:off x="83224" y="692696"/>
            <a:ext cx="8776102" cy="1169551"/>
          </a:xfrm>
          <a:prstGeom prst="rect">
            <a:avLst/>
          </a:prstGeom>
          <a:noFill/>
          <a:ln>
            <a:noFill/>
          </a:ln>
        </p:spPr>
        <p:txBody>
          <a:bodyPr wrap="square" rIns="72000" rtlCol="0">
            <a:spAutoFit/>
          </a:bodyPr>
          <a:lstStyle/>
          <a:p>
            <a:pPr marL="285750" indent="-285750">
              <a:buFont typeface="Wingdings" panose="05000000000000000000" pitchFamily="2" charset="2"/>
              <a:buChar char="Ø"/>
            </a:pPr>
            <a:r>
              <a:rPr lang="en-US" altLang="ja-JP" sz="1400" dirty="0" smtClean="0">
                <a:latin typeface="Meiryo UI" panose="020B0604030504040204" pitchFamily="50" charset="-128"/>
                <a:ea typeface="Meiryo UI" panose="020B0604030504040204" pitchFamily="50" charset="-128"/>
              </a:rPr>
              <a:t>UNWTO</a:t>
            </a:r>
            <a:r>
              <a:rPr lang="ja-JP" altLang="en-US" sz="1400" dirty="0" smtClean="0">
                <a:latin typeface="Meiryo UI" panose="020B0604030504040204" pitchFamily="50" charset="-128"/>
                <a:ea typeface="Meiryo UI" panose="020B0604030504040204" pitchFamily="50" charset="-128"/>
              </a:rPr>
              <a:t>（国連世界観光機関）の</a:t>
            </a:r>
            <a:r>
              <a:rPr lang="en-US" altLang="ja-JP" sz="1400" dirty="0" smtClean="0">
                <a:latin typeface="Meiryo UI" panose="020B0604030504040204" pitchFamily="50" charset="-128"/>
                <a:ea typeface="Meiryo UI" panose="020B0604030504040204" pitchFamily="50" charset="-128"/>
              </a:rPr>
              <a:t>2021</a:t>
            </a:r>
            <a:r>
              <a:rPr lang="ja-JP" altLang="en-US" sz="1400" dirty="0" smtClean="0">
                <a:latin typeface="Meiryo UI" panose="020B0604030504040204" pitchFamily="50" charset="-128"/>
                <a:ea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rPr>
              <a:t>月時点の見通しでは、</a:t>
            </a:r>
            <a:r>
              <a:rPr lang="en-US" altLang="ja-JP" sz="1400" dirty="0" smtClean="0">
                <a:latin typeface="Meiryo UI" panose="020B0604030504040204" pitchFamily="50" charset="-128"/>
                <a:ea typeface="Meiryo UI" panose="020B0604030504040204" pitchFamily="50" charset="-128"/>
              </a:rPr>
              <a:t>2021</a:t>
            </a:r>
            <a:r>
              <a:rPr lang="ja-JP" altLang="en-US" sz="1400" dirty="0" smtClean="0">
                <a:latin typeface="Meiryo UI" panose="020B0604030504040204" pitchFamily="50" charset="-128"/>
                <a:ea typeface="Meiryo UI" panose="020B0604030504040204" pitchFamily="50" charset="-128"/>
              </a:rPr>
              <a:t>年の国際観光客数について、</a:t>
            </a:r>
            <a:r>
              <a:rPr lang="en-US" altLang="ja-JP" sz="1400" dirty="0" smtClean="0">
                <a:latin typeface="Meiryo UI" panose="020B0604030504040204" pitchFamily="50" charset="-128"/>
                <a:ea typeface="Meiryo UI" panose="020B0604030504040204" pitchFamily="50" charset="-128"/>
              </a:rPr>
              <a:t>2019</a:t>
            </a:r>
            <a:r>
              <a:rPr lang="ja-JP" altLang="en-US" sz="1400" dirty="0" smtClean="0">
                <a:latin typeface="Meiryo UI" panose="020B0604030504040204" pitchFamily="50" charset="-128"/>
                <a:ea typeface="Meiryo UI" panose="020B0604030504040204" pitchFamily="50" charset="-128"/>
              </a:rPr>
              <a:t>年比でそれぞれ</a:t>
            </a:r>
            <a:r>
              <a:rPr lang="en-US" altLang="ja-JP" sz="1400" dirty="0" smtClean="0">
                <a:latin typeface="Meiryo UI" panose="020B0604030504040204" pitchFamily="50" charset="-128"/>
                <a:ea typeface="Meiryo UI" panose="020B0604030504040204" pitchFamily="50" charset="-128"/>
              </a:rPr>
              <a:t>63</a:t>
            </a:r>
            <a:r>
              <a:rPr lang="ja-JP" altLang="en-US" sz="1400" dirty="0" smtClean="0">
                <a:latin typeface="Meiryo UI" panose="020B0604030504040204" pitchFamily="50" charset="-128"/>
                <a:ea typeface="Meiryo UI" panose="020B0604030504040204" pitchFamily="50" charset="-128"/>
              </a:rPr>
              <a:t>％減、</a:t>
            </a:r>
            <a:r>
              <a:rPr lang="en-US" altLang="ja-JP" sz="1400" dirty="0" smtClean="0">
                <a:latin typeface="Meiryo UI" panose="020B0604030504040204" pitchFamily="50" charset="-128"/>
                <a:ea typeface="Meiryo UI" panose="020B0604030504040204" pitchFamily="50" charset="-128"/>
              </a:rPr>
              <a:t>75</a:t>
            </a:r>
            <a:r>
              <a:rPr lang="ja-JP" altLang="en-US" sz="1400" dirty="0" smtClean="0">
                <a:latin typeface="Meiryo UI" panose="020B0604030504040204" pitchFamily="50" charset="-128"/>
                <a:ea typeface="Meiryo UI" panose="020B0604030504040204" pitchFamily="50" charset="-128"/>
              </a:rPr>
              <a:t>％減となる</a:t>
            </a:r>
            <a:r>
              <a:rPr lang="en-US" altLang="ja-JP" sz="1400" dirty="0" smtClean="0">
                <a:latin typeface="Meiryo UI" panose="020B0604030504040204" pitchFamily="50" charset="-128"/>
                <a:ea typeface="Meiryo UI" panose="020B0604030504040204" pitchFamily="50" charset="-128"/>
              </a:rPr>
              <a:t>2</a:t>
            </a:r>
            <a:r>
              <a:rPr lang="ja-JP" altLang="en-US" sz="1400" dirty="0" err="1" smtClean="0">
                <a:latin typeface="Meiryo UI" panose="020B0604030504040204" pitchFamily="50" charset="-128"/>
                <a:ea typeface="Meiryo UI" panose="020B0604030504040204" pitchFamily="50" charset="-128"/>
              </a:rPr>
              <a:t>つの</a:t>
            </a:r>
            <a:r>
              <a:rPr lang="ja-JP" altLang="en-US" sz="1400" dirty="0" smtClean="0">
                <a:latin typeface="Meiryo UI" panose="020B0604030504040204" pitchFamily="50" charset="-128"/>
                <a:ea typeface="Meiryo UI" panose="020B0604030504040204" pitchFamily="50" charset="-128"/>
              </a:rPr>
              <a:t>シナリオを提示している。ただし、感染状況やワクチンの普及状況、渡航制限の緩和等、様々な要因に左右されることに留意が必要。</a:t>
            </a:r>
            <a:endParaRPr lang="en-US" altLang="ja-JP" sz="14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一方で、</a:t>
            </a:r>
            <a:r>
              <a:rPr lang="en-US" altLang="ja-JP" sz="1400" dirty="0" smtClean="0">
                <a:latin typeface="Meiryo UI" panose="020B0604030504040204" pitchFamily="50" charset="-128"/>
                <a:ea typeface="Meiryo UI" panose="020B0604030504040204" pitchFamily="50" charset="-128"/>
              </a:rPr>
              <a:t>IATA</a:t>
            </a:r>
            <a:r>
              <a:rPr lang="ja-JP" altLang="en-US" sz="1400" dirty="0" smtClean="0">
                <a:latin typeface="Meiryo UI" panose="020B0604030504040204" pitchFamily="50" charset="-128"/>
                <a:ea typeface="Meiryo UI" panose="020B0604030504040204" pitchFamily="50" charset="-128"/>
              </a:rPr>
              <a:t>（国際航空運送協会）は、世界の航空旅客輸送が、</a:t>
            </a:r>
            <a:r>
              <a:rPr lang="en-US" altLang="ja-JP" sz="1400" dirty="0" smtClean="0">
                <a:latin typeface="Meiryo UI" panose="020B0604030504040204" pitchFamily="50" charset="-128"/>
                <a:ea typeface="Meiryo UI" panose="020B0604030504040204" pitchFamily="50" charset="-128"/>
              </a:rPr>
              <a:t>2019</a:t>
            </a:r>
            <a:r>
              <a:rPr lang="ja-JP" altLang="en-US" sz="1400" dirty="0" smtClean="0">
                <a:latin typeface="Meiryo UI" panose="020B0604030504040204" pitchFamily="50" charset="-128"/>
                <a:ea typeface="Meiryo UI" panose="020B0604030504040204" pitchFamily="50" charset="-128"/>
              </a:rPr>
              <a:t>年比で</a:t>
            </a:r>
            <a:r>
              <a:rPr lang="en-US" altLang="ja-JP" sz="1400" dirty="0" smtClean="0">
                <a:latin typeface="Meiryo UI" panose="020B0604030504040204" pitchFamily="50" charset="-128"/>
                <a:ea typeface="Meiryo UI" panose="020B0604030504040204" pitchFamily="50" charset="-128"/>
              </a:rPr>
              <a:t>2021</a:t>
            </a:r>
            <a:r>
              <a:rPr lang="ja-JP" altLang="en-US" sz="1400" dirty="0" smtClean="0">
                <a:latin typeface="Meiryo UI" panose="020B0604030504040204" pitchFamily="50" charset="-128"/>
                <a:ea typeface="Meiryo UI" panose="020B0604030504040204" pitchFamily="50" charset="-128"/>
              </a:rPr>
              <a:t>年は</a:t>
            </a:r>
            <a:r>
              <a:rPr lang="en-US" altLang="ja-JP" sz="1400" dirty="0" smtClean="0">
                <a:latin typeface="Meiryo UI" panose="020B0604030504040204" pitchFamily="50" charset="-128"/>
                <a:ea typeface="Meiryo UI" panose="020B0604030504040204" pitchFamily="50" charset="-128"/>
              </a:rPr>
              <a:t>52</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2022</a:t>
            </a:r>
            <a:r>
              <a:rPr lang="ja-JP" altLang="en-US" sz="1400" dirty="0" smtClean="0">
                <a:latin typeface="Meiryo UI" panose="020B0604030504040204" pitchFamily="50" charset="-128"/>
                <a:ea typeface="Meiryo UI" panose="020B0604030504040204" pitchFamily="50" charset="-128"/>
              </a:rPr>
              <a:t>年は</a:t>
            </a:r>
            <a:r>
              <a:rPr lang="en-US" altLang="ja-JP" sz="1400" dirty="0" smtClean="0">
                <a:latin typeface="Meiryo UI" panose="020B0604030504040204" pitchFamily="50" charset="-128"/>
                <a:ea typeface="Meiryo UI" panose="020B0604030504040204" pitchFamily="50" charset="-128"/>
              </a:rPr>
              <a:t>88</a:t>
            </a:r>
            <a:r>
              <a:rPr lang="ja-JP" altLang="en-US" sz="1400" dirty="0" smtClean="0">
                <a:latin typeface="Meiryo UI" panose="020B0604030504040204" pitchFamily="50" charset="-128"/>
                <a:ea typeface="Meiryo UI" panose="020B0604030504040204" pitchFamily="50" charset="-128"/>
              </a:rPr>
              <a:t>％まで回復し、</a:t>
            </a:r>
            <a:r>
              <a:rPr lang="en-US" altLang="ja-JP" sz="1400" dirty="0" smtClean="0">
                <a:latin typeface="Meiryo UI" panose="020B0604030504040204" pitchFamily="50" charset="-128"/>
                <a:ea typeface="Meiryo UI" panose="020B0604030504040204" pitchFamily="50" charset="-128"/>
              </a:rPr>
              <a:t>2023</a:t>
            </a:r>
            <a:r>
              <a:rPr lang="ja-JP" altLang="en-US" sz="1400" dirty="0" smtClean="0">
                <a:latin typeface="Meiryo UI" panose="020B0604030504040204" pitchFamily="50" charset="-128"/>
                <a:ea typeface="Meiryo UI" panose="020B0604030504040204" pitchFamily="50" charset="-128"/>
              </a:rPr>
              <a:t>年には</a:t>
            </a:r>
            <a:r>
              <a:rPr lang="en-US" altLang="ja-JP" sz="1400" dirty="0" smtClean="0">
                <a:latin typeface="Meiryo UI" panose="020B0604030504040204" pitchFamily="50" charset="-128"/>
                <a:ea typeface="Meiryo UI" panose="020B0604030504040204" pitchFamily="50" charset="-128"/>
              </a:rPr>
              <a:t>2019</a:t>
            </a:r>
            <a:r>
              <a:rPr lang="ja-JP" altLang="en-US" sz="1400" dirty="0" smtClean="0">
                <a:latin typeface="Meiryo UI" panose="020B0604030504040204" pitchFamily="50" charset="-128"/>
                <a:ea typeface="Meiryo UI" panose="020B0604030504040204" pitchFamily="50" charset="-128"/>
              </a:rPr>
              <a:t>年を</a:t>
            </a:r>
            <a:r>
              <a:rPr lang="en-US" altLang="ja-JP" sz="1400" dirty="0" smtClean="0">
                <a:latin typeface="Meiryo UI" panose="020B0604030504040204" pitchFamily="50" charset="-128"/>
                <a:ea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rPr>
              <a:t>％上回る見通しとしている。</a:t>
            </a:r>
            <a:endParaRPr lang="ja-JP" altLang="en-US" sz="1400" dirty="0">
              <a:latin typeface="Meiryo UI" panose="020B0604030504040204" pitchFamily="50" charset="-128"/>
              <a:ea typeface="Meiryo UI" panose="020B0604030504040204" pitchFamily="50" charset="-128"/>
            </a:endParaRPr>
          </a:p>
        </p:txBody>
      </p:sp>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smtClean="0">
                <a:solidFill>
                  <a:schemeClr val="tx1"/>
                </a:solidFill>
                <a:ea typeface="Meiryo UI" panose="020B0604030504040204" pitchFamily="50" charset="-128"/>
                <a:cs typeface="Times New Roman" panose="02020603050405020304" pitchFamily="18" charset="0"/>
              </a:rPr>
              <a:t>　（参考）国際観光の見通し</a:t>
            </a:r>
            <a:r>
              <a:rPr lang="ja-JP" altLang="en-US" sz="2000" b="1" kern="100" dirty="0">
                <a:solidFill>
                  <a:schemeClr val="tx1"/>
                </a:solidFill>
                <a:ea typeface="Meiryo UI" panose="020B0604030504040204" pitchFamily="50" charset="-128"/>
                <a:cs typeface="Times New Roman" panose="02020603050405020304" pitchFamily="18" charset="0"/>
              </a:rPr>
              <a:t>　</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8" name="図 7"/>
          <p:cNvPicPr>
            <a:picLocks noChangeAspect="1"/>
          </p:cNvPicPr>
          <p:nvPr/>
        </p:nvPicPr>
        <p:blipFill>
          <a:blip r:embed="rId4"/>
          <a:stretch>
            <a:fillRect/>
          </a:stretch>
        </p:blipFill>
        <p:spPr>
          <a:xfrm>
            <a:off x="2016516" y="1988840"/>
            <a:ext cx="5117481" cy="2210705"/>
          </a:xfrm>
          <a:prstGeom prst="rect">
            <a:avLst/>
          </a:prstGeom>
        </p:spPr>
      </p:pic>
      <p:sp>
        <p:nvSpPr>
          <p:cNvPr id="68" name="テキスト ボックス 67">
            <a:extLst>
              <a:ext uri="{FF2B5EF4-FFF2-40B4-BE49-F238E27FC236}">
                <a16:creationId xmlns:a16="http://schemas.microsoft.com/office/drawing/2014/main" id="{34CF59F8-A367-4EC1-83BF-5D400B8A4CCC}"/>
              </a:ext>
            </a:extLst>
          </p:cNvPr>
          <p:cNvSpPr txBox="1"/>
          <p:nvPr/>
        </p:nvSpPr>
        <p:spPr>
          <a:xfrm>
            <a:off x="4986596" y="4005644"/>
            <a:ext cx="3987527" cy="215444"/>
          </a:xfrm>
          <a:prstGeom prst="rect">
            <a:avLst/>
          </a:prstGeom>
          <a:noFill/>
          <a:ln>
            <a:noFill/>
          </a:ln>
        </p:spPr>
        <p:txBody>
          <a:bodyPr wrap="square" rtlCol="0">
            <a:spAutoFit/>
          </a:bodyPr>
          <a:lstStyle/>
          <a:p>
            <a:pPr marL="164127" indent="-164127" defTabSz="844083">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出典：国土交通省「令和</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年版 観光</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白書（</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UNWTO</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国際観光客数の見通し）」より転載</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F8D4A0CB-DEE1-4647-985B-D1A2FA689496}"/>
              </a:ext>
            </a:extLst>
          </p:cNvPr>
          <p:cNvSpPr txBox="1"/>
          <p:nvPr/>
        </p:nvSpPr>
        <p:spPr>
          <a:xfrm>
            <a:off x="2218332" y="1844824"/>
            <a:ext cx="4762028" cy="307777"/>
          </a:xfrm>
          <a:prstGeom prst="rect">
            <a:avLst/>
          </a:prstGeom>
          <a:noFill/>
        </p:spPr>
        <p:txBody>
          <a:bodyPr wrap="square" rtlCol="0">
            <a:spAutoFit/>
          </a:bodyPr>
          <a:lstStyle/>
          <a:p>
            <a:pPr lvl="0" algn="ctr" defTabSz="742950">
              <a:defRPr/>
            </a:pPr>
            <a:r>
              <a:rPr lang="ja-JP" altLang="en-US" sz="1400" dirty="0" smtClean="0">
                <a:solidFill>
                  <a:prstClr val="black"/>
                </a:solidFill>
                <a:latin typeface="Meiryo UI" panose="020B0604030504040204" pitchFamily="50" charset="-128"/>
                <a:ea typeface="Meiryo UI" panose="020B0604030504040204" pitchFamily="50" charset="-128"/>
              </a:rPr>
              <a:t>国際観光客数の見通し</a:t>
            </a:r>
            <a:endParaRPr lang="ja-JP" altLang="en-US" sz="1400" dirty="0">
              <a:solidFill>
                <a:prstClr val="black"/>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F8D4A0CB-DEE1-4647-985B-D1A2FA689496}"/>
              </a:ext>
            </a:extLst>
          </p:cNvPr>
          <p:cNvSpPr txBox="1"/>
          <p:nvPr/>
        </p:nvSpPr>
        <p:spPr>
          <a:xfrm>
            <a:off x="3203848" y="4293096"/>
            <a:ext cx="3061850" cy="307777"/>
          </a:xfrm>
          <a:prstGeom prst="rect">
            <a:avLst/>
          </a:prstGeom>
          <a:noFill/>
        </p:spPr>
        <p:txBody>
          <a:bodyPr wrap="square" rtlCol="0">
            <a:spAutoFit/>
          </a:bodyPr>
          <a:lstStyle/>
          <a:p>
            <a:pPr lvl="0" algn="ctr" defTabSz="742950">
              <a:defRPr/>
            </a:pPr>
            <a:r>
              <a:rPr lang="ja-JP" altLang="en-US" sz="1400" dirty="0" smtClean="0">
                <a:solidFill>
                  <a:prstClr val="black"/>
                </a:solidFill>
                <a:latin typeface="Meiryo UI" panose="020B0604030504040204" pitchFamily="50" charset="-128"/>
                <a:ea typeface="Meiryo UI" panose="020B0604030504040204" pitchFamily="50" charset="-128"/>
              </a:rPr>
              <a:t>世界の航空旅客輸送の見通し</a:t>
            </a:r>
            <a:endParaRPr lang="ja-JP" altLang="en-US" sz="14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902896" y="6592267"/>
            <a:ext cx="2133600" cy="365125"/>
          </a:xfrm>
        </p:spPr>
        <p:txBody>
          <a:bodyPr/>
          <a:lstStyle/>
          <a:p>
            <a:r>
              <a:rPr kumimoji="1" lang="en-US" altLang="ja-JP" sz="900" dirty="0" smtClean="0">
                <a:solidFill>
                  <a:schemeClr val="tx1"/>
                </a:solidFill>
                <a:latin typeface="Meiryo UI" panose="020B0604030504040204" pitchFamily="50" charset="-128"/>
                <a:ea typeface="Meiryo UI" panose="020B0604030504040204" pitchFamily="50" charset="-128"/>
              </a:rPr>
              <a:t>14</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390602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a:extLst>
              <a:ext uri="{FF2B5EF4-FFF2-40B4-BE49-F238E27FC236}">
                <a16:creationId xmlns:a16="http://schemas.microsoft.com/office/drawing/2014/main" id="{BAC84493-B1F3-4A8E-A857-738C9A753F19}"/>
              </a:ext>
            </a:extLst>
          </p:cNvPr>
          <p:cNvSpPr txBox="1"/>
          <p:nvPr/>
        </p:nvSpPr>
        <p:spPr>
          <a:xfrm>
            <a:off x="5913448" y="6381328"/>
            <a:ext cx="3195056" cy="246221"/>
          </a:xfrm>
          <a:prstGeom prst="rect">
            <a:avLst/>
          </a:prstGeom>
          <a:noFill/>
        </p:spPr>
        <p:txBody>
          <a:bodyPr wrap="square" rtlCol="0">
            <a:spAutoFit/>
          </a:bodyPr>
          <a:lstStyle/>
          <a:p>
            <a:pPr algn="r"/>
            <a:r>
              <a:rPr kumimoji="1" lang="ja-JP" altLang="en-US" sz="1000" dirty="0" smtClean="0">
                <a:latin typeface="Meiryo UI" panose="020B0604030504040204" pitchFamily="50" charset="-128"/>
                <a:ea typeface="Meiryo UI" panose="020B0604030504040204" pitchFamily="50" charset="-128"/>
              </a:rPr>
              <a:t>（外務省ホームページ（</a:t>
            </a:r>
            <a:r>
              <a:rPr lang="en-US" altLang="ja-JP" sz="1000" dirty="0">
                <a:latin typeface="Meiryo UI" panose="020B0604030504040204" pitchFamily="50" charset="-128"/>
                <a:ea typeface="Meiryo UI" panose="020B0604030504040204" pitchFamily="50" charset="-128"/>
              </a:rPr>
              <a:t>7</a:t>
            </a:r>
            <a:r>
              <a:rPr kumimoji="1" lang="ja-JP" altLang="en-US" sz="1000" dirty="0" smtClean="0">
                <a:latin typeface="Meiryo UI" panose="020B0604030504040204" pitchFamily="50" charset="-128"/>
                <a:ea typeface="Meiryo UI" panose="020B0604030504040204" pitchFamily="50" charset="-128"/>
              </a:rPr>
              <a:t>月</a:t>
            </a:r>
            <a:r>
              <a:rPr kumimoji="1" lang="en-US" altLang="ja-JP" sz="1000" dirty="0" smtClean="0">
                <a:latin typeface="Meiryo UI" panose="020B0604030504040204" pitchFamily="50" charset="-128"/>
                <a:ea typeface="Meiryo UI" panose="020B0604030504040204" pitchFamily="50" charset="-128"/>
              </a:rPr>
              <a:t>21</a:t>
            </a:r>
            <a:r>
              <a:rPr kumimoji="1" lang="ja-JP" altLang="en-US" sz="1000" dirty="0" smtClean="0">
                <a:latin typeface="Meiryo UI" panose="020B0604030504040204" pitchFamily="50" charset="-128"/>
                <a:ea typeface="Meiryo UI" panose="020B0604030504040204" pitchFamily="50" charset="-128"/>
              </a:rPr>
              <a:t>日現在）より作成）</a:t>
            </a:r>
            <a:endParaRPr kumimoji="1" lang="ja-JP" altLang="en-US" sz="1000" dirty="0">
              <a:latin typeface="Meiryo UI" panose="020B0604030504040204" pitchFamily="50" charset="-128"/>
              <a:ea typeface="Meiryo UI" panose="020B0604030504040204" pitchFamily="50" charset="-128"/>
            </a:endParaRPr>
          </a:p>
        </p:txBody>
      </p:sp>
      <p:cxnSp>
        <p:nvCxnSpPr>
          <p:cNvPr id="17" name="直線コネクタ 16"/>
          <p:cNvCxnSpPr/>
          <p:nvPr/>
        </p:nvCxnSpPr>
        <p:spPr>
          <a:xfrm flipV="1">
            <a:off x="65745" y="473340"/>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3B58F61D-26BF-4AB9-ACFA-1A220C73C56B}"/>
              </a:ext>
            </a:extLst>
          </p:cNvPr>
          <p:cNvSpPr txBox="1"/>
          <p:nvPr/>
        </p:nvSpPr>
        <p:spPr>
          <a:xfrm>
            <a:off x="65745" y="541410"/>
            <a:ext cx="9087854" cy="692497"/>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300" dirty="0">
                <a:latin typeface="Meiryo UI" panose="020B0604030504040204" pitchFamily="50" charset="-128"/>
                <a:ea typeface="Meiryo UI" panose="020B0604030504040204" pitchFamily="50" charset="-128"/>
              </a:rPr>
              <a:t>出入国管理及び難民認定法（入管法）第</a:t>
            </a:r>
            <a:r>
              <a:rPr lang="en-US" altLang="ja-JP" sz="1300" dirty="0">
                <a:latin typeface="Meiryo UI" panose="020B0604030504040204" pitchFamily="50" charset="-128"/>
                <a:ea typeface="Meiryo UI" panose="020B0604030504040204" pitchFamily="50" charset="-128"/>
              </a:rPr>
              <a:t>5</a:t>
            </a:r>
            <a:r>
              <a:rPr lang="ja-JP" altLang="en-US" sz="1300" dirty="0">
                <a:latin typeface="Meiryo UI" panose="020B0604030504040204" pitchFamily="50" charset="-128"/>
                <a:ea typeface="Meiryo UI" panose="020B0604030504040204" pitchFamily="50" charset="-128"/>
              </a:rPr>
              <a:t>条第</a:t>
            </a:r>
            <a:r>
              <a:rPr lang="en-US" altLang="ja-JP" sz="1300" dirty="0">
                <a:latin typeface="Meiryo UI" panose="020B0604030504040204" pitchFamily="50" charset="-128"/>
                <a:ea typeface="Meiryo UI" panose="020B0604030504040204" pitchFamily="50" charset="-128"/>
              </a:rPr>
              <a:t>1</a:t>
            </a:r>
            <a:r>
              <a:rPr lang="ja-JP" altLang="en-US" sz="1300" dirty="0">
                <a:latin typeface="Meiryo UI" panose="020B0604030504040204" pitchFamily="50" charset="-128"/>
                <a:ea typeface="Meiryo UI" panose="020B0604030504040204" pitchFamily="50" charset="-128"/>
              </a:rPr>
              <a:t>項</a:t>
            </a:r>
            <a:r>
              <a:rPr lang="en-US" altLang="ja-JP" sz="1300" dirty="0">
                <a:latin typeface="Meiryo UI" panose="020B0604030504040204" pitchFamily="50" charset="-128"/>
                <a:ea typeface="Meiryo UI" panose="020B0604030504040204" pitchFamily="50" charset="-128"/>
              </a:rPr>
              <a:t>14</a:t>
            </a:r>
            <a:r>
              <a:rPr lang="ja-JP" altLang="en-US" sz="1300" dirty="0">
                <a:latin typeface="Meiryo UI" panose="020B0604030504040204" pitchFamily="50" charset="-128"/>
                <a:ea typeface="Meiryo UI" panose="020B0604030504040204" pitchFamily="50" charset="-128"/>
              </a:rPr>
              <a:t>号に基づき、日本上陸前</a:t>
            </a:r>
            <a:r>
              <a:rPr lang="en-US" altLang="ja-JP" sz="1300" dirty="0">
                <a:latin typeface="Meiryo UI" panose="020B0604030504040204" pitchFamily="50" charset="-128"/>
                <a:ea typeface="Meiryo UI" panose="020B0604030504040204" pitchFamily="50" charset="-128"/>
              </a:rPr>
              <a:t>14</a:t>
            </a:r>
            <a:r>
              <a:rPr lang="ja-JP" altLang="en-US" sz="1300" dirty="0">
                <a:latin typeface="Meiryo UI" panose="020B0604030504040204" pitchFamily="50" charset="-128"/>
                <a:ea typeface="Meiryo UI" panose="020B0604030504040204" pitchFamily="50" charset="-128"/>
              </a:rPr>
              <a:t>日以内に以下の国・地域に滞在歴がある外国人は、当分の間、「特段の事情」がない限り、上陸を拒否することとしている</a:t>
            </a:r>
            <a:r>
              <a:rPr lang="ja-JP" altLang="en-US" sz="1300" dirty="0" smtClean="0">
                <a:latin typeface="Meiryo UI" panose="020B0604030504040204" pitchFamily="50" charset="-128"/>
                <a:ea typeface="Meiryo UI" panose="020B0604030504040204" pitchFamily="50" charset="-128"/>
              </a:rPr>
              <a:t>。</a:t>
            </a:r>
            <a:endParaRPr lang="en-US" altLang="ja-JP" sz="13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sz="1300" dirty="0" smtClean="0">
                <a:latin typeface="Meiryo UI" panose="020B0604030504040204" pitchFamily="50" charset="-128"/>
                <a:ea typeface="Meiryo UI" panose="020B0604030504040204" pitchFamily="50" charset="-128"/>
              </a:rPr>
              <a:t>8/11</a:t>
            </a:r>
            <a:r>
              <a:rPr lang="ja-JP" altLang="en-US" sz="1300" dirty="0" smtClean="0">
                <a:latin typeface="Meiryo UI" panose="020B0604030504040204" pitchFamily="50" charset="-128"/>
                <a:ea typeface="Meiryo UI" panose="020B0604030504040204" pitchFamily="50" charset="-128"/>
              </a:rPr>
              <a:t>現在で、</a:t>
            </a:r>
            <a:r>
              <a:rPr lang="en-US" altLang="ja-JP" sz="1300" dirty="0" smtClean="0">
                <a:latin typeface="Meiryo UI" panose="020B0604030504040204" pitchFamily="50" charset="-128"/>
                <a:ea typeface="Meiryo UI" panose="020B0604030504040204" pitchFamily="50" charset="-128"/>
              </a:rPr>
              <a:t>159</a:t>
            </a:r>
            <a:r>
              <a:rPr lang="ja-JP" altLang="en-US" sz="1300" dirty="0" smtClean="0">
                <a:latin typeface="Meiryo UI" panose="020B0604030504040204" pitchFamily="50" charset="-128"/>
                <a:ea typeface="Meiryo UI" panose="020B0604030504040204" pitchFamily="50" charset="-128"/>
              </a:rPr>
              <a:t>国・地域が上陸拒否対象となっている。</a:t>
            </a:r>
            <a:endParaRPr lang="en-US" altLang="ja-JP" sz="1300" dirty="0">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F8D4A0CB-DEE1-4647-985B-D1A2FA689496}"/>
              </a:ext>
            </a:extLst>
          </p:cNvPr>
          <p:cNvSpPr txBox="1"/>
          <p:nvPr/>
        </p:nvSpPr>
        <p:spPr>
          <a:xfrm>
            <a:off x="65745" y="1268760"/>
            <a:ext cx="3816424" cy="292388"/>
          </a:xfrm>
          <a:prstGeom prst="rect">
            <a:avLst/>
          </a:prstGeom>
          <a:noFill/>
        </p:spPr>
        <p:txBody>
          <a:bodyPr wrap="square" rtlCol="0">
            <a:spAutoFit/>
          </a:bodyPr>
          <a:lstStyle/>
          <a:p>
            <a:pPr lvl="0" defTabSz="742950">
              <a:defRPr/>
            </a:pPr>
            <a:r>
              <a:rPr lang="ja-JP" altLang="en-US" sz="1300" b="1" dirty="0" smtClean="0">
                <a:solidFill>
                  <a:prstClr val="black"/>
                </a:solidFill>
                <a:latin typeface="Meiryo UI" panose="020B0604030504040204" pitchFamily="50" charset="-128"/>
                <a:ea typeface="Meiryo UI" panose="020B0604030504040204" pitchFamily="50" charset="-128"/>
              </a:rPr>
              <a:t>＜海外から日本への入国規制（上陸拒否）＞</a:t>
            </a:r>
            <a:endPar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9" name="角丸四角形 28"/>
          <p:cNvSpPr/>
          <p:nvPr/>
        </p:nvSpPr>
        <p:spPr>
          <a:xfrm>
            <a:off x="-56791" y="-145223"/>
            <a:ext cx="8417178" cy="830628"/>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a:t>
            </a:r>
            <a:r>
              <a:rPr lang="ja-JP" altLang="en-US" sz="2000" b="1" kern="100" dirty="0" smtClean="0">
                <a:solidFill>
                  <a:schemeClr val="tx1"/>
                </a:solidFill>
                <a:ea typeface="Meiryo UI" panose="020B0604030504040204" pitchFamily="50" charset="-128"/>
                <a:cs typeface="Times New Roman" panose="02020603050405020304" pitchFamily="18" charset="0"/>
              </a:rPr>
              <a:t>　（参考）入国規制の状況</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graphicFrame>
        <p:nvGraphicFramePr>
          <p:cNvPr id="2" name="表 1"/>
          <p:cNvGraphicFramePr>
            <a:graphicFrameLocks noGrp="1"/>
          </p:cNvGraphicFramePr>
          <p:nvPr>
            <p:extLst>
              <p:ext uri="{D42A27DB-BD31-4B8C-83A1-F6EECF244321}">
                <p14:modId xmlns:p14="http://schemas.microsoft.com/office/powerpoint/2010/main" val="1079049615"/>
              </p:ext>
            </p:extLst>
          </p:nvPr>
        </p:nvGraphicFramePr>
        <p:xfrm>
          <a:off x="179512" y="1556792"/>
          <a:ext cx="8856984" cy="4824000"/>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val="1131334226"/>
                    </a:ext>
                  </a:extLst>
                </a:gridCol>
                <a:gridCol w="7992888">
                  <a:extLst>
                    <a:ext uri="{9D8B030D-6E8A-4147-A177-3AD203B41FA5}">
                      <a16:colId xmlns:a16="http://schemas.microsoft.com/office/drawing/2014/main" val="4011618133"/>
                    </a:ext>
                  </a:extLst>
                </a:gridCol>
              </a:tblGrid>
              <a:tr h="406275">
                <a:tc>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300" b="0" dirty="0" smtClean="0">
                          <a:latin typeface="Meiryo UI" panose="020B0604030504040204" pitchFamily="50" charset="-128"/>
                          <a:ea typeface="Meiryo UI" panose="020B0604030504040204" pitchFamily="50" charset="-128"/>
                        </a:rPr>
                        <a:t>国・地域名</a:t>
                      </a:r>
                      <a:endParaRPr kumimoji="1" lang="ja-JP" altLang="en-US" sz="130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185897391"/>
                  </a:ext>
                </a:extLst>
              </a:tr>
              <a:tr h="605426">
                <a:tc>
                  <a:txBody>
                    <a:bodyPr/>
                    <a:lstStyle/>
                    <a:p>
                      <a:pPr algn="ctr"/>
                      <a:r>
                        <a:rPr kumimoji="1" lang="ja-JP" altLang="en-US" sz="1200" dirty="0" smtClean="0">
                          <a:latin typeface="Meiryo UI" panose="020B0604030504040204" pitchFamily="50" charset="-128"/>
                          <a:ea typeface="Meiryo UI" panose="020B0604030504040204" pitchFamily="50" charset="-128"/>
                        </a:rPr>
                        <a:t>アジア</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rPr>
                        <a:t>インド、インドネシア、カンボジア、スリランカ、タイ、ネパール、パキスタン、バングラデシュ、東ティモール、フィリピン、ブータン、マレーシア、ミャンマー、モルディブ、モンゴル</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873008664"/>
                  </a:ext>
                </a:extLst>
              </a:tr>
              <a:tr h="406275">
                <a:tc>
                  <a:txBody>
                    <a:bodyPr/>
                    <a:lstStyle/>
                    <a:p>
                      <a:pPr algn="ctr"/>
                      <a:r>
                        <a:rPr kumimoji="1" lang="ja-JP" altLang="en-US" sz="1200" dirty="0" smtClean="0">
                          <a:latin typeface="Meiryo UI" panose="020B0604030504040204" pitchFamily="50" charset="-128"/>
                          <a:ea typeface="Meiryo UI" panose="020B0604030504040204" pitchFamily="50" charset="-128"/>
                        </a:rPr>
                        <a:t>北米</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rPr>
                        <a:t>カナダ、米国</a:t>
                      </a:r>
                    </a:p>
                  </a:txBody>
                  <a:tcPr anchor="ctr"/>
                </a:tc>
                <a:extLst>
                  <a:ext uri="{0D108BD9-81ED-4DB2-BD59-A6C34878D82A}">
                    <a16:rowId xmlns:a16="http://schemas.microsoft.com/office/drawing/2014/main" val="2612030685"/>
                  </a:ext>
                </a:extLst>
              </a:tr>
              <a:tr h="901592">
                <a:tc>
                  <a:txBody>
                    <a:bodyPr/>
                    <a:lstStyle/>
                    <a:p>
                      <a:pPr algn="ctr"/>
                      <a:r>
                        <a:rPr kumimoji="1" lang="ja-JP" altLang="en-US" sz="1200" dirty="0" smtClean="0">
                          <a:latin typeface="Meiryo UI" panose="020B0604030504040204" pitchFamily="50" charset="-128"/>
                          <a:ea typeface="Meiryo UI" panose="020B0604030504040204" pitchFamily="50" charset="-128"/>
                        </a:rPr>
                        <a:t>中南米</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rPr>
                        <a:t>アルゼンチン、アンティグア・バーブーダ、ウルグアイ、エクアドル、エルサルバドル、ガイアナ、キューバ、グアテマラ、グレナダ、コスタリカ、コロンビア、ジャマイカ、スリナム、セントクリストファー・ネービス、セントビンセント及びグレナディーン諸島、セントルシア、チリ、ドミニカ共和国、ドミニカ国、トリニダード・トバゴ、ニカラグア、ハイチ、パナマ、バハマ、パラグアイ、バルバドス、ブラジル、ベネズエラ、ベリーズ、ペルー、ボリビア、ホンジュラス、メキシコ</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520885645"/>
                  </a:ext>
                </a:extLst>
              </a:tr>
              <a:tr h="1101954">
                <a:tc>
                  <a:txBody>
                    <a:bodyPr/>
                    <a:lstStyle/>
                    <a:p>
                      <a:pPr algn="ctr"/>
                      <a:r>
                        <a:rPr kumimoji="1" lang="ja-JP" altLang="en-US" sz="1200" dirty="0" smtClean="0">
                          <a:latin typeface="Meiryo UI" panose="020B0604030504040204" pitchFamily="50" charset="-128"/>
                          <a:ea typeface="Meiryo UI" panose="020B0604030504040204" pitchFamily="50" charset="-128"/>
                        </a:rPr>
                        <a:t>欧州</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rPr>
                        <a:t>アイスランド、アイルランド、アゼルバイジャン、アルバニア、アルメニア、アンドラ、イタリア、英国、ウクライナ、ウズベキスタン、エストニア、オーストリア、オランダ、カザフスタン、北マケドニア、キプロス、ギリシャ、キルギス、クロアチア、コソボ、サンマリノ、ジョージア、スイス、スウェーデン、スペイン、スロバキア、スロベニア、セルビア、タジキスタン、チェコ、デンマーク、ドイツ、ノルウェー、バチカン、ハンガリー、フィンランド、フランス、ブルガリア、ベラルーシ、ベルギー、ポーランド、ボスニア・ヘルツェゴビナ、ポルトガル、マルタ、モナコ、モルドバ、モンテネグロ、ラトビア、リトアニア、リヒテンシュタイン、ルーマニア、ルクセンブルク、ロシア</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705932687"/>
                  </a:ext>
                </a:extLst>
              </a:tr>
              <a:tr h="500886">
                <a:tc>
                  <a:txBody>
                    <a:bodyPr/>
                    <a:lstStyle/>
                    <a:p>
                      <a:pPr algn="ctr"/>
                      <a:r>
                        <a:rPr kumimoji="1" lang="ja-JP" altLang="en-US" sz="1200" dirty="0" smtClean="0">
                          <a:latin typeface="Meiryo UI" panose="020B0604030504040204" pitchFamily="50" charset="-128"/>
                          <a:ea typeface="Meiryo UI" panose="020B0604030504040204" pitchFamily="50" charset="-128"/>
                        </a:rPr>
                        <a:t>中東</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rPr>
                        <a:t>アフガニスタン、アラブ首長国連邦、イスラエル、イラク、イラン、オマーン、カタール、クウェート、サウジアラビア、トルコ、バーレーン、パレスチナ、ヨルダン、レバノン</a:t>
                      </a:r>
                    </a:p>
                  </a:txBody>
                  <a:tcPr anchor="ctr"/>
                </a:tc>
                <a:extLst>
                  <a:ext uri="{0D108BD9-81ED-4DB2-BD59-A6C34878D82A}">
                    <a16:rowId xmlns:a16="http://schemas.microsoft.com/office/drawing/2014/main" val="56267206"/>
                  </a:ext>
                </a:extLst>
              </a:tr>
              <a:tr h="901592">
                <a:tc>
                  <a:txBody>
                    <a:bodyPr/>
                    <a:lstStyle/>
                    <a:p>
                      <a:pPr algn="ctr"/>
                      <a:r>
                        <a:rPr kumimoji="1" lang="ja-JP" altLang="en-US" sz="1200" dirty="0" smtClean="0">
                          <a:latin typeface="Meiryo UI" panose="020B0604030504040204" pitchFamily="50" charset="-128"/>
                          <a:ea typeface="Meiryo UI" panose="020B0604030504040204" pitchFamily="50" charset="-128"/>
                        </a:rPr>
                        <a:t>アフリカ</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rPr>
                        <a:t>アルジェリア、エジプト、エスワティニ、エチオピア、ガーナ、カーボベルデ、ガボン、カメルーン、ガンビア、ギニア、ギニアビサウ、ケニア、コモロ、コンゴ共和国、コンゴ民主共和国、コートジボワール、サントメ・プリンシペ、ザンビア、シエラレオネ、ジブチ、ジンバブエ、スーダン、赤道ギニア、セーシェル、セネガル、ソマリア、中央アフリカ、チュニジア、ナイジェリア、ナミビア、ボツワナ、マダガスカル、マラウイ、南アフリカ、南スーダン、モーリタニア、モロッコ、モーリシャス、リビア、リベリア、ルワンダ、レソト</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06799108"/>
                  </a:ext>
                </a:extLst>
              </a:tr>
            </a:tbl>
          </a:graphicData>
        </a:graphic>
      </p:graphicFrame>
      <p:sp>
        <p:nvSpPr>
          <p:cNvPr id="3" name="スライド番号プレースホルダー 2"/>
          <p:cNvSpPr>
            <a:spLocks noGrp="1"/>
          </p:cNvSpPr>
          <p:nvPr>
            <p:ph type="sldNum" sz="quarter" idx="12"/>
          </p:nvPr>
        </p:nvSpPr>
        <p:spPr>
          <a:xfrm>
            <a:off x="6902896" y="6520259"/>
            <a:ext cx="2133600" cy="365125"/>
          </a:xfrm>
        </p:spPr>
        <p:txBody>
          <a:bodyPr/>
          <a:lstStyle/>
          <a:p>
            <a:r>
              <a:rPr kumimoji="1" lang="en-US" altLang="ja-JP" sz="900" dirty="0" smtClean="0">
                <a:solidFill>
                  <a:schemeClr val="tx1"/>
                </a:solidFill>
                <a:latin typeface="Meiryo UI" panose="020B0604030504040204" pitchFamily="50" charset="-128"/>
                <a:ea typeface="Meiryo UI" panose="020B0604030504040204" pitchFamily="50" charset="-128"/>
              </a:rPr>
              <a:t>15</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747917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テキスト ボックス 67">
            <a:extLst>
              <a:ext uri="{FF2B5EF4-FFF2-40B4-BE49-F238E27FC236}">
                <a16:creationId xmlns:a16="http://schemas.microsoft.com/office/drawing/2014/main" id="{34CF59F8-A367-4EC1-83BF-5D400B8A4CCC}"/>
              </a:ext>
            </a:extLst>
          </p:cNvPr>
          <p:cNvSpPr txBox="1"/>
          <p:nvPr/>
        </p:nvSpPr>
        <p:spPr>
          <a:xfrm>
            <a:off x="6143665" y="6381328"/>
            <a:ext cx="2676807" cy="215444"/>
          </a:xfrm>
          <a:prstGeom prst="rect">
            <a:avLst/>
          </a:prstGeom>
          <a:noFill/>
          <a:ln>
            <a:noFill/>
          </a:ln>
        </p:spPr>
        <p:txBody>
          <a:bodyPr wrap="square" rtlCol="0">
            <a:spAutoFit/>
          </a:bodyPr>
          <a:lstStyle/>
          <a:p>
            <a:pPr marL="164127" indent="-164127" defTabSz="844083">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：日本銀行</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経済・物価情勢の展望」（</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smtClean="0">
                <a:solidFill>
                  <a:schemeClr val="tx1"/>
                </a:solidFill>
                <a:ea typeface="Meiryo UI" panose="020B0604030504040204" pitchFamily="50" charset="-128"/>
                <a:cs typeface="Times New Roman" panose="02020603050405020304" pitchFamily="18" charset="0"/>
              </a:rPr>
              <a:t>　（参考）強制貯蓄</a:t>
            </a:r>
            <a:r>
              <a:rPr lang="ja-JP" altLang="en-US" sz="2000" b="1" kern="100" dirty="0">
                <a:solidFill>
                  <a:schemeClr val="tx1"/>
                </a:solidFill>
                <a:ea typeface="Meiryo UI" panose="020B0604030504040204" pitchFamily="50" charset="-128"/>
                <a:cs typeface="Times New Roman" panose="02020603050405020304" pitchFamily="18" charset="0"/>
              </a:rPr>
              <a:t>　</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83224" y="764704"/>
            <a:ext cx="8776102" cy="1384995"/>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外出や国境・県境を跨ぐ移動の減少など、感染症のため本来の消費機会を逃したことなどによって、可処分所得のうち半ば強制的に貯蓄に向かった部分（強制貯蓄）は、日本銀行の試算では昨年</a:t>
            </a:r>
            <a:r>
              <a:rPr lang="en-US" altLang="ja-JP" sz="1400" dirty="0" smtClean="0">
                <a:latin typeface="Meiryo UI" panose="020B0604030504040204" pitchFamily="50" charset="-128"/>
                <a:ea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rPr>
              <a:t>年間の累計で</a:t>
            </a:r>
            <a:r>
              <a:rPr lang="en-US" altLang="ja-JP" sz="1400" dirty="0" smtClean="0">
                <a:latin typeface="Meiryo UI" panose="020B0604030504040204" pitchFamily="50" charset="-128"/>
                <a:ea typeface="Meiryo UI" panose="020B0604030504040204" pitchFamily="50" charset="-128"/>
              </a:rPr>
              <a:t>20</a:t>
            </a:r>
            <a:r>
              <a:rPr lang="ja-JP" altLang="en-US" sz="1400" dirty="0" smtClean="0">
                <a:latin typeface="Meiryo UI" panose="020B0604030504040204" pitchFamily="50" charset="-128"/>
                <a:ea typeface="Meiryo UI" panose="020B0604030504040204" pitchFamily="50" charset="-128"/>
              </a:rPr>
              <a:t>兆円程度（特別定額給付金から貯蓄に回った部分を除く）とし、可処分所得の約</a:t>
            </a:r>
            <a:r>
              <a:rPr lang="en-US" altLang="ja-JP" sz="1400" dirty="0" smtClean="0">
                <a:latin typeface="Meiryo UI" panose="020B0604030504040204" pitchFamily="50" charset="-128"/>
                <a:ea typeface="Meiryo UI" panose="020B0604030504040204" pitchFamily="50" charset="-128"/>
              </a:rPr>
              <a:t>7</a:t>
            </a:r>
            <a:r>
              <a:rPr lang="ja-JP" altLang="en-US" sz="1400" dirty="0" smtClean="0">
                <a:latin typeface="Meiryo UI" panose="020B0604030504040204" pitchFamily="50" charset="-128"/>
                <a:ea typeface="Meiryo UI" panose="020B0604030504040204" pitchFamily="50" charset="-128"/>
              </a:rPr>
              <a:t>％にも及んでいる。（下表①）</a:t>
            </a:r>
            <a:endParaRPr lang="en-US" altLang="ja-JP" sz="14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強制</a:t>
            </a:r>
            <a:r>
              <a:rPr lang="ja-JP" altLang="en-US" sz="1400" dirty="0" smtClean="0">
                <a:latin typeface="Meiryo UI" panose="020B0604030504040204" pitchFamily="50" charset="-128"/>
                <a:ea typeface="Meiryo UI" panose="020B0604030504040204" pitchFamily="50" charset="-128"/>
              </a:rPr>
              <a:t>貯蓄の大半は、感染症による制約が最も大きかったサービス消費を抑制することで積み上がっている。（下表②）</a:t>
            </a:r>
            <a:endParaRPr lang="en-US" altLang="ja-JP" sz="14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こうした強制貯蓄については、感染症が収束に向かう過程でその一部が取り崩され、個人消費を押し上げる可能性があるとしている。</a:t>
            </a:r>
            <a:endParaRPr lang="ja-JP" altLang="en-US" sz="1400" dirty="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34CF59F8-A367-4EC1-83BF-5D400B8A4CCC}"/>
              </a:ext>
            </a:extLst>
          </p:cNvPr>
          <p:cNvSpPr txBox="1"/>
          <p:nvPr/>
        </p:nvSpPr>
        <p:spPr>
          <a:xfrm>
            <a:off x="2840390" y="1916832"/>
            <a:ext cx="3387794" cy="276999"/>
          </a:xfrm>
          <a:prstGeom prst="rect">
            <a:avLst/>
          </a:prstGeom>
          <a:noFill/>
          <a:ln>
            <a:noFill/>
          </a:ln>
        </p:spPr>
        <p:txBody>
          <a:bodyPr wrap="square" rtlCol="0">
            <a:spAutoFit/>
          </a:bodyPr>
          <a:lstStyle/>
          <a:p>
            <a:pPr marL="201221" indent="-201221" algn="ctr"/>
            <a:r>
              <a:rPr lang="ja-JP" altLang="en-US" sz="1200" dirty="0" smtClean="0">
                <a:latin typeface="Meiryo UI" panose="020B0604030504040204" pitchFamily="50" charset="-128"/>
                <a:ea typeface="Meiryo UI" panose="020B0604030504040204" pitchFamily="50" charset="-128"/>
              </a:rPr>
              <a:t>「強制貯蓄」額の試算</a:t>
            </a:r>
            <a:endParaRPr lang="en-US" altLang="ja-JP" sz="1200"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3"/>
          <a:stretch>
            <a:fillRect/>
          </a:stretch>
        </p:blipFill>
        <p:spPr>
          <a:xfrm>
            <a:off x="469400" y="2487566"/>
            <a:ext cx="4030592" cy="3317698"/>
          </a:xfrm>
          <a:prstGeom prst="rect">
            <a:avLst/>
          </a:prstGeom>
        </p:spPr>
      </p:pic>
      <p:sp>
        <p:nvSpPr>
          <p:cNvPr id="18" name="テキスト ボックス 17">
            <a:extLst>
              <a:ext uri="{FF2B5EF4-FFF2-40B4-BE49-F238E27FC236}">
                <a16:creationId xmlns:a16="http://schemas.microsoft.com/office/drawing/2014/main" id="{34CF59F8-A367-4EC1-83BF-5D400B8A4CCC}"/>
              </a:ext>
            </a:extLst>
          </p:cNvPr>
          <p:cNvSpPr txBox="1"/>
          <p:nvPr/>
        </p:nvSpPr>
        <p:spPr>
          <a:xfrm>
            <a:off x="469400" y="5805264"/>
            <a:ext cx="7126936" cy="707886"/>
          </a:xfrm>
          <a:prstGeom prst="rect">
            <a:avLst/>
          </a:prstGeom>
          <a:noFill/>
          <a:ln>
            <a:noFill/>
          </a:ln>
        </p:spPr>
        <p:txBody>
          <a:bodyPr wrap="square" rtlCol="0">
            <a:spAutoFit/>
          </a:bodyPr>
          <a:lstStyle/>
          <a:p>
            <a:pPr marL="164127" indent="-164127" defTabSz="844083">
              <a:defRPr/>
            </a:pP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注１：</a:t>
            </a:r>
            <a:r>
              <a:rPr lang="ja-JP" altLang="en-US" sz="800" dirty="0">
                <a:latin typeface="Meiryo UI" panose="020B0604030504040204" pitchFamily="50" charset="-128"/>
                <a:ea typeface="Meiryo UI" panose="020B0604030504040204" pitchFamily="50" charset="-128"/>
              </a:rPr>
              <a:t>可処分所得</a:t>
            </a:r>
            <a:r>
              <a:rPr lang="ja-JP" altLang="en-US" sz="800" dirty="0" smtClean="0">
                <a:latin typeface="Meiryo UI" panose="020B0604030504040204" pitchFamily="50" charset="-128"/>
                <a:ea typeface="Meiryo UI" panose="020B0604030504040204" pitchFamily="50" charset="-128"/>
              </a:rPr>
              <a:t>等は</a:t>
            </a:r>
            <a:r>
              <a:rPr lang="ja-JP" altLang="en-US" sz="800" dirty="0">
                <a:latin typeface="Meiryo UI" panose="020B0604030504040204" pitchFamily="50" charset="-128"/>
                <a:ea typeface="Meiryo UI" panose="020B0604030504040204" pitchFamily="50" charset="-128"/>
              </a:rPr>
              <a:t>、可処分所得に年金受給権の変動</a:t>
            </a:r>
            <a:r>
              <a:rPr lang="ja-JP" altLang="en-US" sz="800" dirty="0" smtClean="0">
                <a:latin typeface="Meiryo UI" panose="020B0604030504040204" pitchFamily="50" charset="-128"/>
                <a:ea typeface="Meiryo UI" panose="020B0604030504040204" pitchFamily="50" charset="-128"/>
              </a:rPr>
              <a:t>調整を加えたもの。</a:t>
            </a:r>
            <a:endParaRPr lang="en-US" altLang="ja-JP" sz="800" dirty="0" smtClean="0">
              <a:latin typeface="Meiryo UI" panose="020B0604030504040204" pitchFamily="50" charset="-128"/>
              <a:ea typeface="Meiryo UI" panose="020B0604030504040204" pitchFamily="50" charset="-128"/>
            </a:endParaRPr>
          </a:p>
          <a:p>
            <a:pPr marL="164127" indent="-164127" defTabSz="844083">
              <a:defRPr/>
            </a:pP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注</a:t>
            </a:r>
            <a:r>
              <a:rPr lang="en-US" altLang="ja-JP" sz="800" dirty="0" smtClean="0">
                <a:latin typeface="Meiryo UI" panose="020B0604030504040204" pitchFamily="50" charset="-128"/>
                <a:ea typeface="Meiryo UI" panose="020B0604030504040204" pitchFamily="50" charset="-128"/>
              </a:rPr>
              <a:t>2</a:t>
            </a:r>
            <a:r>
              <a:rPr lang="ja-JP" altLang="en-US" sz="800" dirty="0" smtClean="0">
                <a:latin typeface="Meiryo UI" panose="020B0604030504040204" pitchFamily="50" charset="-128"/>
                <a:ea typeface="Meiryo UI" panose="020B0604030504040204" pitchFamily="50" charset="-128"/>
              </a:rPr>
              <a:t>：家計最終消費支出（感染症の影響を除く）＝可処分所得等（特別定額給付金を除く）</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感染症拡大前の平均消費性向</a:t>
            </a:r>
            <a:endParaRPr lang="en-US" altLang="ja-JP" sz="800" dirty="0" smtClean="0">
              <a:latin typeface="Meiryo UI" panose="020B0604030504040204" pitchFamily="50" charset="-128"/>
              <a:ea typeface="Meiryo UI" panose="020B0604030504040204" pitchFamily="50" charset="-128"/>
            </a:endParaRPr>
          </a:p>
          <a:p>
            <a:pPr marL="164127" indent="-164127" defTabSz="844083">
              <a:defRPr/>
            </a:pP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サービス消費（感染症の影響を除く）＝家計最終消費支出（感染症の影響を除く）</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感染症拡大前のサービス消費ウエイト</a:t>
            </a:r>
            <a:endParaRPr lang="en-US" altLang="ja-JP" sz="800" dirty="0" smtClean="0">
              <a:latin typeface="Meiryo UI" panose="020B0604030504040204" pitchFamily="50" charset="-128"/>
              <a:ea typeface="Meiryo UI" panose="020B0604030504040204" pitchFamily="50" charset="-128"/>
            </a:endParaRPr>
          </a:p>
          <a:p>
            <a:pPr marL="164127" indent="-164127" defTabSz="844083">
              <a:defRPr/>
            </a:pP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サービス消費ウエイト＝</a:t>
            </a:r>
            <a:r>
              <a:rPr lang="ja-JP" altLang="en-US" sz="800" dirty="0">
                <a:latin typeface="Meiryo UI" panose="020B0604030504040204" pitchFamily="50" charset="-128"/>
                <a:ea typeface="Meiryo UI" panose="020B0604030504040204" pitchFamily="50" charset="-128"/>
              </a:rPr>
              <a:t>サービス</a:t>
            </a:r>
            <a:r>
              <a:rPr lang="ja-JP" altLang="en-US" sz="800" dirty="0" smtClean="0">
                <a:latin typeface="Meiryo UI" panose="020B0604030504040204" pitchFamily="50" charset="-128"/>
                <a:ea typeface="Meiryo UI" panose="020B0604030504040204" pitchFamily="50" charset="-128"/>
              </a:rPr>
              <a:t>消費</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国内家計最終消費支出</a:t>
            </a:r>
            <a:endParaRPr lang="en-US" altLang="ja-JP" sz="800" dirty="0" smtClean="0">
              <a:latin typeface="Meiryo UI" panose="020B0604030504040204" pitchFamily="50" charset="-128"/>
              <a:ea typeface="Meiryo UI" panose="020B0604030504040204" pitchFamily="50" charset="-128"/>
            </a:endParaRPr>
          </a:p>
          <a:p>
            <a:pPr marL="164127" indent="-164127" defTabSz="844083">
              <a:defRPr/>
            </a:pP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「感染症拡大前」は、</a:t>
            </a:r>
            <a:r>
              <a:rPr lang="en-US" altLang="ja-JP" sz="800" dirty="0" smtClean="0">
                <a:latin typeface="Meiryo UI" panose="020B0604030504040204" pitchFamily="50" charset="-128"/>
                <a:ea typeface="Meiryo UI" panose="020B0604030504040204" pitchFamily="50" charset="-128"/>
              </a:rPr>
              <a:t>2015</a:t>
            </a:r>
            <a:r>
              <a:rPr lang="ja-JP" altLang="en-US" sz="800" dirty="0" smtClean="0">
                <a:latin typeface="Meiryo UI" panose="020B0604030504040204" pitchFamily="50" charset="-128"/>
                <a:ea typeface="Meiryo UI" panose="020B0604030504040204" pitchFamily="50" charset="-128"/>
              </a:rPr>
              <a:t>年～</a:t>
            </a:r>
            <a:r>
              <a:rPr lang="en-US" altLang="ja-JP" sz="800" dirty="0" smtClean="0">
                <a:latin typeface="Meiryo UI" panose="020B0604030504040204" pitchFamily="50" charset="-128"/>
                <a:ea typeface="Meiryo UI" panose="020B0604030504040204" pitchFamily="50" charset="-128"/>
              </a:rPr>
              <a:t>2019</a:t>
            </a:r>
            <a:r>
              <a:rPr lang="ja-JP" altLang="en-US" sz="800" dirty="0" smtClean="0">
                <a:latin typeface="Meiryo UI" panose="020B0604030504040204" pitchFamily="50" charset="-128"/>
                <a:ea typeface="Meiryo UI" panose="020B0604030504040204" pitchFamily="50" charset="-128"/>
              </a:rPr>
              <a:t>年</a:t>
            </a:r>
            <a:endParaRPr lang="en-US" altLang="ja-JP" sz="800" dirty="0" smtClean="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4"/>
          <a:stretch>
            <a:fillRect/>
          </a:stretch>
        </p:blipFill>
        <p:spPr>
          <a:xfrm>
            <a:off x="4832095" y="2505323"/>
            <a:ext cx="4027231" cy="3282183"/>
          </a:xfrm>
          <a:prstGeom prst="rect">
            <a:avLst/>
          </a:prstGeom>
        </p:spPr>
      </p:pic>
      <p:sp>
        <p:nvSpPr>
          <p:cNvPr id="3" name="正方形/長方形 2"/>
          <p:cNvSpPr/>
          <p:nvPr/>
        </p:nvSpPr>
        <p:spPr>
          <a:xfrm>
            <a:off x="469400" y="2212436"/>
            <a:ext cx="1813317" cy="246221"/>
          </a:xfrm>
          <a:prstGeom prst="rect">
            <a:avLst/>
          </a:prstGeom>
        </p:spPr>
        <p:txBody>
          <a:bodyPr wrap="none">
            <a:spAutoFit/>
          </a:bodyPr>
          <a:lstStyle/>
          <a:p>
            <a:pPr marL="201221" indent="-201221" algn="ctr"/>
            <a:r>
              <a:rPr lang="ja-JP" altLang="en-US" sz="1000" dirty="0" smtClean="0">
                <a:latin typeface="Meiryo UI" panose="020B0604030504040204" pitchFamily="50" charset="-128"/>
                <a:ea typeface="Meiryo UI" panose="020B0604030504040204" pitchFamily="50" charset="-128"/>
              </a:rPr>
              <a:t>①消費全体における強制貯蓄</a:t>
            </a:r>
            <a:endParaRPr lang="en-US" altLang="ja-JP" sz="1000" dirty="0">
              <a:latin typeface="Meiryo UI" panose="020B0604030504040204" pitchFamily="50" charset="-128"/>
              <a:ea typeface="Meiryo UI" panose="020B0604030504040204" pitchFamily="50" charset="-128"/>
            </a:endParaRPr>
          </a:p>
        </p:txBody>
      </p:sp>
      <p:sp>
        <p:nvSpPr>
          <p:cNvPr id="12" name="正方形/長方形 11"/>
          <p:cNvSpPr/>
          <p:nvPr/>
        </p:nvSpPr>
        <p:spPr>
          <a:xfrm>
            <a:off x="4890991" y="2212437"/>
            <a:ext cx="2031325" cy="246221"/>
          </a:xfrm>
          <a:prstGeom prst="rect">
            <a:avLst/>
          </a:prstGeom>
        </p:spPr>
        <p:txBody>
          <a:bodyPr wrap="none">
            <a:spAutoFit/>
          </a:bodyPr>
          <a:lstStyle/>
          <a:p>
            <a:pPr marL="201221" indent="-201221" algn="ctr"/>
            <a:r>
              <a:rPr lang="ja-JP" altLang="en-US" sz="1000" dirty="0" smtClean="0">
                <a:latin typeface="Meiryo UI" panose="020B0604030504040204" pitchFamily="50" charset="-128"/>
                <a:ea typeface="Meiryo UI" panose="020B0604030504040204" pitchFamily="50" charset="-128"/>
              </a:rPr>
              <a:t>②サービス消費抑制による強制貯蓄</a:t>
            </a:r>
            <a:endParaRPr lang="en-US" altLang="ja-JP" sz="10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6902896" y="6520259"/>
            <a:ext cx="2133600" cy="365125"/>
          </a:xfrm>
        </p:spPr>
        <p:txBody>
          <a:bodyPr/>
          <a:lstStyle/>
          <a:p>
            <a:r>
              <a:rPr kumimoji="1" lang="en-US" altLang="ja-JP" sz="900" dirty="0" smtClean="0">
                <a:solidFill>
                  <a:schemeClr val="tx1"/>
                </a:solidFill>
                <a:latin typeface="Meiryo UI" panose="020B0604030504040204" pitchFamily="50" charset="-128"/>
                <a:ea typeface="Meiryo UI" panose="020B0604030504040204" pitchFamily="50" charset="-128"/>
              </a:rPr>
              <a:t>16</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37735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グラフ 38"/>
          <p:cNvGraphicFramePr>
            <a:graphicFrameLocks/>
          </p:cNvGraphicFramePr>
          <p:nvPr>
            <p:extLst>
              <p:ext uri="{D42A27DB-BD31-4B8C-83A1-F6EECF244321}">
                <p14:modId xmlns:p14="http://schemas.microsoft.com/office/powerpoint/2010/main" val="286522553"/>
              </p:ext>
            </p:extLst>
          </p:nvPr>
        </p:nvGraphicFramePr>
        <p:xfrm>
          <a:off x="337444" y="1893928"/>
          <a:ext cx="8699052" cy="3600979"/>
        </p:xfrm>
        <a:graphic>
          <a:graphicData uri="http://schemas.openxmlformats.org/drawingml/2006/chart">
            <c:chart xmlns:c="http://schemas.openxmlformats.org/drawingml/2006/chart" xmlns:r="http://schemas.openxmlformats.org/officeDocument/2006/relationships" r:id="rId3"/>
          </a:graphicData>
        </a:graphic>
      </p:graphicFrame>
      <p:sp>
        <p:nvSpPr>
          <p:cNvPr id="18" name="テキスト ボックス 17">
            <a:extLst>
              <a:ext uri="{FF2B5EF4-FFF2-40B4-BE49-F238E27FC236}">
                <a16:creationId xmlns:a16="http://schemas.microsoft.com/office/drawing/2014/main" id="{34CF59F8-A367-4EC1-83BF-5D400B8A4CCC}"/>
              </a:ext>
            </a:extLst>
          </p:cNvPr>
          <p:cNvSpPr txBox="1"/>
          <p:nvPr/>
        </p:nvSpPr>
        <p:spPr>
          <a:xfrm>
            <a:off x="5796136" y="5445224"/>
            <a:ext cx="1611563" cy="461665"/>
          </a:xfrm>
          <a:prstGeom prst="rect">
            <a:avLst/>
          </a:prstGeom>
          <a:noFill/>
          <a:ln>
            <a:noFill/>
          </a:ln>
        </p:spPr>
        <p:txBody>
          <a:bodyPr wrap="square" rtlCol="0">
            <a:spAutoFit/>
          </a:bodyPr>
          <a:lstStyle/>
          <a:p>
            <a:pPr marL="201221" indent="-201221" algn="ctr"/>
            <a:r>
              <a:rPr lang="ja-JP" altLang="en-US" sz="800" dirty="0" smtClean="0">
                <a:latin typeface="ＭＳ Ｐゴシック" panose="020B0600070205080204" pitchFamily="50" charset="-128"/>
              </a:rPr>
              <a:t>大阪市全域</a:t>
            </a:r>
            <a:r>
              <a:rPr lang="ja-JP" altLang="en-US" sz="800" dirty="0">
                <a:latin typeface="ＭＳ Ｐゴシック" panose="020B0600070205080204" pitchFamily="50" charset="-128"/>
              </a:rPr>
              <a:t>時短要請</a:t>
            </a:r>
            <a:endParaRPr lang="en-US" altLang="ja-JP" sz="800" dirty="0">
              <a:latin typeface="ＭＳ Ｐゴシック" panose="020B0600070205080204" pitchFamily="50" charset="-128"/>
            </a:endParaRPr>
          </a:p>
          <a:p>
            <a:pPr marL="201221" indent="-201221" algn="ctr"/>
            <a:r>
              <a:rPr lang="en-US" altLang="ja-JP" sz="800" dirty="0">
                <a:latin typeface="ＭＳ Ｐゴシック" panose="020B0600070205080204" pitchFamily="50" charset="-128"/>
              </a:rPr>
              <a:t>3/1</a:t>
            </a:r>
            <a:r>
              <a:rPr lang="ja-JP" altLang="en-US" sz="800" dirty="0">
                <a:latin typeface="ＭＳ Ｐゴシック" panose="020B0600070205080204" pitchFamily="50" charset="-128"/>
              </a:rPr>
              <a:t>～</a:t>
            </a:r>
            <a:r>
              <a:rPr lang="en-US" altLang="ja-JP" sz="800" dirty="0" smtClean="0">
                <a:latin typeface="ＭＳ Ｐゴシック" panose="020B0600070205080204" pitchFamily="50" charset="-128"/>
              </a:rPr>
              <a:t>4/4</a:t>
            </a:r>
          </a:p>
          <a:p>
            <a:pPr marL="201221" indent="-201221" algn="ctr"/>
            <a:r>
              <a:rPr lang="ja-JP" altLang="en-US" sz="800" dirty="0" smtClean="0">
                <a:latin typeface="ＭＳ Ｐゴシック" panose="020B0600070205080204" pitchFamily="50" charset="-128"/>
              </a:rPr>
              <a:t>（</a:t>
            </a:r>
            <a:r>
              <a:rPr lang="en-US" altLang="ja-JP" sz="800" dirty="0" smtClean="0">
                <a:latin typeface="ＭＳ Ｐゴシック" panose="020B0600070205080204" pitchFamily="50" charset="-128"/>
              </a:rPr>
              <a:t>4/1</a:t>
            </a:r>
            <a:r>
              <a:rPr lang="ja-JP" altLang="en-US" sz="800" dirty="0" smtClean="0">
                <a:latin typeface="ＭＳ Ｐゴシック" panose="020B0600070205080204" pitchFamily="50" charset="-128"/>
              </a:rPr>
              <a:t>～</a:t>
            </a:r>
            <a:r>
              <a:rPr lang="en-US" altLang="ja-JP" sz="800" dirty="0" smtClean="0">
                <a:latin typeface="ＭＳ Ｐゴシック" panose="020B0600070205080204" pitchFamily="50" charset="-128"/>
              </a:rPr>
              <a:t>4/4</a:t>
            </a:r>
            <a:r>
              <a:rPr lang="ja-JP" altLang="en-US" sz="800" dirty="0" smtClean="0">
                <a:latin typeface="ＭＳ Ｐゴシック" panose="020B0600070205080204" pitchFamily="50" charset="-128"/>
              </a:rPr>
              <a:t>府全域）</a:t>
            </a:r>
            <a:endParaRPr lang="en-US" altLang="ja-JP" sz="800" dirty="0">
              <a:latin typeface="ＭＳ Ｐゴシック" panose="020B0600070205080204" pitchFamily="50" charset="-128"/>
            </a:endParaRPr>
          </a:p>
        </p:txBody>
      </p:sp>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　（参考）大阪府 新規陽性者数と重症病床使用率の推移</a:t>
            </a:r>
            <a:endParaRPr lang="ja-JP" altLang="ja-JP" sz="2000" kern="100" dirty="0">
              <a:solidFill>
                <a:sysClr val="windowText" lastClr="000000"/>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34CF59F8-A367-4EC1-83BF-5D400B8A4CCC}"/>
              </a:ext>
            </a:extLst>
          </p:cNvPr>
          <p:cNvSpPr txBox="1"/>
          <p:nvPr/>
        </p:nvSpPr>
        <p:spPr>
          <a:xfrm>
            <a:off x="6190640" y="6381328"/>
            <a:ext cx="2868876" cy="216024"/>
          </a:xfrm>
          <a:prstGeom prst="rect">
            <a:avLst/>
          </a:prstGeom>
          <a:noFill/>
          <a:ln>
            <a:noFill/>
          </a:ln>
        </p:spPr>
        <p:txBody>
          <a:bodyPr wrap="square" rtlCol="0">
            <a:spAutoFit/>
          </a:bodyPr>
          <a:lstStyle/>
          <a:p>
            <a:pPr marL="164127" indent="-164127" defTabSz="844083">
              <a:defRPr/>
            </a:pPr>
            <a:r>
              <a:rPr lang="ja-JP" altLang="en-US" sz="800" dirty="0">
                <a:latin typeface="Meiryo UI" panose="020B0604030504040204" pitchFamily="50" charset="-128"/>
                <a:ea typeface="Meiryo UI" panose="020B0604030504040204" pitchFamily="50" charset="-128"/>
              </a:rPr>
              <a:t>出典</a:t>
            </a:r>
            <a:r>
              <a:rPr lang="ja-JP" altLang="en-US" sz="800" dirty="0" smtClean="0">
                <a:latin typeface="Meiryo UI" panose="020B0604030504040204" pitchFamily="50" charset="-128"/>
                <a:ea typeface="Meiryo UI" panose="020B0604030504040204" pitchFamily="50" charset="-128"/>
              </a:rPr>
              <a:t>：大阪府「</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新型コロナウイルス感染症対策サイト」より作成</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左右矢印 1"/>
          <p:cNvSpPr/>
          <p:nvPr/>
        </p:nvSpPr>
        <p:spPr>
          <a:xfrm>
            <a:off x="1835752" y="5844075"/>
            <a:ext cx="504000" cy="144000"/>
          </a:xfrm>
          <a:prstGeom prst="leftRight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左右矢印 7"/>
          <p:cNvSpPr/>
          <p:nvPr/>
        </p:nvSpPr>
        <p:spPr>
          <a:xfrm>
            <a:off x="3491880" y="5859081"/>
            <a:ext cx="252000" cy="144000"/>
          </a:xfrm>
          <a:prstGeom prst="leftRightArrow">
            <a:avLst/>
          </a:prstGeom>
          <a:pattFill prst="pct70">
            <a:fgClr>
              <a:srgbClr val="00B0F0"/>
            </a:fgClr>
            <a:bgClr>
              <a:schemeClr val="bg1"/>
            </a:bgClr>
          </a:patt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左右矢印 8"/>
          <p:cNvSpPr/>
          <p:nvPr/>
        </p:nvSpPr>
        <p:spPr>
          <a:xfrm>
            <a:off x="4970600" y="5877288"/>
            <a:ext cx="272819" cy="144000"/>
          </a:xfrm>
          <a:prstGeom prst="leftRightArrow">
            <a:avLst/>
          </a:prstGeom>
          <a:pattFill prst="pct70">
            <a:fgClr>
              <a:srgbClr val="00B0F0"/>
            </a:fgClr>
            <a:bgClr>
              <a:schemeClr val="bg1"/>
            </a:bgClr>
          </a:patt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左右矢印 9"/>
          <p:cNvSpPr/>
          <p:nvPr/>
        </p:nvSpPr>
        <p:spPr>
          <a:xfrm>
            <a:off x="5258632" y="5877288"/>
            <a:ext cx="468000" cy="144000"/>
          </a:xfrm>
          <a:prstGeom prst="leftRightArrow">
            <a:avLst/>
          </a:prstGeom>
          <a:pattFill prst="pct70">
            <a:fgClr>
              <a:srgbClr val="00B0F0"/>
            </a:fgClr>
            <a:bgClr>
              <a:schemeClr val="bg1"/>
            </a:bgClr>
          </a:patt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左右矢印 10"/>
          <p:cNvSpPr/>
          <p:nvPr/>
        </p:nvSpPr>
        <p:spPr>
          <a:xfrm>
            <a:off x="5726728" y="5877288"/>
            <a:ext cx="396000" cy="144000"/>
          </a:xfrm>
          <a:prstGeom prst="leftRight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1666305" y="6003097"/>
            <a:ext cx="889471" cy="338554"/>
          </a:xfrm>
          <a:prstGeom prst="rect">
            <a:avLst/>
          </a:prstGeom>
          <a:noFill/>
          <a:ln>
            <a:noFill/>
          </a:ln>
        </p:spPr>
        <p:txBody>
          <a:bodyPr wrap="square" rtlCol="0">
            <a:spAutoFit/>
          </a:bodyPr>
          <a:lstStyle/>
          <a:p>
            <a:pPr marL="201221" indent="-201221" algn="ctr"/>
            <a:r>
              <a:rPr lang="ja-JP" altLang="en-US" sz="800" dirty="0" smtClean="0">
                <a:latin typeface="ＭＳ Ｐゴシック" panose="020B0600070205080204" pitchFamily="50" charset="-128"/>
                <a:ea typeface="ＭＳ Ｐゴシック" panose="020B0600070205080204" pitchFamily="50" charset="-128"/>
              </a:rPr>
              <a:t>緊急事態宣言</a:t>
            </a:r>
            <a:endParaRPr lang="en-US" altLang="ja-JP" sz="800" dirty="0" smtClean="0">
              <a:latin typeface="ＭＳ Ｐゴシック" panose="020B0600070205080204" pitchFamily="50" charset="-128"/>
              <a:ea typeface="ＭＳ Ｐゴシック" panose="020B0600070205080204" pitchFamily="50" charset="-128"/>
            </a:endParaRPr>
          </a:p>
          <a:p>
            <a:pPr marL="201221" indent="-201221" algn="ctr"/>
            <a:r>
              <a:rPr lang="en-US" altLang="ja-JP" sz="800" dirty="0" smtClean="0">
                <a:latin typeface="ＭＳ Ｐゴシック" panose="020B0600070205080204" pitchFamily="50" charset="-128"/>
                <a:ea typeface="ＭＳ Ｐゴシック" panose="020B0600070205080204" pitchFamily="50" charset="-128"/>
              </a:rPr>
              <a:t>4/17</a:t>
            </a:r>
            <a:r>
              <a:rPr lang="ja-JP" altLang="en-US" sz="800" dirty="0" smtClean="0">
                <a:latin typeface="ＭＳ Ｐゴシック" panose="020B0600070205080204" pitchFamily="50" charset="-128"/>
                <a:ea typeface="ＭＳ Ｐゴシック" panose="020B0600070205080204" pitchFamily="50" charset="-128"/>
              </a:rPr>
              <a:t>～</a:t>
            </a:r>
            <a:r>
              <a:rPr lang="en-US" altLang="ja-JP" sz="800" dirty="0" smtClean="0">
                <a:latin typeface="ＭＳ Ｐゴシック" panose="020B0600070205080204" pitchFamily="50" charset="-128"/>
                <a:ea typeface="ＭＳ Ｐゴシック" panose="020B0600070205080204" pitchFamily="50" charset="-128"/>
              </a:rPr>
              <a:t>5/31</a:t>
            </a:r>
          </a:p>
        </p:txBody>
      </p:sp>
      <p:sp>
        <p:nvSpPr>
          <p:cNvPr id="13" name="テキスト ボックス 12">
            <a:extLst>
              <a:ext uri="{FF2B5EF4-FFF2-40B4-BE49-F238E27FC236}">
                <a16:creationId xmlns:a16="http://schemas.microsoft.com/office/drawing/2014/main" id="{34CF59F8-A367-4EC1-83BF-5D400B8A4CCC}"/>
              </a:ext>
            </a:extLst>
          </p:cNvPr>
          <p:cNvSpPr txBox="1"/>
          <p:nvPr/>
        </p:nvSpPr>
        <p:spPr>
          <a:xfrm>
            <a:off x="3093280" y="6003097"/>
            <a:ext cx="1118680" cy="338554"/>
          </a:xfrm>
          <a:prstGeom prst="rect">
            <a:avLst/>
          </a:prstGeom>
          <a:noFill/>
          <a:ln>
            <a:noFill/>
          </a:ln>
        </p:spPr>
        <p:txBody>
          <a:bodyPr wrap="square" rtlCol="0">
            <a:spAutoFit/>
          </a:bodyPr>
          <a:lstStyle/>
          <a:p>
            <a:pPr marL="201221" indent="-201221" algn="ctr"/>
            <a:r>
              <a:rPr lang="ja-JP" altLang="en-US" sz="800" dirty="0" smtClean="0">
                <a:latin typeface="ＭＳ Ｐゴシック" panose="020B0600070205080204" pitchFamily="50" charset="-128"/>
                <a:ea typeface="ＭＳ Ｐゴシック" panose="020B0600070205080204" pitchFamily="50" charset="-128"/>
              </a:rPr>
              <a:t>ミナミ時短・休業要請</a:t>
            </a:r>
            <a:endParaRPr lang="en-US" altLang="ja-JP" sz="800" dirty="0" smtClean="0">
              <a:latin typeface="ＭＳ Ｐゴシック" panose="020B0600070205080204" pitchFamily="50" charset="-128"/>
              <a:ea typeface="ＭＳ Ｐゴシック" panose="020B0600070205080204" pitchFamily="50" charset="-128"/>
            </a:endParaRPr>
          </a:p>
          <a:p>
            <a:pPr marL="201221" indent="-201221" algn="ctr"/>
            <a:r>
              <a:rPr lang="en-US" altLang="ja-JP" sz="800" dirty="0" smtClean="0">
                <a:latin typeface="ＭＳ Ｐゴシック" panose="020B0600070205080204" pitchFamily="50" charset="-128"/>
                <a:ea typeface="ＭＳ Ｐゴシック" panose="020B0600070205080204" pitchFamily="50" charset="-128"/>
              </a:rPr>
              <a:t>8/6</a:t>
            </a:r>
            <a:r>
              <a:rPr lang="ja-JP" altLang="en-US" sz="800" dirty="0" smtClean="0">
                <a:latin typeface="ＭＳ Ｐゴシック" panose="020B0600070205080204" pitchFamily="50" charset="-128"/>
                <a:ea typeface="ＭＳ Ｐゴシック" panose="020B0600070205080204" pitchFamily="50" charset="-128"/>
              </a:rPr>
              <a:t>～</a:t>
            </a:r>
            <a:r>
              <a:rPr lang="en-US" altLang="ja-JP" sz="800" dirty="0" smtClean="0">
                <a:latin typeface="ＭＳ Ｐゴシック" panose="020B0600070205080204" pitchFamily="50" charset="-128"/>
                <a:ea typeface="ＭＳ Ｐゴシック" panose="020B0600070205080204" pitchFamily="50" charset="-128"/>
              </a:rPr>
              <a:t>8/20</a:t>
            </a:r>
          </a:p>
        </p:txBody>
      </p:sp>
      <p:sp>
        <p:nvSpPr>
          <p:cNvPr id="14" name="テキスト ボックス 13">
            <a:extLst>
              <a:ext uri="{FF2B5EF4-FFF2-40B4-BE49-F238E27FC236}">
                <a16:creationId xmlns:a16="http://schemas.microsoft.com/office/drawing/2014/main" id="{34CF59F8-A367-4EC1-83BF-5D400B8A4CCC}"/>
              </a:ext>
            </a:extLst>
          </p:cNvPr>
          <p:cNvSpPr txBox="1"/>
          <p:nvPr/>
        </p:nvSpPr>
        <p:spPr>
          <a:xfrm>
            <a:off x="4427984" y="5999611"/>
            <a:ext cx="1118680" cy="338554"/>
          </a:xfrm>
          <a:prstGeom prst="rect">
            <a:avLst/>
          </a:prstGeom>
          <a:noFill/>
          <a:ln>
            <a:noFill/>
          </a:ln>
        </p:spPr>
        <p:txBody>
          <a:bodyPr wrap="square" rtlCol="0">
            <a:spAutoFit/>
          </a:bodyPr>
          <a:lstStyle/>
          <a:p>
            <a:pPr marL="201221" indent="-201221" algn="ctr"/>
            <a:r>
              <a:rPr lang="ja-JP" altLang="en-US" sz="800" dirty="0" smtClean="0">
                <a:latin typeface="ＭＳ Ｐゴシック" panose="020B0600070205080204" pitchFamily="50" charset="-128"/>
                <a:ea typeface="ＭＳ Ｐゴシック" panose="020B0600070205080204" pitchFamily="50" charset="-128"/>
              </a:rPr>
              <a:t>キタ・ミナミ時短要請</a:t>
            </a:r>
            <a:endParaRPr lang="en-US" altLang="ja-JP" sz="800" dirty="0" smtClean="0">
              <a:latin typeface="ＭＳ Ｐゴシック" panose="020B0600070205080204" pitchFamily="50" charset="-128"/>
              <a:ea typeface="ＭＳ Ｐゴシック" panose="020B0600070205080204" pitchFamily="50" charset="-128"/>
            </a:endParaRPr>
          </a:p>
          <a:p>
            <a:pPr marL="201221" indent="-201221" algn="ctr"/>
            <a:r>
              <a:rPr lang="en-US" altLang="ja-JP" sz="800" dirty="0" smtClean="0">
                <a:latin typeface="ＭＳ Ｐゴシック" panose="020B0600070205080204" pitchFamily="50" charset="-128"/>
                <a:ea typeface="ＭＳ Ｐゴシック" panose="020B0600070205080204" pitchFamily="50" charset="-128"/>
              </a:rPr>
              <a:t>11/27</a:t>
            </a:r>
            <a:r>
              <a:rPr lang="ja-JP" altLang="en-US" sz="800" dirty="0" smtClean="0">
                <a:latin typeface="ＭＳ Ｐゴシック" panose="020B0600070205080204" pitchFamily="50" charset="-128"/>
                <a:ea typeface="ＭＳ Ｐゴシック" panose="020B0600070205080204" pitchFamily="50" charset="-128"/>
              </a:rPr>
              <a:t>～</a:t>
            </a:r>
            <a:r>
              <a:rPr lang="en-US" altLang="ja-JP" sz="800" dirty="0" smtClean="0">
                <a:latin typeface="ＭＳ Ｐゴシック" panose="020B0600070205080204" pitchFamily="50" charset="-128"/>
                <a:ea typeface="ＭＳ Ｐゴシック" panose="020B0600070205080204" pitchFamily="50" charset="-128"/>
              </a:rPr>
              <a:t>12/15</a:t>
            </a:r>
          </a:p>
        </p:txBody>
      </p:sp>
      <p:sp>
        <p:nvSpPr>
          <p:cNvPr id="15" name="テキスト ボックス 14">
            <a:extLst>
              <a:ext uri="{FF2B5EF4-FFF2-40B4-BE49-F238E27FC236}">
                <a16:creationId xmlns:a16="http://schemas.microsoft.com/office/drawing/2014/main" id="{34CF59F8-A367-4EC1-83BF-5D400B8A4CCC}"/>
              </a:ext>
            </a:extLst>
          </p:cNvPr>
          <p:cNvSpPr txBox="1"/>
          <p:nvPr/>
        </p:nvSpPr>
        <p:spPr>
          <a:xfrm>
            <a:off x="4932040" y="5517232"/>
            <a:ext cx="1118680" cy="338554"/>
          </a:xfrm>
          <a:prstGeom prst="rect">
            <a:avLst/>
          </a:prstGeom>
          <a:noFill/>
          <a:ln>
            <a:noFill/>
          </a:ln>
        </p:spPr>
        <p:txBody>
          <a:bodyPr wrap="square" rtlCol="0">
            <a:spAutoFit/>
          </a:bodyPr>
          <a:lstStyle/>
          <a:p>
            <a:pPr marL="201221" indent="-201221" algn="ctr"/>
            <a:r>
              <a:rPr lang="ja-JP" altLang="en-US" sz="800" dirty="0" smtClean="0">
                <a:latin typeface="ＭＳ Ｐゴシック" panose="020B0600070205080204" pitchFamily="50" charset="-128"/>
                <a:ea typeface="ＭＳ Ｐゴシック" panose="020B0600070205080204" pitchFamily="50" charset="-128"/>
              </a:rPr>
              <a:t>大阪市全域時短要請</a:t>
            </a:r>
            <a:endParaRPr lang="en-US" altLang="ja-JP" sz="800" dirty="0" smtClean="0">
              <a:latin typeface="ＭＳ Ｐゴシック" panose="020B0600070205080204" pitchFamily="50" charset="-128"/>
              <a:ea typeface="ＭＳ Ｐゴシック" panose="020B0600070205080204" pitchFamily="50" charset="-128"/>
            </a:endParaRPr>
          </a:p>
          <a:p>
            <a:pPr marL="201221" indent="-201221" algn="ctr"/>
            <a:r>
              <a:rPr lang="en-US" altLang="ja-JP" sz="800" dirty="0" smtClean="0">
                <a:latin typeface="ＭＳ Ｐゴシック" panose="020B0600070205080204" pitchFamily="50" charset="-128"/>
                <a:ea typeface="ＭＳ Ｐゴシック" panose="020B0600070205080204" pitchFamily="50" charset="-128"/>
              </a:rPr>
              <a:t>12/16</a:t>
            </a:r>
            <a:r>
              <a:rPr lang="ja-JP" altLang="en-US" sz="800" dirty="0" smtClean="0">
                <a:latin typeface="ＭＳ Ｐゴシック" panose="020B0600070205080204" pitchFamily="50" charset="-128"/>
                <a:ea typeface="ＭＳ Ｐゴシック" panose="020B0600070205080204" pitchFamily="50" charset="-128"/>
              </a:rPr>
              <a:t>～</a:t>
            </a:r>
            <a:r>
              <a:rPr lang="en-US" altLang="ja-JP" sz="800" dirty="0" smtClean="0">
                <a:latin typeface="ＭＳ Ｐゴシック" panose="020B0600070205080204" pitchFamily="50" charset="-128"/>
                <a:ea typeface="ＭＳ Ｐゴシック" panose="020B0600070205080204" pitchFamily="50" charset="-128"/>
              </a:rPr>
              <a:t>1/13</a:t>
            </a:r>
          </a:p>
        </p:txBody>
      </p:sp>
      <p:sp>
        <p:nvSpPr>
          <p:cNvPr id="16" name="テキスト ボックス 15">
            <a:extLst>
              <a:ext uri="{FF2B5EF4-FFF2-40B4-BE49-F238E27FC236}">
                <a16:creationId xmlns:a16="http://schemas.microsoft.com/office/drawing/2014/main" id="{34CF59F8-A367-4EC1-83BF-5D400B8A4CCC}"/>
              </a:ext>
            </a:extLst>
          </p:cNvPr>
          <p:cNvSpPr txBox="1"/>
          <p:nvPr/>
        </p:nvSpPr>
        <p:spPr>
          <a:xfrm>
            <a:off x="5521289" y="6034117"/>
            <a:ext cx="889471" cy="338554"/>
          </a:xfrm>
          <a:prstGeom prst="rect">
            <a:avLst/>
          </a:prstGeom>
          <a:noFill/>
          <a:ln>
            <a:noFill/>
          </a:ln>
        </p:spPr>
        <p:txBody>
          <a:bodyPr wrap="square" rtlCol="0">
            <a:spAutoFit/>
          </a:bodyPr>
          <a:lstStyle/>
          <a:p>
            <a:pPr marL="201221" indent="-201221" algn="ctr"/>
            <a:r>
              <a:rPr lang="ja-JP" altLang="en-US" sz="800" dirty="0" smtClean="0">
                <a:latin typeface="ＭＳ Ｐゴシック" panose="020B0600070205080204" pitchFamily="50" charset="-128"/>
                <a:ea typeface="ＭＳ Ｐゴシック" panose="020B0600070205080204" pitchFamily="50" charset="-128"/>
              </a:rPr>
              <a:t>緊急事態宣言</a:t>
            </a:r>
            <a:endParaRPr lang="en-US" altLang="ja-JP" sz="800" dirty="0" smtClean="0">
              <a:latin typeface="ＭＳ Ｐゴシック" panose="020B0600070205080204" pitchFamily="50" charset="-128"/>
              <a:ea typeface="ＭＳ Ｐゴシック" panose="020B0600070205080204" pitchFamily="50" charset="-128"/>
            </a:endParaRPr>
          </a:p>
          <a:p>
            <a:pPr marL="201221" indent="-201221" algn="ctr"/>
            <a:r>
              <a:rPr lang="en-US" altLang="ja-JP" sz="800" dirty="0" smtClean="0">
                <a:latin typeface="ＭＳ Ｐゴシック" panose="020B0600070205080204" pitchFamily="50" charset="-128"/>
                <a:ea typeface="ＭＳ Ｐゴシック" panose="020B0600070205080204" pitchFamily="50" charset="-128"/>
              </a:rPr>
              <a:t>1/14</a:t>
            </a:r>
            <a:r>
              <a:rPr lang="ja-JP" altLang="en-US" sz="800" dirty="0" smtClean="0">
                <a:latin typeface="ＭＳ Ｐゴシック" panose="020B0600070205080204" pitchFamily="50" charset="-128"/>
                <a:ea typeface="ＭＳ Ｐゴシック" panose="020B0600070205080204" pitchFamily="50" charset="-128"/>
              </a:rPr>
              <a:t>～</a:t>
            </a:r>
            <a:r>
              <a:rPr lang="en-US" altLang="ja-JP" sz="800" dirty="0" smtClean="0">
                <a:latin typeface="ＭＳ Ｐゴシック" panose="020B0600070205080204" pitchFamily="50" charset="-128"/>
                <a:ea typeface="ＭＳ Ｐゴシック" panose="020B0600070205080204" pitchFamily="50" charset="-128"/>
              </a:rPr>
              <a:t>2/28</a:t>
            </a:r>
          </a:p>
        </p:txBody>
      </p:sp>
      <p:sp>
        <p:nvSpPr>
          <p:cNvPr id="17" name="左右矢印 16"/>
          <p:cNvSpPr/>
          <p:nvPr/>
        </p:nvSpPr>
        <p:spPr>
          <a:xfrm>
            <a:off x="6444208" y="5877288"/>
            <a:ext cx="396000" cy="144000"/>
          </a:xfrm>
          <a:prstGeom prst="leftRightArrow">
            <a:avLst/>
          </a:prstGeom>
          <a:pattFill prst="pct70">
            <a:fgClr>
              <a:srgbClr val="00B0F0"/>
            </a:fgClr>
            <a:bgClr>
              <a:schemeClr val="bg1"/>
            </a:bgClr>
          </a:patt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左右矢印 18"/>
          <p:cNvSpPr/>
          <p:nvPr/>
        </p:nvSpPr>
        <p:spPr>
          <a:xfrm>
            <a:off x="6829359" y="5877288"/>
            <a:ext cx="324080" cy="122323"/>
          </a:xfrm>
          <a:prstGeom prst="leftRightArrow">
            <a:avLst/>
          </a:prstGeom>
          <a:pattFill prst="smCheck">
            <a:fgClr>
              <a:schemeClr val="accent6"/>
            </a:fgClr>
            <a:bgClr>
              <a:schemeClr val="bg1"/>
            </a:bgClr>
          </a:patt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左右矢印 19"/>
          <p:cNvSpPr/>
          <p:nvPr/>
        </p:nvSpPr>
        <p:spPr>
          <a:xfrm>
            <a:off x="7164288" y="5877288"/>
            <a:ext cx="759481" cy="144000"/>
          </a:xfrm>
          <a:prstGeom prst="leftRight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34CF59F8-A367-4EC1-83BF-5D400B8A4CCC}"/>
              </a:ext>
            </a:extLst>
          </p:cNvPr>
          <p:cNvSpPr txBox="1"/>
          <p:nvPr/>
        </p:nvSpPr>
        <p:spPr>
          <a:xfrm>
            <a:off x="7092280" y="5538718"/>
            <a:ext cx="889471" cy="338554"/>
          </a:xfrm>
          <a:prstGeom prst="rect">
            <a:avLst/>
          </a:prstGeom>
          <a:noFill/>
          <a:ln>
            <a:noFill/>
          </a:ln>
        </p:spPr>
        <p:txBody>
          <a:bodyPr wrap="square" rtlCol="0">
            <a:spAutoFit/>
          </a:bodyPr>
          <a:lstStyle/>
          <a:p>
            <a:pPr marL="201221" indent="-201221" algn="ctr"/>
            <a:r>
              <a:rPr lang="ja-JP" altLang="en-US" sz="800" dirty="0" smtClean="0">
                <a:latin typeface="ＭＳ Ｐゴシック" panose="020B0600070205080204" pitchFamily="50" charset="-128"/>
                <a:ea typeface="ＭＳ Ｐゴシック" panose="020B0600070205080204" pitchFamily="50" charset="-128"/>
              </a:rPr>
              <a:t>緊急事態宣言</a:t>
            </a:r>
            <a:endParaRPr lang="en-US" altLang="ja-JP" sz="800" dirty="0" smtClean="0">
              <a:latin typeface="ＭＳ Ｐゴシック" panose="020B0600070205080204" pitchFamily="50" charset="-128"/>
              <a:ea typeface="ＭＳ Ｐゴシック" panose="020B0600070205080204" pitchFamily="50" charset="-128"/>
            </a:endParaRPr>
          </a:p>
          <a:p>
            <a:pPr marL="201221" indent="-201221" algn="ctr"/>
            <a:r>
              <a:rPr lang="en-US" altLang="ja-JP" sz="800" dirty="0" smtClean="0">
                <a:latin typeface="ＭＳ Ｐゴシック" panose="020B0600070205080204" pitchFamily="50" charset="-128"/>
                <a:ea typeface="ＭＳ Ｐゴシック" panose="020B0600070205080204" pitchFamily="50" charset="-128"/>
              </a:rPr>
              <a:t>4/25</a:t>
            </a:r>
            <a:r>
              <a:rPr lang="ja-JP" altLang="en-US" sz="800" dirty="0" smtClean="0">
                <a:latin typeface="ＭＳ Ｐゴシック" panose="020B0600070205080204" pitchFamily="50" charset="-128"/>
                <a:ea typeface="ＭＳ Ｐゴシック" panose="020B0600070205080204" pitchFamily="50" charset="-128"/>
              </a:rPr>
              <a:t>～</a:t>
            </a:r>
            <a:r>
              <a:rPr lang="en-US" altLang="ja-JP" sz="800" dirty="0" smtClean="0">
                <a:latin typeface="ＭＳ Ｐゴシック" panose="020B0600070205080204" pitchFamily="50" charset="-128"/>
                <a:ea typeface="ＭＳ Ｐゴシック" panose="020B0600070205080204" pitchFamily="50" charset="-128"/>
              </a:rPr>
              <a:t>6/20</a:t>
            </a:r>
          </a:p>
        </p:txBody>
      </p:sp>
      <p:sp>
        <p:nvSpPr>
          <p:cNvPr id="22" name="テキスト ボックス 21">
            <a:extLst>
              <a:ext uri="{FF2B5EF4-FFF2-40B4-BE49-F238E27FC236}">
                <a16:creationId xmlns:a16="http://schemas.microsoft.com/office/drawing/2014/main" id="{34CF59F8-A367-4EC1-83BF-5D400B8A4CCC}"/>
              </a:ext>
            </a:extLst>
          </p:cNvPr>
          <p:cNvSpPr txBox="1"/>
          <p:nvPr/>
        </p:nvSpPr>
        <p:spPr>
          <a:xfrm>
            <a:off x="6516216" y="6042774"/>
            <a:ext cx="889471" cy="338554"/>
          </a:xfrm>
          <a:prstGeom prst="rect">
            <a:avLst/>
          </a:prstGeom>
          <a:noFill/>
          <a:ln>
            <a:noFill/>
          </a:ln>
        </p:spPr>
        <p:txBody>
          <a:bodyPr wrap="square" rtlCol="0">
            <a:spAutoFit/>
          </a:bodyPr>
          <a:lstStyle/>
          <a:p>
            <a:pPr marL="201221" indent="-201221" algn="ctr"/>
            <a:r>
              <a:rPr lang="ja-JP" altLang="en-US" sz="800" dirty="0" err="1" smtClean="0">
                <a:latin typeface="ＭＳ Ｐゴシック" panose="020B0600070205080204" pitchFamily="50" charset="-128"/>
                <a:ea typeface="ＭＳ Ｐゴシック" panose="020B0600070205080204" pitchFamily="50" charset="-128"/>
              </a:rPr>
              <a:t>まん</a:t>
            </a:r>
            <a:r>
              <a:rPr lang="ja-JP" altLang="en-US" sz="800" dirty="0" smtClean="0">
                <a:latin typeface="ＭＳ Ｐゴシック" panose="020B0600070205080204" pitchFamily="50" charset="-128"/>
                <a:ea typeface="ＭＳ Ｐゴシック" panose="020B0600070205080204" pitchFamily="50" charset="-128"/>
              </a:rPr>
              <a:t>防措置</a:t>
            </a:r>
            <a:endParaRPr lang="en-US" altLang="ja-JP" sz="800" dirty="0" smtClean="0">
              <a:latin typeface="ＭＳ Ｐゴシック" panose="020B0600070205080204" pitchFamily="50" charset="-128"/>
              <a:ea typeface="ＭＳ Ｐゴシック" panose="020B0600070205080204" pitchFamily="50" charset="-128"/>
            </a:endParaRPr>
          </a:p>
          <a:p>
            <a:pPr marL="201221" indent="-201221" algn="ctr"/>
            <a:r>
              <a:rPr lang="en-US" altLang="ja-JP" sz="800" dirty="0" smtClean="0">
                <a:latin typeface="ＭＳ Ｐゴシック" panose="020B0600070205080204" pitchFamily="50" charset="-128"/>
                <a:ea typeface="ＭＳ Ｐゴシック" panose="020B0600070205080204" pitchFamily="50" charset="-128"/>
              </a:rPr>
              <a:t>4/5</a:t>
            </a:r>
            <a:r>
              <a:rPr lang="ja-JP" altLang="en-US" sz="800" dirty="0" smtClean="0">
                <a:latin typeface="ＭＳ Ｐゴシック" panose="020B0600070205080204" pitchFamily="50" charset="-128"/>
                <a:ea typeface="ＭＳ Ｐゴシック" panose="020B0600070205080204" pitchFamily="50" charset="-128"/>
              </a:rPr>
              <a:t>～</a:t>
            </a:r>
            <a:r>
              <a:rPr lang="en-US" altLang="ja-JP" sz="800" dirty="0" smtClean="0">
                <a:latin typeface="ＭＳ Ｐゴシック" panose="020B0600070205080204" pitchFamily="50" charset="-128"/>
                <a:ea typeface="ＭＳ Ｐゴシック" panose="020B0600070205080204" pitchFamily="50" charset="-128"/>
              </a:rPr>
              <a:t>4/24</a:t>
            </a:r>
          </a:p>
        </p:txBody>
      </p:sp>
      <p:sp>
        <p:nvSpPr>
          <p:cNvPr id="23" name="テキスト ボックス 22">
            <a:extLst>
              <a:ext uri="{FF2B5EF4-FFF2-40B4-BE49-F238E27FC236}">
                <a16:creationId xmlns:a16="http://schemas.microsoft.com/office/drawing/2014/main" id="{34CF59F8-A367-4EC1-83BF-5D400B8A4CCC}"/>
              </a:ext>
            </a:extLst>
          </p:cNvPr>
          <p:cNvSpPr txBox="1"/>
          <p:nvPr/>
        </p:nvSpPr>
        <p:spPr>
          <a:xfrm>
            <a:off x="7812360" y="6041347"/>
            <a:ext cx="889471" cy="338554"/>
          </a:xfrm>
          <a:prstGeom prst="rect">
            <a:avLst/>
          </a:prstGeom>
          <a:noFill/>
          <a:ln>
            <a:noFill/>
          </a:ln>
        </p:spPr>
        <p:txBody>
          <a:bodyPr wrap="square" rtlCol="0">
            <a:spAutoFit/>
          </a:bodyPr>
          <a:lstStyle/>
          <a:p>
            <a:pPr marL="201221" indent="-201221" algn="ctr"/>
            <a:r>
              <a:rPr lang="ja-JP" altLang="en-US" sz="800" dirty="0" err="1" smtClean="0">
                <a:latin typeface="ＭＳ Ｐゴシック" panose="020B0600070205080204" pitchFamily="50" charset="-128"/>
                <a:ea typeface="ＭＳ Ｐゴシック" panose="020B0600070205080204" pitchFamily="50" charset="-128"/>
              </a:rPr>
              <a:t>まん</a:t>
            </a:r>
            <a:r>
              <a:rPr lang="ja-JP" altLang="en-US" sz="800" dirty="0" smtClean="0">
                <a:latin typeface="ＭＳ Ｐゴシック" panose="020B0600070205080204" pitchFamily="50" charset="-128"/>
                <a:ea typeface="ＭＳ Ｐゴシック" panose="020B0600070205080204" pitchFamily="50" charset="-128"/>
              </a:rPr>
              <a:t>防措置</a:t>
            </a:r>
            <a:endParaRPr lang="en-US" altLang="ja-JP" sz="800" dirty="0" smtClean="0">
              <a:latin typeface="ＭＳ Ｐゴシック" panose="020B0600070205080204" pitchFamily="50" charset="-128"/>
              <a:ea typeface="ＭＳ Ｐゴシック" panose="020B0600070205080204" pitchFamily="50" charset="-128"/>
            </a:endParaRPr>
          </a:p>
          <a:p>
            <a:pPr marL="201221" indent="-201221" algn="ctr"/>
            <a:r>
              <a:rPr lang="en-US" altLang="ja-JP" sz="800" dirty="0" smtClean="0">
                <a:latin typeface="ＭＳ Ｐゴシック" panose="020B0600070205080204" pitchFamily="50" charset="-128"/>
                <a:ea typeface="ＭＳ Ｐゴシック" panose="020B0600070205080204" pitchFamily="50" charset="-128"/>
              </a:rPr>
              <a:t>6/21</a:t>
            </a:r>
            <a:r>
              <a:rPr lang="ja-JP" altLang="en-US" sz="800" dirty="0" smtClean="0">
                <a:latin typeface="ＭＳ Ｐゴシック" panose="020B0600070205080204" pitchFamily="50" charset="-128"/>
                <a:ea typeface="ＭＳ Ｐゴシック" panose="020B0600070205080204" pitchFamily="50" charset="-128"/>
              </a:rPr>
              <a:t>～</a:t>
            </a:r>
            <a:r>
              <a:rPr lang="en-US" altLang="ja-JP" sz="800" dirty="0" smtClean="0">
                <a:latin typeface="ＭＳ Ｐゴシック" panose="020B0600070205080204" pitchFamily="50" charset="-128"/>
                <a:ea typeface="ＭＳ Ｐゴシック" panose="020B0600070205080204" pitchFamily="50" charset="-128"/>
              </a:rPr>
              <a:t>8/1</a:t>
            </a:r>
          </a:p>
        </p:txBody>
      </p:sp>
      <p:sp>
        <p:nvSpPr>
          <p:cNvPr id="24" name="左右矢印 23"/>
          <p:cNvSpPr/>
          <p:nvPr/>
        </p:nvSpPr>
        <p:spPr>
          <a:xfrm>
            <a:off x="7923768" y="5877287"/>
            <a:ext cx="608599" cy="144000"/>
          </a:xfrm>
          <a:prstGeom prst="leftRightArrow">
            <a:avLst/>
          </a:prstGeom>
          <a:pattFill prst="smCheck">
            <a:fgClr>
              <a:schemeClr val="accent6"/>
            </a:fgClr>
            <a:bgClr>
              <a:schemeClr val="bg1"/>
            </a:bgClr>
          </a:patt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08727470-7601-4D3E-9F83-A36A73DB211D}"/>
              </a:ext>
            </a:extLst>
          </p:cNvPr>
          <p:cNvSpPr/>
          <p:nvPr/>
        </p:nvSpPr>
        <p:spPr>
          <a:xfrm>
            <a:off x="120255" y="764704"/>
            <a:ext cx="9132263" cy="740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Wingdings" panose="05000000000000000000" pitchFamily="2" charset="2"/>
              <a:buChar char="Ø"/>
            </a:pPr>
            <a:r>
              <a:rPr lang="ja-JP" altLang="en-US" sz="1300" dirty="0" smtClean="0">
                <a:latin typeface="Meiryo UI" panose="020B0604030504040204" pitchFamily="50" charset="-128"/>
                <a:ea typeface="Meiryo UI" panose="020B0604030504040204" pitchFamily="50" charset="-128"/>
              </a:rPr>
              <a:t>昨年来、繰り返し新型コロナウイルス感染症が拡大し、休業や営業時間短縮などを要請。</a:t>
            </a:r>
            <a:endParaRPr lang="en-US" altLang="ja-JP" sz="13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sz="1300" dirty="0" smtClean="0">
                <a:latin typeface="Meiryo UI" panose="020B0604030504040204" pitchFamily="50" charset="-128"/>
                <a:ea typeface="Meiryo UI" panose="020B0604030504040204" pitchFamily="50" charset="-128"/>
              </a:rPr>
              <a:t>2021</a:t>
            </a:r>
            <a:r>
              <a:rPr lang="ja-JP" altLang="en-US" sz="1300" dirty="0" smtClean="0">
                <a:latin typeface="Meiryo UI" panose="020B0604030504040204" pitchFamily="50" charset="-128"/>
                <a:ea typeface="Meiryo UI" panose="020B0604030504040204" pitchFamily="50" charset="-128"/>
              </a:rPr>
              <a:t>年</a:t>
            </a:r>
            <a:r>
              <a:rPr lang="en-US" altLang="ja-JP" sz="1300" dirty="0" smtClean="0">
                <a:latin typeface="Meiryo UI" panose="020B0604030504040204" pitchFamily="50" charset="-128"/>
                <a:ea typeface="Meiryo UI" panose="020B0604030504040204" pitchFamily="50" charset="-128"/>
              </a:rPr>
              <a:t>7</a:t>
            </a:r>
            <a:r>
              <a:rPr lang="ja-JP" altLang="en-US" sz="1300" dirty="0" smtClean="0">
                <a:latin typeface="Meiryo UI" panose="020B0604030504040204" pitchFamily="50" charset="-128"/>
                <a:ea typeface="Meiryo UI" panose="020B0604030504040204" pitchFamily="50" charset="-128"/>
              </a:rPr>
              <a:t>月以降、新規陽性者数が増加。</a:t>
            </a:r>
            <a:r>
              <a:rPr lang="en-US" altLang="ja-JP" sz="1300" dirty="0" smtClean="0">
                <a:latin typeface="Meiryo UI" panose="020B0604030504040204" pitchFamily="50" charset="-128"/>
                <a:ea typeface="Meiryo UI" panose="020B0604030504040204" pitchFamily="50" charset="-128"/>
              </a:rPr>
              <a:t>8</a:t>
            </a:r>
            <a:r>
              <a:rPr lang="ja-JP" altLang="en-US" sz="1300" dirty="0" smtClean="0">
                <a:latin typeface="Meiryo UI" panose="020B0604030504040204" pitchFamily="50" charset="-128"/>
                <a:ea typeface="Meiryo UI" panose="020B0604030504040204" pitchFamily="50" charset="-128"/>
              </a:rPr>
              <a:t>月</a:t>
            </a:r>
            <a:r>
              <a:rPr lang="en-US" altLang="ja-JP" sz="1300" dirty="0" smtClean="0">
                <a:latin typeface="Meiryo UI" panose="020B0604030504040204" pitchFamily="50" charset="-128"/>
                <a:ea typeface="Meiryo UI" panose="020B0604030504040204" pitchFamily="50" charset="-128"/>
              </a:rPr>
              <a:t>2</a:t>
            </a:r>
            <a:r>
              <a:rPr lang="ja-JP" altLang="en-US" sz="1300" dirty="0" smtClean="0">
                <a:latin typeface="Meiryo UI" panose="020B0604030504040204" pitchFamily="50" charset="-128"/>
                <a:ea typeface="Meiryo UI" panose="020B0604030504040204" pitchFamily="50" charset="-128"/>
              </a:rPr>
              <a:t>日より</a:t>
            </a:r>
            <a:r>
              <a:rPr lang="en-US" altLang="ja-JP" sz="1300" dirty="0" smtClean="0">
                <a:latin typeface="Meiryo UI" panose="020B0604030504040204" pitchFamily="50" charset="-128"/>
                <a:ea typeface="Meiryo UI" panose="020B0604030504040204" pitchFamily="50" charset="-128"/>
              </a:rPr>
              <a:t>4</a:t>
            </a:r>
            <a:r>
              <a:rPr lang="ja-JP" altLang="en-US" sz="1300" dirty="0" smtClean="0">
                <a:latin typeface="Meiryo UI" panose="020B0604030504040204" pitchFamily="50" charset="-128"/>
                <a:ea typeface="Meiryo UI" panose="020B0604030504040204" pitchFamily="50" charset="-128"/>
              </a:rPr>
              <a:t>回目となる緊急事態宣言期間となった。</a:t>
            </a:r>
            <a:endParaRPr lang="en-US" altLang="ja-JP" sz="1300" dirty="0" smtClean="0">
              <a:latin typeface="Meiryo UI" panose="020B0604030504040204" pitchFamily="50" charset="-128"/>
              <a:ea typeface="Meiryo UI" panose="020B0604030504040204" pitchFamily="50" charset="-128"/>
            </a:endParaRPr>
          </a:p>
          <a:p>
            <a:endParaRPr lang="en-US" altLang="ja-JP" sz="1300" dirty="0" smtClean="0">
              <a:latin typeface="Meiryo UI" panose="020B0604030504040204" pitchFamily="50" charset="-128"/>
              <a:ea typeface="Meiryo UI" panose="020B0604030504040204" pitchFamily="50" charset="-128"/>
            </a:endParaRPr>
          </a:p>
          <a:p>
            <a:endParaRPr lang="en-US" altLang="ja-JP" sz="1300" dirty="0" smtClean="0">
              <a:latin typeface="Meiryo UI" panose="020B0604030504040204" pitchFamily="50" charset="-128"/>
              <a:ea typeface="Meiryo UI" panose="020B0604030504040204" pitchFamily="50" charset="-128"/>
            </a:endParaRPr>
          </a:p>
        </p:txBody>
      </p:sp>
      <p:sp>
        <p:nvSpPr>
          <p:cNvPr id="33" name="楕円 32"/>
          <p:cNvSpPr/>
          <p:nvPr/>
        </p:nvSpPr>
        <p:spPr>
          <a:xfrm>
            <a:off x="6050720" y="1408138"/>
            <a:ext cx="1908000" cy="360000"/>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dirty="0" smtClean="0">
                <a:solidFill>
                  <a:schemeClr val="tx1"/>
                </a:solidFill>
              </a:rPr>
              <a:t>第</a:t>
            </a:r>
            <a:r>
              <a:rPr lang="en-US" altLang="ja-JP" dirty="0" smtClean="0">
                <a:solidFill>
                  <a:schemeClr val="tx1"/>
                </a:solidFill>
              </a:rPr>
              <a:t>4</a:t>
            </a:r>
            <a:r>
              <a:rPr lang="ja-JP" altLang="en-US" dirty="0" smtClean="0">
                <a:solidFill>
                  <a:schemeClr val="tx1"/>
                </a:solidFill>
              </a:rPr>
              <a:t>波</a:t>
            </a:r>
            <a:endParaRPr lang="ja-JP" dirty="0">
              <a:solidFill>
                <a:schemeClr val="tx1"/>
              </a:solidFill>
            </a:endParaRPr>
          </a:p>
        </p:txBody>
      </p:sp>
      <p:sp>
        <p:nvSpPr>
          <p:cNvPr id="34" name="テキスト ボックス 33">
            <a:extLst>
              <a:ext uri="{FF2B5EF4-FFF2-40B4-BE49-F238E27FC236}">
                <a16:creationId xmlns:a16="http://schemas.microsoft.com/office/drawing/2014/main" id="{34CF59F8-A367-4EC1-83BF-5D400B8A4CCC}"/>
              </a:ext>
            </a:extLst>
          </p:cNvPr>
          <p:cNvSpPr txBox="1"/>
          <p:nvPr/>
        </p:nvSpPr>
        <p:spPr>
          <a:xfrm>
            <a:off x="166010" y="1686000"/>
            <a:ext cx="1167340" cy="230832"/>
          </a:xfrm>
          <a:prstGeom prst="rect">
            <a:avLst/>
          </a:prstGeom>
          <a:noFill/>
          <a:ln>
            <a:noFill/>
          </a:ln>
        </p:spPr>
        <p:txBody>
          <a:bodyPr wrap="square" rtlCol="0">
            <a:spAutoFit/>
          </a:bodyPr>
          <a:lstStyle/>
          <a:p>
            <a:pPr marL="201221" indent="-201221"/>
            <a:r>
              <a:rPr lang="ja-JP" altLang="en-US" sz="900" dirty="0" smtClean="0">
                <a:latin typeface="ＭＳ Ｐゴシック" panose="020B0600070205080204" pitchFamily="50" charset="-128"/>
                <a:ea typeface="ＭＳ Ｐゴシック" panose="020B0600070205080204" pitchFamily="50" charset="-128"/>
              </a:rPr>
              <a:t>（人：陽性者数）</a:t>
            </a:r>
            <a:endParaRPr lang="en-US" altLang="ja-JP" sz="900" dirty="0">
              <a:latin typeface="ＭＳ Ｐゴシック" panose="020B0600070205080204" pitchFamily="50" charset="-128"/>
              <a:ea typeface="ＭＳ Ｐゴシック" panose="020B0600070205080204" pitchFamily="50" charset="-128"/>
            </a:endParaRPr>
          </a:p>
        </p:txBody>
      </p:sp>
      <p:sp>
        <p:nvSpPr>
          <p:cNvPr id="35" name="テキスト ボックス 34">
            <a:extLst>
              <a:ext uri="{FF2B5EF4-FFF2-40B4-BE49-F238E27FC236}">
                <a16:creationId xmlns:a16="http://schemas.microsoft.com/office/drawing/2014/main" id="{34CF59F8-A367-4EC1-83BF-5D400B8A4CCC}"/>
              </a:ext>
            </a:extLst>
          </p:cNvPr>
          <p:cNvSpPr txBox="1"/>
          <p:nvPr/>
        </p:nvSpPr>
        <p:spPr>
          <a:xfrm>
            <a:off x="7907969" y="1731952"/>
            <a:ext cx="1330612" cy="230832"/>
          </a:xfrm>
          <a:prstGeom prst="rect">
            <a:avLst/>
          </a:prstGeom>
          <a:noFill/>
          <a:ln>
            <a:noFill/>
          </a:ln>
        </p:spPr>
        <p:txBody>
          <a:bodyPr wrap="square" rtlCol="0">
            <a:spAutoFit/>
          </a:bodyPr>
          <a:lstStyle/>
          <a:p>
            <a:pPr marL="201221" indent="-201221"/>
            <a:r>
              <a:rPr lang="ja-JP" altLang="en-US" sz="900" dirty="0" smtClean="0">
                <a:latin typeface="ＭＳ Ｐゴシック" panose="020B0600070205080204" pitchFamily="50" charset="-128"/>
                <a:ea typeface="ＭＳ Ｐゴシック" panose="020B0600070205080204" pitchFamily="50" charset="-128"/>
              </a:rPr>
              <a:t>（％：重症病床使用率）</a:t>
            </a:r>
            <a:endParaRPr lang="en-US" altLang="ja-JP" sz="900" dirty="0">
              <a:latin typeface="ＭＳ Ｐゴシック" panose="020B0600070205080204" pitchFamily="50" charset="-128"/>
              <a:ea typeface="ＭＳ Ｐゴシック" panose="020B0600070205080204" pitchFamily="50" charset="-128"/>
            </a:endParaRPr>
          </a:p>
        </p:txBody>
      </p:sp>
      <p:cxnSp>
        <p:nvCxnSpPr>
          <p:cNvPr id="36" name="直線矢印コネクタ 35"/>
          <p:cNvCxnSpPr>
            <a:stCxn id="41" idx="2"/>
          </p:cNvCxnSpPr>
          <p:nvPr/>
        </p:nvCxnSpPr>
        <p:spPr>
          <a:xfrm>
            <a:off x="3654448" y="1696247"/>
            <a:ext cx="1316152" cy="16017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8" name="テキスト ボックス 37">
            <a:extLst>
              <a:ext uri="{FF2B5EF4-FFF2-40B4-BE49-F238E27FC236}">
                <a16:creationId xmlns:a16="http://schemas.microsoft.com/office/drawing/2014/main" id="{34CF59F8-A367-4EC1-83BF-5D400B8A4CCC}"/>
              </a:ext>
            </a:extLst>
          </p:cNvPr>
          <p:cNvSpPr txBox="1"/>
          <p:nvPr/>
        </p:nvSpPr>
        <p:spPr>
          <a:xfrm>
            <a:off x="1979712" y="1473508"/>
            <a:ext cx="1167340" cy="230832"/>
          </a:xfrm>
          <a:prstGeom prst="rect">
            <a:avLst/>
          </a:prstGeom>
          <a:noFill/>
          <a:ln>
            <a:noFill/>
          </a:ln>
        </p:spPr>
        <p:txBody>
          <a:bodyPr wrap="square" rtlCol="0">
            <a:spAutoFit/>
          </a:bodyPr>
          <a:lstStyle/>
          <a:p>
            <a:pPr marL="201221" indent="-201221"/>
            <a:r>
              <a:rPr lang="ja-JP" altLang="en-US" sz="900" dirty="0" smtClean="0">
                <a:latin typeface="ＭＳ Ｐゴシック" panose="020B0600070205080204" pitchFamily="50" charset="-128"/>
                <a:ea typeface="ＭＳ Ｐゴシック" panose="020B0600070205080204" pitchFamily="50" charset="-128"/>
              </a:rPr>
              <a:t>左軸：陽性者数</a:t>
            </a:r>
            <a:endParaRPr lang="en-US" altLang="ja-JP" sz="900" dirty="0">
              <a:latin typeface="ＭＳ Ｐゴシック" panose="020B0600070205080204" pitchFamily="50" charset="-128"/>
              <a:ea typeface="ＭＳ Ｐゴシック" panose="020B0600070205080204" pitchFamily="50" charset="-128"/>
            </a:endParaRPr>
          </a:p>
        </p:txBody>
      </p:sp>
      <p:sp>
        <p:nvSpPr>
          <p:cNvPr id="41" name="テキスト ボックス 40">
            <a:extLst>
              <a:ext uri="{FF2B5EF4-FFF2-40B4-BE49-F238E27FC236}">
                <a16:creationId xmlns:a16="http://schemas.microsoft.com/office/drawing/2014/main" id="{34CF59F8-A367-4EC1-83BF-5D400B8A4CCC}"/>
              </a:ext>
            </a:extLst>
          </p:cNvPr>
          <p:cNvSpPr txBox="1"/>
          <p:nvPr/>
        </p:nvSpPr>
        <p:spPr>
          <a:xfrm>
            <a:off x="2987824" y="1465415"/>
            <a:ext cx="1333248" cy="230832"/>
          </a:xfrm>
          <a:prstGeom prst="rect">
            <a:avLst/>
          </a:prstGeom>
          <a:noFill/>
          <a:ln>
            <a:noFill/>
          </a:ln>
        </p:spPr>
        <p:txBody>
          <a:bodyPr wrap="square" rtlCol="0">
            <a:spAutoFit/>
          </a:bodyPr>
          <a:lstStyle/>
          <a:p>
            <a:pPr marL="201221" indent="-201221"/>
            <a:r>
              <a:rPr lang="ja-JP" altLang="en-US" sz="900" dirty="0">
                <a:latin typeface="ＭＳ Ｐゴシック" panose="020B0600070205080204" pitchFamily="50" charset="-128"/>
                <a:ea typeface="ＭＳ Ｐゴシック" panose="020B0600070205080204" pitchFamily="50" charset="-128"/>
              </a:rPr>
              <a:t>右</a:t>
            </a:r>
            <a:r>
              <a:rPr lang="ja-JP" altLang="en-US" sz="900" dirty="0" smtClean="0">
                <a:latin typeface="ＭＳ Ｐゴシック" panose="020B0600070205080204" pitchFamily="50" charset="-128"/>
                <a:ea typeface="ＭＳ Ｐゴシック" panose="020B0600070205080204" pitchFamily="50" charset="-128"/>
              </a:rPr>
              <a:t>軸：重症病床使用率</a:t>
            </a:r>
            <a:endParaRPr lang="en-US" altLang="ja-JP" sz="900" dirty="0">
              <a:latin typeface="ＭＳ Ｐゴシック" panose="020B0600070205080204" pitchFamily="50" charset="-128"/>
              <a:ea typeface="ＭＳ Ｐゴシック" panose="020B0600070205080204" pitchFamily="50" charset="-128"/>
            </a:endParaRPr>
          </a:p>
        </p:txBody>
      </p:sp>
      <p:cxnSp>
        <p:nvCxnSpPr>
          <p:cNvPr id="46" name="直線矢印コネクタ 45"/>
          <p:cNvCxnSpPr>
            <a:stCxn id="38" idx="2"/>
          </p:cNvCxnSpPr>
          <p:nvPr/>
        </p:nvCxnSpPr>
        <p:spPr>
          <a:xfrm>
            <a:off x="2563382" y="1704340"/>
            <a:ext cx="2924322" cy="23594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0" name="テキスト ボックス 49">
            <a:extLst>
              <a:ext uri="{FF2B5EF4-FFF2-40B4-BE49-F238E27FC236}">
                <a16:creationId xmlns:a16="http://schemas.microsoft.com/office/drawing/2014/main" id="{34CF59F8-A367-4EC1-83BF-5D400B8A4CCC}"/>
              </a:ext>
            </a:extLst>
          </p:cNvPr>
          <p:cNvSpPr txBox="1"/>
          <p:nvPr/>
        </p:nvSpPr>
        <p:spPr>
          <a:xfrm>
            <a:off x="611560" y="5275878"/>
            <a:ext cx="639231" cy="236213"/>
          </a:xfrm>
          <a:prstGeom prst="rect">
            <a:avLst/>
          </a:prstGeom>
          <a:noFill/>
          <a:ln>
            <a:noFill/>
          </a:ln>
        </p:spPr>
        <p:txBody>
          <a:bodyPr wrap="square" rtlCol="0">
            <a:spAutoFit/>
          </a:bodyPr>
          <a:lstStyle/>
          <a:p>
            <a:pPr marL="201221" indent="-201221"/>
            <a:r>
              <a:rPr lang="en-US" altLang="ja-JP" sz="900" dirty="0" smtClean="0">
                <a:latin typeface="ＭＳ Ｐゴシック" panose="020B0600070205080204" pitchFamily="50" charset="-128"/>
                <a:ea typeface="ＭＳ Ｐゴシック" panose="020B0600070205080204" pitchFamily="50" charset="-128"/>
              </a:rPr>
              <a:t>2020</a:t>
            </a:r>
            <a:r>
              <a:rPr lang="ja-JP" altLang="en-US" sz="900" dirty="0" smtClean="0">
                <a:latin typeface="ＭＳ Ｐゴシック" panose="020B0600070205080204" pitchFamily="50" charset="-128"/>
                <a:ea typeface="ＭＳ Ｐゴシック" panose="020B0600070205080204" pitchFamily="50" charset="-128"/>
              </a:rPr>
              <a:t>年</a:t>
            </a:r>
            <a:endParaRPr lang="en-US" altLang="ja-JP" sz="900" dirty="0">
              <a:latin typeface="ＭＳ Ｐゴシック" panose="020B0600070205080204" pitchFamily="50" charset="-128"/>
              <a:ea typeface="ＭＳ Ｐゴシック" panose="020B0600070205080204" pitchFamily="50" charset="-128"/>
            </a:endParaRPr>
          </a:p>
        </p:txBody>
      </p:sp>
      <p:sp>
        <p:nvSpPr>
          <p:cNvPr id="51" name="テキスト ボックス 50">
            <a:extLst>
              <a:ext uri="{FF2B5EF4-FFF2-40B4-BE49-F238E27FC236}">
                <a16:creationId xmlns:a16="http://schemas.microsoft.com/office/drawing/2014/main" id="{34CF59F8-A367-4EC1-83BF-5D400B8A4CCC}"/>
              </a:ext>
            </a:extLst>
          </p:cNvPr>
          <p:cNvSpPr txBox="1"/>
          <p:nvPr/>
        </p:nvSpPr>
        <p:spPr>
          <a:xfrm>
            <a:off x="5631929" y="5281018"/>
            <a:ext cx="639231" cy="236213"/>
          </a:xfrm>
          <a:prstGeom prst="rect">
            <a:avLst/>
          </a:prstGeom>
          <a:noFill/>
          <a:ln>
            <a:noFill/>
          </a:ln>
        </p:spPr>
        <p:txBody>
          <a:bodyPr wrap="square" rtlCol="0">
            <a:spAutoFit/>
          </a:bodyPr>
          <a:lstStyle/>
          <a:p>
            <a:pPr marL="201221" indent="-201221"/>
            <a:r>
              <a:rPr lang="en-US" altLang="ja-JP" sz="900" dirty="0" smtClean="0">
                <a:latin typeface="ＭＳ Ｐゴシック" panose="020B0600070205080204" pitchFamily="50" charset="-128"/>
                <a:ea typeface="ＭＳ Ｐゴシック" panose="020B0600070205080204" pitchFamily="50" charset="-128"/>
              </a:rPr>
              <a:t>2021</a:t>
            </a:r>
            <a:r>
              <a:rPr lang="ja-JP" altLang="en-US" sz="900" dirty="0" smtClean="0">
                <a:latin typeface="ＭＳ Ｐゴシック" panose="020B0600070205080204" pitchFamily="50" charset="-128"/>
                <a:ea typeface="ＭＳ Ｐゴシック" panose="020B0600070205080204" pitchFamily="50" charset="-128"/>
              </a:rPr>
              <a:t>年</a:t>
            </a:r>
            <a:endParaRPr lang="en-US" altLang="ja-JP" sz="900" dirty="0">
              <a:latin typeface="ＭＳ Ｐゴシック" panose="020B0600070205080204" pitchFamily="50" charset="-128"/>
              <a:ea typeface="ＭＳ Ｐゴシック" panose="020B0600070205080204" pitchFamily="50" charset="-128"/>
            </a:endParaRPr>
          </a:p>
        </p:txBody>
      </p:sp>
      <p:sp>
        <p:nvSpPr>
          <p:cNvPr id="3" name="スライド番号プレースホルダー 2"/>
          <p:cNvSpPr>
            <a:spLocks noGrp="1"/>
          </p:cNvSpPr>
          <p:nvPr>
            <p:ph type="sldNum" sz="quarter" idx="12"/>
          </p:nvPr>
        </p:nvSpPr>
        <p:spPr>
          <a:xfrm>
            <a:off x="6902896" y="6525344"/>
            <a:ext cx="2133600" cy="365125"/>
          </a:xfrm>
        </p:spPr>
        <p:txBody>
          <a:bodyPr/>
          <a:lstStyle/>
          <a:p>
            <a:r>
              <a:rPr kumimoji="1" lang="en-US" altLang="ja-JP" sz="900" dirty="0" smtClean="0">
                <a:solidFill>
                  <a:schemeClr val="tx1"/>
                </a:solidFill>
                <a:latin typeface="Meiryo UI" panose="020B0604030504040204" pitchFamily="50" charset="-128"/>
                <a:ea typeface="Meiryo UI" panose="020B0604030504040204" pitchFamily="50" charset="-128"/>
              </a:rPr>
              <a:t>17</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
        <p:nvSpPr>
          <p:cNvPr id="5" name="右矢印 4"/>
          <p:cNvSpPr/>
          <p:nvPr/>
        </p:nvSpPr>
        <p:spPr>
          <a:xfrm flipH="1">
            <a:off x="8532440" y="5875845"/>
            <a:ext cx="144000" cy="14544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34CF59F8-A367-4EC1-83BF-5D400B8A4CCC}"/>
              </a:ext>
            </a:extLst>
          </p:cNvPr>
          <p:cNvSpPr txBox="1"/>
          <p:nvPr/>
        </p:nvSpPr>
        <p:spPr>
          <a:xfrm>
            <a:off x="8172400" y="5538718"/>
            <a:ext cx="889471" cy="338554"/>
          </a:xfrm>
          <a:prstGeom prst="rect">
            <a:avLst/>
          </a:prstGeom>
          <a:noFill/>
          <a:ln>
            <a:noFill/>
          </a:ln>
        </p:spPr>
        <p:txBody>
          <a:bodyPr wrap="square" rtlCol="0">
            <a:spAutoFit/>
          </a:bodyPr>
          <a:lstStyle/>
          <a:p>
            <a:pPr marL="201221" indent="-201221" algn="ctr"/>
            <a:r>
              <a:rPr lang="ja-JP" altLang="en-US" sz="800" dirty="0" smtClean="0">
                <a:latin typeface="ＭＳ Ｐゴシック" panose="020B0600070205080204" pitchFamily="50" charset="-128"/>
                <a:ea typeface="ＭＳ Ｐゴシック" panose="020B0600070205080204" pitchFamily="50" charset="-128"/>
              </a:rPr>
              <a:t>緊急事態宣言</a:t>
            </a:r>
            <a:endParaRPr lang="en-US" altLang="ja-JP" sz="800" dirty="0" smtClean="0">
              <a:latin typeface="ＭＳ Ｐゴシック" panose="020B0600070205080204" pitchFamily="50" charset="-128"/>
              <a:ea typeface="ＭＳ Ｐゴシック" panose="020B0600070205080204" pitchFamily="50" charset="-128"/>
            </a:endParaRPr>
          </a:p>
          <a:p>
            <a:pPr marL="201221" indent="-201221" algn="ctr"/>
            <a:r>
              <a:rPr lang="en-US" altLang="ja-JP" sz="800" dirty="0" smtClean="0">
                <a:latin typeface="ＭＳ Ｐゴシック" panose="020B0600070205080204" pitchFamily="50" charset="-128"/>
                <a:ea typeface="ＭＳ Ｐゴシック" panose="020B0600070205080204" pitchFamily="50" charset="-128"/>
              </a:rPr>
              <a:t>8/2</a:t>
            </a:r>
            <a:r>
              <a:rPr lang="ja-JP" altLang="en-US" sz="800" dirty="0" smtClean="0">
                <a:latin typeface="ＭＳ Ｐゴシック" panose="020B0600070205080204" pitchFamily="50" charset="-128"/>
                <a:ea typeface="ＭＳ Ｐゴシック" panose="020B0600070205080204" pitchFamily="50" charset="-128"/>
              </a:rPr>
              <a:t>～</a:t>
            </a:r>
            <a:r>
              <a:rPr lang="en-US" altLang="ja-JP" sz="800" dirty="0" smtClean="0">
                <a:latin typeface="ＭＳ Ｐゴシック" panose="020B0600070205080204" pitchFamily="50" charset="-128"/>
                <a:ea typeface="ＭＳ Ｐゴシック" panose="020B0600070205080204" pitchFamily="50" charset="-128"/>
              </a:rPr>
              <a:t>8/31</a:t>
            </a:r>
          </a:p>
        </p:txBody>
      </p:sp>
      <p:sp>
        <p:nvSpPr>
          <p:cNvPr id="42" name="楕円 41"/>
          <p:cNvSpPr/>
          <p:nvPr/>
        </p:nvSpPr>
        <p:spPr>
          <a:xfrm>
            <a:off x="7981751" y="1399463"/>
            <a:ext cx="1908000" cy="360000"/>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dirty="0" smtClean="0">
                <a:solidFill>
                  <a:schemeClr val="tx1"/>
                </a:solidFill>
              </a:rPr>
              <a:t>　第</a:t>
            </a:r>
            <a:r>
              <a:rPr lang="en-US" altLang="ja-JP" dirty="0" smtClean="0">
                <a:solidFill>
                  <a:schemeClr val="tx1"/>
                </a:solidFill>
              </a:rPr>
              <a:t>5</a:t>
            </a:r>
            <a:r>
              <a:rPr lang="ja-JP" altLang="en-US" dirty="0" smtClean="0">
                <a:solidFill>
                  <a:schemeClr val="tx1"/>
                </a:solidFill>
              </a:rPr>
              <a:t>波</a:t>
            </a:r>
            <a:endParaRPr lang="ja-JP" dirty="0">
              <a:solidFill>
                <a:schemeClr val="tx1"/>
              </a:solidFill>
            </a:endParaRPr>
          </a:p>
        </p:txBody>
      </p:sp>
    </p:spTree>
    <p:extLst>
      <p:ext uri="{BB962C8B-B14F-4D97-AF65-F5344CB8AC3E}">
        <p14:creationId xmlns:p14="http://schemas.microsoft.com/office/powerpoint/2010/main" val="18911209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　（参考）ワクチン接種の状況</a:t>
            </a:r>
            <a:endParaRPr lang="ja-JP" altLang="ja-JP" sz="2000" kern="100" dirty="0">
              <a:solidFill>
                <a:sysClr val="windowText" lastClr="000000"/>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34CF59F8-A367-4EC1-83BF-5D400B8A4CCC}"/>
              </a:ext>
            </a:extLst>
          </p:cNvPr>
          <p:cNvSpPr txBox="1"/>
          <p:nvPr/>
        </p:nvSpPr>
        <p:spPr>
          <a:xfrm>
            <a:off x="5060587" y="6453336"/>
            <a:ext cx="4093012" cy="215444"/>
          </a:xfrm>
          <a:prstGeom prst="rect">
            <a:avLst/>
          </a:prstGeom>
          <a:noFill/>
          <a:ln>
            <a:noFill/>
          </a:ln>
        </p:spPr>
        <p:txBody>
          <a:bodyPr wrap="square" rtlCol="0">
            <a:spAutoFit/>
          </a:bodyPr>
          <a:lstStyle/>
          <a:p>
            <a:pPr marL="164127" indent="-164127" defTabSz="844083">
              <a:defRPr/>
            </a:pPr>
            <a:r>
              <a:rPr lang="ja-JP" altLang="en-US" sz="800" dirty="0">
                <a:latin typeface="Meiryo UI" panose="020B0604030504040204" pitchFamily="50" charset="-128"/>
                <a:ea typeface="Meiryo UI" panose="020B0604030504040204" pitchFamily="50" charset="-128"/>
              </a:rPr>
              <a:t>出典</a:t>
            </a:r>
            <a:r>
              <a:rPr lang="ja-JP" altLang="en-US" sz="800" dirty="0" smtClean="0">
                <a:latin typeface="Meiryo UI" panose="020B0604030504040204" pitchFamily="50" charset="-128"/>
                <a:ea typeface="Meiryo UI" panose="020B0604030504040204" pitchFamily="50" charset="-128"/>
              </a:rPr>
              <a:t>：大阪府</a:t>
            </a:r>
            <a:r>
              <a:rPr lang="ja-JP" altLang="en-US" sz="800" dirty="0">
                <a:latin typeface="Meiryo UI" panose="020B0604030504040204" pitchFamily="50" charset="-128"/>
                <a:ea typeface="Meiryo UI" panose="020B0604030504040204" pitchFamily="50" charset="-128"/>
              </a:rPr>
              <a:t>「ワクチン接種状況等について</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」、首相官邸「新型コロナワクチンについて」より作成</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a:extLst>
              <a:ext uri="{FF2B5EF4-FFF2-40B4-BE49-F238E27FC236}">
                <a16:creationId xmlns:a16="http://schemas.microsoft.com/office/drawing/2014/main" id="{08727470-7601-4D3E-9F83-A36A73DB211D}"/>
              </a:ext>
            </a:extLst>
          </p:cNvPr>
          <p:cNvSpPr/>
          <p:nvPr/>
        </p:nvSpPr>
        <p:spPr>
          <a:xfrm>
            <a:off x="120255" y="672131"/>
            <a:ext cx="9132263" cy="740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Wingdings" panose="05000000000000000000" pitchFamily="2" charset="2"/>
              <a:buChar char="Ø"/>
            </a:pPr>
            <a:r>
              <a:rPr lang="en-US" altLang="ja-JP" sz="1300" dirty="0" smtClean="0">
                <a:latin typeface="Meiryo UI" panose="020B0604030504040204" pitchFamily="50" charset="-128"/>
                <a:ea typeface="Meiryo UI" panose="020B0604030504040204" pitchFamily="50" charset="-128"/>
              </a:rPr>
              <a:t>4</a:t>
            </a:r>
            <a:r>
              <a:rPr lang="ja-JP" altLang="en-US" sz="1300" dirty="0" smtClean="0">
                <a:latin typeface="Meiryo UI" panose="020B0604030504040204" pitchFamily="50" charset="-128"/>
                <a:ea typeface="Meiryo UI" panose="020B0604030504040204" pitchFamily="50" charset="-128"/>
              </a:rPr>
              <a:t>月からワクチン接種を開始し、高齢者の</a:t>
            </a:r>
            <a:r>
              <a:rPr lang="en-US" altLang="ja-JP" sz="1300" dirty="0" smtClean="0">
                <a:latin typeface="Meiryo UI" panose="020B0604030504040204" pitchFamily="50" charset="-128"/>
                <a:ea typeface="Meiryo UI" panose="020B0604030504040204" pitchFamily="50" charset="-128"/>
              </a:rPr>
              <a:t>2</a:t>
            </a:r>
            <a:r>
              <a:rPr lang="ja-JP" altLang="en-US" sz="1300" dirty="0" smtClean="0">
                <a:latin typeface="Meiryo UI" panose="020B0604030504040204" pitchFamily="50" charset="-128"/>
                <a:ea typeface="Meiryo UI" panose="020B0604030504040204" pitchFamily="50" charset="-128"/>
              </a:rPr>
              <a:t>回目接種率については大阪、全国ともに約</a:t>
            </a:r>
            <a:r>
              <a:rPr lang="en-US" altLang="ja-JP" sz="1300" dirty="0" smtClean="0">
                <a:latin typeface="Meiryo UI" panose="020B0604030504040204" pitchFamily="50" charset="-128"/>
                <a:ea typeface="Meiryo UI" panose="020B0604030504040204" pitchFamily="50" charset="-128"/>
              </a:rPr>
              <a:t>8</a:t>
            </a:r>
            <a:r>
              <a:rPr lang="ja-JP" altLang="en-US" sz="1300" dirty="0" smtClean="0">
                <a:latin typeface="Meiryo UI" panose="020B0604030504040204" pitchFamily="50" charset="-128"/>
                <a:ea typeface="Meiryo UI" panose="020B0604030504040204" pitchFamily="50" charset="-128"/>
              </a:rPr>
              <a:t>割となっている。</a:t>
            </a:r>
            <a:endParaRPr lang="en-US" altLang="ja-JP" sz="13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300" dirty="0" smtClean="0">
                <a:latin typeface="Meiryo UI" panose="020B0604030504040204" pitchFamily="50" charset="-128"/>
                <a:ea typeface="Meiryo UI" panose="020B0604030504040204" pitchFamily="50" charset="-128"/>
              </a:rPr>
              <a:t>全年齢の</a:t>
            </a:r>
            <a:r>
              <a:rPr lang="en-US" altLang="ja-JP" sz="1300" dirty="0" smtClean="0">
                <a:latin typeface="Meiryo UI" panose="020B0604030504040204" pitchFamily="50" charset="-128"/>
                <a:ea typeface="Meiryo UI" panose="020B0604030504040204" pitchFamily="50" charset="-128"/>
              </a:rPr>
              <a:t>2</a:t>
            </a:r>
            <a:r>
              <a:rPr lang="ja-JP" altLang="en-US" sz="1300" dirty="0" smtClean="0">
                <a:latin typeface="Meiryo UI" panose="020B0604030504040204" pitchFamily="50" charset="-128"/>
                <a:ea typeface="Meiryo UI" panose="020B0604030504040204" pitchFamily="50" charset="-128"/>
              </a:rPr>
              <a:t>回目接種率については、大阪で約</a:t>
            </a:r>
            <a:r>
              <a:rPr lang="en-US" altLang="ja-JP" sz="1300" dirty="0" smtClean="0">
                <a:latin typeface="Meiryo UI" panose="020B0604030504040204" pitchFamily="50" charset="-128"/>
                <a:ea typeface="Meiryo UI" panose="020B0604030504040204" pitchFamily="50" charset="-128"/>
              </a:rPr>
              <a:t>3</a:t>
            </a:r>
            <a:r>
              <a:rPr lang="ja-JP" altLang="en-US" sz="1300" dirty="0" smtClean="0">
                <a:latin typeface="Meiryo UI" panose="020B0604030504040204" pitchFamily="50" charset="-128"/>
                <a:ea typeface="Meiryo UI" panose="020B0604030504040204" pitchFamily="50" charset="-128"/>
              </a:rPr>
              <a:t>割、全国で約</a:t>
            </a:r>
            <a:r>
              <a:rPr lang="en-US" altLang="ja-JP" sz="1300" smtClean="0">
                <a:latin typeface="Meiryo UI" panose="020B0604030504040204" pitchFamily="50" charset="-128"/>
                <a:ea typeface="Meiryo UI" panose="020B0604030504040204" pitchFamily="50" charset="-128"/>
              </a:rPr>
              <a:t>4</a:t>
            </a:r>
            <a:r>
              <a:rPr lang="ja-JP" altLang="en-US" sz="1300" smtClean="0">
                <a:latin typeface="Meiryo UI" panose="020B0604030504040204" pitchFamily="50" charset="-128"/>
                <a:ea typeface="Meiryo UI" panose="020B0604030504040204" pitchFamily="50" charset="-128"/>
              </a:rPr>
              <a:t>割</a:t>
            </a:r>
            <a:r>
              <a:rPr lang="ja-JP" altLang="en-US" sz="1300" dirty="0" smtClean="0">
                <a:latin typeface="Meiryo UI" panose="020B0604030504040204" pitchFamily="50" charset="-128"/>
                <a:ea typeface="Meiryo UI" panose="020B0604030504040204" pitchFamily="50" charset="-128"/>
              </a:rPr>
              <a:t>に留まる。</a:t>
            </a:r>
            <a:endParaRPr lang="en-US" altLang="ja-JP" sz="1300" dirty="0" smtClean="0">
              <a:latin typeface="Meiryo UI" panose="020B0604030504040204" pitchFamily="50" charset="-128"/>
              <a:ea typeface="Meiryo UI" panose="020B0604030504040204" pitchFamily="50" charset="-128"/>
            </a:endParaRPr>
          </a:p>
          <a:p>
            <a:endParaRPr lang="en-US" altLang="ja-JP" sz="1300" dirty="0" smtClean="0">
              <a:latin typeface="Meiryo UI" panose="020B0604030504040204" pitchFamily="50" charset="-128"/>
              <a:ea typeface="Meiryo UI" panose="020B0604030504040204" pitchFamily="50" charset="-128"/>
            </a:endParaRPr>
          </a:p>
          <a:p>
            <a:endParaRPr lang="en-US" altLang="ja-JP" sz="1300" dirty="0" smtClean="0">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930174872"/>
              </p:ext>
            </p:extLst>
          </p:nvPr>
        </p:nvGraphicFramePr>
        <p:xfrm>
          <a:off x="181893" y="3845164"/>
          <a:ext cx="8770243" cy="1240020"/>
        </p:xfrm>
        <a:graphic>
          <a:graphicData uri="http://schemas.openxmlformats.org/drawingml/2006/table">
            <a:tbl>
              <a:tblPr firstRow="1" bandRow="1">
                <a:tableStyleId>{5C22544A-7EE6-4342-B048-85BDC9FD1C3A}</a:tableStyleId>
              </a:tblPr>
              <a:tblGrid>
                <a:gridCol w="215883">
                  <a:extLst>
                    <a:ext uri="{9D8B030D-6E8A-4147-A177-3AD203B41FA5}">
                      <a16:colId xmlns:a16="http://schemas.microsoft.com/office/drawing/2014/main" val="2729247789"/>
                    </a:ext>
                  </a:extLst>
                </a:gridCol>
                <a:gridCol w="1710872">
                  <a:extLst>
                    <a:ext uri="{9D8B030D-6E8A-4147-A177-3AD203B41FA5}">
                      <a16:colId xmlns:a16="http://schemas.microsoft.com/office/drawing/2014/main" val="1471019222"/>
                    </a:ext>
                  </a:extLst>
                </a:gridCol>
                <a:gridCol w="1710872">
                  <a:extLst>
                    <a:ext uri="{9D8B030D-6E8A-4147-A177-3AD203B41FA5}">
                      <a16:colId xmlns:a16="http://schemas.microsoft.com/office/drawing/2014/main" val="136216359"/>
                    </a:ext>
                  </a:extLst>
                </a:gridCol>
                <a:gridCol w="1710872">
                  <a:extLst>
                    <a:ext uri="{9D8B030D-6E8A-4147-A177-3AD203B41FA5}">
                      <a16:colId xmlns:a16="http://schemas.microsoft.com/office/drawing/2014/main" val="1880476842"/>
                    </a:ext>
                  </a:extLst>
                </a:gridCol>
                <a:gridCol w="1710872">
                  <a:extLst>
                    <a:ext uri="{9D8B030D-6E8A-4147-A177-3AD203B41FA5}">
                      <a16:colId xmlns:a16="http://schemas.microsoft.com/office/drawing/2014/main" val="73036663"/>
                    </a:ext>
                  </a:extLst>
                </a:gridCol>
                <a:gridCol w="1710872">
                  <a:extLst>
                    <a:ext uri="{9D8B030D-6E8A-4147-A177-3AD203B41FA5}">
                      <a16:colId xmlns:a16="http://schemas.microsoft.com/office/drawing/2014/main" val="1961246605"/>
                    </a:ext>
                  </a:extLst>
                </a:gridCol>
              </a:tblGrid>
              <a:tr h="144000">
                <a:tc>
                  <a:txBody>
                    <a:bodyPr/>
                    <a:lstStyle/>
                    <a:p>
                      <a:endParaRPr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endParaRPr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rowSpan="2" gridSpan="2">
                  <a:txBody>
                    <a:bodyPr/>
                    <a:lstStyle/>
                    <a:p>
                      <a:pPr algn="ctr"/>
                      <a:r>
                        <a:rPr kumimoji="1" lang="ja-JP" altLang="en-US" sz="1050" b="0" dirty="0" smtClean="0">
                          <a:solidFill>
                            <a:schemeClr val="bg1"/>
                          </a:solidFill>
                          <a:latin typeface="Meiryo UI" panose="020B0604030504040204" pitchFamily="50" charset="-128"/>
                          <a:ea typeface="Meiryo UI" panose="020B0604030504040204" pitchFamily="50" charset="-128"/>
                        </a:rPr>
                        <a:t>全       体</a:t>
                      </a:r>
                      <a:endParaRPr kumimoji="1" lang="en-US" altLang="ja-JP" sz="1050" b="0" dirty="0" smtClean="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rowSpan="2" hMerge="1">
                  <a:txBody>
                    <a:bodyPr/>
                    <a:lstStyle/>
                    <a:p>
                      <a:endParaRPr kumimoji="1" lang="ja-JP" altLang="en-US" sz="1050" b="0" dirty="0">
                        <a:solidFill>
                          <a:schemeClr val="bg1"/>
                        </a:solidFill>
                      </a:endParaRPr>
                    </a:p>
                  </a:txBody>
                  <a:tcPr anchor="ctr"/>
                </a:tc>
                <a:tc>
                  <a:txBody>
                    <a:bodyPr/>
                    <a:lstStyle/>
                    <a:p>
                      <a:pPr>
                        <a:lnSpc>
                          <a:spcPct val="100000"/>
                        </a:lnSpc>
                      </a:pPr>
                      <a:endParaRPr kumimoji="1"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nSpc>
                          <a:spcPct val="100000"/>
                        </a:lnSpc>
                      </a:pPr>
                      <a:endParaRPr kumimoji="1"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accent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84107079"/>
                  </a:ext>
                </a:extLst>
              </a:tr>
              <a:tr h="216000">
                <a:tc>
                  <a:txBody>
                    <a:bodyPr/>
                    <a:lstStyle/>
                    <a:p>
                      <a:endParaRPr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r>
                        <a:rPr lang="ja-JP" altLang="en-US" sz="1050" b="0" dirty="0" smtClean="0">
                          <a:solidFill>
                            <a:schemeClr val="bg1"/>
                          </a:solidFill>
                          <a:latin typeface="Meiryo UI" panose="020B0604030504040204" pitchFamily="50" charset="-128"/>
                          <a:ea typeface="Meiryo UI" panose="020B0604030504040204" pitchFamily="50" charset="-128"/>
                        </a:rPr>
                        <a:t>大阪府（</a:t>
                      </a:r>
                      <a:r>
                        <a:rPr lang="en-US" altLang="ja-JP" sz="1050" b="0" dirty="0" smtClean="0">
                          <a:solidFill>
                            <a:schemeClr val="bg1"/>
                          </a:solidFill>
                          <a:latin typeface="Meiryo UI" panose="020B0604030504040204" pitchFamily="50" charset="-128"/>
                          <a:ea typeface="Meiryo UI" panose="020B0604030504040204" pitchFamily="50" charset="-128"/>
                        </a:rPr>
                        <a:t>8</a:t>
                      </a:r>
                      <a:r>
                        <a:rPr lang="ja-JP" altLang="en-US" sz="1050" b="0" dirty="0" smtClean="0">
                          <a:solidFill>
                            <a:schemeClr val="bg1"/>
                          </a:solidFill>
                          <a:latin typeface="Meiryo UI" panose="020B0604030504040204" pitchFamily="50" charset="-128"/>
                          <a:ea typeface="Meiryo UI" panose="020B0604030504040204" pitchFamily="50" charset="-128"/>
                        </a:rPr>
                        <a:t>月</a:t>
                      </a:r>
                      <a:r>
                        <a:rPr lang="en-US" altLang="ja-JP" sz="1050" b="0" dirty="0" smtClean="0">
                          <a:solidFill>
                            <a:schemeClr val="bg1"/>
                          </a:solidFill>
                          <a:latin typeface="Meiryo UI" panose="020B0604030504040204" pitchFamily="50" charset="-128"/>
                          <a:ea typeface="Meiryo UI" panose="020B0604030504040204" pitchFamily="50" charset="-128"/>
                        </a:rPr>
                        <a:t>15</a:t>
                      </a:r>
                      <a:r>
                        <a:rPr lang="ja-JP" altLang="en-US" sz="1050" b="0" dirty="0" smtClean="0">
                          <a:solidFill>
                            <a:schemeClr val="bg1"/>
                          </a:solidFill>
                          <a:latin typeface="Meiryo UI" panose="020B0604030504040204" pitchFamily="50" charset="-128"/>
                          <a:ea typeface="Meiryo UI" panose="020B0604030504040204" pitchFamily="50" charset="-128"/>
                        </a:rPr>
                        <a:t>日時点）</a:t>
                      </a:r>
                      <a:endParaRPr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gridSpan="2" vMerge="1">
                  <a:txBody>
                    <a:bodyPr/>
                    <a:lstStyle/>
                    <a:p>
                      <a:endParaRPr kumimoji="1" lang="ja-JP" altLang="en-US" sz="1050" b="0" dirty="0">
                        <a:solidFill>
                          <a:schemeClr val="bg1"/>
                        </a:solidFill>
                      </a:endParaRPr>
                    </a:p>
                  </a:txBody>
                  <a:tcPr anchor="ctr">
                    <a:solidFill>
                      <a:schemeClr val="accent1"/>
                    </a:solidFill>
                  </a:tcPr>
                </a:tc>
                <a:tc hMerge="1" vMerge="1">
                  <a:txBody>
                    <a:bodyPr/>
                    <a:lstStyle/>
                    <a:p>
                      <a:endParaRPr kumimoji="1" lang="ja-JP" altLang="en-US" sz="1050" b="0" dirty="0">
                        <a:solidFill>
                          <a:schemeClr val="bg1"/>
                        </a:solidFill>
                      </a:endParaRPr>
                    </a:p>
                  </a:txBody>
                  <a:tcPr anchor="ctr">
                    <a:solidFill>
                      <a:schemeClr val="accent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bg1"/>
                          </a:solidFill>
                          <a:latin typeface="Meiryo UI" panose="020B0604030504040204" pitchFamily="50" charset="-128"/>
                          <a:ea typeface="Meiryo UI" panose="020B0604030504040204" pitchFamily="50" charset="-128"/>
                        </a:rPr>
                        <a:t>うち高齢者（</a:t>
                      </a:r>
                      <a:r>
                        <a:rPr kumimoji="1" lang="en-US" altLang="ja-JP" sz="1050" b="0" dirty="0" smtClean="0">
                          <a:solidFill>
                            <a:schemeClr val="bg1"/>
                          </a:solidFill>
                          <a:latin typeface="Meiryo UI" panose="020B0604030504040204" pitchFamily="50" charset="-128"/>
                          <a:ea typeface="Meiryo UI" panose="020B0604030504040204" pitchFamily="50" charset="-128"/>
                        </a:rPr>
                        <a:t>65</a:t>
                      </a:r>
                      <a:r>
                        <a:rPr kumimoji="1" lang="ja-JP" altLang="en-US" sz="1050" b="0" dirty="0" smtClean="0">
                          <a:solidFill>
                            <a:schemeClr val="bg1"/>
                          </a:solidFill>
                          <a:latin typeface="Meiryo UI" panose="020B0604030504040204" pitchFamily="50" charset="-128"/>
                          <a:ea typeface="Meiryo UI" panose="020B0604030504040204" pitchFamily="50" charset="-128"/>
                        </a:rPr>
                        <a:t>歳以上）</a:t>
                      </a:r>
                    </a:p>
                  </a:txBody>
                  <a:tcPr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kumimoji="1" lang="ja-JP" altLang="en-US" sz="1050" b="0" dirty="0">
                        <a:solidFill>
                          <a:schemeClr val="bg1"/>
                        </a:solidFill>
                      </a:endParaRPr>
                    </a:p>
                  </a:txBody>
                  <a:tcPr anchor="ctr">
                    <a:solidFill>
                      <a:schemeClr val="accent1"/>
                    </a:solidFill>
                  </a:tcPr>
                </a:tc>
                <a:extLst>
                  <a:ext uri="{0D108BD9-81ED-4DB2-BD59-A6C34878D82A}">
                    <a16:rowId xmlns:a16="http://schemas.microsoft.com/office/drawing/2014/main" val="3482815949"/>
                  </a:ext>
                </a:extLst>
              </a:tr>
              <a:tr h="216000">
                <a:tc>
                  <a:txBody>
                    <a:bodyPr/>
                    <a:lstStyle/>
                    <a:p>
                      <a:endParaRPr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kumimoji="1" lang="ja-JP" altLang="en-US" sz="1050" b="0" dirty="0" smtClean="0">
                          <a:solidFill>
                            <a:schemeClr val="bg1"/>
                          </a:solidFill>
                          <a:latin typeface="Meiryo UI" panose="020B0604030504040204" pitchFamily="50" charset="-128"/>
                          <a:ea typeface="Meiryo UI" panose="020B0604030504040204" pitchFamily="50" charset="-128"/>
                        </a:rPr>
                        <a:t>回</a:t>
                      </a:r>
                      <a:r>
                        <a:rPr kumimoji="1" lang="ja-JP" altLang="en-US" sz="1050" b="0" baseline="0" dirty="0" smtClean="0">
                          <a:solidFill>
                            <a:schemeClr val="bg1"/>
                          </a:solidFill>
                          <a:latin typeface="Meiryo UI" panose="020B0604030504040204" pitchFamily="50" charset="-128"/>
                          <a:ea typeface="Meiryo UI" panose="020B0604030504040204" pitchFamily="50" charset="-128"/>
                        </a:rPr>
                        <a:t>   </a:t>
                      </a:r>
                      <a:r>
                        <a:rPr kumimoji="1" lang="ja-JP" altLang="en-US" sz="1050" b="0" dirty="0" smtClean="0">
                          <a:solidFill>
                            <a:schemeClr val="bg1"/>
                          </a:solidFill>
                          <a:latin typeface="Meiryo UI" panose="020B0604030504040204" pitchFamily="50" charset="-128"/>
                          <a:ea typeface="Meiryo UI" panose="020B0604030504040204" pitchFamily="50" charset="-128"/>
                        </a:rPr>
                        <a:t>数</a:t>
                      </a:r>
                      <a:endParaRPr kumimoji="1"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algn="ctr"/>
                      <a:r>
                        <a:rPr kumimoji="1" lang="ja-JP" altLang="en-US" sz="1050" b="0" dirty="0" smtClean="0">
                          <a:solidFill>
                            <a:schemeClr val="bg1"/>
                          </a:solidFill>
                          <a:latin typeface="Meiryo UI" panose="020B0604030504040204" pitchFamily="50" charset="-128"/>
                          <a:ea typeface="Meiryo UI" panose="020B0604030504040204" pitchFamily="50" charset="-128"/>
                        </a:rPr>
                        <a:t>接種率</a:t>
                      </a:r>
                      <a:endParaRPr kumimoji="1"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algn="ctr"/>
                      <a:r>
                        <a:rPr kumimoji="1" lang="ja-JP" altLang="en-US" sz="1050" b="0" dirty="0" smtClean="0">
                          <a:solidFill>
                            <a:schemeClr val="bg1"/>
                          </a:solidFill>
                          <a:latin typeface="Meiryo UI" panose="020B0604030504040204" pitchFamily="50" charset="-128"/>
                          <a:ea typeface="Meiryo UI" panose="020B0604030504040204" pitchFamily="50" charset="-128"/>
                        </a:rPr>
                        <a:t>回   数</a:t>
                      </a:r>
                      <a:endParaRPr kumimoji="1"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algn="ctr"/>
                      <a:r>
                        <a:rPr kumimoji="1" lang="ja-JP" altLang="en-US" sz="1050" b="0" dirty="0" smtClean="0">
                          <a:solidFill>
                            <a:schemeClr val="bg1"/>
                          </a:solidFill>
                          <a:latin typeface="Meiryo UI" panose="020B0604030504040204" pitchFamily="50" charset="-128"/>
                          <a:ea typeface="Meiryo UI" panose="020B0604030504040204" pitchFamily="50" charset="-128"/>
                        </a:rPr>
                        <a:t>接種率</a:t>
                      </a:r>
                      <a:endParaRPr kumimoji="1"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4150161449"/>
                  </a:ext>
                </a:extLst>
              </a:tr>
              <a:tr h="216000">
                <a:tc>
                  <a:txBody>
                    <a:bodyPr/>
                    <a:lstStyle/>
                    <a:p>
                      <a:endParaRPr lang="ja-JP" altLang="en-US" sz="1050" dirty="0">
                        <a:solidFill>
                          <a:schemeClr val="bg1"/>
                        </a:solidFill>
                        <a:latin typeface="Meiryo UI" panose="020B0604030504040204" pitchFamily="50" charset="-128"/>
                        <a:ea typeface="Meiryo UI" panose="020B0604030504040204" pitchFamily="50" charset="-128"/>
                      </a:endParaRPr>
                    </a:p>
                  </a:txBody>
                  <a:tcPr marT="0" marB="0" anchor="ctr">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ja-JP" altLang="en-US" sz="1050" dirty="0" smtClean="0">
                          <a:solidFill>
                            <a:schemeClr val="bg1"/>
                          </a:solidFill>
                          <a:latin typeface="Meiryo UI" panose="020B0604030504040204" pitchFamily="50" charset="-128"/>
                          <a:ea typeface="Meiryo UI" panose="020B0604030504040204" pitchFamily="50" charset="-128"/>
                        </a:rPr>
                        <a:t>合       計</a:t>
                      </a:r>
                      <a:endParaRPr lang="ja-JP" altLang="en-US" sz="105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accent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a:txBody>
                    <a:bodyPr/>
                    <a:lstStyle/>
                    <a:p>
                      <a:pPr algn="ctr"/>
                      <a:r>
                        <a:rPr kumimoji="1" lang="en-US" altLang="ja-JP" sz="1050" dirty="0" smtClean="0">
                          <a:latin typeface="Meiryo UI" panose="020B0604030504040204" pitchFamily="50" charset="-128"/>
                          <a:ea typeface="Meiryo UI" panose="020B0604030504040204" pitchFamily="50" charset="-128"/>
                        </a:rPr>
                        <a:t>6,116,355</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ja-JP" altLang="en-US" sz="1050" dirty="0" err="1" smtClean="0">
                          <a:latin typeface="Meiryo UI" panose="020B0604030504040204" pitchFamily="50" charset="-128"/>
                          <a:ea typeface="Meiryo UI" panose="020B0604030504040204" pitchFamily="50" charset="-128"/>
                        </a:rPr>
                        <a:t>ー</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3,946,538</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err="1" smtClean="0">
                          <a:latin typeface="Meiryo UI" panose="020B0604030504040204" pitchFamily="50" charset="-128"/>
                          <a:ea typeface="Meiryo UI" panose="020B0604030504040204" pitchFamily="50" charset="-128"/>
                        </a:rPr>
                        <a:t>ー</a:t>
                      </a:r>
                      <a:endParaRPr kumimoji="1" lang="ja-JP" altLang="en-US" sz="1050" dirty="0" smtClean="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628987387"/>
                  </a:ext>
                </a:extLst>
              </a:tr>
              <a:tr h="216000">
                <a:tc>
                  <a:txBody>
                    <a:bodyPr/>
                    <a:lstStyle/>
                    <a:p>
                      <a:endParaRPr lang="ja-JP" altLang="en-US" sz="1050" dirty="0">
                        <a:solidFill>
                          <a:schemeClr val="bg1"/>
                        </a:solidFill>
                        <a:latin typeface="Meiryo UI" panose="020B0604030504040204" pitchFamily="50" charset="-128"/>
                        <a:ea typeface="Meiryo UI" panose="020B0604030504040204" pitchFamily="50" charset="-128"/>
                      </a:endParaRPr>
                    </a:p>
                  </a:txBody>
                  <a:tcPr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ja-JP" altLang="en-US" sz="1050" dirty="0" smtClean="0">
                          <a:solidFill>
                            <a:schemeClr val="bg1"/>
                          </a:solidFill>
                          <a:latin typeface="Meiryo UI" panose="020B0604030504040204" pitchFamily="50" charset="-128"/>
                          <a:ea typeface="Meiryo UI" panose="020B0604030504040204" pitchFamily="50" charset="-128"/>
                        </a:rPr>
                        <a:t>１回接種者</a:t>
                      </a:r>
                      <a:endParaRPr lang="ja-JP" altLang="en-US" sz="1050" dirty="0">
                        <a:solidFill>
                          <a:schemeClr val="bg1"/>
                        </a:solidFill>
                        <a:latin typeface="Meiryo UI" panose="020B0604030504040204" pitchFamily="50" charset="-128"/>
                        <a:ea typeface="Meiryo UI" panose="020B0604030504040204" pitchFamily="50" charset="-128"/>
                      </a:endParaRPr>
                    </a:p>
                  </a:txBody>
                  <a:tcPr marT="0" marB="0" anchor="ctr">
                    <a:solidFill>
                      <a:schemeClr val="accent1"/>
                    </a:solidFill>
                  </a:tcPr>
                </a:tc>
                <a:tc>
                  <a:txBody>
                    <a:bodyPr/>
                    <a:lstStyle/>
                    <a:p>
                      <a:pPr algn="ctr"/>
                      <a:r>
                        <a:rPr kumimoji="1" lang="en-US" altLang="ja-JP" sz="1050" dirty="0" smtClean="0">
                          <a:latin typeface="Meiryo UI" panose="020B0604030504040204" pitchFamily="50" charset="-128"/>
                          <a:ea typeface="Meiryo UI" panose="020B0604030504040204" pitchFamily="50" charset="-128"/>
                        </a:rPr>
                        <a:t>3,437,731</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38.85</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2,021,040</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84.97</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3894947268"/>
                  </a:ext>
                </a:extLst>
              </a:tr>
              <a:tr h="216000">
                <a:tc>
                  <a:txBody>
                    <a:bodyPr/>
                    <a:lstStyle/>
                    <a:p>
                      <a:endParaRPr lang="ja-JP" altLang="en-US" sz="1050" dirty="0">
                        <a:solidFill>
                          <a:schemeClr val="bg1"/>
                        </a:solidFill>
                        <a:latin typeface="Meiryo UI" panose="020B0604030504040204" pitchFamily="50" charset="-128"/>
                        <a:ea typeface="Meiryo UI" panose="020B0604030504040204" pitchFamily="50" charset="-128"/>
                      </a:endParaRPr>
                    </a:p>
                  </a:txBody>
                  <a:tcPr marT="0" marB="0" anchor="ctr">
                    <a:lnT w="12700" cap="flat" cmpd="sng" algn="ctr">
                      <a:solidFill>
                        <a:schemeClr val="accent1"/>
                      </a:solidFill>
                      <a:prstDash val="solid"/>
                      <a:round/>
                      <a:headEnd type="none" w="med" len="med"/>
                      <a:tailEnd type="none" w="med" len="med"/>
                    </a:lnT>
                    <a:solidFill>
                      <a:schemeClr val="accent1"/>
                    </a:solidFill>
                  </a:tcPr>
                </a:tc>
                <a:tc>
                  <a:txBody>
                    <a:bodyPr/>
                    <a:lstStyle/>
                    <a:p>
                      <a:pPr algn="ctr"/>
                      <a:r>
                        <a:rPr lang="ja-JP" altLang="en-US" sz="1050" dirty="0" smtClean="0">
                          <a:solidFill>
                            <a:schemeClr val="bg1"/>
                          </a:solidFill>
                          <a:latin typeface="Meiryo UI" panose="020B0604030504040204" pitchFamily="50" charset="-128"/>
                          <a:ea typeface="Meiryo UI" panose="020B0604030504040204" pitchFamily="50" charset="-128"/>
                        </a:rPr>
                        <a:t>２回接種者</a:t>
                      </a:r>
                      <a:endParaRPr lang="ja-JP" altLang="en-US" sz="1050" dirty="0">
                        <a:solidFill>
                          <a:schemeClr val="bg1"/>
                        </a:solidFill>
                        <a:latin typeface="Meiryo UI" panose="020B0604030504040204" pitchFamily="50" charset="-128"/>
                        <a:ea typeface="Meiryo UI" panose="020B0604030504040204" pitchFamily="50" charset="-128"/>
                      </a:endParaRPr>
                    </a:p>
                  </a:txBody>
                  <a:tcPr marT="0" marB="0" anchor="ctr">
                    <a:solidFill>
                      <a:schemeClr val="accent1"/>
                    </a:solidFill>
                  </a:tcPr>
                </a:tc>
                <a:tc>
                  <a:txBody>
                    <a:bodyPr/>
                    <a:lstStyle/>
                    <a:p>
                      <a:pPr algn="ctr"/>
                      <a:r>
                        <a:rPr kumimoji="1" lang="en-US" altLang="ja-JP" sz="1050" dirty="0" smtClean="0">
                          <a:latin typeface="Meiryo UI" panose="020B0604030504040204" pitchFamily="50" charset="-128"/>
                          <a:ea typeface="Meiryo UI" panose="020B0604030504040204" pitchFamily="50" charset="-128"/>
                        </a:rPr>
                        <a:t>2,678,624</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30.27</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1,925,498</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80.96</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99530610"/>
                  </a:ext>
                </a:extLst>
              </a:tr>
            </a:tbl>
          </a:graphicData>
        </a:graphic>
      </p:graphicFrame>
      <p:graphicFrame>
        <p:nvGraphicFramePr>
          <p:cNvPr id="40" name="表 39"/>
          <p:cNvGraphicFramePr>
            <a:graphicFrameLocks noGrp="1"/>
          </p:cNvGraphicFramePr>
          <p:nvPr>
            <p:extLst>
              <p:ext uri="{D42A27DB-BD31-4B8C-83A1-F6EECF244321}">
                <p14:modId xmlns:p14="http://schemas.microsoft.com/office/powerpoint/2010/main" val="144164075"/>
              </p:ext>
            </p:extLst>
          </p:nvPr>
        </p:nvGraphicFramePr>
        <p:xfrm>
          <a:off x="179512" y="5213316"/>
          <a:ext cx="8772624" cy="1240020"/>
        </p:xfrm>
        <a:graphic>
          <a:graphicData uri="http://schemas.openxmlformats.org/drawingml/2006/table">
            <a:tbl>
              <a:tblPr firstRow="1" bandRow="1">
                <a:tableStyleId>{5C22544A-7EE6-4342-B048-85BDC9FD1C3A}</a:tableStyleId>
              </a:tblPr>
              <a:tblGrid>
                <a:gridCol w="216024">
                  <a:extLst>
                    <a:ext uri="{9D8B030D-6E8A-4147-A177-3AD203B41FA5}">
                      <a16:colId xmlns:a16="http://schemas.microsoft.com/office/drawing/2014/main" val="2729247789"/>
                    </a:ext>
                  </a:extLst>
                </a:gridCol>
                <a:gridCol w="1711320">
                  <a:extLst>
                    <a:ext uri="{9D8B030D-6E8A-4147-A177-3AD203B41FA5}">
                      <a16:colId xmlns:a16="http://schemas.microsoft.com/office/drawing/2014/main" val="1471019222"/>
                    </a:ext>
                  </a:extLst>
                </a:gridCol>
                <a:gridCol w="1711320">
                  <a:extLst>
                    <a:ext uri="{9D8B030D-6E8A-4147-A177-3AD203B41FA5}">
                      <a16:colId xmlns:a16="http://schemas.microsoft.com/office/drawing/2014/main" val="136216359"/>
                    </a:ext>
                  </a:extLst>
                </a:gridCol>
                <a:gridCol w="1711320">
                  <a:extLst>
                    <a:ext uri="{9D8B030D-6E8A-4147-A177-3AD203B41FA5}">
                      <a16:colId xmlns:a16="http://schemas.microsoft.com/office/drawing/2014/main" val="1880476842"/>
                    </a:ext>
                  </a:extLst>
                </a:gridCol>
                <a:gridCol w="1711320">
                  <a:extLst>
                    <a:ext uri="{9D8B030D-6E8A-4147-A177-3AD203B41FA5}">
                      <a16:colId xmlns:a16="http://schemas.microsoft.com/office/drawing/2014/main" val="73036663"/>
                    </a:ext>
                  </a:extLst>
                </a:gridCol>
                <a:gridCol w="1711320">
                  <a:extLst>
                    <a:ext uri="{9D8B030D-6E8A-4147-A177-3AD203B41FA5}">
                      <a16:colId xmlns:a16="http://schemas.microsoft.com/office/drawing/2014/main" val="1961246605"/>
                    </a:ext>
                  </a:extLst>
                </a:gridCol>
              </a:tblGrid>
              <a:tr h="144000">
                <a:tc>
                  <a:txBody>
                    <a:bodyPr/>
                    <a:lstStyle/>
                    <a:p>
                      <a:endParaRPr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endParaRPr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rowSpan="2" gridSpan="2">
                  <a:txBody>
                    <a:bodyPr/>
                    <a:lstStyle/>
                    <a:p>
                      <a:pPr algn="ctr"/>
                      <a:r>
                        <a:rPr kumimoji="1" lang="ja-JP" altLang="en-US" sz="1050" b="0" dirty="0" smtClean="0">
                          <a:solidFill>
                            <a:schemeClr val="bg1"/>
                          </a:solidFill>
                          <a:latin typeface="Meiryo UI" panose="020B0604030504040204" pitchFamily="50" charset="-128"/>
                          <a:ea typeface="Meiryo UI" panose="020B0604030504040204" pitchFamily="50" charset="-128"/>
                        </a:rPr>
                        <a:t>全       体</a:t>
                      </a:r>
                      <a:endParaRPr kumimoji="1" lang="en-US" altLang="ja-JP" sz="1050" b="0" dirty="0" smtClean="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rowSpan="2" hMerge="1">
                  <a:txBody>
                    <a:bodyPr/>
                    <a:lstStyle/>
                    <a:p>
                      <a:endParaRPr kumimoji="1" lang="ja-JP" altLang="en-US" sz="1050" b="0" dirty="0">
                        <a:solidFill>
                          <a:schemeClr val="bg1"/>
                        </a:solidFill>
                      </a:endParaRPr>
                    </a:p>
                  </a:txBody>
                  <a:tcPr anchor="ctr"/>
                </a:tc>
                <a:tc>
                  <a:txBody>
                    <a:bodyPr/>
                    <a:lstStyle/>
                    <a:p>
                      <a:pPr>
                        <a:lnSpc>
                          <a:spcPct val="100000"/>
                        </a:lnSpc>
                      </a:pPr>
                      <a:endParaRPr kumimoji="1"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nSpc>
                          <a:spcPct val="100000"/>
                        </a:lnSpc>
                      </a:pPr>
                      <a:endParaRPr kumimoji="1"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accent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84107079"/>
                  </a:ext>
                </a:extLst>
              </a:tr>
              <a:tr h="216000">
                <a:tc>
                  <a:txBody>
                    <a:bodyPr/>
                    <a:lstStyle/>
                    <a:p>
                      <a:endParaRPr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r>
                        <a:rPr lang="ja-JP" altLang="en-US" sz="1050" b="0" dirty="0" smtClean="0">
                          <a:solidFill>
                            <a:schemeClr val="bg1"/>
                          </a:solidFill>
                          <a:latin typeface="Meiryo UI" panose="020B0604030504040204" pitchFamily="50" charset="-128"/>
                          <a:ea typeface="Meiryo UI" panose="020B0604030504040204" pitchFamily="50" charset="-128"/>
                        </a:rPr>
                        <a:t>全国（</a:t>
                      </a:r>
                      <a:r>
                        <a:rPr lang="en-US" altLang="ja-JP" sz="1050" b="0" dirty="0" smtClean="0">
                          <a:solidFill>
                            <a:schemeClr val="bg1"/>
                          </a:solidFill>
                          <a:latin typeface="Meiryo UI" panose="020B0604030504040204" pitchFamily="50" charset="-128"/>
                          <a:ea typeface="Meiryo UI" panose="020B0604030504040204" pitchFamily="50" charset="-128"/>
                        </a:rPr>
                        <a:t>8</a:t>
                      </a:r>
                      <a:r>
                        <a:rPr lang="ja-JP" altLang="en-US" sz="1050" b="0" dirty="0" smtClean="0">
                          <a:solidFill>
                            <a:schemeClr val="bg1"/>
                          </a:solidFill>
                          <a:latin typeface="Meiryo UI" panose="020B0604030504040204" pitchFamily="50" charset="-128"/>
                          <a:ea typeface="Meiryo UI" panose="020B0604030504040204" pitchFamily="50" charset="-128"/>
                        </a:rPr>
                        <a:t>月</a:t>
                      </a:r>
                      <a:r>
                        <a:rPr lang="en-US" altLang="ja-JP" sz="1050" b="0" dirty="0" smtClean="0">
                          <a:solidFill>
                            <a:schemeClr val="bg1"/>
                          </a:solidFill>
                          <a:latin typeface="Meiryo UI" panose="020B0604030504040204" pitchFamily="50" charset="-128"/>
                          <a:ea typeface="Meiryo UI" panose="020B0604030504040204" pitchFamily="50" charset="-128"/>
                        </a:rPr>
                        <a:t>15</a:t>
                      </a:r>
                      <a:r>
                        <a:rPr lang="ja-JP" altLang="en-US" sz="1050" b="0" dirty="0" smtClean="0">
                          <a:solidFill>
                            <a:schemeClr val="bg1"/>
                          </a:solidFill>
                          <a:latin typeface="Meiryo UI" panose="020B0604030504040204" pitchFamily="50" charset="-128"/>
                          <a:ea typeface="Meiryo UI" panose="020B0604030504040204" pitchFamily="50" charset="-128"/>
                        </a:rPr>
                        <a:t>日時点）</a:t>
                      </a:r>
                      <a:endParaRPr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gridSpan="2" vMerge="1">
                  <a:txBody>
                    <a:bodyPr/>
                    <a:lstStyle/>
                    <a:p>
                      <a:endParaRPr kumimoji="1" lang="ja-JP" altLang="en-US" sz="1050" b="0" dirty="0">
                        <a:solidFill>
                          <a:schemeClr val="bg1"/>
                        </a:solidFill>
                      </a:endParaRPr>
                    </a:p>
                  </a:txBody>
                  <a:tcPr anchor="ctr">
                    <a:solidFill>
                      <a:schemeClr val="accent1"/>
                    </a:solidFill>
                  </a:tcPr>
                </a:tc>
                <a:tc hMerge="1" vMerge="1">
                  <a:txBody>
                    <a:bodyPr/>
                    <a:lstStyle/>
                    <a:p>
                      <a:endParaRPr kumimoji="1" lang="ja-JP" altLang="en-US" sz="1050" b="0" dirty="0">
                        <a:solidFill>
                          <a:schemeClr val="bg1"/>
                        </a:solidFill>
                      </a:endParaRPr>
                    </a:p>
                  </a:txBody>
                  <a:tcPr anchor="ctr">
                    <a:solidFill>
                      <a:schemeClr val="accent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bg1"/>
                          </a:solidFill>
                          <a:latin typeface="Meiryo UI" panose="020B0604030504040204" pitchFamily="50" charset="-128"/>
                          <a:ea typeface="Meiryo UI" panose="020B0604030504040204" pitchFamily="50" charset="-128"/>
                        </a:rPr>
                        <a:t>うち高齢者（</a:t>
                      </a:r>
                      <a:r>
                        <a:rPr kumimoji="1" lang="en-US" altLang="ja-JP" sz="1050" b="0" dirty="0" smtClean="0">
                          <a:solidFill>
                            <a:schemeClr val="bg1"/>
                          </a:solidFill>
                          <a:latin typeface="Meiryo UI" panose="020B0604030504040204" pitchFamily="50" charset="-128"/>
                          <a:ea typeface="Meiryo UI" panose="020B0604030504040204" pitchFamily="50" charset="-128"/>
                        </a:rPr>
                        <a:t>65</a:t>
                      </a:r>
                      <a:r>
                        <a:rPr kumimoji="1" lang="ja-JP" altLang="en-US" sz="1050" b="0" dirty="0" smtClean="0">
                          <a:solidFill>
                            <a:schemeClr val="bg1"/>
                          </a:solidFill>
                          <a:latin typeface="Meiryo UI" panose="020B0604030504040204" pitchFamily="50" charset="-128"/>
                          <a:ea typeface="Meiryo UI" panose="020B0604030504040204" pitchFamily="50" charset="-128"/>
                        </a:rPr>
                        <a:t>歳以上）</a:t>
                      </a:r>
                    </a:p>
                  </a:txBody>
                  <a:tcPr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kumimoji="1" lang="ja-JP" altLang="en-US" sz="1050" b="0" dirty="0">
                        <a:solidFill>
                          <a:schemeClr val="bg1"/>
                        </a:solidFill>
                      </a:endParaRPr>
                    </a:p>
                  </a:txBody>
                  <a:tcPr anchor="ctr">
                    <a:solidFill>
                      <a:schemeClr val="accent1"/>
                    </a:solidFill>
                  </a:tcPr>
                </a:tc>
                <a:extLst>
                  <a:ext uri="{0D108BD9-81ED-4DB2-BD59-A6C34878D82A}">
                    <a16:rowId xmlns:a16="http://schemas.microsoft.com/office/drawing/2014/main" val="3482815949"/>
                  </a:ext>
                </a:extLst>
              </a:tr>
              <a:tr h="216000">
                <a:tc>
                  <a:txBody>
                    <a:bodyPr/>
                    <a:lstStyle/>
                    <a:p>
                      <a:endParaRPr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kumimoji="1" lang="ja-JP" altLang="en-US" sz="1050" b="0" dirty="0" smtClean="0">
                          <a:solidFill>
                            <a:schemeClr val="bg1"/>
                          </a:solidFill>
                          <a:latin typeface="Meiryo UI" panose="020B0604030504040204" pitchFamily="50" charset="-128"/>
                          <a:ea typeface="Meiryo UI" panose="020B0604030504040204" pitchFamily="50" charset="-128"/>
                        </a:rPr>
                        <a:t>回</a:t>
                      </a:r>
                      <a:r>
                        <a:rPr kumimoji="1" lang="ja-JP" altLang="en-US" sz="1050" b="0" baseline="0" dirty="0" smtClean="0">
                          <a:solidFill>
                            <a:schemeClr val="bg1"/>
                          </a:solidFill>
                          <a:latin typeface="Meiryo UI" panose="020B0604030504040204" pitchFamily="50" charset="-128"/>
                          <a:ea typeface="Meiryo UI" panose="020B0604030504040204" pitchFamily="50" charset="-128"/>
                        </a:rPr>
                        <a:t>   </a:t>
                      </a:r>
                      <a:r>
                        <a:rPr kumimoji="1" lang="ja-JP" altLang="en-US" sz="1050" b="0" dirty="0" smtClean="0">
                          <a:solidFill>
                            <a:schemeClr val="bg1"/>
                          </a:solidFill>
                          <a:latin typeface="Meiryo UI" panose="020B0604030504040204" pitchFamily="50" charset="-128"/>
                          <a:ea typeface="Meiryo UI" panose="020B0604030504040204" pitchFamily="50" charset="-128"/>
                        </a:rPr>
                        <a:t>数</a:t>
                      </a:r>
                      <a:endParaRPr kumimoji="1"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algn="ctr"/>
                      <a:r>
                        <a:rPr kumimoji="1" lang="ja-JP" altLang="en-US" sz="1050" b="0" dirty="0" smtClean="0">
                          <a:solidFill>
                            <a:schemeClr val="bg1"/>
                          </a:solidFill>
                          <a:latin typeface="Meiryo UI" panose="020B0604030504040204" pitchFamily="50" charset="-128"/>
                          <a:ea typeface="Meiryo UI" panose="020B0604030504040204" pitchFamily="50" charset="-128"/>
                        </a:rPr>
                        <a:t>接種率</a:t>
                      </a:r>
                      <a:endParaRPr kumimoji="1"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algn="ctr"/>
                      <a:r>
                        <a:rPr kumimoji="1" lang="ja-JP" altLang="en-US" sz="1050" b="0" dirty="0" smtClean="0">
                          <a:solidFill>
                            <a:schemeClr val="bg1"/>
                          </a:solidFill>
                          <a:latin typeface="Meiryo UI" panose="020B0604030504040204" pitchFamily="50" charset="-128"/>
                          <a:ea typeface="Meiryo UI" panose="020B0604030504040204" pitchFamily="50" charset="-128"/>
                        </a:rPr>
                        <a:t>回   数</a:t>
                      </a:r>
                      <a:endParaRPr kumimoji="1"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algn="ctr"/>
                      <a:r>
                        <a:rPr kumimoji="1" lang="ja-JP" altLang="en-US" sz="1050" b="0" dirty="0" smtClean="0">
                          <a:solidFill>
                            <a:schemeClr val="bg1"/>
                          </a:solidFill>
                          <a:latin typeface="Meiryo UI" panose="020B0604030504040204" pitchFamily="50" charset="-128"/>
                          <a:ea typeface="Meiryo UI" panose="020B0604030504040204" pitchFamily="50" charset="-128"/>
                        </a:rPr>
                        <a:t>接種率</a:t>
                      </a:r>
                      <a:endParaRPr kumimoji="1"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4150161449"/>
                  </a:ext>
                </a:extLst>
              </a:tr>
              <a:tr h="216000">
                <a:tc>
                  <a:txBody>
                    <a:bodyPr/>
                    <a:lstStyle/>
                    <a:p>
                      <a:endParaRPr lang="ja-JP" altLang="en-US" sz="1050" dirty="0">
                        <a:solidFill>
                          <a:schemeClr val="bg1"/>
                        </a:solidFill>
                        <a:latin typeface="Meiryo UI" panose="020B0604030504040204" pitchFamily="50" charset="-128"/>
                        <a:ea typeface="Meiryo UI" panose="020B0604030504040204" pitchFamily="50" charset="-128"/>
                      </a:endParaRPr>
                    </a:p>
                  </a:txBody>
                  <a:tcPr marT="0" marB="0" anchor="ctr">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ja-JP" altLang="en-US" sz="1050" dirty="0" smtClean="0">
                          <a:solidFill>
                            <a:schemeClr val="bg1"/>
                          </a:solidFill>
                          <a:latin typeface="Meiryo UI" panose="020B0604030504040204" pitchFamily="50" charset="-128"/>
                          <a:ea typeface="Meiryo UI" panose="020B0604030504040204" pitchFamily="50" charset="-128"/>
                        </a:rPr>
                        <a:t>合       計</a:t>
                      </a:r>
                      <a:endParaRPr lang="ja-JP" altLang="en-US" sz="105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accent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a:txBody>
                    <a:bodyPr/>
                    <a:lstStyle/>
                    <a:p>
                      <a:pPr algn="ctr"/>
                      <a:r>
                        <a:rPr lang="en-US" altLang="ja-JP" sz="1050" dirty="0" smtClean="0">
                          <a:latin typeface="Meiryo UI" panose="020B0604030504040204" pitchFamily="50" charset="-128"/>
                          <a:ea typeface="Meiryo UI" panose="020B0604030504040204" pitchFamily="50" charset="-128"/>
                        </a:rPr>
                        <a:t>109,911,890</a:t>
                      </a:r>
                      <a:endParaRPr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ja-JP" altLang="en-US" sz="1050" dirty="0" err="1" smtClean="0">
                          <a:latin typeface="Meiryo UI" panose="020B0604030504040204" pitchFamily="50" charset="-128"/>
                          <a:ea typeface="Meiryo UI" panose="020B0604030504040204" pitchFamily="50" charset="-128"/>
                        </a:rPr>
                        <a:t>ー</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61,069,752</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err="1" smtClean="0">
                          <a:latin typeface="Meiryo UI" panose="020B0604030504040204" pitchFamily="50" charset="-128"/>
                          <a:ea typeface="Meiryo UI" panose="020B0604030504040204" pitchFamily="50" charset="-128"/>
                        </a:rPr>
                        <a:t>ー</a:t>
                      </a:r>
                      <a:endParaRPr kumimoji="1" lang="ja-JP" altLang="en-US" sz="1050" dirty="0" smtClean="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628987387"/>
                  </a:ext>
                </a:extLst>
              </a:tr>
              <a:tr h="216000">
                <a:tc>
                  <a:txBody>
                    <a:bodyPr/>
                    <a:lstStyle/>
                    <a:p>
                      <a:endParaRPr lang="ja-JP" altLang="en-US" sz="1050" dirty="0">
                        <a:solidFill>
                          <a:schemeClr val="bg1"/>
                        </a:solidFill>
                        <a:latin typeface="Meiryo UI" panose="020B0604030504040204" pitchFamily="50" charset="-128"/>
                        <a:ea typeface="Meiryo UI" panose="020B0604030504040204" pitchFamily="50" charset="-128"/>
                      </a:endParaRPr>
                    </a:p>
                  </a:txBody>
                  <a:tcPr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ja-JP" altLang="en-US" sz="1050" dirty="0" smtClean="0">
                          <a:solidFill>
                            <a:schemeClr val="bg1"/>
                          </a:solidFill>
                          <a:latin typeface="Meiryo UI" panose="020B0604030504040204" pitchFamily="50" charset="-128"/>
                          <a:ea typeface="Meiryo UI" panose="020B0604030504040204" pitchFamily="50" charset="-128"/>
                        </a:rPr>
                        <a:t>１回接種者</a:t>
                      </a:r>
                      <a:endParaRPr lang="ja-JP" altLang="en-US" sz="1050" dirty="0">
                        <a:solidFill>
                          <a:schemeClr val="bg1"/>
                        </a:solidFill>
                        <a:latin typeface="Meiryo UI" panose="020B0604030504040204" pitchFamily="50" charset="-128"/>
                        <a:ea typeface="Meiryo UI" panose="020B0604030504040204" pitchFamily="50" charset="-128"/>
                      </a:endParaRPr>
                    </a:p>
                  </a:txBody>
                  <a:tcPr marT="0" marB="0" anchor="ctr">
                    <a:solidFill>
                      <a:schemeClr val="accent1"/>
                    </a:solidFill>
                  </a:tcPr>
                </a:tc>
                <a:tc>
                  <a:txBody>
                    <a:bodyPr/>
                    <a:lstStyle/>
                    <a:p>
                      <a:pPr algn="ctr"/>
                      <a:r>
                        <a:rPr lang="en-US" altLang="ja-JP" sz="1050" dirty="0" smtClean="0">
                          <a:latin typeface="Meiryo UI" panose="020B0604030504040204" pitchFamily="50" charset="-128"/>
                          <a:ea typeface="Meiryo UI" panose="020B0604030504040204" pitchFamily="50" charset="-128"/>
                        </a:rPr>
                        <a:t>62,680,094</a:t>
                      </a:r>
                      <a:endParaRPr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49.3</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31,312,379</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88.2</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3894947268"/>
                  </a:ext>
                </a:extLst>
              </a:tr>
              <a:tr h="216000">
                <a:tc>
                  <a:txBody>
                    <a:bodyPr/>
                    <a:lstStyle/>
                    <a:p>
                      <a:endParaRPr lang="ja-JP" altLang="en-US" sz="1050" dirty="0">
                        <a:solidFill>
                          <a:schemeClr val="bg1"/>
                        </a:solidFill>
                        <a:latin typeface="Meiryo UI" panose="020B0604030504040204" pitchFamily="50" charset="-128"/>
                        <a:ea typeface="Meiryo UI" panose="020B0604030504040204" pitchFamily="50" charset="-128"/>
                      </a:endParaRPr>
                    </a:p>
                  </a:txBody>
                  <a:tcPr marT="0" marB="0" anchor="ctr">
                    <a:lnT w="12700" cap="flat" cmpd="sng" algn="ctr">
                      <a:solidFill>
                        <a:schemeClr val="accent1"/>
                      </a:solidFill>
                      <a:prstDash val="solid"/>
                      <a:round/>
                      <a:headEnd type="none" w="med" len="med"/>
                      <a:tailEnd type="none" w="med" len="med"/>
                    </a:lnT>
                    <a:solidFill>
                      <a:schemeClr val="accent1"/>
                    </a:solidFill>
                  </a:tcPr>
                </a:tc>
                <a:tc>
                  <a:txBody>
                    <a:bodyPr/>
                    <a:lstStyle/>
                    <a:p>
                      <a:pPr algn="ctr"/>
                      <a:r>
                        <a:rPr lang="ja-JP" altLang="en-US" sz="1050" dirty="0" smtClean="0">
                          <a:solidFill>
                            <a:schemeClr val="bg1"/>
                          </a:solidFill>
                          <a:latin typeface="Meiryo UI" panose="020B0604030504040204" pitchFamily="50" charset="-128"/>
                          <a:ea typeface="Meiryo UI" panose="020B0604030504040204" pitchFamily="50" charset="-128"/>
                        </a:rPr>
                        <a:t>２回接種者</a:t>
                      </a:r>
                      <a:endParaRPr lang="ja-JP" altLang="en-US" sz="1050" dirty="0">
                        <a:solidFill>
                          <a:schemeClr val="bg1"/>
                        </a:solidFill>
                        <a:latin typeface="Meiryo UI" panose="020B0604030504040204" pitchFamily="50" charset="-128"/>
                        <a:ea typeface="Meiryo UI" panose="020B0604030504040204" pitchFamily="50" charset="-128"/>
                      </a:endParaRPr>
                    </a:p>
                  </a:txBody>
                  <a:tcPr marT="0" marB="0" anchor="ctr">
                    <a:solidFill>
                      <a:schemeClr val="accent1"/>
                    </a:solidFill>
                  </a:tcPr>
                </a:tc>
                <a:tc>
                  <a:txBody>
                    <a:bodyPr/>
                    <a:lstStyle/>
                    <a:p>
                      <a:pPr algn="ctr"/>
                      <a:r>
                        <a:rPr lang="en-US" altLang="ja-JP" sz="1050" dirty="0" smtClean="0">
                          <a:latin typeface="Meiryo UI" panose="020B0604030504040204" pitchFamily="50" charset="-128"/>
                          <a:ea typeface="Meiryo UI" panose="020B0604030504040204" pitchFamily="50" charset="-128"/>
                        </a:rPr>
                        <a:t>47,231,796</a:t>
                      </a:r>
                      <a:endParaRPr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37.2</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29,757,373</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83.9</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99530610"/>
                  </a:ext>
                </a:extLst>
              </a:tr>
            </a:tbl>
          </a:graphicData>
        </a:graphic>
      </p:graphicFrame>
      <p:sp>
        <p:nvSpPr>
          <p:cNvPr id="2" name="スライド番号プレースホルダー 1"/>
          <p:cNvSpPr>
            <a:spLocks noGrp="1"/>
          </p:cNvSpPr>
          <p:nvPr>
            <p:ph type="sldNum" sz="quarter" idx="12"/>
          </p:nvPr>
        </p:nvSpPr>
        <p:spPr>
          <a:xfrm>
            <a:off x="6902896" y="6592267"/>
            <a:ext cx="2133600" cy="365125"/>
          </a:xfrm>
        </p:spPr>
        <p:txBody>
          <a:bodyPr/>
          <a:lstStyle/>
          <a:p>
            <a:r>
              <a:rPr kumimoji="1" lang="en-US" altLang="ja-JP" sz="900" dirty="0" smtClean="0">
                <a:solidFill>
                  <a:schemeClr val="tx1"/>
                </a:solidFill>
                <a:latin typeface="Meiryo UI" panose="020B0604030504040204" pitchFamily="50" charset="-128"/>
                <a:ea typeface="Meiryo UI" panose="020B0604030504040204" pitchFamily="50" charset="-128"/>
              </a:rPr>
              <a:t>18</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56" y="1201422"/>
            <a:ext cx="4279236" cy="2556000"/>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5824" y="1201422"/>
            <a:ext cx="4341009" cy="2556000"/>
          </a:xfrm>
          <a:prstGeom prst="rect">
            <a:avLst/>
          </a:prstGeom>
        </p:spPr>
      </p:pic>
    </p:spTree>
    <p:extLst>
      <p:ext uri="{BB962C8B-B14F-4D97-AF65-F5344CB8AC3E}">
        <p14:creationId xmlns:p14="http://schemas.microsoft.com/office/powerpoint/2010/main" val="1238429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smtClean="0">
                <a:solidFill>
                  <a:schemeClr val="tx1"/>
                </a:solidFill>
                <a:ea typeface="Meiryo UI" panose="020B0604030504040204" pitchFamily="50" charset="-128"/>
                <a:cs typeface="Times New Roman" panose="02020603050405020304" pitchFamily="18" charset="0"/>
              </a:rPr>
              <a:t>　業況判断ＤＩ（近畿）</a:t>
            </a:r>
            <a:r>
              <a:rPr lang="ja-JP" altLang="en-US" sz="2000" b="1" kern="100" dirty="0">
                <a:solidFill>
                  <a:schemeClr val="tx1"/>
                </a:solidFill>
                <a:ea typeface="Meiryo UI" panose="020B0604030504040204" pitchFamily="50" charset="-128"/>
                <a:cs typeface="Times New Roman" panose="02020603050405020304" pitchFamily="18" charset="0"/>
              </a:rPr>
              <a:t>　</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83224" y="764704"/>
            <a:ext cx="8776102" cy="738664"/>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新型コロナウイルス感染症の影響を受けて企業の景況感（日銀短観 </a:t>
            </a:r>
            <a:r>
              <a:rPr lang="en-US" altLang="ja-JP" sz="1400" dirty="0" smtClean="0">
                <a:latin typeface="Meiryo UI" panose="020B0604030504040204" pitchFamily="50" charset="-128"/>
                <a:ea typeface="Meiryo UI" panose="020B0604030504040204" pitchFamily="50" charset="-128"/>
              </a:rPr>
              <a:t>DI</a:t>
            </a:r>
            <a:r>
              <a:rPr lang="ja-JP" altLang="en-US" sz="1400" dirty="0" smtClean="0">
                <a:latin typeface="Meiryo UI" panose="020B0604030504040204" pitchFamily="50" charset="-128"/>
                <a:ea typeface="Meiryo UI" panose="020B0604030504040204" pitchFamily="50" charset="-128"/>
              </a:rPr>
              <a:t>）は、</a:t>
            </a:r>
            <a:r>
              <a:rPr lang="en-US" altLang="ja-JP" sz="1400" dirty="0" smtClean="0">
                <a:latin typeface="Meiryo UI" panose="020B0604030504040204" pitchFamily="50" charset="-128"/>
                <a:ea typeface="Meiryo UI" panose="020B0604030504040204" pitchFamily="50" charset="-128"/>
              </a:rPr>
              <a:t>2020</a:t>
            </a:r>
            <a:r>
              <a:rPr lang="ja-JP" altLang="en-US" sz="1400" dirty="0" smtClean="0">
                <a:latin typeface="Meiryo UI" panose="020B0604030504040204" pitchFamily="50" charset="-128"/>
                <a:ea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rPr>
              <a:t>月から</a:t>
            </a:r>
            <a:r>
              <a:rPr lang="en-US" altLang="ja-JP" sz="1400" dirty="0" smtClean="0">
                <a:latin typeface="Meiryo UI" panose="020B0604030504040204" pitchFamily="50" charset="-128"/>
                <a:ea typeface="Meiryo UI" panose="020B0604030504040204" pitchFamily="50" charset="-128"/>
              </a:rPr>
              <a:t>6</a:t>
            </a:r>
            <a:r>
              <a:rPr lang="ja-JP" altLang="en-US" sz="1400" dirty="0" smtClean="0">
                <a:latin typeface="Meiryo UI" panose="020B0604030504040204" pitchFamily="50" charset="-128"/>
                <a:ea typeface="Meiryo UI" panose="020B0604030504040204" pitchFamily="50" charset="-128"/>
              </a:rPr>
              <a:t>月にかけて急速に落ち込んだ。</a:t>
            </a:r>
            <a:endParaRPr lang="en-US" altLang="ja-JP" sz="14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sz="1400" dirty="0" smtClean="0">
                <a:latin typeface="Meiryo UI" panose="020B0604030504040204" pitchFamily="50" charset="-128"/>
                <a:ea typeface="Meiryo UI" panose="020B0604030504040204" pitchFamily="50" charset="-128"/>
              </a:rPr>
              <a:t>2020</a:t>
            </a:r>
            <a:r>
              <a:rPr lang="ja-JP" altLang="en-US" sz="1400" dirty="0" smtClean="0">
                <a:latin typeface="Meiryo UI" panose="020B0604030504040204" pitchFamily="50" charset="-128"/>
                <a:ea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rPr>
              <a:t>6</a:t>
            </a:r>
            <a:r>
              <a:rPr lang="ja-JP" altLang="en-US" sz="1400" dirty="0" smtClean="0">
                <a:latin typeface="Meiryo UI" panose="020B0604030504040204" pitchFamily="50" charset="-128"/>
                <a:ea typeface="Meiryo UI" panose="020B0604030504040204" pitchFamily="50" charset="-128"/>
              </a:rPr>
              <a:t>月以降は緩やかな回復傾向にあり、直近では製造業が非製造業を上回っている。</a:t>
            </a:r>
            <a:endParaRPr lang="en-US" altLang="ja-JP" sz="1400" dirty="0" smtClean="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34CF59F8-A367-4EC1-83BF-5D400B8A4CCC}"/>
              </a:ext>
            </a:extLst>
          </p:cNvPr>
          <p:cNvSpPr txBox="1"/>
          <p:nvPr/>
        </p:nvSpPr>
        <p:spPr>
          <a:xfrm>
            <a:off x="3421058" y="1884830"/>
            <a:ext cx="2520000" cy="307777"/>
          </a:xfrm>
          <a:prstGeom prst="rect">
            <a:avLst/>
          </a:prstGeom>
          <a:noFill/>
          <a:ln>
            <a:noFill/>
          </a:ln>
        </p:spPr>
        <p:txBody>
          <a:bodyPr wrap="square" rtlCol="0">
            <a:spAutoFit/>
          </a:bodyPr>
          <a:lstStyle/>
          <a:p>
            <a:pPr marL="201221" indent="-201221" algn="ctr"/>
            <a:r>
              <a:rPr lang="ja-JP" altLang="en-US" sz="1400" dirty="0" smtClean="0">
                <a:latin typeface="Meiryo UI" panose="020B0604030504040204" pitchFamily="50" charset="-128"/>
                <a:ea typeface="Meiryo UI" panose="020B0604030504040204" pitchFamily="50" charset="-128"/>
              </a:rPr>
              <a:t>業況判断</a:t>
            </a:r>
            <a:r>
              <a:rPr lang="en-US" altLang="ja-JP" sz="1400" dirty="0" smtClean="0">
                <a:latin typeface="Meiryo UI" panose="020B0604030504040204" pitchFamily="50" charset="-128"/>
                <a:ea typeface="Meiryo UI" panose="020B0604030504040204" pitchFamily="50" charset="-128"/>
              </a:rPr>
              <a:t>DI</a:t>
            </a:r>
            <a:r>
              <a:rPr lang="ja-JP" altLang="en-US" sz="1400" dirty="0" smtClean="0">
                <a:latin typeface="Meiryo UI" panose="020B0604030504040204" pitchFamily="50" charset="-128"/>
                <a:ea typeface="Meiryo UI" panose="020B0604030504040204" pitchFamily="50" charset="-128"/>
              </a:rPr>
              <a:t>（近畿地区）</a:t>
            </a:r>
            <a:endParaRPr lang="en-US" altLang="ja-JP" sz="1400" dirty="0">
              <a:latin typeface="Meiryo UI" panose="020B0604030504040204" pitchFamily="50" charset="-128"/>
              <a:ea typeface="Meiryo UI" panose="020B0604030504040204" pitchFamily="50" charset="-128"/>
            </a:endParaRPr>
          </a:p>
        </p:txBody>
      </p:sp>
      <p:graphicFrame>
        <p:nvGraphicFramePr>
          <p:cNvPr id="22" name="グラフ 21"/>
          <p:cNvGraphicFramePr>
            <a:graphicFrameLocks/>
          </p:cNvGraphicFramePr>
          <p:nvPr>
            <p:extLst>
              <p:ext uri="{D42A27DB-BD31-4B8C-83A1-F6EECF244321}">
                <p14:modId xmlns:p14="http://schemas.microsoft.com/office/powerpoint/2010/main" val="907379803"/>
              </p:ext>
            </p:extLst>
          </p:nvPr>
        </p:nvGraphicFramePr>
        <p:xfrm>
          <a:off x="399326" y="2192607"/>
          <a:ext cx="8460000" cy="3756673"/>
        </p:xfrm>
        <a:graphic>
          <a:graphicData uri="http://schemas.openxmlformats.org/drawingml/2006/chart">
            <c:chart xmlns:c="http://schemas.openxmlformats.org/drawingml/2006/chart" xmlns:r="http://schemas.openxmlformats.org/officeDocument/2006/relationships" r:id="rId3"/>
          </a:graphicData>
        </a:graphic>
      </p:graphicFrame>
      <p:sp>
        <p:nvSpPr>
          <p:cNvPr id="23" name="テキスト ボックス 22">
            <a:extLst>
              <a:ext uri="{FF2B5EF4-FFF2-40B4-BE49-F238E27FC236}">
                <a16:creationId xmlns:a16="http://schemas.microsoft.com/office/drawing/2014/main" id="{34CF59F8-A367-4EC1-83BF-5D400B8A4CCC}"/>
              </a:ext>
            </a:extLst>
          </p:cNvPr>
          <p:cNvSpPr txBox="1"/>
          <p:nvPr/>
        </p:nvSpPr>
        <p:spPr>
          <a:xfrm>
            <a:off x="5243798" y="6140861"/>
            <a:ext cx="3934102" cy="360040"/>
          </a:xfrm>
          <a:prstGeom prst="rect">
            <a:avLst/>
          </a:prstGeom>
          <a:noFill/>
          <a:ln>
            <a:noFill/>
          </a:ln>
        </p:spPr>
        <p:txBody>
          <a:bodyPr wrap="square" rtlCol="0">
            <a:spAutoFit/>
          </a:bodyPr>
          <a:lstStyle/>
          <a:p>
            <a:pPr marL="201221" indent="-201221"/>
            <a:r>
              <a:rPr lang="ja-JP" altLang="en-US" sz="831" dirty="0">
                <a:latin typeface="Meiryo UI" panose="020B0604030504040204" pitchFamily="50" charset="-128"/>
                <a:ea typeface="Meiryo UI" panose="020B0604030504040204" pitchFamily="50" charset="-128"/>
              </a:rPr>
              <a:t>出典</a:t>
            </a:r>
            <a:r>
              <a:rPr lang="ja-JP" altLang="en-US" sz="831" dirty="0" smtClean="0">
                <a:latin typeface="Meiryo UI" panose="020B0604030504040204" pitchFamily="50" charset="-128"/>
                <a:ea typeface="Meiryo UI" panose="020B0604030504040204" pitchFamily="50" charset="-128"/>
              </a:rPr>
              <a:t>：日本</a:t>
            </a:r>
            <a:r>
              <a:rPr lang="ja-JP" altLang="en-US" sz="831" dirty="0">
                <a:latin typeface="Meiryo UI" panose="020B0604030504040204" pitchFamily="50" charset="-128"/>
                <a:ea typeface="Meiryo UI" panose="020B0604030504040204" pitchFamily="50" charset="-128"/>
              </a:rPr>
              <a:t>銀行大阪支店 </a:t>
            </a:r>
            <a:r>
              <a:rPr lang="ja-JP" altLang="en-US" sz="831" dirty="0" smtClean="0">
                <a:latin typeface="Meiryo UI" panose="020B0604030504040204" pitchFamily="50" charset="-128"/>
                <a:ea typeface="Meiryo UI" panose="020B0604030504040204" pitchFamily="50" charset="-128"/>
              </a:rPr>
              <a:t>「全国</a:t>
            </a:r>
            <a:r>
              <a:rPr lang="ja-JP" altLang="en-US" sz="831" dirty="0">
                <a:latin typeface="Meiryo UI" panose="020B0604030504040204" pitchFamily="50" charset="-128"/>
                <a:ea typeface="Meiryo UI" panose="020B0604030504040204" pitchFamily="50" charset="-128"/>
              </a:rPr>
              <a:t>企業短期経済観測調査（近畿地区</a:t>
            </a:r>
            <a:r>
              <a:rPr lang="ja-JP" altLang="en-US" sz="831" dirty="0" smtClean="0">
                <a:latin typeface="Meiryo UI" panose="020B0604030504040204" pitchFamily="50" charset="-128"/>
                <a:ea typeface="Meiryo UI" panose="020B0604030504040204" pitchFamily="50" charset="-128"/>
              </a:rPr>
              <a:t>）」より作成</a:t>
            </a:r>
            <a:endParaRPr lang="en-US" altLang="ja-JP" sz="831" dirty="0" smtClean="0">
              <a:latin typeface="Meiryo UI" panose="020B0604030504040204" pitchFamily="50" charset="-128"/>
              <a:ea typeface="Meiryo UI" panose="020B0604030504040204" pitchFamily="50" charset="-128"/>
            </a:endParaRPr>
          </a:p>
          <a:p>
            <a:pPr marL="201221" indent="-201221"/>
            <a:r>
              <a:rPr lang="en-US" altLang="ja-JP" sz="831" dirty="0" smtClean="0">
                <a:latin typeface="Meiryo UI" panose="020B0604030504040204" pitchFamily="50" charset="-128"/>
                <a:ea typeface="Meiryo UI" panose="020B0604030504040204" pitchFamily="50" charset="-128"/>
              </a:rPr>
              <a:t>※2021</a:t>
            </a:r>
            <a:r>
              <a:rPr lang="ja-JP" altLang="en-US" sz="831" dirty="0">
                <a:latin typeface="Meiryo UI" panose="020B0604030504040204" pitchFamily="50" charset="-128"/>
                <a:ea typeface="Meiryo UI" panose="020B0604030504040204" pitchFamily="50" charset="-128"/>
              </a:rPr>
              <a:t>年</a:t>
            </a:r>
            <a:r>
              <a:rPr lang="en-US" altLang="ja-JP" sz="831" dirty="0">
                <a:latin typeface="Meiryo UI" panose="020B0604030504040204" pitchFamily="50" charset="-128"/>
                <a:ea typeface="Meiryo UI" panose="020B0604030504040204" pitchFamily="50" charset="-128"/>
              </a:rPr>
              <a:t>9</a:t>
            </a:r>
            <a:r>
              <a:rPr lang="ja-JP" altLang="en-US" sz="831" smtClean="0">
                <a:latin typeface="Meiryo UI" panose="020B0604030504040204" pitchFamily="50" charset="-128"/>
                <a:ea typeface="Meiryo UI" panose="020B0604030504040204" pitchFamily="50" charset="-128"/>
              </a:rPr>
              <a:t>月の数値は</a:t>
            </a:r>
            <a:r>
              <a:rPr lang="ja-JP" altLang="en-US" sz="831" dirty="0">
                <a:latin typeface="Meiryo UI" panose="020B0604030504040204" pitchFamily="50" charset="-128"/>
                <a:ea typeface="Meiryo UI" panose="020B0604030504040204" pitchFamily="50" charset="-128"/>
              </a:rPr>
              <a:t>先行き</a:t>
            </a:r>
            <a:r>
              <a:rPr lang="en-US" altLang="ja-JP" sz="831" dirty="0" smtClean="0">
                <a:latin typeface="Meiryo UI" panose="020B0604030504040204" pitchFamily="50" charset="-128"/>
                <a:ea typeface="Meiryo UI" panose="020B0604030504040204" pitchFamily="50" charset="-128"/>
              </a:rPr>
              <a:t>DI</a:t>
            </a:r>
            <a:endParaRPr lang="en-US" altLang="ja-JP" sz="83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902896" y="6356350"/>
            <a:ext cx="2133600" cy="365125"/>
          </a:xfrm>
        </p:spPr>
        <p:txBody>
          <a:bodyPr/>
          <a:lstStyle/>
          <a:p>
            <a:r>
              <a:rPr kumimoji="1" lang="en-US" altLang="ja-JP" sz="900" dirty="0" smtClean="0">
                <a:solidFill>
                  <a:schemeClr val="tx1"/>
                </a:solidFill>
                <a:latin typeface="Meiryo UI" panose="020B0604030504040204" pitchFamily="50" charset="-128"/>
                <a:ea typeface="Meiryo UI" panose="020B0604030504040204" pitchFamily="50" charset="-128"/>
              </a:rPr>
              <a:t>1</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18116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　業種別</a:t>
            </a:r>
            <a:r>
              <a:rPr lang="ja-JP" altLang="en-US" sz="2000" b="1" kern="100" dirty="0" smtClean="0">
                <a:solidFill>
                  <a:schemeClr val="tx1"/>
                </a:solidFill>
                <a:ea typeface="Meiryo UI" panose="020B0604030504040204" pitchFamily="50" charset="-128"/>
                <a:cs typeface="Times New Roman" panose="02020603050405020304" pitchFamily="18" charset="0"/>
              </a:rPr>
              <a:t>ＤＩ</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（近畿）</a:t>
            </a:r>
            <a:endParaRPr lang="ja-JP" altLang="ja-JP" sz="2000" kern="100" dirty="0">
              <a:solidFill>
                <a:sysClr val="windowText" lastClr="000000"/>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83224" y="764704"/>
            <a:ext cx="8776102" cy="523220"/>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近畿の</a:t>
            </a:r>
            <a:r>
              <a:rPr lang="ja-JP" altLang="en-US" sz="1400" dirty="0" smtClean="0">
                <a:latin typeface="Meiryo UI" panose="020B0604030504040204" pitchFamily="50" charset="-128"/>
                <a:ea typeface="Meiryo UI" panose="020B0604030504040204" pitchFamily="50" charset="-128"/>
              </a:rPr>
              <a:t>景況感は、全産業マイナスで推移。業種別でも製造業</a:t>
            </a:r>
            <a:r>
              <a:rPr lang="ja-JP" altLang="en-US" sz="1400" dirty="0">
                <a:latin typeface="Meiryo UI" panose="020B0604030504040204" pitchFamily="50" charset="-128"/>
                <a:ea typeface="Meiryo UI" panose="020B0604030504040204" pitchFamily="50" charset="-128"/>
              </a:rPr>
              <a:t>・非製造業とも</a:t>
            </a:r>
            <a:r>
              <a:rPr lang="ja-JP" altLang="en-US" sz="1400" dirty="0" smtClean="0">
                <a:latin typeface="Meiryo UI" panose="020B0604030504040204" pitchFamily="50" charset="-128"/>
                <a:ea typeface="Meiryo UI" panose="020B0604030504040204" pitchFamily="50" charset="-128"/>
              </a:rPr>
              <a:t>に概ねマイナス</a:t>
            </a:r>
            <a:r>
              <a:rPr lang="ja-JP" altLang="en-US" sz="1400" dirty="0">
                <a:latin typeface="Meiryo UI" panose="020B0604030504040204" pitchFamily="50" charset="-128"/>
                <a:ea typeface="Meiryo UI" panose="020B0604030504040204" pitchFamily="50" charset="-128"/>
              </a:rPr>
              <a:t>で推移</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中でも、宿泊</a:t>
            </a:r>
            <a:r>
              <a:rPr lang="ja-JP" altLang="en-US" sz="1400" dirty="0">
                <a:latin typeface="Meiryo UI" panose="020B0604030504040204" pitchFamily="50" charset="-128"/>
                <a:ea typeface="Meiryo UI" panose="020B0604030504040204" pitchFamily="50" charset="-128"/>
              </a:rPr>
              <a:t>・飲食サービスについては</a:t>
            </a:r>
            <a:r>
              <a:rPr lang="ja-JP" altLang="en-US" sz="1400" dirty="0" smtClean="0">
                <a:latin typeface="Meiryo UI" panose="020B0604030504040204" pitchFamily="50" charset="-128"/>
                <a:ea typeface="Meiryo UI" panose="020B0604030504040204" pitchFamily="50" charset="-128"/>
              </a:rPr>
              <a:t>、新型コロナウイルス感染症拡大の影響を大きく受けている。</a:t>
            </a:r>
            <a:endParaRPr lang="ja-JP" altLang="en-US" sz="1400" dirty="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7" name="正方形/長方形 66"/>
          <p:cNvSpPr/>
          <p:nvPr/>
        </p:nvSpPr>
        <p:spPr>
          <a:xfrm>
            <a:off x="5436096" y="6565619"/>
            <a:ext cx="1980237" cy="220188"/>
          </a:xfrm>
          <a:prstGeom prst="rect">
            <a:avLst/>
          </a:prstGeom>
        </p:spPr>
        <p:txBody>
          <a:bodyPr wrap="square">
            <a:spAutoFit/>
          </a:bodyPr>
          <a:lstStyle/>
          <a:p>
            <a:r>
              <a:rPr lang="ja-JP" altLang="en-US" sz="831" dirty="0" smtClean="0">
                <a:latin typeface="Meiryo UI" panose="020B0604030504040204" pitchFamily="50" charset="-128"/>
                <a:ea typeface="Meiryo UI" panose="020B0604030504040204" pitchFamily="50" charset="-128"/>
              </a:rPr>
              <a:t>※</a:t>
            </a:r>
            <a:r>
              <a:rPr lang="en-US" altLang="ja-JP" sz="831" dirty="0" smtClean="0">
                <a:latin typeface="Meiryo UI" panose="020B0604030504040204" pitchFamily="50" charset="-128"/>
                <a:ea typeface="Meiryo UI" panose="020B0604030504040204" pitchFamily="50" charset="-128"/>
              </a:rPr>
              <a:t>2021</a:t>
            </a:r>
            <a:r>
              <a:rPr lang="ja-JP" altLang="en-US" sz="831" dirty="0" smtClean="0">
                <a:latin typeface="Meiryo UI" panose="020B0604030504040204" pitchFamily="50" charset="-128"/>
                <a:ea typeface="Meiryo UI" panose="020B0604030504040204" pitchFamily="50" charset="-128"/>
              </a:rPr>
              <a:t>年</a:t>
            </a:r>
            <a:r>
              <a:rPr lang="en-US" altLang="ja-JP" sz="831" dirty="0" smtClean="0">
                <a:latin typeface="Meiryo UI" panose="020B0604030504040204" pitchFamily="50" charset="-128"/>
                <a:ea typeface="Meiryo UI" panose="020B0604030504040204" pitchFamily="50" charset="-128"/>
              </a:rPr>
              <a:t>9</a:t>
            </a:r>
            <a:r>
              <a:rPr lang="ja-JP" altLang="en-US" sz="831" dirty="0" smtClean="0">
                <a:latin typeface="Meiryo UI" panose="020B0604030504040204" pitchFamily="50" charset="-128"/>
                <a:ea typeface="Meiryo UI" panose="020B0604030504040204" pitchFamily="50" charset="-128"/>
              </a:rPr>
              <a:t>月期</a:t>
            </a:r>
            <a:r>
              <a:rPr lang="ja-JP" altLang="en-US" sz="831" dirty="0">
                <a:latin typeface="Meiryo UI" panose="020B0604030504040204" pitchFamily="50" charset="-128"/>
                <a:ea typeface="Meiryo UI" panose="020B0604030504040204" pitchFamily="50" charset="-128"/>
              </a:rPr>
              <a:t>の数値は先行き</a:t>
            </a:r>
            <a:r>
              <a:rPr lang="en-US" altLang="ja-JP" sz="831" dirty="0">
                <a:latin typeface="Meiryo UI" panose="020B0604030504040204" pitchFamily="50" charset="-128"/>
                <a:ea typeface="Meiryo UI" panose="020B0604030504040204" pitchFamily="50" charset="-128"/>
              </a:rPr>
              <a:t>DI</a:t>
            </a:r>
          </a:p>
        </p:txBody>
      </p:sp>
      <p:sp>
        <p:nvSpPr>
          <p:cNvPr id="68" name="テキスト ボックス 67">
            <a:extLst>
              <a:ext uri="{FF2B5EF4-FFF2-40B4-BE49-F238E27FC236}">
                <a16:creationId xmlns:a16="http://schemas.microsoft.com/office/drawing/2014/main" id="{34CF59F8-A367-4EC1-83BF-5D400B8A4CCC}"/>
              </a:ext>
            </a:extLst>
          </p:cNvPr>
          <p:cNvSpPr txBox="1"/>
          <p:nvPr/>
        </p:nvSpPr>
        <p:spPr>
          <a:xfrm>
            <a:off x="5436096" y="6381328"/>
            <a:ext cx="3743701" cy="220188"/>
          </a:xfrm>
          <a:prstGeom prst="rect">
            <a:avLst/>
          </a:prstGeom>
          <a:noFill/>
          <a:ln>
            <a:noFill/>
          </a:ln>
        </p:spPr>
        <p:txBody>
          <a:bodyPr wrap="square" rtlCol="0">
            <a:spAutoFit/>
          </a:bodyPr>
          <a:lstStyle/>
          <a:p>
            <a:pPr marL="201221" indent="-201221"/>
            <a:r>
              <a:rPr lang="ja-JP" altLang="en-US" sz="831" dirty="0">
                <a:latin typeface="Meiryo UI" panose="020B0604030504040204" pitchFamily="50" charset="-128"/>
                <a:ea typeface="Meiryo UI" panose="020B0604030504040204" pitchFamily="50" charset="-128"/>
              </a:rPr>
              <a:t>出典：日本銀行大阪支店 </a:t>
            </a:r>
            <a:r>
              <a:rPr lang="ja-JP" altLang="en-US" sz="831" dirty="0" smtClean="0">
                <a:latin typeface="Meiryo UI" panose="020B0604030504040204" pitchFamily="50" charset="-128"/>
                <a:ea typeface="Meiryo UI" panose="020B0604030504040204" pitchFamily="50" charset="-128"/>
              </a:rPr>
              <a:t>「全国</a:t>
            </a:r>
            <a:r>
              <a:rPr lang="ja-JP" altLang="en-US" sz="831" dirty="0">
                <a:latin typeface="Meiryo UI" panose="020B0604030504040204" pitchFamily="50" charset="-128"/>
                <a:ea typeface="Meiryo UI" panose="020B0604030504040204" pitchFamily="50" charset="-128"/>
              </a:rPr>
              <a:t>企業短期経済観測調査（近畿地区</a:t>
            </a:r>
            <a:r>
              <a:rPr lang="ja-JP" altLang="en-US" sz="831" dirty="0" smtClean="0">
                <a:latin typeface="Meiryo UI" panose="020B0604030504040204" pitchFamily="50" charset="-128"/>
                <a:ea typeface="Meiryo UI" panose="020B0604030504040204" pitchFamily="50" charset="-128"/>
              </a:rPr>
              <a:t>）」より作成</a:t>
            </a:r>
            <a:endParaRPr lang="en-US" altLang="ja-JP" sz="831" dirty="0">
              <a:latin typeface="Meiryo UI" panose="020B0604030504040204" pitchFamily="50" charset="-128"/>
              <a:ea typeface="Meiryo UI" panose="020B0604030504040204" pitchFamily="50" charset="-128"/>
            </a:endParaRPr>
          </a:p>
        </p:txBody>
      </p:sp>
      <p:sp>
        <p:nvSpPr>
          <p:cNvPr id="69" name="角丸四角形 68"/>
          <p:cNvSpPr/>
          <p:nvPr/>
        </p:nvSpPr>
        <p:spPr>
          <a:xfrm>
            <a:off x="7956376" y="3864113"/>
            <a:ext cx="826584" cy="2229184"/>
          </a:xfrm>
          <a:prstGeom prst="roundRect">
            <a:avLst>
              <a:gd name="adj" fmla="val 10545"/>
            </a:avLst>
          </a:prstGeom>
          <a:noFill/>
          <a:ln w="22225"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1015"/>
          </a:p>
        </p:txBody>
      </p:sp>
      <p:sp>
        <p:nvSpPr>
          <p:cNvPr id="10" name="テキスト ボックス 9">
            <a:extLst>
              <a:ext uri="{FF2B5EF4-FFF2-40B4-BE49-F238E27FC236}">
                <a16:creationId xmlns:a16="http://schemas.microsoft.com/office/drawing/2014/main" id="{34CF59F8-A367-4EC1-83BF-5D400B8A4CCC}"/>
              </a:ext>
            </a:extLst>
          </p:cNvPr>
          <p:cNvSpPr txBox="1"/>
          <p:nvPr/>
        </p:nvSpPr>
        <p:spPr>
          <a:xfrm>
            <a:off x="2915816" y="1537371"/>
            <a:ext cx="3528392" cy="276999"/>
          </a:xfrm>
          <a:prstGeom prst="rect">
            <a:avLst/>
          </a:prstGeom>
          <a:noFill/>
          <a:ln>
            <a:noFill/>
          </a:ln>
        </p:spPr>
        <p:txBody>
          <a:bodyPr wrap="square" rtlCol="0">
            <a:spAutoFit/>
          </a:bodyPr>
          <a:lstStyle/>
          <a:p>
            <a:pPr marL="201221" indent="-201221"/>
            <a:r>
              <a:rPr lang="ja-JP" altLang="en-US" sz="1200" dirty="0" smtClean="0">
                <a:latin typeface="Meiryo UI" panose="020B0604030504040204" pitchFamily="50" charset="-128"/>
                <a:ea typeface="Meiryo UI" panose="020B0604030504040204" pitchFamily="50" charset="-128"/>
              </a:rPr>
              <a:t>業種別業況判断（近畿地区）</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全産業、製造業</a:t>
            </a:r>
            <a:r>
              <a:rPr lang="en-US" altLang="ja-JP" sz="1200" dirty="0" smtClean="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3121895" y="3800073"/>
            <a:ext cx="2954904" cy="276999"/>
          </a:xfrm>
          <a:prstGeom prst="rect">
            <a:avLst/>
          </a:prstGeom>
          <a:noFill/>
          <a:ln>
            <a:noFill/>
          </a:ln>
        </p:spPr>
        <p:txBody>
          <a:bodyPr wrap="square" rtlCol="0">
            <a:spAutoFit/>
          </a:bodyPr>
          <a:lstStyle/>
          <a:p>
            <a:pPr marL="201221" indent="-201221"/>
            <a:r>
              <a:rPr lang="ja-JP" altLang="en-US" sz="1200" dirty="0" smtClean="0">
                <a:latin typeface="Meiryo UI" panose="020B0604030504040204" pitchFamily="50" charset="-128"/>
                <a:ea typeface="Meiryo UI" panose="020B0604030504040204" pitchFamily="50" charset="-128"/>
              </a:rPr>
              <a:t>業種別業況判断（近畿地区）</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非製造業</a:t>
            </a:r>
            <a:r>
              <a:rPr lang="en-US" altLang="ja-JP" sz="1200" dirty="0" smtClean="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p:txBody>
      </p:sp>
      <p:graphicFrame>
        <p:nvGraphicFramePr>
          <p:cNvPr id="13" name="グラフ 12"/>
          <p:cNvGraphicFramePr>
            <a:graphicFrameLocks/>
          </p:cNvGraphicFramePr>
          <p:nvPr>
            <p:extLst>
              <p:ext uri="{D42A27DB-BD31-4B8C-83A1-F6EECF244321}">
                <p14:modId xmlns:p14="http://schemas.microsoft.com/office/powerpoint/2010/main" val="1667123838"/>
              </p:ext>
            </p:extLst>
          </p:nvPr>
        </p:nvGraphicFramePr>
        <p:xfrm>
          <a:off x="289135" y="1741895"/>
          <a:ext cx="8596693" cy="20690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グラフ 13"/>
          <p:cNvGraphicFramePr>
            <a:graphicFrameLocks/>
          </p:cNvGraphicFramePr>
          <p:nvPr>
            <p:extLst>
              <p:ext uri="{D42A27DB-BD31-4B8C-83A1-F6EECF244321}">
                <p14:modId xmlns:p14="http://schemas.microsoft.com/office/powerpoint/2010/main" val="2875192953"/>
              </p:ext>
            </p:extLst>
          </p:nvPr>
        </p:nvGraphicFramePr>
        <p:xfrm>
          <a:off x="289135" y="4015420"/>
          <a:ext cx="8570191" cy="2377218"/>
        </p:xfrm>
        <a:graphic>
          <a:graphicData uri="http://schemas.openxmlformats.org/drawingml/2006/chart">
            <c:chart xmlns:c="http://schemas.openxmlformats.org/drawingml/2006/chart" xmlns:r="http://schemas.openxmlformats.org/officeDocument/2006/relationships" r:id="rId4"/>
          </a:graphicData>
        </a:graphic>
      </p:graphicFrame>
      <p:sp>
        <p:nvSpPr>
          <p:cNvPr id="2" name="スライド番号プレースホルダー 1"/>
          <p:cNvSpPr>
            <a:spLocks noGrp="1"/>
          </p:cNvSpPr>
          <p:nvPr>
            <p:ph type="sldNum" sz="quarter" idx="12"/>
          </p:nvPr>
        </p:nvSpPr>
        <p:spPr>
          <a:xfrm>
            <a:off x="6902896" y="6520259"/>
            <a:ext cx="2133600" cy="365125"/>
          </a:xfrm>
        </p:spPr>
        <p:txBody>
          <a:bodyPr/>
          <a:lstStyle/>
          <a:p>
            <a:r>
              <a:rPr kumimoji="1" lang="en-US" altLang="ja-JP" sz="900" dirty="0" smtClean="0">
                <a:solidFill>
                  <a:schemeClr val="tx1"/>
                </a:solidFill>
                <a:latin typeface="Meiryo UI" panose="020B0604030504040204" pitchFamily="50" charset="-128"/>
                <a:ea typeface="Meiryo UI" panose="020B0604030504040204" pitchFamily="50" charset="-128"/>
              </a:rPr>
              <a:t>2</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67509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smtClean="0">
                <a:solidFill>
                  <a:schemeClr val="tx1"/>
                </a:solidFill>
                <a:ea typeface="Meiryo UI" panose="020B0604030504040204" pitchFamily="50" charset="-128"/>
                <a:cs typeface="Times New Roman" panose="02020603050405020304" pitchFamily="18" charset="0"/>
              </a:rPr>
              <a:t>　</a:t>
            </a:r>
            <a:r>
              <a:rPr lang="en-US" altLang="ja-JP" sz="2000" b="1"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GDP</a:t>
            </a:r>
            <a:r>
              <a:rPr lang="ja-JP" altLang="en-US" sz="2000" b="1" kern="100" dirty="0" smtClean="0">
                <a:solidFill>
                  <a:schemeClr val="tx1"/>
                </a:solidFill>
                <a:ea typeface="Meiryo UI" panose="020B0604030504040204" pitchFamily="50" charset="-128"/>
                <a:cs typeface="Times New Roman" panose="02020603050405020304" pitchFamily="18" charset="0"/>
              </a:rPr>
              <a:t>成長率（全国 年央試算）</a:t>
            </a:r>
            <a:r>
              <a:rPr lang="ja-JP" altLang="en-US" sz="2000" b="1" kern="100" dirty="0">
                <a:solidFill>
                  <a:schemeClr val="tx1"/>
                </a:solidFill>
                <a:ea typeface="Meiryo UI" panose="020B0604030504040204" pitchFamily="50" charset="-128"/>
                <a:cs typeface="Times New Roman" panose="02020603050405020304" pitchFamily="18" charset="0"/>
              </a:rPr>
              <a:t>　</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34CF59F8-A367-4EC1-83BF-5D400B8A4CCC}"/>
              </a:ext>
            </a:extLst>
          </p:cNvPr>
          <p:cNvSpPr txBox="1"/>
          <p:nvPr/>
        </p:nvSpPr>
        <p:spPr>
          <a:xfrm>
            <a:off x="6084168" y="6309320"/>
            <a:ext cx="2892831" cy="215444"/>
          </a:xfrm>
          <a:prstGeom prst="rect">
            <a:avLst/>
          </a:prstGeom>
          <a:noFill/>
          <a:ln>
            <a:noFill/>
          </a:ln>
        </p:spPr>
        <p:txBody>
          <a:bodyPr wrap="square" rtlCol="0">
            <a:spAutoFit/>
          </a:bodyPr>
          <a:lstStyle/>
          <a:p>
            <a:pPr marL="164127" indent="-164127" defTabSz="844083">
              <a:defRPr/>
            </a:pPr>
            <a:r>
              <a:rPr lang="ja-JP" altLang="en-US" sz="800" dirty="0">
                <a:latin typeface="Meiryo UI" panose="020B0604030504040204" pitchFamily="50" charset="-128"/>
                <a:ea typeface="Meiryo UI" panose="020B0604030504040204" pitchFamily="50" charset="-128"/>
              </a:rPr>
              <a:t>出典</a:t>
            </a:r>
            <a:r>
              <a:rPr lang="ja-JP" altLang="en-US" sz="800" dirty="0" smtClean="0">
                <a:latin typeface="Meiryo UI" panose="020B0604030504040204" pitchFamily="50" charset="-128"/>
                <a:ea typeface="Meiryo UI" panose="020B0604030504040204" pitchFamily="50" charset="-128"/>
              </a:rPr>
              <a:t>：内閣府「</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政府経済見通し（令和</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 年央試算）」</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3"/>
          <a:stretch>
            <a:fillRect/>
          </a:stretch>
        </p:blipFill>
        <p:spPr>
          <a:xfrm>
            <a:off x="611560" y="663802"/>
            <a:ext cx="8136904" cy="5640433"/>
          </a:xfrm>
          <a:prstGeom prst="rect">
            <a:avLst/>
          </a:prstGeom>
        </p:spPr>
      </p:pic>
      <p:sp>
        <p:nvSpPr>
          <p:cNvPr id="3" name="スライド番号プレースホルダー 2"/>
          <p:cNvSpPr>
            <a:spLocks noGrp="1"/>
          </p:cNvSpPr>
          <p:nvPr>
            <p:ph type="sldNum" sz="quarter" idx="12"/>
          </p:nvPr>
        </p:nvSpPr>
        <p:spPr>
          <a:xfrm>
            <a:off x="6902896" y="6448251"/>
            <a:ext cx="2133600" cy="365125"/>
          </a:xfrm>
        </p:spPr>
        <p:txBody>
          <a:bodyPr/>
          <a:lstStyle/>
          <a:p>
            <a:r>
              <a:rPr kumimoji="1" lang="en-US" altLang="ja-JP" sz="900" dirty="0" smtClean="0">
                <a:solidFill>
                  <a:schemeClr val="tx1"/>
                </a:solidFill>
                <a:latin typeface="Meiryo UI" panose="020B0604030504040204" pitchFamily="50" charset="-128"/>
                <a:ea typeface="Meiryo UI" panose="020B0604030504040204" pitchFamily="50" charset="-128"/>
              </a:rPr>
              <a:t>3</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77973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グラフ 20"/>
          <p:cNvGraphicFramePr>
            <a:graphicFrameLocks/>
          </p:cNvGraphicFramePr>
          <p:nvPr>
            <p:extLst>
              <p:ext uri="{D42A27DB-BD31-4B8C-83A1-F6EECF244321}">
                <p14:modId xmlns:p14="http://schemas.microsoft.com/office/powerpoint/2010/main" val="4096541935"/>
              </p:ext>
            </p:extLst>
          </p:nvPr>
        </p:nvGraphicFramePr>
        <p:xfrm>
          <a:off x="4717922" y="1891209"/>
          <a:ext cx="4415220" cy="1200524"/>
        </p:xfrm>
        <a:graphic>
          <a:graphicData uri="http://schemas.openxmlformats.org/drawingml/2006/chart">
            <c:chart xmlns:c="http://schemas.openxmlformats.org/drawingml/2006/chart" xmlns:r="http://schemas.openxmlformats.org/officeDocument/2006/relationships" r:id="rId3"/>
          </a:graphicData>
        </a:graphic>
      </p:graphicFrame>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smtClean="0">
                <a:solidFill>
                  <a:schemeClr val="tx1"/>
                </a:solidFill>
                <a:ea typeface="Meiryo UI" panose="020B0604030504040204" pitchFamily="50" charset="-128"/>
                <a:cs typeface="Times New Roman" panose="02020603050405020304" pitchFamily="18" charset="0"/>
              </a:rPr>
              <a:t>　倒産の動向（全国・大阪）</a:t>
            </a:r>
            <a:endParaRPr lang="ja-JP" altLang="en-US" sz="2000" b="1" kern="100" dirty="0">
              <a:solidFill>
                <a:schemeClr val="tx1"/>
              </a:solidFill>
              <a:ea typeface="Meiryo UI" panose="020B0604030504040204" pitchFamily="50" charset="-128"/>
              <a:cs typeface="Times New Roman" panose="02020603050405020304" pitchFamily="18" charset="0"/>
            </a:endParaRPr>
          </a:p>
        </p:txBody>
      </p:sp>
      <p:sp>
        <p:nvSpPr>
          <p:cNvPr id="37" name="テキスト ボックス 36"/>
          <p:cNvSpPr txBox="1"/>
          <p:nvPr/>
        </p:nvSpPr>
        <p:spPr>
          <a:xfrm>
            <a:off x="83224" y="692696"/>
            <a:ext cx="8776102" cy="954107"/>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新型コロナウイルス感染症の拡大以降、実質</a:t>
            </a:r>
            <a:r>
              <a:rPr lang="ja-JP" altLang="en-US" sz="1400" dirty="0">
                <a:latin typeface="Meiryo UI" panose="020B0604030504040204" pitchFamily="50" charset="-128"/>
                <a:ea typeface="Meiryo UI" panose="020B0604030504040204" pitchFamily="50" charset="-128"/>
              </a:rPr>
              <a:t>無利子・無担保</a:t>
            </a:r>
            <a:r>
              <a:rPr lang="ja-JP" altLang="en-US" sz="1400" dirty="0" smtClean="0">
                <a:latin typeface="Meiryo UI" panose="020B0604030504040204" pitchFamily="50" charset="-128"/>
                <a:ea typeface="Meiryo UI" panose="020B0604030504040204" pitchFamily="50" charset="-128"/>
              </a:rPr>
              <a:t>融資などの資金支援等により倒産件数は減少傾向。</a:t>
            </a:r>
            <a:endParaRPr lang="en-US" altLang="ja-JP" sz="14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一方、コロナ</a:t>
            </a:r>
            <a:r>
              <a:rPr lang="ja-JP" altLang="en-US" sz="1400" dirty="0">
                <a:latin typeface="Meiryo UI" panose="020B0604030504040204" pitchFamily="50" charset="-128"/>
                <a:ea typeface="Meiryo UI" panose="020B0604030504040204" pitchFamily="50" charset="-128"/>
              </a:rPr>
              <a:t>関連の倒産件数</a:t>
            </a:r>
            <a:r>
              <a:rPr lang="ja-JP" altLang="en-US" sz="1400" dirty="0" smtClean="0">
                <a:latin typeface="Meiryo UI" panose="020B0604030504040204" pitchFamily="50" charset="-128"/>
                <a:ea typeface="Meiryo UI" panose="020B0604030504040204" pitchFamily="50" charset="-128"/>
              </a:rPr>
              <a:t>は増加</a:t>
            </a:r>
            <a:r>
              <a:rPr lang="ja-JP" altLang="en-US" sz="1400" dirty="0">
                <a:latin typeface="Meiryo UI" panose="020B0604030504040204" pitchFamily="50" charset="-128"/>
                <a:ea typeface="Meiryo UI" panose="020B0604030504040204" pitchFamily="50" charset="-128"/>
              </a:rPr>
              <a:t>傾向にあり</a:t>
            </a:r>
            <a:r>
              <a:rPr lang="ja-JP" altLang="en-US" sz="1400" dirty="0" smtClean="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8</a:t>
            </a:r>
            <a:r>
              <a:rPr lang="ja-JP" altLang="en-US" sz="1400" dirty="0" smtClean="0">
                <a:latin typeface="Meiryo UI" panose="020B0604030504040204" pitchFamily="50" charset="-128"/>
                <a:ea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rPr>
              <a:t>日</a:t>
            </a:r>
            <a:r>
              <a:rPr lang="ja-JP" altLang="en-US" sz="1400" dirty="0">
                <a:latin typeface="Meiryo UI" panose="020B0604030504040204" pitchFamily="50" charset="-128"/>
                <a:ea typeface="Meiryo UI" panose="020B0604030504040204" pitchFamily="50" charset="-128"/>
              </a:rPr>
              <a:t>時点で、全国で</a:t>
            </a:r>
            <a:r>
              <a:rPr lang="en-US" altLang="ja-JP" sz="1400" dirty="0" smtClean="0">
                <a:latin typeface="Meiryo UI" panose="020B0604030504040204" pitchFamily="50" charset="-128"/>
                <a:ea typeface="Meiryo UI" panose="020B0604030504040204" pitchFamily="50" charset="-128"/>
              </a:rPr>
              <a:t>1,875</a:t>
            </a:r>
            <a:r>
              <a:rPr lang="ja-JP" altLang="en-US" sz="1400" dirty="0" smtClean="0">
                <a:latin typeface="Meiryo UI" panose="020B0604030504040204" pitchFamily="50" charset="-128"/>
                <a:ea typeface="Meiryo UI" panose="020B0604030504040204" pitchFamily="50" charset="-128"/>
              </a:rPr>
              <a:t>件（</a:t>
            </a:r>
            <a:r>
              <a:rPr lang="ja-JP" altLang="en-US" sz="1400" dirty="0">
                <a:latin typeface="Meiryo UI" panose="020B0604030504040204" pitchFamily="50" charset="-128"/>
                <a:ea typeface="Meiryo UI" panose="020B0604030504040204" pitchFamily="50" charset="-128"/>
              </a:rPr>
              <a:t>自主的な</a:t>
            </a:r>
            <a:r>
              <a:rPr lang="ja-JP" altLang="en-US" sz="1400" dirty="0" smtClean="0">
                <a:latin typeface="Meiryo UI" panose="020B0604030504040204" pitchFamily="50" charset="-128"/>
                <a:ea typeface="Meiryo UI" panose="020B0604030504040204" pitchFamily="50" charset="-128"/>
              </a:rPr>
              <a:t>廃業は含まれていない）。大阪</a:t>
            </a:r>
            <a:r>
              <a:rPr lang="ja-JP" altLang="en-US" sz="1400" dirty="0">
                <a:latin typeface="Meiryo UI" panose="020B0604030504040204" pitchFamily="50" charset="-128"/>
                <a:ea typeface="Meiryo UI" panose="020B0604030504040204" pitchFamily="50" charset="-128"/>
              </a:rPr>
              <a:t>の倒産件数は</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203</a:t>
            </a:r>
            <a:r>
              <a:rPr lang="ja-JP" altLang="en-US" sz="1400" dirty="0" smtClean="0">
                <a:latin typeface="Meiryo UI" panose="020B0604030504040204" pitchFamily="50" charset="-128"/>
                <a:ea typeface="Meiryo UI" panose="020B0604030504040204" pitchFamily="50" charset="-128"/>
              </a:rPr>
              <a:t>件</a:t>
            </a:r>
            <a:r>
              <a:rPr lang="ja-JP" altLang="en-US" sz="1400" dirty="0">
                <a:latin typeface="Meiryo UI" panose="020B0604030504040204" pitchFamily="50" charset="-128"/>
                <a:ea typeface="Meiryo UI" panose="020B0604030504040204" pitchFamily="50" charset="-128"/>
              </a:rPr>
              <a:t>であり、全国で２番目に高い水準</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業種</a:t>
            </a:r>
            <a:r>
              <a:rPr lang="ja-JP" altLang="en-US" sz="1400" dirty="0">
                <a:latin typeface="Meiryo UI" panose="020B0604030504040204" pitchFamily="50" charset="-128"/>
                <a:ea typeface="Meiryo UI" panose="020B0604030504040204" pitchFamily="50" charset="-128"/>
              </a:rPr>
              <a:t>別でみると、</a:t>
            </a:r>
            <a:r>
              <a:rPr lang="ja-JP" altLang="en-US" sz="1400" dirty="0" smtClean="0">
                <a:latin typeface="Meiryo UI" panose="020B0604030504040204" pitchFamily="50" charset="-128"/>
                <a:ea typeface="Meiryo UI" panose="020B0604030504040204" pitchFamily="50" charset="-128"/>
              </a:rPr>
              <a:t>飲食店、ホテル・旅館といった観光に関連する事業者の倒産が多い。</a:t>
            </a:r>
            <a:endParaRPr lang="en-US" altLang="ja-JP" sz="1400" dirty="0" smtClean="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34CF59F8-A367-4EC1-83BF-5D400B8A4CCC}"/>
              </a:ext>
            </a:extLst>
          </p:cNvPr>
          <p:cNvSpPr txBox="1"/>
          <p:nvPr/>
        </p:nvSpPr>
        <p:spPr>
          <a:xfrm>
            <a:off x="5148064" y="6381328"/>
            <a:ext cx="4067945" cy="220188"/>
          </a:xfrm>
          <a:prstGeom prst="rect">
            <a:avLst/>
          </a:prstGeom>
          <a:noFill/>
          <a:ln>
            <a:noFill/>
          </a:ln>
        </p:spPr>
        <p:txBody>
          <a:bodyPr wrap="square" rtlCol="0">
            <a:spAutoFit/>
          </a:bodyPr>
          <a:lstStyle/>
          <a:p>
            <a:pPr marL="164127" indent="-164127" defTabSz="844083">
              <a:defRPr/>
            </a:pPr>
            <a:r>
              <a:rPr lang="ja-JP" altLang="en-US" sz="831" dirty="0">
                <a:latin typeface="Meiryo UI" panose="020B0604030504040204" pitchFamily="50" charset="-128"/>
                <a:ea typeface="Meiryo UI" panose="020B0604030504040204" pitchFamily="50" charset="-128"/>
              </a:rPr>
              <a:t>出典</a:t>
            </a:r>
            <a:r>
              <a:rPr lang="ja-JP" altLang="en-US" sz="831" dirty="0" smtClean="0">
                <a:latin typeface="Meiryo UI" panose="020B0604030504040204" pitchFamily="50" charset="-128"/>
                <a:ea typeface="Meiryo UI" panose="020B0604030504040204" pitchFamily="50" charset="-128"/>
              </a:rPr>
              <a:t>：</a:t>
            </a:r>
            <a:r>
              <a:rPr lang="ja-JP" altLang="en-US"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帝国データバンク </a:t>
            </a:r>
            <a:r>
              <a:rPr lang="ja-JP" altLang="en-US" sz="83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「全国企業倒産集計」、「新型</a:t>
            </a:r>
            <a:r>
              <a:rPr lang="ja-JP" altLang="en-US"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コロナウイルス関連</a:t>
            </a:r>
            <a:r>
              <a:rPr lang="ja-JP" altLang="en-US" sz="83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倒産」より作成</a:t>
            </a:r>
            <a:endParaRPr lang="en-US" altLang="ja-JP" sz="83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a:extLst>
              <a:ext uri="{FF2B5EF4-FFF2-40B4-BE49-F238E27FC236}">
                <a16:creationId xmlns:a16="http://schemas.microsoft.com/office/drawing/2014/main" id="{34CF59F8-A367-4EC1-83BF-5D400B8A4CCC}"/>
              </a:ext>
            </a:extLst>
          </p:cNvPr>
          <p:cNvSpPr txBox="1"/>
          <p:nvPr/>
        </p:nvSpPr>
        <p:spPr>
          <a:xfrm>
            <a:off x="959107" y="3159493"/>
            <a:ext cx="4822165" cy="276999"/>
          </a:xfrm>
          <a:prstGeom prst="rect">
            <a:avLst/>
          </a:prstGeom>
          <a:noFill/>
          <a:ln>
            <a:noFill/>
          </a:ln>
        </p:spPr>
        <p:txBody>
          <a:bodyPr wrap="square" rtlCol="0">
            <a:spAutoFit/>
          </a:bodyPr>
          <a:lstStyle/>
          <a:p>
            <a:pPr marL="201221" indent="-201221"/>
            <a:r>
              <a:rPr lang="ja-JP" altLang="en-US" sz="1200" dirty="0" smtClean="0">
                <a:latin typeface="Meiryo UI" panose="020B0604030504040204" pitchFamily="50" charset="-128"/>
                <a:ea typeface="Meiryo UI" panose="020B0604030504040204" pitchFamily="50" charset="-128"/>
              </a:rPr>
              <a:t>新型コロナウイルス関連倒産件数の推移（</a:t>
            </a:r>
            <a:r>
              <a:rPr lang="en-US" altLang="ja-JP" sz="1200" dirty="0" smtClean="0">
                <a:latin typeface="Meiryo UI" panose="020B0604030504040204" pitchFamily="50" charset="-128"/>
                <a:ea typeface="Meiryo UI" panose="020B0604030504040204" pitchFamily="50" charset="-128"/>
              </a:rPr>
              <a:t>2021</a:t>
            </a:r>
            <a:r>
              <a:rPr lang="ja-JP" altLang="en-US" sz="1200" dirty="0" smtClean="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8</a:t>
            </a:r>
            <a:r>
              <a:rPr lang="ja-JP" altLang="en-US" sz="1200" dirty="0" smtClean="0">
                <a:latin typeface="Meiryo UI" panose="020B0604030504040204" pitchFamily="50" charset="-128"/>
                <a:ea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rPr>
              <a:t>12</a:t>
            </a:r>
            <a:r>
              <a:rPr lang="ja-JP" altLang="en-US" sz="1200" dirty="0" smtClean="0">
                <a:latin typeface="Meiryo UI" panose="020B0604030504040204" pitchFamily="50" charset="-128"/>
                <a:ea typeface="Meiryo UI" panose="020B0604030504040204" pitchFamily="50" charset="-128"/>
              </a:rPr>
              <a:t>日時点、全国）</a:t>
            </a:r>
            <a:endParaRPr lang="en-US" altLang="ja-JP" sz="1200" dirty="0">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830067050"/>
              </p:ext>
            </p:extLst>
          </p:nvPr>
        </p:nvGraphicFramePr>
        <p:xfrm>
          <a:off x="6516216" y="3573016"/>
          <a:ext cx="2470009" cy="2781402"/>
        </p:xfrm>
        <a:graphic>
          <a:graphicData uri="http://schemas.openxmlformats.org/drawingml/2006/table">
            <a:tbl>
              <a:tblPr firstRow="1" bandRow="1">
                <a:tableStyleId>{5C22544A-7EE6-4342-B048-85BDC9FD1C3A}</a:tableStyleId>
              </a:tblPr>
              <a:tblGrid>
                <a:gridCol w="1049753">
                  <a:extLst>
                    <a:ext uri="{9D8B030D-6E8A-4147-A177-3AD203B41FA5}">
                      <a16:colId xmlns:a16="http://schemas.microsoft.com/office/drawing/2014/main" val="1301532842"/>
                    </a:ext>
                  </a:extLst>
                </a:gridCol>
                <a:gridCol w="710128">
                  <a:extLst>
                    <a:ext uri="{9D8B030D-6E8A-4147-A177-3AD203B41FA5}">
                      <a16:colId xmlns:a16="http://schemas.microsoft.com/office/drawing/2014/main" val="3492088130"/>
                    </a:ext>
                  </a:extLst>
                </a:gridCol>
                <a:gridCol w="710128">
                  <a:extLst>
                    <a:ext uri="{9D8B030D-6E8A-4147-A177-3AD203B41FA5}">
                      <a16:colId xmlns:a16="http://schemas.microsoft.com/office/drawing/2014/main" val="2586769672"/>
                    </a:ext>
                  </a:extLst>
                </a:gridCol>
              </a:tblGrid>
              <a:tr h="255352">
                <a:tc>
                  <a:txBody>
                    <a:bodyPr/>
                    <a:lstStyle/>
                    <a:p>
                      <a:pPr algn="ctr"/>
                      <a:r>
                        <a:rPr kumimoji="1" lang="ja-JP" altLang="en-US" sz="1050" b="0" dirty="0" smtClean="0">
                          <a:latin typeface="Meiryo UI" panose="020B0604030504040204" pitchFamily="50" charset="-128"/>
                          <a:ea typeface="Meiryo UI" panose="020B0604030504040204" pitchFamily="50" charset="-128"/>
                        </a:rPr>
                        <a:t>業種</a:t>
                      </a:r>
                      <a:endParaRPr kumimoji="1" lang="en-US" altLang="ja-JP" sz="1050" b="0" dirty="0" smtClean="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b="0" dirty="0" smtClean="0">
                          <a:latin typeface="Meiryo UI" panose="020B0604030504040204" pitchFamily="50" charset="-128"/>
                          <a:ea typeface="Meiryo UI" panose="020B0604030504040204" pitchFamily="50" charset="-128"/>
                        </a:rPr>
                        <a:t>件数</a:t>
                      </a:r>
                      <a:endParaRPr kumimoji="1" lang="ja-JP" altLang="en-US" sz="1050" b="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b="0" dirty="0" smtClean="0">
                          <a:latin typeface="Meiryo UI" panose="020B0604030504040204" pitchFamily="50" charset="-128"/>
                          <a:ea typeface="Meiryo UI" panose="020B0604030504040204" pitchFamily="50" charset="-128"/>
                        </a:rPr>
                        <a:t>割合</a:t>
                      </a:r>
                      <a:endParaRPr kumimoji="1" lang="ja-JP" altLang="en-US" sz="105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651450219"/>
                  </a:ext>
                </a:extLst>
              </a:tr>
              <a:tr h="252605">
                <a:tc>
                  <a:txBody>
                    <a:bodyPr/>
                    <a:lstStyle/>
                    <a:p>
                      <a:pPr algn="ctr"/>
                      <a:r>
                        <a:rPr kumimoji="1" lang="ja-JP" altLang="en-US" sz="1050" dirty="0" smtClean="0">
                          <a:latin typeface="Meiryo UI" panose="020B0604030504040204" pitchFamily="50" charset="-128"/>
                          <a:ea typeface="Meiryo UI" panose="020B0604030504040204" pitchFamily="50" charset="-128"/>
                        </a:rPr>
                        <a:t>飲食店</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312</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16.6</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200339078"/>
                  </a:ext>
                </a:extLst>
              </a:tr>
              <a:tr h="252605">
                <a:tc>
                  <a:txBody>
                    <a:bodyPr/>
                    <a:lstStyle/>
                    <a:p>
                      <a:pPr algn="ctr"/>
                      <a:r>
                        <a:rPr kumimoji="1" lang="ja-JP" altLang="en-US" sz="1050" dirty="0" smtClean="0">
                          <a:latin typeface="Meiryo UI" panose="020B0604030504040204" pitchFamily="50" charset="-128"/>
                          <a:ea typeface="Meiryo UI" panose="020B0604030504040204" pitchFamily="50" charset="-128"/>
                        </a:rPr>
                        <a:t>建設・工事業</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186</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9.9</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1819329007"/>
                  </a:ext>
                </a:extLst>
              </a:tr>
              <a:tr h="252605">
                <a:tc>
                  <a:txBody>
                    <a:bodyPr/>
                    <a:lstStyle/>
                    <a:p>
                      <a:pPr algn="ctr"/>
                      <a:r>
                        <a:rPr kumimoji="1" lang="ja-JP" altLang="en-US" sz="1050" dirty="0" smtClean="0">
                          <a:latin typeface="Meiryo UI" panose="020B0604030504040204" pitchFamily="50" charset="-128"/>
                          <a:ea typeface="Meiryo UI" panose="020B0604030504040204" pitchFamily="50" charset="-128"/>
                        </a:rPr>
                        <a:t>ホテル・旅館</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104</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5.5</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1449855170"/>
                  </a:ext>
                </a:extLst>
              </a:tr>
              <a:tr h="252605">
                <a:tc>
                  <a:txBody>
                    <a:bodyPr/>
                    <a:lstStyle/>
                    <a:p>
                      <a:pPr algn="ctr"/>
                      <a:r>
                        <a:rPr kumimoji="1" lang="ja-JP" altLang="en-US" sz="1050" dirty="0" smtClean="0">
                          <a:latin typeface="Meiryo UI" panose="020B0604030504040204" pitchFamily="50" charset="-128"/>
                          <a:ea typeface="Meiryo UI" panose="020B0604030504040204" pitchFamily="50" charset="-128"/>
                        </a:rPr>
                        <a:t>食品卸</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98</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5.2</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89968908"/>
                  </a:ext>
                </a:extLst>
              </a:tr>
              <a:tr h="252605">
                <a:tc>
                  <a:txBody>
                    <a:bodyPr/>
                    <a:lstStyle/>
                    <a:p>
                      <a:pPr algn="ctr"/>
                      <a:r>
                        <a:rPr kumimoji="1" lang="ja-JP" altLang="en-US" sz="1050" dirty="0" smtClean="0">
                          <a:latin typeface="Meiryo UI" panose="020B0604030504040204" pitchFamily="50" charset="-128"/>
                          <a:ea typeface="Meiryo UI" panose="020B0604030504040204" pitchFamily="50" charset="-128"/>
                        </a:rPr>
                        <a:t>アパレル・小売</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86</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4.6</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1554344600"/>
                  </a:ext>
                </a:extLst>
              </a:tr>
              <a:tr h="252605">
                <a:tc>
                  <a:txBody>
                    <a:bodyPr/>
                    <a:lstStyle/>
                    <a:p>
                      <a:pPr algn="ctr"/>
                      <a:r>
                        <a:rPr kumimoji="1" lang="ja-JP" altLang="en-US" sz="1050" dirty="0" smtClean="0">
                          <a:latin typeface="Meiryo UI" panose="020B0604030504040204" pitchFamily="50" charset="-128"/>
                          <a:ea typeface="Meiryo UI" panose="020B0604030504040204" pitchFamily="50" charset="-128"/>
                        </a:rPr>
                        <a:t>食品小売</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62</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3.3</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3923348672"/>
                  </a:ext>
                </a:extLst>
              </a:tr>
              <a:tr h="252605">
                <a:tc>
                  <a:txBody>
                    <a:bodyPr/>
                    <a:lstStyle/>
                    <a:p>
                      <a:pPr algn="ctr"/>
                      <a:r>
                        <a:rPr kumimoji="1" lang="ja-JP" altLang="en-US" sz="1050" dirty="0" smtClean="0">
                          <a:latin typeface="Meiryo UI" panose="020B0604030504040204" pitchFamily="50" charset="-128"/>
                          <a:ea typeface="Meiryo UI" panose="020B0604030504040204" pitchFamily="50" charset="-128"/>
                        </a:rPr>
                        <a:t>アパレル卸</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55</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2.9</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1412604142"/>
                  </a:ext>
                </a:extLst>
              </a:tr>
              <a:tr h="252605">
                <a:tc>
                  <a:txBody>
                    <a:bodyPr/>
                    <a:lstStyle/>
                    <a:p>
                      <a:pPr algn="ctr"/>
                      <a:r>
                        <a:rPr kumimoji="1" lang="ja-JP" altLang="en-US" sz="1050" dirty="0" smtClean="0">
                          <a:latin typeface="Meiryo UI" panose="020B0604030504040204" pitchFamily="50" charset="-128"/>
                          <a:ea typeface="Meiryo UI" panose="020B0604030504040204" pitchFamily="50" charset="-128"/>
                        </a:rPr>
                        <a:t>不動産</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45</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2.4</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795494225"/>
                  </a:ext>
                </a:extLst>
              </a:tr>
              <a:tr h="252605">
                <a:tc>
                  <a:txBody>
                    <a:bodyPr/>
                    <a:lstStyle/>
                    <a:p>
                      <a:pPr algn="ctr"/>
                      <a:r>
                        <a:rPr kumimoji="1" lang="ja-JP" altLang="en-US" sz="1050" dirty="0" smtClean="0">
                          <a:latin typeface="Meiryo UI" panose="020B0604030504040204" pitchFamily="50" charset="-128"/>
                          <a:ea typeface="Meiryo UI" panose="020B0604030504040204" pitchFamily="50" charset="-128"/>
                        </a:rPr>
                        <a:t>食品製造</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43</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2.3</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1700927275"/>
                  </a:ext>
                </a:extLst>
              </a:tr>
              <a:tr h="252605">
                <a:tc>
                  <a:txBody>
                    <a:bodyPr/>
                    <a:lstStyle/>
                    <a:p>
                      <a:pPr algn="ctr"/>
                      <a:r>
                        <a:rPr kumimoji="1" lang="ja-JP" altLang="en-US" sz="1050" dirty="0" smtClean="0">
                          <a:latin typeface="Meiryo UI" panose="020B0604030504040204" pitchFamily="50" charset="-128"/>
                          <a:ea typeface="Meiryo UI" panose="020B0604030504040204" pitchFamily="50" charset="-128"/>
                        </a:rPr>
                        <a:t>アパレル製造</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32</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1.7</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3380595460"/>
                  </a:ext>
                </a:extLst>
              </a:tr>
            </a:tbl>
          </a:graphicData>
        </a:graphic>
      </p:graphicFrame>
      <p:sp>
        <p:nvSpPr>
          <p:cNvPr id="19" name="テキスト ボックス 18">
            <a:extLst>
              <a:ext uri="{FF2B5EF4-FFF2-40B4-BE49-F238E27FC236}">
                <a16:creationId xmlns:a16="http://schemas.microsoft.com/office/drawing/2014/main" id="{34CF59F8-A367-4EC1-83BF-5D400B8A4CCC}"/>
              </a:ext>
            </a:extLst>
          </p:cNvPr>
          <p:cNvSpPr txBox="1"/>
          <p:nvPr/>
        </p:nvSpPr>
        <p:spPr>
          <a:xfrm>
            <a:off x="6300192" y="3140968"/>
            <a:ext cx="2807756" cy="461665"/>
          </a:xfrm>
          <a:prstGeom prst="rect">
            <a:avLst/>
          </a:prstGeom>
          <a:noFill/>
          <a:ln>
            <a:noFill/>
          </a:ln>
        </p:spPr>
        <p:txBody>
          <a:bodyPr wrap="square" rtlCol="0">
            <a:spAutoFit/>
          </a:bodyPr>
          <a:lstStyle/>
          <a:p>
            <a:pPr marL="201221" indent="-201221" algn="ctr"/>
            <a:r>
              <a:rPr lang="ja-JP" altLang="en-US" sz="1200" dirty="0" smtClean="0">
                <a:latin typeface="Meiryo UI" panose="020B0604030504040204" pitchFamily="50" charset="-128"/>
                <a:ea typeface="Meiryo UI" panose="020B0604030504040204" pitchFamily="50" charset="-128"/>
              </a:rPr>
              <a:t>業種別コロナ関連倒産件数</a:t>
            </a:r>
            <a:endParaRPr lang="en-US" altLang="ja-JP" sz="1200" dirty="0" smtClean="0">
              <a:latin typeface="Meiryo UI" panose="020B0604030504040204" pitchFamily="50" charset="-128"/>
              <a:ea typeface="Meiryo UI" panose="020B0604030504040204" pitchFamily="50" charset="-128"/>
            </a:endParaRPr>
          </a:p>
          <a:p>
            <a:pPr marL="201221" indent="-201221" algn="ct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2021</a:t>
            </a:r>
            <a:r>
              <a:rPr lang="ja-JP" altLang="en-US" sz="1200" dirty="0" smtClean="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8</a:t>
            </a:r>
            <a:r>
              <a:rPr lang="ja-JP" altLang="en-US" sz="1200" dirty="0" smtClean="0">
                <a:latin typeface="Meiryo UI" panose="020B0604030504040204" pitchFamily="50" charset="-128"/>
                <a:ea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rPr>
              <a:t>12</a:t>
            </a:r>
            <a:r>
              <a:rPr lang="ja-JP" altLang="en-US" sz="1200" dirty="0" smtClean="0">
                <a:latin typeface="Meiryo UI" panose="020B0604030504040204" pitchFamily="50" charset="-128"/>
                <a:ea typeface="Meiryo UI" panose="020B0604030504040204" pitchFamily="50" charset="-128"/>
              </a:rPr>
              <a:t>日時点累計、全国）</a:t>
            </a:r>
            <a:endParaRPr lang="en-US" altLang="ja-JP" sz="12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34CF59F8-A367-4EC1-83BF-5D400B8A4CCC}"/>
              </a:ext>
            </a:extLst>
          </p:cNvPr>
          <p:cNvSpPr txBox="1"/>
          <p:nvPr/>
        </p:nvSpPr>
        <p:spPr>
          <a:xfrm>
            <a:off x="372804" y="3216795"/>
            <a:ext cx="440706" cy="230832"/>
          </a:xfrm>
          <a:prstGeom prst="rect">
            <a:avLst/>
          </a:prstGeom>
          <a:noFill/>
          <a:ln>
            <a:noFill/>
          </a:ln>
        </p:spPr>
        <p:txBody>
          <a:bodyPr wrap="square" rtlCol="0">
            <a:spAutoFit/>
          </a:bodyPr>
          <a:lstStyle/>
          <a:p>
            <a:pPr marL="201221" indent="-201221"/>
            <a:r>
              <a:rPr lang="ja-JP" altLang="en-US" sz="900" dirty="0" smtClean="0">
                <a:latin typeface="ＭＳ Ｐゴシック" panose="020B0600070205080204" pitchFamily="50" charset="-128"/>
                <a:ea typeface="ＭＳ Ｐゴシック" panose="020B0600070205080204" pitchFamily="50" charset="-128"/>
              </a:rPr>
              <a:t>（件）</a:t>
            </a:r>
            <a:endParaRPr lang="en-US" altLang="ja-JP" sz="900" dirty="0">
              <a:latin typeface="ＭＳ Ｐゴシック" panose="020B0600070205080204" pitchFamily="50" charset="-128"/>
              <a:ea typeface="ＭＳ Ｐゴシック" panose="020B0600070205080204" pitchFamily="50" charset="-128"/>
            </a:endParaRPr>
          </a:p>
        </p:txBody>
      </p:sp>
      <p:graphicFrame>
        <p:nvGraphicFramePr>
          <p:cNvPr id="13" name="グラフ 12"/>
          <p:cNvGraphicFramePr>
            <a:graphicFrameLocks/>
          </p:cNvGraphicFramePr>
          <p:nvPr>
            <p:extLst>
              <p:ext uri="{D42A27DB-BD31-4B8C-83A1-F6EECF244321}">
                <p14:modId xmlns:p14="http://schemas.microsoft.com/office/powerpoint/2010/main" val="1624703687"/>
              </p:ext>
            </p:extLst>
          </p:nvPr>
        </p:nvGraphicFramePr>
        <p:xfrm>
          <a:off x="287358" y="1876259"/>
          <a:ext cx="4415220" cy="1211864"/>
        </p:xfrm>
        <a:graphic>
          <a:graphicData uri="http://schemas.openxmlformats.org/drawingml/2006/chart">
            <c:chart xmlns:c="http://schemas.openxmlformats.org/drawingml/2006/chart" xmlns:r="http://schemas.openxmlformats.org/officeDocument/2006/relationships" r:id="rId4"/>
          </a:graphicData>
        </a:graphic>
      </p:graphicFrame>
      <p:sp>
        <p:nvSpPr>
          <p:cNvPr id="14" name="テキスト ボックス 13">
            <a:extLst>
              <a:ext uri="{FF2B5EF4-FFF2-40B4-BE49-F238E27FC236}">
                <a16:creationId xmlns:a16="http://schemas.microsoft.com/office/drawing/2014/main" id="{34CF59F8-A367-4EC1-83BF-5D400B8A4CCC}"/>
              </a:ext>
            </a:extLst>
          </p:cNvPr>
          <p:cNvSpPr txBox="1"/>
          <p:nvPr/>
        </p:nvSpPr>
        <p:spPr>
          <a:xfrm>
            <a:off x="1231430" y="1654698"/>
            <a:ext cx="3018338" cy="276999"/>
          </a:xfrm>
          <a:prstGeom prst="rect">
            <a:avLst/>
          </a:prstGeom>
          <a:noFill/>
          <a:ln>
            <a:noFill/>
          </a:ln>
        </p:spPr>
        <p:txBody>
          <a:bodyPr wrap="square" rtlCol="0">
            <a:spAutoFit/>
          </a:bodyPr>
          <a:lstStyle/>
          <a:p>
            <a:pPr marL="201221" indent="-201221" algn="ctr"/>
            <a:r>
              <a:rPr lang="ja-JP" altLang="en-US" sz="1200" dirty="0" smtClean="0">
                <a:latin typeface="Meiryo UI" panose="020B0604030504040204" pitchFamily="50" charset="-128"/>
                <a:ea typeface="Meiryo UI" panose="020B0604030504040204" pitchFamily="50" charset="-128"/>
              </a:rPr>
              <a:t>倒産件数の推移（全国）</a:t>
            </a:r>
            <a:endParaRPr lang="en-US" altLang="ja-JP" sz="12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34CF59F8-A367-4EC1-83BF-5D400B8A4CCC}"/>
              </a:ext>
            </a:extLst>
          </p:cNvPr>
          <p:cNvSpPr txBox="1"/>
          <p:nvPr/>
        </p:nvSpPr>
        <p:spPr>
          <a:xfrm>
            <a:off x="314870" y="1758008"/>
            <a:ext cx="440706" cy="230832"/>
          </a:xfrm>
          <a:prstGeom prst="rect">
            <a:avLst/>
          </a:prstGeom>
          <a:noFill/>
          <a:ln>
            <a:noFill/>
          </a:ln>
        </p:spPr>
        <p:txBody>
          <a:bodyPr wrap="square" rtlCol="0">
            <a:spAutoFit/>
          </a:bodyPr>
          <a:lstStyle/>
          <a:p>
            <a:pPr marL="201221" indent="-201221"/>
            <a:r>
              <a:rPr lang="ja-JP" altLang="en-US" sz="900" dirty="0" smtClean="0">
                <a:latin typeface="ＭＳ Ｐゴシック" panose="020B0600070205080204" pitchFamily="50" charset="-128"/>
                <a:ea typeface="ＭＳ Ｐゴシック" panose="020B0600070205080204" pitchFamily="50" charset="-128"/>
              </a:rPr>
              <a:t>（件）</a:t>
            </a:r>
            <a:endParaRPr lang="en-US" altLang="ja-JP" sz="900" dirty="0">
              <a:latin typeface="ＭＳ Ｐゴシック" panose="020B0600070205080204" pitchFamily="50" charset="-128"/>
              <a:ea typeface="ＭＳ Ｐゴシック" panose="020B0600070205080204" pitchFamily="50" charset="-128"/>
            </a:endParaRPr>
          </a:p>
        </p:txBody>
      </p:sp>
      <p:sp>
        <p:nvSpPr>
          <p:cNvPr id="22" name="テキスト ボックス 21">
            <a:extLst>
              <a:ext uri="{FF2B5EF4-FFF2-40B4-BE49-F238E27FC236}">
                <a16:creationId xmlns:a16="http://schemas.microsoft.com/office/drawing/2014/main" id="{34CF59F8-A367-4EC1-83BF-5D400B8A4CCC}"/>
              </a:ext>
            </a:extLst>
          </p:cNvPr>
          <p:cNvSpPr txBox="1"/>
          <p:nvPr/>
        </p:nvSpPr>
        <p:spPr>
          <a:xfrm>
            <a:off x="5679592" y="1628800"/>
            <a:ext cx="3018338" cy="276999"/>
          </a:xfrm>
          <a:prstGeom prst="rect">
            <a:avLst/>
          </a:prstGeom>
          <a:noFill/>
          <a:ln>
            <a:noFill/>
          </a:ln>
        </p:spPr>
        <p:txBody>
          <a:bodyPr wrap="square" rtlCol="0">
            <a:spAutoFit/>
          </a:bodyPr>
          <a:lstStyle/>
          <a:p>
            <a:pPr marL="201221" indent="-201221" algn="ctr"/>
            <a:r>
              <a:rPr lang="ja-JP" altLang="en-US" sz="1200" dirty="0" smtClean="0">
                <a:latin typeface="Meiryo UI" panose="020B0604030504040204" pitchFamily="50" charset="-128"/>
                <a:ea typeface="Meiryo UI" panose="020B0604030504040204" pitchFamily="50" charset="-128"/>
              </a:rPr>
              <a:t>倒産件数の推移（大阪）</a:t>
            </a:r>
            <a:endParaRPr lang="en-US" altLang="ja-JP" sz="12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34CF59F8-A367-4EC1-83BF-5D400B8A4CCC}"/>
              </a:ext>
            </a:extLst>
          </p:cNvPr>
          <p:cNvSpPr txBox="1"/>
          <p:nvPr/>
        </p:nvSpPr>
        <p:spPr>
          <a:xfrm>
            <a:off x="4734598" y="1719724"/>
            <a:ext cx="440706" cy="230832"/>
          </a:xfrm>
          <a:prstGeom prst="rect">
            <a:avLst/>
          </a:prstGeom>
          <a:noFill/>
          <a:ln>
            <a:noFill/>
          </a:ln>
        </p:spPr>
        <p:txBody>
          <a:bodyPr wrap="square" rtlCol="0">
            <a:spAutoFit/>
          </a:bodyPr>
          <a:lstStyle/>
          <a:p>
            <a:pPr marL="201221" indent="-201221"/>
            <a:r>
              <a:rPr lang="ja-JP" altLang="en-US" sz="900" dirty="0" smtClean="0">
                <a:latin typeface="ＭＳ Ｐゴシック" panose="020B0600070205080204" pitchFamily="50" charset="-128"/>
                <a:ea typeface="ＭＳ Ｐゴシック" panose="020B0600070205080204" pitchFamily="50" charset="-128"/>
              </a:rPr>
              <a:t>（件）</a:t>
            </a:r>
            <a:endParaRPr lang="en-US" altLang="ja-JP" sz="900" dirty="0">
              <a:latin typeface="ＭＳ Ｐゴシック" panose="020B0600070205080204" pitchFamily="50" charset="-128"/>
              <a:ea typeface="ＭＳ Ｐゴシック" panose="020B0600070205080204" pitchFamily="50" charset="-128"/>
            </a:endParaRPr>
          </a:p>
        </p:txBody>
      </p:sp>
      <p:sp>
        <p:nvSpPr>
          <p:cNvPr id="3" name="スライド番号プレースホルダー 2"/>
          <p:cNvSpPr>
            <a:spLocks noGrp="1"/>
          </p:cNvSpPr>
          <p:nvPr>
            <p:ph type="sldNum" sz="quarter" idx="12"/>
          </p:nvPr>
        </p:nvSpPr>
        <p:spPr>
          <a:xfrm>
            <a:off x="6902896" y="6520259"/>
            <a:ext cx="2133600" cy="365125"/>
          </a:xfrm>
        </p:spPr>
        <p:txBody>
          <a:bodyPr/>
          <a:lstStyle/>
          <a:p>
            <a:r>
              <a:rPr lang="en-US" altLang="ja-JP" sz="900" dirty="0">
                <a:solidFill>
                  <a:schemeClr val="tx1"/>
                </a:solidFill>
                <a:latin typeface="Meiryo UI" panose="020B0604030504040204" pitchFamily="50" charset="-128"/>
                <a:ea typeface="Meiryo UI" panose="020B0604030504040204" pitchFamily="50" charset="-128"/>
              </a:rPr>
              <a:t>4</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graphicFrame>
        <p:nvGraphicFramePr>
          <p:cNvPr id="24" name="グラフ 23"/>
          <p:cNvGraphicFramePr>
            <a:graphicFrameLocks/>
          </p:cNvGraphicFramePr>
          <p:nvPr>
            <p:extLst>
              <p:ext uri="{D42A27DB-BD31-4B8C-83A1-F6EECF244321}">
                <p14:modId xmlns:p14="http://schemas.microsoft.com/office/powerpoint/2010/main" val="3634043109"/>
              </p:ext>
            </p:extLst>
          </p:nvPr>
        </p:nvGraphicFramePr>
        <p:xfrm>
          <a:off x="400535" y="3455182"/>
          <a:ext cx="6120000" cy="2988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401465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smtClean="0">
                <a:solidFill>
                  <a:schemeClr val="tx1"/>
                </a:solidFill>
                <a:ea typeface="Meiryo UI" panose="020B0604030504040204" pitchFamily="50" charset="-128"/>
                <a:cs typeface="Times New Roman" panose="02020603050405020304" pitchFamily="18" charset="0"/>
              </a:rPr>
              <a:t>　宿泊者数の状況（大阪）</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83224" y="764704"/>
            <a:ext cx="8776102" cy="738664"/>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新型コロナウイルス感染症の拡大により宿泊者数、客室稼働率は激減。</a:t>
            </a:r>
            <a:endParaRPr lang="en-US" altLang="ja-JP" sz="14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sz="1400" dirty="0" smtClean="0">
                <a:latin typeface="Meiryo UI" panose="020B0604030504040204" pitchFamily="50" charset="-128"/>
                <a:ea typeface="Meiryo UI" panose="020B0604030504040204" pitchFamily="50" charset="-128"/>
              </a:rPr>
              <a:t>2020</a:t>
            </a:r>
            <a:r>
              <a:rPr lang="ja-JP" altLang="en-US" sz="1400" dirty="0" smtClean="0">
                <a:latin typeface="Meiryo UI" panose="020B0604030504040204" pitchFamily="50" charset="-128"/>
                <a:ea typeface="Meiryo UI" panose="020B0604030504040204" pitchFamily="50" charset="-128"/>
              </a:rPr>
              <a:t>年７月以降、</a:t>
            </a:r>
            <a:r>
              <a:rPr lang="en-US" altLang="ja-JP" sz="1400" dirty="0" smtClean="0">
                <a:latin typeface="Meiryo UI" panose="020B0604030504040204" pitchFamily="50" charset="-128"/>
                <a:ea typeface="Meiryo UI" panose="020B0604030504040204" pitchFamily="50" charset="-128"/>
              </a:rPr>
              <a:t>Go To </a:t>
            </a:r>
            <a:r>
              <a:rPr lang="ja-JP" altLang="en-US" sz="1400" dirty="0" smtClean="0">
                <a:latin typeface="Meiryo UI" panose="020B0604030504040204" pitchFamily="50" charset="-128"/>
                <a:ea typeface="Meiryo UI" panose="020B0604030504040204" pitchFamily="50" charset="-128"/>
              </a:rPr>
              <a:t>トラベルキャンペーンなどにより回復傾向に向かったが、感染症の再拡大に伴い</a:t>
            </a:r>
            <a:r>
              <a:rPr lang="en-US" altLang="ja-JP" sz="1400" dirty="0" smtClean="0">
                <a:latin typeface="Meiryo UI" panose="020B0604030504040204" pitchFamily="50" charset="-128"/>
                <a:ea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rPr>
              <a:t>月以降減少傾向。</a:t>
            </a:r>
            <a:endParaRPr lang="en-US" altLang="ja-JP" sz="1400" dirty="0" smtClean="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1CDA0532-FCF3-48F1-804D-D89006267126}"/>
              </a:ext>
            </a:extLst>
          </p:cNvPr>
          <p:cNvSpPr txBox="1"/>
          <p:nvPr/>
        </p:nvSpPr>
        <p:spPr>
          <a:xfrm>
            <a:off x="3779912" y="1412776"/>
            <a:ext cx="1865651" cy="276999"/>
          </a:xfrm>
          <a:prstGeom prst="rect">
            <a:avLst/>
          </a:prstGeom>
          <a:noFill/>
        </p:spPr>
        <p:txBody>
          <a:bodyPr wrap="square" rtlCol="0">
            <a:spAutoFit/>
          </a:bodyPr>
          <a:lstStyle/>
          <a:p>
            <a:pPr lvl="0" algn="ctr" defTabSz="742950">
              <a:defRPr/>
            </a:pPr>
            <a:r>
              <a:rPr lang="ja-JP" altLang="en-US" sz="1200" dirty="0" smtClean="0">
                <a:solidFill>
                  <a:prstClr val="black"/>
                </a:solidFill>
                <a:latin typeface="Meiryo UI" panose="020B0604030504040204" pitchFamily="50" charset="-128"/>
                <a:ea typeface="Meiryo UI" panose="020B0604030504040204" pitchFamily="50" charset="-128"/>
              </a:rPr>
              <a:t>延べ宿泊者数（大阪）</a:t>
            </a:r>
            <a:endPar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52" name="テキスト ボックス 51">
            <a:extLst>
              <a:ext uri="{FF2B5EF4-FFF2-40B4-BE49-F238E27FC236}">
                <a16:creationId xmlns:a16="http://schemas.microsoft.com/office/drawing/2014/main" id="{64C5BF0D-C3C5-4579-9819-2E2557244F1E}"/>
              </a:ext>
            </a:extLst>
          </p:cNvPr>
          <p:cNvSpPr txBox="1"/>
          <p:nvPr/>
        </p:nvSpPr>
        <p:spPr>
          <a:xfrm>
            <a:off x="582838" y="1485364"/>
            <a:ext cx="576064" cy="215444"/>
          </a:xfrm>
          <a:prstGeom prst="rect">
            <a:avLst/>
          </a:prstGeom>
          <a:noFill/>
        </p:spPr>
        <p:txBody>
          <a:bodyPr wrap="square" rtlCol="0">
            <a:spAutoFit/>
          </a:bodyPr>
          <a:lstStyle/>
          <a:p>
            <a:r>
              <a:rPr kumimoji="1" lang="ja-JP" altLang="en-US" sz="800" dirty="0" smtClean="0">
                <a:latin typeface="ＭＳ Ｐゴシック" panose="020B0600070205080204" pitchFamily="50" charset="-128"/>
                <a:ea typeface="ＭＳ Ｐゴシック" panose="020B0600070205080204" pitchFamily="50" charset="-128"/>
              </a:rPr>
              <a:t>（人泊）</a:t>
            </a:r>
            <a:endParaRPr kumimoji="1" lang="ja-JP" altLang="en-US" sz="800" dirty="0">
              <a:latin typeface="ＭＳ Ｐゴシック" panose="020B0600070205080204" pitchFamily="50" charset="-128"/>
              <a:ea typeface="ＭＳ Ｐゴシック" panose="020B0600070205080204" pitchFamily="50" charset="-128"/>
            </a:endParaRPr>
          </a:p>
        </p:txBody>
      </p:sp>
      <p:sp>
        <p:nvSpPr>
          <p:cNvPr id="63" name="テキスト ボックス 62">
            <a:extLst>
              <a:ext uri="{FF2B5EF4-FFF2-40B4-BE49-F238E27FC236}">
                <a16:creationId xmlns:a16="http://schemas.microsoft.com/office/drawing/2014/main" id="{64C5BF0D-C3C5-4579-9819-2E2557244F1E}"/>
              </a:ext>
            </a:extLst>
          </p:cNvPr>
          <p:cNvSpPr txBox="1"/>
          <p:nvPr/>
        </p:nvSpPr>
        <p:spPr>
          <a:xfrm>
            <a:off x="819441" y="3861048"/>
            <a:ext cx="440191" cy="215444"/>
          </a:xfrm>
          <a:prstGeom prst="rect">
            <a:avLst/>
          </a:prstGeom>
          <a:noFill/>
        </p:spPr>
        <p:txBody>
          <a:bodyPr wrap="square" rtlCol="0">
            <a:spAutoFit/>
          </a:bodyPr>
          <a:lstStyle/>
          <a:p>
            <a:r>
              <a:rPr kumimoji="1" lang="ja-JP" altLang="en-US" sz="800" dirty="0" smtClean="0">
                <a:latin typeface="ＭＳ Ｐゴシック" panose="020B0600070205080204" pitchFamily="50" charset="-128"/>
                <a:ea typeface="ＭＳ Ｐゴシック" panose="020B0600070205080204" pitchFamily="50" charset="-128"/>
              </a:rPr>
              <a:t>（％）</a:t>
            </a:r>
            <a:endParaRPr kumimoji="1" lang="ja-JP" altLang="en-US" sz="800" dirty="0">
              <a:latin typeface="ＭＳ Ｐゴシック" panose="020B0600070205080204" pitchFamily="50" charset="-128"/>
              <a:ea typeface="ＭＳ Ｐゴシック" panose="020B0600070205080204" pitchFamily="50" charset="-128"/>
            </a:endParaRPr>
          </a:p>
        </p:txBody>
      </p:sp>
      <p:sp>
        <p:nvSpPr>
          <p:cNvPr id="69" name="テキスト ボックス 68">
            <a:extLst>
              <a:ext uri="{FF2B5EF4-FFF2-40B4-BE49-F238E27FC236}">
                <a16:creationId xmlns:a16="http://schemas.microsoft.com/office/drawing/2014/main" id="{333DF328-8281-4970-B563-85E73E28E8D7}"/>
              </a:ext>
            </a:extLst>
          </p:cNvPr>
          <p:cNvSpPr txBox="1"/>
          <p:nvPr/>
        </p:nvSpPr>
        <p:spPr>
          <a:xfrm>
            <a:off x="6340931" y="6309320"/>
            <a:ext cx="2518395" cy="215444"/>
          </a:xfrm>
          <a:prstGeom prst="rect">
            <a:avLst/>
          </a:prstGeom>
          <a:noFill/>
        </p:spPr>
        <p:txBody>
          <a:bodyPr wrap="square" rtlCol="0">
            <a:spAutoFit/>
          </a:bodyPr>
          <a:lstStyle/>
          <a:p>
            <a:pPr algn="r"/>
            <a:r>
              <a:rPr lang="ja-JP" altLang="en-US" sz="800" dirty="0" smtClean="0">
                <a:latin typeface="Meiryo UI" panose="020B0604030504040204" pitchFamily="50" charset="-128"/>
                <a:ea typeface="Meiryo UI" panose="020B0604030504040204" pitchFamily="50" charset="-128"/>
              </a:rPr>
              <a:t>出典：</a:t>
            </a:r>
            <a:r>
              <a:rPr lang="ja-JP" altLang="en-US" sz="800" dirty="0">
                <a:latin typeface="Meiryo UI" panose="020B0604030504040204" pitchFamily="50" charset="-128"/>
                <a:ea typeface="Meiryo UI" panose="020B0604030504040204" pitchFamily="50" charset="-128"/>
              </a:rPr>
              <a:t>観光</a:t>
            </a:r>
            <a:r>
              <a:rPr lang="ja-JP" altLang="en-US" sz="800" dirty="0" smtClean="0">
                <a:latin typeface="Meiryo UI" panose="020B0604030504040204" pitchFamily="50" charset="-128"/>
                <a:ea typeface="Meiryo UI" panose="020B0604030504040204" pitchFamily="50" charset="-128"/>
              </a:rPr>
              <a:t>庁</a:t>
            </a:r>
            <a:r>
              <a:rPr kumimoji="1" lang="ja-JP" altLang="en-US" sz="800" dirty="0" smtClean="0">
                <a:latin typeface="Meiryo UI" panose="020B0604030504040204" pitchFamily="50" charset="-128"/>
                <a:ea typeface="Meiryo UI" panose="020B0604030504040204" pitchFamily="50" charset="-128"/>
              </a:rPr>
              <a:t>「宿泊旅行統計調査」より作成</a:t>
            </a:r>
            <a:endParaRPr kumimoji="1" lang="ja-JP" altLang="en-US" sz="8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1CDA0532-FCF3-48F1-804D-D89006267126}"/>
              </a:ext>
            </a:extLst>
          </p:cNvPr>
          <p:cNvSpPr txBox="1"/>
          <p:nvPr/>
        </p:nvSpPr>
        <p:spPr>
          <a:xfrm>
            <a:off x="3813950" y="3861048"/>
            <a:ext cx="1872208" cy="288032"/>
          </a:xfrm>
          <a:prstGeom prst="rect">
            <a:avLst/>
          </a:prstGeom>
          <a:noFill/>
        </p:spPr>
        <p:txBody>
          <a:bodyPr wrap="square" rtlCol="0">
            <a:spAutoFit/>
          </a:bodyPr>
          <a:lstStyle/>
          <a:p>
            <a:pPr lvl="0" algn="ctr" defTabSz="742950">
              <a:defRPr/>
            </a:pPr>
            <a:r>
              <a:rPr lang="ja-JP" altLang="en-US" sz="1200" dirty="0" smtClean="0">
                <a:solidFill>
                  <a:prstClr val="black"/>
                </a:solidFill>
                <a:latin typeface="Meiryo UI" panose="020B0604030504040204" pitchFamily="50" charset="-128"/>
                <a:ea typeface="Meiryo UI" panose="020B0604030504040204" pitchFamily="50" charset="-128"/>
              </a:rPr>
              <a:t>客室稼働率（大阪）</a:t>
            </a:r>
            <a:endPar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333DF328-8281-4970-B563-85E73E28E8D7}"/>
              </a:ext>
            </a:extLst>
          </p:cNvPr>
          <p:cNvSpPr txBox="1"/>
          <p:nvPr/>
        </p:nvSpPr>
        <p:spPr>
          <a:xfrm>
            <a:off x="6340930" y="3789040"/>
            <a:ext cx="2518395" cy="215444"/>
          </a:xfrm>
          <a:prstGeom prst="rect">
            <a:avLst/>
          </a:prstGeom>
          <a:noFill/>
        </p:spPr>
        <p:txBody>
          <a:bodyPr wrap="square" rtlCol="0">
            <a:spAutoFit/>
          </a:bodyPr>
          <a:lstStyle/>
          <a:p>
            <a:pPr algn="r"/>
            <a:r>
              <a:rPr lang="ja-JP" altLang="en-US" sz="800" dirty="0" smtClean="0">
                <a:latin typeface="Meiryo UI" panose="020B0604030504040204" pitchFamily="50" charset="-128"/>
                <a:ea typeface="Meiryo UI" panose="020B0604030504040204" pitchFamily="50" charset="-128"/>
              </a:rPr>
              <a:t>出典：</a:t>
            </a:r>
            <a:r>
              <a:rPr lang="ja-JP" altLang="en-US" sz="800" dirty="0">
                <a:latin typeface="Meiryo UI" panose="020B0604030504040204" pitchFamily="50" charset="-128"/>
                <a:ea typeface="Meiryo UI" panose="020B0604030504040204" pitchFamily="50" charset="-128"/>
              </a:rPr>
              <a:t>観光</a:t>
            </a:r>
            <a:r>
              <a:rPr lang="ja-JP" altLang="en-US" sz="800" dirty="0" smtClean="0">
                <a:latin typeface="Meiryo UI" panose="020B0604030504040204" pitchFamily="50" charset="-128"/>
                <a:ea typeface="Meiryo UI" panose="020B0604030504040204" pitchFamily="50" charset="-128"/>
              </a:rPr>
              <a:t>庁</a:t>
            </a:r>
            <a:r>
              <a:rPr kumimoji="1" lang="ja-JP" altLang="en-US" sz="800" dirty="0" smtClean="0">
                <a:latin typeface="Meiryo UI" panose="020B0604030504040204" pitchFamily="50" charset="-128"/>
                <a:ea typeface="Meiryo UI" panose="020B0604030504040204" pitchFamily="50" charset="-128"/>
              </a:rPr>
              <a:t>「宿泊旅行統計調査」より作成</a:t>
            </a:r>
            <a:endParaRPr kumimoji="1" lang="ja-JP" altLang="en-US" sz="800" dirty="0">
              <a:latin typeface="Meiryo UI" panose="020B0604030504040204" pitchFamily="50" charset="-128"/>
              <a:ea typeface="Meiryo UI" panose="020B0604030504040204" pitchFamily="50" charset="-128"/>
            </a:endParaRPr>
          </a:p>
        </p:txBody>
      </p:sp>
      <p:graphicFrame>
        <p:nvGraphicFramePr>
          <p:cNvPr id="14" name="グラフ 13"/>
          <p:cNvGraphicFramePr>
            <a:graphicFrameLocks/>
          </p:cNvGraphicFramePr>
          <p:nvPr>
            <p:extLst>
              <p:ext uri="{D42A27DB-BD31-4B8C-83A1-F6EECF244321}">
                <p14:modId xmlns:p14="http://schemas.microsoft.com/office/powerpoint/2010/main" val="1544888169"/>
              </p:ext>
            </p:extLst>
          </p:nvPr>
        </p:nvGraphicFramePr>
        <p:xfrm>
          <a:off x="467543" y="1663039"/>
          <a:ext cx="8108182" cy="21381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グラフ 16"/>
          <p:cNvGraphicFramePr>
            <a:graphicFrameLocks/>
          </p:cNvGraphicFramePr>
          <p:nvPr>
            <p:extLst>
              <p:ext uri="{D42A27DB-BD31-4B8C-83A1-F6EECF244321}">
                <p14:modId xmlns:p14="http://schemas.microsoft.com/office/powerpoint/2010/main" val="1848027789"/>
              </p:ext>
            </p:extLst>
          </p:nvPr>
        </p:nvGraphicFramePr>
        <p:xfrm>
          <a:off x="819441" y="4024767"/>
          <a:ext cx="7728561" cy="2311300"/>
        </p:xfrm>
        <a:graphic>
          <a:graphicData uri="http://schemas.openxmlformats.org/drawingml/2006/chart">
            <c:chart xmlns:c="http://schemas.openxmlformats.org/drawingml/2006/chart" xmlns:r="http://schemas.openxmlformats.org/officeDocument/2006/relationships" r:id="rId4"/>
          </a:graphicData>
        </a:graphic>
      </p:graphicFrame>
      <p:sp>
        <p:nvSpPr>
          <p:cNvPr id="2" name="スライド番号プレースホルダー 1"/>
          <p:cNvSpPr>
            <a:spLocks noGrp="1"/>
          </p:cNvSpPr>
          <p:nvPr>
            <p:ph type="sldNum" sz="quarter" idx="12"/>
          </p:nvPr>
        </p:nvSpPr>
        <p:spPr>
          <a:xfrm>
            <a:off x="6902896" y="6448251"/>
            <a:ext cx="2133600" cy="365125"/>
          </a:xfrm>
        </p:spPr>
        <p:txBody>
          <a:bodyPr/>
          <a:lstStyle/>
          <a:p>
            <a:r>
              <a:rPr kumimoji="1" lang="en-US" altLang="ja-JP" sz="900" dirty="0" smtClean="0">
                <a:solidFill>
                  <a:schemeClr val="tx1"/>
                </a:solidFill>
                <a:latin typeface="Meiryo UI" panose="020B0604030504040204" pitchFamily="50" charset="-128"/>
                <a:ea typeface="Meiryo UI" panose="020B0604030504040204" pitchFamily="50" charset="-128"/>
              </a:rPr>
              <a:t>5</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44086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グラフ 24"/>
          <p:cNvGraphicFramePr>
            <a:graphicFrameLocks/>
          </p:cNvGraphicFramePr>
          <p:nvPr>
            <p:extLst>
              <p:ext uri="{D42A27DB-BD31-4B8C-83A1-F6EECF244321}">
                <p14:modId xmlns:p14="http://schemas.microsoft.com/office/powerpoint/2010/main" val="1252020163"/>
              </p:ext>
            </p:extLst>
          </p:nvPr>
        </p:nvGraphicFramePr>
        <p:xfrm>
          <a:off x="395536" y="4114390"/>
          <a:ext cx="8280919" cy="1607478"/>
        </p:xfrm>
        <a:graphic>
          <a:graphicData uri="http://schemas.openxmlformats.org/drawingml/2006/chart">
            <c:chart xmlns:c="http://schemas.openxmlformats.org/drawingml/2006/chart" xmlns:r="http://schemas.openxmlformats.org/officeDocument/2006/relationships" r:id="rId3"/>
          </a:graphicData>
        </a:graphic>
      </p:graphicFrame>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smtClean="0">
                <a:solidFill>
                  <a:schemeClr val="tx1"/>
                </a:solidFill>
                <a:ea typeface="Meiryo UI" panose="020B0604030504040204" pitchFamily="50" charset="-128"/>
                <a:cs typeface="Times New Roman" panose="02020603050405020304" pitchFamily="18" charset="0"/>
              </a:rPr>
              <a:t>　インバウンドの状況（全国・関西空港）</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83224" y="692696"/>
            <a:ext cx="8953272" cy="523220"/>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外国人</a:t>
            </a:r>
            <a:r>
              <a:rPr lang="ja-JP" altLang="en-US" sz="1400" dirty="0" smtClean="0">
                <a:latin typeface="Meiryo UI" panose="020B0604030504040204" pitchFamily="50" charset="-128"/>
                <a:ea typeface="Meiryo UI" panose="020B0604030504040204" pitchFamily="50" charset="-128"/>
              </a:rPr>
              <a:t>旅行者数及び関西空港外国人入国者数は</a:t>
            </a:r>
            <a:r>
              <a:rPr lang="ja-JP" altLang="en-US" sz="1400" dirty="0">
                <a:latin typeface="Meiryo UI" panose="020B0604030504040204" pitchFamily="50" charset="-128"/>
                <a:ea typeface="Meiryo UI" panose="020B0604030504040204" pitchFamily="50" charset="-128"/>
              </a:rPr>
              <a:t>、新型</a:t>
            </a:r>
            <a:r>
              <a:rPr lang="ja-JP" altLang="en-US" sz="1400" dirty="0" smtClean="0">
                <a:latin typeface="Meiryo UI" panose="020B0604030504040204" pitchFamily="50" charset="-128"/>
                <a:ea typeface="Meiryo UI" panose="020B0604030504040204" pitchFamily="50" charset="-128"/>
              </a:rPr>
              <a:t>コロナウイルス感染症拡大に伴う入国規制の影響に</a:t>
            </a:r>
            <a:r>
              <a:rPr lang="ja-JP" altLang="en-US" sz="1400" dirty="0">
                <a:latin typeface="Meiryo UI" panose="020B0604030504040204" pitchFamily="50" charset="-128"/>
                <a:ea typeface="Meiryo UI" panose="020B0604030504040204" pitchFamily="50" charset="-128"/>
              </a:rPr>
              <a:t>より</a:t>
            </a:r>
            <a:r>
              <a:rPr lang="ja-JP" altLang="en-US" sz="1400" dirty="0" smtClean="0">
                <a:latin typeface="Meiryo UI" panose="020B0604030504040204" pitchFamily="50" charset="-128"/>
                <a:ea typeface="Meiryo UI" panose="020B0604030504040204" pitchFamily="50" charset="-128"/>
              </a:rPr>
              <a:t>激減。</a:t>
            </a:r>
            <a:endParaRPr lang="en-US" altLang="ja-JP" sz="14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sz="1400" dirty="0" smtClean="0">
                <a:latin typeface="Meiryo UI" panose="020B0604030504040204" pitchFamily="50" charset="-128"/>
                <a:ea typeface="Meiryo UI" panose="020B0604030504040204" pitchFamily="50" charset="-128"/>
              </a:rPr>
              <a:t>2020</a:t>
            </a:r>
            <a:r>
              <a:rPr lang="ja-JP" altLang="en-US" sz="1400" dirty="0" smtClean="0">
                <a:latin typeface="Meiryo UI" panose="020B0604030504040204" pitchFamily="50" charset="-128"/>
                <a:ea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rPr>
              <a:t>月以降、</a:t>
            </a:r>
            <a:r>
              <a:rPr lang="en-US" altLang="ja-JP" sz="1400" dirty="0" smtClean="0">
                <a:latin typeface="Meiryo UI" panose="020B0604030504040204" pitchFamily="50" charset="-128"/>
                <a:ea typeface="Meiryo UI" panose="020B0604030504040204" pitchFamily="50" charset="-128"/>
              </a:rPr>
              <a:t>2019</a:t>
            </a:r>
            <a:r>
              <a:rPr lang="ja-JP" altLang="en-US" sz="1400" dirty="0" smtClean="0">
                <a:latin typeface="Meiryo UI" panose="020B0604030504040204" pitchFamily="50" charset="-128"/>
                <a:ea typeface="Meiryo UI" panose="020B0604030504040204" pitchFamily="50" charset="-128"/>
              </a:rPr>
              <a:t>年同月比で</a:t>
            </a:r>
            <a:r>
              <a:rPr lang="en-US" altLang="ja-JP" sz="1400" dirty="0" smtClean="0">
                <a:latin typeface="Meiryo UI" panose="020B0604030504040204" pitchFamily="50" charset="-128"/>
                <a:ea typeface="Meiryo UI" panose="020B0604030504040204" pitchFamily="50" charset="-128"/>
              </a:rPr>
              <a:t>90</a:t>
            </a:r>
            <a:r>
              <a:rPr lang="ja-JP" altLang="en-US" sz="1400" dirty="0" smtClean="0">
                <a:latin typeface="Meiryo UI" panose="020B0604030504040204" pitchFamily="50" charset="-128"/>
                <a:ea typeface="Meiryo UI" panose="020B0604030504040204" pitchFamily="50" charset="-128"/>
              </a:rPr>
              <a:t>％以上の減少。</a:t>
            </a:r>
            <a:endParaRPr lang="en-US" altLang="ja-JP" sz="1400" dirty="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1CDA0532-FCF3-48F1-804D-D89006267126}"/>
              </a:ext>
            </a:extLst>
          </p:cNvPr>
          <p:cNvSpPr txBox="1"/>
          <p:nvPr/>
        </p:nvSpPr>
        <p:spPr>
          <a:xfrm>
            <a:off x="3779912" y="1196752"/>
            <a:ext cx="1859959" cy="276999"/>
          </a:xfrm>
          <a:prstGeom prst="rect">
            <a:avLst/>
          </a:prstGeom>
          <a:noFill/>
        </p:spPr>
        <p:txBody>
          <a:bodyPr wrap="square" rtlCol="0">
            <a:spAutoFit/>
          </a:bodyPr>
          <a:lstStyle/>
          <a:p>
            <a:pPr lvl="0" defTabSz="742950">
              <a:defRPr/>
            </a:pPr>
            <a:r>
              <a:rPr lang="ja-JP" altLang="en-US" sz="1200" dirty="0" smtClean="0">
                <a:solidFill>
                  <a:prstClr val="black"/>
                </a:solidFill>
                <a:latin typeface="Meiryo UI" panose="020B0604030504040204" pitchFamily="50" charset="-128"/>
                <a:ea typeface="Meiryo UI" panose="020B0604030504040204" pitchFamily="50" charset="-128"/>
              </a:rPr>
              <a:t>外国人</a:t>
            </a:r>
            <a:r>
              <a:rPr lang="ja-JP" altLang="en-US" sz="1200" dirty="0">
                <a:solidFill>
                  <a:prstClr val="black"/>
                </a:solidFill>
                <a:latin typeface="Meiryo UI" panose="020B0604030504040204" pitchFamily="50" charset="-128"/>
                <a:ea typeface="Meiryo UI" panose="020B0604030504040204" pitchFamily="50" charset="-128"/>
              </a:rPr>
              <a:t>旅行者数（全国</a:t>
            </a:r>
            <a:r>
              <a:rPr lang="ja-JP" altLang="en-US" sz="1200" dirty="0" smtClean="0">
                <a:solidFill>
                  <a:prstClr val="black"/>
                </a:solidFill>
                <a:latin typeface="Meiryo UI" panose="020B0604030504040204" pitchFamily="50" charset="-128"/>
                <a:ea typeface="Meiryo UI" panose="020B0604030504040204" pitchFamily="50" charset="-128"/>
              </a:rPr>
              <a:t>）</a:t>
            </a:r>
            <a:endPar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52" name="テキスト ボックス 51">
            <a:extLst>
              <a:ext uri="{FF2B5EF4-FFF2-40B4-BE49-F238E27FC236}">
                <a16:creationId xmlns:a16="http://schemas.microsoft.com/office/drawing/2014/main" id="{64C5BF0D-C3C5-4579-9819-2E2557244F1E}"/>
              </a:ext>
            </a:extLst>
          </p:cNvPr>
          <p:cNvSpPr txBox="1"/>
          <p:nvPr/>
        </p:nvSpPr>
        <p:spPr>
          <a:xfrm>
            <a:off x="525790" y="1245458"/>
            <a:ext cx="440191" cy="200055"/>
          </a:xfrm>
          <a:prstGeom prst="rect">
            <a:avLst/>
          </a:prstGeom>
          <a:noFill/>
        </p:spPr>
        <p:txBody>
          <a:bodyPr wrap="square" rtlCol="0">
            <a:spAutoFit/>
          </a:bodyPr>
          <a:lstStyle/>
          <a:p>
            <a:r>
              <a:rPr kumimoji="1" lang="ja-JP" altLang="en-US" sz="700" dirty="0" smtClean="0">
                <a:latin typeface="ＭＳ Ｐゴシック" panose="020B0600070205080204" pitchFamily="50" charset="-128"/>
                <a:ea typeface="ＭＳ Ｐゴシック" panose="020B0600070205080204" pitchFamily="50" charset="-128"/>
              </a:rPr>
              <a:t>（人</a:t>
            </a:r>
            <a:r>
              <a:rPr kumimoji="1" lang="ja-JP" altLang="en-US" sz="700" dirty="0">
                <a:latin typeface="ＭＳ Ｐゴシック" panose="020B0600070205080204" pitchFamily="50" charset="-128"/>
                <a:ea typeface="ＭＳ Ｐゴシック" panose="020B0600070205080204" pitchFamily="50" charset="-128"/>
              </a:rPr>
              <a:t>）</a:t>
            </a:r>
          </a:p>
        </p:txBody>
      </p:sp>
      <p:sp>
        <p:nvSpPr>
          <p:cNvPr id="56" name="テキスト ボックス 55">
            <a:extLst>
              <a:ext uri="{FF2B5EF4-FFF2-40B4-BE49-F238E27FC236}">
                <a16:creationId xmlns:a16="http://schemas.microsoft.com/office/drawing/2014/main" id="{333DF328-8281-4970-B563-85E73E28E8D7}"/>
              </a:ext>
            </a:extLst>
          </p:cNvPr>
          <p:cNvSpPr txBox="1"/>
          <p:nvPr/>
        </p:nvSpPr>
        <p:spPr>
          <a:xfrm>
            <a:off x="6575331" y="3717032"/>
            <a:ext cx="2297210" cy="215444"/>
          </a:xfrm>
          <a:prstGeom prst="rect">
            <a:avLst/>
          </a:prstGeom>
          <a:noFill/>
        </p:spPr>
        <p:txBody>
          <a:bodyPr wrap="square" rtlCol="0">
            <a:spAutoFit/>
          </a:bodyPr>
          <a:lstStyle/>
          <a:p>
            <a:pPr algn="r"/>
            <a:r>
              <a:rPr lang="ja-JP" altLang="en-US" sz="800" dirty="0" smtClean="0">
                <a:latin typeface="Meiryo UI" panose="020B0604030504040204" pitchFamily="50" charset="-128"/>
                <a:ea typeface="Meiryo UI" panose="020B0604030504040204" pitchFamily="50" charset="-128"/>
              </a:rPr>
              <a:t>出典：</a:t>
            </a:r>
            <a:r>
              <a:rPr kumimoji="1" lang="ja-JP" altLang="en-US" sz="800" dirty="0" smtClean="0">
                <a:latin typeface="Meiryo UI" panose="020B0604030504040204" pitchFamily="50" charset="-128"/>
                <a:ea typeface="Meiryo UI" panose="020B0604030504040204" pitchFamily="50" charset="-128"/>
              </a:rPr>
              <a:t>日本政府観光局「訪日外客数」より作成</a:t>
            </a:r>
            <a:endParaRPr kumimoji="1" lang="ja-JP" altLang="en-US" sz="800" dirty="0">
              <a:latin typeface="Meiryo UI" panose="020B0604030504040204" pitchFamily="50" charset="-128"/>
              <a:ea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2653381731"/>
              </p:ext>
            </p:extLst>
          </p:nvPr>
        </p:nvGraphicFramePr>
        <p:xfrm>
          <a:off x="249023" y="3074822"/>
          <a:ext cx="8324082" cy="642210"/>
        </p:xfrm>
        <a:graphic>
          <a:graphicData uri="http://schemas.openxmlformats.org/drawingml/2006/table">
            <a:tbl>
              <a:tblPr>
                <a:tableStyleId>{5C22544A-7EE6-4342-B048-85BDC9FD1C3A}</a:tableStyleId>
              </a:tblPr>
              <a:tblGrid>
                <a:gridCol w="756000">
                  <a:extLst>
                    <a:ext uri="{9D8B030D-6E8A-4147-A177-3AD203B41FA5}">
                      <a16:colId xmlns:a16="http://schemas.microsoft.com/office/drawing/2014/main" val="2052292634"/>
                    </a:ext>
                  </a:extLst>
                </a:gridCol>
                <a:gridCol w="420449">
                  <a:extLst>
                    <a:ext uri="{9D8B030D-6E8A-4147-A177-3AD203B41FA5}">
                      <a16:colId xmlns:a16="http://schemas.microsoft.com/office/drawing/2014/main" val="4099278057"/>
                    </a:ext>
                  </a:extLst>
                </a:gridCol>
                <a:gridCol w="420449">
                  <a:extLst>
                    <a:ext uri="{9D8B030D-6E8A-4147-A177-3AD203B41FA5}">
                      <a16:colId xmlns:a16="http://schemas.microsoft.com/office/drawing/2014/main" val="1506830131"/>
                    </a:ext>
                  </a:extLst>
                </a:gridCol>
                <a:gridCol w="420449">
                  <a:extLst>
                    <a:ext uri="{9D8B030D-6E8A-4147-A177-3AD203B41FA5}">
                      <a16:colId xmlns:a16="http://schemas.microsoft.com/office/drawing/2014/main" val="2046338098"/>
                    </a:ext>
                  </a:extLst>
                </a:gridCol>
                <a:gridCol w="420449">
                  <a:extLst>
                    <a:ext uri="{9D8B030D-6E8A-4147-A177-3AD203B41FA5}">
                      <a16:colId xmlns:a16="http://schemas.microsoft.com/office/drawing/2014/main" val="2808793874"/>
                    </a:ext>
                  </a:extLst>
                </a:gridCol>
                <a:gridCol w="420449">
                  <a:extLst>
                    <a:ext uri="{9D8B030D-6E8A-4147-A177-3AD203B41FA5}">
                      <a16:colId xmlns:a16="http://schemas.microsoft.com/office/drawing/2014/main" val="2445310141"/>
                    </a:ext>
                  </a:extLst>
                </a:gridCol>
                <a:gridCol w="420449">
                  <a:extLst>
                    <a:ext uri="{9D8B030D-6E8A-4147-A177-3AD203B41FA5}">
                      <a16:colId xmlns:a16="http://schemas.microsoft.com/office/drawing/2014/main" val="236779160"/>
                    </a:ext>
                  </a:extLst>
                </a:gridCol>
                <a:gridCol w="420449">
                  <a:extLst>
                    <a:ext uri="{9D8B030D-6E8A-4147-A177-3AD203B41FA5}">
                      <a16:colId xmlns:a16="http://schemas.microsoft.com/office/drawing/2014/main" val="757624202"/>
                    </a:ext>
                  </a:extLst>
                </a:gridCol>
                <a:gridCol w="420449">
                  <a:extLst>
                    <a:ext uri="{9D8B030D-6E8A-4147-A177-3AD203B41FA5}">
                      <a16:colId xmlns:a16="http://schemas.microsoft.com/office/drawing/2014/main" val="590461388"/>
                    </a:ext>
                  </a:extLst>
                </a:gridCol>
                <a:gridCol w="420449">
                  <a:extLst>
                    <a:ext uri="{9D8B030D-6E8A-4147-A177-3AD203B41FA5}">
                      <a16:colId xmlns:a16="http://schemas.microsoft.com/office/drawing/2014/main" val="1167099446"/>
                    </a:ext>
                  </a:extLst>
                </a:gridCol>
                <a:gridCol w="420449">
                  <a:extLst>
                    <a:ext uri="{9D8B030D-6E8A-4147-A177-3AD203B41FA5}">
                      <a16:colId xmlns:a16="http://schemas.microsoft.com/office/drawing/2014/main" val="932053895"/>
                    </a:ext>
                  </a:extLst>
                </a:gridCol>
                <a:gridCol w="420449">
                  <a:extLst>
                    <a:ext uri="{9D8B030D-6E8A-4147-A177-3AD203B41FA5}">
                      <a16:colId xmlns:a16="http://schemas.microsoft.com/office/drawing/2014/main" val="3761948457"/>
                    </a:ext>
                  </a:extLst>
                </a:gridCol>
                <a:gridCol w="420449">
                  <a:extLst>
                    <a:ext uri="{9D8B030D-6E8A-4147-A177-3AD203B41FA5}">
                      <a16:colId xmlns:a16="http://schemas.microsoft.com/office/drawing/2014/main" val="3047890181"/>
                    </a:ext>
                  </a:extLst>
                </a:gridCol>
                <a:gridCol w="420449">
                  <a:extLst>
                    <a:ext uri="{9D8B030D-6E8A-4147-A177-3AD203B41FA5}">
                      <a16:colId xmlns:a16="http://schemas.microsoft.com/office/drawing/2014/main" val="1712645967"/>
                    </a:ext>
                  </a:extLst>
                </a:gridCol>
                <a:gridCol w="420449">
                  <a:extLst>
                    <a:ext uri="{9D8B030D-6E8A-4147-A177-3AD203B41FA5}">
                      <a16:colId xmlns:a16="http://schemas.microsoft.com/office/drawing/2014/main" val="3512377065"/>
                    </a:ext>
                  </a:extLst>
                </a:gridCol>
                <a:gridCol w="420449">
                  <a:extLst>
                    <a:ext uri="{9D8B030D-6E8A-4147-A177-3AD203B41FA5}">
                      <a16:colId xmlns:a16="http://schemas.microsoft.com/office/drawing/2014/main" val="1889738461"/>
                    </a:ext>
                  </a:extLst>
                </a:gridCol>
                <a:gridCol w="420449">
                  <a:extLst>
                    <a:ext uri="{9D8B030D-6E8A-4147-A177-3AD203B41FA5}">
                      <a16:colId xmlns:a16="http://schemas.microsoft.com/office/drawing/2014/main" val="2997533079"/>
                    </a:ext>
                  </a:extLst>
                </a:gridCol>
                <a:gridCol w="420449">
                  <a:extLst>
                    <a:ext uri="{9D8B030D-6E8A-4147-A177-3AD203B41FA5}">
                      <a16:colId xmlns:a16="http://schemas.microsoft.com/office/drawing/2014/main" val="2793516739"/>
                    </a:ext>
                  </a:extLst>
                </a:gridCol>
                <a:gridCol w="420449">
                  <a:extLst>
                    <a:ext uri="{9D8B030D-6E8A-4147-A177-3AD203B41FA5}">
                      <a16:colId xmlns:a16="http://schemas.microsoft.com/office/drawing/2014/main" val="1362775646"/>
                    </a:ext>
                  </a:extLst>
                </a:gridCol>
              </a:tblGrid>
              <a:tr h="162915">
                <a:tc rowSpan="2">
                  <a:txBody>
                    <a:bodyPr/>
                    <a:lstStyle/>
                    <a:p>
                      <a:pPr algn="l" fontAlgn="b"/>
                      <a:r>
                        <a:rPr lang="ja-JP" altLang="en-US" sz="600" u="none" strike="noStrike" dirty="0">
                          <a:effectLst/>
                          <a:latin typeface="+mn-ea"/>
                          <a:ea typeface="+mn-ea"/>
                        </a:rPr>
                        <a:t>　</a:t>
                      </a:r>
                      <a:endParaRPr lang="ja-JP" altLang="en-US" sz="600" b="0" i="0" u="none" strike="noStrike" dirty="0">
                        <a:solidFill>
                          <a:srgbClr val="000000"/>
                        </a:solidFill>
                        <a:effectLst/>
                        <a:latin typeface="+mn-ea"/>
                        <a:ea typeface="+mn-ea"/>
                      </a:endParaRPr>
                    </a:p>
                    <a:p>
                      <a:pPr algn="ctr" fontAlgn="ctr"/>
                      <a:r>
                        <a:rPr lang="ja-JP" altLang="en-US" sz="600" u="none" strike="noStrike" dirty="0">
                          <a:effectLst/>
                          <a:latin typeface="+mn-ea"/>
                          <a:ea typeface="+mn-ea"/>
                        </a:rPr>
                        <a:t>　</a:t>
                      </a:r>
                      <a:endParaRPr lang="ja-JP" altLang="en-US" sz="600" b="0" i="0" u="none" strike="noStrike" dirty="0">
                        <a:solidFill>
                          <a:srgbClr val="000000"/>
                        </a:solidFill>
                        <a:effectLst/>
                        <a:latin typeface="+mn-ea"/>
                        <a:ea typeface="+mn-ea"/>
                      </a:endParaRPr>
                    </a:p>
                  </a:txBody>
                  <a:tcPr marL="6022" marR="6022" marT="60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2">
                  <a:txBody>
                    <a:bodyPr/>
                    <a:lstStyle/>
                    <a:p>
                      <a:pPr algn="ctr" fontAlgn="b"/>
                      <a:r>
                        <a:rPr lang="en-US" altLang="ja-JP" sz="900" u="none" strike="noStrike" dirty="0" smtClean="0">
                          <a:effectLst/>
                          <a:latin typeface="+mn-ea"/>
                          <a:ea typeface="+mn-ea"/>
                        </a:rPr>
                        <a:t>2020</a:t>
                      </a:r>
                      <a:r>
                        <a:rPr lang="ja-JP" altLang="en-US" sz="900" u="none" strike="noStrike" dirty="0" smtClean="0">
                          <a:effectLst/>
                          <a:latin typeface="+mn-ea"/>
                          <a:ea typeface="+mn-ea"/>
                        </a:rPr>
                        <a:t>年</a:t>
                      </a:r>
                      <a:endParaRPr lang="ja-JP" altLang="en-US" sz="9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6022" marR="6022" marT="6022" marB="0" anchor="b"/>
                </a:tc>
                <a:tc hMerge="1">
                  <a:txBody>
                    <a:bodyPr/>
                    <a:lstStyle/>
                    <a:p>
                      <a:pPr algn="l" fontAlgn="b"/>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6022" marR="6022" marT="6022" marB="0" anchor="b"/>
                </a:tc>
                <a:tc hMerge="1">
                  <a:txBody>
                    <a:bodyPr/>
                    <a:lstStyle/>
                    <a:p>
                      <a:pPr algn="l" fontAlgn="b"/>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6022" marR="6022" marT="6022" marB="0" anchor="b"/>
                </a:tc>
                <a:tc hMerge="1">
                  <a:txBody>
                    <a:bodyPr/>
                    <a:lstStyle/>
                    <a:p>
                      <a:pPr algn="l" fontAlgn="b"/>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6022" marR="6022" marT="6022" marB="0" anchor="b"/>
                </a:tc>
                <a:tc hMerge="1">
                  <a:txBody>
                    <a:bodyPr/>
                    <a:lstStyle/>
                    <a:p>
                      <a:pPr algn="l" fontAlgn="b"/>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6022" marR="6022" marT="6022" marB="0" anchor="b"/>
                </a:tc>
                <a:tc hMerge="1">
                  <a:txBody>
                    <a:bodyPr/>
                    <a:lstStyle/>
                    <a:p>
                      <a:pPr algn="l" fontAlgn="b"/>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6022" marR="6022" marT="6022" marB="0" anchor="b"/>
                </a:tc>
                <a:tc hMerge="1">
                  <a:txBody>
                    <a:bodyPr/>
                    <a:lstStyle/>
                    <a:p>
                      <a:pPr algn="l" fontAlgn="b"/>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6022" marR="6022" marT="6022" marB="0" anchor="b"/>
                </a:tc>
                <a:tc hMerge="1">
                  <a:txBody>
                    <a:bodyPr/>
                    <a:lstStyle/>
                    <a:p>
                      <a:pPr algn="l" fontAlgn="b"/>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6022" marR="6022" marT="6022" marB="0" anchor="b"/>
                </a:tc>
                <a:tc hMerge="1">
                  <a:txBody>
                    <a:bodyPr/>
                    <a:lstStyle/>
                    <a:p>
                      <a:pPr algn="l" fontAlgn="b"/>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6022" marR="6022" marT="6022" marB="0" anchor="b"/>
                </a:tc>
                <a:tc hMerge="1">
                  <a:txBody>
                    <a:bodyPr/>
                    <a:lstStyle/>
                    <a:p>
                      <a:pPr algn="l" fontAlgn="b"/>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6022" marR="6022" marT="6022" marB="0" anchor="b"/>
                </a:tc>
                <a:tc hMerge="1">
                  <a:txBody>
                    <a:bodyPr/>
                    <a:lstStyle/>
                    <a:p>
                      <a:pPr algn="l" fontAlgn="b"/>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6022" marR="6022" marT="6022" marB="0" anchor="b"/>
                </a:tc>
                <a:tc gridSpan="6">
                  <a:txBody>
                    <a:bodyPr/>
                    <a:lstStyle/>
                    <a:p>
                      <a:pPr algn="ctr" fontAlgn="b"/>
                      <a:r>
                        <a:rPr lang="en-US" altLang="ja-JP" sz="900" u="none" strike="noStrike" dirty="0" smtClean="0">
                          <a:effectLst/>
                          <a:latin typeface="+mn-ea"/>
                          <a:ea typeface="+mn-ea"/>
                        </a:rPr>
                        <a:t>2021</a:t>
                      </a:r>
                      <a:r>
                        <a:rPr lang="ja-JP" altLang="en-US" sz="900" u="none" strike="noStrike" dirty="0" smtClean="0">
                          <a:effectLst/>
                          <a:latin typeface="+mn-ea"/>
                          <a:ea typeface="+mn-ea"/>
                        </a:rPr>
                        <a:t>年</a:t>
                      </a:r>
                      <a:endParaRPr lang="ja-JP" altLang="en-US" sz="9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6022" marR="6022" marT="6022" marB="0" anchor="b"/>
                </a:tc>
                <a:tc hMerge="1">
                  <a:txBody>
                    <a:bodyPr/>
                    <a:lstStyle/>
                    <a:p>
                      <a:pPr algn="l" fontAlgn="b"/>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6022" marR="6022" marT="6022" marB="0" anchor="b"/>
                </a:tc>
                <a:tc hMerge="1">
                  <a:txBody>
                    <a:bodyPr/>
                    <a:lstStyle/>
                    <a:p>
                      <a:pPr algn="l" fontAlgn="b"/>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6022" marR="6022" marT="6022" marB="0" anchor="b"/>
                </a:tc>
                <a:tc hMerge="1">
                  <a:txBody>
                    <a:bodyPr/>
                    <a:lstStyle/>
                    <a:p>
                      <a:pPr algn="l" fontAlgn="b"/>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6022" marR="6022" marT="6022" marB="0" anchor="b"/>
                </a:tc>
                <a:tc hMerge="1">
                  <a:txBody>
                    <a:bodyPr/>
                    <a:lstStyle/>
                    <a:p>
                      <a:endParaRPr kumimoji="1" lang="ja-JP" altLang="en-US"/>
                    </a:p>
                  </a:txBody>
                  <a:tcPr/>
                </a:tc>
                <a:extLst>
                  <a:ext uri="{0D108BD9-81ED-4DB2-BD59-A6C34878D82A}">
                    <a16:rowId xmlns:a16="http://schemas.microsoft.com/office/drawing/2014/main" val="567136915"/>
                  </a:ext>
                </a:extLst>
              </a:tr>
              <a:tr h="159765">
                <a:tc vMerge="1">
                  <a:txBody>
                    <a:bodyPr/>
                    <a:lstStyle/>
                    <a:p>
                      <a:pPr algn="ctr" fontAlgn="ctr"/>
                      <a:endParaRPr lang="ja-JP" altLang="en-US" sz="6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dirty="0">
                          <a:effectLst/>
                          <a:latin typeface="+mn-ea"/>
                          <a:ea typeface="+mn-ea"/>
                        </a:rPr>
                        <a:t>1</a:t>
                      </a:r>
                      <a:r>
                        <a:rPr lang="ja-JP" altLang="en-US" sz="800" u="none" strike="noStrike" dirty="0">
                          <a:effectLst/>
                          <a:latin typeface="+mn-ea"/>
                          <a:ea typeface="+mn-ea"/>
                        </a:rPr>
                        <a:t>月</a:t>
                      </a:r>
                      <a:endParaRPr lang="ja-JP" altLang="en-US"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dirty="0">
                          <a:effectLst/>
                          <a:latin typeface="+mn-ea"/>
                          <a:ea typeface="+mn-ea"/>
                        </a:rPr>
                        <a:t>2</a:t>
                      </a:r>
                      <a:r>
                        <a:rPr lang="ja-JP" altLang="en-US" sz="800" u="none" strike="noStrike" dirty="0">
                          <a:effectLst/>
                          <a:latin typeface="+mn-ea"/>
                          <a:ea typeface="+mn-ea"/>
                        </a:rPr>
                        <a:t>月</a:t>
                      </a:r>
                      <a:endParaRPr lang="ja-JP" altLang="en-US"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dirty="0">
                          <a:effectLst/>
                          <a:latin typeface="+mn-ea"/>
                          <a:ea typeface="+mn-ea"/>
                        </a:rPr>
                        <a:t>3</a:t>
                      </a:r>
                      <a:r>
                        <a:rPr lang="ja-JP" altLang="en-US" sz="800" u="none" strike="noStrike" dirty="0">
                          <a:effectLst/>
                          <a:latin typeface="+mn-ea"/>
                          <a:ea typeface="+mn-ea"/>
                        </a:rPr>
                        <a:t>月</a:t>
                      </a:r>
                      <a:endParaRPr lang="ja-JP" altLang="en-US"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dirty="0">
                          <a:effectLst/>
                          <a:latin typeface="+mn-ea"/>
                          <a:ea typeface="+mn-ea"/>
                        </a:rPr>
                        <a:t>4</a:t>
                      </a:r>
                      <a:r>
                        <a:rPr lang="ja-JP" altLang="en-US" sz="800" u="none" strike="noStrike" dirty="0">
                          <a:effectLst/>
                          <a:latin typeface="+mn-ea"/>
                          <a:ea typeface="+mn-ea"/>
                        </a:rPr>
                        <a:t>月</a:t>
                      </a:r>
                      <a:endParaRPr lang="ja-JP" altLang="en-US"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dirty="0">
                          <a:effectLst/>
                          <a:latin typeface="+mn-ea"/>
                          <a:ea typeface="+mn-ea"/>
                        </a:rPr>
                        <a:t>5</a:t>
                      </a:r>
                      <a:r>
                        <a:rPr lang="ja-JP" altLang="en-US" sz="800" u="none" strike="noStrike" dirty="0">
                          <a:effectLst/>
                          <a:latin typeface="+mn-ea"/>
                          <a:ea typeface="+mn-ea"/>
                        </a:rPr>
                        <a:t>月</a:t>
                      </a:r>
                      <a:endParaRPr lang="ja-JP" altLang="en-US"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dirty="0">
                          <a:effectLst/>
                          <a:latin typeface="+mn-ea"/>
                          <a:ea typeface="+mn-ea"/>
                        </a:rPr>
                        <a:t>6</a:t>
                      </a:r>
                      <a:r>
                        <a:rPr lang="ja-JP" altLang="en-US" sz="800" u="none" strike="noStrike" dirty="0">
                          <a:effectLst/>
                          <a:latin typeface="+mn-ea"/>
                          <a:ea typeface="+mn-ea"/>
                        </a:rPr>
                        <a:t>月</a:t>
                      </a:r>
                      <a:endParaRPr lang="ja-JP" altLang="en-US"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dirty="0">
                          <a:effectLst/>
                          <a:latin typeface="+mn-ea"/>
                          <a:ea typeface="+mn-ea"/>
                        </a:rPr>
                        <a:t>7</a:t>
                      </a:r>
                      <a:r>
                        <a:rPr lang="ja-JP" altLang="en-US" sz="800" u="none" strike="noStrike" dirty="0">
                          <a:effectLst/>
                          <a:latin typeface="+mn-ea"/>
                          <a:ea typeface="+mn-ea"/>
                        </a:rPr>
                        <a:t>月</a:t>
                      </a:r>
                      <a:endParaRPr lang="ja-JP" altLang="en-US"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dirty="0">
                          <a:effectLst/>
                          <a:latin typeface="+mn-ea"/>
                          <a:ea typeface="+mn-ea"/>
                        </a:rPr>
                        <a:t>8</a:t>
                      </a:r>
                      <a:r>
                        <a:rPr lang="ja-JP" altLang="en-US" sz="800" u="none" strike="noStrike" dirty="0">
                          <a:effectLst/>
                          <a:latin typeface="+mn-ea"/>
                          <a:ea typeface="+mn-ea"/>
                        </a:rPr>
                        <a:t>月</a:t>
                      </a:r>
                      <a:endParaRPr lang="ja-JP" altLang="en-US"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dirty="0">
                          <a:effectLst/>
                          <a:latin typeface="+mn-ea"/>
                          <a:ea typeface="+mn-ea"/>
                        </a:rPr>
                        <a:t>9</a:t>
                      </a:r>
                      <a:r>
                        <a:rPr lang="ja-JP" altLang="en-US" sz="800" u="none" strike="noStrike" dirty="0">
                          <a:effectLst/>
                          <a:latin typeface="+mn-ea"/>
                          <a:ea typeface="+mn-ea"/>
                        </a:rPr>
                        <a:t>月</a:t>
                      </a:r>
                      <a:endParaRPr lang="ja-JP" altLang="en-US"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dirty="0">
                          <a:effectLst/>
                          <a:latin typeface="+mn-ea"/>
                          <a:ea typeface="+mn-ea"/>
                        </a:rPr>
                        <a:t>10</a:t>
                      </a:r>
                      <a:r>
                        <a:rPr lang="ja-JP" altLang="en-US" sz="800" u="none" strike="noStrike" dirty="0">
                          <a:effectLst/>
                          <a:latin typeface="+mn-ea"/>
                          <a:ea typeface="+mn-ea"/>
                        </a:rPr>
                        <a:t>月</a:t>
                      </a:r>
                      <a:endParaRPr lang="ja-JP" altLang="en-US"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dirty="0">
                          <a:effectLst/>
                          <a:latin typeface="+mn-ea"/>
                          <a:ea typeface="+mn-ea"/>
                        </a:rPr>
                        <a:t>11</a:t>
                      </a:r>
                      <a:r>
                        <a:rPr lang="ja-JP" altLang="en-US" sz="800" u="none" strike="noStrike" dirty="0">
                          <a:effectLst/>
                          <a:latin typeface="+mn-ea"/>
                          <a:ea typeface="+mn-ea"/>
                        </a:rPr>
                        <a:t>月</a:t>
                      </a:r>
                      <a:endParaRPr lang="ja-JP" altLang="en-US"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dirty="0">
                          <a:effectLst/>
                          <a:latin typeface="+mn-ea"/>
                          <a:ea typeface="+mn-ea"/>
                        </a:rPr>
                        <a:t>12</a:t>
                      </a:r>
                      <a:r>
                        <a:rPr lang="ja-JP" altLang="en-US" sz="800" u="none" strike="noStrike" dirty="0">
                          <a:effectLst/>
                          <a:latin typeface="+mn-ea"/>
                          <a:ea typeface="+mn-ea"/>
                        </a:rPr>
                        <a:t>月</a:t>
                      </a:r>
                      <a:endParaRPr lang="ja-JP" altLang="en-US"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dirty="0">
                          <a:effectLst/>
                          <a:latin typeface="+mn-ea"/>
                          <a:ea typeface="+mn-ea"/>
                        </a:rPr>
                        <a:t>1</a:t>
                      </a:r>
                      <a:r>
                        <a:rPr lang="ja-JP" altLang="en-US" sz="800" u="none" strike="noStrike" dirty="0">
                          <a:effectLst/>
                          <a:latin typeface="+mn-ea"/>
                          <a:ea typeface="+mn-ea"/>
                        </a:rPr>
                        <a:t>月</a:t>
                      </a:r>
                      <a:endParaRPr lang="ja-JP" altLang="en-US"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dirty="0">
                          <a:effectLst/>
                          <a:latin typeface="+mn-ea"/>
                          <a:ea typeface="+mn-ea"/>
                        </a:rPr>
                        <a:t>2</a:t>
                      </a:r>
                      <a:r>
                        <a:rPr lang="ja-JP" altLang="en-US" sz="800" u="none" strike="noStrike" dirty="0">
                          <a:effectLst/>
                          <a:latin typeface="+mn-ea"/>
                          <a:ea typeface="+mn-ea"/>
                        </a:rPr>
                        <a:t>月</a:t>
                      </a:r>
                      <a:endParaRPr lang="ja-JP" altLang="en-US"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dirty="0">
                          <a:effectLst/>
                          <a:latin typeface="+mn-ea"/>
                          <a:ea typeface="+mn-ea"/>
                        </a:rPr>
                        <a:t>3</a:t>
                      </a:r>
                      <a:r>
                        <a:rPr lang="ja-JP" altLang="en-US" sz="800" u="none" strike="noStrike" dirty="0">
                          <a:effectLst/>
                          <a:latin typeface="+mn-ea"/>
                          <a:ea typeface="+mn-ea"/>
                        </a:rPr>
                        <a:t>月</a:t>
                      </a:r>
                      <a:endParaRPr lang="ja-JP" altLang="en-US"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dirty="0">
                          <a:effectLst/>
                          <a:latin typeface="+mn-ea"/>
                          <a:ea typeface="+mn-ea"/>
                        </a:rPr>
                        <a:t>4</a:t>
                      </a:r>
                      <a:r>
                        <a:rPr lang="ja-JP" altLang="en-US" sz="800" u="none" strike="noStrike" dirty="0">
                          <a:effectLst/>
                          <a:latin typeface="+mn-ea"/>
                          <a:ea typeface="+mn-ea"/>
                        </a:rPr>
                        <a:t>月</a:t>
                      </a:r>
                      <a:endParaRPr lang="ja-JP" altLang="en-US"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dirty="0">
                          <a:effectLst/>
                          <a:latin typeface="+mn-ea"/>
                          <a:ea typeface="+mn-ea"/>
                        </a:rPr>
                        <a:t>5</a:t>
                      </a:r>
                      <a:r>
                        <a:rPr lang="ja-JP" altLang="en-US" sz="800" u="none" strike="noStrike" dirty="0">
                          <a:effectLst/>
                          <a:latin typeface="+mn-ea"/>
                          <a:ea typeface="+mn-ea"/>
                        </a:rPr>
                        <a:t>月</a:t>
                      </a:r>
                      <a:endParaRPr lang="ja-JP" altLang="en-US"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smtClean="0">
                          <a:solidFill>
                            <a:srgbClr val="000000"/>
                          </a:solidFill>
                          <a:effectLst/>
                          <a:latin typeface="+mn-ea"/>
                          <a:ea typeface="+mn-ea"/>
                        </a:rPr>
                        <a:t>6</a:t>
                      </a:r>
                      <a:r>
                        <a:rPr lang="ja-JP" altLang="en-US" sz="800" b="0" i="0" u="none" strike="noStrike" dirty="0" smtClean="0">
                          <a:solidFill>
                            <a:srgbClr val="000000"/>
                          </a:solidFill>
                          <a:effectLst/>
                          <a:latin typeface="+mn-ea"/>
                          <a:ea typeface="+mn-ea"/>
                        </a:rPr>
                        <a:t>月</a:t>
                      </a:r>
                      <a:endParaRPr lang="ja-JP" altLang="en-US"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1201917"/>
                  </a:ext>
                </a:extLst>
              </a:tr>
              <a:tr h="159765">
                <a:tc>
                  <a:txBody>
                    <a:bodyPr/>
                    <a:lstStyle/>
                    <a:p>
                      <a:pPr algn="ctr" fontAlgn="ctr"/>
                      <a:r>
                        <a:rPr lang="zh-CN" altLang="en-US" sz="800" u="none" strike="noStrike" dirty="0">
                          <a:effectLst/>
                          <a:latin typeface="ＭＳ Ｐゴシック" panose="020B0600070205080204" pitchFamily="50" charset="-128"/>
                          <a:ea typeface="ＭＳ Ｐゴシック" panose="020B0600070205080204" pitchFamily="50" charset="-128"/>
                        </a:rPr>
                        <a:t>外国人旅行者数</a:t>
                      </a:r>
                      <a:endParaRPr lang="zh-CN"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2,661,022</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1,085,147</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193,658</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2,917</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1,663</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2,565</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3,782</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8,658</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13,684</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27,386</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56,673</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58,673</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46,522</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7,355</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12,276</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10,900</a:t>
                      </a:r>
                      <a:endParaRPr lang="en-US" altLang="ja-JP" sz="800" b="0" i="1"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10,000</a:t>
                      </a:r>
                      <a:endParaRPr lang="en-US" altLang="ja-JP" sz="800" b="0" i="1"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dirty="0" smtClean="0">
                          <a:solidFill>
                            <a:srgbClr val="000000"/>
                          </a:solidFill>
                          <a:effectLst/>
                          <a:latin typeface="+mn-ea"/>
                          <a:ea typeface="+mn-ea"/>
                        </a:rPr>
                        <a:t>9,300</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8049351"/>
                  </a:ext>
                </a:extLst>
              </a:tr>
              <a:tr h="159765">
                <a:tc>
                  <a:txBody>
                    <a:bodyPr/>
                    <a:lstStyle/>
                    <a:p>
                      <a:pPr algn="ctr" fontAlgn="ctr"/>
                      <a:r>
                        <a:rPr lang="en-US" altLang="ja-JP" sz="800" u="none" strike="noStrike" dirty="0" smtClean="0">
                          <a:effectLst/>
                          <a:latin typeface="+mn-ea"/>
                          <a:ea typeface="+mn-ea"/>
                        </a:rPr>
                        <a:t>2019</a:t>
                      </a:r>
                      <a:r>
                        <a:rPr lang="ja-JP" altLang="en-US" sz="800" u="none" strike="noStrike" dirty="0" smtClean="0">
                          <a:effectLst/>
                          <a:latin typeface="+mn-ea"/>
                          <a:ea typeface="+mn-ea"/>
                        </a:rPr>
                        <a:t>年同月比</a:t>
                      </a:r>
                      <a:endParaRPr lang="ja-JP" altLang="en-US"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a:t>
                      </a:r>
                      <a:r>
                        <a:rPr lang="en-US" altLang="ja-JP" sz="800" u="none" strike="noStrike" dirty="0" smtClean="0">
                          <a:effectLst/>
                          <a:latin typeface="+mn-ea"/>
                          <a:ea typeface="+mn-ea"/>
                        </a:rPr>
                        <a:t>1.1</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a:t>
                      </a:r>
                      <a:r>
                        <a:rPr lang="en-US" altLang="ja-JP" sz="800" u="none" strike="noStrike" dirty="0" smtClean="0">
                          <a:effectLst/>
                          <a:latin typeface="+mn-ea"/>
                          <a:ea typeface="+mn-ea"/>
                        </a:rPr>
                        <a:t>58.3</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a:t>
                      </a:r>
                      <a:r>
                        <a:rPr lang="en-US" altLang="ja-JP" sz="800" u="none" strike="noStrike" dirty="0" smtClean="0">
                          <a:effectLst/>
                          <a:latin typeface="+mn-ea"/>
                          <a:ea typeface="+mn-ea"/>
                        </a:rPr>
                        <a:t>93.0</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a:t>
                      </a:r>
                      <a:r>
                        <a:rPr lang="en-US" altLang="ja-JP" sz="800" u="none" strike="noStrike" dirty="0" smtClean="0">
                          <a:effectLst/>
                          <a:latin typeface="+mn-ea"/>
                          <a:ea typeface="+mn-ea"/>
                        </a:rPr>
                        <a:t>99.9</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a:t>
                      </a:r>
                      <a:r>
                        <a:rPr lang="en-US" altLang="ja-JP" sz="800" u="none" strike="noStrike" dirty="0" smtClean="0">
                          <a:effectLst/>
                          <a:latin typeface="+mn-ea"/>
                          <a:ea typeface="+mn-ea"/>
                        </a:rPr>
                        <a:t>99.9</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a:t>
                      </a:r>
                      <a:r>
                        <a:rPr lang="en-US" altLang="ja-JP" sz="800" u="none" strike="noStrike" dirty="0" smtClean="0">
                          <a:effectLst/>
                          <a:latin typeface="+mn-ea"/>
                          <a:ea typeface="+mn-ea"/>
                        </a:rPr>
                        <a:t>99.9</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a:t>
                      </a:r>
                      <a:r>
                        <a:rPr lang="en-US" altLang="ja-JP" sz="800" u="none" strike="noStrike" dirty="0" smtClean="0">
                          <a:effectLst/>
                          <a:latin typeface="+mn-ea"/>
                          <a:ea typeface="+mn-ea"/>
                        </a:rPr>
                        <a:t>99.9</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a:t>
                      </a:r>
                      <a:r>
                        <a:rPr lang="en-US" altLang="ja-JP" sz="800" u="none" strike="noStrike" dirty="0" smtClean="0">
                          <a:effectLst/>
                          <a:latin typeface="+mn-ea"/>
                          <a:ea typeface="+mn-ea"/>
                        </a:rPr>
                        <a:t>99.7</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a:t>
                      </a:r>
                      <a:r>
                        <a:rPr lang="en-US" altLang="ja-JP" sz="800" u="none" strike="noStrike" dirty="0" smtClean="0">
                          <a:effectLst/>
                          <a:latin typeface="+mn-ea"/>
                          <a:ea typeface="+mn-ea"/>
                        </a:rPr>
                        <a:t>99.4</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a:t>
                      </a:r>
                      <a:r>
                        <a:rPr lang="en-US" altLang="ja-JP" sz="800" u="none" strike="noStrike" dirty="0" smtClean="0">
                          <a:effectLst/>
                          <a:latin typeface="+mn-ea"/>
                          <a:ea typeface="+mn-ea"/>
                        </a:rPr>
                        <a:t>98.9</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a:t>
                      </a:r>
                      <a:r>
                        <a:rPr lang="en-US" altLang="ja-JP" sz="800" u="none" strike="noStrike" dirty="0" smtClean="0">
                          <a:effectLst/>
                          <a:latin typeface="+mn-ea"/>
                          <a:ea typeface="+mn-ea"/>
                        </a:rPr>
                        <a:t>97.7</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-97.7</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-98.3</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a:t>
                      </a:r>
                      <a:r>
                        <a:rPr lang="en-US" altLang="ja-JP" sz="800" u="none" strike="noStrike" dirty="0" smtClean="0">
                          <a:effectLst/>
                          <a:latin typeface="+mn-ea"/>
                          <a:ea typeface="+mn-ea"/>
                        </a:rPr>
                        <a:t>99.7</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a:t>
                      </a:r>
                      <a:r>
                        <a:rPr lang="en-US" altLang="ja-JP" sz="800" u="none" strike="noStrike" dirty="0" smtClean="0">
                          <a:effectLst/>
                          <a:latin typeface="+mn-ea"/>
                          <a:ea typeface="+mn-ea"/>
                        </a:rPr>
                        <a:t>99.6</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dirty="0" smtClean="0">
                          <a:solidFill>
                            <a:srgbClr val="000000"/>
                          </a:solidFill>
                          <a:effectLst/>
                          <a:latin typeface="+mn-ea"/>
                          <a:ea typeface="+mn-ea"/>
                        </a:rPr>
                        <a:t>-99.6</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smtClean="0">
                          <a:solidFill>
                            <a:srgbClr val="000000"/>
                          </a:solidFill>
                          <a:effectLst/>
                          <a:latin typeface="+mn-ea"/>
                          <a:ea typeface="+mn-ea"/>
                        </a:rPr>
                        <a:t>-99.6</a:t>
                      </a: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smtClean="0">
                          <a:solidFill>
                            <a:srgbClr val="000000"/>
                          </a:solidFill>
                          <a:effectLst/>
                          <a:latin typeface="+mn-ea"/>
                          <a:ea typeface="+mn-ea"/>
                        </a:rPr>
                        <a:t>-99.7</a:t>
                      </a: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803138"/>
                  </a:ext>
                </a:extLst>
              </a:tr>
            </a:tbl>
          </a:graphicData>
        </a:graphic>
      </p:graphicFrame>
      <p:sp>
        <p:nvSpPr>
          <p:cNvPr id="63" name="テキスト ボックス 62">
            <a:extLst>
              <a:ext uri="{FF2B5EF4-FFF2-40B4-BE49-F238E27FC236}">
                <a16:creationId xmlns:a16="http://schemas.microsoft.com/office/drawing/2014/main" id="{64C5BF0D-C3C5-4579-9819-2E2557244F1E}"/>
              </a:ext>
            </a:extLst>
          </p:cNvPr>
          <p:cNvSpPr txBox="1"/>
          <p:nvPr/>
        </p:nvSpPr>
        <p:spPr>
          <a:xfrm>
            <a:off x="8573105" y="1287177"/>
            <a:ext cx="440191" cy="200055"/>
          </a:xfrm>
          <a:prstGeom prst="rect">
            <a:avLst/>
          </a:prstGeom>
          <a:noFill/>
        </p:spPr>
        <p:txBody>
          <a:bodyPr wrap="square" rtlCol="0">
            <a:spAutoFit/>
          </a:bodyPr>
          <a:lstStyle/>
          <a:p>
            <a:r>
              <a:rPr kumimoji="1" lang="ja-JP" altLang="en-US" sz="700" dirty="0" smtClean="0">
                <a:latin typeface="ＭＳ Ｐゴシック" panose="020B0600070205080204" pitchFamily="50" charset="-128"/>
                <a:ea typeface="ＭＳ Ｐゴシック" panose="020B0600070205080204" pitchFamily="50" charset="-128"/>
              </a:rPr>
              <a:t>（％）</a:t>
            </a:r>
            <a:endParaRPr kumimoji="1" lang="ja-JP" altLang="en-US" sz="700" dirty="0">
              <a:latin typeface="ＭＳ Ｐゴシック" panose="020B0600070205080204" pitchFamily="50" charset="-128"/>
              <a:ea typeface="ＭＳ Ｐゴシック" panose="020B0600070205080204" pitchFamily="50" charset="-128"/>
            </a:endParaRPr>
          </a:p>
        </p:txBody>
      </p:sp>
      <p:sp>
        <p:nvSpPr>
          <p:cNvPr id="64" name="テキスト ボックス 63">
            <a:extLst>
              <a:ext uri="{FF2B5EF4-FFF2-40B4-BE49-F238E27FC236}">
                <a16:creationId xmlns:a16="http://schemas.microsoft.com/office/drawing/2014/main" id="{64C5BF0D-C3C5-4579-9819-2E2557244F1E}"/>
              </a:ext>
            </a:extLst>
          </p:cNvPr>
          <p:cNvSpPr txBox="1"/>
          <p:nvPr/>
        </p:nvSpPr>
        <p:spPr>
          <a:xfrm>
            <a:off x="7804217" y="2868905"/>
            <a:ext cx="872239" cy="200055"/>
          </a:xfrm>
          <a:prstGeom prst="rect">
            <a:avLst/>
          </a:prstGeom>
          <a:noFill/>
        </p:spPr>
        <p:txBody>
          <a:bodyPr wrap="square" rtlCol="0">
            <a:spAutoFit/>
          </a:bodyPr>
          <a:lstStyle/>
          <a:p>
            <a:r>
              <a:rPr lang="ja-JP" altLang="en-US" sz="700" dirty="0" smtClean="0">
                <a:latin typeface="ＭＳ Ｐゴシック" panose="020B0600070205080204" pitchFamily="50" charset="-128"/>
                <a:ea typeface="ＭＳ Ｐゴシック" panose="020B0600070205080204" pitchFamily="50" charset="-128"/>
              </a:rPr>
              <a:t>（単位：人、</a:t>
            </a:r>
            <a:r>
              <a:rPr kumimoji="1" lang="ja-JP" altLang="en-US" sz="700" dirty="0" smtClean="0">
                <a:latin typeface="ＭＳ Ｐゴシック" panose="020B0600070205080204" pitchFamily="50" charset="-128"/>
                <a:ea typeface="ＭＳ Ｐゴシック" panose="020B0600070205080204" pitchFamily="50" charset="-128"/>
              </a:rPr>
              <a:t>％）</a:t>
            </a:r>
            <a:endParaRPr kumimoji="1" lang="ja-JP" altLang="en-US" sz="700" dirty="0">
              <a:latin typeface="ＭＳ Ｐゴシック" panose="020B0600070205080204" pitchFamily="50" charset="-128"/>
              <a:ea typeface="ＭＳ Ｐゴシック" panose="020B0600070205080204" pitchFamily="50" charset="-128"/>
            </a:endParaRPr>
          </a:p>
        </p:txBody>
      </p:sp>
      <p:sp>
        <p:nvSpPr>
          <p:cNvPr id="67" name="テキスト ボックス 66">
            <a:extLst>
              <a:ext uri="{FF2B5EF4-FFF2-40B4-BE49-F238E27FC236}">
                <a16:creationId xmlns:a16="http://schemas.microsoft.com/office/drawing/2014/main" id="{64C5BF0D-C3C5-4579-9819-2E2557244F1E}"/>
              </a:ext>
            </a:extLst>
          </p:cNvPr>
          <p:cNvSpPr txBox="1"/>
          <p:nvPr/>
        </p:nvSpPr>
        <p:spPr>
          <a:xfrm>
            <a:off x="492275" y="4007935"/>
            <a:ext cx="411388" cy="200055"/>
          </a:xfrm>
          <a:prstGeom prst="rect">
            <a:avLst/>
          </a:prstGeom>
          <a:noFill/>
        </p:spPr>
        <p:txBody>
          <a:bodyPr wrap="square" rtlCol="0">
            <a:spAutoFit/>
          </a:bodyPr>
          <a:lstStyle/>
          <a:p>
            <a:r>
              <a:rPr kumimoji="1" lang="ja-JP" altLang="en-US" sz="700" dirty="0" smtClean="0">
                <a:latin typeface="ＭＳ Ｐゴシック" panose="020B0600070205080204" pitchFamily="50" charset="-128"/>
                <a:ea typeface="ＭＳ Ｐゴシック" panose="020B0600070205080204" pitchFamily="50" charset="-128"/>
              </a:rPr>
              <a:t>（人</a:t>
            </a:r>
            <a:r>
              <a:rPr kumimoji="1" lang="ja-JP" altLang="en-US" sz="700" dirty="0">
                <a:latin typeface="ＭＳ Ｐゴシック" panose="020B0600070205080204" pitchFamily="50" charset="-128"/>
                <a:ea typeface="ＭＳ Ｐゴシック" panose="020B0600070205080204" pitchFamily="50" charset="-128"/>
              </a:rPr>
              <a:t>）</a:t>
            </a:r>
          </a:p>
        </p:txBody>
      </p:sp>
      <p:graphicFrame>
        <p:nvGraphicFramePr>
          <p:cNvPr id="16" name="表 15"/>
          <p:cNvGraphicFramePr>
            <a:graphicFrameLocks noGrp="1"/>
          </p:cNvGraphicFramePr>
          <p:nvPr>
            <p:extLst>
              <p:ext uri="{D42A27DB-BD31-4B8C-83A1-F6EECF244321}">
                <p14:modId xmlns:p14="http://schemas.microsoft.com/office/powerpoint/2010/main" val="1620312586"/>
              </p:ext>
            </p:extLst>
          </p:nvPr>
        </p:nvGraphicFramePr>
        <p:xfrm>
          <a:off x="249015" y="5805264"/>
          <a:ext cx="7911038" cy="651496"/>
        </p:xfrm>
        <a:graphic>
          <a:graphicData uri="http://schemas.openxmlformats.org/drawingml/2006/table">
            <a:tbl>
              <a:tblPr>
                <a:tableStyleId>{5C22544A-7EE6-4342-B048-85BDC9FD1C3A}</a:tableStyleId>
              </a:tblPr>
              <a:tblGrid>
                <a:gridCol w="753790">
                  <a:extLst>
                    <a:ext uri="{9D8B030D-6E8A-4147-A177-3AD203B41FA5}">
                      <a16:colId xmlns:a16="http://schemas.microsoft.com/office/drawing/2014/main" val="2923602927"/>
                    </a:ext>
                  </a:extLst>
                </a:gridCol>
                <a:gridCol w="427634">
                  <a:extLst>
                    <a:ext uri="{9D8B030D-6E8A-4147-A177-3AD203B41FA5}">
                      <a16:colId xmlns:a16="http://schemas.microsoft.com/office/drawing/2014/main" val="57493495"/>
                    </a:ext>
                  </a:extLst>
                </a:gridCol>
                <a:gridCol w="427634">
                  <a:extLst>
                    <a:ext uri="{9D8B030D-6E8A-4147-A177-3AD203B41FA5}">
                      <a16:colId xmlns:a16="http://schemas.microsoft.com/office/drawing/2014/main" val="3144486216"/>
                    </a:ext>
                  </a:extLst>
                </a:gridCol>
                <a:gridCol w="427634">
                  <a:extLst>
                    <a:ext uri="{9D8B030D-6E8A-4147-A177-3AD203B41FA5}">
                      <a16:colId xmlns:a16="http://schemas.microsoft.com/office/drawing/2014/main" val="1278274621"/>
                    </a:ext>
                  </a:extLst>
                </a:gridCol>
                <a:gridCol w="427634">
                  <a:extLst>
                    <a:ext uri="{9D8B030D-6E8A-4147-A177-3AD203B41FA5}">
                      <a16:colId xmlns:a16="http://schemas.microsoft.com/office/drawing/2014/main" val="4103800975"/>
                    </a:ext>
                  </a:extLst>
                </a:gridCol>
                <a:gridCol w="427634">
                  <a:extLst>
                    <a:ext uri="{9D8B030D-6E8A-4147-A177-3AD203B41FA5}">
                      <a16:colId xmlns:a16="http://schemas.microsoft.com/office/drawing/2014/main" val="1374858340"/>
                    </a:ext>
                  </a:extLst>
                </a:gridCol>
                <a:gridCol w="427634">
                  <a:extLst>
                    <a:ext uri="{9D8B030D-6E8A-4147-A177-3AD203B41FA5}">
                      <a16:colId xmlns:a16="http://schemas.microsoft.com/office/drawing/2014/main" val="324785122"/>
                    </a:ext>
                  </a:extLst>
                </a:gridCol>
                <a:gridCol w="427634">
                  <a:extLst>
                    <a:ext uri="{9D8B030D-6E8A-4147-A177-3AD203B41FA5}">
                      <a16:colId xmlns:a16="http://schemas.microsoft.com/office/drawing/2014/main" val="2056935904"/>
                    </a:ext>
                  </a:extLst>
                </a:gridCol>
                <a:gridCol w="427634">
                  <a:extLst>
                    <a:ext uri="{9D8B030D-6E8A-4147-A177-3AD203B41FA5}">
                      <a16:colId xmlns:a16="http://schemas.microsoft.com/office/drawing/2014/main" val="592094280"/>
                    </a:ext>
                  </a:extLst>
                </a:gridCol>
                <a:gridCol w="427634">
                  <a:extLst>
                    <a:ext uri="{9D8B030D-6E8A-4147-A177-3AD203B41FA5}">
                      <a16:colId xmlns:a16="http://schemas.microsoft.com/office/drawing/2014/main" val="2152584472"/>
                    </a:ext>
                  </a:extLst>
                </a:gridCol>
                <a:gridCol w="427634">
                  <a:extLst>
                    <a:ext uri="{9D8B030D-6E8A-4147-A177-3AD203B41FA5}">
                      <a16:colId xmlns:a16="http://schemas.microsoft.com/office/drawing/2014/main" val="2635131839"/>
                    </a:ext>
                  </a:extLst>
                </a:gridCol>
                <a:gridCol w="427634">
                  <a:extLst>
                    <a:ext uri="{9D8B030D-6E8A-4147-A177-3AD203B41FA5}">
                      <a16:colId xmlns:a16="http://schemas.microsoft.com/office/drawing/2014/main" val="2568413107"/>
                    </a:ext>
                  </a:extLst>
                </a:gridCol>
                <a:gridCol w="427634">
                  <a:extLst>
                    <a:ext uri="{9D8B030D-6E8A-4147-A177-3AD203B41FA5}">
                      <a16:colId xmlns:a16="http://schemas.microsoft.com/office/drawing/2014/main" val="3455713105"/>
                    </a:ext>
                  </a:extLst>
                </a:gridCol>
                <a:gridCol w="405128">
                  <a:extLst>
                    <a:ext uri="{9D8B030D-6E8A-4147-A177-3AD203B41FA5}">
                      <a16:colId xmlns:a16="http://schemas.microsoft.com/office/drawing/2014/main" val="767354820"/>
                    </a:ext>
                  </a:extLst>
                </a:gridCol>
                <a:gridCol w="405128">
                  <a:extLst>
                    <a:ext uri="{9D8B030D-6E8A-4147-A177-3AD203B41FA5}">
                      <a16:colId xmlns:a16="http://schemas.microsoft.com/office/drawing/2014/main" val="2143639153"/>
                    </a:ext>
                  </a:extLst>
                </a:gridCol>
                <a:gridCol w="405128">
                  <a:extLst>
                    <a:ext uri="{9D8B030D-6E8A-4147-A177-3AD203B41FA5}">
                      <a16:colId xmlns:a16="http://schemas.microsoft.com/office/drawing/2014/main" val="918387629"/>
                    </a:ext>
                  </a:extLst>
                </a:gridCol>
                <a:gridCol w="405128">
                  <a:extLst>
                    <a:ext uri="{9D8B030D-6E8A-4147-A177-3AD203B41FA5}">
                      <a16:colId xmlns:a16="http://schemas.microsoft.com/office/drawing/2014/main" val="2721724825"/>
                    </a:ext>
                  </a:extLst>
                </a:gridCol>
                <a:gridCol w="405128">
                  <a:extLst>
                    <a:ext uri="{9D8B030D-6E8A-4147-A177-3AD203B41FA5}">
                      <a16:colId xmlns:a16="http://schemas.microsoft.com/office/drawing/2014/main" val="4016641335"/>
                    </a:ext>
                  </a:extLst>
                </a:gridCol>
              </a:tblGrid>
              <a:tr h="156689">
                <a:tc rowSpan="2">
                  <a:txBody>
                    <a:bodyPr/>
                    <a:lstStyle/>
                    <a:p>
                      <a:pPr algn="l" fontAlgn="ctr"/>
                      <a:r>
                        <a:rPr lang="ja-JP" altLang="en-US" sz="600" u="none" strike="noStrike" dirty="0">
                          <a:effectLst/>
                          <a:latin typeface="+mn-ea"/>
                          <a:ea typeface="+mn-ea"/>
                        </a:rPr>
                        <a:t>　</a:t>
                      </a:r>
                      <a:endParaRPr lang="ja-JP" altLang="en-US" sz="600" b="0" i="0" u="none" strike="noStrike" dirty="0">
                        <a:solidFill>
                          <a:srgbClr val="000000"/>
                        </a:solidFill>
                        <a:effectLst/>
                        <a:latin typeface="+mn-ea"/>
                        <a:ea typeface="+mn-ea"/>
                      </a:endParaRPr>
                    </a:p>
                    <a:p>
                      <a:pPr algn="l" fontAlgn="ctr"/>
                      <a:r>
                        <a:rPr lang="ja-JP" altLang="en-US" sz="600" u="none" strike="noStrike" dirty="0">
                          <a:effectLst/>
                          <a:latin typeface="+mn-ea"/>
                          <a:ea typeface="+mn-ea"/>
                        </a:rPr>
                        <a:t>　</a:t>
                      </a:r>
                      <a:endParaRPr lang="ja-JP" altLang="en-US" sz="6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2">
                  <a:txBody>
                    <a:bodyPr/>
                    <a:lstStyle/>
                    <a:p>
                      <a:pPr algn="ctr" fontAlgn="ctr"/>
                      <a:r>
                        <a:rPr lang="en-US" altLang="ja-JP" sz="800" u="none" strike="noStrike" dirty="0" smtClean="0">
                          <a:effectLst/>
                          <a:latin typeface="+mn-ea"/>
                          <a:ea typeface="+mn-ea"/>
                        </a:rPr>
                        <a:t>2020</a:t>
                      </a:r>
                      <a:r>
                        <a:rPr lang="ja-JP" altLang="en-US" sz="800" u="none" strike="noStrike" dirty="0" smtClean="0">
                          <a:effectLst/>
                          <a:latin typeface="+mn-ea"/>
                          <a:ea typeface="+mn-ea"/>
                        </a:rPr>
                        <a:t>年</a:t>
                      </a:r>
                      <a:endParaRPr lang="ja-JP" altLang="en-US"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ja-JP" altLang="en-US" sz="600" b="0" i="0" u="none" strike="noStrike">
                        <a:solidFill>
                          <a:srgbClr val="000000"/>
                        </a:solidFill>
                        <a:effectLst/>
                        <a:latin typeface="Meiryo UI" panose="020B0604030504040204" pitchFamily="50" charset="-128"/>
                        <a:ea typeface="Meiryo UI" panose="020B0604030504040204" pitchFamily="50" charset="-128"/>
                      </a:endParaRPr>
                    </a:p>
                  </a:txBody>
                  <a:tcPr marL="6160" marR="6160" marT="6160" marB="0" anchor="ctr"/>
                </a:tc>
                <a:tc hMerge="1">
                  <a:txBody>
                    <a:bodyPr/>
                    <a:lstStyle/>
                    <a:p>
                      <a:pPr algn="l" fontAlgn="ctr"/>
                      <a:endParaRPr lang="ja-JP" altLang="en-US" sz="600" b="0" i="0" u="none" strike="noStrike">
                        <a:solidFill>
                          <a:srgbClr val="000000"/>
                        </a:solidFill>
                        <a:effectLst/>
                        <a:latin typeface="Meiryo UI" panose="020B0604030504040204" pitchFamily="50" charset="-128"/>
                        <a:ea typeface="Meiryo UI" panose="020B0604030504040204" pitchFamily="50" charset="-128"/>
                      </a:endParaRPr>
                    </a:p>
                  </a:txBody>
                  <a:tcPr marL="6160" marR="6160" marT="6160" marB="0" anchor="ctr"/>
                </a:tc>
                <a:tc hMerge="1">
                  <a:txBody>
                    <a:bodyPr/>
                    <a:lstStyle/>
                    <a:p>
                      <a:pPr algn="l" fontAlgn="ctr"/>
                      <a:endParaRPr lang="ja-JP" altLang="en-US" sz="600" b="0" i="0" u="none" strike="noStrike">
                        <a:solidFill>
                          <a:srgbClr val="000000"/>
                        </a:solidFill>
                        <a:effectLst/>
                        <a:latin typeface="Meiryo UI" panose="020B0604030504040204" pitchFamily="50" charset="-128"/>
                        <a:ea typeface="Meiryo UI" panose="020B0604030504040204" pitchFamily="50" charset="-128"/>
                      </a:endParaRPr>
                    </a:p>
                  </a:txBody>
                  <a:tcPr marL="6160" marR="6160" marT="6160" marB="0" anchor="ctr"/>
                </a:tc>
                <a:tc hMerge="1">
                  <a:txBody>
                    <a:bodyPr/>
                    <a:lstStyle/>
                    <a:p>
                      <a:pPr algn="l" fontAlgn="ctr"/>
                      <a:endParaRPr lang="ja-JP" altLang="en-US" sz="600" b="0" i="0" u="none" strike="noStrike">
                        <a:solidFill>
                          <a:srgbClr val="000000"/>
                        </a:solidFill>
                        <a:effectLst/>
                        <a:latin typeface="Meiryo UI" panose="020B0604030504040204" pitchFamily="50" charset="-128"/>
                        <a:ea typeface="Meiryo UI" panose="020B0604030504040204" pitchFamily="50" charset="-128"/>
                      </a:endParaRPr>
                    </a:p>
                  </a:txBody>
                  <a:tcPr marL="6160" marR="6160" marT="6160" marB="0" anchor="ctr"/>
                </a:tc>
                <a:tc hMerge="1">
                  <a:txBody>
                    <a:bodyPr/>
                    <a:lstStyle/>
                    <a:p>
                      <a:pPr algn="l" fontAlgn="ctr"/>
                      <a:endParaRPr lang="ja-JP" altLang="en-US" sz="600" b="0" i="0" u="none" strike="noStrike">
                        <a:solidFill>
                          <a:srgbClr val="000000"/>
                        </a:solidFill>
                        <a:effectLst/>
                        <a:latin typeface="Meiryo UI" panose="020B0604030504040204" pitchFamily="50" charset="-128"/>
                        <a:ea typeface="Meiryo UI" panose="020B0604030504040204" pitchFamily="50" charset="-128"/>
                      </a:endParaRPr>
                    </a:p>
                  </a:txBody>
                  <a:tcPr marL="6160" marR="6160" marT="6160" marB="0" anchor="ctr"/>
                </a:tc>
                <a:tc hMerge="1">
                  <a:txBody>
                    <a:bodyPr/>
                    <a:lstStyle/>
                    <a:p>
                      <a:pPr algn="l" fontAlgn="ctr"/>
                      <a:endParaRPr lang="ja-JP" altLang="en-US" sz="600" b="0" i="0" u="none" strike="noStrike">
                        <a:solidFill>
                          <a:srgbClr val="000000"/>
                        </a:solidFill>
                        <a:effectLst/>
                        <a:latin typeface="Meiryo UI" panose="020B0604030504040204" pitchFamily="50" charset="-128"/>
                        <a:ea typeface="Meiryo UI" panose="020B0604030504040204" pitchFamily="50" charset="-128"/>
                      </a:endParaRPr>
                    </a:p>
                  </a:txBody>
                  <a:tcPr marL="6160" marR="6160" marT="6160" marB="0" anchor="ctr"/>
                </a:tc>
                <a:tc hMerge="1">
                  <a:txBody>
                    <a:bodyPr/>
                    <a:lstStyle/>
                    <a:p>
                      <a:pPr algn="l" fontAlgn="ctr"/>
                      <a:endParaRPr lang="ja-JP" altLang="en-US" sz="600" b="0" i="0" u="none" strike="noStrike">
                        <a:solidFill>
                          <a:srgbClr val="000000"/>
                        </a:solidFill>
                        <a:effectLst/>
                        <a:latin typeface="Meiryo UI" panose="020B0604030504040204" pitchFamily="50" charset="-128"/>
                        <a:ea typeface="Meiryo UI" panose="020B0604030504040204" pitchFamily="50" charset="-128"/>
                      </a:endParaRPr>
                    </a:p>
                  </a:txBody>
                  <a:tcPr marL="6160" marR="6160" marT="6160" marB="0" anchor="ctr"/>
                </a:tc>
                <a:tc hMerge="1">
                  <a:txBody>
                    <a:bodyPr/>
                    <a:lstStyle/>
                    <a:p>
                      <a:pPr algn="l" fontAlgn="ct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6160" marR="6160" marT="6160" marB="0" anchor="ctr"/>
                </a:tc>
                <a:tc hMerge="1">
                  <a:txBody>
                    <a:bodyPr/>
                    <a:lstStyle/>
                    <a:p>
                      <a:pPr algn="l" fontAlgn="ct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6160" marR="6160" marT="6160" marB="0" anchor="ctr"/>
                </a:tc>
                <a:tc hMerge="1">
                  <a:txBody>
                    <a:bodyPr/>
                    <a:lstStyle/>
                    <a:p>
                      <a:pPr algn="l" fontAlgn="ct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6160" marR="6160" marT="6160" marB="0" anchor="ctr"/>
                </a:tc>
                <a:tc hMerge="1">
                  <a:txBody>
                    <a:bodyPr/>
                    <a:lstStyle/>
                    <a:p>
                      <a:pPr algn="l" fontAlgn="ct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6160" marR="6160" marT="6160" marB="0" anchor="ctr"/>
                </a:tc>
                <a:tc gridSpan="5">
                  <a:txBody>
                    <a:bodyPr/>
                    <a:lstStyle/>
                    <a:p>
                      <a:pPr algn="ctr" fontAlgn="ctr"/>
                      <a:r>
                        <a:rPr lang="en-US" altLang="ja-JP" sz="800" u="none" strike="noStrike" dirty="0" smtClean="0">
                          <a:effectLst/>
                          <a:latin typeface="+mn-ea"/>
                          <a:ea typeface="+mn-ea"/>
                        </a:rPr>
                        <a:t>2021</a:t>
                      </a:r>
                      <a:r>
                        <a:rPr lang="ja-JP" altLang="en-US" sz="800" u="none" strike="noStrike" dirty="0" smtClean="0">
                          <a:effectLst/>
                          <a:latin typeface="+mn-ea"/>
                          <a:ea typeface="+mn-ea"/>
                        </a:rPr>
                        <a:t>年</a:t>
                      </a:r>
                      <a:r>
                        <a:rPr lang="ja-JP" altLang="en-US" sz="800" u="none" strike="noStrike" dirty="0">
                          <a:effectLst/>
                          <a:latin typeface="+mn-ea"/>
                          <a:ea typeface="+mn-ea"/>
                        </a:rPr>
                        <a:t>　</a:t>
                      </a:r>
                      <a:endParaRPr lang="ja-JP" altLang="en-US"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6160" marR="6160" marT="6160" marB="0" anchor="ctr"/>
                </a:tc>
                <a:tc hMerge="1">
                  <a:txBody>
                    <a:bodyPr/>
                    <a:lstStyle/>
                    <a:p>
                      <a:pPr algn="l" fontAlgn="ct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6160" marR="6160" marT="6160" marB="0" anchor="ctr"/>
                </a:tc>
                <a:tc hMerge="1">
                  <a:txBody>
                    <a:bodyPr/>
                    <a:lstStyle/>
                    <a:p>
                      <a:endParaRPr kumimoji="1" lang="ja-JP" altLang="en-US"/>
                    </a:p>
                  </a:txBody>
                  <a:tcPr/>
                </a:tc>
                <a:tc hMerge="1">
                  <a:txBody>
                    <a:bodyPr/>
                    <a:lstStyle/>
                    <a:p>
                      <a:pPr algn="l" fontAlgn="ct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6160" marR="6160" marT="6160" marB="0" anchor="ctr"/>
                </a:tc>
                <a:extLst>
                  <a:ext uri="{0D108BD9-81ED-4DB2-BD59-A6C34878D82A}">
                    <a16:rowId xmlns:a16="http://schemas.microsoft.com/office/drawing/2014/main" val="1513222670"/>
                  </a:ext>
                </a:extLst>
              </a:tr>
              <a:tr h="156689">
                <a:tc vMerge="1">
                  <a:txBody>
                    <a:bodyPr/>
                    <a:lstStyle/>
                    <a:p>
                      <a:pPr algn="l" fontAlgn="ct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6160" marR="6160" marT="6160" marB="0" anchor="ctr"/>
                </a:tc>
                <a:tc>
                  <a:txBody>
                    <a:bodyPr/>
                    <a:lstStyle/>
                    <a:p>
                      <a:pPr algn="ctr" fontAlgn="ctr"/>
                      <a:r>
                        <a:rPr lang="en-US" altLang="ja-JP" sz="800" u="none" strike="noStrike" dirty="0">
                          <a:effectLst/>
                          <a:latin typeface="+mn-ea"/>
                          <a:ea typeface="+mn-ea"/>
                        </a:rPr>
                        <a:t>1</a:t>
                      </a:r>
                      <a:r>
                        <a:rPr lang="ja-JP" altLang="en-US" sz="800" u="none" strike="noStrike" dirty="0">
                          <a:effectLst/>
                          <a:latin typeface="+mn-ea"/>
                          <a:ea typeface="+mn-ea"/>
                        </a:rPr>
                        <a:t>月</a:t>
                      </a:r>
                      <a:endParaRPr lang="ja-JP" altLang="en-US"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dirty="0">
                          <a:effectLst/>
                          <a:latin typeface="+mn-ea"/>
                          <a:ea typeface="+mn-ea"/>
                        </a:rPr>
                        <a:t>2</a:t>
                      </a:r>
                      <a:r>
                        <a:rPr lang="ja-JP" altLang="en-US" sz="800" u="none" strike="noStrike" dirty="0">
                          <a:effectLst/>
                          <a:latin typeface="+mn-ea"/>
                          <a:ea typeface="+mn-ea"/>
                        </a:rPr>
                        <a:t>月</a:t>
                      </a:r>
                      <a:endParaRPr lang="ja-JP" altLang="en-US"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dirty="0">
                          <a:effectLst/>
                          <a:latin typeface="+mn-ea"/>
                          <a:ea typeface="+mn-ea"/>
                        </a:rPr>
                        <a:t>3</a:t>
                      </a:r>
                      <a:r>
                        <a:rPr lang="ja-JP" altLang="en-US" sz="800" u="none" strike="noStrike" dirty="0">
                          <a:effectLst/>
                          <a:latin typeface="+mn-ea"/>
                          <a:ea typeface="+mn-ea"/>
                        </a:rPr>
                        <a:t>月</a:t>
                      </a:r>
                      <a:endParaRPr lang="ja-JP" altLang="en-US"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a:effectLst/>
                          <a:latin typeface="+mn-ea"/>
                          <a:ea typeface="+mn-ea"/>
                        </a:rPr>
                        <a:t>4</a:t>
                      </a:r>
                      <a:r>
                        <a:rPr lang="ja-JP" altLang="en-US" sz="800" u="none" strike="noStrike">
                          <a:effectLst/>
                          <a:latin typeface="+mn-ea"/>
                          <a:ea typeface="+mn-ea"/>
                        </a:rPr>
                        <a:t>月</a:t>
                      </a:r>
                      <a:endParaRPr lang="ja-JP" altLang="en-US" sz="800" b="0" i="0" u="none" strike="noStrike">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dirty="0">
                          <a:effectLst/>
                          <a:latin typeface="+mn-ea"/>
                          <a:ea typeface="+mn-ea"/>
                        </a:rPr>
                        <a:t>5</a:t>
                      </a:r>
                      <a:r>
                        <a:rPr lang="ja-JP" altLang="en-US" sz="800" u="none" strike="noStrike" dirty="0">
                          <a:effectLst/>
                          <a:latin typeface="+mn-ea"/>
                          <a:ea typeface="+mn-ea"/>
                        </a:rPr>
                        <a:t>月</a:t>
                      </a:r>
                      <a:endParaRPr lang="ja-JP" altLang="en-US"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dirty="0">
                          <a:effectLst/>
                          <a:latin typeface="+mn-ea"/>
                          <a:ea typeface="+mn-ea"/>
                        </a:rPr>
                        <a:t>6</a:t>
                      </a:r>
                      <a:r>
                        <a:rPr lang="ja-JP" altLang="en-US" sz="800" u="none" strike="noStrike" dirty="0">
                          <a:effectLst/>
                          <a:latin typeface="+mn-ea"/>
                          <a:ea typeface="+mn-ea"/>
                        </a:rPr>
                        <a:t>月</a:t>
                      </a:r>
                      <a:endParaRPr lang="ja-JP" altLang="en-US"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dirty="0">
                          <a:effectLst/>
                          <a:latin typeface="+mn-ea"/>
                          <a:ea typeface="+mn-ea"/>
                        </a:rPr>
                        <a:t>7</a:t>
                      </a:r>
                      <a:r>
                        <a:rPr lang="ja-JP" altLang="en-US" sz="800" u="none" strike="noStrike" dirty="0">
                          <a:effectLst/>
                          <a:latin typeface="+mn-ea"/>
                          <a:ea typeface="+mn-ea"/>
                        </a:rPr>
                        <a:t>月</a:t>
                      </a:r>
                      <a:endParaRPr lang="ja-JP" altLang="en-US"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dirty="0">
                          <a:effectLst/>
                          <a:latin typeface="+mn-ea"/>
                          <a:ea typeface="+mn-ea"/>
                        </a:rPr>
                        <a:t>8</a:t>
                      </a:r>
                      <a:r>
                        <a:rPr lang="ja-JP" altLang="en-US" sz="800" u="none" strike="noStrike" dirty="0">
                          <a:effectLst/>
                          <a:latin typeface="+mn-ea"/>
                          <a:ea typeface="+mn-ea"/>
                        </a:rPr>
                        <a:t>月</a:t>
                      </a:r>
                      <a:endParaRPr lang="ja-JP" altLang="en-US"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dirty="0">
                          <a:effectLst/>
                          <a:latin typeface="+mn-ea"/>
                          <a:ea typeface="+mn-ea"/>
                        </a:rPr>
                        <a:t>9</a:t>
                      </a:r>
                      <a:r>
                        <a:rPr lang="ja-JP" altLang="en-US" sz="800" u="none" strike="noStrike" dirty="0">
                          <a:effectLst/>
                          <a:latin typeface="+mn-ea"/>
                          <a:ea typeface="+mn-ea"/>
                        </a:rPr>
                        <a:t>月</a:t>
                      </a:r>
                      <a:endParaRPr lang="ja-JP" altLang="en-US"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a:effectLst/>
                          <a:latin typeface="+mn-ea"/>
                          <a:ea typeface="+mn-ea"/>
                        </a:rPr>
                        <a:t>10</a:t>
                      </a:r>
                      <a:r>
                        <a:rPr lang="ja-JP" altLang="en-US" sz="800" u="none" strike="noStrike">
                          <a:effectLst/>
                          <a:latin typeface="+mn-ea"/>
                          <a:ea typeface="+mn-ea"/>
                        </a:rPr>
                        <a:t>月</a:t>
                      </a:r>
                      <a:endParaRPr lang="ja-JP" altLang="en-US" sz="800" b="0" i="0" u="none" strike="noStrike">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a:effectLst/>
                          <a:latin typeface="+mn-ea"/>
                          <a:ea typeface="+mn-ea"/>
                        </a:rPr>
                        <a:t>11</a:t>
                      </a:r>
                      <a:r>
                        <a:rPr lang="ja-JP" altLang="en-US" sz="800" u="none" strike="noStrike">
                          <a:effectLst/>
                          <a:latin typeface="+mn-ea"/>
                          <a:ea typeface="+mn-ea"/>
                        </a:rPr>
                        <a:t>月</a:t>
                      </a:r>
                      <a:endParaRPr lang="ja-JP" altLang="en-US" sz="800" b="0" i="0" u="none" strike="noStrike">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a:effectLst/>
                          <a:latin typeface="+mn-ea"/>
                          <a:ea typeface="+mn-ea"/>
                        </a:rPr>
                        <a:t>12</a:t>
                      </a:r>
                      <a:r>
                        <a:rPr lang="ja-JP" altLang="en-US" sz="800" u="none" strike="noStrike">
                          <a:effectLst/>
                          <a:latin typeface="+mn-ea"/>
                          <a:ea typeface="+mn-ea"/>
                        </a:rPr>
                        <a:t>月</a:t>
                      </a:r>
                      <a:endParaRPr lang="ja-JP" altLang="en-US" sz="800" b="0" i="0" u="none" strike="noStrike">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a:effectLst/>
                          <a:latin typeface="+mn-ea"/>
                          <a:ea typeface="+mn-ea"/>
                        </a:rPr>
                        <a:t>1</a:t>
                      </a:r>
                      <a:r>
                        <a:rPr lang="ja-JP" altLang="en-US" sz="800" u="none" strike="noStrike">
                          <a:effectLst/>
                          <a:latin typeface="+mn-ea"/>
                          <a:ea typeface="+mn-ea"/>
                        </a:rPr>
                        <a:t>月</a:t>
                      </a:r>
                      <a:endParaRPr lang="ja-JP" altLang="en-US" sz="800" b="0" i="0" u="none" strike="noStrike">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dirty="0">
                          <a:effectLst/>
                          <a:latin typeface="+mn-ea"/>
                          <a:ea typeface="+mn-ea"/>
                        </a:rPr>
                        <a:t>2</a:t>
                      </a:r>
                      <a:r>
                        <a:rPr lang="ja-JP" altLang="en-US" sz="800" u="none" strike="noStrike" dirty="0">
                          <a:effectLst/>
                          <a:latin typeface="+mn-ea"/>
                          <a:ea typeface="+mn-ea"/>
                        </a:rPr>
                        <a:t>月</a:t>
                      </a:r>
                      <a:endParaRPr lang="ja-JP" altLang="en-US"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dirty="0">
                          <a:effectLst/>
                          <a:latin typeface="+mn-ea"/>
                          <a:ea typeface="+mn-ea"/>
                        </a:rPr>
                        <a:t>3</a:t>
                      </a:r>
                      <a:r>
                        <a:rPr lang="ja-JP" altLang="en-US" sz="800" u="none" strike="noStrike" dirty="0">
                          <a:effectLst/>
                          <a:latin typeface="+mn-ea"/>
                          <a:ea typeface="+mn-ea"/>
                        </a:rPr>
                        <a:t>月</a:t>
                      </a:r>
                      <a:endParaRPr lang="ja-JP" altLang="en-US"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dirty="0">
                          <a:effectLst/>
                          <a:latin typeface="+mn-ea"/>
                          <a:ea typeface="+mn-ea"/>
                        </a:rPr>
                        <a:t>4</a:t>
                      </a:r>
                      <a:r>
                        <a:rPr lang="ja-JP" altLang="en-US" sz="800" u="none" strike="noStrike" dirty="0">
                          <a:effectLst/>
                          <a:latin typeface="+mn-ea"/>
                          <a:ea typeface="+mn-ea"/>
                        </a:rPr>
                        <a:t>月</a:t>
                      </a:r>
                      <a:endParaRPr lang="ja-JP" altLang="en-US"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dirty="0" smtClean="0">
                          <a:effectLst/>
                          <a:latin typeface="+mn-ea"/>
                          <a:ea typeface="+mn-ea"/>
                        </a:rPr>
                        <a:t>5</a:t>
                      </a:r>
                      <a:r>
                        <a:rPr lang="ja-JP" altLang="en-US" sz="800" u="none" strike="noStrike" dirty="0" smtClean="0">
                          <a:effectLst/>
                          <a:latin typeface="+mn-ea"/>
                          <a:ea typeface="+mn-ea"/>
                        </a:rPr>
                        <a:t>月</a:t>
                      </a:r>
                      <a:endParaRPr lang="ja-JP" altLang="en-US"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3586927"/>
                  </a:ext>
                </a:extLst>
              </a:tr>
              <a:tr h="164936">
                <a:tc>
                  <a:txBody>
                    <a:bodyPr/>
                    <a:lstStyle/>
                    <a:p>
                      <a:pPr algn="ctr" fontAlgn="ctr"/>
                      <a:r>
                        <a:rPr lang="zh-CN" altLang="en-US" sz="600" u="none" strike="noStrike" dirty="0">
                          <a:effectLst/>
                          <a:latin typeface="ＭＳ Ｐゴシック" panose="020B0600070205080204" pitchFamily="50" charset="-128"/>
                          <a:ea typeface="ＭＳ Ｐゴシック" panose="020B0600070205080204" pitchFamily="50" charset="-128"/>
                        </a:rPr>
                        <a:t>関空外国人入国者数</a:t>
                      </a:r>
                      <a:endParaRPr lang="zh-CN"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800" u="none" strike="noStrike" dirty="0">
                          <a:effectLst/>
                          <a:latin typeface="+mn-ea"/>
                          <a:ea typeface="+mn-ea"/>
                        </a:rPr>
                        <a:t> </a:t>
                      </a:r>
                      <a:r>
                        <a:rPr lang="en-US" altLang="ja-JP" sz="800" u="none" strike="noStrike" dirty="0">
                          <a:effectLst/>
                          <a:latin typeface="+mn-ea"/>
                          <a:ea typeface="+mn-ea"/>
                        </a:rPr>
                        <a:t>709,555 </a:t>
                      </a:r>
                      <a:endParaRPr lang="en-US" altLang="ja-JP"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800" u="none" strike="noStrike" dirty="0">
                          <a:effectLst/>
                          <a:latin typeface="+mn-ea"/>
                          <a:ea typeface="+mn-ea"/>
                        </a:rPr>
                        <a:t> </a:t>
                      </a:r>
                      <a:r>
                        <a:rPr lang="en-US" altLang="ja-JP" sz="800" u="none" strike="noStrike" dirty="0">
                          <a:effectLst/>
                          <a:latin typeface="+mn-ea"/>
                          <a:ea typeface="+mn-ea"/>
                        </a:rPr>
                        <a:t>228,987 </a:t>
                      </a:r>
                      <a:endParaRPr lang="en-US" altLang="ja-JP"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800" u="none" strike="noStrike" dirty="0">
                          <a:effectLst/>
                          <a:latin typeface="+mn-ea"/>
                          <a:ea typeface="+mn-ea"/>
                        </a:rPr>
                        <a:t>  </a:t>
                      </a:r>
                      <a:r>
                        <a:rPr lang="en-US" altLang="ja-JP" sz="800" u="none" strike="noStrike" dirty="0">
                          <a:effectLst/>
                          <a:latin typeface="+mn-ea"/>
                          <a:ea typeface="+mn-ea"/>
                        </a:rPr>
                        <a:t>35,696 </a:t>
                      </a:r>
                      <a:endParaRPr lang="en-US" altLang="ja-JP"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800" u="none" strike="noStrike" dirty="0">
                          <a:effectLst/>
                          <a:latin typeface="+mn-ea"/>
                          <a:ea typeface="+mn-ea"/>
                        </a:rPr>
                        <a:t>       </a:t>
                      </a:r>
                      <a:r>
                        <a:rPr lang="en-US" altLang="ja-JP" sz="800" u="none" strike="noStrike" dirty="0">
                          <a:effectLst/>
                          <a:latin typeface="+mn-ea"/>
                          <a:ea typeface="+mn-ea"/>
                        </a:rPr>
                        <a:t>393 </a:t>
                      </a:r>
                      <a:endParaRPr lang="en-US" altLang="ja-JP"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800" u="none" strike="noStrike">
                          <a:effectLst/>
                          <a:latin typeface="+mn-ea"/>
                          <a:ea typeface="+mn-ea"/>
                        </a:rPr>
                        <a:t>       </a:t>
                      </a:r>
                      <a:r>
                        <a:rPr lang="en-US" altLang="ja-JP" sz="800" u="none" strike="noStrike">
                          <a:effectLst/>
                          <a:latin typeface="+mn-ea"/>
                          <a:ea typeface="+mn-ea"/>
                        </a:rPr>
                        <a:t>182 </a:t>
                      </a:r>
                      <a:endParaRPr lang="en-US" altLang="ja-JP" sz="800" b="0" i="0" u="none" strike="noStrike">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800" u="none" strike="noStrike">
                          <a:effectLst/>
                          <a:latin typeface="+mn-ea"/>
                          <a:ea typeface="+mn-ea"/>
                        </a:rPr>
                        <a:t>       </a:t>
                      </a:r>
                      <a:r>
                        <a:rPr lang="en-US" altLang="ja-JP" sz="800" u="none" strike="noStrike">
                          <a:effectLst/>
                          <a:latin typeface="+mn-ea"/>
                          <a:ea typeface="+mn-ea"/>
                        </a:rPr>
                        <a:t>577 </a:t>
                      </a:r>
                      <a:endParaRPr lang="en-US" altLang="ja-JP" sz="800" b="0" i="0" u="none" strike="noStrike">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800" u="none" strike="noStrike">
                          <a:effectLst/>
                          <a:latin typeface="+mn-ea"/>
                          <a:ea typeface="+mn-ea"/>
                        </a:rPr>
                        <a:t>       </a:t>
                      </a:r>
                      <a:r>
                        <a:rPr lang="en-US" altLang="ja-JP" sz="800" u="none" strike="noStrike">
                          <a:effectLst/>
                          <a:latin typeface="+mn-ea"/>
                          <a:ea typeface="+mn-ea"/>
                        </a:rPr>
                        <a:t>834 </a:t>
                      </a:r>
                      <a:endParaRPr lang="en-US" altLang="ja-JP" sz="800" b="0" i="0" u="none" strike="noStrike">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800" u="none" strike="noStrike" dirty="0">
                          <a:effectLst/>
                          <a:latin typeface="+mn-ea"/>
                          <a:ea typeface="+mn-ea"/>
                        </a:rPr>
                        <a:t>    </a:t>
                      </a:r>
                      <a:r>
                        <a:rPr lang="en-US" altLang="ja-JP" sz="800" u="none" strike="noStrike" dirty="0">
                          <a:effectLst/>
                          <a:latin typeface="+mn-ea"/>
                          <a:ea typeface="+mn-ea"/>
                        </a:rPr>
                        <a:t>1,616 </a:t>
                      </a:r>
                      <a:endParaRPr lang="en-US" altLang="ja-JP"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800" u="none" strike="noStrike" dirty="0">
                          <a:effectLst/>
                          <a:latin typeface="+mn-ea"/>
                          <a:ea typeface="+mn-ea"/>
                        </a:rPr>
                        <a:t>    </a:t>
                      </a:r>
                      <a:r>
                        <a:rPr lang="en-US" altLang="ja-JP" sz="800" u="none" strike="noStrike" dirty="0">
                          <a:effectLst/>
                          <a:latin typeface="+mn-ea"/>
                          <a:ea typeface="+mn-ea"/>
                        </a:rPr>
                        <a:t>2,467 </a:t>
                      </a:r>
                      <a:endParaRPr lang="en-US" altLang="ja-JP"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800" u="none" strike="noStrike" dirty="0">
                          <a:effectLst/>
                          <a:latin typeface="+mn-ea"/>
                          <a:ea typeface="+mn-ea"/>
                        </a:rPr>
                        <a:t>    </a:t>
                      </a:r>
                      <a:r>
                        <a:rPr lang="en-US" altLang="ja-JP" sz="800" u="none" strike="noStrike" dirty="0">
                          <a:effectLst/>
                          <a:latin typeface="+mn-ea"/>
                          <a:ea typeface="+mn-ea"/>
                        </a:rPr>
                        <a:t>5,381 </a:t>
                      </a:r>
                      <a:endParaRPr lang="en-US" altLang="ja-JP"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800" u="none" strike="noStrike" dirty="0">
                          <a:effectLst/>
                          <a:latin typeface="+mn-ea"/>
                          <a:ea typeface="+mn-ea"/>
                        </a:rPr>
                        <a:t>  </a:t>
                      </a:r>
                      <a:r>
                        <a:rPr lang="en-US" altLang="ja-JP" sz="800" u="none" strike="noStrike" dirty="0">
                          <a:effectLst/>
                          <a:latin typeface="+mn-ea"/>
                          <a:ea typeface="+mn-ea"/>
                        </a:rPr>
                        <a:t>11,945 </a:t>
                      </a:r>
                      <a:endParaRPr lang="en-US" altLang="ja-JP"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800" u="none" strike="noStrike" dirty="0">
                          <a:effectLst/>
                          <a:latin typeface="+mn-ea"/>
                          <a:ea typeface="+mn-ea"/>
                        </a:rPr>
                        <a:t>  </a:t>
                      </a:r>
                      <a:r>
                        <a:rPr lang="en-US" altLang="ja-JP" sz="800" u="none" strike="noStrike" dirty="0">
                          <a:effectLst/>
                          <a:latin typeface="+mn-ea"/>
                          <a:ea typeface="+mn-ea"/>
                        </a:rPr>
                        <a:t>13,553 </a:t>
                      </a:r>
                      <a:endParaRPr lang="en-US" altLang="ja-JP"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800" u="none" strike="noStrike" dirty="0">
                          <a:effectLst/>
                          <a:latin typeface="+mn-ea"/>
                          <a:ea typeface="+mn-ea"/>
                        </a:rPr>
                        <a:t>  </a:t>
                      </a:r>
                      <a:r>
                        <a:rPr lang="en-US" altLang="ja-JP" sz="800" u="none" strike="noStrike" dirty="0">
                          <a:effectLst/>
                          <a:latin typeface="+mn-ea"/>
                          <a:ea typeface="+mn-ea"/>
                        </a:rPr>
                        <a:t>10,919 </a:t>
                      </a:r>
                      <a:endParaRPr lang="en-US" altLang="ja-JP"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800" u="none" strike="noStrike" dirty="0">
                          <a:effectLst/>
                          <a:latin typeface="+mn-ea"/>
                          <a:ea typeface="+mn-ea"/>
                        </a:rPr>
                        <a:t>   </a:t>
                      </a:r>
                      <a:r>
                        <a:rPr lang="en-US" altLang="ja-JP" sz="800" u="none" strike="noStrike" dirty="0">
                          <a:effectLst/>
                          <a:latin typeface="+mn-ea"/>
                          <a:ea typeface="+mn-ea"/>
                        </a:rPr>
                        <a:t>1,881 </a:t>
                      </a:r>
                      <a:endParaRPr lang="en-US" altLang="ja-JP"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800" u="none" strike="noStrike" dirty="0">
                          <a:effectLst/>
                          <a:latin typeface="+mn-ea"/>
                          <a:ea typeface="+mn-ea"/>
                        </a:rPr>
                        <a:t>   </a:t>
                      </a:r>
                      <a:r>
                        <a:rPr lang="en-US" altLang="ja-JP" sz="800" u="none" strike="noStrike" dirty="0">
                          <a:effectLst/>
                          <a:latin typeface="+mn-ea"/>
                          <a:ea typeface="+mn-ea"/>
                        </a:rPr>
                        <a:t>3,129 </a:t>
                      </a:r>
                      <a:endParaRPr lang="en-US" altLang="ja-JP"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800" u="none" strike="noStrike" dirty="0">
                          <a:effectLst/>
                          <a:latin typeface="+mn-ea"/>
                          <a:ea typeface="+mn-ea"/>
                        </a:rPr>
                        <a:t>   </a:t>
                      </a:r>
                      <a:r>
                        <a:rPr lang="en-US" altLang="ja-JP" sz="800" u="none" strike="noStrike" dirty="0">
                          <a:effectLst/>
                          <a:latin typeface="+mn-ea"/>
                          <a:ea typeface="+mn-ea"/>
                        </a:rPr>
                        <a:t>2,341 </a:t>
                      </a:r>
                      <a:endParaRPr lang="en-US" altLang="ja-JP"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smtClean="0">
                          <a:effectLst/>
                          <a:latin typeface="+mn-ea"/>
                          <a:ea typeface="+mn-ea"/>
                        </a:rPr>
                        <a:t>2,002</a:t>
                      </a:r>
                      <a:r>
                        <a:rPr lang="ja-JP" altLang="en-US" sz="800" u="none" strike="noStrike" dirty="0" smtClean="0">
                          <a:effectLst/>
                          <a:latin typeface="+mn-ea"/>
                          <a:ea typeface="+mn-ea"/>
                        </a:rPr>
                        <a:t>   </a:t>
                      </a:r>
                      <a:r>
                        <a:rPr lang="en-US" altLang="ja-JP" sz="800" u="none" strike="noStrike" dirty="0" smtClean="0">
                          <a:effectLst/>
                          <a:latin typeface="+mn-ea"/>
                          <a:ea typeface="+mn-ea"/>
                        </a:rPr>
                        <a:t> </a:t>
                      </a:r>
                      <a:endParaRPr lang="en-US" altLang="ja-JP"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3740420"/>
                  </a:ext>
                </a:extLst>
              </a:tr>
              <a:tr h="173182">
                <a:tc>
                  <a:txBody>
                    <a:bodyPr/>
                    <a:lstStyle/>
                    <a:p>
                      <a:pPr algn="ctr" fontAlgn="ctr"/>
                      <a:r>
                        <a:rPr lang="en-US" altLang="ja-JP" sz="800" u="none" strike="noStrike" dirty="0" smtClean="0">
                          <a:effectLst/>
                          <a:latin typeface="ＭＳ Ｐゴシック" panose="020B0600070205080204" pitchFamily="50" charset="-128"/>
                          <a:ea typeface="ＭＳ Ｐゴシック" panose="020B0600070205080204" pitchFamily="50" charset="-128"/>
                        </a:rPr>
                        <a:t>2019</a:t>
                      </a:r>
                      <a:r>
                        <a:rPr lang="ja-JP" altLang="en-US" sz="800" u="none" strike="noStrike" dirty="0" smtClean="0">
                          <a:effectLst/>
                          <a:latin typeface="ＭＳ Ｐゴシック" panose="020B0600070205080204" pitchFamily="50" charset="-128"/>
                          <a:ea typeface="ＭＳ Ｐゴシック" panose="020B0600070205080204" pitchFamily="50" charset="-128"/>
                        </a:rPr>
                        <a:t>年</a:t>
                      </a:r>
                      <a:r>
                        <a:rPr lang="ja-JP" altLang="en-US" sz="800" u="none" strike="noStrike" dirty="0">
                          <a:effectLst/>
                          <a:latin typeface="ＭＳ Ｐゴシック" panose="020B0600070205080204" pitchFamily="50" charset="-128"/>
                          <a:ea typeface="ＭＳ Ｐゴシック" panose="020B0600070205080204" pitchFamily="50" charset="-128"/>
                        </a:rPr>
                        <a:t>同月比</a:t>
                      </a: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a:effectLst/>
                          <a:latin typeface="+mn-ea"/>
                          <a:ea typeface="+mn-ea"/>
                        </a:rPr>
                        <a:t>2.1 </a:t>
                      </a:r>
                      <a:endParaRPr lang="en-US" altLang="ja-JP" sz="800" b="0" i="0" u="none" strike="noStrike">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-66.1 </a:t>
                      </a:r>
                      <a:endParaRPr lang="en-US" altLang="ja-JP"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-95.1 </a:t>
                      </a:r>
                      <a:endParaRPr lang="en-US" altLang="ja-JP"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-99.9 </a:t>
                      </a:r>
                      <a:endParaRPr lang="en-US" altLang="ja-JP"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-100.0 </a:t>
                      </a:r>
                      <a:endParaRPr lang="en-US" altLang="ja-JP"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-99.9 </a:t>
                      </a:r>
                      <a:endParaRPr lang="en-US" altLang="ja-JP"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-99.9 </a:t>
                      </a:r>
                      <a:endParaRPr lang="en-US" altLang="ja-JP"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-99.8 </a:t>
                      </a:r>
                      <a:endParaRPr lang="en-US" altLang="ja-JP"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a:effectLst/>
                          <a:latin typeface="+mn-ea"/>
                          <a:ea typeface="+mn-ea"/>
                        </a:rPr>
                        <a:t>-99.6 </a:t>
                      </a:r>
                      <a:endParaRPr lang="en-US" altLang="ja-JP" sz="800" b="0" i="0" u="none" strike="noStrike">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a:t>
                      </a:r>
                      <a:r>
                        <a:rPr lang="en-US" altLang="ja-JP" sz="800" u="none" strike="noStrike" dirty="0" smtClean="0">
                          <a:effectLst/>
                          <a:latin typeface="+mn-ea"/>
                          <a:ea typeface="+mn-ea"/>
                        </a:rPr>
                        <a:t>99.2 </a:t>
                      </a:r>
                      <a:endParaRPr lang="en-US" altLang="ja-JP"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-98.2 </a:t>
                      </a:r>
                      <a:endParaRPr lang="en-US" altLang="ja-JP"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-97.9 </a:t>
                      </a:r>
                      <a:endParaRPr lang="en-US" altLang="ja-JP"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a:t>
                      </a:r>
                      <a:r>
                        <a:rPr lang="en-US" altLang="ja-JP" sz="800" u="none" strike="noStrike" dirty="0" smtClean="0">
                          <a:effectLst/>
                          <a:latin typeface="+mn-ea"/>
                          <a:ea typeface="+mn-ea"/>
                        </a:rPr>
                        <a:t>98.4 </a:t>
                      </a:r>
                      <a:endParaRPr lang="en-US" altLang="ja-JP"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a:t>
                      </a:r>
                      <a:r>
                        <a:rPr lang="en-US" altLang="ja-JP" sz="800" u="none" strike="noStrike" dirty="0" smtClean="0">
                          <a:effectLst/>
                          <a:latin typeface="+mn-ea"/>
                          <a:ea typeface="+mn-ea"/>
                        </a:rPr>
                        <a:t>99.7 </a:t>
                      </a:r>
                      <a:endParaRPr lang="en-US" altLang="ja-JP"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smtClean="0">
                          <a:solidFill>
                            <a:srgbClr val="000000"/>
                          </a:solidFill>
                          <a:effectLst/>
                          <a:latin typeface="+mn-ea"/>
                          <a:ea typeface="+mn-ea"/>
                        </a:rPr>
                        <a:t>-99.6</a:t>
                      </a:r>
                      <a:r>
                        <a:rPr lang="en-US" altLang="ja-JP" sz="800" u="none" strike="noStrike" dirty="0" smtClean="0">
                          <a:effectLst/>
                          <a:latin typeface="+mn-ea"/>
                          <a:ea typeface="+mn-ea"/>
                        </a:rPr>
                        <a:t> </a:t>
                      </a:r>
                      <a:endParaRPr lang="en-US" altLang="ja-JP" sz="800" b="0" i="0" u="none" strike="noStrike" dirty="0" smtClean="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smtClean="0">
                          <a:solidFill>
                            <a:srgbClr val="000000"/>
                          </a:solidFill>
                          <a:effectLst/>
                          <a:latin typeface="+mn-ea"/>
                          <a:ea typeface="+mn-ea"/>
                        </a:rPr>
                        <a:t>-99.7</a:t>
                      </a:r>
                      <a:r>
                        <a:rPr lang="en-US" altLang="ja-JP" sz="800" u="none" strike="noStrike" dirty="0" smtClean="0">
                          <a:effectLst/>
                          <a:latin typeface="+mn-ea"/>
                          <a:ea typeface="+mn-ea"/>
                        </a:rPr>
                        <a:t> </a:t>
                      </a:r>
                      <a:endParaRPr lang="en-US" altLang="ja-JP"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800" u="none" strike="noStrike" dirty="0" smtClean="0">
                          <a:effectLst/>
                          <a:latin typeface="+mn-ea"/>
                          <a:ea typeface="+mn-ea"/>
                        </a:rPr>
                        <a:t>-99.7 </a:t>
                      </a:r>
                      <a:endParaRPr lang="en-US" altLang="ja-JP"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1735235"/>
                  </a:ext>
                </a:extLst>
              </a:tr>
            </a:tbl>
          </a:graphicData>
        </a:graphic>
      </p:graphicFrame>
      <p:sp>
        <p:nvSpPr>
          <p:cNvPr id="68" name="テキスト ボックス 67">
            <a:extLst>
              <a:ext uri="{FF2B5EF4-FFF2-40B4-BE49-F238E27FC236}">
                <a16:creationId xmlns:a16="http://schemas.microsoft.com/office/drawing/2014/main" id="{64C5BF0D-C3C5-4579-9819-2E2557244F1E}"/>
              </a:ext>
            </a:extLst>
          </p:cNvPr>
          <p:cNvSpPr txBox="1"/>
          <p:nvPr/>
        </p:nvSpPr>
        <p:spPr>
          <a:xfrm>
            <a:off x="8160055" y="4005064"/>
            <a:ext cx="440191" cy="200055"/>
          </a:xfrm>
          <a:prstGeom prst="rect">
            <a:avLst/>
          </a:prstGeom>
          <a:noFill/>
        </p:spPr>
        <p:txBody>
          <a:bodyPr wrap="square" rtlCol="0">
            <a:spAutoFit/>
          </a:bodyPr>
          <a:lstStyle/>
          <a:p>
            <a:r>
              <a:rPr kumimoji="1" lang="ja-JP" altLang="en-US" sz="700" dirty="0" smtClean="0">
                <a:latin typeface="ＭＳ Ｐゴシック" panose="020B0600070205080204" pitchFamily="50" charset="-128"/>
                <a:ea typeface="ＭＳ Ｐゴシック" panose="020B0600070205080204" pitchFamily="50" charset="-128"/>
              </a:rPr>
              <a:t>（％）</a:t>
            </a:r>
            <a:endParaRPr kumimoji="1" lang="ja-JP" altLang="en-US" sz="700" dirty="0">
              <a:latin typeface="ＭＳ Ｐゴシック" panose="020B0600070205080204" pitchFamily="50" charset="-128"/>
              <a:ea typeface="ＭＳ Ｐゴシック" panose="020B0600070205080204" pitchFamily="50" charset="-128"/>
            </a:endParaRPr>
          </a:p>
        </p:txBody>
      </p:sp>
      <p:sp>
        <p:nvSpPr>
          <p:cNvPr id="69" name="テキスト ボックス 68">
            <a:extLst>
              <a:ext uri="{FF2B5EF4-FFF2-40B4-BE49-F238E27FC236}">
                <a16:creationId xmlns:a16="http://schemas.microsoft.com/office/drawing/2014/main" id="{333DF328-8281-4970-B563-85E73E28E8D7}"/>
              </a:ext>
            </a:extLst>
          </p:cNvPr>
          <p:cNvSpPr txBox="1"/>
          <p:nvPr/>
        </p:nvSpPr>
        <p:spPr>
          <a:xfrm>
            <a:off x="6300192" y="6453336"/>
            <a:ext cx="2518395" cy="215444"/>
          </a:xfrm>
          <a:prstGeom prst="rect">
            <a:avLst/>
          </a:prstGeom>
          <a:noFill/>
        </p:spPr>
        <p:txBody>
          <a:bodyPr wrap="square" rtlCol="0">
            <a:spAutoFit/>
          </a:bodyPr>
          <a:lstStyle/>
          <a:p>
            <a:pPr algn="r"/>
            <a:r>
              <a:rPr lang="ja-JP" altLang="en-US" sz="800" dirty="0" smtClean="0">
                <a:latin typeface="Meiryo UI" panose="020B0604030504040204" pitchFamily="50" charset="-128"/>
                <a:ea typeface="Meiryo UI" panose="020B0604030504040204" pitchFamily="50" charset="-128"/>
              </a:rPr>
              <a:t>出典：出入国在留管理庁</a:t>
            </a:r>
            <a:r>
              <a:rPr kumimoji="1" lang="ja-JP" altLang="en-US" sz="800" dirty="0" smtClean="0">
                <a:latin typeface="Meiryo UI" panose="020B0604030504040204" pitchFamily="50" charset="-128"/>
                <a:ea typeface="Meiryo UI" panose="020B0604030504040204" pitchFamily="50" charset="-128"/>
              </a:rPr>
              <a:t>「出入国管理統計」より作成</a:t>
            </a:r>
            <a:endParaRPr kumimoji="1" lang="ja-JP" altLang="en-US" sz="800" dirty="0">
              <a:latin typeface="Meiryo UI" panose="020B0604030504040204" pitchFamily="50" charset="-128"/>
              <a:ea typeface="Meiryo UI" panose="020B0604030504040204" pitchFamily="50" charset="-128"/>
            </a:endParaRPr>
          </a:p>
        </p:txBody>
      </p:sp>
      <p:sp>
        <p:nvSpPr>
          <p:cNvPr id="70" name="テキスト ボックス 69">
            <a:extLst>
              <a:ext uri="{FF2B5EF4-FFF2-40B4-BE49-F238E27FC236}">
                <a16:creationId xmlns:a16="http://schemas.microsoft.com/office/drawing/2014/main" id="{1CDA0532-FCF3-48F1-804D-D89006267126}"/>
              </a:ext>
            </a:extLst>
          </p:cNvPr>
          <p:cNvSpPr txBox="1"/>
          <p:nvPr/>
        </p:nvSpPr>
        <p:spPr>
          <a:xfrm>
            <a:off x="3779912" y="3933056"/>
            <a:ext cx="1971151" cy="276999"/>
          </a:xfrm>
          <a:prstGeom prst="rect">
            <a:avLst/>
          </a:prstGeom>
          <a:noFill/>
        </p:spPr>
        <p:txBody>
          <a:bodyPr wrap="square" rtlCol="0">
            <a:spAutoFit/>
          </a:bodyPr>
          <a:lstStyle/>
          <a:p>
            <a:pPr lvl="0" defTabSz="742950">
              <a:defRPr/>
            </a:pPr>
            <a:r>
              <a:rPr lang="ja-JP" altLang="en-US" sz="1200" dirty="0" smtClean="0">
                <a:solidFill>
                  <a:prstClr val="black"/>
                </a:solidFill>
                <a:latin typeface="Meiryo UI" panose="020B0604030504040204" pitchFamily="50" charset="-128"/>
                <a:ea typeface="Meiryo UI" panose="020B0604030504040204" pitchFamily="50" charset="-128"/>
              </a:rPr>
              <a:t>関西空港 外国人入国者数</a:t>
            </a:r>
            <a:endPar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64C5BF0D-C3C5-4579-9819-2E2557244F1E}"/>
              </a:ext>
            </a:extLst>
          </p:cNvPr>
          <p:cNvSpPr txBox="1"/>
          <p:nvPr/>
        </p:nvSpPr>
        <p:spPr>
          <a:xfrm>
            <a:off x="7489555" y="5605209"/>
            <a:ext cx="872239" cy="200055"/>
          </a:xfrm>
          <a:prstGeom prst="rect">
            <a:avLst/>
          </a:prstGeom>
          <a:noFill/>
        </p:spPr>
        <p:txBody>
          <a:bodyPr wrap="square" rtlCol="0">
            <a:spAutoFit/>
          </a:bodyPr>
          <a:lstStyle/>
          <a:p>
            <a:r>
              <a:rPr lang="ja-JP" altLang="en-US" sz="700" dirty="0" smtClean="0">
                <a:latin typeface="ＭＳ Ｐゴシック" panose="020B0600070205080204" pitchFamily="50" charset="-128"/>
                <a:ea typeface="ＭＳ Ｐゴシック" panose="020B0600070205080204" pitchFamily="50" charset="-128"/>
              </a:rPr>
              <a:t>（単位：人、</a:t>
            </a:r>
            <a:r>
              <a:rPr kumimoji="1" lang="ja-JP" altLang="en-US" sz="700" dirty="0" smtClean="0">
                <a:latin typeface="ＭＳ Ｐゴシック" panose="020B0600070205080204" pitchFamily="50" charset="-128"/>
                <a:ea typeface="ＭＳ Ｐゴシック" panose="020B0600070205080204" pitchFamily="50" charset="-128"/>
              </a:rPr>
              <a:t>％）</a:t>
            </a:r>
            <a:endParaRPr kumimoji="1" lang="ja-JP" altLang="en-US" sz="700" dirty="0">
              <a:latin typeface="ＭＳ Ｐゴシック" panose="020B0600070205080204" pitchFamily="50" charset="-128"/>
              <a:ea typeface="ＭＳ Ｐゴシック" panose="020B0600070205080204" pitchFamily="50" charset="-128"/>
            </a:endParaRPr>
          </a:p>
        </p:txBody>
      </p:sp>
      <p:graphicFrame>
        <p:nvGraphicFramePr>
          <p:cNvPr id="24" name="グラフ 23"/>
          <p:cNvGraphicFramePr>
            <a:graphicFrameLocks/>
          </p:cNvGraphicFramePr>
          <p:nvPr>
            <p:extLst>
              <p:ext uri="{D42A27DB-BD31-4B8C-83A1-F6EECF244321}">
                <p14:modId xmlns:p14="http://schemas.microsoft.com/office/powerpoint/2010/main" val="2408955884"/>
              </p:ext>
            </p:extLst>
          </p:nvPr>
        </p:nvGraphicFramePr>
        <p:xfrm>
          <a:off x="395536" y="1396695"/>
          <a:ext cx="8640000" cy="1528249"/>
        </p:xfrm>
        <a:graphic>
          <a:graphicData uri="http://schemas.openxmlformats.org/drawingml/2006/chart">
            <c:chart xmlns:c="http://schemas.openxmlformats.org/drawingml/2006/chart" xmlns:r="http://schemas.openxmlformats.org/officeDocument/2006/relationships" r:id="rId4"/>
          </a:graphicData>
        </a:graphic>
      </p:graphicFrame>
      <p:sp>
        <p:nvSpPr>
          <p:cNvPr id="2" name="スライド番号プレースホルダー 1"/>
          <p:cNvSpPr>
            <a:spLocks noGrp="1"/>
          </p:cNvSpPr>
          <p:nvPr>
            <p:ph type="sldNum" sz="quarter" idx="12"/>
          </p:nvPr>
        </p:nvSpPr>
        <p:spPr>
          <a:xfrm>
            <a:off x="6902896" y="6520259"/>
            <a:ext cx="2133600" cy="365125"/>
          </a:xfrm>
        </p:spPr>
        <p:txBody>
          <a:bodyPr/>
          <a:lstStyle/>
          <a:p>
            <a:r>
              <a:rPr kumimoji="1" lang="en-US" altLang="ja-JP" sz="900" dirty="0" smtClean="0">
                <a:solidFill>
                  <a:schemeClr val="tx1"/>
                </a:solidFill>
                <a:latin typeface="Meiryo UI" panose="020B0604030504040204" pitchFamily="50" charset="-128"/>
                <a:ea typeface="Meiryo UI" panose="020B0604030504040204" pitchFamily="50" charset="-128"/>
              </a:rPr>
              <a:t>6</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84021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線コネクタ 16"/>
          <p:cNvCxnSpPr/>
          <p:nvPr/>
        </p:nvCxnSpPr>
        <p:spPr>
          <a:xfrm flipV="1">
            <a:off x="65745" y="473340"/>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3B58F61D-26BF-4AB9-ACFA-1A220C73C56B}"/>
              </a:ext>
            </a:extLst>
          </p:cNvPr>
          <p:cNvSpPr txBox="1"/>
          <p:nvPr/>
        </p:nvSpPr>
        <p:spPr>
          <a:xfrm>
            <a:off x="65745" y="541410"/>
            <a:ext cx="9087854" cy="523220"/>
          </a:xfrm>
          <a:prstGeom prst="rect">
            <a:avLst/>
          </a:prstGeom>
          <a:noFill/>
          <a:ln>
            <a:noFill/>
          </a:ln>
        </p:spPr>
        <p:txBody>
          <a:bodyPr wrap="square" rtlCol="0">
            <a:spAutoFit/>
          </a:bodyPr>
          <a:lstStyle/>
          <a:p>
            <a:pPr marL="285750" indent="-285750">
              <a:buFont typeface="Wingdings" panose="05000000000000000000" pitchFamily="2" charset="2"/>
              <a:buChar char="Ø"/>
            </a:pPr>
            <a:r>
              <a:rPr lang="en-US" altLang="ja-JP" sz="1400" dirty="0" smtClean="0">
                <a:latin typeface="Meiryo UI" panose="020B0604030504040204" pitchFamily="50" charset="-128"/>
                <a:ea typeface="Meiryo UI" panose="020B0604030504040204" pitchFamily="50" charset="-128"/>
              </a:rPr>
              <a:t>2019</a:t>
            </a:r>
            <a:r>
              <a:rPr lang="ja-JP" altLang="en-US" sz="1400" dirty="0" smtClean="0">
                <a:latin typeface="Meiryo UI" panose="020B0604030504040204" pitchFamily="50" charset="-128"/>
                <a:ea typeface="Meiryo UI" panose="020B0604030504040204" pitchFamily="50" charset="-128"/>
              </a:rPr>
              <a:t>年の大阪における国際会の開催件数は</a:t>
            </a:r>
            <a:r>
              <a:rPr lang="en-US" altLang="ja-JP" sz="1400" dirty="0" smtClean="0">
                <a:latin typeface="Meiryo UI" panose="020B0604030504040204" pitchFamily="50" charset="-128"/>
                <a:ea typeface="Meiryo UI" panose="020B0604030504040204" pitchFamily="50" charset="-128"/>
              </a:rPr>
              <a:t>300</a:t>
            </a:r>
            <a:r>
              <a:rPr lang="ja-JP" altLang="en-US" sz="1400" dirty="0" smtClean="0">
                <a:latin typeface="Meiryo UI" panose="020B0604030504040204" pitchFamily="50" charset="-128"/>
                <a:ea typeface="Meiryo UI" panose="020B0604030504040204" pitchFamily="50" charset="-128"/>
              </a:rPr>
              <a:t>件と、前年比</a:t>
            </a:r>
            <a:r>
              <a:rPr lang="en-US" altLang="ja-JP" sz="1400" dirty="0" smtClean="0">
                <a:latin typeface="Meiryo UI" panose="020B0604030504040204" pitchFamily="50" charset="-128"/>
                <a:ea typeface="Meiryo UI" panose="020B0604030504040204" pitchFamily="50" charset="-128"/>
              </a:rPr>
              <a:t>60</a:t>
            </a:r>
            <a:r>
              <a:rPr lang="ja-JP" altLang="en-US" sz="1400" dirty="0" smtClean="0">
                <a:latin typeface="Meiryo UI" panose="020B0604030504040204" pitchFamily="50" charset="-128"/>
                <a:ea typeface="Meiryo UI" panose="020B0604030504040204" pitchFamily="50" charset="-128"/>
              </a:rPr>
              <a:t>件の増加。</a:t>
            </a:r>
            <a:r>
              <a:rPr lang="en-US" altLang="ja-JP" sz="1400" dirty="0" smtClean="0">
                <a:latin typeface="Meiryo UI" panose="020B0604030504040204" pitchFamily="50" charset="-128"/>
                <a:ea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rPr>
              <a:t>ただし、東京都（</a:t>
            </a:r>
            <a:r>
              <a:rPr lang="en-US" altLang="ja-JP" sz="1400" dirty="0" smtClean="0">
                <a:latin typeface="Meiryo UI" panose="020B0604030504040204" pitchFamily="50" charset="-128"/>
                <a:ea typeface="Meiryo UI" panose="020B0604030504040204" pitchFamily="50" charset="-128"/>
              </a:rPr>
              <a:t>581</a:t>
            </a:r>
            <a:r>
              <a:rPr lang="ja-JP" altLang="en-US" sz="1400" dirty="0" smtClean="0">
                <a:latin typeface="Meiryo UI" panose="020B0604030504040204" pitchFamily="50" charset="-128"/>
                <a:ea typeface="Meiryo UI" panose="020B0604030504040204" pitchFamily="50" charset="-128"/>
              </a:rPr>
              <a:t>件）、京都府（</a:t>
            </a:r>
            <a:r>
              <a:rPr lang="en-US" altLang="ja-JP" sz="1400" dirty="0" smtClean="0">
                <a:latin typeface="Meiryo UI" panose="020B0604030504040204" pitchFamily="50" charset="-128"/>
                <a:ea typeface="Meiryo UI" panose="020B0604030504040204" pitchFamily="50" charset="-128"/>
              </a:rPr>
              <a:t>398</a:t>
            </a:r>
            <a:r>
              <a:rPr lang="ja-JP" altLang="en-US" sz="1400" dirty="0" smtClean="0">
                <a:latin typeface="Meiryo UI" panose="020B0604030504040204" pitchFamily="50" charset="-128"/>
                <a:ea typeface="Meiryo UI" panose="020B0604030504040204" pitchFamily="50" charset="-128"/>
              </a:rPr>
              <a:t>件）、福岡県（</a:t>
            </a:r>
            <a:r>
              <a:rPr lang="en-US" altLang="ja-JP" sz="1400" dirty="0" smtClean="0">
                <a:latin typeface="Meiryo UI" panose="020B0604030504040204" pitchFamily="50" charset="-128"/>
                <a:ea typeface="Meiryo UI" panose="020B0604030504040204" pitchFamily="50" charset="-128"/>
              </a:rPr>
              <a:t>464</a:t>
            </a:r>
            <a:r>
              <a:rPr lang="ja-JP" altLang="en-US" sz="1400" dirty="0" smtClean="0">
                <a:latin typeface="Meiryo UI" panose="020B0604030504040204" pitchFamily="50" charset="-128"/>
                <a:ea typeface="Meiryo UI" panose="020B0604030504040204" pitchFamily="50" charset="-128"/>
              </a:rPr>
              <a:t>件）を下回る結果。</a:t>
            </a:r>
            <a:endParaRPr lang="en-US" altLang="ja-JP" sz="1200" dirty="0" smtClean="0">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F8D4A0CB-DEE1-4647-985B-D1A2FA689496}"/>
              </a:ext>
            </a:extLst>
          </p:cNvPr>
          <p:cNvSpPr txBox="1"/>
          <p:nvPr/>
        </p:nvSpPr>
        <p:spPr>
          <a:xfrm>
            <a:off x="3635896" y="1241184"/>
            <a:ext cx="2346015" cy="307777"/>
          </a:xfrm>
          <a:prstGeom prst="rect">
            <a:avLst/>
          </a:prstGeom>
          <a:noFill/>
        </p:spPr>
        <p:txBody>
          <a:bodyPr wrap="square" rtlCol="0">
            <a:spAutoFit/>
          </a:bodyPr>
          <a:lstStyle/>
          <a:p>
            <a:pPr lvl="0" defTabSz="742950">
              <a:defRPr/>
            </a:pPr>
            <a:r>
              <a:rPr lang="ja-JP" altLang="en-US" sz="1400" dirty="0" smtClean="0">
                <a:solidFill>
                  <a:prstClr val="black"/>
                </a:solidFill>
                <a:latin typeface="Meiryo UI" panose="020B0604030504040204" pitchFamily="50" charset="-128"/>
                <a:ea typeface="Meiryo UI" panose="020B0604030504040204" pitchFamily="50" charset="-128"/>
              </a:rPr>
              <a:t>国際会議開催件数の推移</a:t>
            </a:r>
            <a:endPar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9" name="角丸四角形 28"/>
          <p:cNvSpPr/>
          <p:nvPr/>
        </p:nvSpPr>
        <p:spPr>
          <a:xfrm>
            <a:off x="-56791" y="-145223"/>
            <a:ext cx="8417178" cy="830628"/>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a:t>
            </a:r>
            <a:r>
              <a:rPr lang="ja-JP" altLang="en-US" sz="2000" b="1" kern="100" dirty="0" smtClean="0">
                <a:solidFill>
                  <a:schemeClr val="tx1"/>
                </a:solidFill>
                <a:ea typeface="Meiryo UI" panose="020B0604030504040204" pitchFamily="50" charset="-128"/>
                <a:cs typeface="Times New Roman" panose="02020603050405020304" pitchFamily="18" charset="0"/>
              </a:rPr>
              <a:t>　</a:t>
            </a:r>
            <a:r>
              <a:rPr lang="ja-JP" altLang="en-US" sz="2000" b="1" kern="100" dirty="0">
                <a:solidFill>
                  <a:schemeClr val="tx1"/>
                </a:solidFill>
                <a:ea typeface="Meiryo UI" panose="020B0604030504040204" pitchFamily="50" charset="-128"/>
                <a:cs typeface="Times New Roman" panose="02020603050405020304" pitchFamily="18" charset="0"/>
              </a:rPr>
              <a:t>国際会議の開催</a:t>
            </a:r>
            <a:r>
              <a:rPr lang="ja-JP" altLang="en-US" sz="2000" b="1" kern="100" dirty="0" smtClean="0">
                <a:solidFill>
                  <a:schemeClr val="tx1"/>
                </a:solidFill>
                <a:ea typeface="Meiryo UI" panose="020B0604030504040204" pitchFamily="50" charset="-128"/>
                <a:cs typeface="Times New Roman" panose="02020603050405020304" pitchFamily="18" charset="0"/>
              </a:rPr>
              <a:t>件数（全国・国内主要都市）</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BAC84493-B1F3-4A8E-A857-738C9A753F19}"/>
              </a:ext>
            </a:extLst>
          </p:cNvPr>
          <p:cNvSpPr txBox="1"/>
          <p:nvPr/>
        </p:nvSpPr>
        <p:spPr>
          <a:xfrm>
            <a:off x="5436096" y="6309320"/>
            <a:ext cx="3334915" cy="246221"/>
          </a:xfrm>
          <a:prstGeom prst="rect">
            <a:avLst/>
          </a:prstGeom>
          <a:noFill/>
        </p:spPr>
        <p:txBody>
          <a:bodyPr wrap="square" rtlCol="0">
            <a:spAutoFit/>
          </a:bodyPr>
          <a:lstStyle/>
          <a:p>
            <a:pPr algn="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出典：日本政府観光局（</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JNTO)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「国際会議統計」より</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作成</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750902261"/>
              </p:ext>
            </p:extLst>
          </p:nvPr>
        </p:nvGraphicFramePr>
        <p:xfrm>
          <a:off x="323528" y="4653136"/>
          <a:ext cx="8205032" cy="1557932"/>
        </p:xfrm>
        <a:graphic>
          <a:graphicData uri="http://schemas.openxmlformats.org/drawingml/2006/table">
            <a:tbl>
              <a:tblPr>
                <a:tableStyleId>{5C22544A-7EE6-4342-B048-85BDC9FD1C3A}</a:tableStyleId>
              </a:tblPr>
              <a:tblGrid>
                <a:gridCol w="745912">
                  <a:extLst>
                    <a:ext uri="{9D8B030D-6E8A-4147-A177-3AD203B41FA5}">
                      <a16:colId xmlns:a16="http://schemas.microsoft.com/office/drawing/2014/main" val="2036522370"/>
                    </a:ext>
                  </a:extLst>
                </a:gridCol>
                <a:gridCol w="745912">
                  <a:extLst>
                    <a:ext uri="{9D8B030D-6E8A-4147-A177-3AD203B41FA5}">
                      <a16:colId xmlns:a16="http://schemas.microsoft.com/office/drawing/2014/main" val="1537541545"/>
                    </a:ext>
                  </a:extLst>
                </a:gridCol>
                <a:gridCol w="745912">
                  <a:extLst>
                    <a:ext uri="{9D8B030D-6E8A-4147-A177-3AD203B41FA5}">
                      <a16:colId xmlns:a16="http://schemas.microsoft.com/office/drawing/2014/main" val="3513875715"/>
                    </a:ext>
                  </a:extLst>
                </a:gridCol>
                <a:gridCol w="745912">
                  <a:extLst>
                    <a:ext uri="{9D8B030D-6E8A-4147-A177-3AD203B41FA5}">
                      <a16:colId xmlns:a16="http://schemas.microsoft.com/office/drawing/2014/main" val="1755466170"/>
                    </a:ext>
                  </a:extLst>
                </a:gridCol>
                <a:gridCol w="745912">
                  <a:extLst>
                    <a:ext uri="{9D8B030D-6E8A-4147-A177-3AD203B41FA5}">
                      <a16:colId xmlns:a16="http://schemas.microsoft.com/office/drawing/2014/main" val="2524298561"/>
                    </a:ext>
                  </a:extLst>
                </a:gridCol>
                <a:gridCol w="745912">
                  <a:extLst>
                    <a:ext uri="{9D8B030D-6E8A-4147-A177-3AD203B41FA5}">
                      <a16:colId xmlns:a16="http://schemas.microsoft.com/office/drawing/2014/main" val="942390512"/>
                    </a:ext>
                  </a:extLst>
                </a:gridCol>
                <a:gridCol w="745912">
                  <a:extLst>
                    <a:ext uri="{9D8B030D-6E8A-4147-A177-3AD203B41FA5}">
                      <a16:colId xmlns:a16="http://schemas.microsoft.com/office/drawing/2014/main" val="3123845494"/>
                    </a:ext>
                  </a:extLst>
                </a:gridCol>
                <a:gridCol w="745912">
                  <a:extLst>
                    <a:ext uri="{9D8B030D-6E8A-4147-A177-3AD203B41FA5}">
                      <a16:colId xmlns:a16="http://schemas.microsoft.com/office/drawing/2014/main" val="1148447944"/>
                    </a:ext>
                  </a:extLst>
                </a:gridCol>
                <a:gridCol w="745912">
                  <a:extLst>
                    <a:ext uri="{9D8B030D-6E8A-4147-A177-3AD203B41FA5}">
                      <a16:colId xmlns:a16="http://schemas.microsoft.com/office/drawing/2014/main" val="1563820784"/>
                    </a:ext>
                  </a:extLst>
                </a:gridCol>
                <a:gridCol w="745912">
                  <a:extLst>
                    <a:ext uri="{9D8B030D-6E8A-4147-A177-3AD203B41FA5}">
                      <a16:colId xmlns:a16="http://schemas.microsoft.com/office/drawing/2014/main" val="176536092"/>
                    </a:ext>
                  </a:extLst>
                </a:gridCol>
                <a:gridCol w="745912">
                  <a:extLst>
                    <a:ext uri="{9D8B030D-6E8A-4147-A177-3AD203B41FA5}">
                      <a16:colId xmlns:a16="http://schemas.microsoft.com/office/drawing/2014/main" val="2511701549"/>
                    </a:ext>
                  </a:extLst>
                </a:gridCol>
              </a:tblGrid>
              <a:tr h="228496">
                <a:tc>
                  <a:txBody>
                    <a:bodyPr/>
                    <a:lstStyle/>
                    <a:p>
                      <a:pPr algn="l" fontAlgn="ctr"/>
                      <a:r>
                        <a:rPr lang="ja-JP" altLang="en-US" sz="1100" u="none" strike="noStrike" dirty="0">
                          <a:effectLst/>
                          <a:latin typeface="ＭＳ Ｐゴシック" panose="020B0600070205080204" pitchFamily="50" charset="-128"/>
                          <a:ea typeface="ＭＳ Ｐゴシック" panose="020B0600070205080204" pitchFamily="50" charset="-128"/>
                        </a:rPr>
                        <a:t>　</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dirty="0">
                          <a:effectLst/>
                          <a:latin typeface="ＭＳ Ｐゴシック" panose="020B0600070205080204" pitchFamily="50" charset="-128"/>
                          <a:ea typeface="ＭＳ Ｐゴシック" panose="020B0600070205080204" pitchFamily="50" charset="-128"/>
                        </a:rPr>
                        <a:t>2010</a:t>
                      </a:r>
                      <a:r>
                        <a:rPr lang="ja-JP" altLang="en-US" sz="1100" u="none" strike="noStrike" dirty="0">
                          <a:effectLst/>
                          <a:latin typeface="ＭＳ Ｐゴシック" panose="020B0600070205080204" pitchFamily="50" charset="-128"/>
                          <a:ea typeface="ＭＳ Ｐゴシック" panose="020B0600070205080204" pitchFamily="50" charset="-128"/>
                        </a:rPr>
                        <a:t>年</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dirty="0">
                          <a:effectLst/>
                          <a:latin typeface="ＭＳ Ｐゴシック" panose="020B0600070205080204" pitchFamily="50" charset="-128"/>
                          <a:ea typeface="ＭＳ Ｐゴシック" panose="020B0600070205080204" pitchFamily="50" charset="-128"/>
                        </a:rPr>
                        <a:t>2011</a:t>
                      </a:r>
                      <a:r>
                        <a:rPr lang="ja-JP" altLang="en-US" sz="1100" u="none" strike="noStrike" dirty="0">
                          <a:effectLst/>
                          <a:latin typeface="ＭＳ Ｐゴシック" panose="020B0600070205080204" pitchFamily="50" charset="-128"/>
                          <a:ea typeface="ＭＳ Ｐゴシック" panose="020B0600070205080204" pitchFamily="50" charset="-128"/>
                        </a:rPr>
                        <a:t>年</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dirty="0">
                          <a:effectLst/>
                          <a:latin typeface="ＭＳ Ｐゴシック" panose="020B0600070205080204" pitchFamily="50" charset="-128"/>
                          <a:ea typeface="ＭＳ Ｐゴシック" panose="020B0600070205080204" pitchFamily="50" charset="-128"/>
                        </a:rPr>
                        <a:t>2012</a:t>
                      </a:r>
                      <a:r>
                        <a:rPr lang="ja-JP" altLang="en-US" sz="1100" u="none" strike="noStrike" dirty="0">
                          <a:effectLst/>
                          <a:latin typeface="ＭＳ Ｐゴシック" panose="020B0600070205080204" pitchFamily="50" charset="-128"/>
                          <a:ea typeface="ＭＳ Ｐゴシック" panose="020B0600070205080204" pitchFamily="50" charset="-128"/>
                        </a:rPr>
                        <a:t>年</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a:effectLst/>
                          <a:latin typeface="ＭＳ Ｐゴシック" panose="020B0600070205080204" pitchFamily="50" charset="-128"/>
                          <a:ea typeface="ＭＳ Ｐゴシック" panose="020B0600070205080204" pitchFamily="50" charset="-128"/>
                        </a:rPr>
                        <a:t>2013</a:t>
                      </a:r>
                      <a:r>
                        <a:rPr lang="ja-JP" altLang="en-US" sz="1100" u="none" strike="noStrike">
                          <a:effectLst/>
                          <a:latin typeface="ＭＳ Ｐゴシック" panose="020B0600070205080204" pitchFamily="50" charset="-128"/>
                          <a:ea typeface="ＭＳ Ｐゴシック" panose="020B0600070205080204" pitchFamily="50" charset="-128"/>
                        </a:rPr>
                        <a:t>年</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dirty="0">
                          <a:effectLst/>
                          <a:latin typeface="ＭＳ Ｐゴシック" panose="020B0600070205080204" pitchFamily="50" charset="-128"/>
                          <a:ea typeface="ＭＳ Ｐゴシック" panose="020B0600070205080204" pitchFamily="50" charset="-128"/>
                        </a:rPr>
                        <a:t>2014</a:t>
                      </a:r>
                      <a:r>
                        <a:rPr lang="ja-JP" altLang="en-US" sz="1100" u="none" strike="noStrike" dirty="0">
                          <a:effectLst/>
                          <a:latin typeface="ＭＳ Ｐゴシック" panose="020B0600070205080204" pitchFamily="50" charset="-128"/>
                          <a:ea typeface="ＭＳ Ｐゴシック" panose="020B0600070205080204" pitchFamily="50" charset="-128"/>
                        </a:rPr>
                        <a:t>年</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dirty="0">
                          <a:effectLst/>
                          <a:latin typeface="ＭＳ Ｐゴシック" panose="020B0600070205080204" pitchFamily="50" charset="-128"/>
                          <a:ea typeface="ＭＳ Ｐゴシック" panose="020B0600070205080204" pitchFamily="50" charset="-128"/>
                        </a:rPr>
                        <a:t>2015</a:t>
                      </a:r>
                      <a:r>
                        <a:rPr lang="ja-JP" altLang="en-US" sz="1100" u="none" strike="noStrike" dirty="0">
                          <a:effectLst/>
                          <a:latin typeface="ＭＳ Ｐゴシック" panose="020B0600070205080204" pitchFamily="50" charset="-128"/>
                          <a:ea typeface="ＭＳ Ｐゴシック" panose="020B0600070205080204" pitchFamily="50" charset="-128"/>
                        </a:rPr>
                        <a:t>年</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dirty="0">
                          <a:effectLst/>
                          <a:latin typeface="ＭＳ Ｐゴシック" panose="020B0600070205080204" pitchFamily="50" charset="-128"/>
                          <a:ea typeface="ＭＳ Ｐゴシック" panose="020B0600070205080204" pitchFamily="50" charset="-128"/>
                        </a:rPr>
                        <a:t>2016</a:t>
                      </a:r>
                      <a:r>
                        <a:rPr lang="ja-JP" altLang="en-US" sz="1100" u="none" strike="noStrike" dirty="0">
                          <a:effectLst/>
                          <a:latin typeface="ＭＳ Ｐゴシック" panose="020B0600070205080204" pitchFamily="50" charset="-128"/>
                          <a:ea typeface="ＭＳ Ｐゴシック" panose="020B0600070205080204" pitchFamily="50" charset="-128"/>
                        </a:rPr>
                        <a:t>年</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dirty="0">
                          <a:effectLst/>
                          <a:latin typeface="ＭＳ Ｐゴシック" panose="020B0600070205080204" pitchFamily="50" charset="-128"/>
                          <a:ea typeface="ＭＳ Ｐゴシック" panose="020B0600070205080204" pitchFamily="50" charset="-128"/>
                        </a:rPr>
                        <a:t>2017</a:t>
                      </a:r>
                      <a:r>
                        <a:rPr lang="ja-JP" altLang="en-US" sz="1100" u="none" strike="noStrike" dirty="0">
                          <a:effectLst/>
                          <a:latin typeface="ＭＳ Ｐゴシック" panose="020B0600070205080204" pitchFamily="50" charset="-128"/>
                          <a:ea typeface="ＭＳ Ｐゴシック" panose="020B0600070205080204" pitchFamily="50" charset="-128"/>
                        </a:rPr>
                        <a:t>年</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dirty="0">
                          <a:effectLst/>
                          <a:latin typeface="ＭＳ Ｐゴシック" panose="020B0600070205080204" pitchFamily="50" charset="-128"/>
                          <a:ea typeface="ＭＳ Ｐゴシック" panose="020B0600070205080204" pitchFamily="50" charset="-128"/>
                        </a:rPr>
                        <a:t>2018</a:t>
                      </a:r>
                      <a:r>
                        <a:rPr lang="ja-JP" altLang="en-US" sz="1100" u="none" strike="noStrike" dirty="0">
                          <a:effectLst/>
                          <a:latin typeface="ＭＳ Ｐゴシック" panose="020B0600070205080204" pitchFamily="50" charset="-128"/>
                          <a:ea typeface="ＭＳ Ｐゴシック" panose="020B0600070205080204" pitchFamily="50" charset="-128"/>
                        </a:rPr>
                        <a:t>年</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dirty="0">
                          <a:effectLst/>
                          <a:latin typeface="ＭＳ Ｐゴシック" panose="020B0600070205080204" pitchFamily="50" charset="-128"/>
                          <a:ea typeface="ＭＳ Ｐゴシック" panose="020B0600070205080204" pitchFamily="50" charset="-128"/>
                        </a:rPr>
                        <a:t>2019</a:t>
                      </a:r>
                      <a:r>
                        <a:rPr lang="ja-JP" altLang="en-US" sz="1100" u="none" strike="noStrike" dirty="0">
                          <a:effectLst/>
                          <a:latin typeface="ＭＳ Ｐゴシック" panose="020B0600070205080204" pitchFamily="50" charset="-128"/>
                          <a:ea typeface="ＭＳ Ｐゴシック" panose="020B0600070205080204" pitchFamily="50" charset="-128"/>
                        </a:rPr>
                        <a:t>年</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0671033"/>
                  </a:ext>
                </a:extLst>
              </a:tr>
              <a:tr h="228496">
                <a:tc>
                  <a:txBody>
                    <a:bodyPr/>
                    <a:lstStyle/>
                    <a:p>
                      <a:pPr algn="ctr" fontAlgn="ctr"/>
                      <a:r>
                        <a:rPr lang="ja-JP" altLang="en-US" sz="1100" u="none" strike="noStrike" dirty="0">
                          <a:effectLst/>
                          <a:latin typeface="ＭＳ Ｐゴシック" panose="020B0600070205080204" pitchFamily="50" charset="-128"/>
                          <a:ea typeface="ＭＳ Ｐゴシック" panose="020B0600070205080204" pitchFamily="50" charset="-128"/>
                        </a:rPr>
                        <a:t>東京都</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510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484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517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537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565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583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a:effectLst/>
                          <a:latin typeface="ＭＳ Ｐゴシック" panose="020B0600070205080204" pitchFamily="50" charset="-128"/>
                          <a:ea typeface="ＭＳ Ｐゴシック" panose="020B0600070205080204" pitchFamily="50" charset="-128"/>
                        </a:rPr>
                        <a:t>593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631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a:effectLst/>
                          <a:latin typeface="ＭＳ Ｐゴシック" panose="020B0600070205080204" pitchFamily="50" charset="-128"/>
                          <a:ea typeface="ＭＳ Ｐゴシック" panose="020B0600070205080204" pitchFamily="50" charset="-128"/>
                        </a:rPr>
                        <a:t>670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581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4286233"/>
                  </a:ext>
                </a:extLst>
              </a:tr>
              <a:tr h="218111">
                <a:tc>
                  <a:txBody>
                    <a:bodyPr/>
                    <a:lstStyle/>
                    <a:p>
                      <a:pPr algn="ctr" fontAlgn="ctr"/>
                      <a:r>
                        <a:rPr lang="ja-JP" altLang="en-US" sz="1100" u="none" strike="noStrike" dirty="0">
                          <a:effectLst/>
                          <a:latin typeface="ＭＳ Ｐゴシック" panose="020B0600070205080204" pitchFamily="50" charset="-128"/>
                          <a:ea typeface="ＭＳ Ｐゴシック" panose="020B0600070205080204" pitchFamily="50" charset="-128"/>
                        </a:rPr>
                        <a:t>愛知県</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139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125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144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154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179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187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207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a:effectLst/>
                          <a:latin typeface="ＭＳ Ｐゴシック" panose="020B0600070205080204" pitchFamily="50" charset="-128"/>
                          <a:ea typeface="ＭＳ Ｐゴシック" panose="020B0600070205080204" pitchFamily="50" charset="-128"/>
                        </a:rPr>
                        <a:t>192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a:effectLst/>
                          <a:latin typeface="ＭＳ Ｐゴシック" panose="020B0600070205080204" pitchFamily="50" charset="-128"/>
                          <a:ea typeface="ＭＳ Ｐゴシック" panose="020B0600070205080204" pitchFamily="50" charset="-128"/>
                        </a:rPr>
                        <a:t>216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259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8018124"/>
                  </a:ext>
                </a:extLst>
              </a:tr>
              <a:tr h="218111">
                <a:tc>
                  <a:txBody>
                    <a:bodyPr/>
                    <a:lstStyle/>
                    <a:p>
                      <a:pPr algn="ctr" fontAlgn="ctr"/>
                      <a:r>
                        <a:rPr lang="ja-JP" altLang="en-US" sz="1100" u="none" strike="noStrike" dirty="0">
                          <a:effectLst/>
                          <a:latin typeface="ＭＳ Ｐゴシック" panose="020B0600070205080204" pitchFamily="50" charset="-128"/>
                          <a:ea typeface="ＭＳ Ｐゴシック" panose="020B0600070205080204" pitchFamily="50" charset="-128"/>
                        </a:rPr>
                        <a:t>大阪府</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152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135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281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314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253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242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280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251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240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300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2470178"/>
                  </a:ext>
                </a:extLst>
              </a:tr>
              <a:tr h="218111">
                <a:tc>
                  <a:txBody>
                    <a:bodyPr/>
                    <a:lstStyle/>
                    <a:p>
                      <a:pPr algn="ctr" fontAlgn="ctr"/>
                      <a:r>
                        <a:rPr lang="ja-JP" altLang="en-US" sz="1100" u="none" strike="noStrike" dirty="0">
                          <a:effectLst/>
                          <a:latin typeface="ＭＳ Ｐゴシック" panose="020B0600070205080204" pitchFamily="50" charset="-128"/>
                          <a:ea typeface="ＭＳ Ｐゴシック" panose="020B0600070205080204" pitchFamily="50" charset="-128"/>
                        </a:rPr>
                        <a:t>京都府</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a:effectLst/>
                          <a:latin typeface="ＭＳ Ｐゴシック" panose="020B0600070205080204" pitchFamily="50" charset="-128"/>
                          <a:ea typeface="ＭＳ Ｐゴシック" panose="020B0600070205080204" pitchFamily="50" charset="-128"/>
                        </a:rPr>
                        <a:t>160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a:effectLst/>
                          <a:latin typeface="ＭＳ Ｐゴシック" panose="020B0600070205080204" pitchFamily="50" charset="-128"/>
                          <a:ea typeface="ＭＳ Ｐゴシック" panose="020B0600070205080204" pitchFamily="50" charset="-128"/>
                        </a:rPr>
                        <a:t>145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a:effectLst/>
                          <a:latin typeface="ＭＳ Ｐゴシック" panose="020B0600070205080204" pitchFamily="50" charset="-128"/>
                          <a:ea typeface="ＭＳ Ｐゴシック" panose="020B0600070205080204" pitchFamily="50" charset="-128"/>
                        </a:rPr>
                        <a:t>202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a:effectLst/>
                          <a:latin typeface="ＭＳ Ｐゴシック" panose="020B0600070205080204" pitchFamily="50" charset="-128"/>
                          <a:ea typeface="ＭＳ Ｐゴシック" panose="020B0600070205080204" pitchFamily="50" charset="-128"/>
                        </a:rPr>
                        <a:t>179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a:effectLst/>
                          <a:latin typeface="ＭＳ Ｐゴシック" panose="020B0600070205080204" pitchFamily="50" charset="-128"/>
                          <a:ea typeface="ＭＳ Ｐゴシック" panose="020B0600070205080204" pitchFamily="50" charset="-128"/>
                        </a:rPr>
                        <a:t>211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a:effectLst/>
                          <a:latin typeface="ＭＳ Ｐゴシック" panose="020B0600070205080204" pitchFamily="50" charset="-128"/>
                          <a:ea typeface="ＭＳ Ｐゴシック" panose="020B0600070205080204" pitchFamily="50" charset="-128"/>
                        </a:rPr>
                        <a:t>230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290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334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367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398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1905901"/>
                  </a:ext>
                </a:extLst>
              </a:tr>
              <a:tr h="218111">
                <a:tc>
                  <a:txBody>
                    <a:bodyPr/>
                    <a:lstStyle/>
                    <a:p>
                      <a:pPr algn="ctr" fontAlgn="ctr"/>
                      <a:r>
                        <a:rPr lang="ja-JP" altLang="en-US" sz="1100" u="none" strike="noStrike" dirty="0">
                          <a:effectLst/>
                          <a:latin typeface="ＭＳ Ｐゴシック" panose="020B0600070205080204" pitchFamily="50" charset="-128"/>
                          <a:ea typeface="ＭＳ Ｐゴシック" panose="020B0600070205080204" pitchFamily="50" charset="-128"/>
                        </a:rPr>
                        <a:t>福岡県</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a:effectLst/>
                          <a:latin typeface="ＭＳ Ｐゴシック" panose="020B0600070205080204" pitchFamily="50" charset="-128"/>
                          <a:ea typeface="ＭＳ Ｐゴシック" panose="020B0600070205080204" pitchFamily="50" charset="-128"/>
                        </a:rPr>
                        <a:t>269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a:effectLst/>
                          <a:latin typeface="ＭＳ Ｐゴシック" panose="020B0600070205080204" pitchFamily="50" charset="-128"/>
                          <a:ea typeface="ＭＳ Ｐゴシック" panose="020B0600070205080204" pitchFamily="50" charset="-128"/>
                        </a:rPr>
                        <a:t>268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a:effectLst/>
                          <a:latin typeface="ＭＳ Ｐゴシック" panose="020B0600070205080204" pitchFamily="50" charset="-128"/>
                          <a:ea typeface="ＭＳ Ｐゴシック" panose="020B0600070205080204" pitchFamily="50" charset="-128"/>
                        </a:rPr>
                        <a:t>301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a:effectLst/>
                          <a:latin typeface="ＭＳ Ｐゴシック" panose="020B0600070205080204" pitchFamily="50" charset="-128"/>
                          <a:ea typeface="ＭＳ Ｐゴシック" panose="020B0600070205080204" pitchFamily="50" charset="-128"/>
                        </a:rPr>
                        <a:t>312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a:effectLst/>
                          <a:latin typeface="ＭＳ Ｐゴシック" panose="020B0600070205080204" pitchFamily="50" charset="-128"/>
                          <a:ea typeface="ＭＳ Ｐゴシック" panose="020B0600070205080204" pitchFamily="50" charset="-128"/>
                        </a:rPr>
                        <a:t>411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a:effectLst/>
                          <a:latin typeface="ＭＳ Ｐゴシック" panose="020B0600070205080204" pitchFamily="50" charset="-128"/>
                          <a:ea typeface="ＭＳ Ｐゴシック" panose="020B0600070205080204" pitchFamily="50" charset="-128"/>
                        </a:rPr>
                        <a:t>450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a:effectLst/>
                          <a:latin typeface="ＭＳ Ｐゴシック" panose="020B0600070205080204" pitchFamily="50" charset="-128"/>
                          <a:ea typeface="ＭＳ Ｐゴシック" panose="020B0600070205080204" pitchFamily="50" charset="-128"/>
                        </a:rPr>
                        <a:t>488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a:effectLst/>
                          <a:latin typeface="ＭＳ Ｐゴシック" panose="020B0600070205080204" pitchFamily="50" charset="-128"/>
                          <a:ea typeface="ＭＳ Ｐゴシック" panose="020B0600070205080204" pitchFamily="50" charset="-128"/>
                        </a:rPr>
                        <a:t>436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427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464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8574124"/>
                  </a:ext>
                </a:extLst>
              </a:tr>
              <a:tr h="228496">
                <a:tc>
                  <a:txBody>
                    <a:bodyPr/>
                    <a:lstStyle/>
                    <a:p>
                      <a:pPr algn="ctr" fontAlgn="ctr"/>
                      <a:r>
                        <a:rPr lang="ja-JP" altLang="en-US" sz="1100" u="none" strike="noStrike" dirty="0">
                          <a:effectLst/>
                          <a:latin typeface="ＭＳ Ｐゴシック" panose="020B0600070205080204" pitchFamily="50" charset="-128"/>
                          <a:ea typeface="ＭＳ Ｐゴシック" panose="020B0600070205080204" pitchFamily="50" charset="-128"/>
                        </a:rPr>
                        <a:t>全国</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a:effectLst/>
                          <a:latin typeface="ＭＳ Ｐゴシック" panose="020B0600070205080204" pitchFamily="50" charset="-128"/>
                          <a:ea typeface="ＭＳ Ｐゴシック" panose="020B0600070205080204" pitchFamily="50" charset="-128"/>
                        </a:rPr>
                        <a:t>2,159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a:effectLst/>
                          <a:latin typeface="ＭＳ Ｐゴシック" panose="020B0600070205080204" pitchFamily="50" charset="-128"/>
                          <a:ea typeface="ＭＳ Ｐゴシック" panose="020B0600070205080204" pitchFamily="50" charset="-128"/>
                        </a:rPr>
                        <a:t>1,892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a:effectLst/>
                          <a:latin typeface="ＭＳ Ｐゴシック" panose="020B0600070205080204" pitchFamily="50" charset="-128"/>
                          <a:ea typeface="ＭＳ Ｐゴシック" panose="020B0600070205080204" pitchFamily="50" charset="-128"/>
                        </a:rPr>
                        <a:t>2,337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2,427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a:effectLst/>
                          <a:latin typeface="ＭＳ Ｐゴシック" panose="020B0600070205080204" pitchFamily="50" charset="-128"/>
                          <a:ea typeface="ＭＳ Ｐゴシック" panose="020B0600070205080204" pitchFamily="50" charset="-128"/>
                        </a:rPr>
                        <a:t>2,590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a:effectLst/>
                          <a:latin typeface="ＭＳ Ｐゴシック" panose="020B0600070205080204" pitchFamily="50" charset="-128"/>
                          <a:ea typeface="ＭＳ Ｐゴシック" panose="020B0600070205080204" pitchFamily="50" charset="-128"/>
                        </a:rPr>
                        <a:t>2,847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a:effectLst/>
                          <a:latin typeface="ＭＳ Ｐゴシック" panose="020B0600070205080204" pitchFamily="50" charset="-128"/>
                          <a:ea typeface="ＭＳ Ｐゴシック" panose="020B0600070205080204" pitchFamily="50" charset="-128"/>
                        </a:rPr>
                        <a:t>3,112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3,313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a:effectLst/>
                          <a:latin typeface="ＭＳ Ｐゴシック" panose="020B0600070205080204" pitchFamily="50" charset="-128"/>
                          <a:ea typeface="ＭＳ Ｐゴシック" panose="020B0600070205080204" pitchFamily="50" charset="-128"/>
                        </a:rPr>
                        <a:t>3,433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3,621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8955692"/>
                  </a:ext>
                </a:extLst>
              </a:tr>
            </a:tbl>
          </a:graphicData>
        </a:graphic>
      </p:graphicFrame>
      <p:graphicFrame>
        <p:nvGraphicFramePr>
          <p:cNvPr id="21" name="グラフ 20"/>
          <p:cNvGraphicFramePr>
            <a:graphicFrameLocks/>
          </p:cNvGraphicFramePr>
          <p:nvPr>
            <p:extLst>
              <p:ext uri="{D42A27DB-BD31-4B8C-83A1-F6EECF244321}">
                <p14:modId xmlns:p14="http://schemas.microsoft.com/office/powerpoint/2010/main" val="3871864149"/>
              </p:ext>
            </p:extLst>
          </p:nvPr>
        </p:nvGraphicFramePr>
        <p:xfrm>
          <a:off x="555408" y="1499220"/>
          <a:ext cx="8506990" cy="3173798"/>
        </p:xfrm>
        <a:graphic>
          <a:graphicData uri="http://schemas.openxmlformats.org/drawingml/2006/chart">
            <c:chart xmlns:c="http://schemas.openxmlformats.org/drawingml/2006/chart" xmlns:r="http://schemas.openxmlformats.org/officeDocument/2006/relationships" r:id="rId3"/>
          </a:graphicData>
        </a:graphic>
      </p:graphicFrame>
      <p:sp>
        <p:nvSpPr>
          <p:cNvPr id="22" name="テキスト ボックス 21">
            <a:extLst>
              <a:ext uri="{FF2B5EF4-FFF2-40B4-BE49-F238E27FC236}">
                <a16:creationId xmlns:a16="http://schemas.microsoft.com/office/drawing/2014/main" id="{F8D4A0CB-DEE1-4647-985B-D1A2FA689496}"/>
              </a:ext>
            </a:extLst>
          </p:cNvPr>
          <p:cNvSpPr txBox="1"/>
          <p:nvPr/>
        </p:nvSpPr>
        <p:spPr>
          <a:xfrm>
            <a:off x="309990" y="1307863"/>
            <a:ext cx="933931" cy="230832"/>
          </a:xfrm>
          <a:prstGeom prst="rect">
            <a:avLst/>
          </a:prstGeom>
          <a:noFill/>
        </p:spPr>
        <p:txBody>
          <a:bodyPr wrap="square" rtlCol="0">
            <a:spAutoFit/>
          </a:bodyPr>
          <a:lstStyle/>
          <a:p>
            <a:pPr lvl="0" defTabSz="742950">
              <a:defRPr/>
            </a:pPr>
            <a:r>
              <a:rPr kumimoji="1" lang="ja-JP" altLang="en-US" sz="90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rPr>
              <a:t>（件：都府県）</a:t>
            </a:r>
            <a:endParaRPr kumimoji="1" lang="ja-JP" altLang="en-US" sz="90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23" name="テキスト ボックス 22">
            <a:extLst>
              <a:ext uri="{FF2B5EF4-FFF2-40B4-BE49-F238E27FC236}">
                <a16:creationId xmlns:a16="http://schemas.microsoft.com/office/drawing/2014/main" id="{F8D4A0CB-DEE1-4647-985B-D1A2FA689496}"/>
              </a:ext>
            </a:extLst>
          </p:cNvPr>
          <p:cNvSpPr txBox="1"/>
          <p:nvPr/>
        </p:nvSpPr>
        <p:spPr>
          <a:xfrm>
            <a:off x="8462605" y="1315803"/>
            <a:ext cx="933931" cy="230832"/>
          </a:xfrm>
          <a:prstGeom prst="rect">
            <a:avLst/>
          </a:prstGeom>
          <a:noFill/>
        </p:spPr>
        <p:txBody>
          <a:bodyPr wrap="square" rtlCol="0">
            <a:spAutoFit/>
          </a:bodyPr>
          <a:lstStyle/>
          <a:p>
            <a:pPr lvl="0" defTabSz="742950">
              <a:defRPr/>
            </a:pPr>
            <a:r>
              <a:rPr kumimoji="1" lang="ja-JP" altLang="en-US" sz="90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rPr>
              <a:t>（件：全国）</a:t>
            </a:r>
            <a:endParaRPr kumimoji="1" lang="ja-JP" altLang="en-US" sz="90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a:xfrm>
            <a:off x="6902896" y="6448251"/>
            <a:ext cx="2133600" cy="365125"/>
          </a:xfrm>
        </p:spPr>
        <p:txBody>
          <a:bodyPr/>
          <a:lstStyle/>
          <a:p>
            <a:r>
              <a:rPr kumimoji="1" lang="en-US" altLang="ja-JP" sz="900" dirty="0" smtClean="0">
                <a:solidFill>
                  <a:schemeClr val="tx1"/>
                </a:solidFill>
                <a:latin typeface="Meiryo UI" panose="020B0604030504040204" pitchFamily="50" charset="-128"/>
                <a:ea typeface="Meiryo UI" panose="020B0604030504040204" pitchFamily="50" charset="-128"/>
              </a:rPr>
              <a:t>7</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165754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グラフ 18"/>
          <p:cNvGraphicFramePr>
            <a:graphicFrameLocks/>
          </p:cNvGraphicFramePr>
          <p:nvPr>
            <p:extLst>
              <p:ext uri="{D42A27DB-BD31-4B8C-83A1-F6EECF244321}">
                <p14:modId xmlns:p14="http://schemas.microsoft.com/office/powerpoint/2010/main" val="4202791395"/>
              </p:ext>
            </p:extLst>
          </p:nvPr>
        </p:nvGraphicFramePr>
        <p:xfrm>
          <a:off x="4284617" y="4229604"/>
          <a:ext cx="4567901" cy="24397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グラフ 21"/>
          <p:cNvGraphicFramePr>
            <a:graphicFrameLocks/>
          </p:cNvGraphicFramePr>
          <p:nvPr>
            <p:extLst>
              <p:ext uri="{D42A27DB-BD31-4B8C-83A1-F6EECF244321}">
                <p14:modId xmlns:p14="http://schemas.microsoft.com/office/powerpoint/2010/main" val="1372929979"/>
              </p:ext>
            </p:extLst>
          </p:nvPr>
        </p:nvGraphicFramePr>
        <p:xfrm>
          <a:off x="321003" y="4264642"/>
          <a:ext cx="3829050" cy="2232248"/>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直線コネクタ 16"/>
          <p:cNvCxnSpPr/>
          <p:nvPr/>
        </p:nvCxnSpPr>
        <p:spPr>
          <a:xfrm flipV="1">
            <a:off x="65745" y="473340"/>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3B58F61D-26BF-4AB9-ACFA-1A220C73C56B}"/>
              </a:ext>
            </a:extLst>
          </p:cNvPr>
          <p:cNvSpPr txBox="1"/>
          <p:nvPr/>
        </p:nvSpPr>
        <p:spPr>
          <a:xfrm>
            <a:off x="65745" y="541410"/>
            <a:ext cx="8970750" cy="692497"/>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300" dirty="0" smtClean="0">
                <a:latin typeface="Meiryo UI" panose="020B0604030504040204" pitchFamily="50" charset="-128"/>
                <a:ea typeface="Meiryo UI" panose="020B0604030504040204" pitchFamily="50" charset="-128"/>
              </a:rPr>
              <a:t>新型コロナウイルス感染症拡大に伴う大型イベント開催自粛要請を契機に、大小を問わず多くの</a:t>
            </a:r>
            <a:r>
              <a:rPr lang="en-US" altLang="ja-JP" sz="1300" dirty="0" smtClean="0">
                <a:latin typeface="Meiryo UI" panose="020B0604030504040204" pitchFamily="50" charset="-128"/>
                <a:ea typeface="Meiryo UI" panose="020B0604030504040204" pitchFamily="50" charset="-128"/>
              </a:rPr>
              <a:t>MICE</a:t>
            </a:r>
            <a:r>
              <a:rPr lang="ja-JP" altLang="en-US" sz="1300" dirty="0" smtClean="0">
                <a:latin typeface="Meiryo UI" panose="020B0604030504040204" pitchFamily="50" charset="-128"/>
                <a:ea typeface="Meiryo UI" panose="020B0604030504040204" pitchFamily="50" charset="-128"/>
              </a:rPr>
              <a:t>案件が中止・延期となった。</a:t>
            </a:r>
            <a:endParaRPr lang="en-US" altLang="ja-JP" sz="13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300" dirty="0" smtClean="0">
                <a:latin typeface="Meiryo UI" panose="020B0604030504040204" pitchFamily="50" charset="-128"/>
                <a:ea typeface="Meiryo UI" panose="020B0604030504040204" pitchFamily="50" charset="-128"/>
              </a:rPr>
              <a:t>インテックス大阪やグランキューブ大阪では、緊急事態宣言期間前後に催事等開催件数は</a:t>
            </a:r>
            <a:r>
              <a:rPr lang="en-US" altLang="ja-JP" sz="1300" dirty="0" smtClean="0">
                <a:latin typeface="Meiryo UI" panose="020B0604030504040204" pitchFamily="50" charset="-128"/>
                <a:ea typeface="Meiryo UI" panose="020B0604030504040204" pitchFamily="50" charset="-128"/>
              </a:rPr>
              <a:t>0</a:t>
            </a:r>
            <a:r>
              <a:rPr lang="ja-JP" altLang="en-US" sz="1300" dirty="0" smtClean="0">
                <a:latin typeface="Meiryo UI" panose="020B0604030504040204" pitchFamily="50" charset="-128"/>
                <a:ea typeface="Meiryo UI" panose="020B0604030504040204" pitchFamily="50" charset="-128"/>
              </a:rPr>
              <a:t>となった（グランキューブ大阪の</a:t>
            </a:r>
            <a:r>
              <a:rPr lang="en-US" altLang="ja-JP" sz="1300" dirty="0" smtClean="0">
                <a:latin typeface="Meiryo UI" panose="020B0604030504040204" pitchFamily="50" charset="-128"/>
                <a:ea typeface="Meiryo UI" panose="020B0604030504040204" pitchFamily="50" charset="-128"/>
              </a:rPr>
              <a:t>2021</a:t>
            </a:r>
            <a:r>
              <a:rPr lang="ja-JP" altLang="en-US" sz="1300" dirty="0" smtClean="0">
                <a:latin typeface="Meiryo UI" panose="020B0604030504040204" pitchFamily="50" charset="-128"/>
                <a:ea typeface="Meiryo UI" panose="020B0604030504040204" pitchFamily="50" charset="-128"/>
              </a:rPr>
              <a:t>年</a:t>
            </a:r>
            <a:r>
              <a:rPr lang="en-US" altLang="ja-JP" sz="1300" dirty="0" smtClean="0">
                <a:latin typeface="Meiryo UI" panose="020B0604030504040204" pitchFamily="50" charset="-128"/>
                <a:ea typeface="Meiryo UI" panose="020B0604030504040204" pitchFamily="50" charset="-128"/>
              </a:rPr>
              <a:t>6</a:t>
            </a:r>
            <a:r>
              <a:rPr lang="ja-JP" altLang="en-US" sz="1300" dirty="0" smtClean="0">
                <a:latin typeface="Meiryo UI" panose="020B0604030504040204" pitchFamily="50" charset="-128"/>
                <a:ea typeface="Meiryo UI" panose="020B0604030504040204" pitchFamily="50" charset="-128"/>
              </a:rPr>
              <a:t>月は、自衛隊大規模接種センター開設に伴うもの）。</a:t>
            </a:r>
            <a:endParaRPr lang="en-US" altLang="ja-JP" sz="1300" dirty="0">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F8D4A0CB-DEE1-4647-985B-D1A2FA689496}"/>
              </a:ext>
            </a:extLst>
          </p:cNvPr>
          <p:cNvSpPr txBox="1"/>
          <p:nvPr/>
        </p:nvSpPr>
        <p:spPr>
          <a:xfrm>
            <a:off x="333629" y="1268760"/>
            <a:ext cx="3816424" cy="292388"/>
          </a:xfrm>
          <a:prstGeom prst="rect">
            <a:avLst/>
          </a:prstGeom>
          <a:noFill/>
        </p:spPr>
        <p:txBody>
          <a:bodyPr wrap="square" rtlCol="0">
            <a:spAutoFit/>
          </a:bodyPr>
          <a:lstStyle/>
          <a:p>
            <a:pPr lvl="0" defTabSz="742950">
              <a:defRPr/>
            </a:pPr>
            <a:r>
              <a:rPr lang="ja-JP" altLang="en-US" sz="1300" b="1" dirty="0" smtClean="0">
                <a:solidFill>
                  <a:prstClr val="black"/>
                </a:solidFill>
                <a:latin typeface="Meiryo UI" panose="020B0604030504040204" pitchFamily="50" charset="-128"/>
                <a:ea typeface="Meiryo UI" panose="020B0604030504040204" pitchFamily="50" charset="-128"/>
              </a:rPr>
              <a:t>＜インテックス大阪 催事等開催状況＞</a:t>
            </a:r>
            <a:endPar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9" name="角丸四角形 28"/>
          <p:cNvSpPr/>
          <p:nvPr/>
        </p:nvSpPr>
        <p:spPr>
          <a:xfrm>
            <a:off x="-56792" y="-145223"/>
            <a:ext cx="9093287" cy="830628"/>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a:t>
            </a:r>
            <a:r>
              <a:rPr lang="ja-JP" altLang="en-US" sz="2000" b="1" kern="100" dirty="0" smtClean="0">
                <a:solidFill>
                  <a:schemeClr val="tx1"/>
                </a:solidFill>
                <a:ea typeface="Meiryo UI" panose="020B0604030504040204" pitchFamily="50" charset="-128"/>
                <a:cs typeface="Times New Roman" panose="02020603050405020304" pitchFamily="18" charset="0"/>
              </a:rPr>
              <a:t>　ＭＩＣＥ関連施設</a:t>
            </a:r>
            <a:r>
              <a:rPr lang="ja-JP" altLang="en-US" sz="1600" b="1" kern="100" dirty="0" smtClean="0">
                <a:solidFill>
                  <a:schemeClr val="tx1"/>
                </a:solidFill>
                <a:ea typeface="Meiryo UI" panose="020B0604030504040204" pitchFamily="50" charset="-128"/>
                <a:cs typeface="Times New Roman" panose="02020603050405020304" pitchFamily="18" charset="0"/>
              </a:rPr>
              <a:t>（インテックス大阪、グランキューブ大阪）</a:t>
            </a:r>
            <a:r>
              <a:rPr lang="ja-JP" altLang="en-US" sz="2000" b="1" kern="100" dirty="0" smtClean="0">
                <a:solidFill>
                  <a:schemeClr val="tx1"/>
                </a:solidFill>
                <a:ea typeface="Meiryo UI" panose="020B0604030504040204" pitchFamily="50" charset="-128"/>
                <a:cs typeface="Times New Roman" panose="02020603050405020304" pitchFamily="18" charset="0"/>
              </a:rPr>
              <a:t>における催事等開催状況</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F8D4A0CB-DEE1-4647-985B-D1A2FA689496}"/>
              </a:ext>
            </a:extLst>
          </p:cNvPr>
          <p:cNvSpPr txBox="1"/>
          <p:nvPr/>
        </p:nvSpPr>
        <p:spPr>
          <a:xfrm>
            <a:off x="1691680" y="1517436"/>
            <a:ext cx="1331697" cy="261610"/>
          </a:xfrm>
          <a:prstGeom prst="rect">
            <a:avLst/>
          </a:prstGeom>
          <a:noFill/>
        </p:spPr>
        <p:txBody>
          <a:bodyPr wrap="square" rtlCol="0">
            <a:spAutoFit/>
          </a:bodyPr>
          <a:lstStyle/>
          <a:p>
            <a:pPr lvl="0" defTabSz="742950">
              <a:defRPr/>
            </a:pPr>
            <a:r>
              <a:rPr lang="ja-JP" altLang="en-US" sz="1100" dirty="0" smtClean="0">
                <a:solidFill>
                  <a:prstClr val="black"/>
                </a:solidFill>
                <a:latin typeface="Meiryo UI" panose="020B0604030504040204" pitchFamily="50" charset="-128"/>
                <a:ea typeface="Meiryo UI" panose="020B0604030504040204" pitchFamily="50" charset="-128"/>
              </a:rPr>
              <a:t>年度別開催件数</a:t>
            </a:r>
            <a:endParaRPr kumimoji="1" lang="ja-JP" altLang="en-US" sz="11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12" name="グラフ 11"/>
          <p:cNvGraphicFramePr>
            <a:graphicFrameLocks/>
          </p:cNvGraphicFramePr>
          <p:nvPr>
            <p:extLst>
              <p:ext uri="{D42A27DB-BD31-4B8C-83A1-F6EECF244321}">
                <p14:modId xmlns:p14="http://schemas.microsoft.com/office/powerpoint/2010/main" val="377438359"/>
              </p:ext>
            </p:extLst>
          </p:nvPr>
        </p:nvGraphicFramePr>
        <p:xfrm>
          <a:off x="321003" y="1701618"/>
          <a:ext cx="3829050" cy="1989574"/>
        </p:xfrm>
        <a:graphic>
          <a:graphicData uri="http://schemas.openxmlformats.org/drawingml/2006/chart">
            <c:chart xmlns:c="http://schemas.openxmlformats.org/drawingml/2006/chart" xmlns:r="http://schemas.openxmlformats.org/officeDocument/2006/relationships" r:id="rId5"/>
          </a:graphicData>
        </a:graphic>
      </p:graphicFrame>
      <p:sp>
        <p:nvSpPr>
          <p:cNvPr id="13" name="テキスト ボックス 12">
            <a:extLst>
              <a:ext uri="{FF2B5EF4-FFF2-40B4-BE49-F238E27FC236}">
                <a16:creationId xmlns:a16="http://schemas.microsoft.com/office/drawing/2014/main" id="{F8D4A0CB-DEE1-4647-985B-D1A2FA689496}"/>
              </a:ext>
            </a:extLst>
          </p:cNvPr>
          <p:cNvSpPr txBox="1"/>
          <p:nvPr/>
        </p:nvSpPr>
        <p:spPr>
          <a:xfrm>
            <a:off x="6208423" y="1517436"/>
            <a:ext cx="1152128" cy="261610"/>
          </a:xfrm>
          <a:prstGeom prst="rect">
            <a:avLst/>
          </a:prstGeom>
          <a:noFill/>
        </p:spPr>
        <p:txBody>
          <a:bodyPr wrap="square" rtlCol="0">
            <a:spAutoFit/>
          </a:bodyPr>
          <a:lstStyle/>
          <a:p>
            <a:pPr lvl="0" defTabSz="742950">
              <a:defRPr/>
            </a:pPr>
            <a:r>
              <a:rPr lang="ja-JP" altLang="en-US" sz="1100" dirty="0" smtClean="0">
                <a:solidFill>
                  <a:prstClr val="black"/>
                </a:solidFill>
                <a:latin typeface="Meiryo UI" panose="020B0604030504040204" pitchFamily="50" charset="-128"/>
                <a:ea typeface="Meiryo UI" panose="020B0604030504040204" pitchFamily="50" charset="-128"/>
              </a:rPr>
              <a:t>月別開催件数</a:t>
            </a:r>
            <a:endParaRPr kumimoji="1" lang="ja-JP" altLang="en-US" sz="11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F8D4A0CB-DEE1-4647-985B-D1A2FA689496}"/>
              </a:ext>
            </a:extLst>
          </p:cNvPr>
          <p:cNvSpPr txBox="1"/>
          <p:nvPr/>
        </p:nvSpPr>
        <p:spPr>
          <a:xfrm>
            <a:off x="170694" y="1484784"/>
            <a:ext cx="558241" cy="230832"/>
          </a:xfrm>
          <a:prstGeom prst="rect">
            <a:avLst/>
          </a:prstGeom>
          <a:noFill/>
        </p:spPr>
        <p:txBody>
          <a:bodyPr wrap="square" rtlCol="0">
            <a:spAutoFit/>
          </a:bodyPr>
          <a:lstStyle/>
          <a:p>
            <a:pPr lvl="0" defTabSz="742950">
              <a:defRPr/>
            </a:pPr>
            <a:r>
              <a:rPr lang="ja-JP" altLang="en-US" sz="900" dirty="0" smtClean="0">
                <a:solidFill>
                  <a:prstClr val="black"/>
                </a:solidFill>
                <a:latin typeface="Meiryo UI" panose="020B0604030504040204" pitchFamily="50" charset="-128"/>
                <a:ea typeface="Meiryo UI" panose="020B0604030504040204" pitchFamily="50" charset="-128"/>
              </a:rPr>
              <a:t>（件）</a:t>
            </a:r>
            <a:endPar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F8D4A0CB-DEE1-4647-985B-D1A2FA689496}"/>
              </a:ext>
            </a:extLst>
          </p:cNvPr>
          <p:cNvSpPr txBox="1"/>
          <p:nvPr/>
        </p:nvSpPr>
        <p:spPr>
          <a:xfrm>
            <a:off x="4168187" y="1484784"/>
            <a:ext cx="558241" cy="230832"/>
          </a:xfrm>
          <a:prstGeom prst="rect">
            <a:avLst/>
          </a:prstGeom>
          <a:noFill/>
        </p:spPr>
        <p:txBody>
          <a:bodyPr wrap="square" rtlCol="0">
            <a:spAutoFit/>
          </a:bodyPr>
          <a:lstStyle/>
          <a:p>
            <a:pPr lvl="0" defTabSz="742950">
              <a:defRPr/>
            </a:pPr>
            <a:r>
              <a:rPr lang="ja-JP" altLang="en-US" sz="900" dirty="0" smtClean="0">
                <a:solidFill>
                  <a:prstClr val="black"/>
                </a:solidFill>
                <a:latin typeface="Meiryo UI" panose="020B0604030504040204" pitchFamily="50" charset="-128"/>
                <a:ea typeface="Meiryo UI" panose="020B0604030504040204" pitchFamily="50" charset="-128"/>
              </a:rPr>
              <a:t>（件）</a:t>
            </a:r>
            <a:endPar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F8D4A0CB-DEE1-4647-985B-D1A2FA689496}"/>
              </a:ext>
            </a:extLst>
          </p:cNvPr>
          <p:cNvSpPr txBox="1"/>
          <p:nvPr/>
        </p:nvSpPr>
        <p:spPr>
          <a:xfrm>
            <a:off x="333629" y="3760586"/>
            <a:ext cx="3816424" cy="292388"/>
          </a:xfrm>
          <a:prstGeom prst="rect">
            <a:avLst/>
          </a:prstGeom>
          <a:noFill/>
        </p:spPr>
        <p:txBody>
          <a:bodyPr wrap="square" rtlCol="0">
            <a:spAutoFit/>
          </a:bodyPr>
          <a:lstStyle/>
          <a:p>
            <a:pPr lvl="0" defTabSz="742950">
              <a:defRPr/>
            </a:pPr>
            <a:r>
              <a:rPr lang="ja-JP" altLang="en-US" sz="1300" b="1" dirty="0" smtClean="0">
                <a:solidFill>
                  <a:prstClr val="black"/>
                </a:solidFill>
                <a:latin typeface="Meiryo UI" panose="020B0604030504040204" pitchFamily="50" charset="-128"/>
                <a:ea typeface="Meiryo UI" panose="020B0604030504040204" pitchFamily="50" charset="-128"/>
              </a:rPr>
              <a:t>＜グランキューブ大阪 催事等開催状況＞</a:t>
            </a:r>
            <a:endPar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F8D4A0CB-DEE1-4647-985B-D1A2FA689496}"/>
              </a:ext>
            </a:extLst>
          </p:cNvPr>
          <p:cNvSpPr txBox="1"/>
          <p:nvPr/>
        </p:nvSpPr>
        <p:spPr>
          <a:xfrm>
            <a:off x="219924" y="4048618"/>
            <a:ext cx="558241" cy="230832"/>
          </a:xfrm>
          <a:prstGeom prst="rect">
            <a:avLst/>
          </a:prstGeom>
          <a:noFill/>
        </p:spPr>
        <p:txBody>
          <a:bodyPr wrap="square" rtlCol="0">
            <a:spAutoFit/>
          </a:bodyPr>
          <a:lstStyle/>
          <a:p>
            <a:pPr lvl="0" defTabSz="742950">
              <a:defRPr/>
            </a:pPr>
            <a:r>
              <a:rPr lang="ja-JP" altLang="en-US" sz="900" dirty="0" smtClean="0">
                <a:solidFill>
                  <a:prstClr val="black"/>
                </a:solidFill>
                <a:latin typeface="Meiryo UI" panose="020B0604030504040204" pitchFamily="50" charset="-128"/>
                <a:ea typeface="Meiryo UI" panose="020B0604030504040204" pitchFamily="50" charset="-128"/>
              </a:rPr>
              <a:t>（件）</a:t>
            </a:r>
            <a:endPar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18" name="グラフ 17"/>
          <p:cNvGraphicFramePr>
            <a:graphicFrameLocks/>
          </p:cNvGraphicFramePr>
          <p:nvPr>
            <p:extLst>
              <p:ext uri="{D42A27DB-BD31-4B8C-83A1-F6EECF244321}">
                <p14:modId xmlns:p14="http://schemas.microsoft.com/office/powerpoint/2010/main" val="2698006539"/>
              </p:ext>
            </p:extLst>
          </p:nvPr>
        </p:nvGraphicFramePr>
        <p:xfrm>
          <a:off x="4280518" y="1673415"/>
          <a:ext cx="4572000" cy="2275164"/>
        </p:xfrm>
        <a:graphic>
          <a:graphicData uri="http://schemas.openxmlformats.org/drawingml/2006/chart">
            <c:chart xmlns:c="http://schemas.openxmlformats.org/drawingml/2006/chart" xmlns:r="http://schemas.openxmlformats.org/officeDocument/2006/relationships" r:id="rId6"/>
          </a:graphicData>
        </a:graphic>
      </p:graphicFrame>
      <p:sp>
        <p:nvSpPr>
          <p:cNvPr id="24" name="テキスト ボックス 23">
            <a:extLst>
              <a:ext uri="{FF2B5EF4-FFF2-40B4-BE49-F238E27FC236}">
                <a16:creationId xmlns:a16="http://schemas.microsoft.com/office/drawing/2014/main" id="{F8D4A0CB-DEE1-4647-985B-D1A2FA689496}"/>
              </a:ext>
            </a:extLst>
          </p:cNvPr>
          <p:cNvSpPr txBox="1"/>
          <p:nvPr/>
        </p:nvSpPr>
        <p:spPr>
          <a:xfrm>
            <a:off x="1661989" y="4003032"/>
            <a:ext cx="1331697" cy="261610"/>
          </a:xfrm>
          <a:prstGeom prst="rect">
            <a:avLst/>
          </a:prstGeom>
          <a:noFill/>
        </p:spPr>
        <p:txBody>
          <a:bodyPr wrap="square" rtlCol="0">
            <a:spAutoFit/>
          </a:bodyPr>
          <a:lstStyle/>
          <a:p>
            <a:pPr lvl="0" defTabSz="742950">
              <a:defRPr/>
            </a:pPr>
            <a:r>
              <a:rPr lang="ja-JP" altLang="en-US" sz="1100" dirty="0" smtClean="0">
                <a:solidFill>
                  <a:prstClr val="black"/>
                </a:solidFill>
                <a:latin typeface="Meiryo UI" panose="020B0604030504040204" pitchFamily="50" charset="-128"/>
                <a:ea typeface="Meiryo UI" panose="020B0604030504040204" pitchFamily="50" charset="-128"/>
              </a:rPr>
              <a:t>年度別開催件数</a:t>
            </a:r>
            <a:endParaRPr kumimoji="1" lang="ja-JP" altLang="en-US" sz="11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F8D4A0CB-DEE1-4647-985B-D1A2FA689496}"/>
              </a:ext>
            </a:extLst>
          </p:cNvPr>
          <p:cNvSpPr txBox="1"/>
          <p:nvPr/>
        </p:nvSpPr>
        <p:spPr>
          <a:xfrm>
            <a:off x="4134664" y="4043392"/>
            <a:ext cx="558241" cy="230832"/>
          </a:xfrm>
          <a:prstGeom prst="rect">
            <a:avLst/>
          </a:prstGeom>
          <a:noFill/>
        </p:spPr>
        <p:txBody>
          <a:bodyPr wrap="square" rtlCol="0">
            <a:spAutoFit/>
          </a:bodyPr>
          <a:lstStyle/>
          <a:p>
            <a:pPr lvl="0" defTabSz="742950">
              <a:defRPr/>
            </a:pPr>
            <a:r>
              <a:rPr lang="ja-JP" altLang="en-US" sz="900" dirty="0" smtClean="0">
                <a:solidFill>
                  <a:prstClr val="black"/>
                </a:solidFill>
                <a:latin typeface="Meiryo UI" panose="020B0604030504040204" pitchFamily="50" charset="-128"/>
                <a:ea typeface="Meiryo UI" panose="020B0604030504040204" pitchFamily="50" charset="-128"/>
              </a:rPr>
              <a:t>（件）</a:t>
            </a:r>
            <a:endPar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F8D4A0CB-DEE1-4647-985B-D1A2FA689496}"/>
              </a:ext>
            </a:extLst>
          </p:cNvPr>
          <p:cNvSpPr txBox="1"/>
          <p:nvPr/>
        </p:nvSpPr>
        <p:spPr>
          <a:xfrm>
            <a:off x="6196647" y="4027863"/>
            <a:ext cx="1152128" cy="261610"/>
          </a:xfrm>
          <a:prstGeom prst="rect">
            <a:avLst/>
          </a:prstGeom>
          <a:noFill/>
        </p:spPr>
        <p:txBody>
          <a:bodyPr wrap="square" rtlCol="0">
            <a:spAutoFit/>
          </a:bodyPr>
          <a:lstStyle/>
          <a:p>
            <a:pPr lvl="0" defTabSz="742950">
              <a:defRPr/>
            </a:pPr>
            <a:r>
              <a:rPr lang="ja-JP" altLang="en-US" sz="1100" dirty="0" smtClean="0">
                <a:latin typeface="Meiryo UI" panose="020B0604030504040204" pitchFamily="50" charset="-128"/>
                <a:ea typeface="Meiryo UI" panose="020B0604030504040204" pitchFamily="50" charset="-128"/>
              </a:rPr>
              <a:t>月別開催件数</a:t>
            </a:r>
            <a:endParaRPr kumimoji="1" lang="ja-JP" altLang="en-US" sz="11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902896" y="6520259"/>
            <a:ext cx="2133600" cy="365125"/>
          </a:xfrm>
        </p:spPr>
        <p:txBody>
          <a:bodyPr/>
          <a:lstStyle/>
          <a:p>
            <a:r>
              <a:rPr kumimoji="1" lang="en-US" altLang="ja-JP" sz="900" dirty="0" smtClean="0">
                <a:solidFill>
                  <a:schemeClr val="tx1"/>
                </a:solidFill>
                <a:latin typeface="Meiryo UI" panose="020B0604030504040204" pitchFamily="50" charset="-128"/>
                <a:ea typeface="Meiryo UI" panose="020B0604030504040204" pitchFamily="50" charset="-128"/>
              </a:rPr>
              <a:t>8</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343997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TM03457452[[fn=天空]]</Template>
  <TotalTime>0</TotalTime>
  <Words>4719</Words>
  <Application>Microsoft Office PowerPoint</Application>
  <PresentationFormat>画面に合わせる (4:3)</PresentationFormat>
  <Paragraphs>773</Paragraphs>
  <Slides>19</Slides>
  <Notes>18</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19</vt:i4>
      </vt:variant>
    </vt:vector>
  </HeadingPairs>
  <TitlesOfParts>
    <vt:vector size="27" baseType="lpstr">
      <vt:lpstr>Meiryo UI</vt:lpstr>
      <vt:lpstr>ＭＳ Ｐゴシック</vt:lpstr>
      <vt:lpstr>游明朝</vt:lpstr>
      <vt:lpstr>Arial</vt:lpstr>
      <vt:lpstr>Calibri</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2021-09-09T02:18:43Z</dcterms:modified>
</cp:coreProperties>
</file>