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10.xml"/>
  <Override ContentType="application/vnd.openxmlformats-officedocument.drawingml.chart+xml" PartName="/ppt/charts/chart11.xml"/>
  <Override ContentType="application/vnd.openxmlformats-officedocument.drawingml.chart+xml" PartName="/ppt/charts/chart12.xml"/>
  <Override ContentType="application/vnd.openxmlformats-officedocument.drawingml.chart+xml" PartName="/ppt/charts/chart13.xml"/>
  <Override ContentType="application/vnd.openxmlformats-officedocument.drawingml.chart+xml" PartName="/ppt/charts/chart14.xml"/>
  <Override ContentType="application/vnd.openxmlformats-officedocument.drawingml.chart+xml" PartName="/ppt/charts/chart15.xml"/>
  <Override ContentType="application/vnd.openxmlformats-officedocument.drawingml.chart+xml" PartName="/ppt/charts/chart16.xml"/>
  <Override ContentType="application/vnd.openxmlformats-officedocument.drawingml.chart+xml" PartName="/ppt/charts/chart17.xml"/>
  <Override ContentType="application/vnd.openxmlformats-officedocument.drawingml.chart+xml" PartName="/ppt/charts/chart18.xml"/>
  <Override ContentType="application/vnd.openxmlformats-officedocument.drawingml.chart+xml" PartName="/ppt/charts/chart19.xml"/>
  <Override ContentType="application/vnd.openxmlformats-officedocument.drawingml.chart+xml" PartName="/ppt/charts/chart2.xml"/>
  <Override ContentType="application/vnd.openxmlformats-officedocument.drawingml.chart+xml" PartName="/ppt/charts/chart20.xml"/>
  <Override ContentType="application/vnd.openxmlformats-officedocument.drawingml.chart+xml" PartName="/ppt/charts/chart21.xml"/>
  <Override ContentType="application/vnd.openxmlformats-officedocument.drawingml.chart+xml" PartName="/ppt/charts/chart22.xml"/>
  <Override ContentType="application/vnd.openxmlformats-officedocument.drawingml.chart+xml" PartName="/ppt/charts/chart23.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openxmlformats-officedocument.drawingml.chart+xml" PartName="/ppt/charts/chart7.xml"/>
  <Override ContentType="application/vnd.openxmlformats-officedocument.drawingml.chart+xml" PartName="/ppt/charts/chart8.xml"/>
  <Override ContentType="application/vnd.openxmlformats-officedocument.drawingml.chart+xml" PartName="/ppt/charts/chart9.xml"/>
  <Override ContentType="application/vnd.ms-office.chartcolorstyle+xml" PartName="/ppt/charts/colors1.xml"/>
  <Override ContentType="application/vnd.ms-office.chartcolorstyle+xml" PartName="/ppt/charts/colors10.xml"/>
  <Override ContentType="application/vnd.ms-office.chartcolorstyle+xml" PartName="/ppt/charts/colors11.xml"/>
  <Override ContentType="application/vnd.ms-office.chartcolorstyle+xml" PartName="/ppt/charts/colors12.xml"/>
  <Override ContentType="application/vnd.ms-office.chartcolorstyle+xml" PartName="/ppt/charts/colors13.xml"/>
  <Override ContentType="application/vnd.ms-office.chartcolorstyle+xml" PartName="/ppt/charts/colors14.xml"/>
  <Override ContentType="application/vnd.ms-office.chartcolorstyle+xml" PartName="/ppt/charts/colors15.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colorstyle+xml" PartName="/ppt/charts/colors5.xml"/>
  <Override ContentType="application/vnd.ms-office.chartcolorstyle+xml" PartName="/ppt/charts/colors6.xml"/>
  <Override ContentType="application/vnd.ms-office.chartcolorstyle+xml" PartName="/ppt/charts/colors7.xml"/>
  <Override ContentType="application/vnd.ms-office.chartcolorstyle+xml" PartName="/ppt/charts/colors8.xml"/>
  <Override ContentType="application/vnd.ms-office.chartcolorstyle+xml" PartName="/ppt/charts/colors9.xml"/>
  <Override ContentType="application/vnd.ms-office.chartstyle+xml" PartName="/ppt/charts/style1.xml"/>
  <Override ContentType="application/vnd.ms-office.chartstyle+xml" PartName="/ppt/charts/style10.xml"/>
  <Override ContentType="application/vnd.ms-office.chartstyle+xml" PartName="/ppt/charts/style11.xml"/>
  <Override ContentType="application/vnd.ms-office.chartstyle+xml" PartName="/ppt/charts/style12.xml"/>
  <Override ContentType="application/vnd.ms-office.chartstyle+xml" PartName="/ppt/charts/style13.xml"/>
  <Override ContentType="application/vnd.ms-office.chartstyle+xml" PartName="/ppt/charts/style14.xml"/>
  <Override ContentType="application/vnd.ms-office.chartstyle+xml" PartName="/ppt/charts/style15.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6.xml"/>
  <Override ContentType="application/vnd.ms-office.chartstyle+xml" PartName="/ppt/charts/style7.xml"/>
  <Override ContentType="application/vnd.ms-office.chartstyle+xml" PartName="/ppt/charts/style8.xml"/>
  <Override ContentType="application/vnd.ms-office.chartstyle+xml" PartName="/ppt/charts/style9.xml"/>
  <Override ContentType="application/vnd.openxmlformats-officedocument.presentationml.commentAuthors+xml" PartName="/ppt/commentAuthors.xml"/>
  <Override ContentType="application/vnd.openxmlformats-officedocument.drawingml.chartshapes+xml" PartName="/ppt/drawings/drawing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1"/>
  </p:notesMasterIdLst>
  <p:handoutMasterIdLst>
    <p:handoutMasterId r:id="rId22"/>
  </p:handoutMasterIdLst>
  <p:sldIdLst>
    <p:sldId id="304" r:id="rId2"/>
    <p:sldId id="406" r:id="rId3"/>
    <p:sldId id="380" r:id="rId4"/>
    <p:sldId id="382" r:id="rId5"/>
    <p:sldId id="415" r:id="rId6"/>
    <p:sldId id="387" r:id="rId7"/>
    <p:sldId id="383" r:id="rId8"/>
    <p:sldId id="379" r:id="rId9"/>
    <p:sldId id="425" r:id="rId10"/>
    <p:sldId id="424" r:id="rId11"/>
    <p:sldId id="386" r:id="rId12"/>
    <p:sldId id="390" r:id="rId13"/>
    <p:sldId id="429" r:id="rId14"/>
    <p:sldId id="412" r:id="rId15"/>
    <p:sldId id="426" r:id="rId16"/>
    <p:sldId id="427" r:id="rId17"/>
    <p:sldId id="421" r:id="rId18"/>
    <p:sldId id="417" r:id="rId19"/>
    <p:sldId id="414" r:id="rId20"/>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5338A4-5C12-4F6E-B48D-5DE75736E76C}">
          <p14:sldIdLst>
            <p14:sldId id="304"/>
            <p14:sldId id="406"/>
            <p14:sldId id="380"/>
            <p14:sldId id="382"/>
            <p14:sldId id="415"/>
            <p14:sldId id="387"/>
            <p14:sldId id="383"/>
            <p14:sldId id="379"/>
            <p14:sldId id="425"/>
            <p14:sldId id="424"/>
            <p14:sldId id="386"/>
            <p14:sldId id="390"/>
            <p14:sldId id="429"/>
            <p14:sldId id="412"/>
            <p14:sldId id="426"/>
            <p14:sldId id="427"/>
            <p14:sldId id="421"/>
            <p14:sldId id="417"/>
            <p14:sldId id="41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服部　剛史" initials="服部　剛史" lastIdx="8" clrIdx="1">
    <p:extLst>
      <p:ext uri="{19B8F6BF-5375-455C-9EA6-DF929625EA0E}">
        <p15:presenceInfo xmlns:p15="http://schemas.microsoft.com/office/powerpoint/2012/main" userId="服部　剛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D2EC"/>
    <a:srgbClr val="CEE1F2"/>
    <a:srgbClr val="F7FAFD"/>
    <a:srgbClr val="41719C"/>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434" autoAdjust="0"/>
  </p:normalViewPr>
  <p:slideViewPr>
    <p:cSldViewPr>
      <p:cViewPr>
        <p:scale>
          <a:sx n="75" d="100"/>
          <a:sy n="75" d="100"/>
        </p:scale>
        <p:origin x="1164" y="-120"/>
      </p:cViewPr>
      <p:guideLst>
        <p:guide orient="horz" pos="2160"/>
        <p:guide pos="2880"/>
      </p:guideLst>
    </p:cSldViewPr>
  </p:slideViewPr>
  <p:outlineViewPr>
    <p:cViewPr>
      <p:scale>
        <a:sx n="33" d="100"/>
        <a:sy n="33" d="100"/>
      </p:scale>
      <p:origin x="0" y="-2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Relationships xmlns="http://schemas.openxmlformats.org/package/2006/relationships"><Relationship Target="slides/slide7.xml" Type="http://schemas.openxmlformats.org/officeDocument/2006/relationships/slide" Id="rId8"></Relationship><Relationship Target="slides/slide12.xml" Type="http://schemas.openxmlformats.org/officeDocument/2006/relationships/slide" Id="rId13"></Relationship><Relationship Target="slides/slide17.xml" Type="http://schemas.openxmlformats.org/officeDocument/2006/relationships/slide" Id="rId18"></Relationship><Relationship Target="theme/theme1.xml" Type="http://schemas.openxmlformats.org/officeDocument/2006/relationships/theme" Id="rId26"></Relationship><Relationship Target="slides/slide2.xml" Type="http://schemas.openxmlformats.org/officeDocument/2006/relationships/slide" Id="rId3"></Relationship><Relationship Target="notesMasters/notesMaster1.xml" Type="http://schemas.openxmlformats.org/officeDocument/2006/relationships/notesMaster" Id="rId21"></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viewProps.xml" Type="http://schemas.openxmlformats.org/officeDocument/2006/relationships/viewProps" Id="rId25"></Relationship><Relationship Target="slides/slide1.xml" Type="http://schemas.openxmlformats.org/officeDocument/2006/relationships/slide" Id="rId2"></Relationship><Relationship Target="slides/slide15.xml" Type="http://schemas.openxmlformats.org/officeDocument/2006/relationships/slide" Id="rId16"></Relationship><Relationship Target="slides/slide19.xml" Type="http://schemas.openxmlformats.org/officeDocument/2006/relationships/slide" Id="rId20"></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presProps.xml" Type="http://schemas.openxmlformats.org/officeDocument/2006/relationships/presProps" Id="rId24"></Relationship><Relationship Target="slides/slide4.xml" Type="http://schemas.openxmlformats.org/officeDocument/2006/relationships/slide" Id="rId5"></Relationship><Relationship Target="slides/slide14.xml" Type="http://schemas.openxmlformats.org/officeDocument/2006/relationships/slide" Id="rId15"></Relationship><Relationship Target="commentAuthors.xml" Type="http://schemas.openxmlformats.org/officeDocument/2006/relationships/commentAuthors" Id="rId23"></Relationship><Relationship Target="slides/slide9.xml" Type="http://schemas.openxmlformats.org/officeDocument/2006/relationships/slide" Id="rId10"></Relationship><Relationship Target="slides/slide18.xml" Type="http://schemas.openxmlformats.org/officeDocument/2006/relationships/slide" Id="rId19"></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handoutMasters/handoutMaster1.xml" Type="http://schemas.openxmlformats.org/officeDocument/2006/relationships/handoutMaster" Id="rId22"></Relationship><Relationship Target="tableStyles.xml" Type="http://schemas.openxmlformats.org/officeDocument/2006/relationships/tableStyles" Id="rId27"></Relationship></Relationships>
</file>

<file path=ppt/charts/_rels/chart11.xml.rels><?xml version="1.0" encoding="UTF-8" ?><Relationships xmlns="http://schemas.openxmlformats.org/package/2006/relationships"><Relationship Target="colors7.xml" Type="http://schemas.microsoft.com/office/2011/relationships/chartColorStyle" Id="rId2"></Relationship><Relationship Target="style7.xml" Type="http://schemas.microsoft.com/office/2011/relationships/chartStyle" Id="rId1"></Relationship></Relationships>
</file>

<file path=ppt/charts/_rels/chart12.xml.rels><?xml version="1.0" encoding="UTF-8" ?><Relationships xmlns="http://schemas.openxmlformats.org/package/2006/relationships"><Relationship Target="colors8.xml" Type="http://schemas.microsoft.com/office/2011/relationships/chartColorStyle" Id="rId2"></Relationship><Relationship Target="style8.xml" Type="http://schemas.microsoft.com/office/2011/relationships/chartStyle" Id="rId1"></Relationship></Relationships>
</file>

<file path=ppt/charts/_rels/chart13.xml.rels><?xml version="1.0" encoding="UTF-8" ?><Relationships xmlns="http://schemas.openxmlformats.org/package/2006/relationships"><Relationship Target="colors9.xml" Type="http://schemas.microsoft.com/office/2011/relationships/chartColorStyle" Id="rId2"></Relationship><Relationship Target="style9.xml" Type="http://schemas.microsoft.com/office/2011/relationships/chartStyle" Id="rId1"></Relationship></Relationships>
</file>

<file path=ppt/charts/_rels/chart14.xml.rels><?xml version="1.0" encoding="UTF-8" ?><Relationships xmlns="http://schemas.openxmlformats.org/package/2006/relationships"><Relationship Target="colors10.xml" Type="http://schemas.microsoft.com/office/2011/relationships/chartColorStyle" Id="rId2"></Relationship><Relationship Target="style10.xml" Type="http://schemas.microsoft.com/office/2011/relationships/chartStyle" Id="rId1"></Relationship></Relationships>
</file>

<file path=ppt/charts/_rels/chart15.xml.rels><?xml version="1.0" encoding="UTF-8" ?><Relationships xmlns="http://schemas.openxmlformats.org/package/2006/relationships"><Relationship Target="colors11.xml" Type="http://schemas.microsoft.com/office/2011/relationships/chartColorStyle" Id="rId2"></Relationship><Relationship Target="style11.xml" Type="http://schemas.microsoft.com/office/2011/relationships/chartStyle" Id="rId1"></Relationship></Relationships>
</file>

<file path=ppt/charts/_rels/chart16.xml.rels><?xml version="1.0" encoding="UTF-8" ?><Relationships xmlns="http://schemas.openxmlformats.org/package/2006/relationships"><Relationship Target="colors12.xml" Type="http://schemas.microsoft.com/office/2011/relationships/chartColorStyle" Id="rId2"></Relationship><Relationship Target="style12.xml" Type="http://schemas.microsoft.com/office/2011/relationships/chartStyle" Id="rId1"></Relationship></Relationships>
</file>

<file path=ppt/charts/_rels/chart17.xml.rels><?xml version="1.0" encoding="UTF-8" ?><Relationships xmlns="http://schemas.openxmlformats.org/package/2006/relationships"><Relationship Target="../drawings/drawing1.xml" Type="http://schemas.openxmlformats.org/officeDocument/2006/relationships/chartUserShapes" Id="rId2"></Relationship></Relationships>
</file>

<file path=ppt/charts/_rels/chart21.xml.rels><?xml version="1.0" encoding="UTF-8" ?><Relationships xmlns="http://schemas.openxmlformats.org/package/2006/relationships"><Relationship Target="colors13.xml" Type="http://schemas.microsoft.com/office/2011/relationships/chartColorStyle" Id="rId2"></Relationship><Relationship Target="style13.xml" Type="http://schemas.microsoft.com/office/2011/relationships/chartStyle" Id="rId1"></Relationship></Relationships>
</file>

<file path=ppt/charts/_rels/chart22.xml.rels><?xml version="1.0" encoding="UTF-8" ?><Relationships xmlns="http://schemas.openxmlformats.org/package/2006/relationships"><Relationship Target="colors14.xml" Type="http://schemas.microsoft.com/office/2011/relationships/chartColorStyle" Id="rId2"></Relationship><Relationship Target="style14.xml" Type="http://schemas.microsoft.com/office/2011/relationships/chartStyle" Id="rId1"></Relationship></Relationships>
</file>

<file path=ppt/charts/_rels/chart23.xml.rels><?xml version="1.0" encoding="UTF-8" ?><Relationships xmlns="http://schemas.openxmlformats.org/package/2006/relationships"><Relationship Target="colors15.xml" Type="http://schemas.microsoft.com/office/2011/relationships/chartColorStyle" Id="rId2"></Relationship><Relationship Target="style15.xml" Type="http://schemas.microsoft.com/office/2011/relationships/chartStyle" Id="rId1"></Relationship></Relationships>
</file>

<file path=ppt/charts/_rels/chart3.xml.rels><?xml version="1.0" encoding="UTF-8" ?><Relationships xmlns="http://schemas.openxmlformats.org/package/2006/relationships"><Relationship Target="colors1.xml" Type="http://schemas.microsoft.com/office/2011/relationships/chartColorStyle" Id="rId2"></Relationship><Relationship Target="style1.xml" Type="http://schemas.microsoft.com/office/2011/relationships/chartStyle" Id="rId1"></Relationship></Relationships>
</file>

<file path=ppt/charts/_rels/chart4.xml.rels><?xml version="1.0" encoding="UTF-8" ?><Relationships xmlns="http://schemas.openxmlformats.org/package/2006/relationships"><Relationship Target="colors2.xml" Type="http://schemas.microsoft.com/office/2011/relationships/chartColorStyle" Id="rId2"></Relationship><Relationship Target="style2.xml" Type="http://schemas.microsoft.com/office/2011/relationships/chartStyle" Id="rId1"></Relationship></Relationships>
</file>

<file path=ppt/charts/_rels/chart5.xml.rels><?xml version="1.0" encoding="UTF-8" ?><Relationships xmlns="http://schemas.openxmlformats.org/package/2006/relationships"><Relationship Target="colors3.xml" Type="http://schemas.microsoft.com/office/2011/relationships/chartColorStyle" Id="rId2"></Relationship><Relationship Target="style3.xml" Type="http://schemas.microsoft.com/office/2011/relationships/chartStyle" Id="rId1"></Relationship></Relationships>
</file>

<file path=ppt/charts/_rels/chart6.xml.rels><?xml version="1.0" encoding="UTF-8" ?><Relationships xmlns="http://schemas.openxmlformats.org/package/2006/relationships"><Relationship Target="colors4.xml" Type="http://schemas.microsoft.com/office/2011/relationships/chartColorStyle" Id="rId2"></Relationship><Relationship Target="style4.xml" Type="http://schemas.microsoft.com/office/2011/relationships/chartStyle" Id="rId1"></Relationship></Relationships>
</file>

<file path=ppt/charts/_rels/chart7.xml.rels><?xml version="1.0" encoding="UTF-8" ?><Relationships xmlns="http://schemas.openxmlformats.org/package/2006/relationships"><Relationship Target="colors5.xml" Type="http://schemas.microsoft.com/office/2011/relationships/chartColorStyle" Id="rId2"></Relationship><Relationship Target="style5.xml" Type="http://schemas.microsoft.com/office/2011/relationships/chartStyle" Id="rId1"></Relationship></Relationships>
</file>

<file path=ppt/charts/_rels/chart8.xml.rels><?xml version="1.0" encoding="UTF-8" ?><Relationships xmlns="http://schemas.openxmlformats.org/package/2006/relationships"><Relationship Target="colors6.xml" Type="http://schemas.microsoft.com/office/2011/relationships/chartColorStyle" Id="rId2"></Relationship><Relationship Target="style6.xml" Type="http://schemas.microsoft.com/office/2011/relationships/chartStyle" Id="rId1"></Relationship></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527089072543616E-2"/>
          <c:y val="5.0671791155324095E-2"/>
          <c:w val="0.94513705234159784"/>
          <c:h val="0.79142423290396902"/>
        </c:manualLayout>
      </c:layout>
      <c:lineChart>
        <c:grouping val="standard"/>
        <c:varyColors val="0"/>
        <c:ser>
          <c:idx val="0"/>
          <c:order val="0"/>
          <c:tx>
            <c:strRef>
              <c:f>DI!$A$11</c:f>
              <c:strCache>
                <c:ptCount val="1"/>
                <c:pt idx="0">
                  <c:v>全産業</c:v>
                </c:pt>
              </c:strCache>
            </c:strRef>
          </c:tx>
          <c:spPr>
            <a:ln w="25400" cap="rnd" cmpd="sng">
              <a:solidFill>
                <a:schemeClr val="accent1"/>
              </a:solidFill>
              <a:round/>
            </a:ln>
            <a:effectLst/>
          </c:spPr>
          <c:marker>
            <c:symbol val="circle"/>
            <c:size val="7"/>
            <c:spPr>
              <a:solidFill>
                <a:schemeClr val="accent1"/>
              </a:solidFill>
              <a:ln w="9525">
                <a:noFill/>
              </a:ln>
              <a:effectLst/>
            </c:spPr>
          </c:marker>
          <c:cat>
            <c:multiLvlStrRef>
              <c:f>DI!$B$2:$P$3</c:f>
              <c:multiLvlStrCache>
                <c:ptCount val="15"/>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lvl>
                <c:lvl>
                  <c:pt idx="0">
                    <c:v>2019年</c:v>
                  </c:pt>
                  <c:pt idx="4">
                    <c:v>2020年</c:v>
                  </c:pt>
                  <c:pt idx="8">
                    <c:v>2021年</c:v>
                  </c:pt>
                  <c:pt idx="12">
                    <c:v>2022年</c:v>
                  </c:pt>
                </c:lvl>
              </c:multiLvlStrCache>
            </c:multiLvlStrRef>
          </c:cat>
          <c:val>
            <c:numRef>
              <c:f>DI!$B$11:$P$11</c:f>
              <c:numCache>
                <c:formatCode>General</c:formatCode>
                <c:ptCount val="15"/>
                <c:pt idx="0">
                  <c:v>12</c:v>
                </c:pt>
                <c:pt idx="1">
                  <c:v>9</c:v>
                </c:pt>
                <c:pt idx="2">
                  <c:v>5</c:v>
                </c:pt>
                <c:pt idx="3">
                  <c:v>2</c:v>
                </c:pt>
                <c:pt idx="4">
                  <c:v>-10</c:v>
                </c:pt>
                <c:pt idx="5">
                  <c:v>-36</c:v>
                </c:pt>
                <c:pt idx="6">
                  <c:v>-32</c:v>
                </c:pt>
                <c:pt idx="7">
                  <c:v>-20</c:v>
                </c:pt>
                <c:pt idx="8">
                  <c:v>-9</c:v>
                </c:pt>
                <c:pt idx="9">
                  <c:v>-5</c:v>
                </c:pt>
                <c:pt idx="10">
                  <c:v>-1</c:v>
                </c:pt>
                <c:pt idx="11">
                  <c:v>5</c:v>
                </c:pt>
                <c:pt idx="12">
                  <c:v>1</c:v>
                </c:pt>
                <c:pt idx="13">
                  <c:v>1</c:v>
                </c:pt>
                <c:pt idx="14">
                  <c:v>-2</c:v>
                </c:pt>
              </c:numCache>
            </c:numRef>
          </c:val>
          <c:smooth val="0"/>
          <c:extLst>
            <c:ext xmlns:c16="http://schemas.microsoft.com/office/drawing/2014/chart" uri="{C3380CC4-5D6E-409C-BE32-E72D297353CC}">
              <c16:uniqueId val="{00000000-CA3B-4574-A9BF-2205D570C3C4}"/>
            </c:ext>
          </c:extLst>
        </c:ser>
        <c:ser>
          <c:idx val="1"/>
          <c:order val="1"/>
          <c:tx>
            <c:strRef>
              <c:f>DI!$A$12</c:f>
              <c:strCache>
                <c:ptCount val="1"/>
                <c:pt idx="0">
                  <c:v>製造業</c:v>
                </c:pt>
              </c:strCache>
            </c:strRef>
          </c:tx>
          <c:spPr>
            <a:ln w="28575" cap="rnd">
              <a:solidFill>
                <a:schemeClr val="accent2"/>
              </a:solidFill>
              <a:prstDash val="sysDot"/>
              <a:round/>
            </a:ln>
            <a:effectLst/>
          </c:spPr>
          <c:marker>
            <c:symbol val="triangle"/>
            <c:size val="7"/>
            <c:spPr>
              <a:solidFill>
                <a:schemeClr val="accent2"/>
              </a:solidFill>
              <a:ln w="9525">
                <a:solidFill>
                  <a:schemeClr val="accent2"/>
                </a:solidFill>
              </a:ln>
              <a:effectLst/>
            </c:spPr>
          </c:marker>
          <c:cat>
            <c:multiLvlStrRef>
              <c:f>DI!$B$2:$P$3</c:f>
              <c:multiLvlStrCache>
                <c:ptCount val="15"/>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lvl>
                <c:lvl>
                  <c:pt idx="0">
                    <c:v>2019年</c:v>
                  </c:pt>
                  <c:pt idx="4">
                    <c:v>2020年</c:v>
                  </c:pt>
                  <c:pt idx="8">
                    <c:v>2021年</c:v>
                  </c:pt>
                  <c:pt idx="12">
                    <c:v>2022年</c:v>
                  </c:pt>
                </c:lvl>
              </c:multiLvlStrCache>
            </c:multiLvlStrRef>
          </c:cat>
          <c:val>
            <c:numRef>
              <c:f>DI!$B$12:$P$12</c:f>
              <c:numCache>
                <c:formatCode>General</c:formatCode>
                <c:ptCount val="15"/>
                <c:pt idx="0">
                  <c:v>6</c:v>
                </c:pt>
                <c:pt idx="1">
                  <c:v>4</c:v>
                </c:pt>
                <c:pt idx="2">
                  <c:v>-3</c:v>
                </c:pt>
                <c:pt idx="3">
                  <c:v>-6</c:v>
                </c:pt>
                <c:pt idx="4">
                  <c:v>-16</c:v>
                </c:pt>
                <c:pt idx="5">
                  <c:v>-42</c:v>
                </c:pt>
                <c:pt idx="6">
                  <c:v>-39</c:v>
                </c:pt>
                <c:pt idx="7">
                  <c:v>-24</c:v>
                </c:pt>
                <c:pt idx="8">
                  <c:v>-6</c:v>
                </c:pt>
                <c:pt idx="9">
                  <c:v>-1</c:v>
                </c:pt>
                <c:pt idx="10">
                  <c:v>3</c:v>
                </c:pt>
                <c:pt idx="11">
                  <c:v>7</c:v>
                </c:pt>
                <c:pt idx="12">
                  <c:v>5</c:v>
                </c:pt>
                <c:pt idx="13">
                  <c:v>-1</c:v>
                </c:pt>
                <c:pt idx="14">
                  <c:v>-2</c:v>
                </c:pt>
              </c:numCache>
            </c:numRef>
          </c:val>
          <c:smooth val="0"/>
          <c:extLst>
            <c:ext xmlns:c16="http://schemas.microsoft.com/office/drawing/2014/chart" uri="{C3380CC4-5D6E-409C-BE32-E72D297353CC}">
              <c16:uniqueId val="{00000001-CA3B-4574-A9BF-2205D570C3C4}"/>
            </c:ext>
          </c:extLst>
        </c:ser>
        <c:ser>
          <c:idx val="2"/>
          <c:order val="2"/>
          <c:tx>
            <c:strRef>
              <c:f>DI!$A$13</c:f>
              <c:strCache>
                <c:ptCount val="1"/>
                <c:pt idx="0">
                  <c:v>非製造業</c:v>
                </c:pt>
              </c:strCache>
            </c:strRef>
          </c:tx>
          <c:spPr>
            <a:ln w="25400" cap="rnd">
              <a:solidFill>
                <a:schemeClr val="accent6"/>
              </a:solidFill>
              <a:prstDash val="dash"/>
              <a:round/>
            </a:ln>
            <a:effectLst/>
          </c:spPr>
          <c:marker>
            <c:symbol val="square"/>
            <c:size val="7"/>
            <c:spPr>
              <a:noFill/>
              <a:ln w="9525">
                <a:solidFill>
                  <a:schemeClr val="accent6"/>
                </a:solidFill>
              </a:ln>
              <a:effectLst/>
            </c:spPr>
          </c:marker>
          <c:cat>
            <c:multiLvlStrRef>
              <c:f>DI!$B$2:$P$3</c:f>
              <c:multiLvlStrCache>
                <c:ptCount val="15"/>
                <c:lvl>
                  <c:pt idx="0">
                    <c:v>3月</c:v>
                  </c:pt>
                  <c:pt idx="1">
                    <c:v>6月</c:v>
                  </c:pt>
                  <c:pt idx="2">
                    <c:v>9月</c:v>
                  </c:pt>
                  <c:pt idx="3">
                    <c:v>12月</c:v>
                  </c:pt>
                  <c:pt idx="4">
                    <c:v>3月</c:v>
                  </c:pt>
                  <c:pt idx="5">
                    <c:v>6月</c:v>
                  </c:pt>
                  <c:pt idx="6">
                    <c:v>9月</c:v>
                  </c:pt>
                  <c:pt idx="7">
                    <c:v>12月</c:v>
                  </c:pt>
                  <c:pt idx="8">
                    <c:v>3月</c:v>
                  </c:pt>
                  <c:pt idx="9">
                    <c:v>6月</c:v>
                  </c:pt>
                  <c:pt idx="10">
                    <c:v>9月</c:v>
                  </c:pt>
                  <c:pt idx="11">
                    <c:v>12月</c:v>
                  </c:pt>
                  <c:pt idx="12">
                    <c:v>3月</c:v>
                  </c:pt>
                  <c:pt idx="13">
                    <c:v>6月</c:v>
                  </c:pt>
                  <c:pt idx="14">
                    <c:v>9月</c:v>
                  </c:pt>
                </c:lvl>
                <c:lvl>
                  <c:pt idx="0">
                    <c:v>2019年</c:v>
                  </c:pt>
                  <c:pt idx="4">
                    <c:v>2020年</c:v>
                  </c:pt>
                  <c:pt idx="8">
                    <c:v>2021年</c:v>
                  </c:pt>
                  <c:pt idx="12">
                    <c:v>2022年</c:v>
                  </c:pt>
                </c:lvl>
              </c:multiLvlStrCache>
            </c:multiLvlStrRef>
          </c:cat>
          <c:val>
            <c:numRef>
              <c:f>DI!$B$13:$P$13</c:f>
              <c:numCache>
                <c:formatCode>General</c:formatCode>
                <c:ptCount val="15"/>
                <c:pt idx="0">
                  <c:v>16</c:v>
                </c:pt>
                <c:pt idx="1">
                  <c:v>15</c:v>
                </c:pt>
                <c:pt idx="2">
                  <c:v>12</c:v>
                </c:pt>
                <c:pt idx="3">
                  <c:v>11</c:v>
                </c:pt>
                <c:pt idx="4">
                  <c:v>-3</c:v>
                </c:pt>
                <c:pt idx="5">
                  <c:v>-31</c:v>
                </c:pt>
                <c:pt idx="6">
                  <c:v>-25</c:v>
                </c:pt>
                <c:pt idx="7">
                  <c:v>-16</c:v>
                </c:pt>
                <c:pt idx="8">
                  <c:v>-14</c:v>
                </c:pt>
                <c:pt idx="9">
                  <c:v>-9</c:v>
                </c:pt>
                <c:pt idx="10">
                  <c:v>-6</c:v>
                </c:pt>
                <c:pt idx="11">
                  <c:v>4</c:v>
                </c:pt>
                <c:pt idx="12">
                  <c:v>-3</c:v>
                </c:pt>
                <c:pt idx="13">
                  <c:v>3</c:v>
                </c:pt>
                <c:pt idx="14">
                  <c:v>-3</c:v>
                </c:pt>
              </c:numCache>
            </c:numRef>
          </c:val>
          <c:smooth val="0"/>
          <c:extLst>
            <c:ext xmlns:c16="http://schemas.microsoft.com/office/drawing/2014/chart" uri="{C3380CC4-5D6E-409C-BE32-E72D297353CC}">
              <c16:uniqueId val="{00000002-CA3B-4574-A9BF-2205D570C3C4}"/>
            </c:ext>
          </c:extLst>
        </c:ser>
        <c:dLbls>
          <c:showLegendKey val="0"/>
          <c:showVal val="0"/>
          <c:showCatName val="0"/>
          <c:showSerName val="0"/>
          <c:showPercent val="0"/>
          <c:showBubbleSize val="0"/>
        </c:dLbls>
        <c:marker val="1"/>
        <c:smooth val="0"/>
        <c:axId val="481726248"/>
        <c:axId val="481726904"/>
      </c:lineChart>
      <c:catAx>
        <c:axId val="48172624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726904"/>
        <c:crosses val="autoZero"/>
        <c:auto val="1"/>
        <c:lblAlgn val="ctr"/>
        <c:lblOffset val="100"/>
        <c:noMultiLvlLbl val="0"/>
      </c:catAx>
      <c:valAx>
        <c:axId val="481726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1726248"/>
        <c:crosses val="autoZero"/>
        <c:crossBetween val="between"/>
      </c:valAx>
      <c:spPr>
        <a:noFill/>
        <a:ln>
          <a:noFill/>
        </a:ln>
      </c:spPr>
    </c:plotArea>
    <c:legend>
      <c:legendPos val="b"/>
      <c:layout>
        <c:manualLayout>
          <c:xMode val="edge"/>
          <c:yMode val="edge"/>
          <c:x val="0.59664944903581263"/>
          <c:y val="6.7963137501309043E-2"/>
          <c:w val="0.32274793388429751"/>
          <c:h val="5.7573567912870459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24433444348184E-2"/>
          <c:y val="4.9669847662835526E-2"/>
          <c:w val="0.87221669210443742"/>
          <c:h val="0.72642213548625711"/>
        </c:manualLayout>
      </c:layout>
      <c:barChart>
        <c:barDir val="col"/>
        <c:grouping val="clustered"/>
        <c:varyColors val="0"/>
        <c:ser>
          <c:idx val="0"/>
          <c:order val="0"/>
          <c:tx>
            <c:strRef>
              <c:f>'外国人旅行者数（全国）'!$B$4</c:f>
              <c:strCache>
                <c:ptCount val="1"/>
                <c:pt idx="0">
                  <c:v>外国人旅行者数</c:v>
                </c:pt>
              </c:strCache>
            </c:strRef>
          </c:tx>
          <c:spPr>
            <a:solidFill>
              <a:schemeClr val="accent1">
                <a:lumMod val="60000"/>
                <a:lumOff val="40000"/>
              </a:schemeClr>
            </a:solidFill>
            <a:ln>
              <a:noFill/>
            </a:ln>
            <a:effectLst/>
          </c:spPr>
          <c:invertIfNegative val="0"/>
          <c:cat>
            <c:multiLvlStrRef>
              <c:f>'外国人旅行者数（全国）'!$O$2:$AS$3</c:f>
              <c:multiLvlStrCache>
                <c:ptCount val="3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lvl>
                <c:lvl>
                  <c:pt idx="0">
                    <c:v>2020年</c:v>
                  </c:pt>
                  <c:pt idx="12">
                    <c:v>2021年</c:v>
                  </c:pt>
                  <c:pt idx="24">
                    <c:v>2022年</c:v>
                  </c:pt>
                </c:lvl>
              </c:multiLvlStrCache>
            </c:multiLvlStrRef>
          </c:cat>
          <c:val>
            <c:numRef>
              <c:f>'外国人旅行者数（全国）'!$O$4:$AS$4</c:f>
              <c:numCache>
                <c:formatCode>#,##0;"△ "#,##0</c:formatCode>
                <c:ptCount val="31"/>
                <c:pt idx="0">
                  <c:v>2661022</c:v>
                </c:pt>
                <c:pt idx="1">
                  <c:v>1085147</c:v>
                </c:pt>
                <c:pt idx="2">
                  <c:v>193658</c:v>
                </c:pt>
                <c:pt idx="3">
                  <c:v>2917</c:v>
                </c:pt>
                <c:pt idx="4">
                  <c:v>1663</c:v>
                </c:pt>
                <c:pt idx="5">
                  <c:v>2565</c:v>
                </c:pt>
                <c:pt idx="6">
                  <c:v>3782</c:v>
                </c:pt>
                <c:pt idx="7">
                  <c:v>8658</c:v>
                </c:pt>
                <c:pt idx="8">
                  <c:v>13684</c:v>
                </c:pt>
                <c:pt idx="9">
                  <c:v>27386</c:v>
                </c:pt>
                <c:pt idx="10">
                  <c:v>56673</c:v>
                </c:pt>
                <c:pt idx="11">
                  <c:v>58673</c:v>
                </c:pt>
                <c:pt idx="12">
                  <c:v>46522</c:v>
                </c:pt>
                <c:pt idx="13">
                  <c:v>7355</c:v>
                </c:pt>
                <c:pt idx="14">
                  <c:v>12276</c:v>
                </c:pt>
                <c:pt idx="15">
                  <c:v>10853</c:v>
                </c:pt>
                <c:pt idx="16">
                  <c:v>10035</c:v>
                </c:pt>
                <c:pt idx="17">
                  <c:v>9251</c:v>
                </c:pt>
                <c:pt idx="18">
                  <c:v>51055</c:v>
                </c:pt>
                <c:pt idx="19">
                  <c:v>25916</c:v>
                </c:pt>
                <c:pt idx="20">
                  <c:v>17720</c:v>
                </c:pt>
                <c:pt idx="21">
                  <c:v>22113</c:v>
                </c:pt>
                <c:pt idx="22">
                  <c:v>20682</c:v>
                </c:pt>
                <c:pt idx="23">
                  <c:v>12084</c:v>
                </c:pt>
                <c:pt idx="24">
                  <c:v>17766</c:v>
                </c:pt>
                <c:pt idx="25">
                  <c:v>16719</c:v>
                </c:pt>
                <c:pt idx="26">
                  <c:v>66121</c:v>
                </c:pt>
                <c:pt idx="27">
                  <c:v>139548</c:v>
                </c:pt>
                <c:pt idx="28">
                  <c:v>147046</c:v>
                </c:pt>
                <c:pt idx="29">
                  <c:v>120400</c:v>
                </c:pt>
                <c:pt idx="30">
                  <c:v>144500</c:v>
                </c:pt>
              </c:numCache>
            </c:numRef>
          </c:val>
          <c:extLst>
            <c:ext xmlns:c16="http://schemas.microsoft.com/office/drawing/2014/chart" uri="{C3380CC4-5D6E-409C-BE32-E72D297353CC}">
              <c16:uniqueId val="{00000000-5C7B-4503-A9C5-F424BE470B67}"/>
            </c:ext>
          </c:extLst>
        </c:ser>
        <c:dLbls>
          <c:showLegendKey val="0"/>
          <c:showVal val="0"/>
          <c:showCatName val="0"/>
          <c:showSerName val="0"/>
          <c:showPercent val="0"/>
          <c:showBubbleSize val="0"/>
        </c:dLbls>
        <c:gapWidth val="219"/>
        <c:overlap val="-27"/>
        <c:axId val="694202288"/>
        <c:axId val="694200320"/>
      </c:barChart>
      <c:lineChart>
        <c:grouping val="standard"/>
        <c:varyColors val="0"/>
        <c:ser>
          <c:idx val="1"/>
          <c:order val="1"/>
          <c:tx>
            <c:strRef>
              <c:f>'外国人旅行者数（全国）'!$B$6</c:f>
              <c:strCache>
                <c:ptCount val="1"/>
                <c:pt idx="0">
                  <c:v>2019年同月比</c:v>
                </c:pt>
              </c:strCache>
            </c:strRef>
          </c:tx>
          <c:spPr>
            <a:ln w="28575" cap="rnd">
              <a:solidFill>
                <a:schemeClr val="accent2"/>
              </a:solidFill>
              <a:round/>
            </a:ln>
            <a:effectLst/>
          </c:spPr>
          <c:marker>
            <c:symbol val="circle"/>
            <c:size val="6"/>
            <c:spPr>
              <a:solidFill>
                <a:schemeClr val="accent2"/>
              </a:solidFill>
              <a:ln w="9525">
                <a:solidFill>
                  <a:schemeClr val="accent2"/>
                </a:solidFill>
              </a:ln>
              <a:effectLst/>
            </c:spPr>
          </c:marker>
          <c:cat>
            <c:multiLvlStrRef>
              <c:f>'外国人旅行者数（全国）'!$O$2:$AS$3</c:f>
              <c:multiLvlStrCache>
                <c:ptCount val="3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lvl>
                <c:lvl>
                  <c:pt idx="0">
                    <c:v>2020年</c:v>
                  </c:pt>
                  <c:pt idx="12">
                    <c:v>2021年</c:v>
                  </c:pt>
                  <c:pt idx="24">
                    <c:v>2022年</c:v>
                  </c:pt>
                </c:lvl>
              </c:multiLvlStrCache>
            </c:multiLvlStrRef>
          </c:cat>
          <c:val>
            <c:numRef>
              <c:f>'外国人旅行者数（全国）'!$O$6:$AS$6</c:f>
              <c:numCache>
                <c:formatCode>#,##0.0_ </c:formatCode>
                <c:ptCount val="31"/>
                <c:pt idx="0">
                  <c:v>-1.0529353123574281</c:v>
                </c:pt>
                <c:pt idx="1">
                  <c:v>-58.332840562726119</c:v>
                </c:pt>
                <c:pt idx="2">
                  <c:v>-92.983751525287161</c:v>
                </c:pt>
                <c:pt idx="3">
                  <c:v>-99.900330920478282</c:v>
                </c:pt>
                <c:pt idx="4">
                  <c:v>-99.940030817596679</c:v>
                </c:pt>
                <c:pt idx="5">
                  <c:v>-99.910938767885597</c:v>
                </c:pt>
                <c:pt idx="6">
                  <c:v>-99.873561984882926</c:v>
                </c:pt>
                <c:pt idx="7">
                  <c:v>-99.656446839731544</c:v>
                </c:pt>
                <c:pt idx="8">
                  <c:v>-99.397945252791274</c:v>
                </c:pt>
                <c:pt idx="9">
                  <c:v>-98.903054112685894</c:v>
                </c:pt>
                <c:pt idx="10">
                  <c:v>-97.678548167882838</c:v>
                </c:pt>
                <c:pt idx="11">
                  <c:v>-97.677592546193438</c:v>
                </c:pt>
                <c:pt idx="12">
                  <c:v>-98.270132549299291</c:v>
                </c:pt>
                <c:pt idx="13">
                  <c:v>-99.717584845499147</c:v>
                </c:pt>
                <c:pt idx="14">
                  <c:v>-99.555239307048637</c:v>
                </c:pt>
                <c:pt idx="15">
                  <c:v>-99.629170887881685</c:v>
                </c:pt>
                <c:pt idx="16">
                  <c:v>-99.638129437512148</c:v>
                </c:pt>
                <c:pt idx="17">
                  <c:v>-99.678789295013502</c:v>
                </c:pt>
                <c:pt idx="18">
                  <c:v>-98.293153658963035</c:v>
                </c:pt>
                <c:pt idx="19">
                  <c:v>-98.971641984116715</c:v>
                </c:pt>
                <c:pt idx="20">
                  <c:v>-99.22037342001326</c:v>
                </c:pt>
                <c:pt idx="21">
                  <c:v>-99.114264061703906</c:v>
                </c:pt>
                <c:pt idx="22">
                  <c:v>-99.152819388565149</c:v>
                </c:pt>
                <c:pt idx="23">
                  <c:v>-99.521688482405906</c:v>
                </c:pt>
                <c:pt idx="24">
                  <c:v>-99.339391575401976</c:v>
                </c:pt>
                <c:pt idx="25">
                  <c:v>-99.358028692304558</c:v>
                </c:pt>
                <c:pt idx="26">
                  <c:v>-97.604429636800504</c:v>
                </c:pt>
                <c:pt idx="27">
                  <c:v>-95.231874971170456</c:v>
                </c:pt>
                <c:pt idx="28">
                  <c:v>-94.697397236513339</c:v>
                </c:pt>
                <c:pt idx="29">
                  <c:v>-95.819503958450596</c:v>
                </c:pt>
                <c:pt idx="30">
                  <c:v>-95.169145112528824</c:v>
                </c:pt>
              </c:numCache>
            </c:numRef>
          </c:val>
          <c:smooth val="0"/>
          <c:extLst>
            <c:ext xmlns:c16="http://schemas.microsoft.com/office/drawing/2014/chart" uri="{C3380CC4-5D6E-409C-BE32-E72D297353CC}">
              <c16:uniqueId val="{00000001-5C7B-4503-A9C5-F424BE470B67}"/>
            </c:ext>
          </c:extLst>
        </c:ser>
        <c:dLbls>
          <c:showLegendKey val="0"/>
          <c:showVal val="0"/>
          <c:showCatName val="0"/>
          <c:showSerName val="0"/>
          <c:showPercent val="0"/>
          <c:showBubbleSize val="0"/>
        </c:dLbls>
        <c:marker val="1"/>
        <c:smooth val="0"/>
        <c:axId val="287689008"/>
        <c:axId val="350703152"/>
      </c:lineChart>
      <c:catAx>
        <c:axId val="69420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0320"/>
        <c:crosses val="autoZero"/>
        <c:auto val="1"/>
        <c:lblAlgn val="ctr"/>
        <c:lblOffset val="100"/>
        <c:noMultiLvlLbl val="0"/>
      </c:catAx>
      <c:valAx>
        <c:axId val="69420032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2288"/>
        <c:crosses val="autoZero"/>
        <c:crossBetween val="between"/>
      </c:valAx>
      <c:valAx>
        <c:axId val="350703152"/>
        <c:scaling>
          <c:orientation val="minMax"/>
          <c:min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87689008"/>
        <c:crosses val="max"/>
        <c:crossBetween val="between"/>
      </c:valAx>
      <c:catAx>
        <c:axId val="287689008"/>
        <c:scaling>
          <c:orientation val="minMax"/>
        </c:scaling>
        <c:delete val="1"/>
        <c:axPos val="b"/>
        <c:numFmt formatCode="General" sourceLinked="1"/>
        <c:majorTickMark val="out"/>
        <c:minorTickMark val="none"/>
        <c:tickLblPos val="nextTo"/>
        <c:crossAx val="350703152"/>
        <c:crosses val="autoZero"/>
        <c:auto val="1"/>
        <c:lblAlgn val="ctr"/>
        <c:lblOffset val="100"/>
        <c:noMultiLvlLbl val="0"/>
      </c:catAx>
      <c:spPr>
        <a:noFill/>
        <a:ln>
          <a:noFill/>
        </a:ln>
      </c:spPr>
    </c:plotArea>
    <c:legend>
      <c:legendPos val="b"/>
      <c:layout>
        <c:manualLayout>
          <c:xMode val="edge"/>
          <c:yMode val="edge"/>
          <c:x val="0.66300915586269771"/>
          <c:y val="0.17620824245463276"/>
          <c:w val="0.27311827956989249"/>
          <c:h val="9.6961199294532632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5"/>
          <c:order val="5"/>
          <c:tx>
            <c:strRef>
              <c:f>Sheet1!$D$14</c:f>
              <c:strCache>
                <c:ptCount val="1"/>
                <c:pt idx="0">
                  <c:v>全国</c:v>
                </c:pt>
              </c:strCache>
            </c:strRef>
          </c:tx>
          <c:spPr>
            <a:solidFill>
              <a:schemeClr val="accent6"/>
            </a:solidFill>
            <a:ln>
              <a:noFill/>
            </a:ln>
            <a:effectLst/>
          </c:spPr>
          <c:invertIfNegative val="0"/>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Sheet1!$E$14:$O$14</c:f>
              <c:numCache>
                <c:formatCode>#,##0_);[Red]\(#,##0\)</c:formatCode>
                <c:ptCount val="11"/>
                <c:pt idx="0">
                  <c:v>2159</c:v>
                </c:pt>
                <c:pt idx="1">
                  <c:v>1892</c:v>
                </c:pt>
                <c:pt idx="2">
                  <c:v>2337</c:v>
                </c:pt>
                <c:pt idx="3">
                  <c:v>2427</c:v>
                </c:pt>
                <c:pt idx="4">
                  <c:v>2590</c:v>
                </c:pt>
                <c:pt idx="5">
                  <c:v>2847</c:v>
                </c:pt>
                <c:pt idx="6">
                  <c:v>3112</c:v>
                </c:pt>
                <c:pt idx="7">
                  <c:v>3313</c:v>
                </c:pt>
                <c:pt idx="8">
                  <c:v>3433</c:v>
                </c:pt>
                <c:pt idx="9">
                  <c:v>3621</c:v>
                </c:pt>
                <c:pt idx="10">
                  <c:v>222</c:v>
                </c:pt>
              </c:numCache>
            </c:numRef>
          </c:val>
          <c:extLst>
            <c:ext xmlns:c16="http://schemas.microsoft.com/office/drawing/2014/chart" uri="{C3380CC4-5D6E-409C-BE32-E72D297353CC}">
              <c16:uniqueId val="{00000000-FE74-4A03-94BA-5E646C08C52B}"/>
            </c:ext>
          </c:extLst>
        </c:ser>
        <c:dLbls>
          <c:showLegendKey val="0"/>
          <c:showVal val="0"/>
          <c:showCatName val="0"/>
          <c:showSerName val="0"/>
          <c:showPercent val="0"/>
          <c:showBubbleSize val="0"/>
        </c:dLbls>
        <c:gapWidth val="150"/>
        <c:axId val="343008640"/>
        <c:axId val="343011592"/>
      </c:barChart>
      <c:lineChart>
        <c:grouping val="standard"/>
        <c:varyColors val="0"/>
        <c:ser>
          <c:idx val="0"/>
          <c:order val="0"/>
          <c:tx>
            <c:strRef>
              <c:f>Sheet1!$D$9</c:f>
              <c:strCache>
                <c:ptCount val="1"/>
                <c:pt idx="0">
                  <c:v>東京都</c:v>
                </c:pt>
              </c:strCache>
            </c:strRef>
          </c:tx>
          <c:spPr>
            <a:ln w="19050" cap="rnd">
              <a:solidFill>
                <a:schemeClr val="accent1"/>
              </a:solidFill>
              <a:round/>
            </a:ln>
            <a:effectLst/>
          </c:spPr>
          <c:marker>
            <c:symbol val="diamond"/>
            <c:size val="6"/>
            <c:spPr>
              <a:solidFill>
                <a:schemeClr val="accent1"/>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Sheet1!$E$9:$O$9</c:f>
              <c:numCache>
                <c:formatCode>#,##0_);[Red]\(#,##0\)</c:formatCode>
                <c:ptCount val="11"/>
                <c:pt idx="0">
                  <c:v>510</c:v>
                </c:pt>
                <c:pt idx="1">
                  <c:v>484</c:v>
                </c:pt>
                <c:pt idx="2">
                  <c:v>517</c:v>
                </c:pt>
                <c:pt idx="3">
                  <c:v>537</c:v>
                </c:pt>
                <c:pt idx="4">
                  <c:v>565</c:v>
                </c:pt>
                <c:pt idx="5">
                  <c:v>583</c:v>
                </c:pt>
                <c:pt idx="6">
                  <c:v>593</c:v>
                </c:pt>
                <c:pt idx="7">
                  <c:v>631</c:v>
                </c:pt>
                <c:pt idx="8">
                  <c:v>670</c:v>
                </c:pt>
                <c:pt idx="9">
                  <c:v>581</c:v>
                </c:pt>
                <c:pt idx="10">
                  <c:v>64</c:v>
                </c:pt>
              </c:numCache>
            </c:numRef>
          </c:val>
          <c:smooth val="0"/>
          <c:extLst>
            <c:ext xmlns:c16="http://schemas.microsoft.com/office/drawing/2014/chart" uri="{C3380CC4-5D6E-409C-BE32-E72D297353CC}">
              <c16:uniqueId val="{00000001-FE74-4A03-94BA-5E646C08C52B}"/>
            </c:ext>
          </c:extLst>
        </c:ser>
        <c:ser>
          <c:idx val="1"/>
          <c:order val="1"/>
          <c:tx>
            <c:strRef>
              <c:f>Sheet1!$D$10</c:f>
              <c:strCache>
                <c:ptCount val="1"/>
                <c:pt idx="0">
                  <c:v>愛知県</c:v>
                </c:pt>
              </c:strCache>
            </c:strRef>
          </c:tx>
          <c:spPr>
            <a:ln w="19050" cap="rnd">
              <a:solidFill>
                <a:schemeClr val="accent2"/>
              </a:solidFill>
              <a:round/>
            </a:ln>
            <a:effectLst/>
          </c:spPr>
          <c:marker>
            <c:symbol val="circle"/>
            <c:size val="6"/>
            <c:spPr>
              <a:solidFill>
                <a:schemeClr val="accent2"/>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Sheet1!$E$10:$O$10</c:f>
              <c:numCache>
                <c:formatCode>#,##0_);[Red]\(#,##0\)</c:formatCode>
                <c:ptCount val="11"/>
                <c:pt idx="0">
                  <c:v>139</c:v>
                </c:pt>
                <c:pt idx="1">
                  <c:v>125</c:v>
                </c:pt>
                <c:pt idx="2">
                  <c:v>144</c:v>
                </c:pt>
                <c:pt idx="3">
                  <c:v>154</c:v>
                </c:pt>
                <c:pt idx="4">
                  <c:v>179</c:v>
                </c:pt>
                <c:pt idx="5">
                  <c:v>187</c:v>
                </c:pt>
                <c:pt idx="6">
                  <c:v>207</c:v>
                </c:pt>
                <c:pt idx="7">
                  <c:v>192</c:v>
                </c:pt>
                <c:pt idx="8">
                  <c:v>216</c:v>
                </c:pt>
                <c:pt idx="9">
                  <c:v>259</c:v>
                </c:pt>
                <c:pt idx="10">
                  <c:v>11</c:v>
                </c:pt>
              </c:numCache>
            </c:numRef>
          </c:val>
          <c:smooth val="0"/>
          <c:extLst>
            <c:ext xmlns:c16="http://schemas.microsoft.com/office/drawing/2014/chart" uri="{C3380CC4-5D6E-409C-BE32-E72D297353CC}">
              <c16:uniqueId val="{00000002-FE74-4A03-94BA-5E646C08C52B}"/>
            </c:ext>
          </c:extLst>
        </c:ser>
        <c:ser>
          <c:idx val="2"/>
          <c:order val="2"/>
          <c:tx>
            <c:strRef>
              <c:f>Sheet1!$D$11</c:f>
              <c:strCache>
                <c:ptCount val="1"/>
                <c:pt idx="0">
                  <c:v>大阪府</c:v>
                </c:pt>
              </c:strCache>
            </c:strRef>
          </c:tx>
          <c:spPr>
            <a:ln w="19050" cap="rnd">
              <a:solidFill>
                <a:srgbClr val="FF0000"/>
              </a:solidFill>
              <a:round/>
            </a:ln>
            <a:effectLst/>
          </c:spPr>
          <c:marker>
            <c:symbol val="square"/>
            <c:size val="6"/>
            <c:spPr>
              <a:solidFill>
                <a:srgbClr val="FF0000"/>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Sheet1!$E$11:$O$11</c:f>
              <c:numCache>
                <c:formatCode>#,##0_);[Red]\(#,##0\)</c:formatCode>
                <c:ptCount val="11"/>
                <c:pt idx="0">
                  <c:v>152</c:v>
                </c:pt>
                <c:pt idx="1">
                  <c:v>135</c:v>
                </c:pt>
                <c:pt idx="2">
                  <c:v>281</c:v>
                </c:pt>
                <c:pt idx="3">
                  <c:v>314</c:v>
                </c:pt>
                <c:pt idx="4">
                  <c:v>253</c:v>
                </c:pt>
                <c:pt idx="5">
                  <c:v>242</c:v>
                </c:pt>
                <c:pt idx="6">
                  <c:v>280</c:v>
                </c:pt>
                <c:pt idx="7">
                  <c:v>251</c:v>
                </c:pt>
                <c:pt idx="8">
                  <c:v>240</c:v>
                </c:pt>
                <c:pt idx="9">
                  <c:v>300</c:v>
                </c:pt>
                <c:pt idx="10">
                  <c:v>23</c:v>
                </c:pt>
              </c:numCache>
            </c:numRef>
          </c:val>
          <c:smooth val="0"/>
          <c:extLst>
            <c:ext xmlns:c16="http://schemas.microsoft.com/office/drawing/2014/chart" uri="{C3380CC4-5D6E-409C-BE32-E72D297353CC}">
              <c16:uniqueId val="{00000003-FE74-4A03-94BA-5E646C08C52B}"/>
            </c:ext>
          </c:extLst>
        </c:ser>
        <c:ser>
          <c:idx val="3"/>
          <c:order val="3"/>
          <c:tx>
            <c:strRef>
              <c:f>Sheet1!$D$12</c:f>
              <c:strCache>
                <c:ptCount val="1"/>
                <c:pt idx="0">
                  <c:v>京都府</c:v>
                </c:pt>
              </c:strCache>
            </c:strRef>
          </c:tx>
          <c:spPr>
            <a:ln w="19050" cap="rnd">
              <a:solidFill>
                <a:schemeClr val="accent4"/>
              </a:solidFill>
              <a:round/>
            </a:ln>
            <a:effectLst/>
          </c:spPr>
          <c:marker>
            <c:symbol val="triangle"/>
            <c:size val="6"/>
            <c:spPr>
              <a:solidFill>
                <a:schemeClr val="accent4"/>
              </a:solidFill>
              <a:ln w="9525">
                <a:solidFill>
                  <a:schemeClr val="tx1"/>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Sheet1!$E$12:$O$12</c:f>
              <c:numCache>
                <c:formatCode>#,##0_);[Red]\(#,##0\)</c:formatCode>
                <c:ptCount val="11"/>
                <c:pt idx="0">
                  <c:v>160</c:v>
                </c:pt>
                <c:pt idx="1">
                  <c:v>145</c:v>
                </c:pt>
                <c:pt idx="2">
                  <c:v>202</c:v>
                </c:pt>
                <c:pt idx="3">
                  <c:v>179</c:v>
                </c:pt>
                <c:pt idx="4">
                  <c:v>211</c:v>
                </c:pt>
                <c:pt idx="5">
                  <c:v>230</c:v>
                </c:pt>
                <c:pt idx="6">
                  <c:v>290</c:v>
                </c:pt>
                <c:pt idx="7">
                  <c:v>334</c:v>
                </c:pt>
                <c:pt idx="8">
                  <c:v>367</c:v>
                </c:pt>
                <c:pt idx="9">
                  <c:v>398</c:v>
                </c:pt>
                <c:pt idx="10">
                  <c:v>29</c:v>
                </c:pt>
              </c:numCache>
            </c:numRef>
          </c:val>
          <c:smooth val="0"/>
          <c:extLst>
            <c:ext xmlns:c16="http://schemas.microsoft.com/office/drawing/2014/chart" uri="{C3380CC4-5D6E-409C-BE32-E72D297353CC}">
              <c16:uniqueId val="{00000004-FE74-4A03-94BA-5E646C08C52B}"/>
            </c:ext>
          </c:extLst>
        </c:ser>
        <c:ser>
          <c:idx val="4"/>
          <c:order val="4"/>
          <c:tx>
            <c:strRef>
              <c:f>Sheet1!$D$13</c:f>
              <c:strCache>
                <c:ptCount val="1"/>
                <c:pt idx="0">
                  <c:v>福岡県</c:v>
                </c:pt>
              </c:strCache>
            </c:strRef>
          </c:tx>
          <c:spPr>
            <a:ln w="19050" cap="rnd">
              <a:solidFill>
                <a:schemeClr val="accent4">
                  <a:lumMod val="50000"/>
                </a:schemeClr>
              </a:solidFill>
              <a:prstDash val="dash"/>
              <a:round/>
            </a:ln>
            <a:effectLst/>
          </c:spPr>
          <c:marker>
            <c:symbol val="circle"/>
            <c:size val="6"/>
            <c:spPr>
              <a:solidFill>
                <a:schemeClr val="accent4">
                  <a:lumMod val="50000"/>
                </a:schemeClr>
              </a:solidFill>
              <a:ln w="9525">
                <a:solidFill>
                  <a:schemeClr val="tx1">
                    <a:alpha val="90000"/>
                  </a:schemeClr>
                </a:solidFill>
              </a:ln>
              <a:effectLst/>
            </c:spPr>
          </c:marker>
          <c:cat>
            <c:strRef>
              <c:f>Sheet1!$E$8:$O$8</c:f>
              <c:strCache>
                <c:ptCount val="11"/>
                <c:pt idx="0">
                  <c:v>2010年</c:v>
                </c:pt>
                <c:pt idx="1">
                  <c:v>2011年</c:v>
                </c:pt>
                <c:pt idx="2">
                  <c:v>2012年</c:v>
                </c:pt>
                <c:pt idx="3">
                  <c:v>2013年</c:v>
                </c:pt>
                <c:pt idx="4">
                  <c:v>2014年</c:v>
                </c:pt>
                <c:pt idx="5">
                  <c:v>2015年</c:v>
                </c:pt>
                <c:pt idx="6">
                  <c:v>2016年</c:v>
                </c:pt>
                <c:pt idx="7">
                  <c:v>2017年</c:v>
                </c:pt>
                <c:pt idx="8">
                  <c:v>2018年</c:v>
                </c:pt>
                <c:pt idx="9">
                  <c:v>2019年</c:v>
                </c:pt>
                <c:pt idx="10">
                  <c:v>2020年</c:v>
                </c:pt>
              </c:strCache>
            </c:strRef>
          </c:cat>
          <c:val>
            <c:numRef>
              <c:f>Sheet1!$E$13:$O$13</c:f>
              <c:numCache>
                <c:formatCode>#,##0_);[Red]\(#,##0\)</c:formatCode>
                <c:ptCount val="11"/>
                <c:pt idx="0">
                  <c:v>269</c:v>
                </c:pt>
                <c:pt idx="1">
                  <c:v>268</c:v>
                </c:pt>
                <c:pt idx="2">
                  <c:v>301</c:v>
                </c:pt>
                <c:pt idx="3">
                  <c:v>312</c:v>
                </c:pt>
                <c:pt idx="4">
                  <c:v>411</c:v>
                </c:pt>
                <c:pt idx="5">
                  <c:v>450</c:v>
                </c:pt>
                <c:pt idx="6">
                  <c:v>488</c:v>
                </c:pt>
                <c:pt idx="7">
                  <c:v>436</c:v>
                </c:pt>
                <c:pt idx="8">
                  <c:v>427</c:v>
                </c:pt>
                <c:pt idx="9">
                  <c:v>464</c:v>
                </c:pt>
                <c:pt idx="10">
                  <c:v>21</c:v>
                </c:pt>
              </c:numCache>
            </c:numRef>
          </c:val>
          <c:smooth val="0"/>
          <c:extLst>
            <c:ext xmlns:c16="http://schemas.microsoft.com/office/drawing/2014/chart" uri="{C3380CC4-5D6E-409C-BE32-E72D297353CC}">
              <c16:uniqueId val="{00000005-FE74-4A03-94BA-5E646C08C52B}"/>
            </c:ext>
          </c:extLst>
        </c:ser>
        <c:dLbls>
          <c:showLegendKey val="0"/>
          <c:showVal val="0"/>
          <c:showCatName val="0"/>
          <c:showSerName val="0"/>
          <c:showPercent val="0"/>
          <c:showBubbleSize val="0"/>
        </c:dLbls>
        <c:marker val="1"/>
        <c:smooth val="0"/>
        <c:axId val="411600152"/>
        <c:axId val="411596544"/>
      </c:lineChart>
      <c:catAx>
        <c:axId val="411600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596544"/>
        <c:crosses val="autoZero"/>
        <c:auto val="1"/>
        <c:lblAlgn val="ctr"/>
        <c:lblOffset val="100"/>
        <c:noMultiLvlLbl val="0"/>
      </c:catAx>
      <c:valAx>
        <c:axId val="41159654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1600152"/>
        <c:crosses val="autoZero"/>
        <c:crossBetween val="between"/>
      </c:valAx>
      <c:valAx>
        <c:axId val="343011592"/>
        <c:scaling>
          <c:orientation val="minMax"/>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3008640"/>
        <c:crosses val="max"/>
        <c:crossBetween val="between"/>
      </c:valAx>
      <c:catAx>
        <c:axId val="343008640"/>
        <c:scaling>
          <c:orientation val="minMax"/>
        </c:scaling>
        <c:delete val="1"/>
        <c:axPos val="b"/>
        <c:numFmt formatCode="General" sourceLinked="1"/>
        <c:majorTickMark val="out"/>
        <c:minorTickMark val="none"/>
        <c:tickLblPos val="nextTo"/>
        <c:crossAx val="343011592"/>
        <c:crosses val="autoZero"/>
        <c:auto val="1"/>
        <c:lblAlgn val="ctr"/>
        <c:lblOffset val="100"/>
        <c:noMultiLvlLbl val="0"/>
      </c:catAx>
      <c:spPr>
        <a:noFill/>
        <a:ln>
          <a:noFill/>
        </a:ln>
        <a:effectLst/>
      </c:spPr>
    </c:plotArea>
    <c:legend>
      <c:legendPos val="b"/>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454919962335217E-2"/>
          <c:y val="5.4115468409586059E-2"/>
          <c:w val="0.91210204802259887"/>
          <c:h val="0.62718627450980391"/>
        </c:manualLayout>
      </c:layout>
      <c:lineChart>
        <c:grouping val="standard"/>
        <c:varyColors val="0"/>
        <c:ser>
          <c:idx val="1"/>
          <c:order val="0"/>
          <c:tx>
            <c:strRef>
              <c:f>'グラフ (2)'!$A$3</c:f>
              <c:strCache>
                <c:ptCount val="1"/>
                <c:pt idx="0">
                  <c:v>すべてのジャンル</c:v>
                </c:pt>
              </c:strCache>
            </c:strRef>
          </c:tx>
          <c:spPr>
            <a:ln w="22225" cap="rnd">
              <a:solidFill>
                <a:schemeClr val="accent1"/>
              </a:solidFill>
              <a:prstDash val="solid"/>
              <a:round/>
            </a:ln>
            <a:effectLst/>
          </c:spPr>
          <c:marker>
            <c:symbol val="circle"/>
            <c:size val="6"/>
            <c:spPr>
              <a:solidFill>
                <a:schemeClr val="accent1"/>
              </a:solidFill>
              <a:ln w="9525">
                <a:solidFill>
                  <a:schemeClr val="accent1"/>
                </a:solidFill>
              </a:ln>
              <a:effectLst/>
            </c:spPr>
          </c:marker>
          <c:cat>
            <c:multiLvlStrRef>
              <c:f>'グラフ (2)'!$B$1:$AE$2</c:f>
              <c:multiLvlStrCache>
                <c:ptCount val="30"/>
                <c:lvl>
                  <c:pt idx="0">
                    <c:v>1
月</c:v>
                  </c:pt>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lvl>
                <c:lvl>
                  <c:pt idx="0">
                    <c:v>2020年</c:v>
                  </c:pt>
                  <c:pt idx="12">
                    <c:v>2021年</c:v>
                  </c:pt>
                  <c:pt idx="24">
                    <c:v>2022年</c:v>
                  </c:pt>
                </c:lvl>
              </c:multiLvlStrCache>
            </c:multiLvlStrRef>
          </c:cat>
          <c:val>
            <c:numRef>
              <c:f>'グラフ (2)'!$B$3:$AE$3</c:f>
              <c:numCache>
                <c:formatCode>#,##0.0_ </c:formatCode>
                <c:ptCount val="30"/>
                <c:pt idx="0">
                  <c:v>-18.0508278</c:v>
                </c:pt>
                <c:pt idx="1">
                  <c:v>43.5006044</c:v>
                </c:pt>
                <c:pt idx="2">
                  <c:v>-93.949847700000007</c:v>
                </c:pt>
                <c:pt idx="3">
                  <c:v>-99.628938899999994</c:v>
                </c:pt>
                <c:pt idx="4">
                  <c:v>-99.734986300000003</c:v>
                </c:pt>
                <c:pt idx="5">
                  <c:v>-99.564636899999996</c:v>
                </c:pt>
                <c:pt idx="6">
                  <c:v>-97.274379199999998</c:v>
                </c:pt>
                <c:pt idx="7">
                  <c:v>-90.944244100000006</c:v>
                </c:pt>
                <c:pt idx="8">
                  <c:v>-83.386366199999998</c:v>
                </c:pt>
                <c:pt idx="9">
                  <c:v>-78.608106699999993</c:v>
                </c:pt>
                <c:pt idx="10">
                  <c:v>-54.7803538</c:v>
                </c:pt>
                <c:pt idx="11">
                  <c:v>-76.489071300000006</c:v>
                </c:pt>
                <c:pt idx="12">
                  <c:v>-64.270479600000002</c:v>
                </c:pt>
                <c:pt idx="13">
                  <c:v>-73.107840499999995</c:v>
                </c:pt>
                <c:pt idx="14">
                  <c:v>-78.248214200000007</c:v>
                </c:pt>
                <c:pt idx="15">
                  <c:v>-65.377091300000004</c:v>
                </c:pt>
                <c:pt idx="16">
                  <c:v>-96.086941300000007</c:v>
                </c:pt>
                <c:pt idx="17">
                  <c:v>-59.317737700000002</c:v>
                </c:pt>
                <c:pt idx="18">
                  <c:v>-49.247930500000002</c:v>
                </c:pt>
                <c:pt idx="19">
                  <c:v>-59.3701401</c:v>
                </c:pt>
                <c:pt idx="20">
                  <c:v>-45.774350400000003</c:v>
                </c:pt>
                <c:pt idx="21">
                  <c:v>-16.001314499999999</c:v>
                </c:pt>
                <c:pt idx="22">
                  <c:v>-39.991885400000001</c:v>
                </c:pt>
                <c:pt idx="23">
                  <c:v>-50.530248999999998</c:v>
                </c:pt>
                <c:pt idx="24">
                  <c:v>-14.2791786</c:v>
                </c:pt>
                <c:pt idx="25">
                  <c:v>-41.939017999999997</c:v>
                </c:pt>
                <c:pt idx="26">
                  <c:v>-49.072501600000002</c:v>
                </c:pt>
                <c:pt idx="27">
                  <c:v>-42.661296200000002</c:v>
                </c:pt>
                <c:pt idx="28">
                  <c:v>-17.1916215</c:v>
                </c:pt>
                <c:pt idx="29">
                  <c:v>75.104970899999998</c:v>
                </c:pt>
              </c:numCache>
            </c:numRef>
          </c:val>
          <c:smooth val="0"/>
          <c:extLst>
            <c:ext xmlns:c16="http://schemas.microsoft.com/office/drawing/2014/chart" uri="{C3380CC4-5D6E-409C-BE32-E72D297353CC}">
              <c16:uniqueId val="{00000000-6B78-40ED-B822-DD8301D8C530}"/>
            </c:ext>
          </c:extLst>
        </c:ser>
        <c:dLbls>
          <c:showLegendKey val="0"/>
          <c:showVal val="0"/>
          <c:showCatName val="0"/>
          <c:showSerName val="0"/>
          <c:showPercent val="0"/>
          <c:showBubbleSize val="0"/>
        </c:dLbls>
        <c:marker val="1"/>
        <c:smooth val="0"/>
        <c:axId val="526401960"/>
        <c:axId val="526396712"/>
        <c:extLst/>
      </c:lineChart>
      <c:catAx>
        <c:axId val="526401960"/>
        <c:scaling>
          <c:orientation val="minMax"/>
        </c:scaling>
        <c:delete val="0"/>
        <c:axPos val="b"/>
        <c:numFmt formatCode="General" sourceLinked="1"/>
        <c:majorTickMark val="none"/>
        <c:minorTickMark val="none"/>
        <c:tickLblPos val="low"/>
        <c:spPr>
          <a:noFill/>
          <a:ln w="19050" cap="flat" cmpd="sng" algn="ctr">
            <a:solidFill>
              <a:schemeClr val="bg1">
                <a:lumMod val="6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26396712"/>
        <c:crosses val="autoZero"/>
        <c:auto val="1"/>
        <c:lblAlgn val="ctr"/>
        <c:lblOffset val="100"/>
        <c:noMultiLvlLbl val="0"/>
      </c:catAx>
      <c:valAx>
        <c:axId val="526396712"/>
        <c:scaling>
          <c:orientation val="minMax"/>
          <c:max val="100"/>
          <c:min val="-100"/>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26401960"/>
        <c:crosses val="autoZero"/>
        <c:crossBetween val="between"/>
        <c:majorUnit val="25"/>
      </c:valAx>
      <c:spPr>
        <a:noFill/>
        <a:ln>
          <a:noFill/>
        </a:ln>
        <a:effectLst/>
      </c:spPr>
    </c:plotArea>
    <c:legend>
      <c:legendPos val="b"/>
      <c:layout>
        <c:manualLayout>
          <c:xMode val="edge"/>
          <c:yMode val="edge"/>
          <c:x val="0.62156210765850595"/>
          <c:y val="3.4456427015250542E-2"/>
          <c:w val="0.30785349968612674"/>
          <c:h val="0.11608606557377048"/>
        </c:manualLayout>
      </c:layout>
      <c:overlay val="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7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14390733241605"/>
          <c:y val="0.10843579234972678"/>
          <c:w val="0.71010948738514912"/>
          <c:h val="0.76640596539162131"/>
        </c:manualLayout>
      </c:layout>
      <c:barChart>
        <c:barDir val="col"/>
        <c:grouping val="clustered"/>
        <c:varyColors val="0"/>
        <c:ser>
          <c:idx val="0"/>
          <c:order val="0"/>
          <c:tx>
            <c:strRef>
              <c:f>Sheet1!$B$4</c:f>
              <c:strCache>
                <c:ptCount val="1"/>
                <c:pt idx="0">
                  <c:v>公演数</c:v>
                </c:pt>
              </c:strCache>
            </c:strRef>
          </c:tx>
          <c:spPr>
            <a:solidFill>
              <a:schemeClr val="accent1">
                <a:lumMod val="60000"/>
                <a:lumOff val="40000"/>
              </a:schemeClr>
            </a:solidFill>
            <a:ln>
              <a:noFill/>
            </a:ln>
            <a:effectLst/>
          </c:spPr>
          <c:invertIfNegative val="0"/>
          <c:dLbls>
            <c:dLbl>
              <c:idx val="0"/>
              <c:layout>
                <c:manualLayout>
                  <c:x val="-8.5642306429914504E-4"/>
                  <c:y val="0.3940874784931755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3E6-4729-BB6C-B71AE7A8E67D}"/>
                </c:ext>
              </c:extLst>
            </c:dLbl>
            <c:dLbl>
              <c:idx val="1"/>
              <c:layout>
                <c:manualLayout>
                  <c:x val="5.9794741040706178E-3"/>
                  <c:y val="0.238558743169398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B3E6-4729-BB6C-B71AE7A8E67D}"/>
                </c:ext>
              </c:extLst>
            </c:dLbl>
            <c:dLbl>
              <c:idx val="2"/>
              <c:layout>
                <c:manualLayout>
                  <c:x val="-1.2652381554618144E-16"/>
                  <c:y val="0.1539630275012504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B3E6-4729-BB6C-B71AE7A8E67D}"/>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Sheet1!$AG$3:$AI$3</c:f>
              <c:numCache>
                <c:formatCode>General</c:formatCode>
                <c:ptCount val="3"/>
                <c:pt idx="0">
                  <c:v>2019</c:v>
                </c:pt>
                <c:pt idx="1">
                  <c:v>2020</c:v>
                </c:pt>
                <c:pt idx="2">
                  <c:v>2021</c:v>
                </c:pt>
              </c:numCache>
            </c:numRef>
          </c:cat>
          <c:val>
            <c:numRef>
              <c:f>Sheet1!$AG$4:$AI$4</c:f>
              <c:numCache>
                <c:formatCode>#,##0</c:formatCode>
                <c:ptCount val="3"/>
                <c:pt idx="0">
                  <c:v>31889</c:v>
                </c:pt>
                <c:pt idx="1">
                  <c:v>10637</c:v>
                </c:pt>
                <c:pt idx="2">
                  <c:v>26383</c:v>
                </c:pt>
              </c:numCache>
            </c:numRef>
          </c:val>
          <c:extLst>
            <c:ext xmlns:c16="http://schemas.microsoft.com/office/drawing/2014/chart" uri="{C3380CC4-5D6E-409C-BE32-E72D297353CC}">
              <c16:uniqueId val="{00000003-B3E6-4729-BB6C-B71AE7A8E67D}"/>
            </c:ext>
          </c:extLst>
        </c:ser>
        <c:dLbls>
          <c:showLegendKey val="0"/>
          <c:showVal val="0"/>
          <c:showCatName val="0"/>
          <c:showSerName val="0"/>
          <c:showPercent val="0"/>
          <c:showBubbleSize val="0"/>
        </c:dLbls>
        <c:gapWidth val="206"/>
        <c:overlap val="-50"/>
        <c:axId val="500842760"/>
        <c:axId val="500840136"/>
      </c:barChart>
      <c:lineChart>
        <c:grouping val="standard"/>
        <c:varyColors val="0"/>
        <c:ser>
          <c:idx val="1"/>
          <c:order val="1"/>
          <c:tx>
            <c:strRef>
              <c:f>Sheet1!$B$5</c:f>
              <c:strCache>
                <c:ptCount val="1"/>
                <c:pt idx="0">
                  <c:v>入場者数</c:v>
                </c:pt>
              </c:strCache>
            </c:strRef>
          </c:tx>
          <c:spPr>
            <a:ln w="28575" cap="rnd">
              <a:solidFill>
                <a:schemeClr val="accent2">
                  <a:alpha val="99000"/>
                </a:schemeClr>
              </a:solidFill>
              <a:round/>
            </a:ln>
            <a:effectLst/>
          </c:spPr>
          <c:marker>
            <c:symbol val="circle"/>
            <c:size val="7"/>
            <c:spPr>
              <a:solidFill>
                <a:schemeClr val="accent2"/>
              </a:solidFill>
              <a:ln w="9525">
                <a:solidFill>
                  <a:schemeClr val="accent2"/>
                </a:solidFill>
              </a:ln>
              <a:effectLst/>
            </c:spPr>
          </c:marker>
          <c:dPt>
            <c:idx val="1"/>
            <c:marker>
              <c:symbol val="circle"/>
              <c:size val="7"/>
              <c:spPr>
                <a:solidFill>
                  <a:schemeClr val="accent2"/>
                </a:solidFill>
                <a:ln w="9525">
                  <a:solidFill>
                    <a:schemeClr val="accent2"/>
                  </a:solidFill>
                </a:ln>
                <a:effectLst/>
              </c:spPr>
            </c:marker>
            <c:bubble3D val="0"/>
            <c:spPr>
              <a:ln w="38100" cap="rnd">
                <a:solidFill>
                  <a:schemeClr val="accent2">
                    <a:alpha val="99000"/>
                  </a:schemeClr>
                </a:solidFill>
                <a:round/>
              </a:ln>
              <a:effectLst/>
            </c:spPr>
            <c:extLst>
              <c:ext xmlns:c16="http://schemas.microsoft.com/office/drawing/2014/chart" uri="{C3380CC4-5D6E-409C-BE32-E72D297353CC}">
                <c16:uniqueId val="{00000005-B3E6-4729-BB6C-B71AE7A8E67D}"/>
              </c:ext>
            </c:extLst>
          </c:dPt>
          <c:dPt>
            <c:idx val="9"/>
            <c:marker>
              <c:symbol val="circle"/>
              <c:size val="7"/>
              <c:spPr>
                <a:solidFill>
                  <a:schemeClr val="accent2"/>
                </a:solidFill>
                <a:ln w="9525">
                  <a:solidFill>
                    <a:schemeClr val="accent2"/>
                  </a:solidFill>
                </a:ln>
                <a:effectLst/>
              </c:spPr>
            </c:marker>
            <c:bubble3D val="0"/>
            <c:extLst>
              <c:ext xmlns:c16="http://schemas.microsoft.com/office/drawing/2014/chart" uri="{C3380CC4-5D6E-409C-BE32-E72D297353CC}">
                <c16:uniqueId val="{00000006-B3E6-4729-BB6C-B71AE7A8E67D}"/>
              </c:ext>
            </c:extLst>
          </c:dPt>
          <c:dLbls>
            <c:dLbl>
              <c:idx val="0"/>
              <c:layout>
                <c:manualLayout>
                  <c:x val="-0.15577797558107437"/>
                  <c:y val="7.229052823315085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3E6-4729-BB6C-B71AE7A8E67D}"/>
                </c:ext>
              </c:extLst>
            </c:dLbl>
            <c:dLbl>
              <c:idx val="1"/>
              <c:layout>
                <c:manualLayout>
                  <c:x val="-6.4204487718358266E-2"/>
                  <c:y val="-0.1373520036429872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B3E6-4729-BB6C-B71AE7A8E67D}"/>
                </c:ext>
              </c:extLst>
            </c:dLbl>
            <c:dLbl>
              <c:idx val="2"/>
              <c:layout>
                <c:manualLayout>
                  <c:x val="2.9896011981226985E-3"/>
                  <c:y val="-6.6265552041743405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B3E6-4729-BB6C-B71AE7A8E67D}"/>
                </c:ext>
              </c:extLst>
            </c:dLbl>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Sheet1!$AG$3:$AI$3</c:f>
              <c:numCache>
                <c:formatCode>General</c:formatCode>
                <c:ptCount val="3"/>
                <c:pt idx="0">
                  <c:v>2019</c:v>
                </c:pt>
                <c:pt idx="1">
                  <c:v>2020</c:v>
                </c:pt>
                <c:pt idx="2">
                  <c:v>2021</c:v>
                </c:pt>
              </c:numCache>
            </c:numRef>
          </c:cat>
          <c:val>
            <c:numRef>
              <c:f>Sheet1!$AG$5:$AI$5</c:f>
              <c:numCache>
                <c:formatCode>#,##0</c:formatCode>
                <c:ptCount val="3"/>
                <c:pt idx="0">
                  <c:v>4954</c:v>
                </c:pt>
                <c:pt idx="1">
                  <c:v>1086</c:v>
                </c:pt>
                <c:pt idx="2">
                  <c:v>2284</c:v>
                </c:pt>
              </c:numCache>
            </c:numRef>
          </c:val>
          <c:smooth val="0"/>
          <c:extLst>
            <c:ext xmlns:c16="http://schemas.microsoft.com/office/drawing/2014/chart" uri="{C3380CC4-5D6E-409C-BE32-E72D297353CC}">
              <c16:uniqueId val="{00000009-B3E6-4729-BB6C-B71AE7A8E67D}"/>
            </c:ext>
          </c:extLst>
        </c:ser>
        <c:dLbls>
          <c:showLegendKey val="0"/>
          <c:showVal val="0"/>
          <c:showCatName val="0"/>
          <c:showSerName val="0"/>
          <c:showPercent val="0"/>
          <c:showBubbleSize val="0"/>
        </c:dLbls>
        <c:marker val="1"/>
        <c:smooth val="0"/>
        <c:axId val="423348544"/>
        <c:axId val="423346248"/>
      </c:lineChart>
      <c:catAx>
        <c:axId val="500842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0840136"/>
        <c:crosses val="autoZero"/>
        <c:auto val="1"/>
        <c:lblAlgn val="ctr"/>
        <c:lblOffset val="100"/>
        <c:noMultiLvlLbl val="0"/>
      </c:catAx>
      <c:valAx>
        <c:axId val="5008401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0842760"/>
        <c:crosses val="autoZero"/>
        <c:crossBetween val="between"/>
      </c:valAx>
      <c:valAx>
        <c:axId val="423346248"/>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23348544"/>
        <c:crosses val="max"/>
        <c:crossBetween val="between"/>
        <c:majorUnit val="2000"/>
      </c:valAx>
      <c:catAx>
        <c:axId val="423348544"/>
        <c:scaling>
          <c:orientation val="minMax"/>
        </c:scaling>
        <c:delete val="1"/>
        <c:axPos val="b"/>
        <c:numFmt formatCode="General" sourceLinked="1"/>
        <c:majorTickMark val="out"/>
        <c:minorTickMark val="none"/>
        <c:tickLblPos val="nextTo"/>
        <c:crossAx val="423346248"/>
        <c:crosses val="autoZero"/>
        <c:auto val="1"/>
        <c:lblAlgn val="ctr"/>
        <c:lblOffset val="100"/>
        <c:noMultiLvlLbl val="0"/>
      </c:catAx>
      <c:spPr>
        <a:noFill/>
        <a:ln>
          <a:noFill/>
        </a:ln>
        <a:effectLst/>
      </c:spPr>
    </c:plotArea>
    <c:legend>
      <c:legendPos val="b"/>
      <c:layout>
        <c:manualLayout>
          <c:xMode val="edge"/>
          <c:yMode val="edge"/>
          <c:x val="0.2850804689894425"/>
          <c:y val="9.0783260681951847E-2"/>
          <c:w val="0.56672621961921832"/>
          <c:h val="0.14401411657559199"/>
        </c:manualLayout>
      </c:layout>
      <c:overlay val="1"/>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32991230606149"/>
          <c:y val="9.1307189542483666E-2"/>
          <c:w val="0.82319287848125666"/>
          <c:h val="0.76498169934640525"/>
        </c:manualLayout>
      </c:layout>
      <c:barChart>
        <c:barDir val="col"/>
        <c:grouping val="clustered"/>
        <c:varyColors val="0"/>
        <c:ser>
          <c:idx val="0"/>
          <c:order val="0"/>
          <c:tx>
            <c:strRef>
              <c:f>Sheet1!$A$3</c:f>
              <c:strCache>
                <c:ptCount val="1"/>
                <c:pt idx="0">
                  <c:v>人数</c:v>
                </c:pt>
              </c:strCache>
            </c:strRef>
          </c:tx>
          <c:spPr>
            <a:solidFill>
              <a:schemeClr val="accent1"/>
            </a:solidFill>
            <a:ln>
              <a:noFill/>
            </a:ln>
            <a:effectLst/>
          </c:spPr>
          <c:invertIfNegative val="0"/>
          <c:dLbls>
            <c:dLbl>
              <c:idx val="0"/>
              <c:layout>
                <c:manualLayout>
                  <c:x val="-2.8046478227554882E-17"/>
                  <c:y val="3.3202614379084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99D-4DCB-97F8-543BE43C842F}"/>
                </c:ext>
              </c:extLst>
            </c:dLbl>
            <c:dLbl>
              <c:idx val="1"/>
              <c:layout>
                <c:manualLayout>
                  <c:x val="0"/>
                  <c:y val="-2.490196078431372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599D-4DCB-97F8-543BE43C842F}"/>
                </c:ext>
              </c:extLst>
            </c:dLbl>
            <c:dLbl>
              <c:idx val="2"/>
              <c:layout>
                <c:manualLayout>
                  <c:x val="0"/>
                  <c:y val="8.300653594771242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599D-4DCB-97F8-543BE43C842F}"/>
                </c:ext>
              </c:extLst>
            </c:dLbl>
            <c:dLbl>
              <c:idx val="3"/>
              <c:layout>
                <c:manualLayout>
                  <c:x val="0"/>
                  <c:y val="4.98039215686274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99D-4DCB-97F8-543BE43C842F}"/>
                </c:ext>
              </c:extLst>
            </c:dLbl>
            <c:dLbl>
              <c:idx val="4"/>
              <c:layout>
                <c:manualLayout>
                  <c:x val="0"/>
                  <c:y val="3.32026143790849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599D-4DCB-97F8-543BE43C842F}"/>
                </c:ext>
              </c:extLst>
            </c:dLbl>
            <c:dLbl>
              <c:idx val="5"/>
              <c:layout>
                <c:manualLayout>
                  <c:x val="0"/>
                  <c:y val="4.15032679738562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599D-4DCB-97F8-543BE43C842F}"/>
                </c:ext>
              </c:extLst>
            </c:dLbl>
            <c:dLbl>
              <c:idx val="6"/>
              <c:layout>
                <c:manualLayout>
                  <c:x val="3.0596511515852366E-3"/>
                  <c:y val="-2.49019607843138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599D-4DCB-97F8-543BE43C842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Sheet1!$B$2:$H$2</c:f>
              <c:numCache>
                <c:formatCode>General</c:formatCode>
                <c:ptCount val="7"/>
                <c:pt idx="0">
                  <c:v>2015</c:v>
                </c:pt>
                <c:pt idx="1">
                  <c:v>2016</c:v>
                </c:pt>
                <c:pt idx="2">
                  <c:v>2017</c:v>
                </c:pt>
                <c:pt idx="3">
                  <c:v>2018</c:v>
                </c:pt>
                <c:pt idx="4">
                  <c:v>2019</c:v>
                </c:pt>
                <c:pt idx="5">
                  <c:v>2020</c:v>
                </c:pt>
                <c:pt idx="6">
                  <c:v>2021</c:v>
                </c:pt>
              </c:numCache>
            </c:numRef>
          </c:cat>
          <c:val>
            <c:numRef>
              <c:f>Sheet1!$B$3:$H$3</c:f>
              <c:numCache>
                <c:formatCode>#,##0_);[Red]\(#,##0\)</c:formatCode>
                <c:ptCount val="7"/>
                <c:pt idx="0">
                  <c:v>2653404</c:v>
                </c:pt>
                <c:pt idx="1">
                  <c:v>2906534</c:v>
                </c:pt>
                <c:pt idx="2">
                  <c:v>2811626</c:v>
                </c:pt>
                <c:pt idx="3">
                  <c:v>2708630</c:v>
                </c:pt>
                <c:pt idx="4">
                  <c:v>3030617</c:v>
                </c:pt>
                <c:pt idx="5">
                  <c:v>663705</c:v>
                </c:pt>
                <c:pt idx="6">
                  <c:v>752522</c:v>
                </c:pt>
              </c:numCache>
            </c:numRef>
          </c:val>
          <c:extLst>
            <c:ext xmlns:c16="http://schemas.microsoft.com/office/drawing/2014/chart" uri="{C3380CC4-5D6E-409C-BE32-E72D297353CC}">
              <c16:uniqueId val="{00000007-599D-4DCB-97F8-543BE43C842F}"/>
            </c:ext>
          </c:extLst>
        </c:ser>
        <c:dLbls>
          <c:showLegendKey val="0"/>
          <c:showVal val="0"/>
          <c:showCatName val="0"/>
          <c:showSerName val="0"/>
          <c:showPercent val="0"/>
          <c:showBubbleSize val="0"/>
        </c:dLbls>
        <c:gapWidth val="79"/>
        <c:overlap val="-27"/>
        <c:axId val="603510840"/>
        <c:axId val="603511168"/>
      </c:barChart>
      <c:catAx>
        <c:axId val="60351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03511168"/>
        <c:crosses val="autoZero"/>
        <c:auto val="1"/>
        <c:lblAlgn val="ctr"/>
        <c:lblOffset val="100"/>
        <c:noMultiLvlLbl val="0"/>
      </c:catAx>
      <c:valAx>
        <c:axId val="603511168"/>
        <c:scaling>
          <c:orientation val="minMax"/>
          <c:max val="3500000"/>
          <c:min val="5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03510840"/>
        <c:crosses val="autoZero"/>
        <c:crossBetween val="between"/>
        <c:majorUnit val="500000"/>
      </c:valAx>
      <c:spPr>
        <a:noFill/>
        <a:ln>
          <a:noFill/>
        </a:ln>
        <a:effectLst/>
      </c:spPr>
    </c:plotArea>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3237448202756"/>
          <c:y val="6.0163652024117144E-2"/>
          <c:w val="0.85202009251228672"/>
          <c:h val="0.8343311800172265"/>
        </c:manualLayout>
      </c:layout>
      <c:lineChart>
        <c:grouping val="standard"/>
        <c:varyColors val="0"/>
        <c:ser>
          <c:idx val="0"/>
          <c:order val="0"/>
          <c:tx>
            <c:strRef>
              <c:f>Sheet1!$A$13</c:f>
              <c:strCache>
                <c:ptCount val="1"/>
                <c:pt idx="0">
                  <c:v>全国</c:v>
                </c:pt>
              </c:strCache>
            </c:strRef>
          </c:tx>
          <c:spPr>
            <a:ln w="28575" cap="rnd">
              <a:solidFill>
                <a:schemeClr val="accent1"/>
              </a:solidFill>
              <a:round/>
            </a:ln>
            <a:effectLst/>
          </c:spPr>
          <c:marker>
            <c:symbol val="circle"/>
            <c:size val="7"/>
            <c:spPr>
              <a:solidFill>
                <a:schemeClr val="accent1"/>
              </a:solidFill>
              <a:ln w="9525">
                <a:solidFill>
                  <a:schemeClr val="accent1"/>
                </a:solidFill>
              </a:ln>
              <a:effectLst/>
            </c:spPr>
          </c:marker>
          <c:dLbls>
            <c:dLbl>
              <c:idx val="0"/>
              <c:layout>
                <c:manualLayout>
                  <c:x val="-0.11932639491182422"/>
                  <c:y val="-2.18776916451335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A2E-4D77-87FF-0F2C3A5E68DD}"/>
                </c:ext>
              </c:extLst>
            </c:dLbl>
            <c:dLbl>
              <c:idx val="1"/>
              <c:layout>
                <c:manualLayout>
                  <c:x val="-0.10402813915389807"/>
                  <c:y val="-6.56330749354005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A2E-4D77-87FF-0F2C3A5E68DD}"/>
                </c:ext>
              </c:extLst>
            </c:dLbl>
            <c:dLbl>
              <c:idx val="2"/>
              <c:layout>
                <c:manualLayout>
                  <c:x val="-4.8954418425363841E-2"/>
                  <c:y val="6.016365202411714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A2E-4D77-87FF-0F2C3A5E68DD}"/>
                </c:ext>
              </c:extLst>
            </c:dLbl>
            <c:dLbl>
              <c:idx val="3"/>
              <c:layout>
                <c:manualLayout>
                  <c:x val="-1.5298255757926182E-2"/>
                  <c:y val="3.281653746770021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A2E-4D77-87FF-0F2C3A5E68DD}"/>
                </c:ext>
              </c:extLst>
            </c:dLbl>
            <c:dLbl>
              <c:idx val="4"/>
              <c:layout>
                <c:manualLayout>
                  <c:x val="-1.2238604606341059E-2"/>
                  <c:y val="-6.56330749354005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A2E-4D77-87FF-0F2C3A5E68DD}"/>
                </c:ext>
              </c:extLst>
            </c:dLbl>
            <c:dLbl>
              <c:idx val="5"/>
              <c:layout>
                <c:manualLayout>
                  <c:x val="-4.8954418425363896E-2"/>
                  <c:y val="0.10391903531438421"/>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A2E-4D77-87FF-0F2C3A5E68D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Sheet1!$B$12:$G$12</c:f>
              <c:numCache>
                <c:formatCode>General</c:formatCode>
                <c:ptCount val="6"/>
                <c:pt idx="0">
                  <c:v>2016</c:v>
                </c:pt>
                <c:pt idx="1">
                  <c:v>2017</c:v>
                </c:pt>
                <c:pt idx="2">
                  <c:v>2018</c:v>
                </c:pt>
                <c:pt idx="3">
                  <c:v>2019</c:v>
                </c:pt>
                <c:pt idx="4">
                  <c:v>2020</c:v>
                </c:pt>
                <c:pt idx="5">
                  <c:v>2021</c:v>
                </c:pt>
              </c:numCache>
            </c:numRef>
          </c:cat>
          <c:val>
            <c:numRef>
              <c:f>Sheet1!$B$13:$G$13</c:f>
              <c:numCache>
                <c:formatCode>0.0_);[Red]\(0.0\)</c:formatCode>
                <c:ptCount val="6"/>
                <c:pt idx="0">
                  <c:v>42.5</c:v>
                </c:pt>
                <c:pt idx="1">
                  <c:v>51.5</c:v>
                </c:pt>
                <c:pt idx="2">
                  <c:v>55.098380815740931</c:v>
                </c:pt>
                <c:pt idx="3">
                  <c:v>53.552024602767808</c:v>
                </c:pt>
                <c:pt idx="4">
                  <c:v>59.917990773962075</c:v>
                </c:pt>
                <c:pt idx="5">
                  <c:v>56.410782002664753</c:v>
                </c:pt>
              </c:numCache>
            </c:numRef>
          </c:val>
          <c:smooth val="0"/>
          <c:extLst>
            <c:ext xmlns:c16="http://schemas.microsoft.com/office/drawing/2014/chart" uri="{C3380CC4-5D6E-409C-BE32-E72D297353CC}">
              <c16:uniqueId val="{00000006-3A2E-4D77-87FF-0F2C3A5E68DD}"/>
            </c:ext>
          </c:extLst>
        </c:ser>
        <c:ser>
          <c:idx val="1"/>
          <c:order val="1"/>
          <c:tx>
            <c:strRef>
              <c:f>Sheet1!$A$14</c:f>
              <c:strCache>
                <c:ptCount val="1"/>
                <c:pt idx="0">
                  <c:v>大阪府</c:v>
                </c:pt>
              </c:strCache>
            </c:strRef>
          </c:tx>
          <c:spPr>
            <a:ln w="28575" cap="rnd">
              <a:solidFill>
                <a:schemeClr val="accent2"/>
              </a:solidFill>
              <a:round/>
            </a:ln>
            <a:effectLst/>
          </c:spPr>
          <c:marker>
            <c:symbol val="triangle"/>
            <c:size val="8"/>
            <c:spPr>
              <a:solidFill>
                <a:schemeClr val="accent2"/>
              </a:solidFill>
              <a:ln w="9525">
                <a:solidFill>
                  <a:schemeClr val="accent2"/>
                </a:solidFill>
              </a:ln>
              <a:effectLst/>
            </c:spPr>
          </c:marker>
          <c:dLbls>
            <c:dLbl>
              <c:idx val="0"/>
              <c:layout>
                <c:manualLayout>
                  <c:x val="9.1789534547557089E-3"/>
                  <c:y val="2.18776916451335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A2E-4D77-87FF-0F2C3A5E68DD}"/>
                </c:ext>
              </c:extLst>
            </c:dLbl>
            <c:dLbl>
              <c:idx val="1"/>
              <c:layout>
                <c:manualLayout>
                  <c:x val="-1.8357906909511418E-2"/>
                  <c:y val="7.657192075796727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A2E-4D77-87FF-0F2C3A5E68DD}"/>
                </c:ext>
              </c:extLst>
            </c:dLbl>
            <c:dLbl>
              <c:idx val="2"/>
              <c:layout>
                <c:manualLayout>
                  <c:x val="-0.11014744145706858"/>
                  <c:y val="-4.37553832902670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3A2E-4D77-87FF-0F2C3A5E68DD}"/>
                </c:ext>
              </c:extLst>
            </c:dLbl>
            <c:dLbl>
              <c:idx val="3"/>
              <c:layout>
                <c:manualLayout>
                  <c:x val="-8.8729883395971862E-2"/>
                  <c:y val="-6.56330749354005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3A2E-4D77-87FF-0F2C3A5E68DD}"/>
                </c:ext>
              </c:extLst>
            </c:dLbl>
            <c:dLbl>
              <c:idx val="4"/>
              <c:layout>
                <c:manualLayout>
                  <c:x val="-4.2835116122193422E-2"/>
                  <c:y val="8.204134366925064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3A2E-4D77-87FF-0F2C3A5E68DD}"/>
                </c:ext>
              </c:extLst>
            </c:dLbl>
            <c:dLbl>
              <c:idx val="5"/>
              <c:layout>
                <c:manualLayout>
                  <c:x val="-9.1789534547558217E-3"/>
                  <c:y val="-2.18776916451335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3A2E-4D77-87FF-0F2C3A5E68D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Sheet1!$B$12:$G$12</c:f>
              <c:numCache>
                <c:formatCode>General</c:formatCode>
                <c:ptCount val="6"/>
                <c:pt idx="0">
                  <c:v>2016</c:v>
                </c:pt>
                <c:pt idx="1">
                  <c:v>2017</c:v>
                </c:pt>
                <c:pt idx="2">
                  <c:v>2018</c:v>
                </c:pt>
                <c:pt idx="3">
                  <c:v>2019</c:v>
                </c:pt>
                <c:pt idx="4">
                  <c:v>2020</c:v>
                </c:pt>
                <c:pt idx="5">
                  <c:v>2021</c:v>
                </c:pt>
              </c:numCache>
            </c:numRef>
          </c:cat>
          <c:val>
            <c:numRef>
              <c:f>Sheet1!$B$14:$G$14</c:f>
              <c:numCache>
                <c:formatCode>0.0_);[Red]\(0.0\)</c:formatCode>
                <c:ptCount val="6"/>
                <c:pt idx="0">
                  <c:v>42.3</c:v>
                </c:pt>
                <c:pt idx="1">
                  <c:v>50.3</c:v>
                </c:pt>
                <c:pt idx="2">
                  <c:v>56.419400855920109</c:v>
                </c:pt>
                <c:pt idx="3">
                  <c:v>56.300663227708178</c:v>
                </c:pt>
                <c:pt idx="4">
                  <c:v>59.529065489330392</c:v>
                </c:pt>
                <c:pt idx="5">
                  <c:v>57.434813248766737</c:v>
                </c:pt>
              </c:numCache>
            </c:numRef>
          </c:val>
          <c:smooth val="0"/>
          <c:extLst>
            <c:ext xmlns:c16="http://schemas.microsoft.com/office/drawing/2014/chart" uri="{C3380CC4-5D6E-409C-BE32-E72D297353CC}">
              <c16:uniqueId val="{0000000D-3A2E-4D77-87FF-0F2C3A5E68DD}"/>
            </c:ext>
          </c:extLst>
        </c:ser>
        <c:dLbls>
          <c:showLegendKey val="0"/>
          <c:showVal val="0"/>
          <c:showCatName val="0"/>
          <c:showSerName val="0"/>
          <c:showPercent val="0"/>
          <c:showBubbleSize val="0"/>
        </c:dLbls>
        <c:marker val="1"/>
        <c:smooth val="0"/>
        <c:axId val="508046016"/>
        <c:axId val="508046344"/>
      </c:lineChart>
      <c:catAx>
        <c:axId val="50804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046344"/>
        <c:crosses val="autoZero"/>
        <c:auto val="1"/>
        <c:lblAlgn val="ctr"/>
        <c:lblOffset val="100"/>
        <c:noMultiLvlLbl val="0"/>
      </c:catAx>
      <c:valAx>
        <c:axId val="508046344"/>
        <c:scaling>
          <c:orientation val="minMax"/>
          <c:max val="65"/>
          <c:min val="35"/>
        </c:scaling>
        <c:delete val="0"/>
        <c:axPos val="l"/>
        <c:majorGridlines>
          <c:spPr>
            <a:ln w="9525" cap="flat" cmpd="sng" algn="ctr">
              <a:solidFill>
                <a:schemeClr val="tx1">
                  <a:lumMod val="15000"/>
                  <a:lumOff val="85000"/>
                </a:schemeClr>
              </a:solidFill>
              <a:round/>
            </a:ln>
            <a:effectLst/>
          </c:spPr>
        </c:majorGridlines>
        <c:numFmt formatCode="0.0_);[Red]\(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046016"/>
        <c:crosses val="autoZero"/>
        <c:crossBetween val="between"/>
        <c:majorUnit val="5"/>
      </c:valAx>
      <c:spPr>
        <a:noFill/>
        <a:ln>
          <a:noFill/>
        </a:ln>
        <a:effectLst/>
      </c:spPr>
    </c:plotArea>
    <c:legend>
      <c:legendPos val="b"/>
      <c:layout>
        <c:manualLayout>
          <c:xMode val="edge"/>
          <c:yMode val="edge"/>
          <c:x val="0.59546111592945938"/>
          <c:y val="0.63729198966408274"/>
          <c:w val="0.34145706851691238"/>
          <c:h val="9.4706287683031867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163940465664601E-2"/>
          <c:y val="3.5277777777777776E-2"/>
          <c:w val="0.93268064151684837"/>
          <c:h val="0.64989624183006545"/>
        </c:manualLayout>
      </c:layout>
      <c:barChart>
        <c:barDir val="col"/>
        <c:grouping val="stacked"/>
        <c:varyColors val="0"/>
        <c:ser>
          <c:idx val="0"/>
          <c:order val="0"/>
          <c:tx>
            <c:strRef>
              <c:f>Sheet1!$A$4</c:f>
              <c:strCache>
                <c:ptCount val="1"/>
                <c:pt idx="0">
                  <c:v>i-house（公益財団法人大阪国際交流センター）</c:v>
                </c:pt>
              </c:strCache>
            </c:strRef>
          </c:tx>
          <c:spPr>
            <a:solidFill>
              <a:schemeClr val="accent1"/>
            </a:solidFill>
            <a:ln>
              <a:noFill/>
            </a:ln>
            <a:effectLst/>
          </c:spPr>
          <c:invertIfNegative val="0"/>
          <c:cat>
            <c:multiLvlStrRef>
              <c:f>Sheet1!$B$2:$AF$3</c:f>
              <c:multiLvlStrCache>
                <c:ptCount val="31"/>
                <c:lvl>
                  <c:pt idx="0">
                    <c:v>1
月</c:v>
                  </c:pt>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lvl>
                <c:lvl>
                  <c:pt idx="0">
                    <c:v>2020年</c:v>
                  </c:pt>
                  <c:pt idx="12">
                    <c:v>2021年</c:v>
                  </c:pt>
                  <c:pt idx="24">
                    <c:v>2022年</c:v>
                  </c:pt>
                </c:lvl>
              </c:multiLvlStrCache>
            </c:multiLvlStrRef>
          </c:cat>
          <c:val>
            <c:numRef>
              <c:f>Sheet1!$B$4:$AF$4</c:f>
              <c:numCache>
                <c:formatCode>#,##0_);[Red]\(#,##0\)</c:formatCode>
                <c:ptCount val="31"/>
                <c:pt idx="0">
                  <c:v>11</c:v>
                </c:pt>
                <c:pt idx="1">
                  <c:v>85</c:v>
                </c:pt>
                <c:pt idx="2">
                  <c:v>187</c:v>
                </c:pt>
                <c:pt idx="3">
                  <c:v>292</c:v>
                </c:pt>
                <c:pt idx="4">
                  <c:v>238</c:v>
                </c:pt>
                <c:pt idx="5">
                  <c:v>466</c:v>
                </c:pt>
                <c:pt idx="6">
                  <c:v>581</c:v>
                </c:pt>
                <c:pt idx="7">
                  <c:v>513</c:v>
                </c:pt>
                <c:pt idx="8">
                  <c:v>101</c:v>
                </c:pt>
                <c:pt idx="9">
                  <c:v>79</c:v>
                </c:pt>
                <c:pt idx="10">
                  <c:v>95</c:v>
                </c:pt>
                <c:pt idx="11">
                  <c:v>60</c:v>
                </c:pt>
                <c:pt idx="12">
                  <c:v>69</c:v>
                </c:pt>
                <c:pt idx="13">
                  <c:v>41</c:v>
                </c:pt>
                <c:pt idx="14">
                  <c:v>52</c:v>
                </c:pt>
                <c:pt idx="15">
                  <c:v>133</c:v>
                </c:pt>
                <c:pt idx="16">
                  <c:v>95</c:v>
                </c:pt>
                <c:pt idx="17">
                  <c:v>85</c:v>
                </c:pt>
                <c:pt idx="18">
                  <c:v>126</c:v>
                </c:pt>
                <c:pt idx="19">
                  <c:v>239</c:v>
                </c:pt>
                <c:pt idx="20">
                  <c:v>139</c:v>
                </c:pt>
                <c:pt idx="21">
                  <c:v>55</c:v>
                </c:pt>
                <c:pt idx="22">
                  <c:v>50</c:v>
                </c:pt>
                <c:pt idx="23">
                  <c:v>40</c:v>
                </c:pt>
                <c:pt idx="24">
                  <c:v>476</c:v>
                </c:pt>
                <c:pt idx="25">
                  <c:v>341</c:v>
                </c:pt>
                <c:pt idx="26">
                  <c:v>106</c:v>
                </c:pt>
                <c:pt idx="27">
                  <c:v>94</c:v>
                </c:pt>
                <c:pt idx="28">
                  <c:v>64</c:v>
                </c:pt>
                <c:pt idx="29">
                  <c:v>54</c:v>
                </c:pt>
                <c:pt idx="30">
                  <c:v>123</c:v>
                </c:pt>
              </c:numCache>
            </c:numRef>
          </c:val>
          <c:extLst>
            <c:ext xmlns:c16="http://schemas.microsoft.com/office/drawing/2014/chart" uri="{C3380CC4-5D6E-409C-BE32-E72D297353CC}">
              <c16:uniqueId val="{00000000-A993-49DA-BEDE-0DADFA2E7F8F}"/>
            </c:ext>
          </c:extLst>
        </c:ser>
        <c:ser>
          <c:idx val="1"/>
          <c:order val="1"/>
          <c:tx>
            <c:strRef>
              <c:f>Sheet1!$A$5</c:f>
              <c:strCache>
                <c:ptCount val="1"/>
                <c:pt idx="0">
                  <c:v>OFIX（公益財団法人大阪府国際交流財団）</c:v>
                </c:pt>
              </c:strCache>
            </c:strRef>
          </c:tx>
          <c:spPr>
            <a:pattFill prst="wdUpDiag">
              <a:fgClr>
                <a:schemeClr val="accent2"/>
              </a:fgClr>
              <a:bgClr>
                <a:schemeClr val="bg1"/>
              </a:bgClr>
            </a:pattFill>
            <a:ln w="0">
              <a:solidFill>
                <a:schemeClr val="accent2"/>
              </a:solidFill>
            </a:ln>
            <a:effectLst/>
          </c:spPr>
          <c:invertIfNegative val="0"/>
          <c:cat>
            <c:multiLvlStrRef>
              <c:f>Sheet1!$B$2:$AF$3</c:f>
              <c:multiLvlStrCache>
                <c:ptCount val="31"/>
                <c:lvl>
                  <c:pt idx="0">
                    <c:v>1
月</c:v>
                  </c:pt>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lvl>
                <c:lvl>
                  <c:pt idx="0">
                    <c:v>2020年</c:v>
                  </c:pt>
                  <c:pt idx="12">
                    <c:v>2021年</c:v>
                  </c:pt>
                  <c:pt idx="24">
                    <c:v>2022年</c:v>
                  </c:pt>
                </c:lvl>
              </c:multiLvlStrCache>
            </c:multiLvlStrRef>
          </c:cat>
          <c:val>
            <c:numRef>
              <c:f>Sheet1!$B$5:$AF$5</c:f>
              <c:numCache>
                <c:formatCode>#,##0_);[Red]\(#,##0\)</c:formatCode>
                <c:ptCount val="31"/>
                <c:pt idx="0">
                  <c:v>1</c:v>
                </c:pt>
                <c:pt idx="1">
                  <c:v>60</c:v>
                </c:pt>
                <c:pt idx="2">
                  <c:v>185</c:v>
                </c:pt>
                <c:pt idx="3">
                  <c:v>202</c:v>
                </c:pt>
                <c:pt idx="4">
                  <c:v>54</c:v>
                </c:pt>
                <c:pt idx="5">
                  <c:v>32</c:v>
                </c:pt>
                <c:pt idx="6">
                  <c:v>73</c:v>
                </c:pt>
                <c:pt idx="7">
                  <c:v>70</c:v>
                </c:pt>
                <c:pt idx="8">
                  <c:v>30</c:v>
                </c:pt>
                <c:pt idx="9">
                  <c:v>21</c:v>
                </c:pt>
                <c:pt idx="10">
                  <c:v>40</c:v>
                </c:pt>
                <c:pt idx="11">
                  <c:v>38</c:v>
                </c:pt>
                <c:pt idx="12">
                  <c:v>51</c:v>
                </c:pt>
                <c:pt idx="13">
                  <c:v>20</c:v>
                </c:pt>
                <c:pt idx="14">
                  <c:v>40</c:v>
                </c:pt>
                <c:pt idx="15">
                  <c:v>74</c:v>
                </c:pt>
                <c:pt idx="16">
                  <c:v>50</c:v>
                </c:pt>
                <c:pt idx="17">
                  <c:v>39</c:v>
                </c:pt>
                <c:pt idx="18">
                  <c:v>49</c:v>
                </c:pt>
                <c:pt idx="19">
                  <c:v>89</c:v>
                </c:pt>
                <c:pt idx="20">
                  <c:v>76</c:v>
                </c:pt>
                <c:pt idx="21">
                  <c:v>42</c:v>
                </c:pt>
                <c:pt idx="22">
                  <c:v>23</c:v>
                </c:pt>
                <c:pt idx="23">
                  <c:v>19</c:v>
                </c:pt>
                <c:pt idx="24">
                  <c:v>202</c:v>
                </c:pt>
                <c:pt idx="25">
                  <c:v>230</c:v>
                </c:pt>
                <c:pt idx="26">
                  <c:v>98</c:v>
                </c:pt>
                <c:pt idx="27">
                  <c:v>107</c:v>
                </c:pt>
                <c:pt idx="28">
                  <c:v>118</c:v>
                </c:pt>
                <c:pt idx="29">
                  <c:v>44</c:v>
                </c:pt>
                <c:pt idx="30">
                  <c:v>208</c:v>
                </c:pt>
              </c:numCache>
            </c:numRef>
          </c:val>
          <c:extLst>
            <c:ext xmlns:c16="http://schemas.microsoft.com/office/drawing/2014/chart" uri="{C3380CC4-5D6E-409C-BE32-E72D297353CC}">
              <c16:uniqueId val="{00000001-A993-49DA-BEDE-0DADFA2E7F8F}"/>
            </c:ext>
          </c:extLst>
        </c:ser>
        <c:ser>
          <c:idx val="2"/>
          <c:order val="2"/>
          <c:tx>
            <c:strRef>
              <c:f>Sheet1!$A$6</c:f>
              <c:strCache>
                <c:ptCount val="1"/>
                <c:pt idx="0">
                  <c:v>計</c:v>
                </c:pt>
              </c:strCache>
            </c:strRef>
          </c:tx>
          <c:spPr>
            <a:noFill/>
            <a:ln>
              <a:noFill/>
            </a:ln>
            <a:effectLst/>
          </c:spPr>
          <c:invertIfNegative val="0"/>
          <c:dLbls>
            <c:dLbl>
              <c:idx val="1"/>
              <c:layout>
                <c:manualLayout>
                  <c:x val="-1.4296016532436244E-17"/>
                  <c:y val="4.2057539682539682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993-49DA-BEDE-0DADFA2E7F8F}"/>
                </c:ext>
              </c:extLst>
            </c:dLbl>
            <c:dLbl>
              <c:idx val="6"/>
              <c:layout>
                <c:manualLayout>
                  <c:x val="6.003782296885459E-4"/>
                  <c:y val="5.0396825396825393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993-49DA-BEDE-0DADFA2E7F8F}"/>
                </c:ext>
              </c:extLst>
            </c:dLbl>
            <c:dLbl>
              <c:idx val="8"/>
              <c:layout>
                <c:manualLayout>
                  <c:x val="0"/>
                  <c:y val="3.4624603174603079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993-49DA-BEDE-0DADFA2E7F8F}"/>
                </c:ext>
              </c:extLst>
            </c:dLbl>
            <c:dLbl>
              <c:idx val="10"/>
              <c:layout>
                <c:manualLayout>
                  <c:x val="0"/>
                  <c:y val="3.6748412698412697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993-49DA-BEDE-0DADFA2E7F8F}"/>
                </c:ext>
              </c:extLst>
            </c:dLbl>
            <c:dLbl>
              <c:idx val="12"/>
              <c:layout>
                <c:manualLayout>
                  <c:x val="0"/>
                  <c:y val="1.8705555555555555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993-49DA-BEDE-0DADFA2E7F8F}"/>
                </c:ext>
              </c:extLst>
            </c:dLbl>
            <c:dLbl>
              <c:idx val="16"/>
              <c:layout>
                <c:manualLayout>
                  <c:x val="0"/>
                  <c:y val="3.7017857142857144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993-49DA-BEDE-0DADFA2E7F8F}"/>
                </c:ext>
              </c:extLst>
            </c:dLbl>
            <c:dLbl>
              <c:idx val="17"/>
              <c:layout>
                <c:manualLayout>
                  <c:x val="-1.1436813225948996E-16"/>
                  <c:y val="2.5868650793650701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993-49DA-BEDE-0DADFA2E7F8F}"/>
                </c:ext>
              </c:extLst>
            </c:dLbl>
            <c:dLbl>
              <c:idx val="19"/>
              <c:layout>
                <c:manualLayout>
                  <c:x val="0"/>
                  <c:y val="0.11846323529411765"/>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993-49DA-BEDE-0DADFA2E7F8F}"/>
                </c:ext>
              </c:extLst>
            </c:dLbl>
            <c:dLbl>
              <c:idx val="24"/>
              <c:layout>
                <c:manualLayout>
                  <c:x val="-2.5912540524609604E-2"/>
                  <c:y val="2.0158730158730157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A993-49DA-BEDE-0DADFA2E7F8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Sheet1!$B$2:$AF$3</c:f>
              <c:multiLvlStrCache>
                <c:ptCount val="31"/>
                <c:lvl>
                  <c:pt idx="0">
                    <c:v>1
月</c:v>
                  </c:pt>
                  <c:pt idx="1">
                    <c:v>2
月</c:v>
                  </c:pt>
                  <c:pt idx="2">
                    <c:v>3
月</c:v>
                  </c:pt>
                  <c:pt idx="3">
                    <c:v>4
月</c:v>
                  </c:pt>
                  <c:pt idx="4">
                    <c:v>5
月</c:v>
                  </c:pt>
                  <c:pt idx="5">
                    <c:v>6
月</c:v>
                  </c:pt>
                  <c:pt idx="6">
                    <c:v>7
月</c:v>
                  </c:pt>
                  <c:pt idx="7">
                    <c:v>8
月</c:v>
                  </c:pt>
                  <c:pt idx="8">
                    <c:v>9
月</c:v>
                  </c:pt>
                  <c:pt idx="9">
                    <c:v>10
月</c:v>
                  </c:pt>
                  <c:pt idx="10">
                    <c:v>11
月</c:v>
                  </c:pt>
                  <c:pt idx="11">
                    <c:v>12
月</c:v>
                  </c:pt>
                  <c:pt idx="12">
                    <c:v>1
月</c:v>
                  </c:pt>
                  <c:pt idx="13">
                    <c:v>2
月</c:v>
                  </c:pt>
                  <c:pt idx="14">
                    <c:v>3
月</c:v>
                  </c:pt>
                  <c:pt idx="15">
                    <c:v>4
月</c:v>
                  </c:pt>
                  <c:pt idx="16">
                    <c:v>5
月</c:v>
                  </c:pt>
                  <c:pt idx="17">
                    <c:v>6
月</c:v>
                  </c:pt>
                  <c:pt idx="18">
                    <c:v>7
月</c:v>
                  </c:pt>
                  <c:pt idx="19">
                    <c:v>8
月</c:v>
                  </c:pt>
                  <c:pt idx="20">
                    <c:v>9
月</c:v>
                  </c:pt>
                  <c:pt idx="21">
                    <c:v>10
月</c:v>
                  </c:pt>
                  <c:pt idx="22">
                    <c:v>11
月</c:v>
                  </c:pt>
                  <c:pt idx="23">
                    <c:v>12
月</c:v>
                  </c:pt>
                  <c:pt idx="24">
                    <c:v>1
月</c:v>
                  </c:pt>
                  <c:pt idx="25">
                    <c:v>2
月</c:v>
                  </c:pt>
                  <c:pt idx="26">
                    <c:v>3
月</c:v>
                  </c:pt>
                  <c:pt idx="27">
                    <c:v>4
月</c:v>
                  </c:pt>
                  <c:pt idx="28">
                    <c:v>5
月</c:v>
                  </c:pt>
                  <c:pt idx="29">
                    <c:v>6
月</c:v>
                  </c:pt>
                  <c:pt idx="30">
                    <c:v>7
月</c:v>
                  </c:pt>
                </c:lvl>
                <c:lvl>
                  <c:pt idx="0">
                    <c:v>2020年</c:v>
                  </c:pt>
                  <c:pt idx="12">
                    <c:v>2021年</c:v>
                  </c:pt>
                  <c:pt idx="24">
                    <c:v>2022年</c:v>
                  </c:pt>
                </c:lvl>
              </c:multiLvlStrCache>
            </c:multiLvlStrRef>
          </c:cat>
          <c:val>
            <c:numRef>
              <c:f>Sheet1!$B$6:$AF$6</c:f>
              <c:numCache>
                <c:formatCode>#,##0_);[Red]\(#,##0\)</c:formatCode>
                <c:ptCount val="31"/>
                <c:pt idx="0">
                  <c:v>12</c:v>
                </c:pt>
                <c:pt idx="1">
                  <c:v>145</c:v>
                </c:pt>
                <c:pt idx="2">
                  <c:v>372</c:v>
                </c:pt>
                <c:pt idx="3">
                  <c:v>494</c:v>
                </c:pt>
                <c:pt idx="4">
                  <c:v>292</c:v>
                </c:pt>
                <c:pt idx="5">
                  <c:v>498</c:v>
                </c:pt>
                <c:pt idx="6">
                  <c:v>654</c:v>
                </c:pt>
                <c:pt idx="7">
                  <c:v>583</c:v>
                </c:pt>
                <c:pt idx="8">
                  <c:v>131</c:v>
                </c:pt>
                <c:pt idx="9">
                  <c:v>100</c:v>
                </c:pt>
                <c:pt idx="10">
                  <c:v>135</c:v>
                </c:pt>
                <c:pt idx="11">
                  <c:v>98</c:v>
                </c:pt>
                <c:pt idx="12">
                  <c:v>120</c:v>
                </c:pt>
                <c:pt idx="13">
                  <c:v>61</c:v>
                </c:pt>
                <c:pt idx="14">
                  <c:v>92</c:v>
                </c:pt>
                <c:pt idx="15">
                  <c:v>207</c:v>
                </c:pt>
                <c:pt idx="16">
                  <c:v>145</c:v>
                </c:pt>
                <c:pt idx="17">
                  <c:v>124</c:v>
                </c:pt>
                <c:pt idx="18">
                  <c:v>175</c:v>
                </c:pt>
                <c:pt idx="19">
                  <c:v>328</c:v>
                </c:pt>
                <c:pt idx="20">
                  <c:v>215</c:v>
                </c:pt>
                <c:pt idx="21">
                  <c:v>97</c:v>
                </c:pt>
                <c:pt idx="22">
                  <c:v>73</c:v>
                </c:pt>
                <c:pt idx="23">
                  <c:v>59</c:v>
                </c:pt>
                <c:pt idx="24">
                  <c:v>678</c:v>
                </c:pt>
                <c:pt idx="25">
                  <c:v>571</c:v>
                </c:pt>
                <c:pt idx="26">
                  <c:v>204</c:v>
                </c:pt>
                <c:pt idx="27">
                  <c:v>201</c:v>
                </c:pt>
                <c:pt idx="28">
                  <c:v>182</c:v>
                </c:pt>
                <c:pt idx="29">
                  <c:v>98</c:v>
                </c:pt>
                <c:pt idx="30">
                  <c:v>331</c:v>
                </c:pt>
              </c:numCache>
            </c:numRef>
          </c:val>
          <c:extLst>
            <c:ext xmlns:c16="http://schemas.microsoft.com/office/drawing/2014/chart" uri="{C3380CC4-5D6E-409C-BE32-E72D297353CC}">
              <c16:uniqueId val="{0000000B-A993-49DA-BEDE-0DADFA2E7F8F}"/>
            </c:ext>
          </c:extLst>
        </c:ser>
        <c:dLbls>
          <c:showLegendKey val="0"/>
          <c:showVal val="0"/>
          <c:showCatName val="0"/>
          <c:showSerName val="0"/>
          <c:showPercent val="0"/>
          <c:showBubbleSize val="0"/>
        </c:dLbls>
        <c:gapWidth val="150"/>
        <c:overlap val="100"/>
        <c:axId val="290438832"/>
        <c:axId val="290435552"/>
      </c:barChart>
      <c:catAx>
        <c:axId val="2904388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435552"/>
        <c:crosses val="autoZero"/>
        <c:auto val="1"/>
        <c:lblAlgn val="ctr"/>
        <c:lblOffset val="100"/>
        <c:noMultiLvlLbl val="0"/>
      </c:catAx>
      <c:valAx>
        <c:axId val="290435552"/>
        <c:scaling>
          <c:orientation val="minMax"/>
          <c:max val="700"/>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90438832"/>
        <c:crosses val="autoZero"/>
        <c:crossBetween val="between"/>
      </c:valAx>
      <c:spPr>
        <a:noFill/>
        <a:ln>
          <a:noFill/>
        </a:ln>
        <a:effectLst/>
      </c:spPr>
    </c:plotArea>
    <c:legend>
      <c:legendPos val="t"/>
      <c:legendEntry>
        <c:idx val="2"/>
        <c:delete val="1"/>
      </c:legendEntry>
      <c:layout>
        <c:manualLayout>
          <c:xMode val="edge"/>
          <c:yMode val="edge"/>
          <c:x val="0.30454133510167991"/>
          <c:y val="4.1503267973856207E-2"/>
          <c:w val="0.40495358090185685"/>
          <c:h val="0.19877777777777778"/>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209426700654766E-2"/>
          <c:y val="7.3469907407407414E-2"/>
          <c:w val="0.82961525965911942"/>
          <c:h val="0.73728796296296295"/>
        </c:manualLayout>
      </c:layout>
      <c:lineChart>
        <c:grouping val="standard"/>
        <c:varyColors val="0"/>
        <c:ser>
          <c:idx val="0"/>
          <c:order val="0"/>
          <c:tx>
            <c:strRef>
              <c:f>Sheet1!$A$3</c:f>
              <c:strCache>
                <c:ptCount val="1"/>
                <c:pt idx="0">
                  <c:v>外国人</c:v>
                </c:pt>
              </c:strCache>
            </c:strRef>
          </c:tx>
          <c:spPr>
            <a:ln w="28575" cap="rnd">
              <a:solidFill>
                <a:schemeClr val="accent1"/>
              </a:solidFill>
              <a:round/>
            </a:ln>
            <a:effectLst/>
          </c:spPr>
          <c:marker>
            <c:symbol val="circle"/>
            <c:size val="6"/>
            <c:spPr>
              <a:solidFill>
                <a:schemeClr val="accent1"/>
              </a:solidFill>
              <a:ln w="9525">
                <a:solidFill>
                  <a:schemeClr val="accent1">
                    <a:alpha val="90000"/>
                  </a:schemeClr>
                </a:solidFill>
              </a:ln>
              <a:effectLst/>
            </c:spPr>
          </c:marker>
          <c:dLbls>
            <c:dLbl>
              <c:idx val="0"/>
              <c:layout>
                <c:manualLayout>
                  <c:x val="-3.1644729850561167E-3"/>
                  <c:y val="2.907758127641870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B92-4EDB-8259-BECC25D043DE}"/>
                </c:ext>
              </c:extLst>
            </c:dLbl>
            <c:dLbl>
              <c:idx val="1"/>
              <c:layout>
                <c:manualLayout>
                  <c:x val="0"/>
                  <c:y val="1.74465487658512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B92-4EDB-8259-BECC25D043DE}"/>
                </c:ext>
              </c:extLst>
            </c:dLbl>
            <c:dLbl>
              <c:idx val="2"/>
              <c:layout>
                <c:manualLayout>
                  <c:x val="-5.80146678689678E-17"/>
                  <c:y val="1.74465487658512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B92-4EDB-8259-BECC25D043DE}"/>
                </c:ext>
              </c:extLst>
            </c:dLbl>
            <c:dLbl>
              <c:idx val="7"/>
              <c:layout>
                <c:manualLayout>
                  <c:x val="3.1644729850560877E-3"/>
                  <c:y val="5.815516255283762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B92-4EDB-8259-BECC25D043DE}"/>
                </c:ext>
              </c:extLst>
            </c:dLbl>
            <c:dLbl>
              <c:idx val="8"/>
              <c:layout>
                <c:manualLayout>
                  <c:x val="-3.1644729850560877E-3"/>
                  <c:y val="-1.163103251056752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B92-4EDB-8259-BECC25D043DE}"/>
                </c:ext>
              </c:extLst>
            </c:dLbl>
            <c:dLbl>
              <c:idx val="9"/>
              <c:layout>
                <c:manualLayout>
                  <c:x val="0"/>
                  <c:y val="-1.74465487658513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6B92-4EDB-8259-BECC25D043DE}"/>
                </c:ext>
              </c:extLst>
            </c:dLbl>
            <c:dLbl>
              <c:idx val="10"/>
              <c:layout>
                <c:manualLayout>
                  <c:x val="-1.5822364925280438E-2"/>
                  <c:y val="4.65241300422701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6B92-4EDB-8259-BECC25D043DE}"/>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Sheet1!$B$2:$L$2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Sheet1!$B$3:$L$3</c:f>
              <c:numCache>
                <c:formatCode>#,##0_ </c:formatCode>
                <c:ptCount val="11"/>
                <c:pt idx="0">
                  <c:v>163697</c:v>
                </c:pt>
                <c:pt idx="1">
                  <c:v>161848</c:v>
                </c:pt>
                <c:pt idx="2">
                  <c:v>168145</c:v>
                </c:pt>
                <c:pt idx="3">
                  <c:v>184155</c:v>
                </c:pt>
                <c:pt idx="4">
                  <c:v>208379</c:v>
                </c:pt>
                <c:pt idx="5">
                  <c:v>239287</c:v>
                </c:pt>
                <c:pt idx="6">
                  <c:v>267042</c:v>
                </c:pt>
                <c:pt idx="7">
                  <c:v>298980</c:v>
                </c:pt>
                <c:pt idx="8">
                  <c:v>312214</c:v>
                </c:pt>
                <c:pt idx="9">
                  <c:v>279597</c:v>
                </c:pt>
                <c:pt idx="10">
                  <c:v>242444</c:v>
                </c:pt>
              </c:numCache>
            </c:numRef>
          </c:val>
          <c:smooth val="0"/>
          <c:extLst>
            <c:ext xmlns:c16="http://schemas.microsoft.com/office/drawing/2014/chart" uri="{C3380CC4-5D6E-409C-BE32-E72D297353CC}">
              <c16:uniqueId val="{00000007-6B92-4EDB-8259-BECC25D043DE}"/>
            </c:ext>
          </c:extLst>
        </c:ser>
        <c:dLbls>
          <c:showLegendKey val="0"/>
          <c:showVal val="0"/>
          <c:showCatName val="0"/>
          <c:showSerName val="0"/>
          <c:showPercent val="0"/>
          <c:showBubbleSize val="0"/>
        </c:dLbls>
        <c:marker val="1"/>
        <c:smooth val="0"/>
        <c:axId val="471824656"/>
        <c:axId val="471820064"/>
      </c:lineChart>
      <c:lineChart>
        <c:grouping val="standard"/>
        <c:varyColors val="0"/>
        <c:ser>
          <c:idx val="1"/>
          <c:order val="1"/>
          <c:tx>
            <c:strRef>
              <c:f>Sheet1!$A$4</c:f>
              <c:strCache>
                <c:ptCount val="1"/>
                <c:pt idx="0">
                  <c:v>日本人</c:v>
                </c:pt>
              </c:strCache>
            </c:strRef>
          </c:tx>
          <c:spPr>
            <a:ln w="28575" cap="rnd">
              <a:solidFill>
                <a:schemeClr val="accent2"/>
              </a:solidFill>
              <a:round/>
            </a:ln>
            <a:effectLst/>
          </c:spPr>
          <c:marker>
            <c:symbol val="triangle"/>
            <c:size val="6"/>
            <c:spPr>
              <a:solidFill>
                <a:schemeClr val="accent2"/>
              </a:solidFill>
              <a:ln w="9525">
                <a:solidFill>
                  <a:schemeClr val="accent2"/>
                </a:solidFill>
              </a:ln>
              <a:effectLst/>
            </c:spPr>
          </c:marker>
          <c:dLbls>
            <c:dLbl>
              <c:idx val="0"/>
              <c:layout>
                <c:manualLayout>
                  <c:x val="-6.1707223208593724E-2"/>
                  <c:y val="1.74465487658511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6B92-4EDB-8259-BECC25D043DE}"/>
                </c:ext>
              </c:extLst>
            </c:dLbl>
            <c:dLbl>
              <c:idx val="1"/>
              <c:layout>
                <c:manualLayout>
                  <c:x val="-6.4871696193649769E-2"/>
                  <c:y val="-2.90775812764188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6B92-4EDB-8259-BECC25D043DE}"/>
                </c:ext>
              </c:extLst>
            </c:dLbl>
            <c:dLbl>
              <c:idx val="2"/>
              <c:layout>
                <c:manualLayout>
                  <c:x val="-6.3289459701121778E-2"/>
                  <c:y val="-3.48930975317026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6B92-4EDB-8259-BECC25D043DE}"/>
                </c:ext>
              </c:extLst>
            </c:dLbl>
            <c:dLbl>
              <c:idx val="3"/>
              <c:layout>
                <c:manualLayout>
                  <c:x val="-6.4871696193649797E-2"/>
                  <c:y val="-4.0708613786986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6B92-4EDB-8259-BECC25D043DE}"/>
                </c:ext>
              </c:extLst>
            </c:dLbl>
            <c:dLbl>
              <c:idx val="4"/>
              <c:layout>
                <c:manualLayout>
                  <c:x val="-6.328945970112182E-2"/>
                  <c:y val="-4.070861378698634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6B92-4EDB-8259-BECC25D043DE}"/>
                </c:ext>
              </c:extLst>
            </c:dLbl>
            <c:dLbl>
              <c:idx val="5"/>
              <c:layout>
                <c:manualLayout>
                  <c:x val="-6.9618405671233868E-2"/>
                  <c:y val="-4.65241300422701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6B92-4EDB-8259-BECC25D043DE}"/>
                </c:ext>
              </c:extLst>
            </c:dLbl>
            <c:dLbl>
              <c:idx val="6"/>
              <c:layout>
                <c:manualLayout>
                  <c:x val="-7.4365115148818009E-2"/>
                  <c:y val="-3.489309753170257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6B92-4EDB-8259-BECC25D043DE}"/>
                </c:ext>
              </c:extLst>
            </c:dLbl>
            <c:dLbl>
              <c:idx val="7"/>
              <c:layout>
                <c:manualLayout>
                  <c:x val="-8.5440770596514365E-2"/>
                  <c:y val="-6.397067880812139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6B92-4EDB-8259-BECC25D043DE}"/>
                </c:ext>
              </c:extLst>
            </c:dLbl>
            <c:dLbl>
              <c:idx val="8"/>
              <c:layout>
                <c:manualLayout>
                  <c:x val="-6.9618405671234049E-2"/>
                  <c:y val="2.326206502113502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6B92-4EDB-8259-BECC25D043DE}"/>
                </c:ext>
              </c:extLst>
            </c:dLbl>
            <c:dLbl>
              <c:idx val="9"/>
              <c:layout>
                <c:manualLayout>
                  <c:x val="-6.8036169178705891E-2"/>
                  <c:y val="-2.326206502113515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6B92-4EDB-8259-BECC25D043DE}"/>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Sheet1!$B$2:$L$2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Sheet1!$B$4:$L$4</c:f>
              <c:numCache>
                <c:formatCode>#,##0_ </c:formatCode>
                <c:ptCount val="11"/>
                <c:pt idx="0">
                  <c:v>53991</c:v>
                </c:pt>
                <c:pt idx="1">
                  <c:v>65373</c:v>
                </c:pt>
                <c:pt idx="2">
                  <c:v>68869</c:v>
                </c:pt>
                <c:pt idx="3">
                  <c:v>81219</c:v>
                </c:pt>
                <c:pt idx="4">
                  <c:v>84456</c:v>
                </c:pt>
                <c:pt idx="5">
                  <c:v>96853</c:v>
                </c:pt>
                <c:pt idx="6">
                  <c:v>105301</c:v>
                </c:pt>
                <c:pt idx="7">
                  <c:v>115146</c:v>
                </c:pt>
                <c:pt idx="8">
                  <c:v>107346</c:v>
                </c:pt>
                <c:pt idx="9">
                  <c:v>1487</c:v>
                </c:pt>
              </c:numCache>
            </c:numRef>
          </c:val>
          <c:smooth val="0"/>
          <c:extLst>
            <c:ext xmlns:c16="http://schemas.microsoft.com/office/drawing/2014/chart" uri="{C3380CC4-5D6E-409C-BE32-E72D297353CC}">
              <c16:uniqueId val="{00000012-6B92-4EDB-8259-BECC25D043DE}"/>
            </c:ext>
          </c:extLst>
        </c:ser>
        <c:dLbls>
          <c:showLegendKey val="0"/>
          <c:showVal val="0"/>
          <c:showCatName val="0"/>
          <c:showSerName val="0"/>
          <c:showPercent val="0"/>
          <c:showBubbleSize val="0"/>
        </c:dLbls>
        <c:marker val="1"/>
        <c:smooth val="0"/>
        <c:axId val="470353264"/>
        <c:axId val="470352280"/>
      </c:lineChart>
      <c:catAx>
        <c:axId val="47182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471820064"/>
        <c:crosses val="autoZero"/>
        <c:auto val="1"/>
        <c:lblAlgn val="ctr"/>
        <c:lblOffset val="100"/>
        <c:noMultiLvlLbl val="0"/>
      </c:catAx>
      <c:valAx>
        <c:axId val="471820064"/>
        <c:scaling>
          <c:orientation val="minMax"/>
          <c:max val="325000"/>
          <c:min val="15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vert="horz"/>
          <a:lstStyle/>
          <a:p>
            <a:pPr>
              <a:defRPr/>
            </a:pPr>
            <a:endParaRPr lang="ja-JP"/>
          </a:p>
        </c:txPr>
        <c:crossAx val="471824656"/>
        <c:crosses val="autoZero"/>
        <c:crossBetween val="between"/>
        <c:majorUnit val="25000"/>
      </c:valAx>
      <c:valAx>
        <c:axId val="470352280"/>
        <c:scaling>
          <c:orientation val="minMax"/>
          <c:min val="0"/>
        </c:scaling>
        <c:delete val="0"/>
        <c:axPos val="r"/>
        <c:numFmt formatCode="#,##0_ " sourceLinked="1"/>
        <c:majorTickMark val="out"/>
        <c:minorTickMark val="none"/>
        <c:tickLblPos val="nextTo"/>
        <c:spPr>
          <a:noFill/>
          <a:ln>
            <a:noFill/>
          </a:ln>
          <a:effectLst/>
        </c:spPr>
        <c:txPr>
          <a:bodyPr rot="-60000000" vert="horz"/>
          <a:lstStyle/>
          <a:p>
            <a:pPr>
              <a:defRPr/>
            </a:pPr>
            <a:endParaRPr lang="ja-JP"/>
          </a:p>
        </c:txPr>
        <c:crossAx val="470353264"/>
        <c:crosses val="max"/>
        <c:crossBetween val="between"/>
        <c:majorUnit val="20000"/>
        <c:minorUnit val="2500"/>
      </c:valAx>
      <c:catAx>
        <c:axId val="470353264"/>
        <c:scaling>
          <c:orientation val="minMax"/>
        </c:scaling>
        <c:delete val="1"/>
        <c:axPos val="b"/>
        <c:numFmt formatCode="General" sourceLinked="1"/>
        <c:majorTickMark val="out"/>
        <c:minorTickMark val="none"/>
        <c:tickLblPos val="nextTo"/>
        <c:crossAx val="470352280"/>
        <c:crosses val="autoZero"/>
        <c:auto val="1"/>
        <c:lblAlgn val="ctr"/>
        <c:lblOffset val="100"/>
        <c:noMultiLvlLbl val="0"/>
      </c:catAx>
      <c:spPr>
        <a:noFill/>
      </c:spPr>
    </c:plotArea>
    <c:legend>
      <c:legendPos val="b"/>
      <c:layout>
        <c:manualLayout>
          <c:xMode val="edge"/>
          <c:yMode val="edge"/>
          <c:x val="0.35882900291644954"/>
          <c:y val="0.92023527380540437"/>
          <c:w val="0.28234181253606511"/>
          <c:h val="7.9764726194595639E-2"/>
        </c:manualLayout>
      </c:layout>
      <c:overlay val="0"/>
      <c:spPr>
        <a:noFill/>
        <a:ln>
          <a:noFill/>
        </a:ln>
        <a:effectLst/>
      </c:spPr>
      <c:txPr>
        <a:bodyPr rot="0" vert="horz"/>
        <a:lstStyle/>
        <a:p>
          <a:pPr>
            <a:defRPr/>
          </a:pPr>
          <a:endParaRPr lang="ja-JP"/>
        </a:p>
      </c:txPr>
    </c:legend>
    <c:plotVisOnly val="1"/>
    <c:dispBlanksAs val="gap"/>
    <c:showDLblsOverMax val="0"/>
  </c:chart>
  <c:spPr>
    <a:ln>
      <a:noFill/>
    </a:ln>
  </c:spPr>
  <c:txPr>
    <a:bodyPr/>
    <a:lstStyle/>
    <a:p>
      <a:pPr>
        <a:defRPr sz="800">
          <a:latin typeface="Meiryo UI" panose="020B0604030504040204" pitchFamily="50" charset="-128"/>
          <a:ea typeface="Meiryo UI" panose="020B0604030504040204" pitchFamily="50" charset="-128"/>
        </a:defRPr>
      </a:pPr>
      <a:endParaRPr lang="ja-JP"/>
    </a:p>
  </c:txPr>
  <c:userShapes r:id="rId2"/>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045959595959599E-2"/>
          <c:y val="6.4675925925925928E-2"/>
          <c:w val="0.90909040404040409"/>
          <c:h val="0.70748359630601632"/>
        </c:manualLayout>
      </c:layout>
      <c:barChart>
        <c:barDir val="col"/>
        <c:grouping val="clustered"/>
        <c:varyColors val="0"/>
        <c:ser>
          <c:idx val="0"/>
          <c:order val="0"/>
          <c:tx>
            <c:strRef>
              <c:f>Sheet1!$A$4</c:f>
              <c:strCache>
                <c:ptCount val="1"/>
                <c:pt idx="0">
                  <c:v>開催件数</c:v>
                </c:pt>
              </c:strCache>
            </c:strRef>
          </c:tx>
          <c:spPr>
            <a:solidFill>
              <a:schemeClr val="accent1"/>
            </a:solidFill>
            <a:ln>
              <a:noFill/>
            </a:ln>
            <a:effectLst/>
          </c:spPr>
          <c:invertIfNegative val="0"/>
          <c:dLbls>
            <c:dLbl>
              <c:idx val="0"/>
              <c:layout>
                <c:manualLayout>
                  <c:x val="0"/>
                  <c:y val="1.108293350414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D08-40B3-98D9-1D018AEC39E5}"/>
                </c:ext>
              </c:extLst>
            </c:dLbl>
            <c:dLbl>
              <c:idx val="1"/>
              <c:layout>
                <c:manualLayout>
                  <c:x val="-1.2492016122766923E-17"/>
                  <c:y val="3.32488005124329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08-40B3-98D9-1D018AEC39E5}"/>
                </c:ext>
              </c:extLst>
            </c:dLbl>
            <c:dLbl>
              <c:idx val="2"/>
              <c:layout>
                <c:manualLayout>
                  <c:x val="0"/>
                  <c:y val="1.662440025621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D08-40B3-98D9-1D018AEC39E5}"/>
                </c:ext>
              </c:extLst>
            </c:dLbl>
            <c:dLbl>
              <c:idx val="4"/>
              <c:layout>
                <c:manualLayout>
                  <c:x val="-2.4984032245533846E-17"/>
                  <c:y val="1.1082933504144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D08-40B3-98D9-1D018AEC39E5}"/>
                </c:ext>
              </c:extLst>
            </c:dLbl>
            <c:dLbl>
              <c:idx val="5"/>
              <c:layout>
                <c:manualLayout>
                  <c:x val="0"/>
                  <c:y val="3.32488005124329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D08-40B3-98D9-1D018AEC39E5}"/>
                </c:ext>
              </c:extLst>
            </c:dLbl>
            <c:dLbl>
              <c:idx val="6"/>
              <c:layout>
                <c:manualLayout>
                  <c:x val="0"/>
                  <c:y val="1.6624400256216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D08-40B3-98D9-1D018AEC39E5}"/>
                </c:ext>
              </c:extLst>
            </c:dLbl>
            <c:dLbl>
              <c:idx val="8"/>
              <c:layout>
                <c:manualLayout>
                  <c:x val="0"/>
                  <c:y val="2.3135929506462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D08-40B3-98D9-1D018AEC39E5}"/>
                </c:ext>
              </c:extLst>
            </c:dLbl>
            <c:dLbl>
              <c:idx val="9"/>
              <c:layout>
                <c:manualLayout>
                  <c:x val="0"/>
                  <c:y val="1.10829335041442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D08-40B3-98D9-1D018AEC39E5}"/>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D08-40B3-98D9-1D018AEC39E5}"/>
                </c:ext>
              </c:extLst>
            </c:dLbl>
            <c:dLbl>
              <c:idx val="11"/>
              <c:layout>
                <c:manualLayout>
                  <c:x val="0"/>
                  <c:y val="2.30753472470284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D08-40B3-98D9-1D018AEC39E5}"/>
                </c:ext>
              </c:extLst>
            </c:dLbl>
            <c:dLbl>
              <c:idx val="12"/>
              <c:layout>
                <c:manualLayout>
                  <c:x val="0"/>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D08-40B3-98D9-1D018AEC39E5}"/>
                </c:ext>
              </c:extLst>
            </c:dLbl>
            <c:dLbl>
              <c:idx val="13"/>
              <c:layout>
                <c:manualLayout>
                  <c:x val="-9.9936128982135384E-17"/>
                  <c:y val="-5.54146675207215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D08-40B3-98D9-1D018AEC39E5}"/>
                </c:ext>
              </c:extLst>
            </c:dLbl>
            <c:dLbl>
              <c:idx val="14"/>
              <c:layout>
                <c:manualLayout>
                  <c:x val="0"/>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D08-40B3-98D9-1D018AEC39E5}"/>
                </c:ext>
              </c:extLst>
            </c:dLbl>
            <c:dLbl>
              <c:idx val="15"/>
              <c:layout>
                <c:manualLayout>
                  <c:x val="0"/>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D08-40B3-98D9-1D018AEC39E5}"/>
                </c:ext>
              </c:extLst>
            </c:dLbl>
            <c:dLbl>
              <c:idx val="16"/>
              <c:layout>
                <c:manualLayout>
                  <c:x val="0"/>
                  <c:y val="3.33958457325469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D08-40B3-98D9-1D018AEC39E5}"/>
                </c:ext>
              </c:extLst>
            </c:dLbl>
            <c:dLbl>
              <c:idx val="17"/>
              <c:layout>
                <c:manualLayout>
                  <c:x val="0"/>
                  <c:y val="3.44613781584178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D08-40B3-98D9-1D018AEC39E5}"/>
                </c:ext>
              </c:extLst>
            </c:dLbl>
            <c:dLbl>
              <c:idx val="18"/>
              <c:layout>
                <c:manualLayout>
                  <c:x val="-1.0033567677111163E-16"/>
                  <c:y val="3.3374898659879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D08-40B3-98D9-1D018AEC39E5}"/>
                </c:ext>
              </c:extLst>
            </c:dLbl>
            <c:dLbl>
              <c:idx val="19"/>
              <c:layout>
                <c:manualLayout>
                  <c:x val="0"/>
                  <c:y val="3.46616563662288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CD08-40B3-98D9-1D018AEC39E5}"/>
                </c:ext>
              </c:extLst>
            </c:dLbl>
            <c:dLbl>
              <c:idx val="20"/>
              <c:layout>
                <c:manualLayout>
                  <c:x val="0"/>
                  <c:y val="1.1124966219959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CD08-40B3-98D9-1D018AEC39E5}"/>
                </c:ext>
              </c:extLst>
            </c:dLbl>
            <c:dLbl>
              <c:idx val="21"/>
              <c:layout>
                <c:manualLayout>
                  <c:x val="0"/>
                  <c:y val="1.2453830295210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CD08-40B3-98D9-1D018AEC39E5}"/>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CD08-40B3-98D9-1D018AEC39E5}"/>
                </c:ext>
              </c:extLst>
            </c:dLbl>
            <c:dLbl>
              <c:idx val="23"/>
              <c:layout>
                <c:manualLayout>
                  <c:x val="-1.0033567677111163E-16"/>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CD08-40B3-98D9-1D018AEC39E5}"/>
                </c:ext>
              </c:extLst>
            </c:dLbl>
            <c:dLbl>
              <c:idx val="24"/>
              <c:layout>
                <c:manualLayout>
                  <c:x val="-1.0033567677111163E-16"/>
                  <c:y val="2.3578796515170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CD08-40B3-98D9-1D018AEC39E5}"/>
                </c:ext>
              </c:extLst>
            </c:dLbl>
            <c:dLbl>
              <c:idx val="25"/>
              <c:layout>
                <c:manualLayout>
                  <c:x val="0"/>
                  <c:y val="2.22499324399197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CD08-40B3-98D9-1D018AEC39E5}"/>
                </c:ext>
              </c:extLst>
            </c:dLbl>
            <c:dLbl>
              <c:idx val="26"/>
              <c:layout>
                <c:manualLayout>
                  <c:x val="0"/>
                  <c:y val="3.33748986598795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CD08-40B3-98D9-1D018AEC39E5}"/>
                </c:ext>
              </c:extLst>
            </c:dLbl>
            <c:dLbl>
              <c:idx val="27"/>
              <c:layout>
                <c:manualLayout>
                  <c:x val="0"/>
                  <c:y val="2.18629845039641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CD08-40B3-98D9-1D018AEC39E5}"/>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Sheet1!$B$2:$AC$3</c:f>
              <c:multiLvlStrCache>
                <c:ptCount val="28"/>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pt idx="21">
                    <c:v>1</c:v>
                  </c:pt>
                  <c:pt idx="22">
                    <c:v>2</c:v>
                  </c:pt>
                  <c:pt idx="23">
                    <c:v>3</c:v>
                  </c:pt>
                  <c:pt idx="24">
                    <c:v>4</c:v>
                  </c:pt>
                  <c:pt idx="25">
                    <c:v>5</c:v>
                  </c:pt>
                  <c:pt idx="26">
                    <c:v>6</c:v>
                  </c:pt>
                  <c:pt idx="27">
                    <c:v>7</c:v>
                  </c:pt>
                </c:lvl>
                <c:lvl>
                  <c:pt idx="0">
                    <c:v>2020年度</c:v>
                  </c:pt>
                  <c:pt idx="12">
                    <c:v>2021年度</c:v>
                  </c:pt>
                  <c:pt idx="24">
                    <c:v>2022年度</c:v>
                  </c:pt>
                </c:lvl>
              </c:multiLvlStrCache>
            </c:multiLvlStrRef>
          </c:cat>
          <c:val>
            <c:numRef>
              <c:f>Sheet1!$B$4:$AC$4</c:f>
              <c:numCache>
                <c:formatCode>#,##0_);[Red]\(#,##0\)</c:formatCode>
                <c:ptCount val="28"/>
                <c:pt idx="0">
                  <c:v>7</c:v>
                </c:pt>
                <c:pt idx="1">
                  <c:v>0</c:v>
                </c:pt>
                <c:pt idx="2">
                  <c:v>18</c:v>
                </c:pt>
                <c:pt idx="3">
                  <c:v>46</c:v>
                </c:pt>
                <c:pt idx="4">
                  <c:v>52</c:v>
                </c:pt>
                <c:pt idx="5">
                  <c:v>64</c:v>
                </c:pt>
                <c:pt idx="6">
                  <c:v>80</c:v>
                </c:pt>
                <c:pt idx="7">
                  <c:v>67</c:v>
                </c:pt>
                <c:pt idx="8">
                  <c:v>43</c:v>
                </c:pt>
                <c:pt idx="9">
                  <c:v>41</c:v>
                </c:pt>
                <c:pt idx="10">
                  <c:v>42</c:v>
                </c:pt>
                <c:pt idx="11">
                  <c:v>86</c:v>
                </c:pt>
                <c:pt idx="12">
                  <c:v>59</c:v>
                </c:pt>
                <c:pt idx="13">
                  <c:v>5</c:v>
                </c:pt>
                <c:pt idx="14">
                  <c:v>0</c:v>
                </c:pt>
                <c:pt idx="15">
                  <c:v>0</c:v>
                </c:pt>
                <c:pt idx="16">
                  <c:v>0</c:v>
                </c:pt>
                <c:pt idx="17">
                  <c:v>0</c:v>
                </c:pt>
                <c:pt idx="18">
                  <c:v>0</c:v>
                </c:pt>
                <c:pt idx="19">
                  <c:v>0</c:v>
                </c:pt>
                <c:pt idx="20">
                  <c:v>51</c:v>
                </c:pt>
                <c:pt idx="21">
                  <c:v>58</c:v>
                </c:pt>
                <c:pt idx="22">
                  <c:v>51</c:v>
                </c:pt>
                <c:pt idx="23">
                  <c:v>81</c:v>
                </c:pt>
                <c:pt idx="24">
                  <c:v>68</c:v>
                </c:pt>
                <c:pt idx="25">
                  <c:v>59</c:v>
                </c:pt>
                <c:pt idx="26">
                  <c:v>75</c:v>
                </c:pt>
                <c:pt idx="27">
                  <c:v>73</c:v>
                </c:pt>
              </c:numCache>
            </c:numRef>
          </c:val>
          <c:extLst>
            <c:ext xmlns:c16="http://schemas.microsoft.com/office/drawing/2014/chart" uri="{C3380CC4-5D6E-409C-BE32-E72D297353CC}">
              <c16:uniqueId val="{0000001A-CD08-40B3-98D9-1D018AEC39E5}"/>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max val="9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majorUnit val="10"/>
      </c:valAx>
      <c:spPr>
        <a:noFill/>
        <a:ln>
          <a:noFill/>
        </a:ln>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78232323232323E-2"/>
          <c:y val="6.4675925925925942E-2"/>
          <c:w val="0.89331843434343439"/>
          <c:h val="0.74452589078167142"/>
        </c:manualLayout>
      </c:layout>
      <c:barChart>
        <c:barDir val="col"/>
        <c:grouping val="clustered"/>
        <c:varyColors val="0"/>
        <c:ser>
          <c:idx val="0"/>
          <c:order val="0"/>
          <c:tx>
            <c:strRef>
              <c:f>Sheet1!$A$8</c:f>
              <c:strCache>
                <c:ptCount val="1"/>
                <c:pt idx="0">
                  <c:v>開催件数</c:v>
                </c:pt>
              </c:strCache>
            </c:strRef>
          </c:tx>
          <c:spPr>
            <a:solidFill>
              <a:schemeClr val="accent1"/>
            </a:solidFill>
            <a:ln>
              <a:noFill/>
            </a:ln>
            <a:effectLst/>
          </c:spPr>
          <c:invertIfNegative val="0"/>
          <c:dLbls>
            <c:dLbl>
              <c:idx val="0"/>
              <c:layout>
                <c:manualLayout>
                  <c:x val="0"/>
                  <c:y val="1.6798941798941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1C-43D4-AAAA-F6FC13B5408C}"/>
                </c:ext>
              </c:extLst>
            </c:dLbl>
            <c:dLbl>
              <c:idx val="1"/>
              <c:layout>
                <c:manualLayout>
                  <c:x val="-2.9397808542155256E-17"/>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1C-43D4-AAAA-F6FC13B5408C}"/>
                </c:ext>
              </c:extLst>
            </c:dLbl>
            <c:dLbl>
              <c:idx val="2"/>
              <c:layout>
                <c:manualLayout>
                  <c:x val="-2.9397808542155256E-17"/>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71C-43D4-AAAA-F6FC13B5408C}"/>
                </c:ext>
              </c:extLst>
            </c:dLbl>
            <c:dLbl>
              <c:idx val="3"/>
              <c:layout>
                <c:manualLayout>
                  <c:x val="0"/>
                  <c:y val="2.23985890652557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71C-43D4-AAAA-F6FC13B5408C}"/>
                </c:ext>
              </c:extLst>
            </c:dLbl>
            <c:dLbl>
              <c:idx val="4"/>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71C-43D4-AAAA-F6FC13B5408C}"/>
                </c:ext>
              </c:extLst>
            </c:dLbl>
            <c:dLbl>
              <c:idx val="5"/>
              <c:layout>
                <c:manualLayout>
                  <c:x val="5.8795617084310512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71C-43D4-AAAA-F6FC13B5408C}"/>
                </c:ext>
              </c:extLst>
            </c:dLbl>
            <c:dLbl>
              <c:idx val="6"/>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71C-43D4-AAAA-F6FC13B5408C}"/>
                </c:ext>
              </c:extLst>
            </c:dLbl>
            <c:dLbl>
              <c:idx val="7"/>
              <c:layout>
                <c:manualLayout>
                  <c:x val="0"/>
                  <c:y val="3.91975308641975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71C-43D4-AAAA-F6FC13B5408C}"/>
                </c:ext>
              </c:extLst>
            </c:dLbl>
            <c:dLbl>
              <c:idx val="8"/>
              <c:layout>
                <c:manualLayout>
                  <c:x val="0"/>
                  <c:y val="2.3135929506462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71C-43D4-AAAA-F6FC13B5408C}"/>
                </c:ext>
              </c:extLst>
            </c:dLbl>
            <c:dLbl>
              <c:idx val="9"/>
              <c:layout>
                <c:manualLayout>
                  <c:x val="0"/>
                  <c:y val="3.3597883597883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71C-43D4-AAAA-F6FC13B5408C}"/>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71C-43D4-AAAA-F6FC13B5408C}"/>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71C-43D4-AAAA-F6FC13B5408C}"/>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71C-43D4-AAAA-F6FC13B5408C}"/>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71C-43D4-AAAA-F6FC13B5408C}"/>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71C-43D4-AAAA-F6FC13B5408C}"/>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71C-43D4-AAAA-F6FC13B5408C}"/>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Sheet1!$B$7:$L$7</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Sheet1!$B$8:$L$8</c:f>
              <c:numCache>
                <c:formatCode>General</c:formatCode>
                <c:ptCount val="11"/>
                <c:pt idx="0">
                  <c:v>158</c:v>
                </c:pt>
                <c:pt idx="1">
                  <c:v>161</c:v>
                </c:pt>
                <c:pt idx="2">
                  <c:v>177</c:v>
                </c:pt>
                <c:pt idx="3">
                  <c:v>202</c:v>
                </c:pt>
                <c:pt idx="4">
                  <c:v>199</c:v>
                </c:pt>
                <c:pt idx="5">
                  <c:v>221</c:v>
                </c:pt>
                <c:pt idx="6">
                  <c:v>215</c:v>
                </c:pt>
                <c:pt idx="7">
                  <c:v>233</c:v>
                </c:pt>
                <c:pt idx="8">
                  <c:v>215</c:v>
                </c:pt>
                <c:pt idx="9" formatCode="#,##0_);[Red]\(#,##0\)">
                  <c:v>129</c:v>
                </c:pt>
                <c:pt idx="10" formatCode="#,##0_);[Red]\(#,##0\)">
                  <c:v>149</c:v>
                </c:pt>
              </c:numCache>
            </c:numRef>
          </c:val>
          <c:extLst>
            <c:ext xmlns:c16="http://schemas.microsoft.com/office/drawing/2014/chart" uri="{C3380CC4-5D6E-409C-BE32-E72D297353CC}">
              <c16:uniqueId val="{00000010-671C-43D4-AAAA-F6FC13B5408C}"/>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valAx>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268669385406604E-2"/>
          <c:y val="0.12905224684916952"/>
          <c:w val="0.93417775411031367"/>
          <c:h val="0.75612262208420566"/>
        </c:manualLayout>
      </c:layout>
      <c:barChart>
        <c:barDir val="col"/>
        <c:grouping val="clustered"/>
        <c:varyColors val="0"/>
        <c:ser>
          <c:idx val="0"/>
          <c:order val="0"/>
          <c:tx>
            <c:strRef>
              <c:f>'業況 （グラフ用）'!$D$6</c:f>
              <c:strCache>
                <c:ptCount val="1"/>
                <c:pt idx="0">
                  <c:v>2020年3月</c:v>
                </c:pt>
              </c:strCache>
            </c:strRef>
          </c:tx>
          <c:spPr>
            <a:solidFill>
              <a:schemeClr val="accent1"/>
            </a:solidFill>
            <a:ln>
              <a:solidFill>
                <a:schemeClr val="accent1"/>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（グラフ用）'!$D$20:$D$30</c:f>
              <c:numCache>
                <c:formatCode>0\ </c:formatCode>
                <c:ptCount val="11"/>
                <c:pt idx="0">
                  <c:v>-3</c:v>
                </c:pt>
                <c:pt idx="1">
                  <c:v>20</c:v>
                </c:pt>
                <c:pt idx="2">
                  <c:v>17</c:v>
                </c:pt>
                <c:pt idx="3">
                  <c:v>15</c:v>
                </c:pt>
                <c:pt idx="4">
                  <c:v>-20</c:v>
                </c:pt>
                <c:pt idx="5">
                  <c:v>-17</c:v>
                </c:pt>
                <c:pt idx="6">
                  <c:v>-19</c:v>
                </c:pt>
                <c:pt idx="7">
                  <c:v>25</c:v>
                </c:pt>
                <c:pt idx="8">
                  <c:v>21</c:v>
                </c:pt>
                <c:pt idx="9">
                  <c:v>-9</c:v>
                </c:pt>
                <c:pt idx="10">
                  <c:v>-55</c:v>
                </c:pt>
              </c:numCache>
            </c:numRef>
          </c:val>
          <c:extLst>
            <c:ext xmlns:c16="http://schemas.microsoft.com/office/drawing/2014/chart" uri="{C3380CC4-5D6E-409C-BE32-E72D297353CC}">
              <c16:uniqueId val="{00000000-A7D3-4235-AD31-BA0D788918BC}"/>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（グラフ用）'!$E$20:$E$30</c:f>
              <c:numCache>
                <c:formatCode>0\ </c:formatCode>
                <c:ptCount val="11"/>
                <c:pt idx="0">
                  <c:v>-31</c:v>
                </c:pt>
                <c:pt idx="1">
                  <c:v>0</c:v>
                </c:pt>
                <c:pt idx="2">
                  <c:v>-15</c:v>
                </c:pt>
                <c:pt idx="3">
                  <c:v>-24</c:v>
                </c:pt>
                <c:pt idx="4">
                  <c:v>-49</c:v>
                </c:pt>
                <c:pt idx="5">
                  <c:v>-40</c:v>
                </c:pt>
                <c:pt idx="6">
                  <c:v>-47</c:v>
                </c:pt>
                <c:pt idx="7">
                  <c:v>2</c:v>
                </c:pt>
                <c:pt idx="8">
                  <c:v>-17</c:v>
                </c:pt>
                <c:pt idx="9">
                  <c:v>-47</c:v>
                </c:pt>
                <c:pt idx="10">
                  <c:v>-85</c:v>
                </c:pt>
              </c:numCache>
            </c:numRef>
          </c:val>
          <c:extLst>
            <c:ext xmlns:c16="http://schemas.microsoft.com/office/drawing/2014/chart" uri="{C3380CC4-5D6E-409C-BE32-E72D297353CC}">
              <c16:uniqueId val="{00000001-A7D3-4235-AD31-BA0D788918BC}"/>
            </c:ext>
          </c:extLst>
        </c:ser>
        <c:ser>
          <c:idx val="2"/>
          <c:order val="2"/>
          <c:tx>
            <c:strRef>
              <c:f>'業況 （グラフ用）'!$F$6</c:f>
              <c:strCache>
                <c:ptCount val="1"/>
                <c:pt idx="0">
                  <c:v>2020年9月</c:v>
                </c:pt>
              </c:strCache>
            </c:strRef>
          </c:tx>
          <c:spPr>
            <a:solidFill>
              <a:schemeClr val="accent2">
                <a:lumMod val="60000"/>
                <a:lumOff val="40000"/>
              </a:schemeClr>
            </a:solidFill>
            <a:ln>
              <a:solidFill>
                <a:schemeClr val="accent2">
                  <a:lumMod val="60000"/>
                  <a:lumOff val="40000"/>
                </a:schemeClr>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（グラフ用）'!$F$20:$F$30</c:f>
              <c:numCache>
                <c:formatCode>0\ </c:formatCode>
                <c:ptCount val="11"/>
                <c:pt idx="0">
                  <c:v>-25</c:v>
                </c:pt>
                <c:pt idx="1">
                  <c:v>3</c:v>
                </c:pt>
                <c:pt idx="2">
                  <c:v>-8</c:v>
                </c:pt>
                <c:pt idx="3">
                  <c:v>-19</c:v>
                </c:pt>
                <c:pt idx="4">
                  <c:v>-47</c:v>
                </c:pt>
                <c:pt idx="5">
                  <c:v>-22</c:v>
                </c:pt>
                <c:pt idx="6">
                  <c:v>-38</c:v>
                </c:pt>
                <c:pt idx="7">
                  <c:v>5</c:v>
                </c:pt>
                <c:pt idx="8">
                  <c:v>-13</c:v>
                </c:pt>
                <c:pt idx="9">
                  <c:v>-41</c:v>
                </c:pt>
                <c:pt idx="10">
                  <c:v>-76</c:v>
                </c:pt>
              </c:numCache>
            </c:numRef>
          </c:val>
          <c:extLst>
            <c:ext xmlns:c16="http://schemas.microsoft.com/office/drawing/2014/chart" uri="{C3380CC4-5D6E-409C-BE32-E72D297353CC}">
              <c16:uniqueId val="{00000002-A7D3-4235-AD31-BA0D788918BC}"/>
            </c:ext>
          </c:extLst>
        </c:ser>
        <c:ser>
          <c:idx val="3"/>
          <c:order val="3"/>
          <c:tx>
            <c:strRef>
              <c:f>'業況 （グラフ用）'!$G$6</c:f>
              <c:strCache>
                <c:ptCount val="1"/>
                <c:pt idx="0">
                  <c:v>2020年12月</c:v>
                </c:pt>
              </c:strCache>
            </c:strRef>
          </c:tx>
          <c:spPr>
            <a:pattFill prst="lgCheck">
              <a:fgClr>
                <a:schemeClr val="accent4">
                  <a:lumMod val="50000"/>
                </a:schemeClr>
              </a:fgClr>
              <a:bgClr>
                <a:schemeClr val="bg1"/>
              </a:bgClr>
            </a:pattFill>
            <a:ln>
              <a:solidFill>
                <a:schemeClr val="accent4">
                  <a:lumMod val="50000"/>
                </a:schemeClr>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（グラフ用）'!$G$20:$G$30</c:f>
              <c:numCache>
                <c:formatCode>0\ </c:formatCode>
                <c:ptCount val="11"/>
                <c:pt idx="0">
                  <c:v>-16</c:v>
                </c:pt>
                <c:pt idx="1">
                  <c:v>2</c:v>
                </c:pt>
                <c:pt idx="2">
                  <c:v>0</c:v>
                </c:pt>
                <c:pt idx="3">
                  <c:v>-12</c:v>
                </c:pt>
                <c:pt idx="4">
                  <c:v>-33</c:v>
                </c:pt>
                <c:pt idx="5">
                  <c:v>-12</c:v>
                </c:pt>
                <c:pt idx="6">
                  <c:v>-34</c:v>
                </c:pt>
                <c:pt idx="7">
                  <c:v>14</c:v>
                </c:pt>
                <c:pt idx="8">
                  <c:v>-6</c:v>
                </c:pt>
                <c:pt idx="9">
                  <c:v>-20</c:v>
                </c:pt>
                <c:pt idx="10">
                  <c:v>-43</c:v>
                </c:pt>
              </c:numCache>
            </c:numRef>
          </c:val>
          <c:extLst>
            <c:ext xmlns:c16="http://schemas.microsoft.com/office/drawing/2014/chart" uri="{C3380CC4-5D6E-409C-BE32-E72D297353CC}">
              <c16:uniqueId val="{00000003-A7D3-4235-AD31-BA0D788918BC}"/>
            </c:ext>
          </c:extLst>
        </c:ser>
        <c:ser>
          <c:idx val="4"/>
          <c:order val="4"/>
          <c:tx>
            <c:strRef>
              <c:f>'業況 （グラフ用）'!$H$6</c:f>
              <c:strCache>
                <c:ptCount val="1"/>
                <c:pt idx="0">
                  <c:v>2021年3月</c:v>
                </c:pt>
              </c:strCache>
            </c:strRef>
          </c:tx>
          <c:spPr>
            <a:solidFill>
              <a:schemeClr val="accent6"/>
            </a:solidFill>
            <a:ln>
              <a:solidFill>
                <a:schemeClr val="accent6"/>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（グラフ用）'!$H$20:$H$30</c:f>
              <c:numCache>
                <c:formatCode>0\ </c:formatCode>
                <c:ptCount val="11"/>
                <c:pt idx="0">
                  <c:v>-14</c:v>
                </c:pt>
                <c:pt idx="1">
                  <c:v>-1</c:v>
                </c:pt>
                <c:pt idx="2">
                  <c:v>6</c:v>
                </c:pt>
                <c:pt idx="3">
                  <c:v>-22</c:v>
                </c:pt>
                <c:pt idx="4">
                  <c:v>-27</c:v>
                </c:pt>
                <c:pt idx="5">
                  <c:v>-6</c:v>
                </c:pt>
                <c:pt idx="6">
                  <c:v>-29</c:v>
                </c:pt>
                <c:pt idx="7">
                  <c:v>12</c:v>
                </c:pt>
                <c:pt idx="8">
                  <c:v>8</c:v>
                </c:pt>
                <c:pt idx="9">
                  <c:v>-20</c:v>
                </c:pt>
                <c:pt idx="10">
                  <c:v>-73</c:v>
                </c:pt>
              </c:numCache>
            </c:numRef>
          </c:val>
          <c:extLst>
            <c:ext xmlns:c16="http://schemas.microsoft.com/office/drawing/2014/chart" uri="{C3380CC4-5D6E-409C-BE32-E72D297353CC}">
              <c16:uniqueId val="{00000004-A7D3-4235-AD31-BA0D788918BC}"/>
            </c:ext>
          </c:extLst>
        </c:ser>
        <c:ser>
          <c:idx val="5"/>
          <c:order val="5"/>
          <c:tx>
            <c:strRef>
              <c:f>'業況 （グラフ用）'!$I$6</c:f>
              <c:strCache>
                <c:ptCount val="1"/>
                <c:pt idx="0">
                  <c:v>2021年6月</c:v>
                </c:pt>
              </c:strCache>
            </c:strRef>
          </c:tx>
          <c:spPr>
            <a:pattFill prst="ltHorz">
              <a:fgClr>
                <a:srgbClr val="C00000"/>
              </a:fgClr>
              <a:bgClr>
                <a:schemeClr val="bg1"/>
              </a:bgClr>
            </a:pattFill>
            <a:ln>
              <a:solidFill>
                <a:srgbClr val="C00000"/>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（グラフ用）'!$I$20:$I$30</c:f>
              <c:numCache>
                <c:formatCode>0\ </c:formatCode>
                <c:ptCount val="11"/>
                <c:pt idx="0">
                  <c:v>-9</c:v>
                </c:pt>
                <c:pt idx="1">
                  <c:v>2</c:v>
                </c:pt>
                <c:pt idx="2">
                  <c:v>0</c:v>
                </c:pt>
                <c:pt idx="3">
                  <c:v>-20</c:v>
                </c:pt>
                <c:pt idx="4">
                  <c:v>-12</c:v>
                </c:pt>
                <c:pt idx="5">
                  <c:v>-10</c:v>
                </c:pt>
                <c:pt idx="6">
                  <c:v>-21</c:v>
                </c:pt>
                <c:pt idx="7">
                  <c:v>22</c:v>
                </c:pt>
                <c:pt idx="8">
                  <c:v>8</c:v>
                </c:pt>
                <c:pt idx="9">
                  <c:v>-12</c:v>
                </c:pt>
                <c:pt idx="10">
                  <c:v>-64</c:v>
                </c:pt>
              </c:numCache>
            </c:numRef>
          </c:val>
          <c:extLst>
            <c:ext xmlns:c16="http://schemas.microsoft.com/office/drawing/2014/chart" uri="{C3380CC4-5D6E-409C-BE32-E72D297353CC}">
              <c16:uniqueId val="{00000005-A7D3-4235-AD31-BA0D788918BC}"/>
            </c:ext>
          </c:extLst>
        </c:ser>
        <c:ser>
          <c:idx val="6"/>
          <c:order val="6"/>
          <c:tx>
            <c:strRef>
              <c:f>'業況 （グラフ用）'!$J$6</c:f>
              <c:strCache>
                <c:ptCount val="1"/>
                <c:pt idx="0">
                  <c:v>2021年9月</c:v>
                </c:pt>
              </c:strCache>
            </c:strRef>
          </c:tx>
          <c:spPr>
            <a:solidFill>
              <a:schemeClr val="accent4"/>
            </a:solidFill>
            <a:ln>
              <a:solidFill>
                <a:schemeClr val="accent4"/>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（グラフ用）'!$J$20:$J$30</c:f>
              <c:numCache>
                <c:formatCode>0\ </c:formatCode>
                <c:ptCount val="11"/>
                <c:pt idx="0">
                  <c:v>-6</c:v>
                </c:pt>
                <c:pt idx="1">
                  <c:v>1</c:v>
                </c:pt>
                <c:pt idx="2">
                  <c:v>4</c:v>
                </c:pt>
                <c:pt idx="3">
                  <c:v>0</c:v>
                </c:pt>
                <c:pt idx="4">
                  <c:v>-9</c:v>
                </c:pt>
                <c:pt idx="5">
                  <c:v>-15</c:v>
                </c:pt>
                <c:pt idx="6">
                  <c:v>-7</c:v>
                </c:pt>
                <c:pt idx="7">
                  <c:v>13</c:v>
                </c:pt>
                <c:pt idx="8">
                  <c:v>8</c:v>
                </c:pt>
                <c:pt idx="9">
                  <c:v>-14</c:v>
                </c:pt>
                <c:pt idx="10">
                  <c:v>-66</c:v>
                </c:pt>
              </c:numCache>
            </c:numRef>
          </c:val>
          <c:extLst>
            <c:ext xmlns:c16="http://schemas.microsoft.com/office/drawing/2014/chart" uri="{C3380CC4-5D6E-409C-BE32-E72D297353CC}">
              <c16:uniqueId val="{00000006-A7D3-4235-AD31-BA0D788918BC}"/>
            </c:ext>
          </c:extLst>
        </c:ser>
        <c:ser>
          <c:idx val="7"/>
          <c:order val="7"/>
          <c:tx>
            <c:strRef>
              <c:f>'業況 （グラフ用）'!$K$6</c:f>
              <c:strCache>
                <c:ptCount val="1"/>
                <c:pt idx="0">
                  <c:v>2021年12月</c:v>
                </c:pt>
              </c:strCache>
            </c:strRef>
          </c:tx>
          <c:spPr>
            <a:pattFill prst="pct20">
              <a:fgClr>
                <a:srgbClr val="00B0F0"/>
              </a:fgClr>
              <a:bgClr>
                <a:schemeClr val="bg1"/>
              </a:bgClr>
            </a:pattFill>
            <a:ln>
              <a:solidFill>
                <a:srgbClr val="00B0F0">
                  <a:alpha val="97000"/>
                </a:srgbClr>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（グラフ用）'!$K$20:$K$30</c:f>
              <c:numCache>
                <c:formatCode>0\ </c:formatCode>
                <c:ptCount val="11"/>
                <c:pt idx="0">
                  <c:v>4</c:v>
                </c:pt>
                <c:pt idx="1">
                  <c:v>6</c:v>
                </c:pt>
                <c:pt idx="2">
                  <c:v>17</c:v>
                </c:pt>
                <c:pt idx="3">
                  <c:v>16</c:v>
                </c:pt>
                <c:pt idx="4">
                  <c:v>-2</c:v>
                </c:pt>
                <c:pt idx="5">
                  <c:v>-8</c:v>
                </c:pt>
                <c:pt idx="6">
                  <c:v>-3</c:v>
                </c:pt>
                <c:pt idx="7">
                  <c:v>25</c:v>
                </c:pt>
                <c:pt idx="8">
                  <c:v>14</c:v>
                </c:pt>
                <c:pt idx="9">
                  <c:v>5</c:v>
                </c:pt>
                <c:pt idx="10">
                  <c:v>-28</c:v>
                </c:pt>
              </c:numCache>
            </c:numRef>
          </c:val>
          <c:extLst>
            <c:ext xmlns:c16="http://schemas.microsoft.com/office/drawing/2014/chart" uri="{C3380CC4-5D6E-409C-BE32-E72D297353CC}">
              <c16:uniqueId val="{00000007-A7D3-4235-AD31-BA0D788918BC}"/>
            </c:ext>
          </c:extLst>
        </c:ser>
        <c:ser>
          <c:idx val="8"/>
          <c:order val="8"/>
          <c:tx>
            <c:strRef>
              <c:f>'業況 （グラフ用）'!$L$6</c:f>
              <c:strCache>
                <c:ptCount val="1"/>
                <c:pt idx="0">
                  <c:v>2022年3月</c:v>
                </c:pt>
              </c:strCache>
            </c:strRef>
          </c:tx>
          <c:spPr>
            <a:solidFill>
              <a:srgbClr val="FF99FF"/>
            </a:solidFill>
            <a:ln>
              <a:solidFill>
                <a:srgbClr val="FF99FF"/>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（グラフ用）'!$L$20:$L$30</c:f>
              <c:numCache>
                <c:formatCode>0\ </c:formatCode>
                <c:ptCount val="11"/>
                <c:pt idx="0">
                  <c:v>-3</c:v>
                </c:pt>
                <c:pt idx="1">
                  <c:v>3</c:v>
                </c:pt>
                <c:pt idx="2">
                  <c:v>12</c:v>
                </c:pt>
                <c:pt idx="3">
                  <c:v>8</c:v>
                </c:pt>
                <c:pt idx="4">
                  <c:v>-4</c:v>
                </c:pt>
                <c:pt idx="5">
                  <c:v>-16</c:v>
                </c:pt>
                <c:pt idx="6">
                  <c:v>-10</c:v>
                </c:pt>
                <c:pt idx="7">
                  <c:v>20</c:v>
                </c:pt>
                <c:pt idx="8">
                  <c:v>4</c:v>
                </c:pt>
                <c:pt idx="9">
                  <c:v>-12</c:v>
                </c:pt>
                <c:pt idx="10">
                  <c:v>-53</c:v>
                </c:pt>
              </c:numCache>
            </c:numRef>
          </c:val>
          <c:extLst>
            <c:ext xmlns:c16="http://schemas.microsoft.com/office/drawing/2014/chart" uri="{C3380CC4-5D6E-409C-BE32-E72D297353CC}">
              <c16:uniqueId val="{00000008-A7D3-4235-AD31-BA0D788918BC}"/>
            </c:ext>
          </c:extLst>
        </c:ser>
        <c:ser>
          <c:idx val="9"/>
          <c:order val="9"/>
          <c:tx>
            <c:strRef>
              <c:f>'業況 （グラフ用）'!$M$6</c:f>
              <c:strCache>
                <c:ptCount val="1"/>
                <c:pt idx="0">
                  <c:v>2022年6月</c:v>
                </c:pt>
              </c:strCache>
            </c:strRef>
          </c:tx>
          <c:spPr>
            <a:pattFill prst="ltDnDiag">
              <a:fgClr>
                <a:srgbClr val="002060"/>
              </a:fgClr>
              <a:bgClr>
                <a:schemeClr val="bg1"/>
              </a:bgClr>
            </a:pattFill>
            <a:ln>
              <a:solidFill>
                <a:srgbClr val="002060"/>
              </a:solidFill>
            </a:ln>
            <a:effectLst/>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（グラフ用）'!$M$20:$M$30</c:f>
              <c:numCache>
                <c:formatCode>0\ </c:formatCode>
                <c:ptCount val="11"/>
                <c:pt idx="0">
                  <c:v>3</c:v>
                </c:pt>
                <c:pt idx="1">
                  <c:v>0</c:v>
                </c:pt>
                <c:pt idx="2">
                  <c:v>12</c:v>
                </c:pt>
                <c:pt idx="3">
                  <c:v>24</c:v>
                </c:pt>
                <c:pt idx="4">
                  <c:v>1</c:v>
                </c:pt>
                <c:pt idx="5">
                  <c:v>-11</c:v>
                </c:pt>
                <c:pt idx="6">
                  <c:v>-6</c:v>
                </c:pt>
                <c:pt idx="7">
                  <c:v>17</c:v>
                </c:pt>
                <c:pt idx="8">
                  <c:v>17</c:v>
                </c:pt>
                <c:pt idx="9">
                  <c:v>9</c:v>
                </c:pt>
                <c:pt idx="10">
                  <c:v>-20</c:v>
                </c:pt>
              </c:numCache>
            </c:numRef>
          </c:val>
          <c:extLst>
            <c:ext xmlns:c16="http://schemas.microsoft.com/office/drawing/2014/chart" uri="{C3380CC4-5D6E-409C-BE32-E72D297353CC}">
              <c16:uniqueId val="{00000009-A7D3-4235-AD31-BA0D788918BC}"/>
            </c:ext>
          </c:extLst>
        </c:ser>
        <c:ser>
          <c:idx val="10"/>
          <c:order val="10"/>
          <c:tx>
            <c:strRef>
              <c:f>'業況 （グラフ用）'!$N$6</c:f>
              <c:strCache>
                <c:ptCount val="1"/>
                <c:pt idx="0">
                  <c:v>2022年9月</c:v>
                </c:pt>
              </c:strCache>
            </c:strRef>
          </c:tx>
          <c:spPr>
            <a:solidFill>
              <a:srgbClr val="FF6600"/>
            </a:solidFill>
            <a:ln>
              <a:solidFill>
                <a:srgbClr val="FF6600"/>
              </a:solidFill>
            </a:ln>
          </c:spPr>
          <c:invertIfNegative val="0"/>
          <c:cat>
            <c:strRef>
              <c:f>'業況 （グラフ用）'!$C$20:$C$30</c:f>
              <c:strCache>
                <c:ptCount val="11"/>
                <c:pt idx="0">
                  <c:v>非製造業（全体）</c:v>
                </c:pt>
                <c:pt idx="1">
                  <c:v>建設</c:v>
                </c:pt>
                <c:pt idx="2">
                  <c:v>不動産</c:v>
                </c:pt>
                <c:pt idx="3">
                  <c:v>物品賃貸</c:v>
                </c:pt>
                <c:pt idx="4">
                  <c:v>卸売</c:v>
                </c:pt>
                <c:pt idx="5">
                  <c:v>小売</c:v>
                </c:pt>
                <c:pt idx="6">
                  <c:v>運輸･郵便</c:v>
                </c:pt>
                <c:pt idx="7">
                  <c:v>情報通信</c:v>
                </c:pt>
                <c:pt idx="8">
                  <c:v>対事業所サービス</c:v>
                </c:pt>
                <c:pt idx="9">
                  <c:v>対個人サービス</c:v>
                </c:pt>
                <c:pt idx="10">
                  <c:v>宿泊･飲食サービス</c:v>
                </c:pt>
              </c:strCache>
            </c:strRef>
          </c:cat>
          <c:val>
            <c:numRef>
              <c:f>'業況 （グラフ用）'!$N$20:$N$30</c:f>
              <c:numCache>
                <c:formatCode>\(#,##0\);\(\-#,##0\)</c:formatCode>
                <c:ptCount val="11"/>
                <c:pt idx="0">
                  <c:v>-3</c:v>
                </c:pt>
                <c:pt idx="1">
                  <c:v>-5</c:v>
                </c:pt>
                <c:pt idx="2">
                  <c:v>6</c:v>
                </c:pt>
                <c:pt idx="3">
                  <c:v>18</c:v>
                </c:pt>
                <c:pt idx="4">
                  <c:v>-6</c:v>
                </c:pt>
                <c:pt idx="5">
                  <c:v>-7</c:v>
                </c:pt>
                <c:pt idx="6">
                  <c:v>-14</c:v>
                </c:pt>
                <c:pt idx="7">
                  <c:v>7</c:v>
                </c:pt>
                <c:pt idx="8">
                  <c:v>0</c:v>
                </c:pt>
                <c:pt idx="9">
                  <c:v>0</c:v>
                </c:pt>
                <c:pt idx="10">
                  <c:v>-10</c:v>
                </c:pt>
              </c:numCache>
            </c:numRef>
          </c:val>
          <c:extLst>
            <c:ext xmlns:c16="http://schemas.microsoft.com/office/drawing/2014/chart" uri="{C3380CC4-5D6E-409C-BE32-E72D297353CC}">
              <c16:uniqueId val="{0000000A-A7D3-4235-AD31-BA0D788918BC}"/>
            </c:ext>
          </c:extLst>
        </c:ser>
        <c:dLbls>
          <c:showLegendKey val="0"/>
          <c:showVal val="0"/>
          <c:showCatName val="0"/>
          <c:showSerName val="0"/>
          <c:showPercent val="0"/>
          <c:showBubbleSize val="0"/>
        </c:dLbls>
        <c:gapWidth val="219"/>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vert="horz"/>
          <a:lstStyle/>
          <a:p>
            <a:pPr>
              <a:defRPr sz="700"/>
            </a:pPr>
            <a:endParaRPr lang="ja-JP"/>
          </a:p>
        </c:txPr>
        <c:crossAx val="484672336"/>
        <c:crosses val="autoZero"/>
        <c:auto val="1"/>
        <c:lblAlgn val="ctr"/>
        <c:lblOffset val="0"/>
        <c:noMultiLvlLbl val="0"/>
      </c:catAx>
      <c:valAx>
        <c:axId val="484672336"/>
        <c:scaling>
          <c:orientation val="minMax"/>
          <c:max val="4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vert="horz"/>
          <a:lstStyle/>
          <a:p>
            <a:pPr>
              <a:defRPr sz="800"/>
            </a:pPr>
            <a:endParaRPr lang="ja-JP"/>
          </a:p>
        </c:txPr>
        <c:crossAx val="484665776"/>
        <c:crosses val="autoZero"/>
        <c:crossBetween val="between"/>
        <c:majorUnit val="20"/>
      </c:valAx>
      <c:spPr>
        <a:noFill/>
        <a:ln>
          <a:noFill/>
        </a:ln>
      </c:spPr>
    </c:plotArea>
    <c:legend>
      <c:legendPos val="b"/>
      <c:layout>
        <c:manualLayout>
          <c:xMode val="edge"/>
          <c:yMode val="edge"/>
          <c:x val="8.8997209904992797E-2"/>
          <c:y val="0.90452628905692212"/>
          <c:w val="0.82949626765360518"/>
          <c:h val="8.0366128848829266E-2"/>
        </c:manualLayout>
      </c:layout>
      <c:overlay val="0"/>
      <c:spPr>
        <a:noFill/>
        <a:ln>
          <a:noFill/>
        </a:ln>
        <a:effectLst/>
      </c:spPr>
      <c:txPr>
        <a:bodyPr rot="0" vert="horz"/>
        <a:lstStyle/>
        <a:p>
          <a:pPr>
            <a:defRPr sz="700"/>
          </a:pPr>
          <a:endParaRPr lang="ja-JP"/>
        </a:p>
      </c:txPr>
    </c:legend>
    <c:plotVisOnly val="1"/>
    <c:dispBlanksAs val="gap"/>
    <c:showDLblsOverMax val="0"/>
  </c:chart>
  <c:spPr>
    <a:noFill/>
    <a:ln>
      <a:noFill/>
    </a:ln>
  </c:spPr>
  <c:txPr>
    <a:bodyPr/>
    <a:lstStyle/>
    <a:p>
      <a:pPr>
        <a:defRPr sz="6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78232323232323E-2"/>
          <c:y val="6.4675925925925942E-2"/>
          <c:w val="0.89331843434343439"/>
          <c:h val="0.71960618279569888"/>
        </c:manualLayout>
      </c:layout>
      <c:barChart>
        <c:barDir val="col"/>
        <c:grouping val="clustered"/>
        <c:varyColors val="0"/>
        <c:ser>
          <c:idx val="0"/>
          <c:order val="0"/>
          <c:tx>
            <c:strRef>
              <c:f>Sheet1!$A$8</c:f>
              <c:strCache>
                <c:ptCount val="1"/>
                <c:pt idx="0">
                  <c:v>開催件数</c:v>
                </c:pt>
              </c:strCache>
            </c:strRef>
          </c:tx>
          <c:spPr>
            <a:solidFill>
              <a:schemeClr val="accent1"/>
            </a:solidFill>
            <a:ln>
              <a:noFill/>
            </a:ln>
            <a:effectLst/>
          </c:spPr>
          <c:invertIfNegative val="0"/>
          <c:dLbls>
            <c:dLbl>
              <c:idx val="0"/>
              <c:layout>
                <c:manualLayout>
                  <c:x val="0"/>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428-46F7-9680-3992A09B85E3}"/>
                </c:ext>
              </c:extLst>
            </c:dLbl>
            <c:dLbl>
              <c:idx val="1"/>
              <c:layout>
                <c:manualLayout>
                  <c:x val="-2.9397808542155256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28-46F7-9680-3992A09B85E3}"/>
                </c:ext>
              </c:extLst>
            </c:dLbl>
            <c:dLbl>
              <c:idx val="2"/>
              <c:layout>
                <c:manualLayout>
                  <c:x val="-2.9397808542155256E-17"/>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28-46F7-9680-3992A09B85E3}"/>
                </c:ext>
              </c:extLst>
            </c:dLbl>
            <c:dLbl>
              <c:idx val="3"/>
              <c:layout>
                <c:manualLayout>
                  <c:x val="0"/>
                  <c:y val="1.1199294532627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428-46F7-9680-3992A09B85E3}"/>
                </c:ext>
              </c:extLst>
            </c:dLbl>
            <c:dLbl>
              <c:idx val="4"/>
              <c:layout>
                <c:manualLayout>
                  <c:x val="-5.8795617084310512E-17"/>
                  <c:y val="2.7998236331569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28-46F7-9680-3992A09B85E3}"/>
                </c:ext>
              </c:extLst>
            </c:dLbl>
            <c:dLbl>
              <c:idx val="5"/>
              <c:layout>
                <c:manualLayout>
                  <c:x val="5.8795617084310512E-17"/>
                  <c:y val="3.35978835978835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28-46F7-9680-3992A09B85E3}"/>
                </c:ext>
              </c:extLst>
            </c:dLbl>
            <c:dLbl>
              <c:idx val="6"/>
              <c:layout>
                <c:manualLayout>
                  <c:x val="0"/>
                  <c:y val="1.67989417989417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428-46F7-9680-3992A09B85E3}"/>
                </c:ext>
              </c:extLst>
            </c:dLbl>
            <c:dLbl>
              <c:idx val="7"/>
              <c:layout>
                <c:manualLayout>
                  <c:x val="6.4141414141414138E-3"/>
                  <c:y val="2.23985890652557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428-46F7-9680-3992A09B85E3}"/>
                </c:ext>
              </c:extLst>
            </c:dLbl>
            <c:dLbl>
              <c:idx val="8"/>
              <c:layout>
                <c:manualLayout>
                  <c:x val="0"/>
                  <c:y val="1.19365079365079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428-46F7-9680-3992A09B85E3}"/>
                </c:ext>
              </c:extLst>
            </c:dLbl>
            <c:dLbl>
              <c:idx val="9"/>
              <c:layout>
                <c:manualLayout>
                  <c:x val="0"/>
                  <c:y val="3.35978835978835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428-46F7-9680-3992A09B85E3}"/>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428-46F7-9680-3992A09B85E3}"/>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428-46F7-9680-3992A09B85E3}"/>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428-46F7-9680-3992A09B85E3}"/>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428-46F7-9680-3992A09B85E3}"/>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1428-46F7-9680-3992A09B85E3}"/>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428-46F7-9680-3992A09B85E3}"/>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Sheet1!$B$7:$L$7</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Sheet1!$B$8:$L$8</c:f>
              <c:numCache>
                <c:formatCode>#,##0_);[Red]\(#,##0\)</c:formatCode>
                <c:ptCount val="11"/>
                <c:pt idx="0">
                  <c:v>1670</c:v>
                </c:pt>
                <c:pt idx="1">
                  <c:v>1630</c:v>
                </c:pt>
                <c:pt idx="2">
                  <c:v>1507</c:v>
                </c:pt>
                <c:pt idx="3">
                  <c:v>1448</c:v>
                </c:pt>
                <c:pt idx="4">
                  <c:v>1618</c:v>
                </c:pt>
                <c:pt idx="5">
                  <c:v>1592</c:v>
                </c:pt>
                <c:pt idx="6">
                  <c:v>1572</c:v>
                </c:pt>
                <c:pt idx="7">
                  <c:v>1368</c:v>
                </c:pt>
                <c:pt idx="8">
                  <c:v>1215</c:v>
                </c:pt>
                <c:pt idx="9">
                  <c:v>546</c:v>
                </c:pt>
                <c:pt idx="10">
                  <c:v>305</c:v>
                </c:pt>
              </c:numCache>
            </c:numRef>
          </c:val>
          <c:extLst>
            <c:ext xmlns:c16="http://schemas.microsoft.com/office/drawing/2014/chart" uri="{C3380CC4-5D6E-409C-BE32-E72D297353CC}">
              <c16:uniqueId val="{00000010-1428-46F7-9680-3992A09B85E3}"/>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max val="175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majorUnit val="250"/>
      </c:valAx>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045959595959599E-2"/>
          <c:y val="6.4675925925925928E-2"/>
          <c:w val="0.90909040404040409"/>
          <c:h val="0.72948118279569896"/>
        </c:manualLayout>
      </c:layout>
      <c:barChart>
        <c:barDir val="col"/>
        <c:grouping val="clustered"/>
        <c:varyColors val="0"/>
        <c:ser>
          <c:idx val="0"/>
          <c:order val="0"/>
          <c:tx>
            <c:strRef>
              <c:f>Sheet1!$A$4</c:f>
              <c:strCache>
                <c:ptCount val="1"/>
                <c:pt idx="0">
                  <c:v>開催件数</c:v>
                </c:pt>
              </c:strCache>
            </c:strRef>
          </c:tx>
          <c:spPr>
            <a:solidFill>
              <a:schemeClr val="accent1"/>
            </a:solidFill>
            <a:ln>
              <a:noFill/>
            </a:ln>
            <a:effectLst/>
          </c:spPr>
          <c:invertIfNegative val="0"/>
          <c:dLbls>
            <c:dLbl>
              <c:idx val="8"/>
              <c:layout>
                <c:manualLayout>
                  <c:x val="0"/>
                  <c:y val="2.31359295064622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FC4-47DE-8239-D292F8C853EE}"/>
                </c:ext>
              </c:extLst>
            </c:dLbl>
            <c:dLbl>
              <c:idx val="10"/>
              <c:layout>
                <c:manualLayout>
                  <c:x val="-5.9222964613052423E-17"/>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C4-47DE-8239-D292F8C853EE}"/>
                </c:ext>
              </c:extLst>
            </c:dLbl>
            <c:dLbl>
              <c:idx val="11"/>
              <c:layout>
                <c:manualLayout>
                  <c:x val="5.9222964613052423E-17"/>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FC4-47DE-8239-D292F8C853EE}"/>
                </c:ext>
              </c:extLst>
            </c:dLbl>
            <c:dLbl>
              <c:idx val="17"/>
              <c:layout>
                <c:manualLayout>
                  <c:x val="-1.1844592922610485E-16"/>
                  <c:y val="2.89199118830779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FC4-47DE-8239-D292F8C853EE}"/>
                </c:ext>
              </c:extLst>
            </c:dLbl>
            <c:dLbl>
              <c:idx val="19"/>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FC4-47DE-8239-D292F8C853EE}"/>
                </c:ext>
              </c:extLst>
            </c:dLbl>
            <c:dLbl>
              <c:idx val="21"/>
              <c:layout>
                <c:manualLayout>
                  <c:x val="0"/>
                  <c:y val="3.47038942596935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FC4-47DE-8239-D292F8C853EE}"/>
                </c:ext>
              </c:extLst>
            </c:dLbl>
            <c:dLbl>
              <c:idx val="22"/>
              <c:layout>
                <c:manualLayout>
                  <c:x val="0"/>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FC4-47DE-8239-D292F8C853EE}"/>
                </c:ext>
              </c:extLst>
            </c:dLbl>
            <c:dLbl>
              <c:idx val="24"/>
              <c:layout>
                <c:manualLayout>
                  <c:x val="-1.1844592922610485E-16"/>
                  <c:y val="3.47038942596934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FC4-47DE-8239-D292F8C853EE}"/>
                </c:ext>
              </c:extLst>
            </c:dLbl>
            <c:dLbl>
              <c:idx val="26"/>
              <c:layout>
                <c:manualLayout>
                  <c:x val="0"/>
                  <c:y val="1.139064532041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FC4-47DE-8239-D292F8C853EE}"/>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Sheet1!$B$2:$AC$3</c:f>
              <c:multiLvlStrCache>
                <c:ptCount val="28"/>
                <c:lvl>
                  <c:pt idx="0">
                    <c:v>4</c:v>
                  </c:pt>
                  <c:pt idx="1">
                    <c:v>5</c:v>
                  </c:pt>
                  <c:pt idx="2">
                    <c:v>6</c:v>
                  </c:pt>
                  <c:pt idx="3">
                    <c:v>7</c:v>
                  </c:pt>
                  <c:pt idx="4">
                    <c:v>8</c:v>
                  </c:pt>
                  <c:pt idx="5">
                    <c:v>9</c:v>
                  </c:pt>
                  <c:pt idx="6">
                    <c:v>10</c:v>
                  </c:pt>
                  <c:pt idx="7">
                    <c:v>11</c:v>
                  </c:pt>
                  <c:pt idx="8">
                    <c:v>12</c:v>
                  </c:pt>
                  <c:pt idx="9">
                    <c:v>1</c:v>
                  </c:pt>
                  <c:pt idx="10">
                    <c:v>2</c:v>
                  </c:pt>
                  <c:pt idx="11">
                    <c:v>3</c:v>
                  </c:pt>
                  <c:pt idx="12">
                    <c:v>4</c:v>
                  </c:pt>
                  <c:pt idx="13">
                    <c:v>5</c:v>
                  </c:pt>
                  <c:pt idx="14">
                    <c:v>6</c:v>
                  </c:pt>
                  <c:pt idx="15">
                    <c:v>7</c:v>
                  </c:pt>
                  <c:pt idx="16">
                    <c:v>8</c:v>
                  </c:pt>
                  <c:pt idx="17">
                    <c:v>9</c:v>
                  </c:pt>
                  <c:pt idx="18">
                    <c:v>10</c:v>
                  </c:pt>
                  <c:pt idx="19">
                    <c:v>11</c:v>
                  </c:pt>
                  <c:pt idx="20">
                    <c:v>12</c:v>
                  </c:pt>
                  <c:pt idx="21">
                    <c:v>1</c:v>
                  </c:pt>
                  <c:pt idx="22">
                    <c:v>2</c:v>
                  </c:pt>
                  <c:pt idx="23">
                    <c:v>3</c:v>
                  </c:pt>
                  <c:pt idx="24">
                    <c:v>4</c:v>
                  </c:pt>
                  <c:pt idx="25">
                    <c:v>5</c:v>
                  </c:pt>
                  <c:pt idx="26">
                    <c:v>6</c:v>
                  </c:pt>
                  <c:pt idx="27">
                    <c:v>7</c:v>
                  </c:pt>
                </c:lvl>
                <c:lvl>
                  <c:pt idx="0">
                    <c:v>2020年度</c:v>
                  </c:pt>
                  <c:pt idx="12">
                    <c:v>2021年度</c:v>
                  </c:pt>
                  <c:pt idx="24">
                    <c:v>2022年度</c:v>
                  </c:pt>
                </c:lvl>
              </c:multiLvlStrCache>
            </c:multiLvlStrRef>
          </c:cat>
          <c:val>
            <c:numRef>
              <c:f>Sheet1!$B$4:$AC$4</c:f>
              <c:numCache>
                <c:formatCode>#,##0_);[Red]\(#,##0\)</c:formatCode>
                <c:ptCount val="28"/>
                <c:pt idx="0">
                  <c:v>0</c:v>
                </c:pt>
                <c:pt idx="1">
                  <c:v>0</c:v>
                </c:pt>
                <c:pt idx="2">
                  <c:v>0</c:v>
                </c:pt>
                <c:pt idx="3">
                  <c:v>14</c:v>
                </c:pt>
                <c:pt idx="4">
                  <c:v>3</c:v>
                </c:pt>
                <c:pt idx="5">
                  <c:v>19</c:v>
                </c:pt>
                <c:pt idx="6">
                  <c:v>25</c:v>
                </c:pt>
                <c:pt idx="7">
                  <c:v>19</c:v>
                </c:pt>
                <c:pt idx="8">
                  <c:v>7</c:v>
                </c:pt>
                <c:pt idx="9">
                  <c:v>13</c:v>
                </c:pt>
                <c:pt idx="10">
                  <c:v>17</c:v>
                </c:pt>
                <c:pt idx="11">
                  <c:v>12</c:v>
                </c:pt>
                <c:pt idx="12">
                  <c:v>3</c:v>
                </c:pt>
                <c:pt idx="13">
                  <c:v>0</c:v>
                </c:pt>
                <c:pt idx="14">
                  <c:v>20</c:v>
                </c:pt>
                <c:pt idx="15">
                  <c:v>14</c:v>
                </c:pt>
                <c:pt idx="16">
                  <c:v>10</c:v>
                </c:pt>
                <c:pt idx="17">
                  <c:v>17</c:v>
                </c:pt>
                <c:pt idx="18">
                  <c:v>20</c:v>
                </c:pt>
                <c:pt idx="19">
                  <c:v>17</c:v>
                </c:pt>
                <c:pt idx="20">
                  <c:v>4</c:v>
                </c:pt>
                <c:pt idx="21">
                  <c:v>17</c:v>
                </c:pt>
                <c:pt idx="22">
                  <c:v>13</c:v>
                </c:pt>
                <c:pt idx="23">
                  <c:v>14</c:v>
                </c:pt>
                <c:pt idx="24">
                  <c:v>12</c:v>
                </c:pt>
                <c:pt idx="25">
                  <c:v>13</c:v>
                </c:pt>
                <c:pt idx="26">
                  <c:v>21</c:v>
                </c:pt>
                <c:pt idx="27">
                  <c:v>13</c:v>
                </c:pt>
              </c:numCache>
            </c:numRef>
          </c:val>
          <c:extLst>
            <c:ext xmlns:c16="http://schemas.microsoft.com/office/drawing/2014/chart" uri="{C3380CC4-5D6E-409C-BE32-E72D297353CC}">
              <c16:uniqueId val="{00000009-0FC4-47DE-8239-D292F8C853EE}"/>
            </c:ext>
          </c:extLst>
        </c:ser>
        <c:dLbls>
          <c:showLegendKey val="0"/>
          <c:showVal val="0"/>
          <c:showCatName val="0"/>
          <c:showSerName val="0"/>
          <c:showPercent val="0"/>
          <c:showBubbleSize val="0"/>
        </c:dLbls>
        <c:gapWidth val="150"/>
        <c:overlap val="-27"/>
        <c:axId val="508155880"/>
        <c:axId val="508161128"/>
      </c:barChart>
      <c:catAx>
        <c:axId val="508155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61128"/>
        <c:crosses val="autoZero"/>
        <c:auto val="1"/>
        <c:lblAlgn val="ctr"/>
        <c:lblOffset val="100"/>
        <c:noMultiLvlLbl val="0"/>
      </c:catAx>
      <c:valAx>
        <c:axId val="50816112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815588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8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Sheet1!$A$3</c:f>
              <c:strCache>
                <c:ptCount val="1"/>
                <c:pt idx="0">
                  <c:v>大阪市</c:v>
                </c:pt>
              </c:strCache>
            </c:strRef>
          </c:tx>
          <c:spPr>
            <a:ln w="28575" cap="rnd">
              <a:solidFill>
                <a:schemeClr val="accent1"/>
              </a:solidFill>
              <a:prstDash val="solid"/>
              <a:round/>
            </a:ln>
            <a:effectLst/>
          </c:spPr>
          <c:marker>
            <c:symbol val="circle"/>
            <c:size val="16"/>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Sheet1!$B$2:$F$2</c:f>
              <c:numCache>
                <c:formatCode>General</c:formatCode>
                <c:ptCount val="5"/>
                <c:pt idx="0">
                  <c:v>2018</c:v>
                </c:pt>
                <c:pt idx="1">
                  <c:v>2019</c:v>
                </c:pt>
                <c:pt idx="2">
                  <c:v>2020</c:v>
                </c:pt>
                <c:pt idx="3">
                  <c:v>2021</c:v>
                </c:pt>
                <c:pt idx="4">
                  <c:v>2022</c:v>
                </c:pt>
              </c:numCache>
            </c:numRef>
          </c:cat>
          <c:val>
            <c:numRef>
              <c:f>Sheet1!$B$3:$F$3</c:f>
              <c:numCache>
                <c:formatCode>0;0</c:formatCode>
                <c:ptCount val="5"/>
                <c:pt idx="0">
                  <c:v>-3</c:v>
                </c:pt>
                <c:pt idx="1">
                  <c:v>-3</c:v>
                </c:pt>
                <c:pt idx="2">
                  <c:v>-2</c:v>
                </c:pt>
                <c:pt idx="3">
                  <c:v>-1</c:v>
                </c:pt>
                <c:pt idx="4">
                  <c:v>-1</c:v>
                </c:pt>
              </c:numCache>
            </c:numRef>
          </c:val>
          <c:smooth val="0"/>
          <c:extLst>
            <c:ext xmlns:c16="http://schemas.microsoft.com/office/drawing/2014/chart" uri="{C3380CC4-5D6E-409C-BE32-E72D297353CC}">
              <c16:uniqueId val="{00000000-202D-40D7-ACC4-73750D01314B}"/>
            </c:ext>
          </c:extLst>
        </c:ser>
        <c:ser>
          <c:idx val="1"/>
          <c:order val="1"/>
          <c:tx>
            <c:strRef>
              <c:f>Sheet1!$A$4</c:f>
              <c:strCache>
                <c:ptCount val="1"/>
                <c:pt idx="0">
                  <c:v>京都市</c:v>
                </c:pt>
              </c:strCache>
            </c:strRef>
          </c:tx>
          <c:spPr>
            <a:ln w="28575" cap="rnd">
              <a:solidFill>
                <a:schemeClr val="accent2"/>
              </a:solidFill>
              <a:prstDash val="sysDot"/>
              <a:round/>
            </a:ln>
            <a:effectLst/>
          </c:spPr>
          <c:marker>
            <c:symbol val="circle"/>
            <c:size val="16"/>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Sheet1!$B$2:$F$2</c:f>
              <c:numCache>
                <c:formatCode>General</c:formatCode>
                <c:ptCount val="5"/>
                <c:pt idx="0">
                  <c:v>2018</c:v>
                </c:pt>
                <c:pt idx="1">
                  <c:v>2019</c:v>
                </c:pt>
                <c:pt idx="2">
                  <c:v>2020</c:v>
                </c:pt>
                <c:pt idx="3">
                  <c:v>2021</c:v>
                </c:pt>
                <c:pt idx="4">
                  <c:v>2022</c:v>
                </c:pt>
              </c:numCache>
            </c:numRef>
          </c:cat>
          <c:val>
            <c:numRef>
              <c:f>Sheet1!$B$4:$F$4</c:f>
              <c:numCache>
                <c:formatCode>0;0</c:formatCode>
                <c:ptCount val="5"/>
                <c:pt idx="0">
                  <c:v>-1</c:v>
                </c:pt>
                <c:pt idx="1">
                  <c:v>-1</c:v>
                </c:pt>
                <c:pt idx="2">
                  <c:v>-1</c:v>
                </c:pt>
                <c:pt idx="3">
                  <c:v>-2</c:v>
                </c:pt>
                <c:pt idx="4">
                  <c:v>-2</c:v>
                </c:pt>
              </c:numCache>
            </c:numRef>
          </c:val>
          <c:smooth val="0"/>
          <c:extLst>
            <c:ext xmlns:c16="http://schemas.microsoft.com/office/drawing/2014/chart" uri="{C3380CC4-5D6E-409C-BE32-E72D297353CC}">
              <c16:uniqueId val="{00000001-202D-40D7-ACC4-73750D01314B}"/>
            </c:ext>
          </c:extLst>
        </c:ser>
        <c:ser>
          <c:idx val="2"/>
          <c:order val="2"/>
          <c:tx>
            <c:strRef>
              <c:f>Sheet1!$A$5</c:f>
              <c:strCache>
                <c:ptCount val="1"/>
                <c:pt idx="0">
                  <c:v>福岡市</c:v>
                </c:pt>
              </c:strCache>
            </c:strRef>
          </c:tx>
          <c:spPr>
            <a:ln w="28575" cap="rnd">
              <a:solidFill>
                <a:schemeClr val="accent3"/>
              </a:solidFill>
              <a:prstDash val="dash"/>
              <a:round/>
            </a:ln>
            <a:effectLst/>
          </c:spPr>
          <c:marker>
            <c:symbol val="circle"/>
            <c:size val="16"/>
            <c:spPr>
              <a:solidFill>
                <a:schemeClr val="accent3"/>
              </a:solidFill>
              <a:ln w="9525">
                <a:solidFill>
                  <a:schemeClr val="accent3"/>
                </a:solidFill>
              </a:ln>
              <a:effectLst/>
            </c:spPr>
          </c:marker>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Sheet1!$B$2:$F$2</c:f>
              <c:numCache>
                <c:formatCode>General</c:formatCode>
                <c:ptCount val="5"/>
                <c:pt idx="0">
                  <c:v>2018</c:v>
                </c:pt>
                <c:pt idx="1">
                  <c:v>2019</c:v>
                </c:pt>
                <c:pt idx="2">
                  <c:v>2020</c:v>
                </c:pt>
                <c:pt idx="3">
                  <c:v>2021</c:v>
                </c:pt>
                <c:pt idx="4">
                  <c:v>2022</c:v>
                </c:pt>
              </c:numCache>
            </c:numRef>
          </c:cat>
          <c:val>
            <c:numRef>
              <c:f>Sheet1!$B$5:$F$5</c:f>
              <c:numCache>
                <c:formatCode>0;0</c:formatCode>
                <c:ptCount val="5"/>
                <c:pt idx="0">
                  <c:v>-2</c:v>
                </c:pt>
                <c:pt idx="1">
                  <c:v>-2</c:v>
                </c:pt>
                <c:pt idx="2">
                  <c:v>-3</c:v>
                </c:pt>
                <c:pt idx="3">
                  <c:v>-3</c:v>
                </c:pt>
                <c:pt idx="4">
                  <c:v>-3</c:v>
                </c:pt>
              </c:numCache>
            </c:numRef>
          </c:val>
          <c:smooth val="0"/>
          <c:extLst>
            <c:ext xmlns:c16="http://schemas.microsoft.com/office/drawing/2014/chart" uri="{C3380CC4-5D6E-409C-BE32-E72D297353CC}">
              <c16:uniqueId val="{00000002-202D-40D7-ACC4-73750D01314B}"/>
            </c:ext>
          </c:extLst>
        </c:ser>
        <c:dLbls>
          <c:showLegendKey val="0"/>
          <c:showVal val="0"/>
          <c:showCatName val="0"/>
          <c:showSerName val="0"/>
          <c:showPercent val="0"/>
          <c:showBubbleSize val="0"/>
        </c:dLbls>
        <c:marker val="1"/>
        <c:smooth val="0"/>
        <c:axId val="492170144"/>
        <c:axId val="492166536"/>
      </c:lineChart>
      <c:catAx>
        <c:axId val="492170144"/>
        <c:scaling>
          <c:orientation val="minMax"/>
        </c:scaling>
        <c:delete val="0"/>
        <c:axPos val="b"/>
        <c:numFmt formatCode="General" sourceLinked="1"/>
        <c:majorTickMark val="none"/>
        <c:minorTickMark val="none"/>
        <c:tickLblPos val="low"/>
        <c:spPr>
          <a:noFill/>
          <a:ln w="9525" cap="flat" cmpd="sng" algn="ctr">
            <a:no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92166536"/>
        <c:crosses val="autoZero"/>
        <c:auto val="1"/>
        <c:lblAlgn val="ctr"/>
        <c:lblOffset val="100"/>
        <c:noMultiLvlLbl val="0"/>
      </c:catAx>
      <c:valAx>
        <c:axId val="492166536"/>
        <c:scaling>
          <c:orientation val="minMax"/>
        </c:scaling>
        <c:delete val="1"/>
        <c:axPos val="l"/>
        <c:numFmt formatCode="0;0" sourceLinked="1"/>
        <c:majorTickMark val="none"/>
        <c:minorTickMark val="none"/>
        <c:tickLblPos val="nextTo"/>
        <c:crossAx val="492170144"/>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328587962962969E-2"/>
          <c:y val="5.4154483430799219E-2"/>
          <c:w val="0.88292199074074063"/>
          <c:h val="0.64549524853801166"/>
        </c:manualLayout>
      </c:layout>
      <c:barChart>
        <c:barDir val="col"/>
        <c:grouping val="clustered"/>
        <c:varyColors val="0"/>
        <c:ser>
          <c:idx val="0"/>
          <c:order val="0"/>
          <c:tx>
            <c:strRef>
              <c:f>新規陽性者数!$A$4</c:f>
              <c:strCache>
                <c:ptCount val="1"/>
                <c:pt idx="0">
                  <c:v>陽性者数</c:v>
                </c:pt>
              </c:strCache>
            </c:strRef>
          </c:tx>
          <c:spPr>
            <a:solidFill>
              <a:schemeClr val="accent1">
                <a:lumMod val="40000"/>
                <a:lumOff val="60000"/>
                <a:alpha val="40000"/>
              </a:schemeClr>
            </a:solidFill>
            <a:ln>
              <a:solidFill>
                <a:schemeClr val="accent1">
                  <a:lumMod val="40000"/>
                  <a:lumOff val="60000"/>
                  <a:alpha val="40000"/>
                </a:schemeClr>
              </a:solidFill>
            </a:ln>
            <a:effectLst/>
          </c:spPr>
          <c:invertIfNegative val="0"/>
          <c:cat>
            <c:multiLvlStrRef>
              <c:f>新規陽性者数!$B$1:$AJG$2</c:f>
              <c:multiLvlStrCache>
                <c:ptCount val="919"/>
                <c:lvl>
                  <c:pt idx="0">
                    <c:v>1月</c:v>
                  </c:pt>
                  <c:pt idx="6">
                    <c:v>2月</c:v>
                  </c:pt>
                  <c:pt idx="35">
                    <c:v>3月</c:v>
                  </c:pt>
                  <c:pt idx="66">
                    <c:v>4月</c:v>
                  </c:pt>
                  <c:pt idx="96">
                    <c:v>5月</c:v>
                  </c:pt>
                  <c:pt idx="127">
                    <c:v>6月</c:v>
                  </c:pt>
                  <c:pt idx="157">
                    <c:v>7月</c:v>
                  </c:pt>
                  <c:pt idx="188">
                    <c:v>8月</c:v>
                  </c:pt>
                  <c:pt idx="219">
                    <c:v>9月</c:v>
                  </c:pt>
                  <c:pt idx="249">
                    <c:v>10月</c:v>
                  </c:pt>
                  <c:pt idx="280">
                    <c:v>11月</c:v>
                  </c:pt>
                  <c:pt idx="310">
                    <c:v>12月</c:v>
                  </c:pt>
                  <c:pt idx="341">
                    <c:v>1月</c:v>
                  </c:pt>
                  <c:pt idx="372">
                    <c:v>2月</c:v>
                  </c:pt>
                  <c:pt idx="400">
                    <c:v>3月</c:v>
                  </c:pt>
                  <c:pt idx="431">
                    <c:v>4月</c:v>
                  </c:pt>
                  <c:pt idx="461">
                    <c:v>5月</c:v>
                  </c:pt>
                  <c:pt idx="492">
                    <c:v>6月</c:v>
                  </c:pt>
                  <c:pt idx="522">
                    <c:v>7月</c:v>
                  </c:pt>
                  <c:pt idx="553">
                    <c:v>8月</c:v>
                  </c:pt>
                  <c:pt idx="584">
                    <c:v>9月</c:v>
                  </c:pt>
                  <c:pt idx="614">
                    <c:v>10月</c:v>
                  </c:pt>
                  <c:pt idx="645">
                    <c:v>11月</c:v>
                  </c:pt>
                  <c:pt idx="675">
                    <c:v>12月</c:v>
                  </c:pt>
                  <c:pt idx="706">
                    <c:v>1月</c:v>
                  </c:pt>
                  <c:pt idx="737">
                    <c:v>2月</c:v>
                  </c:pt>
                  <c:pt idx="765">
                    <c:v>3月</c:v>
                  </c:pt>
                  <c:pt idx="796">
                    <c:v>4月</c:v>
                  </c:pt>
                  <c:pt idx="826">
                    <c:v>5月</c:v>
                  </c:pt>
                  <c:pt idx="857">
                    <c:v>6月</c:v>
                  </c:pt>
                  <c:pt idx="887">
                    <c:v>7月</c:v>
                  </c:pt>
                  <c:pt idx="918">
                    <c:v>8月</c:v>
                  </c:pt>
                </c:lvl>
                <c:lvl>
                  <c:pt idx="0">
                    <c:v>2020年</c:v>
                  </c:pt>
                  <c:pt idx="341">
                    <c:v>2021年</c:v>
                  </c:pt>
                  <c:pt idx="706">
                    <c:v>2022年</c:v>
                  </c:pt>
                </c:lvl>
              </c:multiLvlStrCache>
            </c:multiLvlStrRef>
          </c:cat>
          <c:val>
            <c:numRef>
              <c:f>新規陽性者数!$B$4:$AJG$4</c:f>
              <c:numCache>
                <c:formatCode>#,##0;"△ "#,##0</c:formatCode>
                <c:ptCount val="942"/>
                <c:pt idx="0">
                  <c:v>0</c:v>
                </c:pt>
                <c:pt idx="1">
                  <c:v>0</c:v>
                </c:pt>
                <c:pt idx="2">
                  <c:v>0</c:v>
                </c:pt>
                <c:pt idx="3">
                  <c:v>1</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1</c:v>
                </c:pt>
                <c:pt idx="33">
                  <c:v>2</c:v>
                </c:pt>
                <c:pt idx="34">
                  <c:v>0</c:v>
                </c:pt>
                <c:pt idx="35">
                  <c:v>0</c:v>
                </c:pt>
                <c:pt idx="36">
                  <c:v>2</c:v>
                </c:pt>
                <c:pt idx="37">
                  <c:v>2</c:v>
                </c:pt>
                <c:pt idx="38">
                  <c:v>9</c:v>
                </c:pt>
                <c:pt idx="39">
                  <c:v>1</c:v>
                </c:pt>
                <c:pt idx="40">
                  <c:v>13</c:v>
                </c:pt>
                <c:pt idx="41">
                  <c:v>10</c:v>
                </c:pt>
                <c:pt idx="42">
                  <c:v>14</c:v>
                </c:pt>
                <c:pt idx="43">
                  <c:v>0</c:v>
                </c:pt>
                <c:pt idx="44">
                  <c:v>18</c:v>
                </c:pt>
                <c:pt idx="45">
                  <c:v>7</c:v>
                </c:pt>
                <c:pt idx="46">
                  <c:v>9</c:v>
                </c:pt>
                <c:pt idx="47">
                  <c:v>3</c:v>
                </c:pt>
                <c:pt idx="48">
                  <c:v>10</c:v>
                </c:pt>
                <c:pt idx="49">
                  <c:v>4</c:v>
                </c:pt>
                <c:pt idx="50">
                  <c:v>2</c:v>
                </c:pt>
                <c:pt idx="51">
                  <c:v>4</c:v>
                </c:pt>
                <c:pt idx="52">
                  <c:v>5</c:v>
                </c:pt>
                <c:pt idx="53">
                  <c:v>2</c:v>
                </c:pt>
                <c:pt idx="54">
                  <c:v>4</c:v>
                </c:pt>
                <c:pt idx="55">
                  <c:v>2</c:v>
                </c:pt>
                <c:pt idx="56">
                  <c:v>6</c:v>
                </c:pt>
                <c:pt idx="57">
                  <c:v>3</c:v>
                </c:pt>
                <c:pt idx="58">
                  <c:v>8</c:v>
                </c:pt>
                <c:pt idx="59">
                  <c:v>7</c:v>
                </c:pt>
                <c:pt idx="60">
                  <c:v>7</c:v>
                </c:pt>
                <c:pt idx="61">
                  <c:v>20</c:v>
                </c:pt>
                <c:pt idx="62">
                  <c:v>15</c:v>
                </c:pt>
                <c:pt idx="63">
                  <c:v>17</c:v>
                </c:pt>
                <c:pt idx="64">
                  <c:v>8</c:v>
                </c:pt>
                <c:pt idx="65">
                  <c:v>28</c:v>
                </c:pt>
                <c:pt idx="66">
                  <c:v>34</c:v>
                </c:pt>
                <c:pt idx="67">
                  <c:v>33</c:v>
                </c:pt>
                <c:pt idx="68">
                  <c:v>35</c:v>
                </c:pt>
                <c:pt idx="69">
                  <c:v>41</c:v>
                </c:pt>
                <c:pt idx="70">
                  <c:v>21</c:v>
                </c:pt>
                <c:pt idx="71">
                  <c:v>20</c:v>
                </c:pt>
                <c:pt idx="72">
                  <c:v>53</c:v>
                </c:pt>
                <c:pt idx="73">
                  <c:v>43</c:v>
                </c:pt>
                <c:pt idx="74">
                  <c:v>92</c:v>
                </c:pt>
                <c:pt idx="75">
                  <c:v>80</c:v>
                </c:pt>
                <c:pt idx="76">
                  <c:v>70</c:v>
                </c:pt>
                <c:pt idx="77">
                  <c:v>45</c:v>
                </c:pt>
                <c:pt idx="78">
                  <c:v>24</c:v>
                </c:pt>
                <c:pt idx="79">
                  <c:v>59</c:v>
                </c:pt>
                <c:pt idx="80">
                  <c:v>74</c:v>
                </c:pt>
                <c:pt idx="81">
                  <c:v>52</c:v>
                </c:pt>
                <c:pt idx="82">
                  <c:v>55</c:v>
                </c:pt>
                <c:pt idx="83">
                  <c:v>88</c:v>
                </c:pt>
                <c:pt idx="84">
                  <c:v>48</c:v>
                </c:pt>
                <c:pt idx="85">
                  <c:v>84</c:v>
                </c:pt>
                <c:pt idx="86">
                  <c:v>54</c:v>
                </c:pt>
                <c:pt idx="87">
                  <c:v>31</c:v>
                </c:pt>
                <c:pt idx="88">
                  <c:v>35</c:v>
                </c:pt>
                <c:pt idx="89">
                  <c:v>31</c:v>
                </c:pt>
                <c:pt idx="90">
                  <c:v>29</c:v>
                </c:pt>
                <c:pt idx="91">
                  <c:v>16</c:v>
                </c:pt>
                <c:pt idx="92">
                  <c:v>30</c:v>
                </c:pt>
                <c:pt idx="93">
                  <c:v>32</c:v>
                </c:pt>
                <c:pt idx="94">
                  <c:v>44</c:v>
                </c:pt>
                <c:pt idx="95">
                  <c:v>28</c:v>
                </c:pt>
                <c:pt idx="96">
                  <c:v>14</c:v>
                </c:pt>
                <c:pt idx="97">
                  <c:v>17</c:v>
                </c:pt>
                <c:pt idx="98">
                  <c:v>10</c:v>
                </c:pt>
                <c:pt idx="99">
                  <c:v>13</c:v>
                </c:pt>
                <c:pt idx="100">
                  <c:v>7</c:v>
                </c:pt>
                <c:pt idx="101">
                  <c:v>12</c:v>
                </c:pt>
                <c:pt idx="102">
                  <c:v>8</c:v>
                </c:pt>
                <c:pt idx="103">
                  <c:v>10</c:v>
                </c:pt>
                <c:pt idx="104">
                  <c:v>16</c:v>
                </c:pt>
                <c:pt idx="105">
                  <c:v>11</c:v>
                </c:pt>
                <c:pt idx="106">
                  <c:v>1</c:v>
                </c:pt>
                <c:pt idx="107">
                  <c:v>6</c:v>
                </c:pt>
                <c:pt idx="108">
                  <c:v>12</c:v>
                </c:pt>
                <c:pt idx="109">
                  <c:v>3</c:v>
                </c:pt>
                <c:pt idx="110">
                  <c:v>3</c:v>
                </c:pt>
                <c:pt idx="111">
                  <c:v>2</c:v>
                </c:pt>
                <c:pt idx="112">
                  <c:v>0</c:v>
                </c:pt>
                <c:pt idx="113">
                  <c:v>1</c:v>
                </c:pt>
                <c:pt idx="114">
                  <c:v>3</c:v>
                </c:pt>
                <c:pt idx="115">
                  <c:v>3</c:v>
                </c:pt>
                <c:pt idx="116">
                  <c:v>3</c:v>
                </c:pt>
                <c:pt idx="117">
                  <c:v>1</c:v>
                </c:pt>
                <c:pt idx="118">
                  <c:v>0</c:v>
                </c:pt>
                <c:pt idx="119">
                  <c:v>0</c:v>
                </c:pt>
                <c:pt idx="120">
                  <c:v>0</c:v>
                </c:pt>
                <c:pt idx="121">
                  <c:v>0</c:v>
                </c:pt>
                <c:pt idx="122">
                  <c:v>1</c:v>
                </c:pt>
                <c:pt idx="123">
                  <c:v>0</c:v>
                </c:pt>
                <c:pt idx="124">
                  <c:v>0</c:v>
                </c:pt>
                <c:pt idx="125">
                  <c:v>0</c:v>
                </c:pt>
                <c:pt idx="126">
                  <c:v>1</c:v>
                </c:pt>
                <c:pt idx="127">
                  <c:v>0</c:v>
                </c:pt>
                <c:pt idx="128">
                  <c:v>0</c:v>
                </c:pt>
                <c:pt idx="129">
                  <c:v>0</c:v>
                </c:pt>
                <c:pt idx="130">
                  <c:v>0</c:v>
                </c:pt>
                <c:pt idx="131">
                  <c:v>0</c:v>
                </c:pt>
                <c:pt idx="132">
                  <c:v>1</c:v>
                </c:pt>
                <c:pt idx="133">
                  <c:v>1</c:v>
                </c:pt>
                <c:pt idx="134">
                  <c:v>0</c:v>
                </c:pt>
                <c:pt idx="135">
                  <c:v>0</c:v>
                </c:pt>
                <c:pt idx="136">
                  <c:v>0</c:v>
                </c:pt>
                <c:pt idx="137">
                  <c:v>1</c:v>
                </c:pt>
                <c:pt idx="138">
                  <c:v>0</c:v>
                </c:pt>
                <c:pt idx="139">
                  <c:v>0</c:v>
                </c:pt>
                <c:pt idx="140">
                  <c:v>1</c:v>
                </c:pt>
                <c:pt idx="141">
                  <c:v>0</c:v>
                </c:pt>
                <c:pt idx="142">
                  <c:v>3</c:v>
                </c:pt>
                <c:pt idx="143">
                  <c:v>4</c:v>
                </c:pt>
                <c:pt idx="144">
                  <c:v>4</c:v>
                </c:pt>
                <c:pt idx="145">
                  <c:v>2</c:v>
                </c:pt>
                <c:pt idx="146">
                  <c:v>6</c:v>
                </c:pt>
                <c:pt idx="147">
                  <c:v>3</c:v>
                </c:pt>
                <c:pt idx="148">
                  <c:v>0</c:v>
                </c:pt>
                <c:pt idx="149">
                  <c:v>0</c:v>
                </c:pt>
                <c:pt idx="150">
                  <c:v>2</c:v>
                </c:pt>
                <c:pt idx="151">
                  <c:v>1</c:v>
                </c:pt>
                <c:pt idx="152">
                  <c:v>2</c:v>
                </c:pt>
                <c:pt idx="153">
                  <c:v>2</c:v>
                </c:pt>
                <c:pt idx="154">
                  <c:v>5</c:v>
                </c:pt>
                <c:pt idx="155">
                  <c:v>7</c:v>
                </c:pt>
                <c:pt idx="156">
                  <c:v>5</c:v>
                </c:pt>
                <c:pt idx="157">
                  <c:v>10</c:v>
                </c:pt>
                <c:pt idx="158">
                  <c:v>8</c:v>
                </c:pt>
                <c:pt idx="159">
                  <c:v>11</c:v>
                </c:pt>
                <c:pt idx="160">
                  <c:v>17</c:v>
                </c:pt>
                <c:pt idx="161">
                  <c:v>6</c:v>
                </c:pt>
                <c:pt idx="162">
                  <c:v>8</c:v>
                </c:pt>
                <c:pt idx="163">
                  <c:v>12</c:v>
                </c:pt>
                <c:pt idx="164">
                  <c:v>10</c:v>
                </c:pt>
                <c:pt idx="165">
                  <c:v>30</c:v>
                </c:pt>
                <c:pt idx="166">
                  <c:v>22</c:v>
                </c:pt>
                <c:pt idx="167">
                  <c:v>28</c:v>
                </c:pt>
                <c:pt idx="168">
                  <c:v>32</c:v>
                </c:pt>
                <c:pt idx="169">
                  <c:v>18</c:v>
                </c:pt>
                <c:pt idx="170">
                  <c:v>20</c:v>
                </c:pt>
                <c:pt idx="171">
                  <c:v>61</c:v>
                </c:pt>
                <c:pt idx="172">
                  <c:v>66</c:v>
                </c:pt>
                <c:pt idx="173">
                  <c:v>53</c:v>
                </c:pt>
                <c:pt idx="174">
                  <c:v>86</c:v>
                </c:pt>
                <c:pt idx="175">
                  <c:v>89</c:v>
                </c:pt>
                <c:pt idx="176">
                  <c:v>49</c:v>
                </c:pt>
                <c:pt idx="177">
                  <c:v>72</c:v>
                </c:pt>
                <c:pt idx="178">
                  <c:v>121</c:v>
                </c:pt>
                <c:pt idx="179">
                  <c:v>104</c:v>
                </c:pt>
                <c:pt idx="180">
                  <c:v>149</c:v>
                </c:pt>
                <c:pt idx="181">
                  <c:v>132</c:v>
                </c:pt>
                <c:pt idx="182">
                  <c:v>141</c:v>
                </c:pt>
                <c:pt idx="183">
                  <c:v>86</c:v>
                </c:pt>
                <c:pt idx="184">
                  <c:v>155</c:v>
                </c:pt>
                <c:pt idx="185">
                  <c:v>221</c:v>
                </c:pt>
                <c:pt idx="186">
                  <c:v>190</c:v>
                </c:pt>
                <c:pt idx="187">
                  <c:v>216</c:v>
                </c:pt>
                <c:pt idx="188">
                  <c:v>195</c:v>
                </c:pt>
                <c:pt idx="189">
                  <c:v>194</c:v>
                </c:pt>
                <c:pt idx="190">
                  <c:v>81</c:v>
                </c:pt>
                <c:pt idx="191">
                  <c:v>193</c:v>
                </c:pt>
                <c:pt idx="192">
                  <c:v>196</c:v>
                </c:pt>
                <c:pt idx="193">
                  <c:v>225</c:v>
                </c:pt>
                <c:pt idx="194">
                  <c:v>255</c:v>
                </c:pt>
                <c:pt idx="195">
                  <c:v>178</c:v>
                </c:pt>
                <c:pt idx="196">
                  <c:v>195</c:v>
                </c:pt>
                <c:pt idx="197">
                  <c:v>123</c:v>
                </c:pt>
                <c:pt idx="198">
                  <c:v>101</c:v>
                </c:pt>
                <c:pt idx="199">
                  <c:v>184</c:v>
                </c:pt>
                <c:pt idx="200">
                  <c:v>177</c:v>
                </c:pt>
                <c:pt idx="201">
                  <c:v>192</c:v>
                </c:pt>
                <c:pt idx="202">
                  <c:v>151</c:v>
                </c:pt>
                <c:pt idx="203">
                  <c:v>147</c:v>
                </c:pt>
                <c:pt idx="204">
                  <c:v>71</c:v>
                </c:pt>
                <c:pt idx="205">
                  <c:v>185</c:v>
                </c:pt>
                <c:pt idx="206">
                  <c:v>187</c:v>
                </c:pt>
                <c:pt idx="207">
                  <c:v>132</c:v>
                </c:pt>
                <c:pt idx="208">
                  <c:v>166</c:v>
                </c:pt>
                <c:pt idx="209">
                  <c:v>134</c:v>
                </c:pt>
                <c:pt idx="210">
                  <c:v>121</c:v>
                </c:pt>
                <c:pt idx="211">
                  <c:v>60</c:v>
                </c:pt>
                <c:pt idx="212">
                  <c:v>119</c:v>
                </c:pt>
                <c:pt idx="213">
                  <c:v>119</c:v>
                </c:pt>
                <c:pt idx="214">
                  <c:v>94</c:v>
                </c:pt>
                <c:pt idx="215">
                  <c:v>106</c:v>
                </c:pt>
                <c:pt idx="216">
                  <c:v>90</c:v>
                </c:pt>
                <c:pt idx="217">
                  <c:v>62</c:v>
                </c:pt>
                <c:pt idx="218">
                  <c:v>53</c:v>
                </c:pt>
                <c:pt idx="219">
                  <c:v>114</c:v>
                </c:pt>
                <c:pt idx="220">
                  <c:v>96</c:v>
                </c:pt>
                <c:pt idx="221">
                  <c:v>74</c:v>
                </c:pt>
                <c:pt idx="222">
                  <c:v>74</c:v>
                </c:pt>
                <c:pt idx="223">
                  <c:v>76</c:v>
                </c:pt>
                <c:pt idx="224">
                  <c:v>67</c:v>
                </c:pt>
                <c:pt idx="225">
                  <c:v>45</c:v>
                </c:pt>
                <c:pt idx="226">
                  <c:v>81</c:v>
                </c:pt>
                <c:pt idx="227">
                  <c:v>63</c:v>
                </c:pt>
                <c:pt idx="228">
                  <c:v>92</c:v>
                </c:pt>
                <c:pt idx="229">
                  <c:v>120</c:v>
                </c:pt>
                <c:pt idx="230">
                  <c:v>83</c:v>
                </c:pt>
                <c:pt idx="231">
                  <c:v>77</c:v>
                </c:pt>
                <c:pt idx="232">
                  <c:v>32</c:v>
                </c:pt>
                <c:pt idx="233">
                  <c:v>89</c:v>
                </c:pt>
                <c:pt idx="234">
                  <c:v>78</c:v>
                </c:pt>
                <c:pt idx="235">
                  <c:v>57</c:v>
                </c:pt>
                <c:pt idx="236">
                  <c:v>60</c:v>
                </c:pt>
                <c:pt idx="237">
                  <c:v>81</c:v>
                </c:pt>
                <c:pt idx="238">
                  <c:v>59</c:v>
                </c:pt>
                <c:pt idx="239">
                  <c:v>39</c:v>
                </c:pt>
                <c:pt idx="240">
                  <c:v>67</c:v>
                </c:pt>
                <c:pt idx="241">
                  <c:v>39</c:v>
                </c:pt>
                <c:pt idx="242">
                  <c:v>66</c:v>
                </c:pt>
                <c:pt idx="243">
                  <c:v>62</c:v>
                </c:pt>
                <c:pt idx="244">
                  <c:v>66</c:v>
                </c:pt>
                <c:pt idx="245">
                  <c:v>48</c:v>
                </c:pt>
                <c:pt idx="246">
                  <c:v>36</c:v>
                </c:pt>
                <c:pt idx="247">
                  <c:v>51</c:v>
                </c:pt>
                <c:pt idx="248">
                  <c:v>59</c:v>
                </c:pt>
                <c:pt idx="249">
                  <c:v>76</c:v>
                </c:pt>
                <c:pt idx="250">
                  <c:v>50</c:v>
                </c:pt>
                <c:pt idx="251">
                  <c:v>51</c:v>
                </c:pt>
                <c:pt idx="252">
                  <c:v>39</c:v>
                </c:pt>
                <c:pt idx="253">
                  <c:v>31</c:v>
                </c:pt>
                <c:pt idx="254">
                  <c:v>59</c:v>
                </c:pt>
                <c:pt idx="255">
                  <c:v>51</c:v>
                </c:pt>
                <c:pt idx="256">
                  <c:v>49</c:v>
                </c:pt>
                <c:pt idx="257">
                  <c:v>58</c:v>
                </c:pt>
                <c:pt idx="258">
                  <c:v>52</c:v>
                </c:pt>
                <c:pt idx="259">
                  <c:v>45</c:v>
                </c:pt>
                <c:pt idx="260">
                  <c:v>26</c:v>
                </c:pt>
                <c:pt idx="261">
                  <c:v>69</c:v>
                </c:pt>
                <c:pt idx="262">
                  <c:v>61</c:v>
                </c:pt>
                <c:pt idx="263">
                  <c:v>51</c:v>
                </c:pt>
                <c:pt idx="264">
                  <c:v>53</c:v>
                </c:pt>
                <c:pt idx="265">
                  <c:v>50</c:v>
                </c:pt>
                <c:pt idx="266">
                  <c:v>50</c:v>
                </c:pt>
                <c:pt idx="267">
                  <c:v>41</c:v>
                </c:pt>
                <c:pt idx="268">
                  <c:v>65</c:v>
                </c:pt>
                <c:pt idx="269">
                  <c:v>82</c:v>
                </c:pt>
                <c:pt idx="270">
                  <c:v>78</c:v>
                </c:pt>
                <c:pt idx="271">
                  <c:v>100</c:v>
                </c:pt>
                <c:pt idx="272">
                  <c:v>96</c:v>
                </c:pt>
                <c:pt idx="273">
                  <c:v>70</c:v>
                </c:pt>
                <c:pt idx="274">
                  <c:v>43</c:v>
                </c:pt>
                <c:pt idx="275">
                  <c:v>142</c:v>
                </c:pt>
                <c:pt idx="276">
                  <c:v>117</c:v>
                </c:pt>
                <c:pt idx="277">
                  <c:v>125</c:v>
                </c:pt>
                <c:pt idx="278">
                  <c:v>137</c:v>
                </c:pt>
                <c:pt idx="279">
                  <c:v>143</c:v>
                </c:pt>
                <c:pt idx="280">
                  <c:v>123</c:v>
                </c:pt>
                <c:pt idx="281">
                  <c:v>74</c:v>
                </c:pt>
                <c:pt idx="282">
                  <c:v>156</c:v>
                </c:pt>
                <c:pt idx="283">
                  <c:v>85</c:v>
                </c:pt>
                <c:pt idx="284">
                  <c:v>125</c:v>
                </c:pt>
                <c:pt idx="285">
                  <c:v>169</c:v>
                </c:pt>
                <c:pt idx="286">
                  <c:v>191</c:v>
                </c:pt>
                <c:pt idx="287">
                  <c:v>140</c:v>
                </c:pt>
                <c:pt idx="288">
                  <c:v>78</c:v>
                </c:pt>
                <c:pt idx="289">
                  <c:v>226</c:v>
                </c:pt>
                <c:pt idx="290">
                  <c:v>256</c:v>
                </c:pt>
                <c:pt idx="291">
                  <c:v>231</c:v>
                </c:pt>
                <c:pt idx="292">
                  <c:v>263</c:v>
                </c:pt>
                <c:pt idx="293">
                  <c:v>285</c:v>
                </c:pt>
                <c:pt idx="294">
                  <c:v>266</c:v>
                </c:pt>
                <c:pt idx="295">
                  <c:v>73</c:v>
                </c:pt>
                <c:pt idx="296">
                  <c:v>271</c:v>
                </c:pt>
                <c:pt idx="297">
                  <c:v>273</c:v>
                </c:pt>
                <c:pt idx="298">
                  <c:v>339</c:v>
                </c:pt>
                <c:pt idx="299">
                  <c:v>370</c:v>
                </c:pt>
                <c:pt idx="300">
                  <c:v>416</c:v>
                </c:pt>
                <c:pt idx="301">
                  <c:v>485</c:v>
                </c:pt>
                <c:pt idx="302">
                  <c:v>281</c:v>
                </c:pt>
                <c:pt idx="303">
                  <c:v>209</c:v>
                </c:pt>
                <c:pt idx="304">
                  <c:v>319</c:v>
                </c:pt>
                <c:pt idx="305">
                  <c:v>326</c:v>
                </c:pt>
                <c:pt idx="306">
                  <c:v>383</c:v>
                </c:pt>
                <c:pt idx="307">
                  <c:v>462</c:v>
                </c:pt>
                <c:pt idx="308">
                  <c:v>381</c:v>
                </c:pt>
                <c:pt idx="309">
                  <c:v>261</c:v>
                </c:pt>
                <c:pt idx="310">
                  <c:v>325</c:v>
                </c:pt>
                <c:pt idx="311">
                  <c:v>427</c:v>
                </c:pt>
                <c:pt idx="312">
                  <c:v>389</c:v>
                </c:pt>
                <c:pt idx="313">
                  <c:v>394</c:v>
                </c:pt>
                <c:pt idx="314">
                  <c:v>403</c:v>
                </c:pt>
                <c:pt idx="315">
                  <c:v>322</c:v>
                </c:pt>
                <c:pt idx="316">
                  <c:v>237</c:v>
                </c:pt>
                <c:pt idx="317">
                  <c:v>259</c:v>
                </c:pt>
                <c:pt idx="318">
                  <c:v>427</c:v>
                </c:pt>
                <c:pt idx="319">
                  <c:v>418</c:v>
                </c:pt>
                <c:pt idx="320">
                  <c:v>357</c:v>
                </c:pt>
                <c:pt idx="321">
                  <c:v>429</c:v>
                </c:pt>
                <c:pt idx="322">
                  <c:v>308</c:v>
                </c:pt>
                <c:pt idx="323">
                  <c:v>185</c:v>
                </c:pt>
                <c:pt idx="324">
                  <c:v>306</c:v>
                </c:pt>
                <c:pt idx="325">
                  <c:v>396</c:v>
                </c:pt>
                <c:pt idx="326">
                  <c:v>351</c:v>
                </c:pt>
                <c:pt idx="327">
                  <c:v>309</c:v>
                </c:pt>
                <c:pt idx="328">
                  <c:v>311</c:v>
                </c:pt>
                <c:pt idx="329">
                  <c:v>251</c:v>
                </c:pt>
                <c:pt idx="330">
                  <c:v>180</c:v>
                </c:pt>
                <c:pt idx="331">
                  <c:v>282</c:v>
                </c:pt>
                <c:pt idx="332">
                  <c:v>312</c:v>
                </c:pt>
                <c:pt idx="333">
                  <c:v>289</c:v>
                </c:pt>
                <c:pt idx="334">
                  <c:v>294</c:v>
                </c:pt>
                <c:pt idx="335">
                  <c:v>299</c:v>
                </c:pt>
                <c:pt idx="336">
                  <c:v>233</c:v>
                </c:pt>
                <c:pt idx="337">
                  <c:v>150</c:v>
                </c:pt>
                <c:pt idx="338">
                  <c:v>302</c:v>
                </c:pt>
                <c:pt idx="339">
                  <c:v>307</c:v>
                </c:pt>
                <c:pt idx="340">
                  <c:v>313</c:v>
                </c:pt>
                <c:pt idx="341">
                  <c:v>262</c:v>
                </c:pt>
                <c:pt idx="342">
                  <c:v>258</c:v>
                </c:pt>
                <c:pt idx="343">
                  <c:v>252</c:v>
                </c:pt>
                <c:pt idx="344">
                  <c:v>286</c:v>
                </c:pt>
                <c:pt idx="345">
                  <c:v>394</c:v>
                </c:pt>
                <c:pt idx="346">
                  <c:v>560</c:v>
                </c:pt>
                <c:pt idx="347">
                  <c:v>607</c:v>
                </c:pt>
                <c:pt idx="348">
                  <c:v>654</c:v>
                </c:pt>
                <c:pt idx="349">
                  <c:v>647</c:v>
                </c:pt>
                <c:pt idx="350">
                  <c:v>532</c:v>
                </c:pt>
                <c:pt idx="351">
                  <c:v>479</c:v>
                </c:pt>
                <c:pt idx="352">
                  <c:v>374</c:v>
                </c:pt>
                <c:pt idx="353">
                  <c:v>536</c:v>
                </c:pt>
                <c:pt idx="354">
                  <c:v>592</c:v>
                </c:pt>
                <c:pt idx="355">
                  <c:v>568</c:v>
                </c:pt>
                <c:pt idx="356">
                  <c:v>629</c:v>
                </c:pt>
                <c:pt idx="357">
                  <c:v>464</c:v>
                </c:pt>
                <c:pt idx="358">
                  <c:v>431</c:v>
                </c:pt>
                <c:pt idx="359">
                  <c:v>525</c:v>
                </c:pt>
                <c:pt idx="360">
                  <c:v>507</c:v>
                </c:pt>
                <c:pt idx="361">
                  <c:v>501</c:v>
                </c:pt>
                <c:pt idx="362">
                  <c:v>450</c:v>
                </c:pt>
                <c:pt idx="363">
                  <c:v>525</c:v>
                </c:pt>
                <c:pt idx="364">
                  <c:v>421</c:v>
                </c:pt>
                <c:pt idx="365">
                  <c:v>273</c:v>
                </c:pt>
                <c:pt idx="366">
                  <c:v>343</c:v>
                </c:pt>
                <c:pt idx="367">
                  <c:v>357</c:v>
                </c:pt>
                <c:pt idx="368">
                  <c:v>397</c:v>
                </c:pt>
                <c:pt idx="369">
                  <c:v>345</c:v>
                </c:pt>
                <c:pt idx="370">
                  <c:v>338</c:v>
                </c:pt>
                <c:pt idx="371">
                  <c:v>214</c:v>
                </c:pt>
                <c:pt idx="372">
                  <c:v>178</c:v>
                </c:pt>
                <c:pt idx="373">
                  <c:v>211</c:v>
                </c:pt>
                <c:pt idx="374">
                  <c:v>244</c:v>
                </c:pt>
                <c:pt idx="375">
                  <c:v>207</c:v>
                </c:pt>
                <c:pt idx="376">
                  <c:v>209</c:v>
                </c:pt>
                <c:pt idx="377">
                  <c:v>188</c:v>
                </c:pt>
                <c:pt idx="378">
                  <c:v>117</c:v>
                </c:pt>
                <c:pt idx="379">
                  <c:v>119</c:v>
                </c:pt>
                <c:pt idx="380">
                  <c:v>155</c:v>
                </c:pt>
                <c:pt idx="381">
                  <c:v>127</c:v>
                </c:pt>
                <c:pt idx="382">
                  <c:v>141</c:v>
                </c:pt>
                <c:pt idx="383">
                  <c:v>89</c:v>
                </c:pt>
                <c:pt idx="384">
                  <c:v>142</c:v>
                </c:pt>
                <c:pt idx="385">
                  <c:v>98</c:v>
                </c:pt>
                <c:pt idx="386">
                  <c:v>69</c:v>
                </c:pt>
                <c:pt idx="387">
                  <c:v>98</c:v>
                </c:pt>
                <c:pt idx="388">
                  <c:v>133</c:v>
                </c:pt>
                <c:pt idx="389">
                  <c:v>89</c:v>
                </c:pt>
                <c:pt idx="390">
                  <c:v>91</c:v>
                </c:pt>
                <c:pt idx="391">
                  <c:v>94</c:v>
                </c:pt>
                <c:pt idx="392">
                  <c:v>60</c:v>
                </c:pt>
                <c:pt idx="393">
                  <c:v>62</c:v>
                </c:pt>
                <c:pt idx="394">
                  <c:v>100</c:v>
                </c:pt>
                <c:pt idx="395">
                  <c:v>62</c:v>
                </c:pt>
                <c:pt idx="396">
                  <c:v>82</c:v>
                </c:pt>
                <c:pt idx="397">
                  <c:v>77</c:v>
                </c:pt>
                <c:pt idx="398">
                  <c:v>69</c:v>
                </c:pt>
                <c:pt idx="399">
                  <c:v>54</c:v>
                </c:pt>
                <c:pt idx="400">
                  <c:v>56</c:v>
                </c:pt>
                <c:pt idx="401">
                  <c:v>81</c:v>
                </c:pt>
                <c:pt idx="402">
                  <c:v>98</c:v>
                </c:pt>
                <c:pt idx="403">
                  <c:v>81</c:v>
                </c:pt>
                <c:pt idx="404">
                  <c:v>74</c:v>
                </c:pt>
                <c:pt idx="405">
                  <c:v>82</c:v>
                </c:pt>
                <c:pt idx="406">
                  <c:v>76</c:v>
                </c:pt>
                <c:pt idx="407">
                  <c:v>38</c:v>
                </c:pt>
                <c:pt idx="408">
                  <c:v>103</c:v>
                </c:pt>
                <c:pt idx="409">
                  <c:v>84</c:v>
                </c:pt>
                <c:pt idx="410">
                  <c:v>88</c:v>
                </c:pt>
                <c:pt idx="411">
                  <c:v>111</c:v>
                </c:pt>
                <c:pt idx="412">
                  <c:v>120</c:v>
                </c:pt>
                <c:pt idx="413">
                  <c:v>92</c:v>
                </c:pt>
                <c:pt idx="414">
                  <c:v>67</c:v>
                </c:pt>
                <c:pt idx="415">
                  <c:v>86</c:v>
                </c:pt>
                <c:pt idx="416">
                  <c:v>147</c:v>
                </c:pt>
                <c:pt idx="417">
                  <c:v>141</c:v>
                </c:pt>
                <c:pt idx="418">
                  <c:v>158</c:v>
                </c:pt>
                <c:pt idx="419">
                  <c:v>153</c:v>
                </c:pt>
                <c:pt idx="420">
                  <c:v>100</c:v>
                </c:pt>
                <c:pt idx="421">
                  <c:v>79</c:v>
                </c:pt>
                <c:pt idx="422">
                  <c:v>183</c:v>
                </c:pt>
                <c:pt idx="423">
                  <c:v>262</c:v>
                </c:pt>
                <c:pt idx="424">
                  <c:v>266</c:v>
                </c:pt>
                <c:pt idx="425">
                  <c:v>300</c:v>
                </c:pt>
                <c:pt idx="426">
                  <c:v>386</c:v>
                </c:pt>
                <c:pt idx="427">
                  <c:v>323</c:v>
                </c:pt>
                <c:pt idx="428">
                  <c:v>213</c:v>
                </c:pt>
                <c:pt idx="429">
                  <c:v>432</c:v>
                </c:pt>
                <c:pt idx="430">
                  <c:v>600</c:v>
                </c:pt>
                <c:pt idx="431">
                  <c:v>616</c:v>
                </c:pt>
                <c:pt idx="432">
                  <c:v>613</c:v>
                </c:pt>
                <c:pt idx="433">
                  <c:v>666</c:v>
                </c:pt>
                <c:pt idx="434">
                  <c:v>593</c:v>
                </c:pt>
                <c:pt idx="435">
                  <c:v>341</c:v>
                </c:pt>
                <c:pt idx="436">
                  <c:v>731</c:v>
                </c:pt>
                <c:pt idx="437">
                  <c:v>879</c:v>
                </c:pt>
                <c:pt idx="438">
                  <c:v>957</c:v>
                </c:pt>
                <c:pt idx="439">
                  <c:v>927</c:v>
                </c:pt>
                <c:pt idx="440">
                  <c:v>991</c:v>
                </c:pt>
                <c:pt idx="441">
                  <c:v>827</c:v>
                </c:pt>
                <c:pt idx="442">
                  <c:v>602</c:v>
                </c:pt>
                <c:pt idx="443">
                  <c:v>1099</c:v>
                </c:pt>
                <c:pt idx="444">
                  <c:v>1130</c:v>
                </c:pt>
                <c:pt idx="445">
                  <c:v>1208</c:v>
                </c:pt>
                <c:pt idx="446">
                  <c:v>1206</c:v>
                </c:pt>
                <c:pt idx="447">
                  <c:v>1161</c:v>
                </c:pt>
                <c:pt idx="448">
                  <c:v>1219</c:v>
                </c:pt>
                <c:pt idx="449">
                  <c:v>719</c:v>
                </c:pt>
                <c:pt idx="450">
                  <c:v>1153</c:v>
                </c:pt>
                <c:pt idx="451">
                  <c:v>1241</c:v>
                </c:pt>
                <c:pt idx="452">
                  <c:v>1167</c:v>
                </c:pt>
                <c:pt idx="453">
                  <c:v>1161</c:v>
                </c:pt>
                <c:pt idx="454">
                  <c:v>1097</c:v>
                </c:pt>
                <c:pt idx="455">
                  <c:v>1050</c:v>
                </c:pt>
                <c:pt idx="456">
                  <c:v>922</c:v>
                </c:pt>
                <c:pt idx="457">
                  <c:v>1230</c:v>
                </c:pt>
                <c:pt idx="458">
                  <c:v>1260</c:v>
                </c:pt>
                <c:pt idx="459">
                  <c:v>1171</c:v>
                </c:pt>
                <c:pt idx="460">
                  <c:v>1041</c:v>
                </c:pt>
                <c:pt idx="461">
                  <c:v>1260</c:v>
                </c:pt>
                <c:pt idx="462">
                  <c:v>1055</c:v>
                </c:pt>
                <c:pt idx="463">
                  <c:v>845</c:v>
                </c:pt>
                <c:pt idx="464">
                  <c:v>884</c:v>
                </c:pt>
                <c:pt idx="465">
                  <c:v>668</c:v>
                </c:pt>
                <c:pt idx="466">
                  <c:v>746</c:v>
                </c:pt>
                <c:pt idx="467">
                  <c:v>1003</c:v>
                </c:pt>
                <c:pt idx="468">
                  <c:v>1018</c:v>
                </c:pt>
                <c:pt idx="469">
                  <c:v>872</c:v>
                </c:pt>
                <c:pt idx="470">
                  <c:v>668</c:v>
                </c:pt>
                <c:pt idx="471">
                  <c:v>974</c:v>
                </c:pt>
                <c:pt idx="472">
                  <c:v>849</c:v>
                </c:pt>
                <c:pt idx="473">
                  <c:v>760</c:v>
                </c:pt>
                <c:pt idx="474">
                  <c:v>575</c:v>
                </c:pt>
                <c:pt idx="475">
                  <c:v>785</c:v>
                </c:pt>
                <c:pt idx="476">
                  <c:v>620</c:v>
                </c:pt>
                <c:pt idx="477">
                  <c:v>381</c:v>
                </c:pt>
                <c:pt idx="478">
                  <c:v>508</c:v>
                </c:pt>
                <c:pt idx="479">
                  <c:v>477</c:v>
                </c:pt>
                <c:pt idx="480">
                  <c:v>500</c:v>
                </c:pt>
                <c:pt idx="481">
                  <c:v>415</c:v>
                </c:pt>
                <c:pt idx="482">
                  <c:v>406</c:v>
                </c:pt>
                <c:pt idx="483">
                  <c:v>274</c:v>
                </c:pt>
                <c:pt idx="484">
                  <c:v>216</c:v>
                </c:pt>
                <c:pt idx="485">
                  <c:v>327</c:v>
                </c:pt>
                <c:pt idx="486">
                  <c:v>331</c:v>
                </c:pt>
                <c:pt idx="487">
                  <c:v>309</c:v>
                </c:pt>
                <c:pt idx="488">
                  <c:v>290</c:v>
                </c:pt>
                <c:pt idx="489">
                  <c:v>216</c:v>
                </c:pt>
                <c:pt idx="490">
                  <c:v>197</c:v>
                </c:pt>
                <c:pt idx="491">
                  <c:v>98</c:v>
                </c:pt>
                <c:pt idx="492">
                  <c:v>201</c:v>
                </c:pt>
                <c:pt idx="493">
                  <c:v>213</c:v>
                </c:pt>
                <c:pt idx="494">
                  <c:v>226</c:v>
                </c:pt>
                <c:pt idx="495">
                  <c:v>189</c:v>
                </c:pt>
                <c:pt idx="496">
                  <c:v>174</c:v>
                </c:pt>
                <c:pt idx="497">
                  <c:v>145</c:v>
                </c:pt>
                <c:pt idx="498">
                  <c:v>72</c:v>
                </c:pt>
                <c:pt idx="499">
                  <c:v>190</c:v>
                </c:pt>
                <c:pt idx="500">
                  <c:v>153</c:v>
                </c:pt>
                <c:pt idx="501">
                  <c:v>148</c:v>
                </c:pt>
                <c:pt idx="502">
                  <c:v>134</c:v>
                </c:pt>
                <c:pt idx="503">
                  <c:v>126</c:v>
                </c:pt>
                <c:pt idx="504">
                  <c:v>96</c:v>
                </c:pt>
                <c:pt idx="505">
                  <c:v>57</c:v>
                </c:pt>
                <c:pt idx="506">
                  <c:v>110</c:v>
                </c:pt>
                <c:pt idx="507">
                  <c:v>108</c:v>
                </c:pt>
                <c:pt idx="508">
                  <c:v>95</c:v>
                </c:pt>
                <c:pt idx="509">
                  <c:v>79</c:v>
                </c:pt>
                <c:pt idx="510">
                  <c:v>111</c:v>
                </c:pt>
                <c:pt idx="511">
                  <c:v>106</c:v>
                </c:pt>
                <c:pt idx="512">
                  <c:v>42</c:v>
                </c:pt>
                <c:pt idx="513">
                  <c:v>107</c:v>
                </c:pt>
                <c:pt idx="514">
                  <c:v>125</c:v>
                </c:pt>
                <c:pt idx="515">
                  <c:v>116</c:v>
                </c:pt>
                <c:pt idx="516">
                  <c:v>120</c:v>
                </c:pt>
                <c:pt idx="517">
                  <c:v>88</c:v>
                </c:pt>
                <c:pt idx="518">
                  <c:v>96</c:v>
                </c:pt>
                <c:pt idx="519">
                  <c:v>40</c:v>
                </c:pt>
                <c:pt idx="520">
                  <c:v>101</c:v>
                </c:pt>
                <c:pt idx="521">
                  <c:v>108</c:v>
                </c:pt>
                <c:pt idx="522">
                  <c:v>108</c:v>
                </c:pt>
                <c:pt idx="523">
                  <c:v>123</c:v>
                </c:pt>
                <c:pt idx="524">
                  <c:v>148</c:v>
                </c:pt>
                <c:pt idx="525">
                  <c:v>88</c:v>
                </c:pt>
                <c:pt idx="526">
                  <c:v>77</c:v>
                </c:pt>
                <c:pt idx="527">
                  <c:v>136</c:v>
                </c:pt>
                <c:pt idx="528">
                  <c:v>151</c:v>
                </c:pt>
                <c:pt idx="529">
                  <c:v>125</c:v>
                </c:pt>
                <c:pt idx="530">
                  <c:v>143</c:v>
                </c:pt>
                <c:pt idx="531">
                  <c:v>200</c:v>
                </c:pt>
                <c:pt idx="532">
                  <c:v>166</c:v>
                </c:pt>
                <c:pt idx="533">
                  <c:v>104</c:v>
                </c:pt>
                <c:pt idx="534">
                  <c:v>225</c:v>
                </c:pt>
                <c:pt idx="535">
                  <c:v>349</c:v>
                </c:pt>
                <c:pt idx="536">
                  <c:v>324</c:v>
                </c:pt>
                <c:pt idx="537">
                  <c:v>254</c:v>
                </c:pt>
                <c:pt idx="538">
                  <c:v>380</c:v>
                </c:pt>
                <c:pt idx="539">
                  <c:v>262</c:v>
                </c:pt>
                <c:pt idx="540">
                  <c:v>224</c:v>
                </c:pt>
                <c:pt idx="541">
                  <c:v>313</c:v>
                </c:pt>
                <c:pt idx="542">
                  <c:v>491</c:v>
                </c:pt>
                <c:pt idx="543">
                  <c:v>461</c:v>
                </c:pt>
                <c:pt idx="544">
                  <c:v>379</c:v>
                </c:pt>
                <c:pt idx="545">
                  <c:v>283</c:v>
                </c:pt>
                <c:pt idx="546">
                  <c:v>471</c:v>
                </c:pt>
                <c:pt idx="547">
                  <c:v>374</c:v>
                </c:pt>
                <c:pt idx="548">
                  <c:v>741</c:v>
                </c:pt>
                <c:pt idx="549">
                  <c:v>798</c:v>
                </c:pt>
                <c:pt idx="550">
                  <c:v>932</c:v>
                </c:pt>
                <c:pt idx="551">
                  <c:v>882</c:v>
                </c:pt>
                <c:pt idx="552">
                  <c:v>1040</c:v>
                </c:pt>
                <c:pt idx="553">
                  <c:v>890</c:v>
                </c:pt>
                <c:pt idx="554">
                  <c:v>448</c:v>
                </c:pt>
                <c:pt idx="555">
                  <c:v>1077</c:v>
                </c:pt>
                <c:pt idx="556">
                  <c:v>1224</c:v>
                </c:pt>
                <c:pt idx="557">
                  <c:v>1085</c:v>
                </c:pt>
                <c:pt idx="558">
                  <c:v>1310</c:v>
                </c:pt>
                <c:pt idx="559">
                  <c:v>1123</c:v>
                </c:pt>
                <c:pt idx="560">
                  <c:v>1164</c:v>
                </c:pt>
                <c:pt idx="561">
                  <c:v>995</c:v>
                </c:pt>
                <c:pt idx="562">
                  <c:v>697</c:v>
                </c:pt>
                <c:pt idx="563">
                  <c:v>1490</c:v>
                </c:pt>
                <c:pt idx="564">
                  <c:v>1654</c:v>
                </c:pt>
                <c:pt idx="565">
                  <c:v>1561</c:v>
                </c:pt>
                <c:pt idx="566">
                  <c:v>1828</c:v>
                </c:pt>
                <c:pt idx="567">
                  <c:v>1764</c:v>
                </c:pt>
                <c:pt idx="568">
                  <c:v>964</c:v>
                </c:pt>
                <c:pt idx="569">
                  <c:v>1856</c:v>
                </c:pt>
                <c:pt idx="570">
                  <c:v>2296</c:v>
                </c:pt>
                <c:pt idx="571">
                  <c:v>2443</c:v>
                </c:pt>
                <c:pt idx="572">
                  <c:v>2585</c:v>
                </c:pt>
                <c:pt idx="573">
                  <c:v>2556</c:v>
                </c:pt>
                <c:pt idx="574">
                  <c:v>2221</c:v>
                </c:pt>
                <c:pt idx="575">
                  <c:v>1557</c:v>
                </c:pt>
                <c:pt idx="576">
                  <c:v>2368</c:v>
                </c:pt>
                <c:pt idx="577">
                  <c:v>2807</c:v>
                </c:pt>
                <c:pt idx="578">
                  <c:v>2829</c:v>
                </c:pt>
                <c:pt idx="579">
                  <c:v>2814</c:v>
                </c:pt>
                <c:pt idx="580">
                  <c:v>2641</c:v>
                </c:pt>
                <c:pt idx="581">
                  <c:v>2389</c:v>
                </c:pt>
                <c:pt idx="582">
                  <c:v>1604</c:v>
                </c:pt>
                <c:pt idx="583">
                  <c:v>2346</c:v>
                </c:pt>
                <c:pt idx="584">
                  <c:v>3004</c:v>
                </c:pt>
                <c:pt idx="585">
                  <c:v>2501</c:v>
                </c:pt>
                <c:pt idx="586">
                  <c:v>2303</c:v>
                </c:pt>
                <c:pt idx="587">
                  <c:v>2353</c:v>
                </c:pt>
                <c:pt idx="588">
                  <c:v>1819</c:v>
                </c:pt>
                <c:pt idx="589">
                  <c:v>924</c:v>
                </c:pt>
                <c:pt idx="590">
                  <c:v>1649</c:v>
                </c:pt>
                <c:pt idx="591">
                  <c:v>2011</c:v>
                </c:pt>
                <c:pt idx="592">
                  <c:v>1488</c:v>
                </c:pt>
                <c:pt idx="593">
                  <c:v>1309</c:v>
                </c:pt>
                <c:pt idx="594">
                  <c:v>1263</c:v>
                </c:pt>
                <c:pt idx="595">
                  <c:v>1147</c:v>
                </c:pt>
                <c:pt idx="596">
                  <c:v>452</c:v>
                </c:pt>
                <c:pt idx="597">
                  <c:v>942</c:v>
                </c:pt>
                <c:pt idx="598">
                  <c:v>1160</c:v>
                </c:pt>
                <c:pt idx="599">
                  <c:v>858</c:v>
                </c:pt>
                <c:pt idx="600">
                  <c:v>735</c:v>
                </c:pt>
                <c:pt idx="601">
                  <c:v>666</c:v>
                </c:pt>
                <c:pt idx="602">
                  <c:v>467</c:v>
                </c:pt>
                <c:pt idx="603">
                  <c:v>268</c:v>
                </c:pt>
                <c:pt idx="604">
                  <c:v>245</c:v>
                </c:pt>
                <c:pt idx="605">
                  <c:v>591</c:v>
                </c:pt>
                <c:pt idx="606">
                  <c:v>540</c:v>
                </c:pt>
                <c:pt idx="607">
                  <c:v>240</c:v>
                </c:pt>
                <c:pt idx="608">
                  <c:v>425</c:v>
                </c:pt>
                <c:pt idx="609">
                  <c:v>386</c:v>
                </c:pt>
                <c:pt idx="610">
                  <c:v>141</c:v>
                </c:pt>
                <c:pt idx="611">
                  <c:v>281</c:v>
                </c:pt>
                <c:pt idx="612">
                  <c:v>398</c:v>
                </c:pt>
                <c:pt idx="613">
                  <c:v>264</c:v>
                </c:pt>
                <c:pt idx="614">
                  <c:v>241</c:v>
                </c:pt>
                <c:pt idx="615">
                  <c:v>184</c:v>
                </c:pt>
                <c:pt idx="616">
                  <c:v>136</c:v>
                </c:pt>
                <c:pt idx="617">
                  <c:v>96</c:v>
                </c:pt>
                <c:pt idx="618">
                  <c:v>176</c:v>
                </c:pt>
                <c:pt idx="619">
                  <c:v>209</c:v>
                </c:pt>
                <c:pt idx="620">
                  <c:v>165</c:v>
                </c:pt>
                <c:pt idx="621">
                  <c:v>166</c:v>
                </c:pt>
                <c:pt idx="622">
                  <c:v>124</c:v>
                </c:pt>
                <c:pt idx="623">
                  <c:v>105</c:v>
                </c:pt>
                <c:pt idx="624">
                  <c:v>49</c:v>
                </c:pt>
                <c:pt idx="625">
                  <c:v>103</c:v>
                </c:pt>
                <c:pt idx="626">
                  <c:v>125</c:v>
                </c:pt>
                <c:pt idx="627">
                  <c:v>112</c:v>
                </c:pt>
                <c:pt idx="628">
                  <c:v>65</c:v>
                </c:pt>
                <c:pt idx="629">
                  <c:v>78</c:v>
                </c:pt>
                <c:pt idx="630">
                  <c:v>71</c:v>
                </c:pt>
                <c:pt idx="631">
                  <c:v>29</c:v>
                </c:pt>
                <c:pt idx="632">
                  <c:v>83</c:v>
                </c:pt>
                <c:pt idx="633">
                  <c:v>73</c:v>
                </c:pt>
                <c:pt idx="634">
                  <c:v>42</c:v>
                </c:pt>
                <c:pt idx="635">
                  <c:v>51</c:v>
                </c:pt>
                <c:pt idx="636">
                  <c:v>46</c:v>
                </c:pt>
                <c:pt idx="637">
                  <c:v>38</c:v>
                </c:pt>
                <c:pt idx="638">
                  <c:v>26</c:v>
                </c:pt>
                <c:pt idx="639">
                  <c:v>50</c:v>
                </c:pt>
                <c:pt idx="640">
                  <c:v>66</c:v>
                </c:pt>
                <c:pt idx="641">
                  <c:v>61</c:v>
                </c:pt>
                <c:pt idx="642">
                  <c:v>52</c:v>
                </c:pt>
                <c:pt idx="643">
                  <c:v>49</c:v>
                </c:pt>
                <c:pt idx="644">
                  <c:v>45</c:v>
                </c:pt>
                <c:pt idx="645">
                  <c:v>7</c:v>
                </c:pt>
                <c:pt idx="646">
                  <c:v>36</c:v>
                </c:pt>
                <c:pt idx="647">
                  <c:v>53</c:v>
                </c:pt>
                <c:pt idx="648">
                  <c:v>20</c:v>
                </c:pt>
                <c:pt idx="649">
                  <c:v>32</c:v>
                </c:pt>
                <c:pt idx="650">
                  <c:v>39</c:v>
                </c:pt>
                <c:pt idx="651">
                  <c:v>39</c:v>
                </c:pt>
                <c:pt idx="652">
                  <c:v>15</c:v>
                </c:pt>
                <c:pt idx="653">
                  <c:v>28</c:v>
                </c:pt>
                <c:pt idx="654">
                  <c:v>26</c:v>
                </c:pt>
                <c:pt idx="655">
                  <c:v>64</c:v>
                </c:pt>
                <c:pt idx="656">
                  <c:v>26</c:v>
                </c:pt>
                <c:pt idx="657">
                  <c:v>30</c:v>
                </c:pt>
                <c:pt idx="658">
                  <c:v>18</c:v>
                </c:pt>
                <c:pt idx="659">
                  <c:v>8</c:v>
                </c:pt>
                <c:pt idx="660">
                  <c:v>13</c:v>
                </c:pt>
                <c:pt idx="661">
                  <c:v>18</c:v>
                </c:pt>
                <c:pt idx="662">
                  <c:v>28</c:v>
                </c:pt>
                <c:pt idx="663">
                  <c:v>26</c:v>
                </c:pt>
                <c:pt idx="664">
                  <c:v>17</c:v>
                </c:pt>
                <c:pt idx="665">
                  <c:v>18</c:v>
                </c:pt>
                <c:pt idx="666">
                  <c:v>5</c:v>
                </c:pt>
                <c:pt idx="667">
                  <c:v>13</c:v>
                </c:pt>
                <c:pt idx="668">
                  <c:v>9</c:v>
                </c:pt>
                <c:pt idx="669">
                  <c:v>13</c:v>
                </c:pt>
                <c:pt idx="670">
                  <c:v>14</c:v>
                </c:pt>
                <c:pt idx="671">
                  <c:v>19</c:v>
                </c:pt>
                <c:pt idx="672">
                  <c:v>13</c:v>
                </c:pt>
                <c:pt idx="673">
                  <c:v>9</c:v>
                </c:pt>
                <c:pt idx="674">
                  <c:v>12</c:v>
                </c:pt>
                <c:pt idx="675">
                  <c:v>12</c:v>
                </c:pt>
                <c:pt idx="676">
                  <c:v>19</c:v>
                </c:pt>
                <c:pt idx="677">
                  <c:v>18</c:v>
                </c:pt>
                <c:pt idx="678">
                  <c:v>16</c:v>
                </c:pt>
                <c:pt idx="679">
                  <c:v>8</c:v>
                </c:pt>
                <c:pt idx="680">
                  <c:v>6</c:v>
                </c:pt>
                <c:pt idx="681">
                  <c:v>15</c:v>
                </c:pt>
                <c:pt idx="682">
                  <c:v>12</c:v>
                </c:pt>
                <c:pt idx="683">
                  <c:v>13</c:v>
                </c:pt>
                <c:pt idx="684">
                  <c:v>6</c:v>
                </c:pt>
                <c:pt idx="685">
                  <c:v>18</c:v>
                </c:pt>
                <c:pt idx="686">
                  <c:v>6</c:v>
                </c:pt>
                <c:pt idx="687">
                  <c:v>2</c:v>
                </c:pt>
                <c:pt idx="688">
                  <c:v>14</c:v>
                </c:pt>
                <c:pt idx="689">
                  <c:v>17</c:v>
                </c:pt>
                <c:pt idx="690">
                  <c:v>14</c:v>
                </c:pt>
                <c:pt idx="691">
                  <c:v>15</c:v>
                </c:pt>
                <c:pt idx="692">
                  <c:v>14</c:v>
                </c:pt>
                <c:pt idx="693">
                  <c:v>13</c:v>
                </c:pt>
                <c:pt idx="694">
                  <c:v>3</c:v>
                </c:pt>
                <c:pt idx="695">
                  <c:v>27</c:v>
                </c:pt>
                <c:pt idx="696">
                  <c:v>24</c:v>
                </c:pt>
                <c:pt idx="697">
                  <c:v>33</c:v>
                </c:pt>
                <c:pt idx="698">
                  <c:v>26</c:v>
                </c:pt>
                <c:pt idx="699">
                  <c:v>22</c:v>
                </c:pt>
                <c:pt idx="700">
                  <c:v>30</c:v>
                </c:pt>
                <c:pt idx="701">
                  <c:v>11</c:v>
                </c:pt>
                <c:pt idx="702">
                  <c:v>51</c:v>
                </c:pt>
                <c:pt idx="703">
                  <c:v>61</c:v>
                </c:pt>
                <c:pt idx="704">
                  <c:v>52</c:v>
                </c:pt>
                <c:pt idx="705">
                  <c:v>78</c:v>
                </c:pt>
                <c:pt idx="706">
                  <c:v>70</c:v>
                </c:pt>
                <c:pt idx="707">
                  <c:v>57</c:v>
                </c:pt>
                <c:pt idx="708">
                  <c:v>79</c:v>
                </c:pt>
                <c:pt idx="709">
                  <c:v>124</c:v>
                </c:pt>
                <c:pt idx="710">
                  <c:v>244</c:v>
                </c:pt>
                <c:pt idx="711">
                  <c:v>505</c:v>
                </c:pt>
                <c:pt idx="712">
                  <c:v>671</c:v>
                </c:pt>
                <c:pt idx="713">
                  <c:v>891</c:v>
                </c:pt>
                <c:pt idx="714">
                  <c:v>876</c:v>
                </c:pt>
                <c:pt idx="715">
                  <c:v>499</c:v>
                </c:pt>
                <c:pt idx="716">
                  <c:v>613</c:v>
                </c:pt>
                <c:pt idx="717">
                  <c:v>1711</c:v>
                </c:pt>
                <c:pt idx="718">
                  <c:v>2452</c:v>
                </c:pt>
                <c:pt idx="719">
                  <c:v>2826</c:v>
                </c:pt>
                <c:pt idx="720">
                  <c:v>3692</c:v>
                </c:pt>
                <c:pt idx="721">
                  <c:v>3760</c:v>
                </c:pt>
                <c:pt idx="722">
                  <c:v>2549</c:v>
                </c:pt>
                <c:pt idx="723">
                  <c:v>5394</c:v>
                </c:pt>
                <c:pt idx="724">
                  <c:v>6101</c:v>
                </c:pt>
                <c:pt idx="725">
                  <c:v>5933</c:v>
                </c:pt>
                <c:pt idx="726">
                  <c:v>6252</c:v>
                </c:pt>
                <c:pt idx="727">
                  <c:v>7375</c:v>
                </c:pt>
                <c:pt idx="728">
                  <c:v>6219</c:v>
                </c:pt>
                <c:pt idx="729">
                  <c:v>4800</c:v>
                </c:pt>
                <c:pt idx="730">
                  <c:v>8612</c:v>
                </c:pt>
                <c:pt idx="731">
                  <c:v>10374</c:v>
                </c:pt>
                <c:pt idx="732">
                  <c:v>10578</c:v>
                </c:pt>
                <c:pt idx="733">
                  <c:v>12850</c:v>
                </c:pt>
                <c:pt idx="734">
                  <c:v>13444</c:v>
                </c:pt>
                <c:pt idx="735">
                  <c:v>11683</c:v>
                </c:pt>
                <c:pt idx="736">
                  <c:v>6942</c:v>
                </c:pt>
                <c:pt idx="737">
                  <c:v>12797</c:v>
                </c:pt>
                <c:pt idx="738">
                  <c:v>12952</c:v>
                </c:pt>
                <c:pt idx="739">
                  <c:v>14283</c:v>
                </c:pt>
                <c:pt idx="740">
                  <c:v>13002</c:v>
                </c:pt>
                <c:pt idx="741">
                  <c:v>14196</c:v>
                </c:pt>
                <c:pt idx="742">
                  <c:v>12595</c:v>
                </c:pt>
                <c:pt idx="743">
                  <c:v>8881</c:v>
                </c:pt>
                <c:pt idx="744">
                  <c:v>11407</c:v>
                </c:pt>
                <c:pt idx="745">
                  <c:v>15252</c:v>
                </c:pt>
                <c:pt idx="746">
                  <c:v>12822</c:v>
                </c:pt>
                <c:pt idx="747">
                  <c:v>15291</c:v>
                </c:pt>
                <c:pt idx="748">
                  <c:v>6743</c:v>
                </c:pt>
                <c:pt idx="749">
                  <c:v>12571</c:v>
                </c:pt>
                <c:pt idx="750">
                  <c:v>7990</c:v>
                </c:pt>
                <c:pt idx="751">
                  <c:v>12591</c:v>
                </c:pt>
                <c:pt idx="752">
                  <c:v>12458</c:v>
                </c:pt>
                <c:pt idx="753">
                  <c:v>13907</c:v>
                </c:pt>
                <c:pt idx="754">
                  <c:v>11501</c:v>
                </c:pt>
                <c:pt idx="755">
                  <c:v>12446</c:v>
                </c:pt>
                <c:pt idx="756">
                  <c:v>8398</c:v>
                </c:pt>
                <c:pt idx="757">
                  <c:v>4696</c:v>
                </c:pt>
                <c:pt idx="758">
                  <c:v>10934</c:v>
                </c:pt>
                <c:pt idx="759">
                  <c:v>11467</c:v>
                </c:pt>
                <c:pt idx="760">
                  <c:v>5652</c:v>
                </c:pt>
                <c:pt idx="761">
                  <c:v>8528</c:v>
                </c:pt>
                <c:pt idx="762">
                  <c:v>10400</c:v>
                </c:pt>
                <c:pt idx="763">
                  <c:v>6702</c:v>
                </c:pt>
                <c:pt idx="764">
                  <c:v>4625</c:v>
                </c:pt>
                <c:pt idx="765">
                  <c:v>8962</c:v>
                </c:pt>
                <c:pt idx="766">
                  <c:v>9215</c:v>
                </c:pt>
                <c:pt idx="767">
                  <c:v>7745</c:v>
                </c:pt>
                <c:pt idx="768">
                  <c:v>6692</c:v>
                </c:pt>
                <c:pt idx="769">
                  <c:v>7133</c:v>
                </c:pt>
                <c:pt idx="770">
                  <c:v>5432</c:v>
                </c:pt>
                <c:pt idx="771">
                  <c:v>2036</c:v>
                </c:pt>
                <c:pt idx="772">
                  <c:v>6507</c:v>
                </c:pt>
                <c:pt idx="773">
                  <c:v>7074</c:v>
                </c:pt>
                <c:pt idx="774">
                  <c:v>6320</c:v>
                </c:pt>
                <c:pt idx="775">
                  <c:v>4955</c:v>
                </c:pt>
                <c:pt idx="776">
                  <c:v>5577</c:v>
                </c:pt>
                <c:pt idx="777">
                  <c:v>4896</c:v>
                </c:pt>
                <c:pt idx="778">
                  <c:v>1466</c:v>
                </c:pt>
                <c:pt idx="779">
                  <c:v>5980</c:v>
                </c:pt>
                <c:pt idx="780">
                  <c:v>5739</c:v>
                </c:pt>
                <c:pt idx="781">
                  <c:v>5009</c:v>
                </c:pt>
                <c:pt idx="782">
                  <c:v>3865</c:v>
                </c:pt>
                <c:pt idx="783">
                  <c:v>3639</c:v>
                </c:pt>
                <c:pt idx="784">
                  <c:v>2908</c:v>
                </c:pt>
                <c:pt idx="785">
                  <c:v>1638</c:v>
                </c:pt>
                <c:pt idx="786">
                  <c:v>998</c:v>
                </c:pt>
                <c:pt idx="787">
                  <c:v>4790</c:v>
                </c:pt>
                <c:pt idx="788">
                  <c:v>4490</c:v>
                </c:pt>
                <c:pt idx="789">
                  <c:v>3782</c:v>
                </c:pt>
                <c:pt idx="790">
                  <c:v>3644</c:v>
                </c:pt>
                <c:pt idx="791">
                  <c:v>3493</c:v>
                </c:pt>
                <c:pt idx="792">
                  <c:v>1139</c:v>
                </c:pt>
                <c:pt idx="793">
                  <c:v>4340</c:v>
                </c:pt>
                <c:pt idx="794">
                  <c:v>4517</c:v>
                </c:pt>
                <c:pt idx="795">
                  <c:v>3733</c:v>
                </c:pt>
                <c:pt idx="796">
                  <c:v>3670</c:v>
                </c:pt>
                <c:pt idx="797">
                  <c:v>3666</c:v>
                </c:pt>
                <c:pt idx="798">
                  <c:v>3758</c:v>
                </c:pt>
                <c:pt idx="799">
                  <c:v>1241</c:v>
                </c:pt>
                <c:pt idx="800">
                  <c:v>4346</c:v>
                </c:pt>
                <c:pt idx="801">
                  <c:v>4896</c:v>
                </c:pt>
                <c:pt idx="802">
                  <c:v>4672</c:v>
                </c:pt>
                <c:pt idx="803">
                  <c:v>3907</c:v>
                </c:pt>
                <c:pt idx="804">
                  <c:v>4200</c:v>
                </c:pt>
                <c:pt idx="805">
                  <c:v>3652</c:v>
                </c:pt>
                <c:pt idx="806">
                  <c:v>1449</c:v>
                </c:pt>
                <c:pt idx="807">
                  <c:v>5050</c:v>
                </c:pt>
                <c:pt idx="808">
                  <c:v>5121</c:v>
                </c:pt>
                <c:pt idx="809">
                  <c:v>4311</c:v>
                </c:pt>
                <c:pt idx="810">
                  <c:v>3692</c:v>
                </c:pt>
                <c:pt idx="811">
                  <c:v>3643</c:v>
                </c:pt>
                <c:pt idx="812">
                  <c:v>2706</c:v>
                </c:pt>
                <c:pt idx="813">
                  <c:v>951</c:v>
                </c:pt>
                <c:pt idx="814">
                  <c:v>3819</c:v>
                </c:pt>
                <c:pt idx="815">
                  <c:v>3934</c:v>
                </c:pt>
                <c:pt idx="816">
                  <c:v>3565</c:v>
                </c:pt>
                <c:pt idx="817">
                  <c:v>2845</c:v>
                </c:pt>
                <c:pt idx="818">
                  <c:v>3112</c:v>
                </c:pt>
                <c:pt idx="819">
                  <c:v>2732</c:v>
                </c:pt>
                <c:pt idx="820">
                  <c:v>963</c:v>
                </c:pt>
                <c:pt idx="821">
                  <c:v>3966</c:v>
                </c:pt>
                <c:pt idx="822">
                  <c:v>3695</c:v>
                </c:pt>
                <c:pt idx="823">
                  <c:v>3045</c:v>
                </c:pt>
                <c:pt idx="824">
                  <c:v>2619</c:v>
                </c:pt>
                <c:pt idx="825">
                  <c:v>1112</c:v>
                </c:pt>
                <c:pt idx="826">
                  <c:v>2252</c:v>
                </c:pt>
                <c:pt idx="827">
                  <c:v>926</c:v>
                </c:pt>
                <c:pt idx="828">
                  <c:v>3318</c:v>
                </c:pt>
                <c:pt idx="829">
                  <c:v>1545</c:v>
                </c:pt>
                <c:pt idx="830">
                  <c:v>1243</c:v>
                </c:pt>
                <c:pt idx="831">
                  <c:v>1464</c:v>
                </c:pt>
                <c:pt idx="832">
                  <c:v>4191</c:v>
                </c:pt>
                <c:pt idx="833">
                  <c:v>3324</c:v>
                </c:pt>
                <c:pt idx="834">
                  <c:v>1486</c:v>
                </c:pt>
                <c:pt idx="835">
                  <c:v>4240</c:v>
                </c:pt>
                <c:pt idx="836">
                  <c:v>3679</c:v>
                </c:pt>
                <c:pt idx="837">
                  <c:v>3290</c:v>
                </c:pt>
                <c:pt idx="838">
                  <c:v>3210</c:v>
                </c:pt>
                <c:pt idx="839">
                  <c:v>3438</c:v>
                </c:pt>
                <c:pt idx="840">
                  <c:v>2576</c:v>
                </c:pt>
                <c:pt idx="841">
                  <c:v>944</c:v>
                </c:pt>
                <c:pt idx="842">
                  <c:v>3930</c:v>
                </c:pt>
                <c:pt idx="843">
                  <c:v>3496</c:v>
                </c:pt>
                <c:pt idx="844">
                  <c:v>3156</c:v>
                </c:pt>
                <c:pt idx="845">
                  <c:v>2991</c:v>
                </c:pt>
                <c:pt idx="846">
                  <c:v>3030</c:v>
                </c:pt>
                <c:pt idx="847">
                  <c:v>2252</c:v>
                </c:pt>
                <c:pt idx="848">
                  <c:v>884</c:v>
                </c:pt>
                <c:pt idx="849">
                  <c:v>3560</c:v>
                </c:pt>
                <c:pt idx="850">
                  <c:v>2926</c:v>
                </c:pt>
                <c:pt idx="851">
                  <c:v>2523</c:v>
                </c:pt>
                <c:pt idx="852">
                  <c:v>2210</c:v>
                </c:pt>
                <c:pt idx="853">
                  <c:v>2242</c:v>
                </c:pt>
                <c:pt idx="854">
                  <c:v>1502</c:v>
                </c:pt>
                <c:pt idx="855">
                  <c:v>548</c:v>
                </c:pt>
                <c:pt idx="856">
                  <c:v>2314</c:v>
                </c:pt>
                <c:pt idx="857">
                  <c:v>1977</c:v>
                </c:pt>
                <c:pt idx="858">
                  <c:v>1531</c:v>
                </c:pt>
                <c:pt idx="859">
                  <c:v>1529</c:v>
                </c:pt>
                <c:pt idx="860">
                  <c:v>1493</c:v>
                </c:pt>
                <c:pt idx="861">
                  <c:v>1153</c:v>
                </c:pt>
                <c:pt idx="862">
                  <c:v>461</c:v>
                </c:pt>
                <c:pt idx="863">
                  <c:v>1924</c:v>
                </c:pt>
                <c:pt idx="864">
                  <c:v>1644</c:v>
                </c:pt>
                <c:pt idx="865">
                  <c:v>1418</c:v>
                </c:pt>
                <c:pt idx="866">
                  <c:v>1192</c:v>
                </c:pt>
                <c:pt idx="867">
                  <c:v>1255</c:v>
                </c:pt>
                <c:pt idx="868">
                  <c:v>1150</c:v>
                </c:pt>
                <c:pt idx="869">
                  <c:v>424</c:v>
                </c:pt>
                <c:pt idx="870">
                  <c:v>1590</c:v>
                </c:pt>
                <c:pt idx="871">
                  <c:v>1320</c:v>
                </c:pt>
                <c:pt idx="872">
                  <c:v>1213</c:v>
                </c:pt>
                <c:pt idx="873">
                  <c:v>1125</c:v>
                </c:pt>
                <c:pt idx="874">
                  <c:v>1255</c:v>
                </c:pt>
                <c:pt idx="875">
                  <c:v>883</c:v>
                </c:pt>
                <c:pt idx="876">
                  <c:v>394</c:v>
                </c:pt>
                <c:pt idx="877">
                  <c:v>1511</c:v>
                </c:pt>
                <c:pt idx="878">
                  <c:v>1413</c:v>
                </c:pt>
                <c:pt idx="879">
                  <c:v>1247</c:v>
                </c:pt>
                <c:pt idx="880">
                  <c:v>1365</c:v>
                </c:pt>
                <c:pt idx="881">
                  <c:v>1471</c:v>
                </c:pt>
                <c:pt idx="882">
                  <c:v>1134</c:v>
                </c:pt>
                <c:pt idx="883">
                  <c:v>585</c:v>
                </c:pt>
                <c:pt idx="884">
                  <c:v>2301</c:v>
                </c:pt>
                <c:pt idx="885">
                  <c:v>2222</c:v>
                </c:pt>
                <c:pt idx="886">
                  <c:v>2193</c:v>
                </c:pt>
                <c:pt idx="887">
                  <c:v>2134</c:v>
                </c:pt>
                <c:pt idx="888">
                  <c:v>2545</c:v>
                </c:pt>
                <c:pt idx="889">
                  <c:v>2009</c:v>
                </c:pt>
                <c:pt idx="890">
                  <c:v>1150</c:v>
                </c:pt>
                <c:pt idx="891">
                  <c:v>4522</c:v>
                </c:pt>
                <c:pt idx="892">
                  <c:v>4620</c:v>
                </c:pt>
                <c:pt idx="893">
                  <c:v>4615</c:v>
                </c:pt>
                <c:pt idx="894">
                  <c:v>4805</c:v>
                </c:pt>
                <c:pt idx="895">
                  <c:v>5566</c:v>
                </c:pt>
                <c:pt idx="896">
                  <c:v>5080</c:v>
                </c:pt>
                <c:pt idx="897">
                  <c:v>2513</c:v>
                </c:pt>
                <c:pt idx="898">
                  <c:v>9956</c:v>
                </c:pt>
                <c:pt idx="899">
                  <c:v>10449</c:v>
                </c:pt>
                <c:pt idx="900">
                  <c:v>9956</c:v>
                </c:pt>
                <c:pt idx="901">
                  <c:v>9744</c:v>
                </c:pt>
                <c:pt idx="902">
                  <c:v>12349</c:v>
                </c:pt>
                <c:pt idx="903">
                  <c:v>10802</c:v>
                </c:pt>
                <c:pt idx="904">
                  <c:v>4857</c:v>
                </c:pt>
                <c:pt idx="905">
                  <c:v>5019</c:v>
                </c:pt>
                <c:pt idx="906">
                  <c:v>21972</c:v>
                </c:pt>
                <c:pt idx="907">
                  <c:v>22042</c:v>
                </c:pt>
                <c:pt idx="908">
                  <c:v>19947</c:v>
                </c:pt>
                <c:pt idx="909">
                  <c:v>22497</c:v>
                </c:pt>
                <c:pt idx="910">
                  <c:v>17437</c:v>
                </c:pt>
                <c:pt idx="911">
                  <c:v>7785</c:v>
                </c:pt>
                <c:pt idx="912">
                  <c:v>25745</c:v>
                </c:pt>
                <c:pt idx="913">
                  <c:v>21857</c:v>
                </c:pt>
                <c:pt idx="914">
                  <c:v>24286</c:v>
                </c:pt>
                <c:pt idx="915">
                  <c:v>21386</c:v>
                </c:pt>
                <c:pt idx="916">
                  <c:v>22829</c:v>
                </c:pt>
                <c:pt idx="917">
                  <c:v>16471</c:v>
                </c:pt>
                <c:pt idx="918">
                  <c:v>7281</c:v>
                </c:pt>
                <c:pt idx="919">
                  <c:v>25130</c:v>
                </c:pt>
                <c:pt idx="920">
                  <c:v>24038</c:v>
                </c:pt>
                <c:pt idx="921">
                  <c:v>22369</c:v>
                </c:pt>
                <c:pt idx="922">
                  <c:v>20327</c:v>
                </c:pt>
                <c:pt idx="923">
                  <c:v>22547</c:v>
                </c:pt>
                <c:pt idx="924">
                  <c:v>18309</c:v>
                </c:pt>
                <c:pt idx="925">
                  <c:v>8160</c:v>
                </c:pt>
                <c:pt idx="926">
                  <c:v>25288</c:v>
                </c:pt>
                <c:pt idx="927">
                  <c:v>23724</c:v>
                </c:pt>
                <c:pt idx="928">
                  <c:v>22050</c:v>
                </c:pt>
                <c:pt idx="929">
                  <c:v>10031</c:v>
                </c:pt>
                <c:pt idx="930">
                  <c:v>17552</c:v>
                </c:pt>
                <c:pt idx="931">
                  <c:v>14536</c:v>
                </c:pt>
                <c:pt idx="932">
                  <c:v>9541</c:v>
                </c:pt>
                <c:pt idx="933">
                  <c:v>18821</c:v>
                </c:pt>
                <c:pt idx="934">
                  <c:v>22813</c:v>
                </c:pt>
                <c:pt idx="935">
                  <c:v>24320</c:v>
                </c:pt>
                <c:pt idx="936">
                  <c:v>22784</c:v>
                </c:pt>
                <c:pt idx="937">
                  <c:v>23089</c:v>
                </c:pt>
                <c:pt idx="938">
                  <c:v>17670</c:v>
                </c:pt>
                <c:pt idx="939">
                  <c:v>7892</c:v>
                </c:pt>
                <c:pt idx="940">
                  <c:v>22924</c:v>
                </c:pt>
                <c:pt idx="941">
                  <c:v>20807</c:v>
                </c:pt>
              </c:numCache>
            </c:numRef>
          </c:val>
          <c:extLst>
            <c:ext xmlns:c16="http://schemas.microsoft.com/office/drawing/2014/chart" uri="{C3380CC4-5D6E-409C-BE32-E72D297353CC}">
              <c16:uniqueId val="{00000000-5A5C-4ACC-880D-C3EDFB00FB58}"/>
            </c:ext>
          </c:extLst>
        </c:ser>
        <c:dLbls>
          <c:showLegendKey val="0"/>
          <c:showVal val="0"/>
          <c:showCatName val="0"/>
          <c:showSerName val="0"/>
          <c:showPercent val="0"/>
          <c:showBubbleSize val="0"/>
        </c:dLbls>
        <c:gapWidth val="219"/>
        <c:overlap val="-27"/>
        <c:axId val="613711792"/>
        <c:axId val="613710808"/>
      </c:barChart>
      <c:lineChart>
        <c:grouping val="standard"/>
        <c:varyColors val="0"/>
        <c:ser>
          <c:idx val="2"/>
          <c:order val="1"/>
          <c:tx>
            <c:strRef>
              <c:f>新規陽性者数!$A$5</c:f>
              <c:strCache>
                <c:ptCount val="1"/>
                <c:pt idx="0">
                  <c:v>病床使用率</c:v>
                </c:pt>
              </c:strCache>
            </c:strRef>
          </c:tx>
          <c:spPr>
            <a:ln w="15875" cap="rnd" cmpd="sng">
              <a:solidFill>
                <a:schemeClr val="accent6"/>
              </a:solidFill>
              <a:prstDash val="solid"/>
              <a:round/>
            </a:ln>
            <a:effectLst/>
          </c:spPr>
          <c:marker>
            <c:symbol val="none"/>
          </c:marker>
          <c:cat>
            <c:multiLvlStrRef>
              <c:f>新規陽性者数!$B$1:$AJG$3</c:f>
              <c:multiLvlStrCache>
                <c:ptCount val="942"/>
                <c:lvl>
                  <c:pt idx="0">
                    <c:v>2020/1/26</c:v>
                  </c:pt>
                  <c:pt idx="1">
                    <c:v>2020/1/27</c:v>
                  </c:pt>
                  <c:pt idx="2">
                    <c:v>2020/1/28</c:v>
                  </c:pt>
                  <c:pt idx="3">
                    <c:v>2020/1/29</c:v>
                  </c:pt>
                  <c:pt idx="4">
                    <c:v>2020/1/30</c:v>
                  </c:pt>
                  <c:pt idx="5">
                    <c:v>2020/1/31</c:v>
                  </c:pt>
                  <c:pt idx="6">
                    <c:v>2020/2/1</c:v>
                  </c:pt>
                  <c:pt idx="7">
                    <c:v>2020/2/2</c:v>
                  </c:pt>
                  <c:pt idx="8">
                    <c:v>2020/2/3</c:v>
                  </c:pt>
                  <c:pt idx="9">
                    <c:v>2020/2/4</c:v>
                  </c:pt>
                  <c:pt idx="10">
                    <c:v>2020/2/5</c:v>
                  </c:pt>
                  <c:pt idx="11">
                    <c:v>2020/2/6</c:v>
                  </c:pt>
                  <c:pt idx="12">
                    <c:v>2020/2/7</c:v>
                  </c:pt>
                  <c:pt idx="13">
                    <c:v>2020/2/8</c:v>
                  </c:pt>
                  <c:pt idx="14">
                    <c:v>2020/2/9</c:v>
                  </c:pt>
                  <c:pt idx="15">
                    <c:v>2020/2/10</c:v>
                  </c:pt>
                  <c:pt idx="16">
                    <c:v>2020/2/11</c:v>
                  </c:pt>
                  <c:pt idx="17">
                    <c:v>2020/2/12</c:v>
                  </c:pt>
                  <c:pt idx="18">
                    <c:v>2020/2/13</c:v>
                  </c:pt>
                  <c:pt idx="19">
                    <c:v>2020/2/14</c:v>
                  </c:pt>
                  <c:pt idx="20">
                    <c:v>2020/2/15</c:v>
                  </c:pt>
                  <c:pt idx="21">
                    <c:v>2020/2/16</c:v>
                  </c:pt>
                  <c:pt idx="22">
                    <c:v>2020/2/17</c:v>
                  </c:pt>
                  <c:pt idx="23">
                    <c:v>2020/2/18</c:v>
                  </c:pt>
                  <c:pt idx="24">
                    <c:v>2020/2/19</c:v>
                  </c:pt>
                  <c:pt idx="25">
                    <c:v>2020/2/20</c:v>
                  </c:pt>
                  <c:pt idx="26">
                    <c:v>2020/2/21</c:v>
                  </c:pt>
                  <c:pt idx="27">
                    <c:v>2020/2/22</c:v>
                  </c:pt>
                  <c:pt idx="28">
                    <c:v>2020/2/23</c:v>
                  </c:pt>
                  <c:pt idx="29">
                    <c:v>2020/2/24</c:v>
                  </c:pt>
                  <c:pt idx="30">
                    <c:v>2020/2/25</c:v>
                  </c:pt>
                  <c:pt idx="31">
                    <c:v>2020/2/26</c:v>
                  </c:pt>
                  <c:pt idx="32">
                    <c:v>2020/2/27</c:v>
                  </c:pt>
                  <c:pt idx="33">
                    <c:v>2020/2/28</c:v>
                  </c:pt>
                  <c:pt idx="34">
                    <c:v>2020/2/29</c:v>
                  </c:pt>
                  <c:pt idx="35">
                    <c:v>2020/3/1</c:v>
                  </c:pt>
                  <c:pt idx="36">
                    <c:v>2020/3/2</c:v>
                  </c:pt>
                  <c:pt idx="37">
                    <c:v>2020/3/3</c:v>
                  </c:pt>
                  <c:pt idx="38">
                    <c:v>2020/3/4</c:v>
                  </c:pt>
                  <c:pt idx="39">
                    <c:v>2020/3/5</c:v>
                  </c:pt>
                  <c:pt idx="40">
                    <c:v>2020/3/6</c:v>
                  </c:pt>
                  <c:pt idx="41">
                    <c:v>2020/3/7</c:v>
                  </c:pt>
                  <c:pt idx="42">
                    <c:v>2020/3/8</c:v>
                  </c:pt>
                  <c:pt idx="43">
                    <c:v>2020/3/9</c:v>
                  </c:pt>
                  <c:pt idx="44">
                    <c:v>2020/3/10</c:v>
                  </c:pt>
                  <c:pt idx="45">
                    <c:v>2020/3/11</c:v>
                  </c:pt>
                  <c:pt idx="46">
                    <c:v>2020/3/12</c:v>
                  </c:pt>
                  <c:pt idx="47">
                    <c:v>2020/3/13</c:v>
                  </c:pt>
                  <c:pt idx="48">
                    <c:v>2020/3/14</c:v>
                  </c:pt>
                  <c:pt idx="49">
                    <c:v>2020/3/15</c:v>
                  </c:pt>
                  <c:pt idx="50">
                    <c:v>2020/3/16</c:v>
                  </c:pt>
                  <c:pt idx="51">
                    <c:v>2020/3/17</c:v>
                  </c:pt>
                  <c:pt idx="52">
                    <c:v>2020/3/18</c:v>
                  </c:pt>
                  <c:pt idx="53">
                    <c:v>2020/3/19</c:v>
                  </c:pt>
                  <c:pt idx="54">
                    <c:v>2020/3/20</c:v>
                  </c:pt>
                  <c:pt idx="55">
                    <c:v>2020/3/21</c:v>
                  </c:pt>
                  <c:pt idx="56">
                    <c:v>2020/3/22</c:v>
                  </c:pt>
                  <c:pt idx="57">
                    <c:v>2020/3/23</c:v>
                  </c:pt>
                  <c:pt idx="58">
                    <c:v>2020/3/24</c:v>
                  </c:pt>
                  <c:pt idx="59">
                    <c:v>2020/3/25</c:v>
                  </c:pt>
                  <c:pt idx="60">
                    <c:v>2020/3/26</c:v>
                  </c:pt>
                  <c:pt idx="61">
                    <c:v>2020/3/27</c:v>
                  </c:pt>
                  <c:pt idx="62">
                    <c:v>2020/3/28</c:v>
                  </c:pt>
                  <c:pt idx="63">
                    <c:v>2020/3/29</c:v>
                  </c:pt>
                  <c:pt idx="64">
                    <c:v>2020/3/30</c:v>
                  </c:pt>
                  <c:pt idx="65">
                    <c:v>2020/3/31</c:v>
                  </c:pt>
                  <c:pt idx="66">
                    <c:v>2020/4/1</c:v>
                  </c:pt>
                  <c:pt idx="67">
                    <c:v>2020/4/2</c:v>
                  </c:pt>
                  <c:pt idx="68">
                    <c:v>2020/4/3</c:v>
                  </c:pt>
                  <c:pt idx="69">
                    <c:v>2020/4/4</c:v>
                  </c:pt>
                  <c:pt idx="70">
                    <c:v>2020/4/5</c:v>
                  </c:pt>
                  <c:pt idx="71">
                    <c:v>2020/4/6</c:v>
                  </c:pt>
                  <c:pt idx="72">
                    <c:v>2020/4/7</c:v>
                  </c:pt>
                  <c:pt idx="73">
                    <c:v>2020/4/8</c:v>
                  </c:pt>
                  <c:pt idx="74">
                    <c:v>2020/4/9</c:v>
                  </c:pt>
                  <c:pt idx="75">
                    <c:v>2020/4/10</c:v>
                  </c:pt>
                  <c:pt idx="76">
                    <c:v>2020/4/11</c:v>
                  </c:pt>
                  <c:pt idx="77">
                    <c:v>2020/4/12</c:v>
                  </c:pt>
                  <c:pt idx="78">
                    <c:v>2020/4/13</c:v>
                  </c:pt>
                  <c:pt idx="79">
                    <c:v>2020/4/14</c:v>
                  </c:pt>
                  <c:pt idx="80">
                    <c:v>2020/4/15</c:v>
                  </c:pt>
                  <c:pt idx="81">
                    <c:v>2020/4/16</c:v>
                  </c:pt>
                  <c:pt idx="82">
                    <c:v>2020/4/17</c:v>
                  </c:pt>
                  <c:pt idx="83">
                    <c:v>2020/4/18</c:v>
                  </c:pt>
                  <c:pt idx="84">
                    <c:v>2020/4/19</c:v>
                  </c:pt>
                  <c:pt idx="85">
                    <c:v>2020/4/20</c:v>
                  </c:pt>
                  <c:pt idx="86">
                    <c:v>2020/4/21</c:v>
                  </c:pt>
                  <c:pt idx="87">
                    <c:v>2020/4/22</c:v>
                  </c:pt>
                  <c:pt idx="88">
                    <c:v>2020/4/23</c:v>
                  </c:pt>
                  <c:pt idx="89">
                    <c:v>2020/4/24</c:v>
                  </c:pt>
                  <c:pt idx="90">
                    <c:v>2020/4/25</c:v>
                  </c:pt>
                  <c:pt idx="91">
                    <c:v>2020/4/26</c:v>
                  </c:pt>
                  <c:pt idx="92">
                    <c:v>2020/4/27</c:v>
                  </c:pt>
                  <c:pt idx="93">
                    <c:v>2020/4/28</c:v>
                  </c:pt>
                  <c:pt idx="94">
                    <c:v>2020/4/29</c:v>
                  </c:pt>
                  <c:pt idx="95">
                    <c:v>2020/4/30</c:v>
                  </c:pt>
                  <c:pt idx="96">
                    <c:v>2020/5/1</c:v>
                  </c:pt>
                  <c:pt idx="97">
                    <c:v>2020/5/2</c:v>
                  </c:pt>
                  <c:pt idx="98">
                    <c:v>2020/5/3</c:v>
                  </c:pt>
                  <c:pt idx="99">
                    <c:v>2020/5/4</c:v>
                  </c:pt>
                  <c:pt idx="100">
                    <c:v>2020/5/5</c:v>
                  </c:pt>
                  <c:pt idx="101">
                    <c:v>2020/5/6</c:v>
                  </c:pt>
                  <c:pt idx="102">
                    <c:v>2020/5/7</c:v>
                  </c:pt>
                  <c:pt idx="103">
                    <c:v>2020/5/8</c:v>
                  </c:pt>
                  <c:pt idx="104">
                    <c:v>2020/5/9</c:v>
                  </c:pt>
                  <c:pt idx="105">
                    <c:v>2020/5/10</c:v>
                  </c:pt>
                  <c:pt idx="106">
                    <c:v>2020/5/11</c:v>
                  </c:pt>
                  <c:pt idx="107">
                    <c:v>2020/5/12</c:v>
                  </c:pt>
                  <c:pt idx="108">
                    <c:v>2020/5/13</c:v>
                  </c:pt>
                  <c:pt idx="109">
                    <c:v>2020/5/14</c:v>
                  </c:pt>
                  <c:pt idx="110">
                    <c:v>2020/5/15</c:v>
                  </c:pt>
                  <c:pt idx="111">
                    <c:v>2020/5/16</c:v>
                  </c:pt>
                  <c:pt idx="112">
                    <c:v>2020/5/17</c:v>
                  </c:pt>
                  <c:pt idx="113">
                    <c:v>2020/5/18</c:v>
                  </c:pt>
                  <c:pt idx="114">
                    <c:v>2020/5/19</c:v>
                  </c:pt>
                  <c:pt idx="115">
                    <c:v>2020/5/20</c:v>
                  </c:pt>
                  <c:pt idx="116">
                    <c:v>2020/5/21</c:v>
                  </c:pt>
                  <c:pt idx="117">
                    <c:v>2020/5/22</c:v>
                  </c:pt>
                  <c:pt idx="118">
                    <c:v>2020/5/23</c:v>
                  </c:pt>
                  <c:pt idx="119">
                    <c:v>2020/5/24</c:v>
                  </c:pt>
                  <c:pt idx="120">
                    <c:v>2020/5/25</c:v>
                  </c:pt>
                  <c:pt idx="121">
                    <c:v>2020/5/26</c:v>
                  </c:pt>
                  <c:pt idx="122">
                    <c:v>2020/5/27</c:v>
                  </c:pt>
                  <c:pt idx="123">
                    <c:v>2020/5/28</c:v>
                  </c:pt>
                  <c:pt idx="124">
                    <c:v>2020/5/29</c:v>
                  </c:pt>
                  <c:pt idx="125">
                    <c:v>2020/5/30</c:v>
                  </c:pt>
                  <c:pt idx="126">
                    <c:v>2020/5/31</c:v>
                  </c:pt>
                  <c:pt idx="127">
                    <c:v>2020/6/1</c:v>
                  </c:pt>
                  <c:pt idx="128">
                    <c:v>2020/6/2</c:v>
                  </c:pt>
                  <c:pt idx="129">
                    <c:v>2020/6/3</c:v>
                  </c:pt>
                  <c:pt idx="130">
                    <c:v>2020/6/4</c:v>
                  </c:pt>
                  <c:pt idx="131">
                    <c:v>2020/6/5</c:v>
                  </c:pt>
                  <c:pt idx="132">
                    <c:v>2020/6/6</c:v>
                  </c:pt>
                  <c:pt idx="133">
                    <c:v>2020/6/7</c:v>
                  </c:pt>
                  <c:pt idx="134">
                    <c:v>2020/6/8</c:v>
                  </c:pt>
                  <c:pt idx="135">
                    <c:v>2020/6/9</c:v>
                  </c:pt>
                  <c:pt idx="136">
                    <c:v>2020/6/10</c:v>
                  </c:pt>
                  <c:pt idx="137">
                    <c:v>2020/6/11</c:v>
                  </c:pt>
                  <c:pt idx="138">
                    <c:v>2020/6/12</c:v>
                  </c:pt>
                  <c:pt idx="139">
                    <c:v>2020/6/13</c:v>
                  </c:pt>
                  <c:pt idx="140">
                    <c:v>2020/6/14</c:v>
                  </c:pt>
                  <c:pt idx="141">
                    <c:v>2020/6/15</c:v>
                  </c:pt>
                  <c:pt idx="142">
                    <c:v>2020/6/16</c:v>
                  </c:pt>
                  <c:pt idx="143">
                    <c:v>2020/6/17</c:v>
                  </c:pt>
                  <c:pt idx="144">
                    <c:v>2020/6/18</c:v>
                  </c:pt>
                  <c:pt idx="145">
                    <c:v>2020/6/19</c:v>
                  </c:pt>
                  <c:pt idx="146">
                    <c:v>2020/6/20</c:v>
                  </c:pt>
                  <c:pt idx="147">
                    <c:v>2020/6/21</c:v>
                  </c:pt>
                  <c:pt idx="148">
                    <c:v>2020/6/22</c:v>
                  </c:pt>
                  <c:pt idx="149">
                    <c:v>2020/6/23</c:v>
                  </c:pt>
                  <c:pt idx="150">
                    <c:v>2020/6/24</c:v>
                  </c:pt>
                  <c:pt idx="151">
                    <c:v>2020/6/25</c:v>
                  </c:pt>
                  <c:pt idx="152">
                    <c:v>2020/6/26</c:v>
                  </c:pt>
                  <c:pt idx="153">
                    <c:v>2020/6/27</c:v>
                  </c:pt>
                  <c:pt idx="154">
                    <c:v>2020/6/28</c:v>
                  </c:pt>
                  <c:pt idx="155">
                    <c:v>2020/6/29</c:v>
                  </c:pt>
                  <c:pt idx="156">
                    <c:v>2020/6/30</c:v>
                  </c:pt>
                  <c:pt idx="157">
                    <c:v>2020/7/1</c:v>
                  </c:pt>
                  <c:pt idx="158">
                    <c:v>2020/7/2</c:v>
                  </c:pt>
                  <c:pt idx="159">
                    <c:v>2020/7/3</c:v>
                  </c:pt>
                  <c:pt idx="160">
                    <c:v>2020/7/4</c:v>
                  </c:pt>
                  <c:pt idx="161">
                    <c:v>2020/7/5</c:v>
                  </c:pt>
                  <c:pt idx="162">
                    <c:v>2020/7/6</c:v>
                  </c:pt>
                  <c:pt idx="163">
                    <c:v>2020/7/7</c:v>
                  </c:pt>
                  <c:pt idx="164">
                    <c:v>2020/7/8</c:v>
                  </c:pt>
                  <c:pt idx="165">
                    <c:v>2020/7/9</c:v>
                  </c:pt>
                  <c:pt idx="166">
                    <c:v>2020/7/10</c:v>
                  </c:pt>
                  <c:pt idx="167">
                    <c:v>2020/7/11</c:v>
                  </c:pt>
                  <c:pt idx="168">
                    <c:v>2020/7/12</c:v>
                  </c:pt>
                  <c:pt idx="169">
                    <c:v>2020/7/13</c:v>
                  </c:pt>
                  <c:pt idx="170">
                    <c:v>2020/7/14</c:v>
                  </c:pt>
                  <c:pt idx="171">
                    <c:v>2020/7/15</c:v>
                  </c:pt>
                  <c:pt idx="172">
                    <c:v>2020/7/16</c:v>
                  </c:pt>
                  <c:pt idx="173">
                    <c:v>2020/7/17</c:v>
                  </c:pt>
                  <c:pt idx="174">
                    <c:v>2020/7/18</c:v>
                  </c:pt>
                  <c:pt idx="175">
                    <c:v>2020/7/19</c:v>
                  </c:pt>
                  <c:pt idx="176">
                    <c:v>2020/7/20</c:v>
                  </c:pt>
                  <c:pt idx="177">
                    <c:v>2020/7/21</c:v>
                  </c:pt>
                  <c:pt idx="178">
                    <c:v>2020/7/22</c:v>
                  </c:pt>
                  <c:pt idx="179">
                    <c:v>2020/7/23</c:v>
                  </c:pt>
                  <c:pt idx="180">
                    <c:v>2020/7/24</c:v>
                  </c:pt>
                  <c:pt idx="181">
                    <c:v>2020/7/25</c:v>
                  </c:pt>
                  <c:pt idx="182">
                    <c:v>2020/7/26</c:v>
                  </c:pt>
                  <c:pt idx="183">
                    <c:v>2020/7/27</c:v>
                  </c:pt>
                  <c:pt idx="184">
                    <c:v>2020/7/28</c:v>
                  </c:pt>
                  <c:pt idx="185">
                    <c:v>2020/7/29</c:v>
                  </c:pt>
                  <c:pt idx="186">
                    <c:v>2020/7/30</c:v>
                  </c:pt>
                  <c:pt idx="187">
                    <c:v>2020/7/31</c:v>
                  </c:pt>
                  <c:pt idx="188">
                    <c:v>g</c:v>
                  </c:pt>
                  <c:pt idx="189">
                    <c:v>2020/8/2</c:v>
                  </c:pt>
                  <c:pt idx="190">
                    <c:v>2020/8/3</c:v>
                  </c:pt>
                  <c:pt idx="191">
                    <c:v>2020/8/4</c:v>
                  </c:pt>
                  <c:pt idx="192">
                    <c:v>2020/8/5</c:v>
                  </c:pt>
                  <c:pt idx="193">
                    <c:v>2020/8/6</c:v>
                  </c:pt>
                  <c:pt idx="194">
                    <c:v>2020/8/7</c:v>
                  </c:pt>
                  <c:pt idx="195">
                    <c:v>2020/8/8</c:v>
                  </c:pt>
                  <c:pt idx="196">
                    <c:v>2020/8/9</c:v>
                  </c:pt>
                  <c:pt idx="197">
                    <c:v>2020/8/10</c:v>
                  </c:pt>
                  <c:pt idx="198">
                    <c:v>2020/8/11</c:v>
                  </c:pt>
                  <c:pt idx="199">
                    <c:v>2020/8/12</c:v>
                  </c:pt>
                  <c:pt idx="200">
                    <c:v>2020/8/13</c:v>
                  </c:pt>
                  <c:pt idx="201">
                    <c:v>2020/8/14</c:v>
                  </c:pt>
                  <c:pt idx="202">
                    <c:v>2020/8/15</c:v>
                  </c:pt>
                  <c:pt idx="203">
                    <c:v>2020/8/16</c:v>
                  </c:pt>
                  <c:pt idx="204">
                    <c:v>2020/8/17</c:v>
                  </c:pt>
                  <c:pt idx="205">
                    <c:v>2020/8/18</c:v>
                  </c:pt>
                  <c:pt idx="206">
                    <c:v>2020/8/19</c:v>
                  </c:pt>
                  <c:pt idx="207">
                    <c:v>2020/8/20</c:v>
                  </c:pt>
                  <c:pt idx="208">
                    <c:v>2020/8/21</c:v>
                  </c:pt>
                  <c:pt idx="209">
                    <c:v>2020/8/22</c:v>
                  </c:pt>
                  <c:pt idx="210">
                    <c:v>2020/8/23</c:v>
                  </c:pt>
                  <c:pt idx="211">
                    <c:v>2020/8/24</c:v>
                  </c:pt>
                  <c:pt idx="212">
                    <c:v>2020/8/25</c:v>
                  </c:pt>
                  <c:pt idx="213">
                    <c:v>2020/8/26</c:v>
                  </c:pt>
                  <c:pt idx="214">
                    <c:v>2020/8/27</c:v>
                  </c:pt>
                  <c:pt idx="215">
                    <c:v>2020/8/28</c:v>
                  </c:pt>
                  <c:pt idx="216">
                    <c:v>2020/8/29</c:v>
                  </c:pt>
                  <c:pt idx="217">
                    <c:v>2020/8/30</c:v>
                  </c:pt>
                  <c:pt idx="218">
                    <c:v>2020/8/31</c:v>
                  </c:pt>
                  <c:pt idx="219">
                    <c:v>2020/9/1</c:v>
                  </c:pt>
                  <c:pt idx="220">
                    <c:v>2020/9/2</c:v>
                  </c:pt>
                  <c:pt idx="221">
                    <c:v>2020/9/3</c:v>
                  </c:pt>
                  <c:pt idx="222">
                    <c:v>2020/9/4</c:v>
                  </c:pt>
                  <c:pt idx="223">
                    <c:v>2020/9/5</c:v>
                  </c:pt>
                  <c:pt idx="224">
                    <c:v>2020/9/6</c:v>
                  </c:pt>
                  <c:pt idx="225">
                    <c:v>2020/9/7</c:v>
                  </c:pt>
                  <c:pt idx="226">
                    <c:v>2020/9/8</c:v>
                  </c:pt>
                  <c:pt idx="227">
                    <c:v>2020/9/9</c:v>
                  </c:pt>
                  <c:pt idx="228">
                    <c:v>2020/9/10</c:v>
                  </c:pt>
                  <c:pt idx="229">
                    <c:v>2020/9/11</c:v>
                  </c:pt>
                  <c:pt idx="230">
                    <c:v>2020/9/12</c:v>
                  </c:pt>
                  <c:pt idx="231">
                    <c:v>2020/9/13</c:v>
                  </c:pt>
                  <c:pt idx="232">
                    <c:v>2020/9/14</c:v>
                  </c:pt>
                  <c:pt idx="233">
                    <c:v>2020/9/15</c:v>
                  </c:pt>
                  <c:pt idx="234">
                    <c:v>2020/9/16</c:v>
                  </c:pt>
                  <c:pt idx="235">
                    <c:v>2020/9/17</c:v>
                  </c:pt>
                  <c:pt idx="236">
                    <c:v>2020/9/18</c:v>
                  </c:pt>
                  <c:pt idx="237">
                    <c:v>2020/9/19</c:v>
                  </c:pt>
                  <c:pt idx="238">
                    <c:v>2020/9/20</c:v>
                  </c:pt>
                  <c:pt idx="239">
                    <c:v>2020/9/21</c:v>
                  </c:pt>
                  <c:pt idx="240">
                    <c:v>2020/9/22</c:v>
                  </c:pt>
                  <c:pt idx="241">
                    <c:v>2020/9/23</c:v>
                  </c:pt>
                  <c:pt idx="242">
                    <c:v>2020/9/24</c:v>
                  </c:pt>
                  <c:pt idx="243">
                    <c:v>2020/9/25</c:v>
                  </c:pt>
                  <c:pt idx="244">
                    <c:v>2020/9/26</c:v>
                  </c:pt>
                  <c:pt idx="245">
                    <c:v>2020/9/27</c:v>
                  </c:pt>
                  <c:pt idx="246">
                    <c:v>2020/9/28</c:v>
                  </c:pt>
                  <c:pt idx="247">
                    <c:v>2020/9/29</c:v>
                  </c:pt>
                  <c:pt idx="248">
                    <c:v>2020/9/30</c:v>
                  </c:pt>
                  <c:pt idx="249">
                    <c:v>2020/10/1</c:v>
                  </c:pt>
                  <c:pt idx="250">
                    <c:v>2020/10/2</c:v>
                  </c:pt>
                  <c:pt idx="251">
                    <c:v>2020/10/3</c:v>
                  </c:pt>
                  <c:pt idx="252">
                    <c:v>2020/10/4</c:v>
                  </c:pt>
                  <c:pt idx="253">
                    <c:v>2020/10/5</c:v>
                  </c:pt>
                  <c:pt idx="254">
                    <c:v>2020/10/6</c:v>
                  </c:pt>
                  <c:pt idx="255">
                    <c:v>2020/10/7</c:v>
                  </c:pt>
                  <c:pt idx="256">
                    <c:v>2020/10/8</c:v>
                  </c:pt>
                  <c:pt idx="257">
                    <c:v>2020/10/9</c:v>
                  </c:pt>
                  <c:pt idx="258">
                    <c:v>2020/10/10</c:v>
                  </c:pt>
                  <c:pt idx="259">
                    <c:v>2020/10/11</c:v>
                  </c:pt>
                  <c:pt idx="260">
                    <c:v>2020/10/12</c:v>
                  </c:pt>
                  <c:pt idx="261">
                    <c:v>2020/10/13</c:v>
                  </c:pt>
                  <c:pt idx="262">
                    <c:v>2020/10/14</c:v>
                  </c:pt>
                  <c:pt idx="263">
                    <c:v>2020/10/15</c:v>
                  </c:pt>
                  <c:pt idx="264">
                    <c:v>2020/10/16</c:v>
                  </c:pt>
                  <c:pt idx="265">
                    <c:v>2020/10/17</c:v>
                  </c:pt>
                  <c:pt idx="266">
                    <c:v>2020/10/18</c:v>
                  </c:pt>
                  <c:pt idx="267">
                    <c:v>2020/10/19</c:v>
                  </c:pt>
                  <c:pt idx="268">
                    <c:v>2020/10/20</c:v>
                  </c:pt>
                  <c:pt idx="269">
                    <c:v>2020/10/21</c:v>
                  </c:pt>
                  <c:pt idx="270">
                    <c:v>2020/10/22</c:v>
                  </c:pt>
                  <c:pt idx="271">
                    <c:v>2020/10/23</c:v>
                  </c:pt>
                  <c:pt idx="272">
                    <c:v>2020/10/24</c:v>
                  </c:pt>
                  <c:pt idx="273">
                    <c:v>2020/10/25</c:v>
                  </c:pt>
                  <c:pt idx="274">
                    <c:v>2020/10/26</c:v>
                  </c:pt>
                  <c:pt idx="275">
                    <c:v>2020/10/27</c:v>
                  </c:pt>
                  <c:pt idx="276">
                    <c:v>2020/10/28</c:v>
                  </c:pt>
                  <c:pt idx="277">
                    <c:v>2020/10/29</c:v>
                  </c:pt>
                  <c:pt idx="278">
                    <c:v>2020/10/30</c:v>
                  </c:pt>
                  <c:pt idx="279">
                    <c:v>2020/10/31</c:v>
                  </c:pt>
                  <c:pt idx="280">
                    <c:v>2020/11/1</c:v>
                  </c:pt>
                  <c:pt idx="281">
                    <c:v>2020/11/2</c:v>
                  </c:pt>
                  <c:pt idx="282">
                    <c:v>2020/11/3</c:v>
                  </c:pt>
                  <c:pt idx="283">
                    <c:v>2020/11/4</c:v>
                  </c:pt>
                  <c:pt idx="284">
                    <c:v>2020/11/5</c:v>
                  </c:pt>
                  <c:pt idx="285">
                    <c:v>2020/11/6</c:v>
                  </c:pt>
                  <c:pt idx="286">
                    <c:v>2020/11/7</c:v>
                  </c:pt>
                  <c:pt idx="287">
                    <c:v>2020/11/8</c:v>
                  </c:pt>
                  <c:pt idx="288">
                    <c:v>2020/11/9</c:v>
                  </c:pt>
                  <c:pt idx="289">
                    <c:v>2020/11/10</c:v>
                  </c:pt>
                  <c:pt idx="290">
                    <c:v>2020/11/11</c:v>
                  </c:pt>
                  <c:pt idx="291">
                    <c:v>2020/11/12</c:v>
                  </c:pt>
                  <c:pt idx="292">
                    <c:v>2020/11/13</c:v>
                  </c:pt>
                  <c:pt idx="293">
                    <c:v>2020/11/14</c:v>
                  </c:pt>
                  <c:pt idx="294">
                    <c:v>2020/11/15</c:v>
                  </c:pt>
                  <c:pt idx="295">
                    <c:v>2020/11/16</c:v>
                  </c:pt>
                  <c:pt idx="296">
                    <c:v>2020/11/17</c:v>
                  </c:pt>
                  <c:pt idx="297">
                    <c:v>2020/11/18</c:v>
                  </c:pt>
                  <c:pt idx="298">
                    <c:v>2020/11/19</c:v>
                  </c:pt>
                  <c:pt idx="299">
                    <c:v>2020/11/20</c:v>
                  </c:pt>
                  <c:pt idx="300">
                    <c:v>2020/11/21</c:v>
                  </c:pt>
                  <c:pt idx="301">
                    <c:v>2020/11/22</c:v>
                  </c:pt>
                  <c:pt idx="302">
                    <c:v>2020/11/23</c:v>
                  </c:pt>
                  <c:pt idx="303">
                    <c:v>2020/11/24</c:v>
                  </c:pt>
                  <c:pt idx="304">
                    <c:v>2020/11/25</c:v>
                  </c:pt>
                  <c:pt idx="305">
                    <c:v>2020/11/26</c:v>
                  </c:pt>
                  <c:pt idx="306">
                    <c:v>2020/11/27</c:v>
                  </c:pt>
                  <c:pt idx="307">
                    <c:v>2020/11/28</c:v>
                  </c:pt>
                  <c:pt idx="308">
                    <c:v>2020/11/29</c:v>
                  </c:pt>
                  <c:pt idx="309">
                    <c:v>2020/11/30</c:v>
                  </c:pt>
                  <c:pt idx="310">
                    <c:v>2020/12/1</c:v>
                  </c:pt>
                  <c:pt idx="311">
                    <c:v>2020/12/2</c:v>
                  </c:pt>
                  <c:pt idx="312">
                    <c:v>2020/12/3</c:v>
                  </c:pt>
                  <c:pt idx="313">
                    <c:v>2020/12/4</c:v>
                  </c:pt>
                  <c:pt idx="314">
                    <c:v>2020/12/5</c:v>
                  </c:pt>
                  <c:pt idx="315">
                    <c:v>2020/12/6</c:v>
                  </c:pt>
                  <c:pt idx="316">
                    <c:v>2020/12/7</c:v>
                  </c:pt>
                  <c:pt idx="317">
                    <c:v>2020/12/8</c:v>
                  </c:pt>
                  <c:pt idx="318">
                    <c:v>2020/12/9</c:v>
                  </c:pt>
                  <c:pt idx="319">
                    <c:v>2020/12/10</c:v>
                  </c:pt>
                  <c:pt idx="320">
                    <c:v>2020/12/11</c:v>
                  </c:pt>
                  <c:pt idx="321">
                    <c:v>2020/12/12</c:v>
                  </c:pt>
                  <c:pt idx="322">
                    <c:v>2020/12/13</c:v>
                  </c:pt>
                  <c:pt idx="323">
                    <c:v>2020/12/14</c:v>
                  </c:pt>
                  <c:pt idx="324">
                    <c:v>2020/12/15</c:v>
                  </c:pt>
                  <c:pt idx="325">
                    <c:v>2020/12/16</c:v>
                  </c:pt>
                  <c:pt idx="326">
                    <c:v>2020/12/17</c:v>
                  </c:pt>
                  <c:pt idx="327">
                    <c:v>2020/12/18</c:v>
                  </c:pt>
                  <c:pt idx="328">
                    <c:v>2020/12/19</c:v>
                  </c:pt>
                  <c:pt idx="329">
                    <c:v>2020/12/20</c:v>
                  </c:pt>
                  <c:pt idx="330">
                    <c:v>2020/12/21</c:v>
                  </c:pt>
                  <c:pt idx="331">
                    <c:v>2020/12/22</c:v>
                  </c:pt>
                  <c:pt idx="332">
                    <c:v>2020/12/23</c:v>
                  </c:pt>
                  <c:pt idx="333">
                    <c:v>2020/12/24</c:v>
                  </c:pt>
                  <c:pt idx="334">
                    <c:v>2020/12/25</c:v>
                  </c:pt>
                  <c:pt idx="335">
                    <c:v>2020/12/26</c:v>
                  </c:pt>
                  <c:pt idx="336">
                    <c:v>2020/12/27</c:v>
                  </c:pt>
                  <c:pt idx="337">
                    <c:v>2020/12/28</c:v>
                  </c:pt>
                  <c:pt idx="338">
                    <c:v>2020/12/29</c:v>
                  </c:pt>
                  <c:pt idx="339">
                    <c:v>2020/12/30</c:v>
                  </c:pt>
                  <c:pt idx="340">
                    <c:v>2020/12/31</c:v>
                  </c:pt>
                  <c:pt idx="341">
                    <c:v>2021/1/1</c:v>
                  </c:pt>
                  <c:pt idx="342">
                    <c:v>2021/1/2</c:v>
                  </c:pt>
                  <c:pt idx="343">
                    <c:v>2021/1/3</c:v>
                  </c:pt>
                  <c:pt idx="344">
                    <c:v>2021/1/4</c:v>
                  </c:pt>
                  <c:pt idx="345">
                    <c:v>2021/1/5</c:v>
                  </c:pt>
                  <c:pt idx="346">
                    <c:v>2021/1/6</c:v>
                  </c:pt>
                  <c:pt idx="347">
                    <c:v>2021/1/7</c:v>
                  </c:pt>
                  <c:pt idx="348">
                    <c:v>2021/1/8</c:v>
                  </c:pt>
                  <c:pt idx="349">
                    <c:v>2021/1/9</c:v>
                  </c:pt>
                  <c:pt idx="350">
                    <c:v>2021/1/10</c:v>
                  </c:pt>
                  <c:pt idx="351">
                    <c:v>2021/1/11</c:v>
                  </c:pt>
                  <c:pt idx="352">
                    <c:v>2021/1/12</c:v>
                  </c:pt>
                  <c:pt idx="353">
                    <c:v>2021/1/13</c:v>
                  </c:pt>
                  <c:pt idx="354">
                    <c:v>2021/1/14</c:v>
                  </c:pt>
                  <c:pt idx="355">
                    <c:v>2021/1/15</c:v>
                  </c:pt>
                  <c:pt idx="356">
                    <c:v>2021/1/16</c:v>
                  </c:pt>
                  <c:pt idx="357">
                    <c:v>2021/1/17</c:v>
                  </c:pt>
                  <c:pt idx="358">
                    <c:v>2021/1/18</c:v>
                  </c:pt>
                  <c:pt idx="359">
                    <c:v>2021/1/19</c:v>
                  </c:pt>
                  <c:pt idx="360">
                    <c:v>2021/1/20</c:v>
                  </c:pt>
                  <c:pt idx="361">
                    <c:v>2021/1/21</c:v>
                  </c:pt>
                  <c:pt idx="362">
                    <c:v>2021/1/22</c:v>
                  </c:pt>
                  <c:pt idx="363">
                    <c:v>2021/1/23</c:v>
                  </c:pt>
                  <c:pt idx="364">
                    <c:v>2021/1/24</c:v>
                  </c:pt>
                  <c:pt idx="365">
                    <c:v>2021/1/25</c:v>
                  </c:pt>
                  <c:pt idx="366">
                    <c:v>2021/1/26</c:v>
                  </c:pt>
                  <c:pt idx="367">
                    <c:v>2021/1/27</c:v>
                  </c:pt>
                  <c:pt idx="368">
                    <c:v>2021/1/28</c:v>
                  </c:pt>
                  <c:pt idx="369">
                    <c:v>2021/1/29</c:v>
                  </c:pt>
                  <c:pt idx="370">
                    <c:v>2021/1/30</c:v>
                  </c:pt>
                  <c:pt idx="371">
                    <c:v>2021/1/31</c:v>
                  </c:pt>
                  <c:pt idx="372">
                    <c:v>2021/2/1</c:v>
                  </c:pt>
                  <c:pt idx="373">
                    <c:v>2021/2/2</c:v>
                  </c:pt>
                  <c:pt idx="374">
                    <c:v>2021/2/3</c:v>
                  </c:pt>
                  <c:pt idx="375">
                    <c:v>2021/2/4</c:v>
                  </c:pt>
                  <c:pt idx="376">
                    <c:v>2021/2/5</c:v>
                  </c:pt>
                  <c:pt idx="377">
                    <c:v>2021/2/6</c:v>
                  </c:pt>
                  <c:pt idx="378">
                    <c:v>2021/2/7</c:v>
                  </c:pt>
                  <c:pt idx="379">
                    <c:v>2021/2/8</c:v>
                  </c:pt>
                  <c:pt idx="380">
                    <c:v>2021/2/9</c:v>
                  </c:pt>
                  <c:pt idx="381">
                    <c:v>2021/2/10</c:v>
                  </c:pt>
                  <c:pt idx="382">
                    <c:v>2021/2/11</c:v>
                  </c:pt>
                  <c:pt idx="383">
                    <c:v>2021/2/12</c:v>
                  </c:pt>
                  <c:pt idx="384">
                    <c:v>2021/2/13</c:v>
                  </c:pt>
                  <c:pt idx="385">
                    <c:v>2021/2/14</c:v>
                  </c:pt>
                  <c:pt idx="386">
                    <c:v>2021/2/15</c:v>
                  </c:pt>
                  <c:pt idx="387">
                    <c:v>2021/2/16</c:v>
                  </c:pt>
                  <c:pt idx="388">
                    <c:v>2021/2/17</c:v>
                  </c:pt>
                  <c:pt idx="389">
                    <c:v>2021/2/18</c:v>
                  </c:pt>
                  <c:pt idx="390">
                    <c:v>2021/2/19</c:v>
                  </c:pt>
                  <c:pt idx="391">
                    <c:v>2021/2/20</c:v>
                  </c:pt>
                  <c:pt idx="392">
                    <c:v>2021/2/21</c:v>
                  </c:pt>
                  <c:pt idx="393">
                    <c:v>2021/2/22</c:v>
                  </c:pt>
                  <c:pt idx="394">
                    <c:v>2021/2/23</c:v>
                  </c:pt>
                  <c:pt idx="395">
                    <c:v>2021/2/24</c:v>
                  </c:pt>
                  <c:pt idx="396">
                    <c:v>2021/2/25</c:v>
                  </c:pt>
                  <c:pt idx="397">
                    <c:v>2021/2/26</c:v>
                  </c:pt>
                  <c:pt idx="398">
                    <c:v>2021/2/27</c:v>
                  </c:pt>
                  <c:pt idx="399">
                    <c:v>2021/2/28</c:v>
                  </c:pt>
                  <c:pt idx="400">
                    <c:v>2021/3/1</c:v>
                  </c:pt>
                  <c:pt idx="401">
                    <c:v>2021/3/2</c:v>
                  </c:pt>
                  <c:pt idx="402">
                    <c:v>2021/3/3</c:v>
                  </c:pt>
                  <c:pt idx="403">
                    <c:v>2021/3/4</c:v>
                  </c:pt>
                  <c:pt idx="404">
                    <c:v>2021/3/5</c:v>
                  </c:pt>
                  <c:pt idx="405">
                    <c:v>2021/3/6</c:v>
                  </c:pt>
                  <c:pt idx="406">
                    <c:v>2021/3/7</c:v>
                  </c:pt>
                  <c:pt idx="407">
                    <c:v>2021/3/8</c:v>
                  </c:pt>
                  <c:pt idx="408">
                    <c:v>2021/3/9</c:v>
                  </c:pt>
                  <c:pt idx="409">
                    <c:v>2021/3/10</c:v>
                  </c:pt>
                  <c:pt idx="410">
                    <c:v>2021/3/11</c:v>
                  </c:pt>
                  <c:pt idx="411">
                    <c:v>2021/3/12</c:v>
                  </c:pt>
                  <c:pt idx="412">
                    <c:v>2021/3/13</c:v>
                  </c:pt>
                  <c:pt idx="413">
                    <c:v>2021/3/14</c:v>
                  </c:pt>
                  <c:pt idx="414">
                    <c:v>2021/3/15</c:v>
                  </c:pt>
                  <c:pt idx="415">
                    <c:v>2021/3/16</c:v>
                  </c:pt>
                  <c:pt idx="416">
                    <c:v>2021/3/17</c:v>
                  </c:pt>
                  <c:pt idx="417">
                    <c:v>2021/3/18</c:v>
                  </c:pt>
                  <c:pt idx="418">
                    <c:v>2021/3/19</c:v>
                  </c:pt>
                  <c:pt idx="419">
                    <c:v>2021/3/20</c:v>
                  </c:pt>
                  <c:pt idx="420">
                    <c:v>2021/3/21</c:v>
                  </c:pt>
                  <c:pt idx="421">
                    <c:v>2021/3/22</c:v>
                  </c:pt>
                  <c:pt idx="422">
                    <c:v>2021/3/23</c:v>
                  </c:pt>
                  <c:pt idx="423">
                    <c:v>2021/3/24</c:v>
                  </c:pt>
                  <c:pt idx="424">
                    <c:v>2021/3/25</c:v>
                  </c:pt>
                  <c:pt idx="425">
                    <c:v>2021/3/26</c:v>
                  </c:pt>
                  <c:pt idx="426">
                    <c:v>2021/3/27</c:v>
                  </c:pt>
                  <c:pt idx="427">
                    <c:v>2021/3/28</c:v>
                  </c:pt>
                  <c:pt idx="428">
                    <c:v>2021/3/29</c:v>
                  </c:pt>
                  <c:pt idx="429">
                    <c:v>2021/3/30</c:v>
                  </c:pt>
                  <c:pt idx="430">
                    <c:v>2021/3/31</c:v>
                  </c:pt>
                  <c:pt idx="431">
                    <c:v>2021/4/1</c:v>
                  </c:pt>
                  <c:pt idx="432">
                    <c:v>2021/4/2</c:v>
                  </c:pt>
                  <c:pt idx="433">
                    <c:v>2021/4/3</c:v>
                  </c:pt>
                  <c:pt idx="434">
                    <c:v>2021/4/4</c:v>
                  </c:pt>
                  <c:pt idx="435">
                    <c:v>2021/4/5</c:v>
                  </c:pt>
                  <c:pt idx="436">
                    <c:v>2021/4/6</c:v>
                  </c:pt>
                  <c:pt idx="437">
                    <c:v>2021/4/7</c:v>
                  </c:pt>
                  <c:pt idx="438">
                    <c:v>2021/4/8</c:v>
                  </c:pt>
                  <c:pt idx="439">
                    <c:v>2021/4/9</c:v>
                  </c:pt>
                  <c:pt idx="440">
                    <c:v>2021/4/10</c:v>
                  </c:pt>
                  <c:pt idx="441">
                    <c:v>2021/4/11</c:v>
                  </c:pt>
                  <c:pt idx="442">
                    <c:v>2021/4/12</c:v>
                  </c:pt>
                  <c:pt idx="443">
                    <c:v>2021/4/13</c:v>
                  </c:pt>
                  <c:pt idx="444">
                    <c:v>2021/4/14</c:v>
                  </c:pt>
                  <c:pt idx="445">
                    <c:v>2021/4/15</c:v>
                  </c:pt>
                  <c:pt idx="446">
                    <c:v>2021/4/16</c:v>
                  </c:pt>
                  <c:pt idx="447">
                    <c:v>2021/4/17</c:v>
                  </c:pt>
                  <c:pt idx="448">
                    <c:v>2021/4/18</c:v>
                  </c:pt>
                  <c:pt idx="449">
                    <c:v>2021/4/19</c:v>
                  </c:pt>
                  <c:pt idx="450">
                    <c:v>2021/4/20</c:v>
                  </c:pt>
                  <c:pt idx="451">
                    <c:v>2021/4/21</c:v>
                  </c:pt>
                  <c:pt idx="452">
                    <c:v>2021/4/22</c:v>
                  </c:pt>
                  <c:pt idx="453">
                    <c:v>2021/4/23</c:v>
                  </c:pt>
                  <c:pt idx="454">
                    <c:v>2021/4/24</c:v>
                  </c:pt>
                  <c:pt idx="455">
                    <c:v>2021/4/25</c:v>
                  </c:pt>
                  <c:pt idx="456">
                    <c:v>2021/4/26</c:v>
                  </c:pt>
                  <c:pt idx="457">
                    <c:v>2021/4/27</c:v>
                  </c:pt>
                  <c:pt idx="458">
                    <c:v>2021/4/28</c:v>
                  </c:pt>
                  <c:pt idx="459">
                    <c:v>2021/4/29</c:v>
                  </c:pt>
                  <c:pt idx="460">
                    <c:v>2021/4/30</c:v>
                  </c:pt>
                  <c:pt idx="461">
                    <c:v>2021/5/1</c:v>
                  </c:pt>
                  <c:pt idx="462">
                    <c:v>2021/5/2</c:v>
                  </c:pt>
                  <c:pt idx="463">
                    <c:v>2021/5/3</c:v>
                  </c:pt>
                  <c:pt idx="464">
                    <c:v>2021/5/4</c:v>
                  </c:pt>
                  <c:pt idx="465">
                    <c:v>2021/5/5</c:v>
                  </c:pt>
                  <c:pt idx="466">
                    <c:v>2021/5/6</c:v>
                  </c:pt>
                  <c:pt idx="467">
                    <c:v>2021/5/7</c:v>
                  </c:pt>
                  <c:pt idx="468">
                    <c:v>2021/5/8</c:v>
                  </c:pt>
                  <c:pt idx="469">
                    <c:v>2021/5/9</c:v>
                  </c:pt>
                  <c:pt idx="470">
                    <c:v>2021/5/10</c:v>
                  </c:pt>
                  <c:pt idx="471">
                    <c:v>2021/5/11</c:v>
                  </c:pt>
                  <c:pt idx="472">
                    <c:v>2021/5/12</c:v>
                  </c:pt>
                  <c:pt idx="473">
                    <c:v>2021/5/13</c:v>
                  </c:pt>
                  <c:pt idx="474">
                    <c:v>2021/5/14</c:v>
                  </c:pt>
                  <c:pt idx="475">
                    <c:v>2021/5/15</c:v>
                  </c:pt>
                  <c:pt idx="476">
                    <c:v>2021/5/16</c:v>
                  </c:pt>
                  <c:pt idx="477">
                    <c:v>2021/5/17</c:v>
                  </c:pt>
                  <c:pt idx="478">
                    <c:v>2021/5/18</c:v>
                  </c:pt>
                  <c:pt idx="479">
                    <c:v>2021/5/19</c:v>
                  </c:pt>
                  <c:pt idx="480">
                    <c:v>2021/5/20</c:v>
                  </c:pt>
                  <c:pt idx="481">
                    <c:v>2021/5/21</c:v>
                  </c:pt>
                  <c:pt idx="482">
                    <c:v>2021/5/22</c:v>
                  </c:pt>
                  <c:pt idx="483">
                    <c:v>2021/5/23</c:v>
                  </c:pt>
                  <c:pt idx="484">
                    <c:v>2021/5/24</c:v>
                  </c:pt>
                  <c:pt idx="485">
                    <c:v>2021/5/25</c:v>
                  </c:pt>
                  <c:pt idx="486">
                    <c:v>2021/5/26</c:v>
                  </c:pt>
                  <c:pt idx="487">
                    <c:v>2021/5/27</c:v>
                  </c:pt>
                  <c:pt idx="488">
                    <c:v>2021/5/28</c:v>
                  </c:pt>
                  <c:pt idx="489">
                    <c:v>2021/5/29</c:v>
                  </c:pt>
                  <c:pt idx="490">
                    <c:v>2021/5/30</c:v>
                  </c:pt>
                  <c:pt idx="491">
                    <c:v>2021/5/31</c:v>
                  </c:pt>
                  <c:pt idx="492">
                    <c:v>2021/6/1</c:v>
                  </c:pt>
                  <c:pt idx="493">
                    <c:v>2021/6/2</c:v>
                  </c:pt>
                  <c:pt idx="494">
                    <c:v>2021/6/3</c:v>
                  </c:pt>
                  <c:pt idx="495">
                    <c:v>2021/6/4</c:v>
                  </c:pt>
                  <c:pt idx="496">
                    <c:v>2021/6/5</c:v>
                  </c:pt>
                  <c:pt idx="497">
                    <c:v>2021/6/6</c:v>
                  </c:pt>
                  <c:pt idx="498">
                    <c:v>2021/6/7</c:v>
                  </c:pt>
                  <c:pt idx="499">
                    <c:v>2021/6/8</c:v>
                  </c:pt>
                  <c:pt idx="500">
                    <c:v>2021/6/9</c:v>
                  </c:pt>
                  <c:pt idx="501">
                    <c:v>2021/6/10</c:v>
                  </c:pt>
                  <c:pt idx="502">
                    <c:v>2021/6/11</c:v>
                  </c:pt>
                  <c:pt idx="503">
                    <c:v>2021/6/12</c:v>
                  </c:pt>
                  <c:pt idx="504">
                    <c:v>2021/6/13</c:v>
                  </c:pt>
                  <c:pt idx="505">
                    <c:v>2021/6/14</c:v>
                  </c:pt>
                  <c:pt idx="506">
                    <c:v>2021/6/15</c:v>
                  </c:pt>
                  <c:pt idx="507">
                    <c:v>2021/6/16</c:v>
                  </c:pt>
                  <c:pt idx="508">
                    <c:v>2021/6/17</c:v>
                  </c:pt>
                  <c:pt idx="509">
                    <c:v>2021/6/18</c:v>
                  </c:pt>
                  <c:pt idx="510">
                    <c:v>2021/6/19</c:v>
                  </c:pt>
                  <c:pt idx="511">
                    <c:v>2021/6/20</c:v>
                  </c:pt>
                  <c:pt idx="512">
                    <c:v>2021/6/21</c:v>
                  </c:pt>
                  <c:pt idx="513">
                    <c:v>2021/6/22</c:v>
                  </c:pt>
                  <c:pt idx="514">
                    <c:v>2021/6/23</c:v>
                  </c:pt>
                  <c:pt idx="515">
                    <c:v>2021/6/24</c:v>
                  </c:pt>
                  <c:pt idx="516">
                    <c:v>2021/6/25</c:v>
                  </c:pt>
                  <c:pt idx="517">
                    <c:v>2021/6/26</c:v>
                  </c:pt>
                  <c:pt idx="518">
                    <c:v>2021/6/27</c:v>
                  </c:pt>
                  <c:pt idx="519">
                    <c:v>2021/6/28</c:v>
                  </c:pt>
                  <c:pt idx="520">
                    <c:v>2021/6/29</c:v>
                  </c:pt>
                  <c:pt idx="521">
                    <c:v>2021/6/30</c:v>
                  </c:pt>
                  <c:pt idx="522">
                    <c:v>2021/7/1</c:v>
                  </c:pt>
                  <c:pt idx="523">
                    <c:v>2021/7/2</c:v>
                  </c:pt>
                  <c:pt idx="524">
                    <c:v>2021/7/3</c:v>
                  </c:pt>
                  <c:pt idx="525">
                    <c:v>2021/7/4</c:v>
                  </c:pt>
                  <c:pt idx="526">
                    <c:v>2021/7/5</c:v>
                  </c:pt>
                  <c:pt idx="527">
                    <c:v>2021/7/6</c:v>
                  </c:pt>
                  <c:pt idx="528">
                    <c:v>2021/7/7</c:v>
                  </c:pt>
                  <c:pt idx="529">
                    <c:v>2021/7/8</c:v>
                  </c:pt>
                  <c:pt idx="530">
                    <c:v>2021/7/9</c:v>
                  </c:pt>
                  <c:pt idx="531">
                    <c:v>2021/7/10</c:v>
                  </c:pt>
                  <c:pt idx="532">
                    <c:v>2021/7/11</c:v>
                  </c:pt>
                  <c:pt idx="533">
                    <c:v>2021/7/12</c:v>
                  </c:pt>
                  <c:pt idx="534">
                    <c:v>2021/7/13</c:v>
                  </c:pt>
                  <c:pt idx="535">
                    <c:v>2021/7/14</c:v>
                  </c:pt>
                  <c:pt idx="536">
                    <c:v>2021/7/15</c:v>
                  </c:pt>
                  <c:pt idx="537">
                    <c:v>2021/7/16</c:v>
                  </c:pt>
                  <c:pt idx="538">
                    <c:v>2021/7/17</c:v>
                  </c:pt>
                  <c:pt idx="539">
                    <c:v>2021/7/18</c:v>
                  </c:pt>
                  <c:pt idx="540">
                    <c:v>2021/7/19</c:v>
                  </c:pt>
                  <c:pt idx="541">
                    <c:v>2021/7/20</c:v>
                  </c:pt>
                  <c:pt idx="542">
                    <c:v>2021/7/21</c:v>
                  </c:pt>
                  <c:pt idx="543">
                    <c:v>2021/7/22</c:v>
                  </c:pt>
                  <c:pt idx="544">
                    <c:v>2021/7/23</c:v>
                  </c:pt>
                  <c:pt idx="545">
                    <c:v>2021/7/24</c:v>
                  </c:pt>
                  <c:pt idx="546">
                    <c:v>2021/7/25</c:v>
                  </c:pt>
                  <c:pt idx="547">
                    <c:v>2021/7/26</c:v>
                  </c:pt>
                  <c:pt idx="548">
                    <c:v>2021/7/27</c:v>
                  </c:pt>
                  <c:pt idx="549">
                    <c:v>2021/7/28</c:v>
                  </c:pt>
                  <c:pt idx="550">
                    <c:v>2021/7/29</c:v>
                  </c:pt>
                  <c:pt idx="551">
                    <c:v>2021/7/30</c:v>
                  </c:pt>
                  <c:pt idx="552">
                    <c:v>2021/7/31</c:v>
                  </c:pt>
                  <c:pt idx="553">
                    <c:v>2021/8/1</c:v>
                  </c:pt>
                  <c:pt idx="554">
                    <c:v>2021/8/2</c:v>
                  </c:pt>
                  <c:pt idx="555">
                    <c:v>2021/8/3</c:v>
                  </c:pt>
                  <c:pt idx="556">
                    <c:v>2021/8/4</c:v>
                  </c:pt>
                  <c:pt idx="557">
                    <c:v>2021/8/5</c:v>
                  </c:pt>
                  <c:pt idx="558">
                    <c:v>2021/8/6</c:v>
                  </c:pt>
                  <c:pt idx="559">
                    <c:v>2021/8/7</c:v>
                  </c:pt>
                  <c:pt idx="560">
                    <c:v>2021/8/8</c:v>
                  </c:pt>
                  <c:pt idx="561">
                    <c:v>2021/8/9</c:v>
                  </c:pt>
                  <c:pt idx="562">
                    <c:v>2021/8/10</c:v>
                  </c:pt>
                  <c:pt idx="563">
                    <c:v>2021/8/11</c:v>
                  </c:pt>
                  <c:pt idx="564">
                    <c:v>2021/8/12</c:v>
                  </c:pt>
                  <c:pt idx="565">
                    <c:v>2021/8/13</c:v>
                  </c:pt>
                  <c:pt idx="566">
                    <c:v>2021/8/14</c:v>
                  </c:pt>
                  <c:pt idx="567">
                    <c:v>2021/8/15</c:v>
                  </c:pt>
                  <c:pt idx="568">
                    <c:v>2021/8/16</c:v>
                  </c:pt>
                  <c:pt idx="569">
                    <c:v>2021/8/17</c:v>
                  </c:pt>
                  <c:pt idx="570">
                    <c:v>2021/8/18</c:v>
                  </c:pt>
                  <c:pt idx="571">
                    <c:v>2021/8/19</c:v>
                  </c:pt>
                  <c:pt idx="572">
                    <c:v>2021/8/20</c:v>
                  </c:pt>
                  <c:pt idx="573">
                    <c:v>2021/8/21</c:v>
                  </c:pt>
                  <c:pt idx="574">
                    <c:v>2021/8/22</c:v>
                  </c:pt>
                  <c:pt idx="575">
                    <c:v>2021/8/23</c:v>
                  </c:pt>
                  <c:pt idx="576">
                    <c:v>2021/8/24</c:v>
                  </c:pt>
                  <c:pt idx="577">
                    <c:v>2021/8/25</c:v>
                  </c:pt>
                  <c:pt idx="578">
                    <c:v>2021/8/26</c:v>
                  </c:pt>
                  <c:pt idx="579">
                    <c:v>2021/8/27</c:v>
                  </c:pt>
                  <c:pt idx="580">
                    <c:v>2021/8/28</c:v>
                  </c:pt>
                  <c:pt idx="581">
                    <c:v>2021/8/29</c:v>
                  </c:pt>
                  <c:pt idx="582">
                    <c:v>2021/8/30</c:v>
                  </c:pt>
                  <c:pt idx="583">
                    <c:v>2021/8/31</c:v>
                  </c:pt>
                  <c:pt idx="584">
                    <c:v>2021/9/1</c:v>
                  </c:pt>
                  <c:pt idx="585">
                    <c:v>2021/9/2</c:v>
                  </c:pt>
                  <c:pt idx="586">
                    <c:v>2021/9/3</c:v>
                  </c:pt>
                  <c:pt idx="587">
                    <c:v>2021/9/4</c:v>
                  </c:pt>
                  <c:pt idx="588">
                    <c:v>2021/9/5</c:v>
                  </c:pt>
                  <c:pt idx="589">
                    <c:v>2021/9/6</c:v>
                  </c:pt>
                  <c:pt idx="590">
                    <c:v>2021/9/7</c:v>
                  </c:pt>
                  <c:pt idx="591">
                    <c:v>2021/9/8</c:v>
                  </c:pt>
                  <c:pt idx="592">
                    <c:v>2021/9/9</c:v>
                  </c:pt>
                  <c:pt idx="593">
                    <c:v>2021/9/10</c:v>
                  </c:pt>
                  <c:pt idx="594">
                    <c:v>2021/9/11</c:v>
                  </c:pt>
                  <c:pt idx="595">
                    <c:v>2021/9/12</c:v>
                  </c:pt>
                  <c:pt idx="596">
                    <c:v>2021/9/13</c:v>
                  </c:pt>
                  <c:pt idx="597">
                    <c:v>2021/9/14</c:v>
                  </c:pt>
                  <c:pt idx="598">
                    <c:v>2021/9/15</c:v>
                  </c:pt>
                  <c:pt idx="599">
                    <c:v>2021/9/16</c:v>
                  </c:pt>
                  <c:pt idx="600">
                    <c:v>2021/9/17</c:v>
                  </c:pt>
                  <c:pt idx="601">
                    <c:v>2021/9/18</c:v>
                  </c:pt>
                  <c:pt idx="602">
                    <c:v>2021/9/19</c:v>
                  </c:pt>
                  <c:pt idx="603">
                    <c:v>2021/9/20</c:v>
                  </c:pt>
                  <c:pt idx="604">
                    <c:v>2021/9/21</c:v>
                  </c:pt>
                  <c:pt idx="605">
                    <c:v>2021/9/22</c:v>
                  </c:pt>
                  <c:pt idx="606">
                    <c:v>2021/9/23</c:v>
                  </c:pt>
                  <c:pt idx="607">
                    <c:v>2021/9/24</c:v>
                  </c:pt>
                  <c:pt idx="608">
                    <c:v>2021/9/25</c:v>
                  </c:pt>
                  <c:pt idx="609">
                    <c:v>2021/9/26</c:v>
                  </c:pt>
                  <c:pt idx="610">
                    <c:v>2021/9/27</c:v>
                  </c:pt>
                  <c:pt idx="611">
                    <c:v>2021/9/28</c:v>
                  </c:pt>
                  <c:pt idx="612">
                    <c:v>2021/9/29</c:v>
                  </c:pt>
                  <c:pt idx="613">
                    <c:v>2021/9/30</c:v>
                  </c:pt>
                  <c:pt idx="614">
                    <c:v>2021/10/1</c:v>
                  </c:pt>
                  <c:pt idx="615">
                    <c:v>2021/10/2</c:v>
                  </c:pt>
                  <c:pt idx="616">
                    <c:v>2021/10/3</c:v>
                  </c:pt>
                  <c:pt idx="617">
                    <c:v>2021/10/4</c:v>
                  </c:pt>
                  <c:pt idx="618">
                    <c:v>2021/10/5</c:v>
                  </c:pt>
                  <c:pt idx="619">
                    <c:v>2021/10/6</c:v>
                  </c:pt>
                  <c:pt idx="620">
                    <c:v>2021/10/7</c:v>
                  </c:pt>
                  <c:pt idx="621">
                    <c:v>2021/10/8</c:v>
                  </c:pt>
                  <c:pt idx="622">
                    <c:v>2021/10/9</c:v>
                  </c:pt>
                  <c:pt idx="623">
                    <c:v>2021/10/10</c:v>
                  </c:pt>
                  <c:pt idx="624">
                    <c:v>2021/10/11</c:v>
                  </c:pt>
                  <c:pt idx="625">
                    <c:v>2021/10/12</c:v>
                  </c:pt>
                  <c:pt idx="626">
                    <c:v>2021/10/13</c:v>
                  </c:pt>
                  <c:pt idx="627">
                    <c:v>2021/10/14</c:v>
                  </c:pt>
                  <c:pt idx="628">
                    <c:v>2021/10/15</c:v>
                  </c:pt>
                  <c:pt idx="629">
                    <c:v>2021/10/16</c:v>
                  </c:pt>
                  <c:pt idx="630">
                    <c:v>2021/10/17</c:v>
                  </c:pt>
                  <c:pt idx="631">
                    <c:v>2021/10/18</c:v>
                  </c:pt>
                  <c:pt idx="632">
                    <c:v>2021/10/19</c:v>
                  </c:pt>
                  <c:pt idx="633">
                    <c:v>2021/10/20</c:v>
                  </c:pt>
                  <c:pt idx="634">
                    <c:v>2021/10/21</c:v>
                  </c:pt>
                  <c:pt idx="635">
                    <c:v>2021/10/22</c:v>
                  </c:pt>
                  <c:pt idx="636">
                    <c:v>2021/10/23</c:v>
                  </c:pt>
                  <c:pt idx="637">
                    <c:v>2021/10/24</c:v>
                  </c:pt>
                  <c:pt idx="638">
                    <c:v>2021/10/25</c:v>
                  </c:pt>
                  <c:pt idx="639">
                    <c:v>2021/10/26</c:v>
                  </c:pt>
                  <c:pt idx="640">
                    <c:v>2021/10/27</c:v>
                  </c:pt>
                  <c:pt idx="641">
                    <c:v>2021/10/28</c:v>
                  </c:pt>
                  <c:pt idx="642">
                    <c:v>2021/10/29</c:v>
                  </c:pt>
                  <c:pt idx="643">
                    <c:v>2021/10/30</c:v>
                  </c:pt>
                  <c:pt idx="644">
                    <c:v>2021/10/31</c:v>
                  </c:pt>
                  <c:pt idx="645">
                    <c:v>2021/11/1</c:v>
                  </c:pt>
                  <c:pt idx="646">
                    <c:v>2021/11/2</c:v>
                  </c:pt>
                  <c:pt idx="647">
                    <c:v>2021/11/3</c:v>
                  </c:pt>
                  <c:pt idx="648">
                    <c:v>2021/11/4</c:v>
                  </c:pt>
                  <c:pt idx="649">
                    <c:v>2021/11/5</c:v>
                  </c:pt>
                  <c:pt idx="650">
                    <c:v>2021/11/6</c:v>
                  </c:pt>
                  <c:pt idx="651">
                    <c:v>2021/11/7</c:v>
                  </c:pt>
                  <c:pt idx="652">
                    <c:v>2021/11/8</c:v>
                  </c:pt>
                  <c:pt idx="653">
                    <c:v>2021/11/9</c:v>
                  </c:pt>
                  <c:pt idx="654">
                    <c:v>2021/11/10</c:v>
                  </c:pt>
                  <c:pt idx="655">
                    <c:v>2021/11/11</c:v>
                  </c:pt>
                  <c:pt idx="656">
                    <c:v>2021/11/12</c:v>
                  </c:pt>
                  <c:pt idx="657">
                    <c:v>2021/11/13</c:v>
                  </c:pt>
                  <c:pt idx="658">
                    <c:v>2021/11/14</c:v>
                  </c:pt>
                  <c:pt idx="659">
                    <c:v>2021/11/15</c:v>
                  </c:pt>
                  <c:pt idx="660">
                    <c:v>2021/11/16</c:v>
                  </c:pt>
                  <c:pt idx="661">
                    <c:v>2021/11/17</c:v>
                  </c:pt>
                  <c:pt idx="662">
                    <c:v>2021/11/18</c:v>
                  </c:pt>
                  <c:pt idx="663">
                    <c:v>2021/11/19</c:v>
                  </c:pt>
                  <c:pt idx="664">
                    <c:v>2021/11/20</c:v>
                  </c:pt>
                  <c:pt idx="665">
                    <c:v>2021/11/21</c:v>
                  </c:pt>
                  <c:pt idx="666">
                    <c:v>2021/11/22</c:v>
                  </c:pt>
                  <c:pt idx="667">
                    <c:v>2021/11/23</c:v>
                  </c:pt>
                  <c:pt idx="668">
                    <c:v>2021/11/24</c:v>
                  </c:pt>
                  <c:pt idx="669">
                    <c:v>2021/11/25</c:v>
                  </c:pt>
                  <c:pt idx="670">
                    <c:v>2021/11/26</c:v>
                  </c:pt>
                  <c:pt idx="671">
                    <c:v>2021/11/27</c:v>
                  </c:pt>
                  <c:pt idx="672">
                    <c:v>2021/11/28</c:v>
                  </c:pt>
                  <c:pt idx="673">
                    <c:v>2021/11/29</c:v>
                  </c:pt>
                  <c:pt idx="674">
                    <c:v>2021/11/30</c:v>
                  </c:pt>
                  <c:pt idx="675">
                    <c:v>2021/12/1</c:v>
                  </c:pt>
                  <c:pt idx="676">
                    <c:v>2021/12/2</c:v>
                  </c:pt>
                  <c:pt idx="677">
                    <c:v>2021/12/3</c:v>
                  </c:pt>
                  <c:pt idx="678">
                    <c:v>2021/12/4</c:v>
                  </c:pt>
                  <c:pt idx="679">
                    <c:v>2021/12/5</c:v>
                  </c:pt>
                  <c:pt idx="680">
                    <c:v>2021/12/6</c:v>
                  </c:pt>
                  <c:pt idx="681">
                    <c:v>2021/12/7</c:v>
                  </c:pt>
                  <c:pt idx="682">
                    <c:v>2021/12/8</c:v>
                  </c:pt>
                  <c:pt idx="683">
                    <c:v>2021/12/9</c:v>
                  </c:pt>
                  <c:pt idx="684">
                    <c:v>2021/12/10</c:v>
                  </c:pt>
                  <c:pt idx="685">
                    <c:v>2021/12/11</c:v>
                  </c:pt>
                  <c:pt idx="686">
                    <c:v>2021/12/12</c:v>
                  </c:pt>
                  <c:pt idx="687">
                    <c:v>2021/12/13</c:v>
                  </c:pt>
                  <c:pt idx="688">
                    <c:v>2021/12/14</c:v>
                  </c:pt>
                  <c:pt idx="689">
                    <c:v>2021/12/15</c:v>
                  </c:pt>
                  <c:pt idx="690">
                    <c:v>2021/12/16</c:v>
                  </c:pt>
                  <c:pt idx="691">
                    <c:v>2021/12/17</c:v>
                  </c:pt>
                  <c:pt idx="692">
                    <c:v>2021/12/18</c:v>
                  </c:pt>
                  <c:pt idx="693">
                    <c:v>2021/12/19</c:v>
                  </c:pt>
                  <c:pt idx="694">
                    <c:v>2021/12/20</c:v>
                  </c:pt>
                  <c:pt idx="695">
                    <c:v>2021/12/21</c:v>
                  </c:pt>
                  <c:pt idx="696">
                    <c:v>2021/12/22</c:v>
                  </c:pt>
                  <c:pt idx="697">
                    <c:v>2021/12/23</c:v>
                  </c:pt>
                  <c:pt idx="698">
                    <c:v>2021/12/24</c:v>
                  </c:pt>
                  <c:pt idx="699">
                    <c:v>2021/12/25</c:v>
                  </c:pt>
                  <c:pt idx="700">
                    <c:v>2021/12/26</c:v>
                  </c:pt>
                  <c:pt idx="701">
                    <c:v>2021/12/27</c:v>
                  </c:pt>
                  <c:pt idx="702">
                    <c:v>2021/12/28</c:v>
                  </c:pt>
                  <c:pt idx="703">
                    <c:v>2021/12/29</c:v>
                  </c:pt>
                  <c:pt idx="704">
                    <c:v>2021/12/30</c:v>
                  </c:pt>
                  <c:pt idx="705">
                    <c:v>2021/12/31</c:v>
                  </c:pt>
                  <c:pt idx="706">
                    <c:v>2022/1/1</c:v>
                  </c:pt>
                  <c:pt idx="707">
                    <c:v>2022/1/2</c:v>
                  </c:pt>
                  <c:pt idx="708">
                    <c:v>2022/1/3</c:v>
                  </c:pt>
                  <c:pt idx="709">
                    <c:v>2022/1/4</c:v>
                  </c:pt>
                  <c:pt idx="710">
                    <c:v>2022/1/5</c:v>
                  </c:pt>
                  <c:pt idx="711">
                    <c:v>2022/1/6</c:v>
                  </c:pt>
                  <c:pt idx="712">
                    <c:v>2022/1/7</c:v>
                  </c:pt>
                  <c:pt idx="713">
                    <c:v>2022/1/8</c:v>
                  </c:pt>
                  <c:pt idx="714">
                    <c:v>2022/1/9</c:v>
                  </c:pt>
                  <c:pt idx="715">
                    <c:v>2022/1/10</c:v>
                  </c:pt>
                  <c:pt idx="716">
                    <c:v>2022/1/11</c:v>
                  </c:pt>
                  <c:pt idx="717">
                    <c:v>2022/1/12</c:v>
                  </c:pt>
                  <c:pt idx="718">
                    <c:v>2022/1/13</c:v>
                  </c:pt>
                  <c:pt idx="719">
                    <c:v>2022/1/14</c:v>
                  </c:pt>
                  <c:pt idx="720">
                    <c:v>2022/1/15</c:v>
                  </c:pt>
                  <c:pt idx="721">
                    <c:v>2022/1/16</c:v>
                  </c:pt>
                  <c:pt idx="722">
                    <c:v>2022/1/17</c:v>
                  </c:pt>
                  <c:pt idx="723">
                    <c:v>2022/1/18</c:v>
                  </c:pt>
                  <c:pt idx="724">
                    <c:v>2022/1/19</c:v>
                  </c:pt>
                  <c:pt idx="725">
                    <c:v>2022/1/20</c:v>
                  </c:pt>
                  <c:pt idx="726">
                    <c:v>2022/1/21</c:v>
                  </c:pt>
                  <c:pt idx="727">
                    <c:v>2022/1/22</c:v>
                  </c:pt>
                  <c:pt idx="728">
                    <c:v>2022/1/23</c:v>
                  </c:pt>
                  <c:pt idx="729">
                    <c:v>2022/1/24</c:v>
                  </c:pt>
                  <c:pt idx="730">
                    <c:v>2022/1/25</c:v>
                  </c:pt>
                  <c:pt idx="731">
                    <c:v>2022/1/26</c:v>
                  </c:pt>
                  <c:pt idx="732">
                    <c:v>2022/1/27</c:v>
                  </c:pt>
                  <c:pt idx="733">
                    <c:v>2022/1/28</c:v>
                  </c:pt>
                  <c:pt idx="734">
                    <c:v>2022/1/29</c:v>
                  </c:pt>
                  <c:pt idx="735">
                    <c:v>2022/1/30</c:v>
                  </c:pt>
                  <c:pt idx="736">
                    <c:v>2022/1/31</c:v>
                  </c:pt>
                  <c:pt idx="737">
                    <c:v>2022/2/1</c:v>
                  </c:pt>
                  <c:pt idx="738">
                    <c:v>2022/2/2</c:v>
                  </c:pt>
                  <c:pt idx="739">
                    <c:v>2022/2/3</c:v>
                  </c:pt>
                  <c:pt idx="740">
                    <c:v>2022/2/4</c:v>
                  </c:pt>
                  <c:pt idx="741">
                    <c:v>2022/2/5</c:v>
                  </c:pt>
                  <c:pt idx="742">
                    <c:v>2022/2/6</c:v>
                  </c:pt>
                  <c:pt idx="743">
                    <c:v>2022/2/7</c:v>
                  </c:pt>
                  <c:pt idx="744">
                    <c:v>2022/2/8</c:v>
                  </c:pt>
                  <c:pt idx="745">
                    <c:v>2022/2/9</c:v>
                  </c:pt>
                  <c:pt idx="746">
                    <c:v>2022/2/10</c:v>
                  </c:pt>
                  <c:pt idx="747">
                    <c:v>2022/2/11</c:v>
                  </c:pt>
                  <c:pt idx="748">
                    <c:v>2022/2/12</c:v>
                  </c:pt>
                  <c:pt idx="749">
                    <c:v>2022/2/13</c:v>
                  </c:pt>
                  <c:pt idx="750">
                    <c:v>2022/2/14</c:v>
                  </c:pt>
                  <c:pt idx="751">
                    <c:v>2022/2/15</c:v>
                  </c:pt>
                  <c:pt idx="752">
                    <c:v>2022/2/16</c:v>
                  </c:pt>
                  <c:pt idx="753">
                    <c:v>2022/2/17</c:v>
                  </c:pt>
                  <c:pt idx="754">
                    <c:v>2022/2/18</c:v>
                  </c:pt>
                  <c:pt idx="755">
                    <c:v>2022/2/19</c:v>
                  </c:pt>
                  <c:pt idx="756">
                    <c:v>2022/2/20</c:v>
                  </c:pt>
                  <c:pt idx="757">
                    <c:v>2022/2/21</c:v>
                  </c:pt>
                  <c:pt idx="758">
                    <c:v>2022/2/22</c:v>
                  </c:pt>
                  <c:pt idx="759">
                    <c:v>2022/2/23</c:v>
                  </c:pt>
                  <c:pt idx="760">
                    <c:v>2022/2/24</c:v>
                  </c:pt>
                  <c:pt idx="761">
                    <c:v>2022/2/25</c:v>
                  </c:pt>
                  <c:pt idx="762">
                    <c:v>2022/2/26</c:v>
                  </c:pt>
                  <c:pt idx="763">
                    <c:v>2022/2/27</c:v>
                  </c:pt>
                  <c:pt idx="764">
                    <c:v>2022/2/28</c:v>
                  </c:pt>
                  <c:pt idx="765">
                    <c:v>2022/3/1</c:v>
                  </c:pt>
                  <c:pt idx="766">
                    <c:v>2022/3/2</c:v>
                  </c:pt>
                  <c:pt idx="767">
                    <c:v>2022/3/3</c:v>
                  </c:pt>
                  <c:pt idx="768">
                    <c:v>2022/3/4</c:v>
                  </c:pt>
                  <c:pt idx="769">
                    <c:v>2022/3/5</c:v>
                  </c:pt>
                  <c:pt idx="770">
                    <c:v>2022/3/6</c:v>
                  </c:pt>
                  <c:pt idx="771">
                    <c:v>2022/3/7</c:v>
                  </c:pt>
                  <c:pt idx="772">
                    <c:v>2022/3/8</c:v>
                  </c:pt>
                  <c:pt idx="773">
                    <c:v>2022/3/9</c:v>
                  </c:pt>
                  <c:pt idx="774">
                    <c:v>2022/3/10</c:v>
                  </c:pt>
                  <c:pt idx="775">
                    <c:v>2022/3/11</c:v>
                  </c:pt>
                  <c:pt idx="776">
                    <c:v>2022/3/12</c:v>
                  </c:pt>
                  <c:pt idx="777">
                    <c:v>2022/3/13</c:v>
                  </c:pt>
                  <c:pt idx="778">
                    <c:v>2022/3/14</c:v>
                  </c:pt>
                  <c:pt idx="779">
                    <c:v>2022/3/15</c:v>
                  </c:pt>
                  <c:pt idx="780">
                    <c:v>2022/3/16</c:v>
                  </c:pt>
                  <c:pt idx="781">
                    <c:v>2022/3/17</c:v>
                  </c:pt>
                  <c:pt idx="782">
                    <c:v>2022/3/18</c:v>
                  </c:pt>
                  <c:pt idx="783">
                    <c:v>2022/3/19</c:v>
                  </c:pt>
                  <c:pt idx="784">
                    <c:v>2022/3/20</c:v>
                  </c:pt>
                  <c:pt idx="785">
                    <c:v>2022/3/21</c:v>
                  </c:pt>
                  <c:pt idx="786">
                    <c:v>2022/3/22</c:v>
                  </c:pt>
                  <c:pt idx="787">
                    <c:v>2022/3/23</c:v>
                  </c:pt>
                  <c:pt idx="788">
                    <c:v>2022/3/24</c:v>
                  </c:pt>
                  <c:pt idx="789">
                    <c:v>2022/3/25</c:v>
                  </c:pt>
                  <c:pt idx="790">
                    <c:v>2022/3/26</c:v>
                  </c:pt>
                  <c:pt idx="791">
                    <c:v>2022/3/27</c:v>
                  </c:pt>
                  <c:pt idx="792">
                    <c:v>2022/3/28</c:v>
                  </c:pt>
                  <c:pt idx="793">
                    <c:v>2022/3/29</c:v>
                  </c:pt>
                  <c:pt idx="794">
                    <c:v>2022/3/30</c:v>
                  </c:pt>
                  <c:pt idx="795">
                    <c:v>2022/3/31</c:v>
                  </c:pt>
                  <c:pt idx="796">
                    <c:v>2022/4/1</c:v>
                  </c:pt>
                  <c:pt idx="797">
                    <c:v>2022/4/2</c:v>
                  </c:pt>
                  <c:pt idx="798">
                    <c:v>2022/4/3</c:v>
                  </c:pt>
                  <c:pt idx="799">
                    <c:v>2022/4/4</c:v>
                  </c:pt>
                  <c:pt idx="800">
                    <c:v>2022/4/5</c:v>
                  </c:pt>
                  <c:pt idx="801">
                    <c:v>2022/4/6</c:v>
                  </c:pt>
                  <c:pt idx="802">
                    <c:v>2022/4/7</c:v>
                  </c:pt>
                  <c:pt idx="803">
                    <c:v>2022/4/8</c:v>
                  </c:pt>
                  <c:pt idx="804">
                    <c:v>2022/4/9</c:v>
                  </c:pt>
                  <c:pt idx="805">
                    <c:v>2022/4/10</c:v>
                  </c:pt>
                  <c:pt idx="806">
                    <c:v>2022/4/11</c:v>
                  </c:pt>
                  <c:pt idx="807">
                    <c:v>2022/4/12</c:v>
                  </c:pt>
                  <c:pt idx="808">
                    <c:v>2022/4/13</c:v>
                  </c:pt>
                  <c:pt idx="809">
                    <c:v>2022/4/14</c:v>
                  </c:pt>
                  <c:pt idx="810">
                    <c:v>2022/4/15</c:v>
                  </c:pt>
                  <c:pt idx="811">
                    <c:v>2022/4/16</c:v>
                  </c:pt>
                  <c:pt idx="812">
                    <c:v>2022/4/17</c:v>
                  </c:pt>
                  <c:pt idx="813">
                    <c:v>2022/4/18</c:v>
                  </c:pt>
                  <c:pt idx="814">
                    <c:v>2022/4/19</c:v>
                  </c:pt>
                  <c:pt idx="815">
                    <c:v>2022/4/20</c:v>
                  </c:pt>
                  <c:pt idx="816">
                    <c:v>2022/4/21</c:v>
                  </c:pt>
                  <c:pt idx="817">
                    <c:v>2022/4/22</c:v>
                  </c:pt>
                  <c:pt idx="818">
                    <c:v>2022/4/23</c:v>
                  </c:pt>
                  <c:pt idx="819">
                    <c:v>2022/4/24</c:v>
                  </c:pt>
                  <c:pt idx="820">
                    <c:v>2022/4/25</c:v>
                  </c:pt>
                  <c:pt idx="821">
                    <c:v>2022/4/26</c:v>
                  </c:pt>
                  <c:pt idx="822">
                    <c:v>2022/4/27</c:v>
                  </c:pt>
                  <c:pt idx="823">
                    <c:v>2022/4/28</c:v>
                  </c:pt>
                  <c:pt idx="824">
                    <c:v>2022/4/29</c:v>
                  </c:pt>
                  <c:pt idx="825">
                    <c:v>2022/4/30</c:v>
                  </c:pt>
                  <c:pt idx="826">
                    <c:v>2022/5/1</c:v>
                  </c:pt>
                  <c:pt idx="827">
                    <c:v>2022/5/2</c:v>
                  </c:pt>
                  <c:pt idx="828">
                    <c:v>2022/5/3</c:v>
                  </c:pt>
                  <c:pt idx="829">
                    <c:v>2022/5/4</c:v>
                  </c:pt>
                  <c:pt idx="830">
                    <c:v>2022/5/5</c:v>
                  </c:pt>
                  <c:pt idx="831">
                    <c:v>2022/5/6</c:v>
                  </c:pt>
                  <c:pt idx="832">
                    <c:v>2022/5/7</c:v>
                  </c:pt>
                  <c:pt idx="833">
                    <c:v>2022/5/8</c:v>
                  </c:pt>
                  <c:pt idx="834">
                    <c:v>2022/5/9</c:v>
                  </c:pt>
                  <c:pt idx="835">
                    <c:v>2022/5/10</c:v>
                  </c:pt>
                  <c:pt idx="836">
                    <c:v>2022/5/11</c:v>
                  </c:pt>
                  <c:pt idx="837">
                    <c:v>2022/5/12</c:v>
                  </c:pt>
                  <c:pt idx="838">
                    <c:v>2022/5/13</c:v>
                  </c:pt>
                  <c:pt idx="839">
                    <c:v>2022/5/14</c:v>
                  </c:pt>
                  <c:pt idx="840">
                    <c:v>2022/5/15</c:v>
                  </c:pt>
                  <c:pt idx="841">
                    <c:v>2022/5/16</c:v>
                  </c:pt>
                  <c:pt idx="842">
                    <c:v>2022/5/17</c:v>
                  </c:pt>
                  <c:pt idx="843">
                    <c:v>2022/5/18</c:v>
                  </c:pt>
                  <c:pt idx="844">
                    <c:v>2022/5/19</c:v>
                  </c:pt>
                  <c:pt idx="845">
                    <c:v>2022/5/20</c:v>
                  </c:pt>
                  <c:pt idx="846">
                    <c:v>2022/5/21</c:v>
                  </c:pt>
                  <c:pt idx="847">
                    <c:v>2022/5/22</c:v>
                  </c:pt>
                  <c:pt idx="848">
                    <c:v>2022/5/23</c:v>
                  </c:pt>
                  <c:pt idx="849">
                    <c:v>2022/5/24</c:v>
                  </c:pt>
                  <c:pt idx="850">
                    <c:v>2022/5/25</c:v>
                  </c:pt>
                  <c:pt idx="851">
                    <c:v>2022/5/26</c:v>
                  </c:pt>
                  <c:pt idx="852">
                    <c:v>2022/5/27</c:v>
                  </c:pt>
                  <c:pt idx="853">
                    <c:v>2022/5/28</c:v>
                  </c:pt>
                  <c:pt idx="854">
                    <c:v>2022/5/29</c:v>
                  </c:pt>
                  <c:pt idx="855">
                    <c:v>2022/5/30</c:v>
                  </c:pt>
                  <c:pt idx="856">
                    <c:v>2022/5/31</c:v>
                  </c:pt>
                  <c:pt idx="857">
                    <c:v>2022/6/1</c:v>
                  </c:pt>
                  <c:pt idx="858">
                    <c:v>2022/6/2</c:v>
                  </c:pt>
                  <c:pt idx="859">
                    <c:v>2022/6/3</c:v>
                  </c:pt>
                  <c:pt idx="860">
                    <c:v>2022/6/4</c:v>
                  </c:pt>
                  <c:pt idx="861">
                    <c:v>2022/6/5</c:v>
                  </c:pt>
                  <c:pt idx="862">
                    <c:v>2022/6/6</c:v>
                  </c:pt>
                  <c:pt idx="863">
                    <c:v>2022/6/7</c:v>
                  </c:pt>
                  <c:pt idx="864">
                    <c:v>2022/6/8</c:v>
                  </c:pt>
                  <c:pt idx="865">
                    <c:v>2022/6/9</c:v>
                  </c:pt>
                  <c:pt idx="866">
                    <c:v>2022/6/10</c:v>
                  </c:pt>
                  <c:pt idx="867">
                    <c:v>2022/6/11</c:v>
                  </c:pt>
                  <c:pt idx="868">
                    <c:v>2022/6/12</c:v>
                  </c:pt>
                  <c:pt idx="869">
                    <c:v>2022/6/13</c:v>
                  </c:pt>
                  <c:pt idx="870">
                    <c:v>2022/6/14</c:v>
                  </c:pt>
                  <c:pt idx="871">
                    <c:v>2022/6/15</c:v>
                  </c:pt>
                  <c:pt idx="872">
                    <c:v>2022/6/16</c:v>
                  </c:pt>
                  <c:pt idx="873">
                    <c:v>2022/6/17</c:v>
                  </c:pt>
                  <c:pt idx="874">
                    <c:v>2022/6/18</c:v>
                  </c:pt>
                  <c:pt idx="875">
                    <c:v>2022/6/19</c:v>
                  </c:pt>
                  <c:pt idx="876">
                    <c:v>2022/6/20</c:v>
                  </c:pt>
                  <c:pt idx="877">
                    <c:v>2022/6/21</c:v>
                  </c:pt>
                  <c:pt idx="878">
                    <c:v>2022/6/22</c:v>
                  </c:pt>
                  <c:pt idx="879">
                    <c:v>2022/6/23</c:v>
                  </c:pt>
                  <c:pt idx="880">
                    <c:v>2022/6/24</c:v>
                  </c:pt>
                  <c:pt idx="881">
                    <c:v>2022/6/25</c:v>
                  </c:pt>
                  <c:pt idx="882">
                    <c:v>2022/6/26</c:v>
                  </c:pt>
                  <c:pt idx="883">
                    <c:v>2022/6/27</c:v>
                  </c:pt>
                  <c:pt idx="884">
                    <c:v>2022/6/28</c:v>
                  </c:pt>
                  <c:pt idx="885">
                    <c:v>2022/6/29</c:v>
                  </c:pt>
                  <c:pt idx="886">
                    <c:v>2022/6/30</c:v>
                  </c:pt>
                  <c:pt idx="887">
                    <c:v>2022/7/1</c:v>
                  </c:pt>
                  <c:pt idx="888">
                    <c:v>2022/7/2</c:v>
                  </c:pt>
                  <c:pt idx="889">
                    <c:v>2022/7/3</c:v>
                  </c:pt>
                  <c:pt idx="890">
                    <c:v>2022/7/4</c:v>
                  </c:pt>
                  <c:pt idx="891">
                    <c:v>2022/7/5</c:v>
                  </c:pt>
                  <c:pt idx="892">
                    <c:v>2022/7/6</c:v>
                  </c:pt>
                  <c:pt idx="893">
                    <c:v>2022/7/7</c:v>
                  </c:pt>
                  <c:pt idx="894">
                    <c:v>2022/7/8</c:v>
                  </c:pt>
                  <c:pt idx="895">
                    <c:v>2022/7/9</c:v>
                  </c:pt>
                  <c:pt idx="896">
                    <c:v>2022/7/10</c:v>
                  </c:pt>
                  <c:pt idx="897">
                    <c:v>2022/7/11</c:v>
                  </c:pt>
                  <c:pt idx="898">
                    <c:v>2022/7/12</c:v>
                  </c:pt>
                  <c:pt idx="899">
                    <c:v>2022/7/13</c:v>
                  </c:pt>
                  <c:pt idx="900">
                    <c:v>2022/7/14</c:v>
                  </c:pt>
                  <c:pt idx="901">
                    <c:v>2022/7/15</c:v>
                  </c:pt>
                  <c:pt idx="902">
                    <c:v>2022/7/16</c:v>
                  </c:pt>
                  <c:pt idx="903">
                    <c:v>2022/7/17</c:v>
                  </c:pt>
                  <c:pt idx="904">
                    <c:v>2022/7/18</c:v>
                  </c:pt>
                  <c:pt idx="905">
                    <c:v>2022/7/19</c:v>
                  </c:pt>
                  <c:pt idx="906">
                    <c:v>2022/7/20</c:v>
                  </c:pt>
                  <c:pt idx="907">
                    <c:v>2022/7/21</c:v>
                  </c:pt>
                  <c:pt idx="908">
                    <c:v>2022/7/22</c:v>
                  </c:pt>
                  <c:pt idx="909">
                    <c:v>2022/7/23</c:v>
                  </c:pt>
                  <c:pt idx="910">
                    <c:v>2022/7/24</c:v>
                  </c:pt>
                  <c:pt idx="911">
                    <c:v>2022/7/25</c:v>
                  </c:pt>
                  <c:pt idx="912">
                    <c:v>2022/7/26</c:v>
                  </c:pt>
                  <c:pt idx="913">
                    <c:v>2022/7/27</c:v>
                  </c:pt>
                  <c:pt idx="914">
                    <c:v>2022/7/28</c:v>
                  </c:pt>
                  <c:pt idx="915">
                    <c:v>2022/7/29</c:v>
                  </c:pt>
                  <c:pt idx="916">
                    <c:v>2022/7/30</c:v>
                  </c:pt>
                  <c:pt idx="917">
                    <c:v>2022/7/31</c:v>
                  </c:pt>
                  <c:pt idx="918">
                    <c:v>2022/8/1</c:v>
                  </c:pt>
                  <c:pt idx="919">
                    <c:v>2022/8/2</c:v>
                  </c:pt>
                  <c:pt idx="920">
                    <c:v>2022/8/3</c:v>
                  </c:pt>
                  <c:pt idx="921">
                    <c:v>2022/8/4</c:v>
                  </c:pt>
                  <c:pt idx="922">
                    <c:v>2022/8/5</c:v>
                  </c:pt>
                  <c:pt idx="923">
                    <c:v>2022/8/6</c:v>
                  </c:pt>
                  <c:pt idx="924">
                    <c:v>2022/8/7</c:v>
                  </c:pt>
                  <c:pt idx="925">
                    <c:v>2022/8/8</c:v>
                  </c:pt>
                  <c:pt idx="926">
                    <c:v>2022/8/9</c:v>
                  </c:pt>
                  <c:pt idx="927">
                    <c:v>2022/8/10</c:v>
                  </c:pt>
                  <c:pt idx="928">
                    <c:v>2022/8/11</c:v>
                  </c:pt>
                  <c:pt idx="929">
                    <c:v>2022/8/12</c:v>
                  </c:pt>
                  <c:pt idx="930">
                    <c:v>2022/8/13</c:v>
                  </c:pt>
                  <c:pt idx="931">
                    <c:v>2022/8/14</c:v>
                  </c:pt>
                  <c:pt idx="932">
                    <c:v>2022/8/15</c:v>
                  </c:pt>
                  <c:pt idx="933">
                    <c:v>2022/8/16</c:v>
                  </c:pt>
                  <c:pt idx="934">
                    <c:v>2022/8/17</c:v>
                  </c:pt>
                  <c:pt idx="935">
                    <c:v>2022/8/18</c:v>
                  </c:pt>
                  <c:pt idx="936">
                    <c:v>2022/8/19</c:v>
                  </c:pt>
                  <c:pt idx="937">
                    <c:v>2022/8/20</c:v>
                  </c:pt>
                  <c:pt idx="938">
                    <c:v>2022/8/21</c:v>
                  </c:pt>
                  <c:pt idx="939">
                    <c:v>2022/8/22</c:v>
                  </c:pt>
                  <c:pt idx="940">
                    <c:v>2022/8/23</c:v>
                  </c:pt>
                  <c:pt idx="941">
                    <c:v>2022/8/24</c:v>
                  </c:pt>
                </c:lvl>
                <c:lvl>
                  <c:pt idx="0">
                    <c:v>1月</c:v>
                  </c:pt>
                  <c:pt idx="6">
                    <c:v>2月</c:v>
                  </c:pt>
                  <c:pt idx="35">
                    <c:v>3月</c:v>
                  </c:pt>
                  <c:pt idx="66">
                    <c:v>4月</c:v>
                  </c:pt>
                  <c:pt idx="96">
                    <c:v>5月</c:v>
                  </c:pt>
                  <c:pt idx="127">
                    <c:v>6月</c:v>
                  </c:pt>
                  <c:pt idx="157">
                    <c:v>7月</c:v>
                  </c:pt>
                  <c:pt idx="188">
                    <c:v>8月</c:v>
                  </c:pt>
                  <c:pt idx="219">
                    <c:v>9月</c:v>
                  </c:pt>
                  <c:pt idx="249">
                    <c:v>10月</c:v>
                  </c:pt>
                  <c:pt idx="280">
                    <c:v>11月</c:v>
                  </c:pt>
                  <c:pt idx="310">
                    <c:v>12月</c:v>
                  </c:pt>
                  <c:pt idx="341">
                    <c:v>1月</c:v>
                  </c:pt>
                  <c:pt idx="372">
                    <c:v>2月</c:v>
                  </c:pt>
                  <c:pt idx="400">
                    <c:v>3月</c:v>
                  </c:pt>
                  <c:pt idx="431">
                    <c:v>4月</c:v>
                  </c:pt>
                  <c:pt idx="461">
                    <c:v>5月</c:v>
                  </c:pt>
                  <c:pt idx="492">
                    <c:v>6月</c:v>
                  </c:pt>
                  <c:pt idx="522">
                    <c:v>7月</c:v>
                  </c:pt>
                  <c:pt idx="553">
                    <c:v>8月</c:v>
                  </c:pt>
                  <c:pt idx="584">
                    <c:v>9月</c:v>
                  </c:pt>
                  <c:pt idx="614">
                    <c:v>10月</c:v>
                  </c:pt>
                  <c:pt idx="645">
                    <c:v>11月</c:v>
                  </c:pt>
                  <c:pt idx="675">
                    <c:v>12月</c:v>
                  </c:pt>
                  <c:pt idx="706">
                    <c:v>1月</c:v>
                  </c:pt>
                  <c:pt idx="737">
                    <c:v>2月</c:v>
                  </c:pt>
                  <c:pt idx="765">
                    <c:v>3月</c:v>
                  </c:pt>
                  <c:pt idx="796">
                    <c:v>4月</c:v>
                  </c:pt>
                  <c:pt idx="826">
                    <c:v>5月</c:v>
                  </c:pt>
                  <c:pt idx="857">
                    <c:v>6月</c:v>
                  </c:pt>
                  <c:pt idx="887">
                    <c:v>7月</c:v>
                  </c:pt>
                  <c:pt idx="918">
                    <c:v>8月</c:v>
                  </c:pt>
                </c:lvl>
                <c:lvl>
                  <c:pt idx="0">
                    <c:v>2020年</c:v>
                  </c:pt>
                  <c:pt idx="341">
                    <c:v>2021年</c:v>
                  </c:pt>
                  <c:pt idx="706">
                    <c:v>2022年</c:v>
                  </c:pt>
                </c:lvl>
              </c:multiLvlStrCache>
            </c:multiLvlStrRef>
          </c:cat>
          <c:val>
            <c:numRef>
              <c:f>新規陽性者数!$B$5:$AJG$5</c:f>
              <c:numCache>
                <c:formatCode>General</c:formatCode>
                <c:ptCount val="942"/>
                <c:pt idx="88">
                  <c:v>76.2</c:v>
                </c:pt>
                <c:pt idx="89">
                  <c:v>66.400000000000006</c:v>
                </c:pt>
                <c:pt idx="90">
                  <c:v>66.599999999999994</c:v>
                </c:pt>
                <c:pt idx="91">
                  <c:v>64.3</c:v>
                </c:pt>
                <c:pt idx="92">
                  <c:v>58.2</c:v>
                </c:pt>
                <c:pt idx="93">
                  <c:v>53.2</c:v>
                </c:pt>
                <c:pt idx="94">
                  <c:v>53.2</c:v>
                </c:pt>
                <c:pt idx="95">
                  <c:v>53.6</c:v>
                </c:pt>
                <c:pt idx="96">
                  <c:v>47.3</c:v>
                </c:pt>
                <c:pt idx="97">
                  <c:v>45.5</c:v>
                </c:pt>
                <c:pt idx="98">
                  <c:v>44</c:v>
                </c:pt>
                <c:pt idx="99">
                  <c:v>43.6</c:v>
                </c:pt>
                <c:pt idx="100">
                  <c:v>42.3</c:v>
                </c:pt>
                <c:pt idx="101">
                  <c:v>41.9</c:v>
                </c:pt>
                <c:pt idx="102">
                  <c:v>40.299999999999997</c:v>
                </c:pt>
                <c:pt idx="103">
                  <c:v>37.200000000000003</c:v>
                </c:pt>
                <c:pt idx="104">
                  <c:v>38.299999999999997</c:v>
                </c:pt>
                <c:pt idx="105">
                  <c:v>37.799999999999997</c:v>
                </c:pt>
                <c:pt idx="106">
                  <c:v>34.1</c:v>
                </c:pt>
                <c:pt idx="107">
                  <c:v>33.200000000000003</c:v>
                </c:pt>
                <c:pt idx="108">
                  <c:v>31.5</c:v>
                </c:pt>
                <c:pt idx="109">
                  <c:v>29.7</c:v>
                </c:pt>
                <c:pt idx="110">
                  <c:v>29</c:v>
                </c:pt>
                <c:pt idx="111">
                  <c:v>28.2</c:v>
                </c:pt>
                <c:pt idx="112">
                  <c:v>27.2</c:v>
                </c:pt>
                <c:pt idx="113">
                  <c:v>26.3</c:v>
                </c:pt>
                <c:pt idx="114">
                  <c:v>23.7</c:v>
                </c:pt>
                <c:pt idx="115">
                  <c:v>20.9</c:v>
                </c:pt>
                <c:pt idx="116">
                  <c:v>19.5</c:v>
                </c:pt>
                <c:pt idx="117">
                  <c:v>16.7</c:v>
                </c:pt>
                <c:pt idx="118">
                  <c:v>15.8</c:v>
                </c:pt>
                <c:pt idx="119">
                  <c:v>15.4</c:v>
                </c:pt>
                <c:pt idx="120">
                  <c:v>14.4</c:v>
                </c:pt>
                <c:pt idx="121">
                  <c:v>12.2</c:v>
                </c:pt>
                <c:pt idx="122">
                  <c:v>10.8</c:v>
                </c:pt>
                <c:pt idx="123">
                  <c:v>10.1</c:v>
                </c:pt>
                <c:pt idx="124">
                  <c:v>9.3000000000000007</c:v>
                </c:pt>
                <c:pt idx="125">
                  <c:v>9.1</c:v>
                </c:pt>
                <c:pt idx="126">
                  <c:v>8.8000000000000007</c:v>
                </c:pt>
                <c:pt idx="127">
                  <c:v>7.3</c:v>
                </c:pt>
                <c:pt idx="128">
                  <c:v>6.6</c:v>
                </c:pt>
                <c:pt idx="129">
                  <c:v>6.2</c:v>
                </c:pt>
                <c:pt idx="130">
                  <c:v>5.8</c:v>
                </c:pt>
                <c:pt idx="131">
                  <c:v>5.4</c:v>
                </c:pt>
                <c:pt idx="132">
                  <c:v>5.2</c:v>
                </c:pt>
                <c:pt idx="133">
                  <c:v>5.2</c:v>
                </c:pt>
                <c:pt idx="134">
                  <c:v>4.7</c:v>
                </c:pt>
                <c:pt idx="135">
                  <c:v>3.9</c:v>
                </c:pt>
                <c:pt idx="136">
                  <c:v>3</c:v>
                </c:pt>
                <c:pt idx="137">
                  <c:v>2.6</c:v>
                </c:pt>
                <c:pt idx="138">
                  <c:v>2.4</c:v>
                </c:pt>
                <c:pt idx="139">
                  <c:v>2.2000000000000002</c:v>
                </c:pt>
                <c:pt idx="140">
                  <c:v>2.1</c:v>
                </c:pt>
                <c:pt idx="141">
                  <c:v>2</c:v>
                </c:pt>
                <c:pt idx="142">
                  <c:v>2.1</c:v>
                </c:pt>
                <c:pt idx="143">
                  <c:v>2</c:v>
                </c:pt>
                <c:pt idx="144">
                  <c:v>2.2999999999999998</c:v>
                </c:pt>
                <c:pt idx="145">
                  <c:v>2.4</c:v>
                </c:pt>
                <c:pt idx="146">
                  <c:v>2.5</c:v>
                </c:pt>
                <c:pt idx="147">
                  <c:v>2.5</c:v>
                </c:pt>
                <c:pt idx="148">
                  <c:v>2.6</c:v>
                </c:pt>
                <c:pt idx="149">
                  <c:v>2.4</c:v>
                </c:pt>
                <c:pt idx="150">
                  <c:v>2</c:v>
                </c:pt>
                <c:pt idx="151">
                  <c:v>1.9</c:v>
                </c:pt>
                <c:pt idx="152">
                  <c:v>1.8</c:v>
                </c:pt>
                <c:pt idx="153">
                  <c:v>1.6</c:v>
                </c:pt>
                <c:pt idx="154">
                  <c:v>1.7</c:v>
                </c:pt>
                <c:pt idx="155">
                  <c:v>2.1</c:v>
                </c:pt>
                <c:pt idx="156">
                  <c:v>1.8</c:v>
                </c:pt>
                <c:pt idx="157">
                  <c:v>2.2000000000000002</c:v>
                </c:pt>
                <c:pt idx="158">
                  <c:v>2.2999999999999998</c:v>
                </c:pt>
                <c:pt idx="159">
                  <c:v>2.8</c:v>
                </c:pt>
                <c:pt idx="160">
                  <c:v>3.6</c:v>
                </c:pt>
                <c:pt idx="161">
                  <c:v>3.5</c:v>
                </c:pt>
                <c:pt idx="162">
                  <c:v>3.5</c:v>
                </c:pt>
                <c:pt idx="163">
                  <c:v>3.7</c:v>
                </c:pt>
                <c:pt idx="164">
                  <c:v>4.4000000000000004</c:v>
                </c:pt>
                <c:pt idx="165">
                  <c:v>5.7</c:v>
                </c:pt>
                <c:pt idx="166">
                  <c:v>5</c:v>
                </c:pt>
                <c:pt idx="167">
                  <c:v>6.2</c:v>
                </c:pt>
                <c:pt idx="168">
                  <c:v>8.1</c:v>
                </c:pt>
                <c:pt idx="169">
                  <c:v>8.1</c:v>
                </c:pt>
                <c:pt idx="170">
                  <c:v>6.9</c:v>
                </c:pt>
                <c:pt idx="171">
                  <c:v>6.5</c:v>
                </c:pt>
                <c:pt idx="172">
                  <c:v>7.6</c:v>
                </c:pt>
                <c:pt idx="173">
                  <c:v>9.3000000000000007</c:v>
                </c:pt>
                <c:pt idx="174">
                  <c:v>10.4</c:v>
                </c:pt>
                <c:pt idx="175">
                  <c:v>12.5</c:v>
                </c:pt>
                <c:pt idx="176">
                  <c:v>15.8</c:v>
                </c:pt>
                <c:pt idx="177">
                  <c:v>16.100000000000001</c:v>
                </c:pt>
                <c:pt idx="178">
                  <c:v>17.100000000000001</c:v>
                </c:pt>
                <c:pt idx="179">
                  <c:v>17.5</c:v>
                </c:pt>
                <c:pt idx="180">
                  <c:v>21.5</c:v>
                </c:pt>
                <c:pt idx="181">
                  <c:v>20</c:v>
                </c:pt>
                <c:pt idx="182">
                  <c:v>20.9</c:v>
                </c:pt>
                <c:pt idx="183">
                  <c:v>21.4</c:v>
                </c:pt>
                <c:pt idx="184">
                  <c:v>21.6</c:v>
                </c:pt>
                <c:pt idx="185">
                  <c:v>21.9</c:v>
                </c:pt>
                <c:pt idx="186">
                  <c:v>20.9</c:v>
                </c:pt>
                <c:pt idx="187">
                  <c:v>23.4</c:v>
                </c:pt>
                <c:pt idx="188">
                  <c:v>24.5</c:v>
                </c:pt>
                <c:pt idx="189">
                  <c:v>29</c:v>
                </c:pt>
                <c:pt idx="190">
                  <c:v>29.7</c:v>
                </c:pt>
                <c:pt idx="191">
                  <c:v>29.6</c:v>
                </c:pt>
                <c:pt idx="192">
                  <c:v>29</c:v>
                </c:pt>
                <c:pt idx="193">
                  <c:v>31.3</c:v>
                </c:pt>
                <c:pt idx="194">
                  <c:v>30.9</c:v>
                </c:pt>
                <c:pt idx="195">
                  <c:v>34</c:v>
                </c:pt>
                <c:pt idx="196">
                  <c:v>35.700000000000003</c:v>
                </c:pt>
                <c:pt idx="197">
                  <c:v>37.9</c:v>
                </c:pt>
                <c:pt idx="198">
                  <c:v>37.6</c:v>
                </c:pt>
                <c:pt idx="199">
                  <c:v>38.6</c:v>
                </c:pt>
                <c:pt idx="200">
                  <c:v>39</c:v>
                </c:pt>
                <c:pt idx="201">
                  <c:v>39.1</c:v>
                </c:pt>
                <c:pt idx="202">
                  <c:v>42.2</c:v>
                </c:pt>
                <c:pt idx="203">
                  <c:v>43.8</c:v>
                </c:pt>
                <c:pt idx="204">
                  <c:v>43.2</c:v>
                </c:pt>
                <c:pt idx="205">
                  <c:v>44.7</c:v>
                </c:pt>
                <c:pt idx="206">
                  <c:v>45.5</c:v>
                </c:pt>
                <c:pt idx="207">
                  <c:v>45.6</c:v>
                </c:pt>
                <c:pt idx="208">
                  <c:v>45.7</c:v>
                </c:pt>
                <c:pt idx="209">
                  <c:v>45.3</c:v>
                </c:pt>
                <c:pt idx="210">
                  <c:v>45.7</c:v>
                </c:pt>
                <c:pt idx="211">
                  <c:v>45.4</c:v>
                </c:pt>
                <c:pt idx="212">
                  <c:v>38.5</c:v>
                </c:pt>
                <c:pt idx="213">
                  <c:v>37.4</c:v>
                </c:pt>
                <c:pt idx="214">
                  <c:v>38</c:v>
                </c:pt>
                <c:pt idx="215">
                  <c:v>37.9</c:v>
                </c:pt>
                <c:pt idx="216">
                  <c:v>38</c:v>
                </c:pt>
                <c:pt idx="217">
                  <c:v>38.799999999999997</c:v>
                </c:pt>
                <c:pt idx="218">
                  <c:v>38.200000000000003</c:v>
                </c:pt>
                <c:pt idx="219">
                  <c:v>38.1</c:v>
                </c:pt>
                <c:pt idx="220">
                  <c:v>38</c:v>
                </c:pt>
                <c:pt idx="221">
                  <c:v>37.700000000000003</c:v>
                </c:pt>
                <c:pt idx="222">
                  <c:v>35.799999999999997</c:v>
                </c:pt>
                <c:pt idx="223">
                  <c:v>35.6</c:v>
                </c:pt>
                <c:pt idx="224">
                  <c:v>37</c:v>
                </c:pt>
                <c:pt idx="225">
                  <c:v>35.9</c:v>
                </c:pt>
                <c:pt idx="226">
                  <c:v>34.6</c:v>
                </c:pt>
                <c:pt idx="227">
                  <c:v>32</c:v>
                </c:pt>
                <c:pt idx="228">
                  <c:v>31.6</c:v>
                </c:pt>
                <c:pt idx="229">
                  <c:v>30.3</c:v>
                </c:pt>
                <c:pt idx="230">
                  <c:v>28.9</c:v>
                </c:pt>
                <c:pt idx="231">
                  <c:v>29.4</c:v>
                </c:pt>
                <c:pt idx="232">
                  <c:v>30</c:v>
                </c:pt>
                <c:pt idx="233">
                  <c:v>29.3</c:v>
                </c:pt>
                <c:pt idx="234">
                  <c:v>28.1</c:v>
                </c:pt>
                <c:pt idx="235">
                  <c:v>27.9</c:v>
                </c:pt>
                <c:pt idx="236">
                  <c:v>27.5</c:v>
                </c:pt>
                <c:pt idx="237">
                  <c:v>27.8</c:v>
                </c:pt>
                <c:pt idx="238">
                  <c:v>26.5</c:v>
                </c:pt>
                <c:pt idx="239">
                  <c:v>26.9</c:v>
                </c:pt>
                <c:pt idx="240">
                  <c:v>27.3</c:v>
                </c:pt>
                <c:pt idx="241">
                  <c:v>28.6</c:v>
                </c:pt>
                <c:pt idx="242">
                  <c:v>26</c:v>
                </c:pt>
                <c:pt idx="243">
                  <c:v>24.8</c:v>
                </c:pt>
                <c:pt idx="244">
                  <c:v>24.5</c:v>
                </c:pt>
                <c:pt idx="245">
                  <c:v>24.4</c:v>
                </c:pt>
                <c:pt idx="246">
                  <c:v>24.8</c:v>
                </c:pt>
                <c:pt idx="247">
                  <c:v>23.5</c:v>
                </c:pt>
                <c:pt idx="248">
                  <c:v>22.5</c:v>
                </c:pt>
                <c:pt idx="249">
                  <c:v>19.7</c:v>
                </c:pt>
                <c:pt idx="250">
                  <c:v>18.600000000000001</c:v>
                </c:pt>
                <c:pt idx="251">
                  <c:v>18.100000000000001</c:v>
                </c:pt>
                <c:pt idx="252">
                  <c:v>19.3</c:v>
                </c:pt>
                <c:pt idx="253">
                  <c:v>18.600000000000001</c:v>
                </c:pt>
                <c:pt idx="254">
                  <c:v>17.399999999999999</c:v>
                </c:pt>
                <c:pt idx="255">
                  <c:v>17</c:v>
                </c:pt>
                <c:pt idx="256">
                  <c:v>16.399999999999999</c:v>
                </c:pt>
                <c:pt idx="257">
                  <c:v>15.4</c:v>
                </c:pt>
                <c:pt idx="258">
                  <c:v>14.7</c:v>
                </c:pt>
                <c:pt idx="259">
                  <c:v>15.4</c:v>
                </c:pt>
                <c:pt idx="260">
                  <c:v>14.7</c:v>
                </c:pt>
                <c:pt idx="261">
                  <c:v>15.1</c:v>
                </c:pt>
                <c:pt idx="262">
                  <c:v>15.4</c:v>
                </c:pt>
                <c:pt idx="263">
                  <c:v>14.8</c:v>
                </c:pt>
                <c:pt idx="264">
                  <c:v>14.7</c:v>
                </c:pt>
                <c:pt idx="265">
                  <c:v>14.3</c:v>
                </c:pt>
                <c:pt idx="266">
                  <c:v>14.9</c:v>
                </c:pt>
                <c:pt idx="267">
                  <c:v>13.7</c:v>
                </c:pt>
                <c:pt idx="268">
                  <c:v>12.6</c:v>
                </c:pt>
                <c:pt idx="269">
                  <c:v>13.4</c:v>
                </c:pt>
                <c:pt idx="270">
                  <c:v>12.5</c:v>
                </c:pt>
                <c:pt idx="271">
                  <c:v>15.9</c:v>
                </c:pt>
                <c:pt idx="272">
                  <c:v>16</c:v>
                </c:pt>
                <c:pt idx="273">
                  <c:v>17.7</c:v>
                </c:pt>
                <c:pt idx="274">
                  <c:v>18.100000000000001</c:v>
                </c:pt>
                <c:pt idx="275">
                  <c:v>18.3</c:v>
                </c:pt>
                <c:pt idx="276">
                  <c:v>18.5</c:v>
                </c:pt>
                <c:pt idx="277">
                  <c:v>20.6</c:v>
                </c:pt>
                <c:pt idx="278">
                  <c:v>22.2</c:v>
                </c:pt>
                <c:pt idx="279">
                  <c:v>22.7</c:v>
                </c:pt>
                <c:pt idx="280">
                  <c:v>23.9</c:v>
                </c:pt>
                <c:pt idx="281">
                  <c:v>25.8</c:v>
                </c:pt>
                <c:pt idx="282">
                  <c:v>25.3</c:v>
                </c:pt>
                <c:pt idx="283">
                  <c:v>26.7</c:v>
                </c:pt>
                <c:pt idx="284">
                  <c:v>28</c:v>
                </c:pt>
                <c:pt idx="285">
                  <c:v>29</c:v>
                </c:pt>
                <c:pt idx="286">
                  <c:v>30.4</c:v>
                </c:pt>
                <c:pt idx="287">
                  <c:v>32.299999999999997</c:v>
                </c:pt>
                <c:pt idx="288">
                  <c:v>32.4</c:v>
                </c:pt>
                <c:pt idx="289">
                  <c:v>30.8</c:v>
                </c:pt>
                <c:pt idx="290">
                  <c:v>32.5</c:v>
                </c:pt>
                <c:pt idx="291">
                  <c:v>35.4</c:v>
                </c:pt>
                <c:pt idx="292">
                  <c:v>33.799999999999997</c:v>
                </c:pt>
                <c:pt idx="293">
                  <c:v>34.1</c:v>
                </c:pt>
                <c:pt idx="294">
                  <c:v>35.299999999999997</c:v>
                </c:pt>
                <c:pt idx="295">
                  <c:v>38.9</c:v>
                </c:pt>
                <c:pt idx="296">
                  <c:v>40.6</c:v>
                </c:pt>
                <c:pt idx="297">
                  <c:v>42.1</c:v>
                </c:pt>
                <c:pt idx="298">
                  <c:v>43.1</c:v>
                </c:pt>
                <c:pt idx="299">
                  <c:v>43.9</c:v>
                </c:pt>
                <c:pt idx="300">
                  <c:v>44.6</c:v>
                </c:pt>
                <c:pt idx="301">
                  <c:v>45.8</c:v>
                </c:pt>
                <c:pt idx="302">
                  <c:v>53.2</c:v>
                </c:pt>
                <c:pt idx="303">
                  <c:v>54.6</c:v>
                </c:pt>
                <c:pt idx="304">
                  <c:v>55.7</c:v>
                </c:pt>
                <c:pt idx="305">
                  <c:v>53.7</c:v>
                </c:pt>
                <c:pt idx="306">
                  <c:v>54.7</c:v>
                </c:pt>
                <c:pt idx="307">
                  <c:v>52.9</c:v>
                </c:pt>
                <c:pt idx="308">
                  <c:v>56.4</c:v>
                </c:pt>
                <c:pt idx="309">
                  <c:v>57.2</c:v>
                </c:pt>
                <c:pt idx="310">
                  <c:v>55.8</c:v>
                </c:pt>
                <c:pt idx="311">
                  <c:v>54.4</c:v>
                </c:pt>
                <c:pt idx="312">
                  <c:v>55.4</c:v>
                </c:pt>
                <c:pt idx="313">
                  <c:v>60.8</c:v>
                </c:pt>
                <c:pt idx="314">
                  <c:v>55.9</c:v>
                </c:pt>
                <c:pt idx="315">
                  <c:v>57.6</c:v>
                </c:pt>
                <c:pt idx="316">
                  <c:v>61.2</c:v>
                </c:pt>
                <c:pt idx="317">
                  <c:v>55.6</c:v>
                </c:pt>
                <c:pt idx="318">
                  <c:v>62.6</c:v>
                </c:pt>
                <c:pt idx="319">
                  <c:v>62.6</c:v>
                </c:pt>
                <c:pt idx="320">
                  <c:v>63</c:v>
                </c:pt>
                <c:pt idx="321">
                  <c:v>66</c:v>
                </c:pt>
                <c:pt idx="322">
                  <c:v>68.400000000000006</c:v>
                </c:pt>
                <c:pt idx="323">
                  <c:v>71.2</c:v>
                </c:pt>
                <c:pt idx="324">
                  <c:v>66.7</c:v>
                </c:pt>
                <c:pt idx="325">
                  <c:v>65.099999999999994</c:v>
                </c:pt>
                <c:pt idx="326">
                  <c:v>66</c:v>
                </c:pt>
                <c:pt idx="327">
                  <c:v>68.400000000000006</c:v>
                </c:pt>
                <c:pt idx="328">
                  <c:v>69</c:v>
                </c:pt>
                <c:pt idx="329">
                  <c:v>71.3</c:v>
                </c:pt>
                <c:pt idx="330">
                  <c:v>73.7</c:v>
                </c:pt>
                <c:pt idx="331">
                  <c:v>67.599999999999994</c:v>
                </c:pt>
                <c:pt idx="332">
                  <c:v>68.2</c:v>
                </c:pt>
                <c:pt idx="333">
                  <c:v>66</c:v>
                </c:pt>
                <c:pt idx="334">
                  <c:v>65</c:v>
                </c:pt>
                <c:pt idx="335">
                  <c:v>63.2</c:v>
                </c:pt>
                <c:pt idx="336">
                  <c:v>65.7</c:v>
                </c:pt>
                <c:pt idx="337">
                  <c:v>66.599999999999994</c:v>
                </c:pt>
                <c:pt idx="338">
                  <c:v>66.2</c:v>
                </c:pt>
                <c:pt idx="339">
                  <c:v>68.900000000000006</c:v>
                </c:pt>
                <c:pt idx="340">
                  <c:v>61.7</c:v>
                </c:pt>
                <c:pt idx="341">
                  <c:v>63.8</c:v>
                </c:pt>
                <c:pt idx="342">
                  <c:v>63.9</c:v>
                </c:pt>
                <c:pt idx="343">
                  <c:v>65.2</c:v>
                </c:pt>
                <c:pt idx="344">
                  <c:v>66.900000000000006</c:v>
                </c:pt>
                <c:pt idx="345">
                  <c:v>65.900000000000006</c:v>
                </c:pt>
                <c:pt idx="346">
                  <c:v>63.9</c:v>
                </c:pt>
                <c:pt idx="347">
                  <c:v>64.900000000000006</c:v>
                </c:pt>
                <c:pt idx="348">
                  <c:v>64.599999999999994</c:v>
                </c:pt>
                <c:pt idx="349">
                  <c:v>65.5</c:v>
                </c:pt>
                <c:pt idx="350">
                  <c:v>65.900000000000006</c:v>
                </c:pt>
                <c:pt idx="351">
                  <c:v>70.8</c:v>
                </c:pt>
                <c:pt idx="352">
                  <c:v>72.8</c:v>
                </c:pt>
                <c:pt idx="353">
                  <c:v>68.900000000000006</c:v>
                </c:pt>
                <c:pt idx="354">
                  <c:v>68</c:v>
                </c:pt>
                <c:pt idx="355">
                  <c:v>71.3</c:v>
                </c:pt>
                <c:pt idx="356">
                  <c:v>70.5</c:v>
                </c:pt>
                <c:pt idx="357">
                  <c:v>73.7</c:v>
                </c:pt>
                <c:pt idx="358">
                  <c:v>75.900000000000006</c:v>
                </c:pt>
                <c:pt idx="359">
                  <c:v>74.400000000000006</c:v>
                </c:pt>
                <c:pt idx="360">
                  <c:v>70.3</c:v>
                </c:pt>
                <c:pt idx="361">
                  <c:v>71.099999999999994</c:v>
                </c:pt>
                <c:pt idx="362">
                  <c:v>67.599999999999994</c:v>
                </c:pt>
                <c:pt idx="363">
                  <c:v>69.900000000000006</c:v>
                </c:pt>
                <c:pt idx="364">
                  <c:v>71.2</c:v>
                </c:pt>
                <c:pt idx="365">
                  <c:v>73.8</c:v>
                </c:pt>
                <c:pt idx="366">
                  <c:v>70.3</c:v>
                </c:pt>
                <c:pt idx="367">
                  <c:v>70</c:v>
                </c:pt>
                <c:pt idx="368">
                  <c:v>65.599999999999994</c:v>
                </c:pt>
                <c:pt idx="369">
                  <c:v>64.599999999999994</c:v>
                </c:pt>
                <c:pt idx="370">
                  <c:v>65.2</c:v>
                </c:pt>
                <c:pt idx="371">
                  <c:v>66.900000000000006</c:v>
                </c:pt>
                <c:pt idx="372">
                  <c:v>68.900000000000006</c:v>
                </c:pt>
                <c:pt idx="373">
                  <c:v>61.9</c:v>
                </c:pt>
                <c:pt idx="374">
                  <c:v>59.1</c:v>
                </c:pt>
                <c:pt idx="375">
                  <c:v>57.2</c:v>
                </c:pt>
                <c:pt idx="376">
                  <c:v>56.2</c:v>
                </c:pt>
                <c:pt idx="377">
                  <c:v>55.5</c:v>
                </c:pt>
                <c:pt idx="378">
                  <c:v>57.2</c:v>
                </c:pt>
                <c:pt idx="379">
                  <c:v>58</c:v>
                </c:pt>
                <c:pt idx="380">
                  <c:v>51.2</c:v>
                </c:pt>
                <c:pt idx="381">
                  <c:v>49.2</c:v>
                </c:pt>
                <c:pt idx="382">
                  <c:v>47.6</c:v>
                </c:pt>
                <c:pt idx="383">
                  <c:v>48.8</c:v>
                </c:pt>
                <c:pt idx="384">
                  <c:v>44.3</c:v>
                </c:pt>
                <c:pt idx="385">
                  <c:v>44.7</c:v>
                </c:pt>
                <c:pt idx="386">
                  <c:v>46</c:v>
                </c:pt>
                <c:pt idx="387">
                  <c:v>41.5</c:v>
                </c:pt>
                <c:pt idx="388">
                  <c:v>40.200000000000003</c:v>
                </c:pt>
                <c:pt idx="389">
                  <c:v>38.1</c:v>
                </c:pt>
                <c:pt idx="390">
                  <c:v>37</c:v>
                </c:pt>
                <c:pt idx="391">
                  <c:v>36.4</c:v>
                </c:pt>
                <c:pt idx="392">
                  <c:v>37.299999999999997</c:v>
                </c:pt>
                <c:pt idx="393">
                  <c:v>38</c:v>
                </c:pt>
                <c:pt idx="394">
                  <c:v>34.700000000000003</c:v>
                </c:pt>
                <c:pt idx="395">
                  <c:v>35.6</c:v>
                </c:pt>
                <c:pt idx="396">
                  <c:v>30.9</c:v>
                </c:pt>
                <c:pt idx="397">
                  <c:v>29.7</c:v>
                </c:pt>
                <c:pt idx="398">
                  <c:v>29.3</c:v>
                </c:pt>
                <c:pt idx="399">
                  <c:v>29.7</c:v>
                </c:pt>
                <c:pt idx="400">
                  <c:v>30.4</c:v>
                </c:pt>
                <c:pt idx="401">
                  <c:v>27.3</c:v>
                </c:pt>
                <c:pt idx="402">
                  <c:v>28.6</c:v>
                </c:pt>
                <c:pt idx="403">
                  <c:v>25.3</c:v>
                </c:pt>
                <c:pt idx="404">
                  <c:v>26.7</c:v>
                </c:pt>
                <c:pt idx="405">
                  <c:v>23.9</c:v>
                </c:pt>
                <c:pt idx="406">
                  <c:v>24.7</c:v>
                </c:pt>
                <c:pt idx="407">
                  <c:v>25.4</c:v>
                </c:pt>
                <c:pt idx="408">
                  <c:v>22.6</c:v>
                </c:pt>
                <c:pt idx="409">
                  <c:v>23.6</c:v>
                </c:pt>
                <c:pt idx="410">
                  <c:v>22.2</c:v>
                </c:pt>
                <c:pt idx="411">
                  <c:v>23.1</c:v>
                </c:pt>
                <c:pt idx="412">
                  <c:v>22.8</c:v>
                </c:pt>
                <c:pt idx="413">
                  <c:v>24.5</c:v>
                </c:pt>
                <c:pt idx="414">
                  <c:v>26.1</c:v>
                </c:pt>
                <c:pt idx="415">
                  <c:v>25</c:v>
                </c:pt>
                <c:pt idx="416">
                  <c:v>26.2</c:v>
                </c:pt>
                <c:pt idx="417">
                  <c:v>26.5</c:v>
                </c:pt>
                <c:pt idx="418">
                  <c:v>28</c:v>
                </c:pt>
                <c:pt idx="419">
                  <c:v>27.6</c:v>
                </c:pt>
                <c:pt idx="420">
                  <c:v>29.5</c:v>
                </c:pt>
                <c:pt idx="421">
                  <c:v>31</c:v>
                </c:pt>
                <c:pt idx="422">
                  <c:v>29.3</c:v>
                </c:pt>
                <c:pt idx="423">
                  <c:v>31.3</c:v>
                </c:pt>
                <c:pt idx="424">
                  <c:v>31.5</c:v>
                </c:pt>
                <c:pt idx="425">
                  <c:v>35.299999999999997</c:v>
                </c:pt>
                <c:pt idx="426">
                  <c:v>35.1</c:v>
                </c:pt>
                <c:pt idx="427">
                  <c:v>37.4</c:v>
                </c:pt>
                <c:pt idx="428">
                  <c:v>39.200000000000003</c:v>
                </c:pt>
                <c:pt idx="429">
                  <c:v>38.799999999999997</c:v>
                </c:pt>
                <c:pt idx="430">
                  <c:v>42.1</c:v>
                </c:pt>
                <c:pt idx="431">
                  <c:v>42.6</c:v>
                </c:pt>
                <c:pt idx="432">
                  <c:v>44.3</c:v>
                </c:pt>
                <c:pt idx="433">
                  <c:v>46.1</c:v>
                </c:pt>
                <c:pt idx="434">
                  <c:v>47.6</c:v>
                </c:pt>
                <c:pt idx="435">
                  <c:v>49</c:v>
                </c:pt>
                <c:pt idx="436">
                  <c:v>50.9</c:v>
                </c:pt>
                <c:pt idx="437">
                  <c:v>52.1</c:v>
                </c:pt>
                <c:pt idx="438">
                  <c:v>54</c:v>
                </c:pt>
                <c:pt idx="439">
                  <c:v>56.5</c:v>
                </c:pt>
                <c:pt idx="440">
                  <c:v>60.2</c:v>
                </c:pt>
                <c:pt idx="441">
                  <c:v>63.3</c:v>
                </c:pt>
                <c:pt idx="442">
                  <c:v>65.099999999999994</c:v>
                </c:pt>
                <c:pt idx="443">
                  <c:v>66.599999999999994</c:v>
                </c:pt>
                <c:pt idx="444">
                  <c:v>67.099999999999994</c:v>
                </c:pt>
                <c:pt idx="445">
                  <c:v>70.3</c:v>
                </c:pt>
                <c:pt idx="446">
                  <c:v>72.400000000000006</c:v>
                </c:pt>
                <c:pt idx="447">
                  <c:v>75.2</c:v>
                </c:pt>
                <c:pt idx="448">
                  <c:v>80.400000000000006</c:v>
                </c:pt>
                <c:pt idx="449">
                  <c:v>81.400000000000006</c:v>
                </c:pt>
                <c:pt idx="450">
                  <c:v>81.400000000000006</c:v>
                </c:pt>
                <c:pt idx="451">
                  <c:v>81.900000000000006</c:v>
                </c:pt>
                <c:pt idx="452">
                  <c:v>82.5</c:v>
                </c:pt>
                <c:pt idx="453">
                  <c:v>83.5</c:v>
                </c:pt>
                <c:pt idx="454">
                  <c:v>85.6</c:v>
                </c:pt>
                <c:pt idx="455">
                  <c:v>88.6</c:v>
                </c:pt>
                <c:pt idx="456">
                  <c:v>80.8</c:v>
                </c:pt>
                <c:pt idx="457">
                  <c:v>80.900000000000006</c:v>
                </c:pt>
                <c:pt idx="458">
                  <c:v>82.4</c:v>
                </c:pt>
                <c:pt idx="459">
                  <c:v>82.6</c:v>
                </c:pt>
                <c:pt idx="460">
                  <c:v>82.4</c:v>
                </c:pt>
                <c:pt idx="461">
                  <c:v>80.3</c:v>
                </c:pt>
                <c:pt idx="462">
                  <c:v>81.2</c:v>
                </c:pt>
                <c:pt idx="463">
                  <c:v>80.099999999999994</c:v>
                </c:pt>
                <c:pt idx="464">
                  <c:v>83.5</c:v>
                </c:pt>
                <c:pt idx="465">
                  <c:v>85.4</c:v>
                </c:pt>
                <c:pt idx="466">
                  <c:v>83.1</c:v>
                </c:pt>
                <c:pt idx="467">
                  <c:v>81.900000000000006</c:v>
                </c:pt>
                <c:pt idx="468">
                  <c:v>82.1</c:v>
                </c:pt>
                <c:pt idx="469">
                  <c:v>81.599999999999994</c:v>
                </c:pt>
                <c:pt idx="470">
                  <c:v>82.7</c:v>
                </c:pt>
                <c:pt idx="471">
                  <c:v>82.5</c:v>
                </c:pt>
                <c:pt idx="472">
                  <c:v>80.2</c:v>
                </c:pt>
                <c:pt idx="473">
                  <c:v>80.2</c:v>
                </c:pt>
                <c:pt idx="474">
                  <c:v>77.5</c:v>
                </c:pt>
                <c:pt idx="475">
                  <c:v>76.5</c:v>
                </c:pt>
                <c:pt idx="476">
                  <c:v>78.599999999999994</c:v>
                </c:pt>
                <c:pt idx="477">
                  <c:v>78.3</c:v>
                </c:pt>
                <c:pt idx="478">
                  <c:v>74.7</c:v>
                </c:pt>
                <c:pt idx="479">
                  <c:v>73.5</c:v>
                </c:pt>
                <c:pt idx="480">
                  <c:v>72.599999999999994</c:v>
                </c:pt>
                <c:pt idx="481">
                  <c:v>71</c:v>
                </c:pt>
                <c:pt idx="482">
                  <c:v>69.400000000000006</c:v>
                </c:pt>
                <c:pt idx="483">
                  <c:v>67.3</c:v>
                </c:pt>
                <c:pt idx="484">
                  <c:v>68.2</c:v>
                </c:pt>
                <c:pt idx="485">
                  <c:v>66.5</c:v>
                </c:pt>
                <c:pt idx="486">
                  <c:v>65.099999999999994</c:v>
                </c:pt>
                <c:pt idx="487">
                  <c:v>61.7</c:v>
                </c:pt>
                <c:pt idx="488">
                  <c:v>59.5</c:v>
                </c:pt>
                <c:pt idx="489">
                  <c:v>57.3</c:v>
                </c:pt>
                <c:pt idx="490">
                  <c:v>56.4</c:v>
                </c:pt>
                <c:pt idx="491">
                  <c:v>55.5</c:v>
                </c:pt>
                <c:pt idx="492">
                  <c:v>52.6</c:v>
                </c:pt>
                <c:pt idx="493">
                  <c:v>49.3</c:v>
                </c:pt>
                <c:pt idx="494">
                  <c:v>45.7</c:v>
                </c:pt>
                <c:pt idx="495">
                  <c:v>44.7</c:v>
                </c:pt>
                <c:pt idx="496">
                  <c:v>42.8</c:v>
                </c:pt>
                <c:pt idx="497">
                  <c:v>43.5</c:v>
                </c:pt>
                <c:pt idx="498">
                  <c:v>43.6</c:v>
                </c:pt>
                <c:pt idx="499">
                  <c:v>39.6</c:v>
                </c:pt>
                <c:pt idx="500">
                  <c:v>36.799999999999997</c:v>
                </c:pt>
                <c:pt idx="501">
                  <c:v>35.299999999999997</c:v>
                </c:pt>
                <c:pt idx="502">
                  <c:v>34.1</c:v>
                </c:pt>
                <c:pt idx="503">
                  <c:v>32.9</c:v>
                </c:pt>
                <c:pt idx="504">
                  <c:v>33.200000000000003</c:v>
                </c:pt>
                <c:pt idx="505">
                  <c:v>33.799999999999997</c:v>
                </c:pt>
                <c:pt idx="506">
                  <c:v>29.9</c:v>
                </c:pt>
                <c:pt idx="507">
                  <c:v>28.5</c:v>
                </c:pt>
                <c:pt idx="508">
                  <c:v>26.4</c:v>
                </c:pt>
                <c:pt idx="509">
                  <c:v>25</c:v>
                </c:pt>
                <c:pt idx="510">
                  <c:v>23.8</c:v>
                </c:pt>
                <c:pt idx="511">
                  <c:v>24.1</c:v>
                </c:pt>
                <c:pt idx="512">
                  <c:v>24.5</c:v>
                </c:pt>
                <c:pt idx="513">
                  <c:v>22</c:v>
                </c:pt>
                <c:pt idx="514">
                  <c:v>20.2</c:v>
                </c:pt>
                <c:pt idx="515">
                  <c:v>18.899999999999999</c:v>
                </c:pt>
                <c:pt idx="516">
                  <c:v>17.899999999999999</c:v>
                </c:pt>
                <c:pt idx="517">
                  <c:v>17.2</c:v>
                </c:pt>
                <c:pt idx="518">
                  <c:v>17.2</c:v>
                </c:pt>
                <c:pt idx="519">
                  <c:v>17.7</c:v>
                </c:pt>
                <c:pt idx="520">
                  <c:v>16.600000000000001</c:v>
                </c:pt>
                <c:pt idx="521">
                  <c:v>15.9</c:v>
                </c:pt>
                <c:pt idx="522">
                  <c:v>15.3</c:v>
                </c:pt>
                <c:pt idx="523">
                  <c:v>14.6</c:v>
                </c:pt>
                <c:pt idx="524">
                  <c:v>15</c:v>
                </c:pt>
                <c:pt idx="525">
                  <c:v>16.5</c:v>
                </c:pt>
                <c:pt idx="526">
                  <c:v>17.7</c:v>
                </c:pt>
                <c:pt idx="527">
                  <c:v>15.3</c:v>
                </c:pt>
                <c:pt idx="528">
                  <c:v>16.399999999999999</c:v>
                </c:pt>
                <c:pt idx="529">
                  <c:v>15.4</c:v>
                </c:pt>
                <c:pt idx="530">
                  <c:v>15.2</c:v>
                </c:pt>
                <c:pt idx="531">
                  <c:v>15.8</c:v>
                </c:pt>
                <c:pt idx="532">
                  <c:v>16.8</c:v>
                </c:pt>
                <c:pt idx="533">
                  <c:v>17.8</c:v>
                </c:pt>
                <c:pt idx="534">
                  <c:v>16.5</c:v>
                </c:pt>
                <c:pt idx="535">
                  <c:v>16.600000000000001</c:v>
                </c:pt>
                <c:pt idx="536">
                  <c:v>17.600000000000001</c:v>
                </c:pt>
                <c:pt idx="537">
                  <c:v>18.3</c:v>
                </c:pt>
                <c:pt idx="538">
                  <c:v>19.2</c:v>
                </c:pt>
                <c:pt idx="539">
                  <c:v>20.7</c:v>
                </c:pt>
                <c:pt idx="540">
                  <c:v>22</c:v>
                </c:pt>
                <c:pt idx="541">
                  <c:v>22.1</c:v>
                </c:pt>
                <c:pt idx="542">
                  <c:v>20.3</c:v>
                </c:pt>
                <c:pt idx="543">
                  <c:v>21.2</c:v>
                </c:pt>
                <c:pt idx="544">
                  <c:v>23.3</c:v>
                </c:pt>
                <c:pt idx="545">
                  <c:v>25</c:v>
                </c:pt>
                <c:pt idx="546">
                  <c:v>26.9</c:v>
                </c:pt>
                <c:pt idx="547">
                  <c:v>29.2</c:v>
                </c:pt>
                <c:pt idx="548">
                  <c:v>26.1</c:v>
                </c:pt>
                <c:pt idx="549">
                  <c:v>26.4</c:v>
                </c:pt>
                <c:pt idx="550">
                  <c:v>27.6</c:v>
                </c:pt>
                <c:pt idx="551">
                  <c:v>31.2</c:v>
                </c:pt>
                <c:pt idx="552">
                  <c:v>31.1</c:v>
                </c:pt>
                <c:pt idx="553">
                  <c:v>35.700000000000003</c:v>
                </c:pt>
                <c:pt idx="554">
                  <c:v>39.1</c:v>
                </c:pt>
                <c:pt idx="555">
                  <c:v>39.799999999999997</c:v>
                </c:pt>
                <c:pt idx="556">
                  <c:v>41</c:v>
                </c:pt>
                <c:pt idx="557">
                  <c:v>44.3</c:v>
                </c:pt>
                <c:pt idx="558">
                  <c:v>45.2</c:v>
                </c:pt>
                <c:pt idx="559">
                  <c:v>48.3</c:v>
                </c:pt>
                <c:pt idx="560">
                  <c:v>53.2</c:v>
                </c:pt>
                <c:pt idx="561">
                  <c:v>57.4</c:v>
                </c:pt>
                <c:pt idx="562">
                  <c:v>61</c:v>
                </c:pt>
                <c:pt idx="563">
                  <c:v>54.6</c:v>
                </c:pt>
                <c:pt idx="564">
                  <c:v>56.1</c:v>
                </c:pt>
                <c:pt idx="565">
                  <c:v>56.8</c:v>
                </c:pt>
                <c:pt idx="566">
                  <c:v>59.1</c:v>
                </c:pt>
                <c:pt idx="567">
                  <c:v>64.2</c:v>
                </c:pt>
                <c:pt idx="568">
                  <c:v>68.900000000000006</c:v>
                </c:pt>
                <c:pt idx="569">
                  <c:v>62.1</c:v>
                </c:pt>
                <c:pt idx="570">
                  <c:v>61.1</c:v>
                </c:pt>
                <c:pt idx="571">
                  <c:v>62.5</c:v>
                </c:pt>
                <c:pt idx="572">
                  <c:v>64.2</c:v>
                </c:pt>
                <c:pt idx="573">
                  <c:v>64.400000000000006</c:v>
                </c:pt>
                <c:pt idx="574">
                  <c:v>70</c:v>
                </c:pt>
                <c:pt idx="575">
                  <c:v>74.5</c:v>
                </c:pt>
                <c:pt idx="576">
                  <c:v>67.400000000000006</c:v>
                </c:pt>
                <c:pt idx="577">
                  <c:v>67.400000000000006</c:v>
                </c:pt>
                <c:pt idx="578">
                  <c:v>66.400000000000006</c:v>
                </c:pt>
                <c:pt idx="579">
                  <c:v>67.7</c:v>
                </c:pt>
                <c:pt idx="580">
                  <c:v>69.400000000000006</c:v>
                </c:pt>
                <c:pt idx="581">
                  <c:v>75.5</c:v>
                </c:pt>
                <c:pt idx="582">
                  <c:v>80.2</c:v>
                </c:pt>
                <c:pt idx="583">
                  <c:v>71.3</c:v>
                </c:pt>
                <c:pt idx="584">
                  <c:v>69.5</c:v>
                </c:pt>
                <c:pt idx="585">
                  <c:v>69.099999999999994</c:v>
                </c:pt>
                <c:pt idx="586">
                  <c:v>69.400000000000006</c:v>
                </c:pt>
                <c:pt idx="587">
                  <c:v>70.900000000000006</c:v>
                </c:pt>
                <c:pt idx="588">
                  <c:v>76.3</c:v>
                </c:pt>
                <c:pt idx="589">
                  <c:v>80</c:v>
                </c:pt>
                <c:pt idx="590">
                  <c:v>70.099999999999994</c:v>
                </c:pt>
                <c:pt idx="591">
                  <c:v>68.5</c:v>
                </c:pt>
                <c:pt idx="592">
                  <c:v>66.5</c:v>
                </c:pt>
                <c:pt idx="593">
                  <c:v>66.3</c:v>
                </c:pt>
                <c:pt idx="594">
                  <c:v>64.3</c:v>
                </c:pt>
                <c:pt idx="595">
                  <c:v>68.400000000000006</c:v>
                </c:pt>
                <c:pt idx="596">
                  <c:v>70.900000000000006</c:v>
                </c:pt>
                <c:pt idx="597">
                  <c:v>60.5</c:v>
                </c:pt>
                <c:pt idx="598">
                  <c:v>56.1</c:v>
                </c:pt>
                <c:pt idx="599">
                  <c:v>53.9</c:v>
                </c:pt>
                <c:pt idx="600">
                  <c:v>52.3</c:v>
                </c:pt>
                <c:pt idx="601">
                  <c:v>50.3</c:v>
                </c:pt>
                <c:pt idx="602">
                  <c:v>52.5</c:v>
                </c:pt>
                <c:pt idx="603">
                  <c:v>54.4</c:v>
                </c:pt>
                <c:pt idx="604">
                  <c:v>55.5</c:v>
                </c:pt>
                <c:pt idx="605">
                  <c:v>41.8</c:v>
                </c:pt>
                <c:pt idx="606">
                  <c:v>38.6</c:v>
                </c:pt>
                <c:pt idx="607">
                  <c:v>40.299999999999997</c:v>
                </c:pt>
                <c:pt idx="608">
                  <c:v>34.1</c:v>
                </c:pt>
                <c:pt idx="609">
                  <c:v>35.299999999999997</c:v>
                </c:pt>
                <c:pt idx="610">
                  <c:v>36.1</c:v>
                </c:pt>
                <c:pt idx="611">
                  <c:v>27.8</c:v>
                </c:pt>
                <c:pt idx="612">
                  <c:v>21.4</c:v>
                </c:pt>
                <c:pt idx="613">
                  <c:v>22.7</c:v>
                </c:pt>
                <c:pt idx="614">
                  <c:v>21.7</c:v>
                </c:pt>
                <c:pt idx="615">
                  <c:v>20.3</c:v>
                </c:pt>
                <c:pt idx="616">
                  <c:v>21</c:v>
                </c:pt>
                <c:pt idx="617">
                  <c:v>21.6</c:v>
                </c:pt>
                <c:pt idx="618">
                  <c:v>17.600000000000001</c:v>
                </c:pt>
                <c:pt idx="619">
                  <c:v>16.5</c:v>
                </c:pt>
                <c:pt idx="620">
                  <c:v>15.4</c:v>
                </c:pt>
                <c:pt idx="621">
                  <c:v>15</c:v>
                </c:pt>
                <c:pt idx="622">
                  <c:v>14.7</c:v>
                </c:pt>
                <c:pt idx="623">
                  <c:v>15.3</c:v>
                </c:pt>
                <c:pt idx="624">
                  <c:v>15.9</c:v>
                </c:pt>
                <c:pt idx="625">
                  <c:v>13.5</c:v>
                </c:pt>
                <c:pt idx="626">
                  <c:v>12.9</c:v>
                </c:pt>
                <c:pt idx="627">
                  <c:v>12.2</c:v>
                </c:pt>
                <c:pt idx="628">
                  <c:v>11.6</c:v>
                </c:pt>
                <c:pt idx="629">
                  <c:v>10.5</c:v>
                </c:pt>
                <c:pt idx="630">
                  <c:v>10.7</c:v>
                </c:pt>
                <c:pt idx="631">
                  <c:v>10.8</c:v>
                </c:pt>
                <c:pt idx="632">
                  <c:v>8.3000000000000007</c:v>
                </c:pt>
                <c:pt idx="633">
                  <c:v>7.4</c:v>
                </c:pt>
                <c:pt idx="634">
                  <c:v>7.1</c:v>
                </c:pt>
                <c:pt idx="635">
                  <c:v>6.2</c:v>
                </c:pt>
                <c:pt idx="636">
                  <c:v>5.9</c:v>
                </c:pt>
                <c:pt idx="637">
                  <c:v>6.1</c:v>
                </c:pt>
                <c:pt idx="638">
                  <c:v>6.2</c:v>
                </c:pt>
                <c:pt idx="639">
                  <c:v>5</c:v>
                </c:pt>
                <c:pt idx="640">
                  <c:v>4.4000000000000004</c:v>
                </c:pt>
                <c:pt idx="641">
                  <c:v>3.9</c:v>
                </c:pt>
                <c:pt idx="642">
                  <c:v>4</c:v>
                </c:pt>
                <c:pt idx="643">
                  <c:v>3.9</c:v>
                </c:pt>
                <c:pt idx="644">
                  <c:v>4.4000000000000004</c:v>
                </c:pt>
                <c:pt idx="645">
                  <c:v>4.4000000000000004</c:v>
                </c:pt>
                <c:pt idx="646">
                  <c:v>3.9</c:v>
                </c:pt>
                <c:pt idx="647">
                  <c:v>3.8</c:v>
                </c:pt>
                <c:pt idx="648">
                  <c:v>4.0999999999999996</c:v>
                </c:pt>
                <c:pt idx="649">
                  <c:v>3.6</c:v>
                </c:pt>
                <c:pt idx="650">
                  <c:v>3.5</c:v>
                </c:pt>
                <c:pt idx="651">
                  <c:v>3.9</c:v>
                </c:pt>
                <c:pt idx="652">
                  <c:v>4.2</c:v>
                </c:pt>
                <c:pt idx="653">
                  <c:v>4</c:v>
                </c:pt>
                <c:pt idx="654">
                  <c:v>4.0999999999999996</c:v>
                </c:pt>
                <c:pt idx="655">
                  <c:v>3.8</c:v>
                </c:pt>
                <c:pt idx="656">
                  <c:v>3.9</c:v>
                </c:pt>
                <c:pt idx="657">
                  <c:v>3.9</c:v>
                </c:pt>
                <c:pt idx="658">
                  <c:v>4</c:v>
                </c:pt>
                <c:pt idx="659">
                  <c:v>4.0999999999999996</c:v>
                </c:pt>
                <c:pt idx="660">
                  <c:v>3.3</c:v>
                </c:pt>
                <c:pt idx="661">
                  <c:v>3.1</c:v>
                </c:pt>
                <c:pt idx="662">
                  <c:v>2.7</c:v>
                </c:pt>
                <c:pt idx="663">
                  <c:v>2.8</c:v>
                </c:pt>
                <c:pt idx="664">
                  <c:v>2.6</c:v>
                </c:pt>
                <c:pt idx="665">
                  <c:v>2.8</c:v>
                </c:pt>
                <c:pt idx="666">
                  <c:v>2.9</c:v>
                </c:pt>
                <c:pt idx="667">
                  <c:v>2.2000000000000002</c:v>
                </c:pt>
                <c:pt idx="668">
                  <c:v>2.2000000000000002</c:v>
                </c:pt>
                <c:pt idx="669">
                  <c:v>2</c:v>
                </c:pt>
                <c:pt idx="670">
                  <c:v>1.8</c:v>
                </c:pt>
                <c:pt idx="671">
                  <c:v>1.8</c:v>
                </c:pt>
                <c:pt idx="672">
                  <c:v>1.8</c:v>
                </c:pt>
                <c:pt idx="673">
                  <c:v>1.9</c:v>
                </c:pt>
                <c:pt idx="674">
                  <c:v>1.6</c:v>
                </c:pt>
                <c:pt idx="675">
                  <c:v>1.4</c:v>
                </c:pt>
                <c:pt idx="676">
                  <c:v>1.2</c:v>
                </c:pt>
                <c:pt idx="677">
                  <c:v>1.3</c:v>
                </c:pt>
                <c:pt idx="678">
                  <c:v>1.2</c:v>
                </c:pt>
                <c:pt idx="679">
                  <c:v>1.2</c:v>
                </c:pt>
                <c:pt idx="680">
                  <c:v>1.3</c:v>
                </c:pt>
                <c:pt idx="681">
                  <c:v>0.9</c:v>
                </c:pt>
                <c:pt idx="682">
                  <c:v>0.8</c:v>
                </c:pt>
                <c:pt idx="683">
                  <c:v>0.9</c:v>
                </c:pt>
                <c:pt idx="684">
                  <c:v>1</c:v>
                </c:pt>
                <c:pt idx="685">
                  <c:v>1</c:v>
                </c:pt>
                <c:pt idx="686">
                  <c:v>1.1000000000000001</c:v>
                </c:pt>
                <c:pt idx="687">
                  <c:v>1.1000000000000001</c:v>
                </c:pt>
                <c:pt idx="688">
                  <c:v>1</c:v>
                </c:pt>
                <c:pt idx="689">
                  <c:v>1</c:v>
                </c:pt>
                <c:pt idx="690">
                  <c:v>1.1000000000000001</c:v>
                </c:pt>
                <c:pt idx="691">
                  <c:v>1.2</c:v>
                </c:pt>
                <c:pt idx="692">
                  <c:v>1.3</c:v>
                </c:pt>
                <c:pt idx="693">
                  <c:v>1.5</c:v>
                </c:pt>
                <c:pt idx="694">
                  <c:v>1.5</c:v>
                </c:pt>
                <c:pt idx="695">
                  <c:v>1.3</c:v>
                </c:pt>
                <c:pt idx="696">
                  <c:v>1.5</c:v>
                </c:pt>
                <c:pt idx="697">
                  <c:v>1.7</c:v>
                </c:pt>
                <c:pt idx="698">
                  <c:v>2</c:v>
                </c:pt>
                <c:pt idx="699">
                  <c:v>2.2000000000000002</c:v>
                </c:pt>
                <c:pt idx="700">
                  <c:v>2.6</c:v>
                </c:pt>
                <c:pt idx="701">
                  <c:v>2.8</c:v>
                </c:pt>
                <c:pt idx="702">
                  <c:v>3.2</c:v>
                </c:pt>
                <c:pt idx="703">
                  <c:v>3.8</c:v>
                </c:pt>
                <c:pt idx="704">
                  <c:v>4.4000000000000004</c:v>
                </c:pt>
                <c:pt idx="705">
                  <c:v>5.0999999999999996</c:v>
                </c:pt>
                <c:pt idx="706">
                  <c:v>6</c:v>
                </c:pt>
                <c:pt idx="707">
                  <c:v>7.2</c:v>
                </c:pt>
                <c:pt idx="708">
                  <c:v>8</c:v>
                </c:pt>
                <c:pt idx="709">
                  <c:v>9.1</c:v>
                </c:pt>
                <c:pt idx="710">
                  <c:v>8.5</c:v>
                </c:pt>
                <c:pt idx="711">
                  <c:v>9.8000000000000007</c:v>
                </c:pt>
                <c:pt idx="712">
                  <c:v>11.6</c:v>
                </c:pt>
                <c:pt idx="713">
                  <c:v>13.2</c:v>
                </c:pt>
                <c:pt idx="714">
                  <c:v>15.1</c:v>
                </c:pt>
                <c:pt idx="715">
                  <c:v>16.399999999999999</c:v>
                </c:pt>
                <c:pt idx="716">
                  <c:v>18.100000000000001</c:v>
                </c:pt>
                <c:pt idx="717">
                  <c:v>16.7</c:v>
                </c:pt>
                <c:pt idx="718">
                  <c:v>19.100000000000001</c:v>
                </c:pt>
                <c:pt idx="719">
                  <c:v>21.5</c:v>
                </c:pt>
                <c:pt idx="720">
                  <c:v>24.1</c:v>
                </c:pt>
                <c:pt idx="721">
                  <c:v>27.1</c:v>
                </c:pt>
                <c:pt idx="722">
                  <c:v>28.9</c:v>
                </c:pt>
                <c:pt idx="723">
                  <c:v>29</c:v>
                </c:pt>
                <c:pt idx="724">
                  <c:v>31.3</c:v>
                </c:pt>
                <c:pt idx="725">
                  <c:v>35.799999999999997</c:v>
                </c:pt>
                <c:pt idx="726">
                  <c:v>40.5</c:v>
                </c:pt>
                <c:pt idx="727">
                  <c:v>44.4</c:v>
                </c:pt>
                <c:pt idx="728">
                  <c:v>47.8</c:v>
                </c:pt>
                <c:pt idx="729">
                  <c:v>51.4</c:v>
                </c:pt>
                <c:pt idx="730">
                  <c:v>50.5</c:v>
                </c:pt>
                <c:pt idx="731">
                  <c:v>53.9</c:v>
                </c:pt>
                <c:pt idx="732">
                  <c:v>57.3</c:v>
                </c:pt>
                <c:pt idx="733">
                  <c:v>60.6</c:v>
                </c:pt>
                <c:pt idx="734">
                  <c:v>61.6</c:v>
                </c:pt>
                <c:pt idx="735">
                  <c:v>67.400000000000006</c:v>
                </c:pt>
                <c:pt idx="736">
                  <c:v>73.599999999999994</c:v>
                </c:pt>
                <c:pt idx="737">
                  <c:v>69</c:v>
                </c:pt>
                <c:pt idx="738">
                  <c:v>69.8</c:v>
                </c:pt>
                <c:pt idx="739">
                  <c:v>72.2</c:v>
                </c:pt>
                <c:pt idx="740">
                  <c:v>74</c:v>
                </c:pt>
                <c:pt idx="741">
                  <c:v>77.2</c:v>
                </c:pt>
                <c:pt idx="742">
                  <c:v>83.7</c:v>
                </c:pt>
                <c:pt idx="743">
                  <c:v>90.4</c:v>
                </c:pt>
                <c:pt idx="744">
                  <c:v>81.400000000000006</c:v>
                </c:pt>
                <c:pt idx="745">
                  <c:v>82.1</c:v>
                </c:pt>
                <c:pt idx="746">
                  <c:v>82.6</c:v>
                </c:pt>
                <c:pt idx="747">
                  <c:v>83.1</c:v>
                </c:pt>
                <c:pt idx="748">
                  <c:v>93.1</c:v>
                </c:pt>
                <c:pt idx="749">
                  <c:v>103.1</c:v>
                </c:pt>
                <c:pt idx="750">
                  <c:v>104.4</c:v>
                </c:pt>
                <c:pt idx="751">
                  <c:v>84.3</c:v>
                </c:pt>
                <c:pt idx="752">
                  <c:v>77.3</c:v>
                </c:pt>
                <c:pt idx="753">
                  <c:v>77.7</c:v>
                </c:pt>
                <c:pt idx="754">
                  <c:v>78.099999999999994</c:v>
                </c:pt>
                <c:pt idx="755">
                  <c:v>77.8</c:v>
                </c:pt>
                <c:pt idx="756">
                  <c:v>80.400000000000006</c:v>
                </c:pt>
                <c:pt idx="757">
                  <c:v>81.8</c:v>
                </c:pt>
                <c:pt idx="758">
                  <c:v>77</c:v>
                </c:pt>
                <c:pt idx="759">
                  <c:v>75.7</c:v>
                </c:pt>
                <c:pt idx="760">
                  <c:v>78.400000000000006</c:v>
                </c:pt>
                <c:pt idx="761">
                  <c:v>74.8</c:v>
                </c:pt>
                <c:pt idx="762">
                  <c:v>74.2</c:v>
                </c:pt>
                <c:pt idx="763">
                  <c:v>77.2</c:v>
                </c:pt>
                <c:pt idx="764">
                  <c:v>79.2</c:v>
                </c:pt>
                <c:pt idx="765">
                  <c:v>72.900000000000006</c:v>
                </c:pt>
                <c:pt idx="766">
                  <c:v>71.8</c:v>
                </c:pt>
                <c:pt idx="767">
                  <c:v>70.8</c:v>
                </c:pt>
                <c:pt idx="768">
                  <c:v>70.8</c:v>
                </c:pt>
                <c:pt idx="769">
                  <c:v>70.599999999999994</c:v>
                </c:pt>
                <c:pt idx="770">
                  <c:v>72.599999999999994</c:v>
                </c:pt>
                <c:pt idx="771">
                  <c:v>74.2</c:v>
                </c:pt>
                <c:pt idx="772">
                  <c:v>68.8</c:v>
                </c:pt>
                <c:pt idx="773">
                  <c:v>65</c:v>
                </c:pt>
                <c:pt idx="774">
                  <c:v>62.5</c:v>
                </c:pt>
                <c:pt idx="775">
                  <c:v>60.4</c:v>
                </c:pt>
                <c:pt idx="776">
                  <c:v>59.5</c:v>
                </c:pt>
                <c:pt idx="777">
                  <c:v>61.3</c:v>
                </c:pt>
                <c:pt idx="778">
                  <c:v>62.2</c:v>
                </c:pt>
                <c:pt idx="779">
                  <c:v>57.7</c:v>
                </c:pt>
                <c:pt idx="780">
                  <c:v>54.6</c:v>
                </c:pt>
                <c:pt idx="781">
                  <c:v>53.4</c:v>
                </c:pt>
                <c:pt idx="782">
                  <c:v>51.2</c:v>
                </c:pt>
                <c:pt idx="783">
                  <c:v>48.9</c:v>
                </c:pt>
                <c:pt idx="784">
                  <c:v>49.9</c:v>
                </c:pt>
                <c:pt idx="785">
                  <c:v>50.8</c:v>
                </c:pt>
                <c:pt idx="786">
                  <c:v>52</c:v>
                </c:pt>
                <c:pt idx="787">
                  <c:v>43.4</c:v>
                </c:pt>
                <c:pt idx="788">
                  <c:v>39.700000000000003</c:v>
                </c:pt>
                <c:pt idx="789">
                  <c:v>36.200000000000003</c:v>
                </c:pt>
                <c:pt idx="790">
                  <c:v>34.1</c:v>
                </c:pt>
                <c:pt idx="791">
                  <c:v>35</c:v>
                </c:pt>
                <c:pt idx="792">
                  <c:v>35.6</c:v>
                </c:pt>
                <c:pt idx="793">
                  <c:v>31.3</c:v>
                </c:pt>
                <c:pt idx="794">
                  <c:v>28.6</c:v>
                </c:pt>
                <c:pt idx="795">
                  <c:v>27.7</c:v>
                </c:pt>
                <c:pt idx="796">
                  <c:v>27.5</c:v>
                </c:pt>
                <c:pt idx="797">
                  <c:v>26.2</c:v>
                </c:pt>
                <c:pt idx="798">
                  <c:v>27.3</c:v>
                </c:pt>
                <c:pt idx="799">
                  <c:v>28</c:v>
                </c:pt>
                <c:pt idx="800">
                  <c:v>25.8</c:v>
                </c:pt>
                <c:pt idx="801">
                  <c:v>24.9</c:v>
                </c:pt>
                <c:pt idx="802">
                  <c:v>25.1</c:v>
                </c:pt>
                <c:pt idx="803">
                  <c:v>25</c:v>
                </c:pt>
                <c:pt idx="804">
                  <c:v>25.8</c:v>
                </c:pt>
                <c:pt idx="805">
                  <c:v>26.8</c:v>
                </c:pt>
                <c:pt idx="806">
                  <c:v>27.3</c:v>
                </c:pt>
                <c:pt idx="807">
                  <c:v>27.6</c:v>
                </c:pt>
                <c:pt idx="808">
                  <c:v>28</c:v>
                </c:pt>
                <c:pt idx="809">
                  <c:v>28.7</c:v>
                </c:pt>
                <c:pt idx="810">
                  <c:v>28.5</c:v>
                </c:pt>
                <c:pt idx="811">
                  <c:v>28.5</c:v>
                </c:pt>
                <c:pt idx="812">
                  <c:v>29.7</c:v>
                </c:pt>
                <c:pt idx="813">
                  <c:v>30.2</c:v>
                </c:pt>
                <c:pt idx="814">
                  <c:v>27.6</c:v>
                </c:pt>
                <c:pt idx="815">
                  <c:v>25.8</c:v>
                </c:pt>
                <c:pt idx="816">
                  <c:v>25</c:v>
                </c:pt>
                <c:pt idx="817">
                  <c:v>24.1</c:v>
                </c:pt>
                <c:pt idx="818">
                  <c:v>23.4</c:v>
                </c:pt>
                <c:pt idx="819">
                  <c:v>24.3</c:v>
                </c:pt>
                <c:pt idx="820">
                  <c:v>24.8</c:v>
                </c:pt>
                <c:pt idx="821">
                  <c:v>21.6</c:v>
                </c:pt>
                <c:pt idx="822">
                  <c:v>20.3</c:v>
                </c:pt>
                <c:pt idx="823">
                  <c:v>19.8</c:v>
                </c:pt>
                <c:pt idx="824">
                  <c:v>19.399999999999999</c:v>
                </c:pt>
                <c:pt idx="825">
                  <c:v>19.899999999999999</c:v>
                </c:pt>
                <c:pt idx="826">
                  <c:v>20.6</c:v>
                </c:pt>
                <c:pt idx="827">
                  <c:v>21</c:v>
                </c:pt>
                <c:pt idx="828">
                  <c:v>18.100000000000001</c:v>
                </c:pt>
                <c:pt idx="829">
                  <c:v>18.5</c:v>
                </c:pt>
                <c:pt idx="830">
                  <c:v>19</c:v>
                </c:pt>
                <c:pt idx="831">
                  <c:v>19.399999999999999</c:v>
                </c:pt>
                <c:pt idx="832">
                  <c:v>16.7</c:v>
                </c:pt>
                <c:pt idx="833">
                  <c:v>17.8</c:v>
                </c:pt>
                <c:pt idx="834">
                  <c:v>18.3</c:v>
                </c:pt>
                <c:pt idx="835">
                  <c:v>17.100000000000001</c:v>
                </c:pt>
                <c:pt idx="836">
                  <c:v>16.5</c:v>
                </c:pt>
                <c:pt idx="837">
                  <c:v>17</c:v>
                </c:pt>
                <c:pt idx="838">
                  <c:v>17.5</c:v>
                </c:pt>
                <c:pt idx="839">
                  <c:v>18.100000000000001</c:v>
                </c:pt>
                <c:pt idx="840">
                  <c:v>18.899999999999999</c:v>
                </c:pt>
                <c:pt idx="841">
                  <c:v>19.3</c:v>
                </c:pt>
                <c:pt idx="842">
                  <c:v>19.600000000000001</c:v>
                </c:pt>
                <c:pt idx="843">
                  <c:v>19.399999999999999</c:v>
                </c:pt>
                <c:pt idx="844">
                  <c:v>19.8</c:v>
                </c:pt>
                <c:pt idx="845">
                  <c:v>19.899999999999999</c:v>
                </c:pt>
                <c:pt idx="846">
                  <c:v>20.399999999999999</c:v>
                </c:pt>
                <c:pt idx="847">
                  <c:v>21.5</c:v>
                </c:pt>
                <c:pt idx="848">
                  <c:v>21.8</c:v>
                </c:pt>
                <c:pt idx="849">
                  <c:v>20.8</c:v>
                </c:pt>
                <c:pt idx="850">
                  <c:v>19.899999999999999</c:v>
                </c:pt>
                <c:pt idx="851">
                  <c:v>20.3</c:v>
                </c:pt>
                <c:pt idx="852">
                  <c:v>20.2</c:v>
                </c:pt>
                <c:pt idx="853">
                  <c:v>19.399999999999999</c:v>
                </c:pt>
                <c:pt idx="854">
                  <c:v>20</c:v>
                </c:pt>
                <c:pt idx="855">
                  <c:v>20.5</c:v>
                </c:pt>
                <c:pt idx="856">
                  <c:v>17.5</c:v>
                </c:pt>
                <c:pt idx="857">
                  <c:v>16.399999999999999</c:v>
                </c:pt>
                <c:pt idx="858">
                  <c:v>15.4</c:v>
                </c:pt>
                <c:pt idx="859">
                  <c:v>15.5</c:v>
                </c:pt>
                <c:pt idx="860">
                  <c:v>15.1</c:v>
                </c:pt>
                <c:pt idx="861">
                  <c:v>15.7</c:v>
                </c:pt>
                <c:pt idx="862">
                  <c:v>16.100000000000001</c:v>
                </c:pt>
                <c:pt idx="863">
                  <c:v>14.2</c:v>
                </c:pt>
                <c:pt idx="864">
                  <c:v>13.8</c:v>
                </c:pt>
                <c:pt idx="865">
                  <c:v>13.9</c:v>
                </c:pt>
                <c:pt idx="866">
                  <c:v>13.8</c:v>
                </c:pt>
                <c:pt idx="867">
                  <c:v>13.8</c:v>
                </c:pt>
                <c:pt idx="868">
                  <c:v>14.5</c:v>
                </c:pt>
                <c:pt idx="869">
                  <c:v>14.9</c:v>
                </c:pt>
                <c:pt idx="870">
                  <c:v>14.7</c:v>
                </c:pt>
                <c:pt idx="871">
                  <c:v>13.5</c:v>
                </c:pt>
                <c:pt idx="872">
                  <c:v>13.3</c:v>
                </c:pt>
                <c:pt idx="873">
                  <c:v>13.5</c:v>
                </c:pt>
                <c:pt idx="874">
                  <c:v>13.8</c:v>
                </c:pt>
                <c:pt idx="875">
                  <c:v>14.2</c:v>
                </c:pt>
                <c:pt idx="876">
                  <c:v>14.4</c:v>
                </c:pt>
                <c:pt idx="877">
                  <c:v>12.9</c:v>
                </c:pt>
                <c:pt idx="878">
                  <c:v>12.4</c:v>
                </c:pt>
                <c:pt idx="879">
                  <c:v>11.4</c:v>
                </c:pt>
                <c:pt idx="880">
                  <c:v>11.4</c:v>
                </c:pt>
                <c:pt idx="881">
                  <c:v>11.5</c:v>
                </c:pt>
                <c:pt idx="882">
                  <c:v>12</c:v>
                </c:pt>
                <c:pt idx="883">
                  <c:v>12.3</c:v>
                </c:pt>
                <c:pt idx="884">
                  <c:v>12.3</c:v>
                </c:pt>
                <c:pt idx="885">
                  <c:v>12.7</c:v>
                </c:pt>
                <c:pt idx="886">
                  <c:v>12.2</c:v>
                </c:pt>
                <c:pt idx="887">
                  <c:v>12.9</c:v>
                </c:pt>
                <c:pt idx="888">
                  <c:v>13.3</c:v>
                </c:pt>
                <c:pt idx="889">
                  <c:v>14</c:v>
                </c:pt>
                <c:pt idx="890">
                  <c:v>14.6</c:v>
                </c:pt>
                <c:pt idx="891">
                  <c:v>15.4</c:v>
                </c:pt>
                <c:pt idx="892">
                  <c:v>15.9</c:v>
                </c:pt>
                <c:pt idx="893">
                  <c:v>16.8</c:v>
                </c:pt>
                <c:pt idx="894">
                  <c:v>18.7</c:v>
                </c:pt>
                <c:pt idx="895">
                  <c:v>19.399999999999999</c:v>
                </c:pt>
                <c:pt idx="896">
                  <c:v>20.6</c:v>
                </c:pt>
                <c:pt idx="897">
                  <c:v>21.3</c:v>
                </c:pt>
                <c:pt idx="898">
                  <c:v>24.1</c:v>
                </c:pt>
                <c:pt idx="899">
                  <c:v>26.3</c:v>
                </c:pt>
                <c:pt idx="900">
                  <c:v>28.1</c:v>
                </c:pt>
                <c:pt idx="901">
                  <c:v>30.4</c:v>
                </c:pt>
                <c:pt idx="902">
                  <c:v>34.4</c:v>
                </c:pt>
                <c:pt idx="903">
                  <c:v>35.5</c:v>
                </c:pt>
                <c:pt idx="904">
                  <c:v>36.9</c:v>
                </c:pt>
                <c:pt idx="905">
                  <c:v>37.9</c:v>
                </c:pt>
                <c:pt idx="906">
                  <c:v>40.6</c:v>
                </c:pt>
                <c:pt idx="907">
                  <c:v>41.4</c:v>
                </c:pt>
                <c:pt idx="908">
                  <c:v>43.6</c:v>
                </c:pt>
                <c:pt idx="909">
                  <c:v>44.8</c:v>
                </c:pt>
                <c:pt idx="910">
                  <c:v>47</c:v>
                </c:pt>
                <c:pt idx="911">
                  <c:v>48.1</c:v>
                </c:pt>
                <c:pt idx="912">
                  <c:v>49.6</c:v>
                </c:pt>
                <c:pt idx="913">
                  <c:v>52</c:v>
                </c:pt>
                <c:pt idx="914">
                  <c:v>53.7</c:v>
                </c:pt>
                <c:pt idx="915">
                  <c:v>55</c:v>
                </c:pt>
                <c:pt idx="916">
                  <c:v>56</c:v>
                </c:pt>
                <c:pt idx="917">
                  <c:v>58.2</c:v>
                </c:pt>
                <c:pt idx="918">
                  <c:v>60</c:v>
                </c:pt>
                <c:pt idx="919">
                  <c:v>58.6</c:v>
                </c:pt>
                <c:pt idx="920">
                  <c:v>59.2</c:v>
                </c:pt>
                <c:pt idx="921">
                  <c:v>60.3</c:v>
                </c:pt>
                <c:pt idx="922">
                  <c:v>62</c:v>
                </c:pt>
                <c:pt idx="923">
                  <c:v>64.400000000000006</c:v>
                </c:pt>
                <c:pt idx="924">
                  <c:v>66.5</c:v>
                </c:pt>
                <c:pt idx="925">
                  <c:v>68.2</c:v>
                </c:pt>
                <c:pt idx="926">
                  <c:v>66.5</c:v>
                </c:pt>
                <c:pt idx="927">
                  <c:v>65.900000000000006</c:v>
                </c:pt>
                <c:pt idx="928">
                  <c:v>66.099999999999994</c:v>
                </c:pt>
                <c:pt idx="929">
                  <c:v>67.900000000000006</c:v>
                </c:pt>
                <c:pt idx="930">
                  <c:v>65.7</c:v>
                </c:pt>
                <c:pt idx="931">
                  <c:v>67.8</c:v>
                </c:pt>
                <c:pt idx="932">
                  <c:v>69.400000000000006</c:v>
                </c:pt>
                <c:pt idx="933">
                  <c:v>65.7</c:v>
                </c:pt>
                <c:pt idx="934">
                  <c:v>65.5</c:v>
                </c:pt>
                <c:pt idx="935">
                  <c:v>65.599999999999994</c:v>
                </c:pt>
                <c:pt idx="936">
                  <c:v>65.5</c:v>
                </c:pt>
                <c:pt idx="937">
                  <c:v>65.7</c:v>
                </c:pt>
                <c:pt idx="938">
                  <c:v>68.099999999999994</c:v>
                </c:pt>
                <c:pt idx="939">
                  <c:v>69.599999999999994</c:v>
                </c:pt>
                <c:pt idx="940">
                  <c:v>66.7</c:v>
                </c:pt>
                <c:pt idx="941">
                  <c:v>65.400000000000006</c:v>
                </c:pt>
              </c:numCache>
            </c:numRef>
          </c:val>
          <c:smooth val="0"/>
          <c:extLst>
            <c:ext xmlns:c16="http://schemas.microsoft.com/office/drawing/2014/chart" uri="{C3380CC4-5D6E-409C-BE32-E72D297353CC}">
              <c16:uniqueId val="{00000001-5A5C-4ACC-880D-C3EDFB00FB58}"/>
            </c:ext>
          </c:extLst>
        </c:ser>
        <c:ser>
          <c:idx val="1"/>
          <c:order val="2"/>
          <c:tx>
            <c:strRef>
              <c:f>新規陽性者数!$A$6</c:f>
              <c:strCache>
                <c:ptCount val="1"/>
                <c:pt idx="0">
                  <c:v>重症病床使用率</c:v>
                </c:pt>
              </c:strCache>
            </c:strRef>
          </c:tx>
          <c:spPr>
            <a:ln w="28575" cap="rnd">
              <a:solidFill>
                <a:schemeClr val="accent2">
                  <a:lumMod val="75000"/>
                </a:schemeClr>
              </a:solidFill>
              <a:round/>
            </a:ln>
            <a:effectLst/>
          </c:spPr>
          <c:marker>
            <c:symbol val="none"/>
          </c:marker>
          <c:cat>
            <c:multiLvlStrRef>
              <c:f>新規陽性者数!$B$1:$AJG$3</c:f>
              <c:multiLvlStrCache>
                <c:ptCount val="942"/>
                <c:lvl>
                  <c:pt idx="0">
                    <c:v>2020/1/26</c:v>
                  </c:pt>
                  <c:pt idx="1">
                    <c:v>2020/1/27</c:v>
                  </c:pt>
                  <c:pt idx="2">
                    <c:v>2020/1/28</c:v>
                  </c:pt>
                  <c:pt idx="3">
                    <c:v>2020/1/29</c:v>
                  </c:pt>
                  <c:pt idx="4">
                    <c:v>2020/1/30</c:v>
                  </c:pt>
                  <c:pt idx="5">
                    <c:v>2020/1/31</c:v>
                  </c:pt>
                  <c:pt idx="6">
                    <c:v>2020/2/1</c:v>
                  </c:pt>
                  <c:pt idx="7">
                    <c:v>2020/2/2</c:v>
                  </c:pt>
                  <c:pt idx="8">
                    <c:v>2020/2/3</c:v>
                  </c:pt>
                  <c:pt idx="9">
                    <c:v>2020/2/4</c:v>
                  </c:pt>
                  <c:pt idx="10">
                    <c:v>2020/2/5</c:v>
                  </c:pt>
                  <c:pt idx="11">
                    <c:v>2020/2/6</c:v>
                  </c:pt>
                  <c:pt idx="12">
                    <c:v>2020/2/7</c:v>
                  </c:pt>
                  <c:pt idx="13">
                    <c:v>2020/2/8</c:v>
                  </c:pt>
                  <c:pt idx="14">
                    <c:v>2020/2/9</c:v>
                  </c:pt>
                  <c:pt idx="15">
                    <c:v>2020/2/10</c:v>
                  </c:pt>
                  <c:pt idx="16">
                    <c:v>2020/2/11</c:v>
                  </c:pt>
                  <c:pt idx="17">
                    <c:v>2020/2/12</c:v>
                  </c:pt>
                  <c:pt idx="18">
                    <c:v>2020/2/13</c:v>
                  </c:pt>
                  <c:pt idx="19">
                    <c:v>2020/2/14</c:v>
                  </c:pt>
                  <c:pt idx="20">
                    <c:v>2020/2/15</c:v>
                  </c:pt>
                  <c:pt idx="21">
                    <c:v>2020/2/16</c:v>
                  </c:pt>
                  <c:pt idx="22">
                    <c:v>2020/2/17</c:v>
                  </c:pt>
                  <c:pt idx="23">
                    <c:v>2020/2/18</c:v>
                  </c:pt>
                  <c:pt idx="24">
                    <c:v>2020/2/19</c:v>
                  </c:pt>
                  <c:pt idx="25">
                    <c:v>2020/2/20</c:v>
                  </c:pt>
                  <c:pt idx="26">
                    <c:v>2020/2/21</c:v>
                  </c:pt>
                  <c:pt idx="27">
                    <c:v>2020/2/22</c:v>
                  </c:pt>
                  <c:pt idx="28">
                    <c:v>2020/2/23</c:v>
                  </c:pt>
                  <c:pt idx="29">
                    <c:v>2020/2/24</c:v>
                  </c:pt>
                  <c:pt idx="30">
                    <c:v>2020/2/25</c:v>
                  </c:pt>
                  <c:pt idx="31">
                    <c:v>2020/2/26</c:v>
                  </c:pt>
                  <c:pt idx="32">
                    <c:v>2020/2/27</c:v>
                  </c:pt>
                  <c:pt idx="33">
                    <c:v>2020/2/28</c:v>
                  </c:pt>
                  <c:pt idx="34">
                    <c:v>2020/2/29</c:v>
                  </c:pt>
                  <c:pt idx="35">
                    <c:v>2020/3/1</c:v>
                  </c:pt>
                  <c:pt idx="36">
                    <c:v>2020/3/2</c:v>
                  </c:pt>
                  <c:pt idx="37">
                    <c:v>2020/3/3</c:v>
                  </c:pt>
                  <c:pt idx="38">
                    <c:v>2020/3/4</c:v>
                  </c:pt>
                  <c:pt idx="39">
                    <c:v>2020/3/5</c:v>
                  </c:pt>
                  <c:pt idx="40">
                    <c:v>2020/3/6</c:v>
                  </c:pt>
                  <c:pt idx="41">
                    <c:v>2020/3/7</c:v>
                  </c:pt>
                  <c:pt idx="42">
                    <c:v>2020/3/8</c:v>
                  </c:pt>
                  <c:pt idx="43">
                    <c:v>2020/3/9</c:v>
                  </c:pt>
                  <c:pt idx="44">
                    <c:v>2020/3/10</c:v>
                  </c:pt>
                  <c:pt idx="45">
                    <c:v>2020/3/11</c:v>
                  </c:pt>
                  <c:pt idx="46">
                    <c:v>2020/3/12</c:v>
                  </c:pt>
                  <c:pt idx="47">
                    <c:v>2020/3/13</c:v>
                  </c:pt>
                  <c:pt idx="48">
                    <c:v>2020/3/14</c:v>
                  </c:pt>
                  <c:pt idx="49">
                    <c:v>2020/3/15</c:v>
                  </c:pt>
                  <c:pt idx="50">
                    <c:v>2020/3/16</c:v>
                  </c:pt>
                  <c:pt idx="51">
                    <c:v>2020/3/17</c:v>
                  </c:pt>
                  <c:pt idx="52">
                    <c:v>2020/3/18</c:v>
                  </c:pt>
                  <c:pt idx="53">
                    <c:v>2020/3/19</c:v>
                  </c:pt>
                  <c:pt idx="54">
                    <c:v>2020/3/20</c:v>
                  </c:pt>
                  <c:pt idx="55">
                    <c:v>2020/3/21</c:v>
                  </c:pt>
                  <c:pt idx="56">
                    <c:v>2020/3/22</c:v>
                  </c:pt>
                  <c:pt idx="57">
                    <c:v>2020/3/23</c:v>
                  </c:pt>
                  <c:pt idx="58">
                    <c:v>2020/3/24</c:v>
                  </c:pt>
                  <c:pt idx="59">
                    <c:v>2020/3/25</c:v>
                  </c:pt>
                  <c:pt idx="60">
                    <c:v>2020/3/26</c:v>
                  </c:pt>
                  <c:pt idx="61">
                    <c:v>2020/3/27</c:v>
                  </c:pt>
                  <c:pt idx="62">
                    <c:v>2020/3/28</c:v>
                  </c:pt>
                  <c:pt idx="63">
                    <c:v>2020/3/29</c:v>
                  </c:pt>
                  <c:pt idx="64">
                    <c:v>2020/3/30</c:v>
                  </c:pt>
                  <c:pt idx="65">
                    <c:v>2020/3/31</c:v>
                  </c:pt>
                  <c:pt idx="66">
                    <c:v>2020/4/1</c:v>
                  </c:pt>
                  <c:pt idx="67">
                    <c:v>2020/4/2</c:v>
                  </c:pt>
                  <c:pt idx="68">
                    <c:v>2020/4/3</c:v>
                  </c:pt>
                  <c:pt idx="69">
                    <c:v>2020/4/4</c:v>
                  </c:pt>
                  <c:pt idx="70">
                    <c:v>2020/4/5</c:v>
                  </c:pt>
                  <c:pt idx="71">
                    <c:v>2020/4/6</c:v>
                  </c:pt>
                  <c:pt idx="72">
                    <c:v>2020/4/7</c:v>
                  </c:pt>
                  <c:pt idx="73">
                    <c:v>2020/4/8</c:v>
                  </c:pt>
                  <c:pt idx="74">
                    <c:v>2020/4/9</c:v>
                  </c:pt>
                  <c:pt idx="75">
                    <c:v>2020/4/10</c:v>
                  </c:pt>
                  <c:pt idx="76">
                    <c:v>2020/4/11</c:v>
                  </c:pt>
                  <c:pt idx="77">
                    <c:v>2020/4/12</c:v>
                  </c:pt>
                  <c:pt idx="78">
                    <c:v>2020/4/13</c:v>
                  </c:pt>
                  <c:pt idx="79">
                    <c:v>2020/4/14</c:v>
                  </c:pt>
                  <c:pt idx="80">
                    <c:v>2020/4/15</c:v>
                  </c:pt>
                  <c:pt idx="81">
                    <c:v>2020/4/16</c:v>
                  </c:pt>
                  <c:pt idx="82">
                    <c:v>2020/4/17</c:v>
                  </c:pt>
                  <c:pt idx="83">
                    <c:v>2020/4/18</c:v>
                  </c:pt>
                  <c:pt idx="84">
                    <c:v>2020/4/19</c:v>
                  </c:pt>
                  <c:pt idx="85">
                    <c:v>2020/4/20</c:v>
                  </c:pt>
                  <c:pt idx="86">
                    <c:v>2020/4/21</c:v>
                  </c:pt>
                  <c:pt idx="87">
                    <c:v>2020/4/22</c:v>
                  </c:pt>
                  <c:pt idx="88">
                    <c:v>2020/4/23</c:v>
                  </c:pt>
                  <c:pt idx="89">
                    <c:v>2020/4/24</c:v>
                  </c:pt>
                  <c:pt idx="90">
                    <c:v>2020/4/25</c:v>
                  </c:pt>
                  <c:pt idx="91">
                    <c:v>2020/4/26</c:v>
                  </c:pt>
                  <c:pt idx="92">
                    <c:v>2020/4/27</c:v>
                  </c:pt>
                  <c:pt idx="93">
                    <c:v>2020/4/28</c:v>
                  </c:pt>
                  <c:pt idx="94">
                    <c:v>2020/4/29</c:v>
                  </c:pt>
                  <c:pt idx="95">
                    <c:v>2020/4/30</c:v>
                  </c:pt>
                  <c:pt idx="96">
                    <c:v>2020/5/1</c:v>
                  </c:pt>
                  <c:pt idx="97">
                    <c:v>2020/5/2</c:v>
                  </c:pt>
                  <c:pt idx="98">
                    <c:v>2020/5/3</c:v>
                  </c:pt>
                  <c:pt idx="99">
                    <c:v>2020/5/4</c:v>
                  </c:pt>
                  <c:pt idx="100">
                    <c:v>2020/5/5</c:v>
                  </c:pt>
                  <c:pt idx="101">
                    <c:v>2020/5/6</c:v>
                  </c:pt>
                  <c:pt idx="102">
                    <c:v>2020/5/7</c:v>
                  </c:pt>
                  <c:pt idx="103">
                    <c:v>2020/5/8</c:v>
                  </c:pt>
                  <c:pt idx="104">
                    <c:v>2020/5/9</c:v>
                  </c:pt>
                  <c:pt idx="105">
                    <c:v>2020/5/10</c:v>
                  </c:pt>
                  <c:pt idx="106">
                    <c:v>2020/5/11</c:v>
                  </c:pt>
                  <c:pt idx="107">
                    <c:v>2020/5/12</c:v>
                  </c:pt>
                  <c:pt idx="108">
                    <c:v>2020/5/13</c:v>
                  </c:pt>
                  <c:pt idx="109">
                    <c:v>2020/5/14</c:v>
                  </c:pt>
                  <c:pt idx="110">
                    <c:v>2020/5/15</c:v>
                  </c:pt>
                  <c:pt idx="111">
                    <c:v>2020/5/16</c:v>
                  </c:pt>
                  <c:pt idx="112">
                    <c:v>2020/5/17</c:v>
                  </c:pt>
                  <c:pt idx="113">
                    <c:v>2020/5/18</c:v>
                  </c:pt>
                  <c:pt idx="114">
                    <c:v>2020/5/19</c:v>
                  </c:pt>
                  <c:pt idx="115">
                    <c:v>2020/5/20</c:v>
                  </c:pt>
                  <c:pt idx="116">
                    <c:v>2020/5/21</c:v>
                  </c:pt>
                  <c:pt idx="117">
                    <c:v>2020/5/22</c:v>
                  </c:pt>
                  <c:pt idx="118">
                    <c:v>2020/5/23</c:v>
                  </c:pt>
                  <c:pt idx="119">
                    <c:v>2020/5/24</c:v>
                  </c:pt>
                  <c:pt idx="120">
                    <c:v>2020/5/25</c:v>
                  </c:pt>
                  <c:pt idx="121">
                    <c:v>2020/5/26</c:v>
                  </c:pt>
                  <c:pt idx="122">
                    <c:v>2020/5/27</c:v>
                  </c:pt>
                  <c:pt idx="123">
                    <c:v>2020/5/28</c:v>
                  </c:pt>
                  <c:pt idx="124">
                    <c:v>2020/5/29</c:v>
                  </c:pt>
                  <c:pt idx="125">
                    <c:v>2020/5/30</c:v>
                  </c:pt>
                  <c:pt idx="126">
                    <c:v>2020/5/31</c:v>
                  </c:pt>
                  <c:pt idx="127">
                    <c:v>2020/6/1</c:v>
                  </c:pt>
                  <c:pt idx="128">
                    <c:v>2020/6/2</c:v>
                  </c:pt>
                  <c:pt idx="129">
                    <c:v>2020/6/3</c:v>
                  </c:pt>
                  <c:pt idx="130">
                    <c:v>2020/6/4</c:v>
                  </c:pt>
                  <c:pt idx="131">
                    <c:v>2020/6/5</c:v>
                  </c:pt>
                  <c:pt idx="132">
                    <c:v>2020/6/6</c:v>
                  </c:pt>
                  <c:pt idx="133">
                    <c:v>2020/6/7</c:v>
                  </c:pt>
                  <c:pt idx="134">
                    <c:v>2020/6/8</c:v>
                  </c:pt>
                  <c:pt idx="135">
                    <c:v>2020/6/9</c:v>
                  </c:pt>
                  <c:pt idx="136">
                    <c:v>2020/6/10</c:v>
                  </c:pt>
                  <c:pt idx="137">
                    <c:v>2020/6/11</c:v>
                  </c:pt>
                  <c:pt idx="138">
                    <c:v>2020/6/12</c:v>
                  </c:pt>
                  <c:pt idx="139">
                    <c:v>2020/6/13</c:v>
                  </c:pt>
                  <c:pt idx="140">
                    <c:v>2020/6/14</c:v>
                  </c:pt>
                  <c:pt idx="141">
                    <c:v>2020/6/15</c:v>
                  </c:pt>
                  <c:pt idx="142">
                    <c:v>2020/6/16</c:v>
                  </c:pt>
                  <c:pt idx="143">
                    <c:v>2020/6/17</c:v>
                  </c:pt>
                  <c:pt idx="144">
                    <c:v>2020/6/18</c:v>
                  </c:pt>
                  <c:pt idx="145">
                    <c:v>2020/6/19</c:v>
                  </c:pt>
                  <c:pt idx="146">
                    <c:v>2020/6/20</c:v>
                  </c:pt>
                  <c:pt idx="147">
                    <c:v>2020/6/21</c:v>
                  </c:pt>
                  <c:pt idx="148">
                    <c:v>2020/6/22</c:v>
                  </c:pt>
                  <c:pt idx="149">
                    <c:v>2020/6/23</c:v>
                  </c:pt>
                  <c:pt idx="150">
                    <c:v>2020/6/24</c:v>
                  </c:pt>
                  <c:pt idx="151">
                    <c:v>2020/6/25</c:v>
                  </c:pt>
                  <c:pt idx="152">
                    <c:v>2020/6/26</c:v>
                  </c:pt>
                  <c:pt idx="153">
                    <c:v>2020/6/27</c:v>
                  </c:pt>
                  <c:pt idx="154">
                    <c:v>2020/6/28</c:v>
                  </c:pt>
                  <c:pt idx="155">
                    <c:v>2020/6/29</c:v>
                  </c:pt>
                  <c:pt idx="156">
                    <c:v>2020/6/30</c:v>
                  </c:pt>
                  <c:pt idx="157">
                    <c:v>2020/7/1</c:v>
                  </c:pt>
                  <c:pt idx="158">
                    <c:v>2020/7/2</c:v>
                  </c:pt>
                  <c:pt idx="159">
                    <c:v>2020/7/3</c:v>
                  </c:pt>
                  <c:pt idx="160">
                    <c:v>2020/7/4</c:v>
                  </c:pt>
                  <c:pt idx="161">
                    <c:v>2020/7/5</c:v>
                  </c:pt>
                  <c:pt idx="162">
                    <c:v>2020/7/6</c:v>
                  </c:pt>
                  <c:pt idx="163">
                    <c:v>2020/7/7</c:v>
                  </c:pt>
                  <c:pt idx="164">
                    <c:v>2020/7/8</c:v>
                  </c:pt>
                  <c:pt idx="165">
                    <c:v>2020/7/9</c:v>
                  </c:pt>
                  <c:pt idx="166">
                    <c:v>2020/7/10</c:v>
                  </c:pt>
                  <c:pt idx="167">
                    <c:v>2020/7/11</c:v>
                  </c:pt>
                  <c:pt idx="168">
                    <c:v>2020/7/12</c:v>
                  </c:pt>
                  <c:pt idx="169">
                    <c:v>2020/7/13</c:v>
                  </c:pt>
                  <c:pt idx="170">
                    <c:v>2020/7/14</c:v>
                  </c:pt>
                  <c:pt idx="171">
                    <c:v>2020/7/15</c:v>
                  </c:pt>
                  <c:pt idx="172">
                    <c:v>2020/7/16</c:v>
                  </c:pt>
                  <c:pt idx="173">
                    <c:v>2020/7/17</c:v>
                  </c:pt>
                  <c:pt idx="174">
                    <c:v>2020/7/18</c:v>
                  </c:pt>
                  <c:pt idx="175">
                    <c:v>2020/7/19</c:v>
                  </c:pt>
                  <c:pt idx="176">
                    <c:v>2020/7/20</c:v>
                  </c:pt>
                  <c:pt idx="177">
                    <c:v>2020/7/21</c:v>
                  </c:pt>
                  <c:pt idx="178">
                    <c:v>2020/7/22</c:v>
                  </c:pt>
                  <c:pt idx="179">
                    <c:v>2020/7/23</c:v>
                  </c:pt>
                  <c:pt idx="180">
                    <c:v>2020/7/24</c:v>
                  </c:pt>
                  <c:pt idx="181">
                    <c:v>2020/7/25</c:v>
                  </c:pt>
                  <c:pt idx="182">
                    <c:v>2020/7/26</c:v>
                  </c:pt>
                  <c:pt idx="183">
                    <c:v>2020/7/27</c:v>
                  </c:pt>
                  <c:pt idx="184">
                    <c:v>2020/7/28</c:v>
                  </c:pt>
                  <c:pt idx="185">
                    <c:v>2020/7/29</c:v>
                  </c:pt>
                  <c:pt idx="186">
                    <c:v>2020/7/30</c:v>
                  </c:pt>
                  <c:pt idx="187">
                    <c:v>2020/7/31</c:v>
                  </c:pt>
                  <c:pt idx="188">
                    <c:v>g</c:v>
                  </c:pt>
                  <c:pt idx="189">
                    <c:v>2020/8/2</c:v>
                  </c:pt>
                  <c:pt idx="190">
                    <c:v>2020/8/3</c:v>
                  </c:pt>
                  <c:pt idx="191">
                    <c:v>2020/8/4</c:v>
                  </c:pt>
                  <c:pt idx="192">
                    <c:v>2020/8/5</c:v>
                  </c:pt>
                  <c:pt idx="193">
                    <c:v>2020/8/6</c:v>
                  </c:pt>
                  <c:pt idx="194">
                    <c:v>2020/8/7</c:v>
                  </c:pt>
                  <c:pt idx="195">
                    <c:v>2020/8/8</c:v>
                  </c:pt>
                  <c:pt idx="196">
                    <c:v>2020/8/9</c:v>
                  </c:pt>
                  <c:pt idx="197">
                    <c:v>2020/8/10</c:v>
                  </c:pt>
                  <c:pt idx="198">
                    <c:v>2020/8/11</c:v>
                  </c:pt>
                  <c:pt idx="199">
                    <c:v>2020/8/12</c:v>
                  </c:pt>
                  <c:pt idx="200">
                    <c:v>2020/8/13</c:v>
                  </c:pt>
                  <c:pt idx="201">
                    <c:v>2020/8/14</c:v>
                  </c:pt>
                  <c:pt idx="202">
                    <c:v>2020/8/15</c:v>
                  </c:pt>
                  <c:pt idx="203">
                    <c:v>2020/8/16</c:v>
                  </c:pt>
                  <c:pt idx="204">
                    <c:v>2020/8/17</c:v>
                  </c:pt>
                  <c:pt idx="205">
                    <c:v>2020/8/18</c:v>
                  </c:pt>
                  <c:pt idx="206">
                    <c:v>2020/8/19</c:v>
                  </c:pt>
                  <c:pt idx="207">
                    <c:v>2020/8/20</c:v>
                  </c:pt>
                  <c:pt idx="208">
                    <c:v>2020/8/21</c:v>
                  </c:pt>
                  <c:pt idx="209">
                    <c:v>2020/8/22</c:v>
                  </c:pt>
                  <c:pt idx="210">
                    <c:v>2020/8/23</c:v>
                  </c:pt>
                  <c:pt idx="211">
                    <c:v>2020/8/24</c:v>
                  </c:pt>
                  <c:pt idx="212">
                    <c:v>2020/8/25</c:v>
                  </c:pt>
                  <c:pt idx="213">
                    <c:v>2020/8/26</c:v>
                  </c:pt>
                  <c:pt idx="214">
                    <c:v>2020/8/27</c:v>
                  </c:pt>
                  <c:pt idx="215">
                    <c:v>2020/8/28</c:v>
                  </c:pt>
                  <c:pt idx="216">
                    <c:v>2020/8/29</c:v>
                  </c:pt>
                  <c:pt idx="217">
                    <c:v>2020/8/30</c:v>
                  </c:pt>
                  <c:pt idx="218">
                    <c:v>2020/8/31</c:v>
                  </c:pt>
                  <c:pt idx="219">
                    <c:v>2020/9/1</c:v>
                  </c:pt>
                  <c:pt idx="220">
                    <c:v>2020/9/2</c:v>
                  </c:pt>
                  <c:pt idx="221">
                    <c:v>2020/9/3</c:v>
                  </c:pt>
                  <c:pt idx="222">
                    <c:v>2020/9/4</c:v>
                  </c:pt>
                  <c:pt idx="223">
                    <c:v>2020/9/5</c:v>
                  </c:pt>
                  <c:pt idx="224">
                    <c:v>2020/9/6</c:v>
                  </c:pt>
                  <c:pt idx="225">
                    <c:v>2020/9/7</c:v>
                  </c:pt>
                  <c:pt idx="226">
                    <c:v>2020/9/8</c:v>
                  </c:pt>
                  <c:pt idx="227">
                    <c:v>2020/9/9</c:v>
                  </c:pt>
                  <c:pt idx="228">
                    <c:v>2020/9/10</c:v>
                  </c:pt>
                  <c:pt idx="229">
                    <c:v>2020/9/11</c:v>
                  </c:pt>
                  <c:pt idx="230">
                    <c:v>2020/9/12</c:v>
                  </c:pt>
                  <c:pt idx="231">
                    <c:v>2020/9/13</c:v>
                  </c:pt>
                  <c:pt idx="232">
                    <c:v>2020/9/14</c:v>
                  </c:pt>
                  <c:pt idx="233">
                    <c:v>2020/9/15</c:v>
                  </c:pt>
                  <c:pt idx="234">
                    <c:v>2020/9/16</c:v>
                  </c:pt>
                  <c:pt idx="235">
                    <c:v>2020/9/17</c:v>
                  </c:pt>
                  <c:pt idx="236">
                    <c:v>2020/9/18</c:v>
                  </c:pt>
                  <c:pt idx="237">
                    <c:v>2020/9/19</c:v>
                  </c:pt>
                  <c:pt idx="238">
                    <c:v>2020/9/20</c:v>
                  </c:pt>
                  <c:pt idx="239">
                    <c:v>2020/9/21</c:v>
                  </c:pt>
                  <c:pt idx="240">
                    <c:v>2020/9/22</c:v>
                  </c:pt>
                  <c:pt idx="241">
                    <c:v>2020/9/23</c:v>
                  </c:pt>
                  <c:pt idx="242">
                    <c:v>2020/9/24</c:v>
                  </c:pt>
                  <c:pt idx="243">
                    <c:v>2020/9/25</c:v>
                  </c:pt>
                  <c:pt idx="244">
                    <c:v>2020/9/26</c:v>
                  </c:pt>
                  <c:pt idx="245">
                    <c:v>2020/9/27</c:v>
                  </c:pt>
                  <c:pt idx="246">
                    <c:v>2020/9/28</c:v>
                  </c:pt>
                  <c:pt idx="247">
                    <c:v>2020/9/29</c:v>
                  </c:pt>
                  <c:pt idx="248">
                    <c:v>2020/9/30</c:v>
                  </c:pt>
                  <c:pt idx="249">
                    <c:v>2020/10/1</c:v>
                  </c:pt>
                  <c:pt idx="250">
                    <c:v>2020/10/2</c:v>
                  </c:pt>
                  <c:pt idx="251">
                    <c:v>2020/10/3</c:v>
                  </c:pt>
                  <c:pt idx="252">
                    <c:v>2020/10/4</c:v>
                  </c:pt>
                  <c:pt idx="253">
                    <c:v>2020/10/5</c:v>
                  </c:pt>
                  <c:pt idx="254">
                    <c:v>2020/10/6</c:v>
                  </c:pt>
                  <c:pt idx="255">
                    <c:v>2020/10/7</c:v>
                  </c:pt>
                  <c:pt idx="256">
                    <c:v>2020/10/8</c:v>
                  </c:pt>
                  <c:pt idx="257">
                    <c:v>2020/10/9</c:v>
                  </c:pt>
                  <c:pt idx="258">
                    <c:v>2020/10/10</c:v>
                  </c:pt>
                  <c:pt idx="259">
                    <c:v>2020/10/11</c:v>
                  </c:pt>
                  <c:pt idx="260">
                    <c:v>2020/10/12</c:v>
                  </c:pt>
                  <c:pt idx="261">
                    <c:v>2020/10/13</c:v>
                  </c:pt>
                  <c:pt idx="262">
                    <c:v>2020/10/14</c:v>
                  </c:pt>
                  <c:pt idx="263">
                    <c:v>2020/10/15</c:v>
                  </c:pt>
                  <c:pt idx="264">
                    <c:v>2020/10/16</c:v>
                  </c:pt>
                  <c:pt idx="265">
                    <c:v>2020/10/17</c:v>
                  </c:pt>
                  <c:pt idx="266">
                    <c:v>2020/10/18</c:v>
                  </c:pt>
                  <c:pt idx="267">
                    <c:v>2020/10/19</c:v>
                  </c:pt>
                  <c:pt idx="268">
                    <c:v>2020/10/20</c:v>
                  </c:pt>
                  <c:pt idx="269">
                    <c:v>2020/10/21</c:v>
                  </c:pt>
                  <c:pt idx="270">
                    <c:v>2020/10/22</c:v>
                  </c:pt>
                  <c:pt idx="271">
                    <c:v>2020/10/23</c:v>
                  </c:pt>
                  <c:pt idx="272">
                    <c:v>2020/10/24</c:v>
                  </c:pt>
                  <c:pt idx="273">
                    <c:v>2020/10/25</c:v>
                  </c:pt>
                  <c:pt idx="274">
                    <c:v>2020/10/26</c:v>
                  </c:pt>
                  <c:pt idx="275">
                    <c:v>2020/10/27</c:v>
                  </c:pt>
                  <c:pt idx="276">
                    <c:v>2020/10/28</c:v>
                  </c:pt>
                  <c:pt idx="277">
                    <c:v>2020/10/29</c:v>
                  </c:pt>
                  <c:pt idx="278">
                    <c:v>2020/10/30</c:v>
                  </c:pt>
                  <c:pt idx="279">
                    <c:v>2020/10/31</c:v>
                  </c:pt>
                  <c:pt idx="280">
                    <c:v>2020/11/1</c:v>
                  </c:pt>
                  <c:pt idx="281">
                    <c:v>2020/11/2</c:v>
                  </c:pt>
                  <c:pt idx="282">
                    <c:v>2020/11/3</c:v>
                  </c:pt>
                  <c:pt idx="283">
                    <c:v>2020/11/4</c:v>
                  </c:pt>
                  <c:pt idx="284">
                    <c:v>2020/11/5</c:v>
                  </c:pt>
                  <c:pt idx="285">
                    <c:v>2020/11/6</c:v>
                  </c:pt>
                  <c:pt idx="286">
                    <c:v>2020/11/7</c:v>
                  </c:pt>
                  <c:pt idx="287">
                    <c:v>2020/11/8</c:v>
                  </c:pt>
                  <c:pt idx="288">
                    <c:v>2020/11/9</c:v>
                  </c:pt>
                  <c:pt idx="289">
                    <c:v>2020/11/10</c:v>
                  </c:pt>
                  <c:pt idx="290">
                    <c:v>2020/11/11</c:v>
                  </c:pt>
                  <c:pt idx="291">
                    <c:v>2020/11/12</c:v>
                  </c:pt>
                  <c:pt idx="292">
                    <c:v>2020/11/13</c:v>
                  </c:pt>
                  <c:pt idx="293">
                    <c:v>2020/11/14</c:v>
                  </c:pt>
                  <c:pt idx="294">
                    <c:v>2020/11/15</c:v>
                  </c:pt>
                  <c:pt idx="295">
                    <c:v>2020/11/16</c:v>
                  </c:pt>
                  <c:pt idx="296">
                    <c:v>2020/11/17</c:v>
                  </c:pt>
                  <c:pt idx="297">
                    <c:v>2020/11/18</c:v>
                  </c:pt>
                  <c:pt idx="298">
                    <c:v>2020/11/19</c:v>
                  </c:pt>
                  <c:pt idx="299">
                    <c:v>2020/11/20</c:v>
                  </c:pt>
                  <c:pt idx="300">
                    <c:v>2020/11/21</c:v>
                  </c:pt>
                  <c:pt idx="301">
                    <c:v>2020/11/22</c:v>
                  </c:pt>
                  <c:pt idx="302">
                    <c:v>2020/11/23</c:v>
                  </c:pt>
                  <c:pt idx="303">
                    <c:v>2020/11/24</c:v>
                  </c:pt>
                  <c:pt idx="304">
                    <c:v>2020/11/25</c:v>
                  </c:pt>
                  <c:pt idx="305">
                    <c:v>2020/11/26</c:v>
                  </c:pt>
                  <c:pt idx="306">
                    <c:v>2020/11/27</c:v>
                  </c:pt>
                  <c:pt idx="307">
                    <c:v>2020/11/28</c:v>
                  </c:pt>
                  <c:pt idx="308">
                    <c:v>2020/11/29</c:v>
                  </c:pt>
                  <c:pt idx="309">
                    <c:v>2020/11/30</c:v>
                  </c:pt>
                  <c:pt idx="310">
                    <c:v>2020/12/1</c:v>
                  </c:pt>
                  <c:pt idx="311">
                    <c:v>2020/12/2</c:v>
                  </c:pt>
                  <c:pt idx="312">
                    <c:v>2020/12/3</c:v>
                  </c:pt>
                  <c:pt idx="313">
                    <c:v>2020/12/4</c:v>
                  </c:pt>
                  <c:pt idx="314">
                    <c:v>2020/12/5</c:v>
                  </c:pt>
                  <c:pt idx="315">
                    <c:v>2020/12/6</c:v>
                  </c:pt>
                  <c:pt idx="316">
                    <c:v>2020/12/7</c:v>
                  </c:pt>
                  <c:pt idx="317">
                    <c:v>2020/12/8</c:v>
                  </c:pt>
                  <c:pt idx="318">
                    <c:v>2020/12/9</c:v>
                  </c:pt>
                  <c:pt idx="319">
                    <c:v>2020/12/10</c:v>
                  </c:pt>
                  <c:pt idx="320">
                    <c:v>2020/12/11</c:v>
                  </c:pt>
                  <c:pt idx="321">
                    <c:v>2020/12/12</c:v>
                  </c:pt>
                  <c:pt idx="322">
                    <c:v>2020/12/13</c:v>
                  </c:pt>
                  <c:pt idx="323">
                    <c:v>2020/12/14</c:v>
                  </c:pt>
                  <c:pt idx="324">
                    <c:v>2020/12/15</c:v>
                  </c:pt>
                  <c:pt idx="325">
                    <c:v>2020/12/16</c:v>
                  </c:pt>
                  <c:pt idx="326">
                    <c:v>2020/12/17</c:v>
                  </c:pt>
                  <c:pt idx="327">
                    <c:v>2020/12/18</c:v>
                  </c:pt>
                  <c:pt idx="328">
                    <c:v>2020/12/19</c:v>
                  </c:pt>
                  <c:pt idx="329">
                    <c:v>2020/12/20</c:v>
                  </c:pt>
                  <c:pt idx="330">
                    <c:v>2020/12/21</c:v>
                  </c:pt>
                  <c:pt idx="331">
                    <c:v>2020/12/22</c:v>
                  </c:pt>
                  <c:pt idx="332">
                    <c:v>2020/12/23</c:v>
                  </c:pt>
                  <c:pt idx="333">
                    <c:v>2020/12/24</c:v>
                  </c:pt>
                  <c:pt idx="334">
                    <c:v>2020/12/25</c:v>
                  </c:pt>
                  <c:pt idx="335">
                    <c:v>2020/12/26</c:v>
                  </c:pt>
                  <c:pt idx="336">
                    <c:v>2020/12/27</c:v>
                  </c:pt>
                  <c:pt idx="337">
                    <c:v>2020/12/28</c:v>
                  </c:pt>
                  <c:pt idx="338">
                    <c:v>2020/12/29</c:v>
                  </c:pt>
                  <c:pt idx="339">
                    <c:v>2020/12/30</c:v>
                  </c:pt>
                  <c:pt idx="340">
                    <c:v>2020/12/31</c:v>
                  </c:pt>
                  <c:pt idx="341">
                    <c:v>2021/1/1</c:v>
                  </c:pt>
                  <c:pt idx="342">
                    <c:v>2021/1/2</c:v>
                  </c:pt>
                  <c:pt idx="343">
                    <c:v>2021/1/3</c:v>
                  </c:pt>
                  <c:pt idx="344">
                    <c:v>2021/1/4</c:v>
                  </c:pt>
                  <c:pt idx="345">
                    <c:v>2021/1/5</c:v>
                  </c:pt>
                  <c:pt idx="346">
                    <c:v>2021/1/6</c:v>
                  </c:pt>
                  <c:pt idx="347">
                    <c:v>2021/1/7</c:v>
                  </c:pt>
                  <c:pt idx="348">
                    <c:v>2021/1/8</c:v>
                  </c:pt>
                  <c:pt idx="349">
                    <c:v>2021/1/9</c:v>
                  </c:pt>
                  <c:pt idx="350">
                    <c:v>2021/1/10</c:v>
                  </c:pt>
                  <c:pt idx="351">
                    <c:v>2021/1/11</c:v>
                  </c:pt>
                  <c:pt idx="352">
                    <c:v>2021/1/12</c:v>
                  </c:pt>
                  <c:pt idx="353">
                    <c:v>2021/1/13</c:v>
                  </c:pt>
                  <c:pt idx="354">
                    <c:v>2021/1/14</c:v>
                  </c:pt>
                  <c:pt idx="355">
                    <c:v>2021/1/15</c:v>
                  </c:pt>
                  <c:pt idx="356">
                    <c:v>2021/1/16</c:v>
                  </c:pt>
                  <c:pt idx="357">
                    <c:v>2021/1/17</c:v>
                  </c:pt>
                  <c:pt idx="358">
                    <c:v>2021/1/18</c:v>
                  </c:pt>
                  <c:pt idx="359">
                    <c:v>2021/1/19</c:v>
                  </c:pt>
                  <c:pt idx="360">
                    <c:v>2021/1/20</c:v>
                  </c:pt>
                  <c:pt idx="361">
                    <c:v>2021/1/21</c:v>
                  </c:pt>
                  <c:pt idx="362">
                    <c:v>2021/1/22</c:v>
                  </c:pt>
                  <c:pt idx="363">
                    <c:v>2021/1/23</c:v>
                  </c:pt>
                  <c:pt idx="364">
                    <c:v>2021/1/24</c:v>
                  </c:pt>
                  <c:pt idx="365">
                    <c:v>2021/1/25</c:v>
                  </c:pt>
                  <c:pt idx="366">
                    <c:v>2021/1/26</c:v>
                  </c:pt>
                  <c:pt idx="367">
                    <c:v>2021/1/27</c:v>
                  </c:pt>
                  <c:pt idx="368">
                    <c:v>2021/1/28</c:v>
                  </c:pt>
                  <c:pt idx="369">
                    <c:v>2021/1/29</c:v>
                  </c:pt>
                  <c:pt idx="370">
                    <c:v>2021/1/30</c:v>
                  </c:pt>
                  <c:pt idx="371">
                    <c:v>2021/1/31</c:v>
                  </c:pt>
                  <c:pt idx="372">
                    <c:v>2021/2/1</c:v>
                  </c:pt>
                  <c:pt idx="373">
                    <c:v>2021/2/2</c:v>
                  </c:pt>
                  <c:pt idx="374">
                    <c:v>2021/2/3</c:v>
                  </c:pt>
                  <c:pt idx="375">
                    <c:v>2021/2/4</c:v>
                  </c:pt>
                  <c:pt idx="376">
                    <c:v>2021/2/5</c:v>
                  </c:pt>
                  <c:pt idx="377">
                    <c:v>2021/2/6</c:v>
                  </c:pt>
                  <c:pt idx="378">
                    <c:v>2021/2/7</c:v>
                  </c:pt>
                  <c:pt idx="379">
                    <c:v>2021/2/8</c:v>
                  </c:pt>
                  <c:pt idx="380">
                    <c:v>2021/2/9</c:v>
                  </c:pt>
                  <c:pt idx="381">
                    <c:v>2021/2/10</c:v>
                  </c:pt>
                  <c:pt idx="382">
                    <c:v>2021/2/11</c:v>
                  </c:pt>
                  <c:pt idx="383">
                    <c:v>2021/2/12</c:v>
                  </c:pt>
                  <c:pt idx="384">
                    <c:v>2021/2/13</c:v>
                  </c:pt>
                  <c:pt idx="385">
                    <c:v>2021/2/14</c:v>
                  </c:pt>
                  <c:pt idx="386">
                    <c:v>2021/2/15</c:v>
                  </c:pt>
                  <c:pt idx="387">
                    <c:v>2021/2/16</c:v>
                  </c:pt>
                  <c:pt idx="388">
                    <c:v>2021/2/17</c:v>
                  </c:pt>
                  <c:pt idx="389">
                    <c:v>2021/2/18</c:v>
                  </c:pt>
                  <c:pt idx="390">
                    <c:v>2021/2/19</c:v>
                  </c:pt>
                  <c:pt idx="391">
                    <c:v>2021/2/20</c:v>
                  </c:pt>
                  <c:pt idx="392">
                    <c:v>2021/2/21</c:v>
                  </c:pt>
                  <c:pt idx="393">
                    <c:v>2021/2/22</c:v>
                  </c:pt>
                  <c:pt idx="394">
                    <c:v>2021/2/23</c:v>
                  </c:pt>
                  <c:pt idx="395">
                    <c:v>2021/2/24</c:v>
                  </c:pt>
                  <c:pt idx="396">
                    <c:v>2021/2/25</c:v>
                  </c:pt>
                  <c:pt idx="397">
                    <c:v>2021/2/26</c:v>
                  </c:pt>
                  <c:pt idx="398">
                    <c:v>2021/2/27</c:v>
                  </c:pt>
                  <c:pt idx="399">
                    <c:v>2021/2/28</c:v>
                  </c:pt>
                  <c:pt idx="400">
                    <c:v>2021/3/1</c:v>
                  </c:pt>
                  <c:pt idx="401">
                    <c:v>2021/3/2</c:v>
                  </c:pt>
                  <c:pt idx="402">
                    <c:v>2021/3/3</c:v>
                  </c:pt>
                  <c:pt idx="403">
                    <c:v>2021/3/4</c:v>
                  </c:pt>
                  <c:pt idx="404">
                    <c:v>2021/3/5</c:v>
                  </c:pt>
                  <c:pt idx="405">
                    <c:v>2021/3/6</c:v>
                  </c:pt>
                  <c:pt idx="406">
                    <c:v>2021/3/7</c:v>
                  </c:pt>
                  <c:pt idx="407">
                    <c:v>2021/3/8</c:v>
                  </c:pt>
                  <c:pt idx="408">
                    <c:v>2021/3/9</c:v>
                  </c:pt>
                  <c:pt idx="409">
                    <c:v>2021/3/10</c:v>
                  </c:pt>
                  <c:pt idx="410">
                    <c:v>2021/3/11</c:v>
                  </c:pt>
                  <c:pt idx="411">
                    <c:v>2021/3/12</c:v>
                  </c:pt>
                  <c:pt idx="412">
                    <c:v>2021/3/13</c:v>
                  </c:pt>
                  <c:pt idx="413">
                    <c:v>2021/3/14</c:v>
                  </c:pt>
                  <c:pt idx="414">
                    <c:v>2021/3/15</c:v>
                  </c:pt>
                  <c:pt idx="415">
                    <c:v>2021/3/16</c:v>
                  </c:pt>
                  <c:pt idx="416">
                    <c:v>2021/3/17</c:v>
                  </c:pt>
                  <c:pt idx="417">
                    <c:v>2021/3/18</c:v>
                  </c:pt>
                  <c:pt idx="418">
                    <c:v>2021/3/19</c:v>
                  </c:pt>
                  <c:pt idx="419">
                    <c:v>2021/3/20</c:v>
                  </c:pt>
                  <c:pt idx="420">
                    <c:v>2021/3/21</c:v>
                  </c:pt>
                  <c:pt idx="421">
                    <c:v>2021/3/22</c:v>
                  </c:pt>
                  <c:pt idx="422">
                    <c:v>2021/3/23</c:v>
                  </c:pt>
                  <c:pt idx="423">
                    <c:v>2021/3/24</c:v>
                  </c:pt>
                  <c:pt idx="424">
                    <c:v>2021/3/25</c:v>
                  </c:pt>
                  <c:pt idx="425">
                    <c:v>2021/3/26</c:v>
                  </c:pt>
                  <c:pt idx="426">
                    <c:v>2021/3/27</c:v>
                  </c:pt>
                  <c:pt idx="427">
                    <c:v>2021/3/28</c:v>
                  </c:pt>
                  <c:pt idx="428">
                    <c:v>2021/3/29</c:v>
                  </c:pt>
                  <c:pt idx="429">
                    <c:v>2021/3/30</c:v>
                  </c:pt>
                  <c:pt idx="430">
                    <c:v>2021/3/31</c:v>
                  </c:pt>
                  <c:pt idx="431">
                    <c:v>2021/4/1</c:v>
                  </c:pt>
                  <c:pt idx="432">
                    <c:v>2021/4/2</c:v>
                  </c:pt>
                  <c:pt idx="433">
                    <c:v>2021/4/3</c:v>
                  </c:pt>
                  <c:pt idx="434">
                    <c:v>2021/4/4</c:v>
                  </c:pt>
                  <c:pt idx="435">
                    <c:v>2021/4/5</c:v>
                  </c:pt>
                  <c:pt idx="436">
                    <c:v>2021/4/6</c:v>
                  </c:pt>
                  <c:pt idx="437">
                    <c:v>2021/4/7</c:v>
                  </c:pt>
                  <c:pt idx="438">
                    <c:v>2021/4/8</c:v>
                  </c:pt>
                  <c:pt idx="439">
                    <c:v>2021/4/9</c:v>
                  </c:pt>
                  <c:pt idx="440">
                    <c:v>2021/4/10</c:v>
                  </c:pt>
                  <c:pt idx="441">
                    <c:v>2021/4/11</c:v>
                  </c:pt>
                  <c:pt idx="442">
                    <c:v>2021/4/12</c:v>
                  </c:pt>
                  <c:pt idx="443">
                    <c:v>2021/4/13</c:v>
                  </c:pt>
                  <c:pt idx="444">
                    <c:v>2021/4/14</c:v>
                  </c:pt>
                  <c:pt idx="445">
                    <c:v>2021/4/15</c:v>
                  </c:pt>
                  <c:pt idx="446">
                    <c:v>2021/4/16</c:v>
                  </c:pt>
                  <c:pt idx="447">
                    <c:v>2021/4/17</c:v>
                  </c:pt>
                  <c:pt idx="448">
                    <c:v>2021/4/18</c:v>
                  </c:pt>
                  <c:pt idx="449">
                    <c:v>2021/4/19</c:v>
                  </c:pt>
                  <c:pt idx="450">
                    <c:v>2021/4/20</c:v>
                  </c:pt>
                  <c:pt idx="451">
                    <c:v>2021/4/21</c:v>
                  </c:pt>
                  <c:pt idx="452">
                    <c:v>2021/4/22</c:v>
                  </c:pt>
                  <c:pt idx="453">
                    <c:v>2021/4/23</c:v>
                  </c:pt>
                  <c:pt idx="454">
                    <c:v>2021/4/24</c:v>
                  </c:pt>
                  <c:pt idx="455">
                    <c:v>2021/4/25</c:v>
                  </c:pt>
                  <c:pt idx="456">
                    <c:v>2021/4/26</c:v>
                  </c:pt>
                  <c:pt idx="457">
                    <c:v>2021/4/27</c:v>
                  </c:pt>
                  <c:pt idx="458">
                    <c:v>2021/4/28</c:v>
                  </c:pt>
                  <c:pt idx="459">
                    <c:v>2021/4/29</c:v>
                  </c:pt>
                  <c:pt idx="460">
                    <c:v>2021/4/30</c:v>
                  </c:pt>
                  <c:pt idx="461">
                    <c:v>2021/5/1</c:v>
                  </c:pt>
                  <c:pt idx="462">
                    <c:v>2021/5/2</c:v>
                  </c:pt>
                  <c:pt idx="463">
                    <c:v>2021/5/3</c:v>
                  </c:pt>
                  <c:pt idx="464">
                    <c:v>2021/5/4</c:v>
                  </c:pt>
                  <c:pt idx="465">
                    <c:v>2021/5/5</c:v>
                  </c:pt>
                  <c:pt idx="466">
                    <c:v>2021/5/6</c:v>
                  </c:pt>
                  <c:pt idx="467">
                    <c:v>2021/5/7</c:v>
                  </c:pt>
                  <c:pt idx="468">
                    <c:v>2021/5/8</c:v>
                  </c:pt>
                  <c:pt idx="469">
                    <c:v>2021/5/9</c:v>
                  </c:pt>
                  <c:pt idx="470">
                    <c:v>2021/5/10</c:v>
                  </c:pt>
                  <c:pt idx="471">
                    <c:v>2021/5/11</c:v>
                  </c:pt>
                  <c:pt idx="472">
                    <c:v>2021/5/12</c:v>
                  </c:pt>
                  <c:pt idx="473">
                    <c:v>2021/5/13</c:v>
                  </c:pt>
                  <c:pt idx="474">
                    <c:v>2021/5/14</c:v>
                  </c:pt>
                  <c:pt idx="475">
                    <c:v>2021/5/15</c:v>
                  </c:pt>
                  <c:pt idx="476">
                    <c:v>2021/5/16</c:v>
                  </c:pt>
                  <c:pt idx="477">
                    <c:v>2021/5/17</c:v>
                  </c:pt>
                  <c:pt idx="478">
                    <c:v>2021/5/18</c:v>
                  </c:pt>
                  <c:pt idx="479">
                    <c:v>2021/5/19</c:v>
                  </c:pt>
                  <c:pt idx="480">
                    <c:v>2021/5/20</c:v>
                  </c:pt>
                  <c:pt idx="481">
                    <c:v>2021/5/21</c:v>
                  </c:pt>
                  <c:pt idx="482">
                    <c:v>2021/5/22</c:v>
                  </c:pt>
                  <c:pt idx="483">
                    <c:v>2021/5/23</c:v>
                  </c:pt>
                  <c:pt idx="484">
                    <c:v>2021/5/24</c:v>
                  </c:pt>
                  <c:pt idx="485">
                    <c:v>2021/5/25</c:v>
                  </c:pt>
                  <c:pt idx="486">
                    <c:v>2021/5/26</c:v>
                  </c:pt>
                  <c:pt idx="487">
                    <c:v>2021/5/27</c:v>
                  </c:pt>
                  <c:pt idx="488">
                    <c:v>2021/5/28</c:v>
                  </c:pt>
                  <c:pt idx="489">
                    <c:v>2021/5/29</c:v>
                  </c:pt>
                  <c:pt idx="490">
                    <c:v>2021/5/30</c:v>
                  </c:pt>
                  <c:pt idx="491">
                    <c:v>2021/5/31</c:v>
                  </c:pt>
                  <c:pt idx="492">
                    <c:v>2021/6/1</c:v>
                  </c:pt>
                  <c:pt idx="493">
                    <c:v>2021/6/2</c:v>
                  </c:pt>
                  <c:pt idx="494">
                    <c:v>2021/6/3</c:v>
                  </c:pt>
                  <c:pt idx="495">
                    <c:v>2021/6/4</c:v>
                  </c:pt>
                  <c:pt idx="496">
                    <c:v>2021/6/5</c:v>
                  </c:pt>
                  <c:pt idx="497">
                    <c:v>2021/6/6</c:v>
                  </c:pt>
                  <c:pt idx="498">
                    <c:v>2021/6/7</c:v>
                  </c:pt>
                  <c:pt idx="499">
                    <c:v>2021/6/8</c:v>
                  </c:pt>
                  <c:pt idx="500">
                    <c:v>2021/6/9</c:v>
                  </c:pt>
                  <c:pt idx="501">
                    <c:v>2021/6/10</c:v>
                  </c:pt>
                  <c:pt idx="502">
                    <c:v>2021/6/11</c:v>
                  </c:pt>
                  <c:pt idx="503">
                    <c:v>2021/6/12</c:v>
                  </c:pt>
                  <c:pt idx="504">
                    <c:v>2021/6/13</c:v>
                  </c:pt>
                  <c:pt idx="505">
                    <c:v>2021/6/14</c:v>
                  </c:pt>
                  <c:pt idx="506">
                    <c:v>2021/6/15</c:v>
                  </c:pt>
                  <c:pt idx="507">
                    <c:v>2021/6/16</c:v>
                  </c:pt>
                  <c:pt idx="508">
                    <c:v>2021/6/17</c:v>
                  </c:pt>
                  <c:pt idx="509">
                    <c:v>2021/6/18</c:v>
                  </c:pt>
                  <c:pt idx="510">
                    <c:v>2021/6/19</c:v>
                  </c:pt>
                  <c:pt idx="511">
                    <c:v>2021/6/20</c:v>
                  </c:pt>
                  <c:pt idx="512">
                    <c:v>2021/6/21</c:v>
                  </c:pt>
                  <c:pt idx="513">
                    <c:v>2021/6/22</c:v>
                  </c:pt>
                  <c:pt idx="514">
                    <c:v>2021/6/23</c:v>
                  </c:pt>
                  <c:pt idx="515">
                    <c:v>2021/6/24</c:v>
                  </c:pt>
                  <c:pt idx="516">
                    <c:v>2021/6/25</c:v>
                  </c:pt>
                  <c:pt idx="517">
                    <c:v>2021/6/26</c:v>
                  </c:pt>
                  <c:pt idx="518">
                    <c:v>2021/6/27</c:v>
                  </c:pt>
                  <c:pt idx="519">
                    <c:v>2021/6/28</c:v>
                  </c:pt>
                  <c:pt idx="520">
                    <c:v>2021/6/29</c:v>
                  </c:pt>
                  <c:pt idx="521">
                    <c:v>2021/6/30</c:v>
                  </c:pt>
                  <c:pt idx="522">
                    <c:v>2021/7/1</c:v>
                  </c:pt>
                  <c:pt idx="523">
                    <c:v>2021/7/2</c:v>
                  </c:pt>
                  <c:pt idx="524">
                    <c:v>2021/7/3</c:v>
                  </c:pt>
                  <c:pt idx="525">
                    <c:v>2021/7/4</c:v>
                  </c:pt>
                  <c:pt idx="526">
                    <c:v>2021/7/5</c:v>
                  </c:pt>
                  <c:pt idx="527">
                    <c:v>2021/7/6</c:v>
                  </c:pt>
                  <c:pt idx="528">
                    <c:v>2021/7/7</c:v>
                  </c:pt>
                  <c:pt idx="529">
                    <c:v>2021/7/8</c:v>
                  </c:pt>
                  <c:pt idx="530">
                    <c:v>2021/7/9</c:v>
                  </c:pt>
                  <c:pt idx="531">
                    <c:v>2021/7/10</c:v>
                  </c:pt>
                  <c:pt idx="532">
                    <c:v>2021/7/11</c:v>
                  </c:pt>
                  <c:pt idx="533">
                    <c:v>2021/7/12</c:v>
                  </c:pt>
                  <c:pt idx="534">
                    <c:v>2021/7/13</c:v>
                  </c:pt>
                  <c:pt idx="535">
                    <c:v>2021/7/14</c:v>
                  </c:pt>
                  <c:pt idx="536">
                    <c:v>2021/7/15</c:v>
                  </c:pt>
                  <c:pt idx="537">
                    <c:v>2021/7/16</c:v>
                  </c:pt>
                  <c:pt idx="538">
                    <c:v>2021/7/17</c:v>
                  </c:pt>
                  <c:pt idx="539">
                    <c:v>2021/7/18</c:v>
                  </c:pt>
                  <c:pt idx="540">
                    <c:v>2021/7/19</c:v>
                  </c:pt>
                  <c:pt idx="541">
                    <c:v>2021/7/20</c:v>
                  </c:pt>
                  <c:pt idx="542">
                    <c:v>2021/7/21</c:v>
                  </c:pt>
                  <c:pt idx="543">
                    <c:v>2021/7/22</c:v>
                  </c:pt>
                  <c:pt idx="544">
                    <c:v>2021/7/23</c:v>
                  </c:pt>
                  <c:pt idx="545">
                    <c:v>2021/7/24</c:v>
                  </c:pt>
                  <c:pt idx="546">
                    <c:v>2021/7/25</c:v>
                  </c:pt>
                  <c:pt idx="547">
                    <c:v>2021/7/26</c:v>
                  </c:pt>
                  <c:pt idx="548">
                    <c:v>2021/7/27</c:v>
                  </c:pt>
                  <c:pt idx="549">
                    <c:v>2021/7/28</c:v>
                  </c:pt>
                  <c:pt idx="550">
                    <c:v>2021/7/29</c:v>
                  </c:pt>
                  <c:pt idx="551">
                    <c:v>2021/7/30</c:v>
                  </c:pt>
                  <c:pt idx="552">
                    <c:v>2021/7/31</c:v>
                  </c:pt>
                  <c:pt idx="553">
                    <c:v>2021/8/1</c:v>
                  </c:pt>
                  <c:pt idx="554">
                    <c:v>2021/8/2</c:v>
                  </c:pt>
                  <c:pt idx="555">
                    <c:v>2021/8/3</c:v>
                  </c:pt>
                  <c:pt idx="556">
                    <c:v>2021/8/4</c:v>
                  </c:pt>
                  <c:pt idx="557">
                    <c:v>2021/8/5</c:v>
                  </c:pt>
                  <c:pt idx="558">
                    <c:v>2021/8/6</c:v>
                  </c:pt>
                  <c:pt idx="559">
                    <c:v>2021/8/7</c:v>
                  </c:pt>
                  <c:pt idx="560">
                    <c:v>2021/8/8</c:v>
                  </c:pt>
                  <c:pt idx="561">
                    <c:v>2021/8/9</c:v>
                  </c:pt>
                  <c:pt idx="562">
                    <c:v>2021/8/10</c:v>
                  </c:pt>
                  <c:pt idx="563">
                    <c:v>2021/8/11</c:v>
                  </c:pt>
                  <c:pt idx="564">
                    <c:v>2021/8/12</c:v>
                  </c:pt>
                  <c:pt idx="565">
                    <c:v>2021/8/13</c:v>
                  </c:pt>
                  <c:pt idx="566">
                    <c:v>2021/8/14</c:v>
                  </c:pt>
                  <c:pt idx="567">
                    <c:v>2021/8/15</c:v>
                  </c:pt>
                  <c:pt idx="568">
                    <c:v>2021/8/16</c:v>
                  </c:pt>
                  <c:pt idx="569">
                    <c:v>2021/8/17</c:v>
                  </c:pt>
                  <c:pt idx="570">
                    <c:v>2021/8/18</c:v>
                  </c:pt>
                  <c:pt idx="571">
                    <c:v>2021/8/19</c:v>
                  </c:pt>
                  <c:pt idx="572">
                    <c:v>2021/8/20</c:v>
                  </c:pt>
                  <c:pt idx="573">
                    <c:v>2021/8/21</c:v>
                  </c:pt>
                  <c:pt idx="574">
                    <c:v>2021/8/22</c:v>
                  </c:pt>
                  <c:pt idx="575">
                    <c:v>2021/8/23</c:v>
                  </c:pt>
                  <c:pt idx="576">
                    <c:v>2021/8/24</c:v>
                  </c:pt>
                  <c:pt idx="577">
                    <c:v>2021/8/25</c:v>
                  </c:pt>
                  <c:pt idx="578">
                    <c:v>2021/8/26</c:v>
                  </c:pt>
                  <c:pt idx="579">
                    <c:v>2021/8/27</c:v>
                  </c:pt>
                  <c:pt idx="580">
                    <c:v>2021/8/28</c:v>
                  </c:pt>
                  <c:pt idx="581">
                    <c:v>2021/8/29</c:v>
                  </c:pt>
                  <c:pt idx="582">
                    <c:v>2021/8/30</c:v>
                  </c:pt>
                  <c:pt idx="583">
                    <c:v>2021/8/31</c:v>
                  </c:pt>
                  <c:pt idx="584">
                    <c:v>2021/9/1</c:v>
                  </c:pt>
                  <c:pt idx="585">
                    <c:v>2021/9/2</c:v>
                  </c:pt>
                  <c:pt idx="586">
                    <c:v>2021/9/3</c:v>
                  </c:pt>
                  <c:pt idx="587">
                    <c:v>2021/9/4</c:v>
                  </c:pt>
                  <c:pt idx="588">
                    <c:v>2021/9/5</c:v>
                  </c:pt>
                  <c:pt idx="589">
                    <c:v>2021/9/6</c:v>
                  </c:pt>
                  <c:pt idx="590">
                    <c:v>2021/9/7</c:v>
                  </c:pt>
                  <c:pt idx="591">
                    <c:v>2021/9/8</c:v>
                  </c:pt>
                  <c:pt idx="592">
                    <c:v>2021/9/9</c:v>
                  </c:pt>
                  <c:pt idx="593">
                    <c:v>2021/9/10</c:v>
                  </c:pt>
                  <c:pt idx="594">
                    <c:v>2021/9/11</c:v>
                  </c:pt>
                  <c:pt idx="595">
                    <c:v>2021/9/12</c:v>
                  </c:pt>
                  <c:pt idx="596">
                    <c:v>2021/9/13</c:v>
                  </c:pt>
                  <c:pt idx="597">
                    <c:v>2021/9/14</c:v>
                  </c:pt>
                  <c:pt idx="598">
                    <c:v>2021/9/15</c:v>
                  </c:pt>
                  <c:pt idx="599">
                    <c:v>2021/9/16</c:v>
                  </c:pt>
                  <c:pt idx="600">
                    <c:v>2021/9/17</c:v>
                  </c:pt>
                  <c:pt idx="601">
                    <c:v>2021/9/18</c:v>
                  </c:pt>
                  <c:pt idx="602">
                    <c:v>2021/9/19</c:v>
                  </c:pt>
                  <c:pt idx="603">
                    <c:v>2021/9/20</c:v>
                  </c:pt>
                  <c:pt idx="604">
                    <c:v>2021/9/21</c:v>
                  </c:pt>
                  <c:pt idx="605">
                    <c:v>2021/9/22</c:v>
                  </c:pt>
                  <c:pt idx="606">
                    <c:v>2021/9/23</c:v>
                  </c:pt>
                  <c:pt idx="607">
                    <c:v>2021/9/24</c:v>
                  </c:pt>
                  <c:pt idx="608">
                    <c:v>2021/9/25</c:v>
                  </c:pt>
                  <c:pt idx="609">
                    <c:v>2021/9/26</c:v>
                  </c:pt>
                  <c:pt idx="610">
                    <c:v>2021/9/27</c:v>
                  </c:pt>
                  <c:pt idx="611">
                    <c:v>2021/9/28</c:v>
                  </c:pt>
                  <c:pt idx="612">
                    <c:v>2021/9/29</c:v>
                  </c:pt>
                  <c:pt idx="613">
                    <c:v>2021/9/30</c:v>
                  </c:pt>
                  <c:pt idx="614">
                    <c:v>2021/10/1</c:v>
                  </c:pt>
                  <c:pt idx="615">
                    <c:v>2021/10/2</c:v>
                  </c:pt>
                  <c:pt idx="616">
                    <c:v>2021/10/3</c:v>
                  </c:pt>
                  <c:pt idx="617">
                    <c:v>2021/10/4</c:v>
                  </c:pt>
                  <c:pt idx="618">
                    <c:v>2021/10/5</c:v>
                  </c:pt>
                  <c:pt idx="619">
                    <c:v>2021/10/6</c:v>
                  </c:pt>
                  <c:pt idx="620">
                    <c:v>2021/10/7</c:v>
                  </c:pt>
                  <c:pt idx="621">
                    <c:v>2021/10/8</c:v>
                  </c:pt>
                  <c:pt idx="622">
                    <c:v>2021/10/9</c:v>
                  </c:pt>
                  <c:pt idx="623">
                    <c:v>2021/10/10</c:v>
                  </c:pt>
                  <c:pt idx="624">
                    <c:v>2021/10/11</c:v>
                  </c:pt>
                  <c:pt idx="625">
                    <c:v>2021/10/12</c:v>
                  </c:pt>
                  <c:pt idx="626">
                    <c:v>2021/10/13</c:v>
                  </c:pt>
                  <c:pt idx="627">
                    <c:v>2021/10/14</c:v>
                  </c:pt>
                  <c:pt idx="628">
                    <c:v>2021/10/15</c:v>
                  </c:pt>
                  <c:pt idx="629">
                    <c:v>2021/10/16</c:v>
                  </c:pt>
                  <c:pt idx="630">
                    <c:v>2021/10/17</c:v>
                  </c:pt>
                  <c:pt idx="631">
                    <c:v>2021/10/18</c:v>
                  </c:pt>
                  <c:pt idx="632">
                    <c:v>2021/10/19</c:v>
                  </c:pt>
                  <c:pt idx="633">
                    <c:v>2021/10/20</c:v>
                  </c:pt>
                  <c:pt idx="634">
                    <c:v>2021/10/21</c:v>
                  </c:pt>
                  <c:pt idx="635">
                    <c:v>2021/10/22</c:v>
                  </c:pt>
                  <c:pt idx="636">
                    <c:v>2021/10/23</c:v>
                  </c:pt>
                  <c:pt idx="637">
                    <c:v>2021/10/24</c:v>
                  </c:pt>
                  <c:pt idx="638">
                    <c:v>2021/10/25</c:v>
                  </c:pt>
                  <c:pt idx="639">
                    <c:v>2021/10/26</c:v>
                  </c:pt>
                  <c:pt idx="640">
                    <c:v>2021/10/27</c:v>
                  </c:pt>
                  <c:pt idx="641">
                    <c:v>2021/10/28</c:v>
                  </c:pt>
                  <c:pt idx="642">
                    <c:v>2021/10/29</c:v>
                  </c:pt>
                  <c:pt idx="643">
                    <c:v>2021/10/30</c:v>
                  </c:pt>
                  <c:pt idx="644">
                    <c:v>2021/10/31</c:v>
                  </c:pt>
                  <c:pt idx="645">
                    <c:v>2021/11/1</c:v>
                  </c:pt>
                  <c:pt idx="646">
                    <c:v>2021/11/2</c:v>
                  </c:pt>
                  <c:pt idx="647">
                    <c:v>2021/11/3</c:v>
                  </c:pt>
                  <c:pt idx="648">
                    <c:v>2021/11/4</c:v>
                  </c:pt>
                  <c:pt idx="649">
                    <c:v>2021/11/5</c:v>
                  </c:pt>
                  <c:pt idx="650">
                    <c:v>2021/11/6</c:v>
                  </c:pt>
                  <c:pt idx="651">
                    <c:v>2021/11/7</c:v>
                  </c:pt>
                  <c:pt idx="652">
                    <c:v>2021/11/8</c:v>
                  </c:pt>
                  <c:pt idx="653">
                    <c:v>2021/11/9</c:v>
                  </c:pt>
                  <c:pt idx="654">
                    <c:v>2021/11/10</c:v>
                  </c:pt>
                  <c:pt idx="655">
                    <c:v>2021/11/11</c:v>
                  </c:pt>
                  <c:pt idx="656">
                    <c:v>2021/11/12</c:v>
                  </c:pt>
                  <c:pt idx="657">
                    <c:v>2021/11/13</c:v>
                  </c:pt>
                  <c:pt idx="658">
                    <c:v>2021/11/14</c:v>
                  </c:pt>
                  <c:pt idx="659">
                    <c:v>2021/11/15</c:v>
                  </c:pt>
                  <c:pt idx="660">
                    <c:v>2021/11/16</c:v>
                  </c:pt>
                  <c:pt idx="661">
                    <c:v>2021/11/17</c:v>
                  </c:pt>
                  <c:pt idx="662">
                    <c:v>2021/11/18</c:v>
                  </c:pt>
                  <c:pt idx="663">
                    <c:v>2021/11/19</c:v>
                  </c:pt>
                  <c:pt idx="664">
                    <c:v>2021/11/20</c:v>
                  </c:pt>
                  <c:pt idx="665">
                    <c:v>2021/11/21</c:v>
                  </c:pt>
                  <c:pt idx="666">
                    <c:v>2021/11/22</c:v>
                  </c:pt>
                  <c:pt idx="667">
                    <c:v>2021/11/23</c:v>
                  </c:pt>
                  <c:pt idx="668">
                    <c:v>2021/11/24</c:v>
                  </c:pt>
                  <c:pt idx="669">
                    <c:v>2021/11/25</c:v>
                  </c:pt>
                  <c:pt idx="670">
                    <c:v>2021/11/26</c:v>
                  </c:pt>
                  <c:pt idx="671">
                    <c:v>2021/11/27</c:v>
                  </c:pt>
                  <c:pt idx="672">
                    <c:v>2021/11/28</c:v>
                  </c:pt>
                  <c:pt idx="673">
                    <c:v>2021/11/29</c:v>
                  </c:pt>
                  <c:pt idx="674">
                    <c:v>2021/11/30</c:v>
                  </c:pt>
                  <c:pt idx="675">
                    <c:v>2021/12/1</c:v>
                  </c:pt>
                  <c:pt idx="676">
                    <c:v>2021/12/2</c:v>
                  </c:pt>
                  <c:pt idx="677">
                    <c:v>2021/12/3</c:v>
                  </c:pt>
                  <c:pt idx="678">
                    <c:v>2021/12/4</c:v>
                  </c:pt>
                  <c:pt idx="679">
                    <c:v>2021/12/5</c:v>
                  </c:pt>
                  <c:pt idx="680">
                    <c:v>2021/12/6</c:v>
                  </c:pt>
                  <c:pt idx="681">
                    <c:v>2021/12/7</c:v>
                  </c:pt>
                  <c:pt idx="682">
                    <c:v>2021/12/8</c:v>
                  </c:pt>
                  <c:pt idx="683">
                    <c:v>2021/12/9</c:v>
                  </c:pt>
                  <c:pt idx="684">
                    <c:v>2021/12/10</c:v>
                  </c:pt>
                  <c:pt idx="685">
                    <c:v>2021/12/11</c:v>
                  </c:pt>
                  <c:pt idx="686">
                    <c:v>2021/12/12</c:v>
                  </c:pt>
                  <c:pt idx="687">
                    <c:v>2021/12/13</c:v>
                  </c:pt>
                  <c:pt idx="688">
                    <c:v>2021/12/14</c:v>
                  </c:pt>
                  <c:pt idx="689">
                    <c:v>2021/12/15</c:v>
                  </c:pt>
                  <c:pt idx="690">
                    <c:v>2021/12/16</c:v>
                  </c:pt>
                  <c:pt idx="691">
                    <c:v>2021/12/17</c:v>
                  </c:pt>
                  <c:pt idx="692">
                    <c:v>2021/12/18</c:v>
                  </c:pt>
                  <c:pt idx="693">
                    <c:v>2021/12/19</c:v>
                  </c:pt>
                  <c:pt idx="694">
                    <c:v>2021/12/20</c:v>
                  </c:pt>
                  <c:pt idx="695">
                    <c:v>2021/12/21</c:v>
                  </c:pt>
                  <c:pt idx="696">
                    <c:v>2021/12/22</c:v>
                  </c:pt>
                  <c:pt idx="697">
                    <c:v>2021/12/23</c:v>
                  </c:pt>
                  <c:pt idx="698">
                    <c:v>2021/12/24</c:v>
                  </c:pt>
                  <c:pt idx="699">
                    <c:v>2021/12/25</c:v>
                  </c:pt>
                  <c:pt idx="700">
                    <c:v>2021/12/26</c:v>
                  </c:pt>
                  <c:pt idx="701">
                    <c:v>2021/12/27</c:v>
                  </c:pt>
                  <c:pt idx="702">
                    <c:v>2021/12/28</c:v>
                  </c:pt>
                  <c:pt idx="703">
                    <c:v>2021/12/29</c:v>
                  </c:pt>
                  <c:pt idx="704">
                    <c:v>2021/12/30</c:v>
                  </c:pt>
                  <c:pt idx="705">
                    <c:v>2021/12/31</c:v>
                  </c:pt>
                  <c:pt idx="706">
                    <c:v>2022/1/1</c:v>
                  </c:pt>
                  <c:pt idx="707">
                    <c:v>2022/1/2</c:v>
                  </c:pt>
                  <c:pt idx="708">
                    <c:v>2022/1/3</c:v>
                  </c:pt>
                  <c:pt idx="709">
                    <c:v>2022/1/4</c:v>
                  </c:pt>
                  <c:pt idx="710">
                    <c:v>2022/1/5</c:v>
                  </c:pt>
                  <c:pt idx="711">
                    <c:v>2022/1/6</c:v>
                  </c:pt>
                  <c:pt idx="712">
                    <c:v>2022/1/7</c:v>
                  </c:pt>
                  <c:pt idx="713">
                    <c:v>2022/1/8</c:v>
                  </c:pt>
                  <c:pt idx="714">
                    <c:v>2022/1/9</c:v>
                  </c:pt>
                  <c:pt idx="715">
                    <c:v>2022/1/10</c:v>
                  </c:pt>
                  <c:pt idx="716">
                    <c:v>2022/1/11</c:v>
                  </c:pt>
                  <c:pt idx="717">
                    <c:v>2022/1/12</c:v>
                  </c:pt>
                  <c:pt idx="718">
                    <c:v>2022/1/13</c:v>
                  </c:pt>
                  <c:pt idx="719">
                    <c:v>2022/1/14</c:v>
                  </c:pt>
                  <c:pt idx="720">
                    <c:v>2022/1/15</c:v>
                  </c:pt>
                  <c:pt idx="721">
                    <c:v>2022/1/16</c:v>
                  </c:pt>
                  <c:pt idx="722">
                    <c:v>2022/1/17</c:v>
                  </c:pt>
                  <c:pt idx="723">
                    <c:v>2022/1/18</c:v>
                  </c:pt>
                  <c:pt idx="724">
                    <c:v>2022/1/19</c:v>
                  </c:pt>
                  <c:pt idx="725">
                    <c:v>2022/1/20</c:v>
                  </c:pt>
                  <c:pt idx="726">
                    <c:v>2022/1/21</c:v>
                  </c:pt>
                  <c:pt idx="727">
                    <c:v>2022/1/22</c:v>
                  </c:pt>
                  <c:pt idx="728">
                    <c:v>2022/1/23</c:v>
                  </c:pt>
                  <c:pt idx="729">
                    <c:v>2022/1/24</c:v>
                  </c:pt>
                  <c:pt idx="730">
                    <c:v>2022/1/25</c:v>
                  </c:pt>
                  <c:pt idx="731">
                    <c:v>2022/1/26</c:v>
                  </c:pt>
                  <c:pt idx="732">
                    <c:v>2022/1/27</c:v>
                  </c:pt>
                  <c:pt idx="733">
                    <c:v>2022/1/28</c:v>
                  </c:pt>
                  <c:pt idx="734">
                    <c:v>2022/1/29</c:v>
                  </c:pt>
                  <c:pt idx="735">
                    <c:v>2022/1/30</c:v>
                  </c:pt>
                  <c:pt idx="736">
                    <c:v>2022/1/31</c:v>
                  </c:pt>
                  <c:pt idx="737">
                    <c:v>2022/2/1</c:v>
                  </c:pt>
                  <c:pt idx="738">
                    <c:v>2022/2/2</c:v>
                  </c:pt>
                  <c:pt idx="739">
                    <c:v>2022/2/3</c:v>
                  </c:pt>
                  <c:pt idx="740">
                    <c:v>2022/2/4</c:v>
                  </c:pt>
                  <c:pt idx="741">
                    <c:v>2022/2/5</c:v>
                  </c:pt>
                  <c:pt idx="742">
                    <c:v>2022/2/6</c:v>
                  </c:pt>
                  <c:pt idx="743">
                    <c:v>2022/2/7</c:v>
                  </c:pt>
                  <c:pt idx="744">
                    <c:v>2022/2/8</c:v>
                  </c:pt>
                  <c:pt idx="745">
                    <c:v>2022/2/9</c:v>
                  </c:pt>
                  <c:pt idx="746">
                    <c:v>2022/2/10</c:v>
                  </c:pt>
                  <c:pt idx="747">
                    <c:v>2022/2/11</c:v>
                  </c:pt>
                  <c:pt idx="748">
                    <c:v>2022/2/12</c:v>
                  </c:pt>
                  <c:pt idx="749">
                    <c:v>2022/2/13</c:v>
                  </c:pt>
                  <c:pt idx="750">
                    <c:v>2022/2/14</c:v>
                  </c:pt>
                  <c:pt idx="751">
                    <c:v>2022/2/15</c:v>
                  </c:pt>
                  <c:pt idx="752">
                    <c:v>2022/2/16</c:v>
                  </c:pt>
                  <c:pt idx="753">
                    <c:v>2022/2/17</c:v>
                  </c:pt>
                  <c:pt idx="754">
                    <c:v>2022/2/18</c:v>
                  </c:pt>
                  <c:pt idx="755">
                    <c:v>2022/2/19</c:v>
                  </c:pt>
                  <c:pt idx="756">
                    <c:v>2022/2/20</c:v>
                  </c:pt>
                  <c:pt idx="757">
                    <c:v>2022/2/21</c:v>
                  </c:pt>
                  <c:pt idx="758">
                    <c:v>2022/2/22</c:v>
                  </c:pt>
                  <c:pt idx="759">
                    <c:v>2022/2/23</c:v>
                  </c:pt>
                  <c:pt idx="760">
                    <c:v>2022/2/24</c:v>
                  </c:pt>
                  <c:pt idx="761">
                    <c:v>2022/2/25</c:v>
                  </c:pt>
                  <c:pt idx="762">
                    <c:v>2022/2/26</c:v>
                  </c:pt>
                  <c:pt idx="763">
                    <c:v>2022/2/27</c:v>
                  </c:pt>
                  <c:pt idx="764">
                    <c:v>2022/2/28</c:v>
                  </c:pt>
                  <c:pt idx="765">
                    <c:v>2022/3/1</c:v>
                  </c:pt>
                  <c:pt idx="766">
                    <c:v>2022/3/2</c:v>
                  </c:pt>
                  <c:pt idx="767">
                    <c:v>2022/3/3</c:v>
                  </c:pt>
                  <c:pt idx="768">
                    <c:v>2022/3/4</c:v>
                  </c:pt>
                  <c:pt idx="769">
                    <c:v>2022/3/5</c:v>
                  </c:pt>
                  <c:pt idx="770">
                    <c:v>2022/3/6</c:v>
                  </c:pt>
                  <c:pt idx="771">
                    <c:v>2022/3/7</c:v>
                  </c:pt>
                  <c:pt idx="772">
                    <c:v>2022/3/8</c:v>
                  </c:pt>
                  <c:pt idx="773">
                    <c:v>2022/3/9</c:v>
                  </c:pt>
                  <c:pt idx="774">
                    <c:v>2022/3/10</c:v>
                  </c:pt>
                  <c:pt idx="775">
                    <c:v>2022/3/11</c:v>
                  </c:pt>
                  <c:pt idx="776">
                    <c:v>2022/3/12</c:v>
                  </c:pt>
                  <c:pt idx="777">
                    <c:v>2022/3/13</c:v>
                  </c:pt>
                  <c:pt idx="778">
                    <c:v>2022/3/14</c:v>
                  </c:pt>
                  <c:pt idx="779">
                    <c:v>2022/3/15</c:v>
                  </c:pt>
                  <c:pt idx="780">
                    <c:v>2022/3/16</c:v>
                  </c:pt>
                  <c:pt idx="781">
                    <c:v>2022/3/17</c:v>
                  </c:pt>
                  <c:pt idx="782">
                    <c:v>2022/3/18</c:v>
                  </c:pt>
                  <c:pt idx="783">
                    <c:v>2022/3/19</c:v>
                  </c:pt>
                  <c:pt idx="784">
                    <c:v>2022/3/20</c:v>
                  </c:pt>
                  <c:pt idx="785">
                    <c:v>2022/3/21</c:v>
                  </c:pt>
                  <c:pt idx="786">
                    <c:v>2022/3/22</c:v>
                  </c:pt>
                  <c:pt idx="787">
                    <c:v>2022/3/23</c:v>
                  </c:pt>
                  <c:pt idx="788">
                    <c:v>2022/3/24</c:v>
                  </c:pt>
                  <c:pt idx="789">
                    <c:v>2022/3/25</c:v>
                  </c:pt>
                  <c:pt idx="790">
                    <c:v>2022/3/26</c:v>
                  </c:pt>
                  <c:pt idx="791">
                    <c:v>2022/3/27</c:v>
                  </c:pt>
                  <c:pt idx="792">
                    <c:v>2022/3/28</c:v>
                  </c:pt>
                  <c:pt idx="793">
                    <c:v>2022/3/29</c:v>
                  </c:pt>
                  <c:pt idx="794">
                    <c:v>2022/3/30</c:v>
                  </c:pt>
                  <c:pt idx="795">
                    <c:v>2022/3/31</c:v>
                  </c:pt>
                  <c:pt idx="796">
                    <c:v>2022/4/1</c:v>
                  </c:pt>
                  <c:pt idx="797">
                    <c:v>2022/4/2</c:v>
                  </c:pt>
                  <c:pt idx="798">
                    <c:v>2022/4/3</c:v>
                  </c:pt>
                  <c:pt idx="799">
                    <c:v>2022/4/4</c:v>
                  </c:pt>
                  <c:pt idx="800">
                    <c:v>2022/4/5</c:v>
                  </c:pt>
                  <c:pt idx="801">
                    <c:v>2022/4/6</c:v>
                  </c:pt>
                  <c:pt idx="802">
                    <c:v>2022/4/7</c:v>
                  </c:pt>
                  <c:pt idx="803">
                    <c:v>2022/4/8</c:v>
                  </c:pt>
                  <c:pt idx="804">
                    <c:v>2022/4/9</c:v>
                  </c:pt>
                  <c:pt idx="805">
                    <c:v>2022/4/10</c:v>
                  </c:pt>
                  <c:pt idx="806">
                    <c:v>2022/4/11</c:v>
                  </c:pt>
                  <c:pt idx="807">
                    <c:v>2022/4/12</c:v>
                  </c:pt>
                  <c:pt idx="808">
                    <c:v>2022/4/13</c:v>
                  </c:pt>
                  <c:pt idx="809">
                    <c:v>2022/4/14</c:v>
                  </c:pt>
                  <c:pt idx="810">
                    <c:v>2022/4/15</c:v>
                  </c:pt>
                  <c:pt idx="811">
                    <c:v>2022/4/16</c:v>
                  </c:pt>
                  <c:pt idx="812">
                    <c:v>2022/4/17</c:v>
                  </c:pt>
                  <c:pt idx="813">
                    <c:v>2022/4/18</c:v>
                  </c:pt>
                  <c:pt idx="814">
                    <c:v>2022/4/19</c:v>
                  </c:pt>
                  <c:pt idx="815">
                    <c:v>2022/4/20</c:v>
                  </c:pt>
                  <c:pt idx="816">
                    <c:v>2022/4/21</c:v>
                  </c:pt>
                  <c:pt idx="817">
                    <c:v>2022/4/22</c:v>
                  </c:pt>
                  <c:pt idx="818">
                    <c:v>2022/4/23</c:v>
                  </c:pt>
                  <c:pt idx="819">
                    <c:v>2022/4/24</c:v>
                  </c:pt>
                  <c:pt idx="820">
                    <c:v>2022/4/25</c:v>
                  </c:pt>
                  <c:pt idx="821">
                    <c:v>2022/4/26</c:v>
                  </c:pt>
                  <c:pt idx="822">
                    <c:v>2022/4/27</c:v>
                  </c:pt>
                  <c:pt idx="823">
                    <c:v>2022/4/28</c:v>
                  </c:pt>
                  <c:pt idx="824">
                    <c:v>2022/4/29</c:v>
                  </c:pt>
                  <c:pt idx="825">
                    <c:v>2022/4/30</c:v>
                  </c:pt>
                  <c:pt idx="826">
                    <c:v>2022/5/1</c:v>
                  </c:pt>
                  <c:pt idx="827">
                    <c:v>2022/5/2</c:v>
                  </c:pt>
                  <c:pt idx="828">
                    <c:v>2022/5/3</c:v>
                  </c:pt>
                  <c:pt idx="829">
                    <c:v>2022/5/4</c:v>
                  </c:pt>
                  <c:pt idx="830">
                    <c:v>2022/5/5</c:v>
                  </c:pt>
                  <c:pt idx="831">
                    <c:v>2022/5/6</c:v>
                  </c:pt>
                  <c:pt idx="832">
                    <c:v>2022/5/7</c:v>
                  </c:pt>
                  <c:pt idx="833">
                    <c:v>2022/5/8</c:v>
                  </c:pt>
                  <c:pt idx="834">
                    <c:v>2022/5/9</c:v>
                  </c:pt>
                  <c:pt idx="835">
                    <c:v>2022/5/10</c:v>
                  </c:pt>
                  <c:pt idx="836">
                    <c:v>2022/5/11</c:v>
                  </c:pt>
                  <c:pt idx="837">
                    <c:v>2022/5/12</c:v>
                  </c:pt>
                  <c:pt idx="838">
                    <c:v>2022/5/13</c:v>
                  </c:pt>
                  <c:pt idx="839">
                    <c:v>2022/5/14</c:v>
                  </c:pt>
                  <c:pt idx="840">
                    <c:v>2022/5/15</c:v>
                  </c:pt>
                  <c:pt idx="841">
                    <c:v>2022/5/16</c:v>
                  </c:pt>
                  <c:pt idx="842">
                    <c:v>2022/5/17</c:v>
                  </c:pt>
                  <c:pt idx="843">
                    <c:v>2022/5/18</c:v>
                  </c:pt>
                  <c:pt idx="844">
                    <c:v>2022/5/19</c:v>
                  </c:pt>
                  <c:pt idx="845">
                    <c:v>2022/5/20</c:v>
                  </c:pt>
                  <c:pt idx="846">
                    <c:v>2022/5/21</c:v>
                  </c:pt>
                  <c:pt idx="847">
                    <c:v>2022/5/22</c:v>
                  </c:pt>
                  <c:pt idx="848">
                    <c:v>2022/5/23</c:v>
                  </c:pt>
                  <c:pt idx="849">
                    <c:v>2022/5/24</c:v>
                  </c:pt>
                  <c:pt idx="850">
                    <c:v>2022/5/25</c:v>
                  </c:pt>
                  <c:pt idx="851">
                    <c:v>2022/5/26</c:v>
                  </c:pt>
                  <c:pt idx="852">
                    <c:v>2022/5/27</c:v>
                  </c:pt>
                  <c:pt idx="853">
                    <c:v>2022/5/28</c:v>
                  </c:pt>
                  <c:pt idx="854">
                    <c:v>2022/5/29</c:v>
                  </c:pt>
                  <c:pt idx="855">
                    <c:v>2022/5/30</c:v>
                  </c:pt>
                  <c:pt idx="856">
                    <c:v>2022/5/31</c:v>
                  </c:pt>
                  <c:pt idx="857">
                    <c:v>2022/6/1</c:v>
                  </c:pt>
                  <c:pt idx="858">
                    <c:v>2022/6/2</c:v>
                  </c:pt>
                  <c:pt idx="859">
                    <c:v>2022/6/3</c:v>
                  </c:pt>
                  <c:pt idx="860">
                    <c:v>2022/6/4</c:v>
                  </c:pt>
                  <c:pt idx="861">
                    <c:v>2022/6/5</c:v>
                  </c:pt>
                  <c:pt idx="862">
                    <c:v>2022/6/6</c:v>
                  </c:pt>
                  <c:pt idx="863">
                    <c:v>2022/6/7</c:v>
                  </c:pt>
                  <c:pt idx="864">
                    <c:v>2022/6/8</c:v>
                  </c:pt>
                  <c:pt idx="865">
                    <c:v>2022/6/9</c:v>
                  </c:pt>
                  <c:pt idx="866">
                    <c:v>2022/6/10</c:v>
                  </c:pt>
                  <c:pt idx="867">
                    <c:v>2022/6/11</c:v>
                  </c:pt>
                  <c:pt idx="868">
                    <c:v>2022/6/12</c:v>
                  </c:pt>
                  <c:pt idx="869">
                    <c:v>2022/6/13</c:v>
                  </c:pt>
                  <c:pt idx="870">
                    <c:v>2022/6/14</c:v>
                  </c:pt>
                  <c:pt idx="871">
                    <c:v>2022/6/15</c:v>
                  </c:pt>
                  <c:pt idx="872">
                    <c:v>2022/6/16</c:v>
                  </c:pt>
                  <c:pt idx="873">
                    <c:v>2022/6/17</c:v>
                  </c:pt>
                  <c:pt idx="874">
                    <c:v>2022/6/18</c:v>
                  </c:pt>
                  <c:pt idx="875">
                    <c:v>2022/6/19</c:v>
                  </c:pt>
                  <c:pt idx="876">
                    <c:v>2022/6/20</c:v>
                  </c:pt>
                  <c:pt idx="877">
                    <c:v>2022/6/21</c:v>
                  </c:pt>
                  <c:pt idx="878">
                    <c:v>2022/6/22</c:v>
                  </c:pt>
                  <c:pt idx="879">
                    <c:v>2022/6/23</c:v>
                  </c:pt>
                  <c:pt idx="880">
                    <c:v>2022/6/24</c:v>
                  </c:pt>
                  <c:pt idx="881">
                    <c:v>2022/6/25</c:v>
                  </c:pt>
                  <c:pt idx="882">
                    <c:v>2022/6/26</c:v>
                  </c:pt>
                  <c:pt idx="883">
                    <c:v>2022/6/27</c:v>
                  </c:pt>
                  <c:pt idx="884">
                    <c:v>2022/6/28</c:v>
                  </c:pt>
                  <c:pt idx="885">
                    <c:v>2022/6/29</c:v>
                  </c:pt>
                  <c:pt idx="886">
                    <c:v>2022/6/30</c:v>
                  </c:pt>
                  <c:pt idx="887">
                    <c:v>2022/7/1</c:v>
                  </c:pt>
                  <c:pt idx="888">
                    <c:v>2022/7/2</c:v>
                  </c:pt>
                  <c:pt idx="889">
                    <c:v>2022/7/3</c:v>
                  </c:pt>
                  <c:pt idx="890">
                    <c:v>2022/7/4</c:v>
                  </c:pt>
                  <c:pt idx="891">
                    <c:v>2022/7/5</c:v>
                  </c:pt>
                  <c:pt idx="892">
                    <c:v>2022/7/6</c:v>
                  </c:pt>
                  <c:pt idx="893">
                    <c:v>2022/7/7</c:v>
                  </c:pt>
                  <c:pt idx="894">
                    <c:v>2022/7/8</c:v>
                  </c:pt>
                  <c:pt idx="895">
                    <c:v>2022/7/9</c:v>
                  </c:pt>
                  <c:pt idx="896">
                    <c:v>2022/7/10</c:v>
                  </c:pt>
                  <c:pt idx="897">
                    <c:v>2022/7/11</c:v>
                  </c:pt>
                  <c:pt idx="898">
                    <c:v>2022/7/12</c:v>
                  </c:pt>
                  <c:pt idx="899">
                    <c:v>2022/7/13</c:v>
                  </c:pt>
                  <c:pt idx="900">
                    <c:v>2022/7/14</c:v>
                  </c:pt>
                  <c:pt idx="901">
                    <c:v>2022/7/15</c:v>
                  </c:pt>
                  <c:pt idx="902">
                    <c:v>2022/7/16</c:v>
                  </c:pt>
                  <c:pt idx="903">
                    <c:v>2022/7/17</c:v>
                  </c:pt>
                  <c:pt idx="904">
                    <c:v>2022/7/18</c:v>
                  </c:pt>
                  <c:pt idx="905">
                    <c:v>2022/7/19</c:v>
                  </c:pt>
                  <c:pt idx="906">
                    <c:v>2022/7/20</c:v>
                  </c:pt>
                  <c:pt idx="907">
                    <c:v>2022/7/21</c:v>
                  </c:pt>
                  <c:pt idx="908">
                    <c:v>2022/7/22</c:v>
                  </c:pt>
                  <c:pt idx="909">
                    <c:v>2022/7/23</c:v>
                  </c:pt>
                  <c:pt idx="910">
                    <c:v>2022/7/24</c:v>
                  </c:pt>
                  <c:pt idx="911">
                    <c:v>2022/7/25</c:v>
                  </c:pt>
                  <c:pt idx="912">
                    <c:v>2022/7/26</c:v>
                  </c:pt>
                  <c:pt idx="913">
                    <c:v>2022/7/27</c:v>
                  </c:pt>
                  <c:pt idx="914">
                    <c:v>2022/7/28</c:v>
                  </c:pt>
                  <c:pt idx="915">
                    <c:v>2022/7/29</c:v>
                  </c:pt>
                  <c:pt idx="916">
                    <c:v>2022/7/30</c:v>
                  </c:pt>
                  <c:pt idx="917">
                    <c:v>2022/7/31</c:v>
                  </c:pt>
                  <c:pt idx="918">
                    <c:v>2022/8/1</c:v>
                  </c:pt>
                  <c:pt idx="919">
                    <c:v>2022/8/2</c:v>
                  </c:pt>
                  <c:pt idx="920">
                    <c:v>2022/8/3</c:v>
                  </c:pt>
                  <c:pt idx="921">
                    <c:v>2022/8/4</c:v>
                  </c:pt>
                  <c:pt idx="922">
                    <c:v>2022/8/5</c:v>
                  </c:pt>
                  <c:pt idx="923">
                    <c:v>2022/8/6</c:v>
                  </c:pt>
                  <c:pt idx="924">
                    <c:v>2022/8/7</c:v>
                  </c:pt>
                  <c:pt idx="925">
                    <c:v>2022/8/8</c:v>
                  </c:pt>
                  <c:pt idx="926">
                    <c:v>2022/8/9</c:v>
                  </c:pt>
                  <c:pt idx="927">
                    <c:v>2022/8/10</c:v>
                  </c:pt>
                  <c:pt idx="928">
                    <c:v>2022/8/11</c:v>
                  </c:pt>
                  <c:pt idx="929">
                    <c:v>2022/8/12</c:v>
                  </c:pt>
                  <c:pt idx="930">
                    <c:v>2022/8/13</c:v>
                  </c:pt>
                  <c:pt idx="931">
                    <c:v>2022/8/14</c:v>
                  </c:pt>
                  <c:pt idx="932">
                    <c:v>2022/8/15</c:v>
                  </c:pt>
                  <c:pt idx="933">
                    <c:v>2022/8/16</c:v>
                  </c:pt>
                  <c:pt idx="934">
                    <c:v>2022/8/17</c:v>
                  </c:pt>
                  <c:pt idx="935">
                    <c:v>2022/8/18</c:v>
                  </c:pt>
                  <c:pt idx="936">
                    <c:v>2022/8/19</c:v>
                  </c:pt>
                  <c:pt idx="937">
                    <c:v>2022/8/20</c:v>
                  </c:pt>
                  <c:pt idx="938">
                    <c:v>2022/8/21</c:v>
                  </c:pt>
                  <c:pt idx="939">
                    <c:v>2022/8/22</c:v>
                  </c:pt>
                  <c:pt idx="940">
                    <c:v>2022/8/23</c:v>
                  </c:pt>
                  <c:pt idx="941">
                    <c:v>2022/8/24</c:v>
                  </c:pt>
                </c:lvl>
                <c:lvl>
                  <c:pt idx="0">
                    <c:v>1月</c:v>
                  </c:pt>
                  <c:pt idx="6">
                    <c:v>2月</c:v>
                  </c:pt>
                  <c:pt idx="35">
                    <c:v>3月</c:v>
                  </c:pt>
                  <c:pt idx="66">
                    <c:v>4月</c:v>
                  </c:pt>
                  <c:pt idx="96">
                    <c:v>5月</c:v>
                  </c:pt>
                  <c:pt idx="127">
                    <c:v>6月</c:v>
                  </c:pt>
                  <c:pt idx="157">
                    <c:v>7月</c:v>
                  </c:pt>
                  <c:pt idx="188">
                    <c:v>8月</c:v>
                  </c:pt>
                  <c:pt idx="219">
                    <c:v>9月</c:v>
                  </c:pt>
                  <c:pt idx="249">
                    <c:v>10月</c:v>
                  </c:pt>
                  <c:pt idx="280">
                    <c:v>11月</c:v>
                  </c:pt>
                  <c:pt idx="310">
                    <c:v>12月</c:v>
                  </c:pt>
                  <c:pt idx="341">
                    <c:v>1月</c:v>
                  </c:pt>
                  <c:pt idx="372">
                    <c:v>2月</c:v>
                  </c:pt>
                  <c:pt idx="400">
                    <c:v>3月</c:v>
                  </c:pt>
                  <c:pt idx="431">
                    <c:v>4月</c:v>
                  </c:pt>
                  <c:pt idx="461">
                    <c:v>5月</c:v>
                  </c:pt>
                  <c:pt idx="492">
                    <c:v>6月</c:v>
                  </c:pt>
                  <c:pt idx="522">
                    <c:v>7月</c:v>
                  </c:pt>
                  <c:pt idx="553">
                    <c:v>8月</c:v>
                  </c:pt>
                  <c:pt idx="584">
                    <c:v>9月</c:v>
                  </c:pt>
                  <c:pt idx="614">
                    <c:v>10月</c:v>
                  </c:pt>
                  <c:pt idx="645">
                    <c:v>11月</c:v>
                  </c:pt>
                  <c:pt idx="675">
                    <c:v>12月</c:v>
                  </c:pt>
                  <c:pt idx="706">
                    <c:v>1月</c:v>
                  </c:pt>
                  <c:pt idx="737">
                    <c:v>2月</c:v>
                  </c:pt>
                  <c:pt idx="765">
                    <c:v>3月</c:v>
                  </c:pt>
                  <c:pt idx="796">
                    <c:v>4月</c:v>
                  </c:pt>
                  <c:pt idx="826">
                    <c:v>5月</c:v>
                  </c:pt>
                  <c:pt idx="857">
                    <c:v>6月</c:v>
                  </c:pt>
                  <c:pt idx="887">
                    <c:v>7月</c:v>
                  </c:pt>
                  <c:pt idx="918">
                    <c:v>8月</c:v>
                  </c:pt>
                </c:lvl>
                <c:lvl>
                  <c:pt idx="0">
                    <c:v>2020年</c:v>
                  </c:pt>
                  <c:pt idx="341">
                    <c:v>2021年</c:v>
                  </c:pt>
                  <c:pt idx="706">
                    <c:v>2022年</c:v>
                  </c:pt>
                </c:lvl>
              </c:multiLvlStrCache>
            </c:multiLvlStrRef>
          </c:cat>
          <c:val>
            <c:numRef>
              <c:f>新規陽性者数!$B$6:$AJG$6</c:f>
              <c:numCache>
                <c:formatCode>General</c:formatCode>
                <c:ptCount val="942"/>
                <c:pt idx="88">
                  <c:v>45.7</c:v>
                </c:pt>
                <c:pt idx="89">
                  <c:v>38.1</c:v>
                </c:pt>
                <c:pt idx="90">
                  <c:v>39.4</c:v>
                </c:pt>
                <c:pt idx="91">
                  <c:v>38.1</c:v>
                </c:pt>
                <c:pt idx="92">
                  <c:v>34.700000000000003</c:v>
                </c:pt>
                <c:pt idx="93">
                  <c:v>35.299999999999997</c:v>
                </c:pt>
                <c:pt idx="94">
                  <c:v>36.5</c:v>
                </c:pt>
                <c:pt idx="95">
                  <c:v>37.6</c:v>
                </c:pt>
                <c:pt idx="96">
                  <c:v>32.4</c:v>
                </c:pt>
                <c:pt idx="97">
                  <c:v>31.9</c:v>
                </c:pt>
                <c:pt idx="98">
                  <c:v>31.9</c:v>
                </c:pt>
                <c:pt idx="99">
                  <c:v>33</c:v>
                </c:pt>
                <c:pt idx="100">
                  <c:v>32.4</c:v>
                </c:pt>
                <c:pt idx="101">
                  <c:v>32.4</c:v>
                </c:pt>
                <c:pt idx="102">
                  <c:v>31.4</c:v>
                </c:pt>
                <c:pt idx="103">
                  <c:v>30.9</c:v>
                </c:pt>
                <c:pt idx="104">
                  <c:v>29.8</c:v>
                </c:pt>
                <c:pt idx="105">
                  <c:v>26.6</c:v>
                </c:pt>
                <c:pt idx="106">
                  <c:v>26.6</c:v>
                </c:pt>
                <c:pt idx="107">
                  <c:v>26.6</c:v>
                </c:pt>
                <c:pt idx="108">
                  <c:v>23.9</c:v>
                </c:pt>
                <c:pt idx="109">
                  <c:v>22.9</c:v>
                </c:pt>
                <c:pt idx="110">
                  <c:v>21.8</c:v>
                </c:pt>
                <c:pt idx="111">
                  <c:v>20.7</c:v>
                </c:pt>
                <c:pt idx="112">
                  <c:v>20.7</c:v>
                </c:pt>
                <c:pt idx="113">
                  <c:v>19.100000000000001</c:v>
                </c:pt>
                <c:pt idx="114">
                  <c:v>19.7</c:v>
                </c:pt>
                <c:pt idx="115">
                  <c:v>18.600000000000001</c:v>
                </c:pt>
                <c:pt idx="116">
                  <c:v>16</c:v>
                </c:pt>
                <c:pt idx="117">
                  <c:v>15.4</c:v>
                </c:pt>
                <c:pt idx="118">
                  <c:v>12.8</c:v>
                </c:pt>
                <c:pt idx="119">
                  <c:v>12.8</c:v>
                </c:pt>
                <c:pt idx="120">
                  <c:v>13.3</c:v>
                </c:pt>
                <c:pt idx="121">
                  <c:v>12.2</c:v>
                </c:pt>
                <c:pt idx="122">
                  <c:v>11.2</c:v>
                </c:pt>
                <c:pt idx="123">
                  <c:v>10.1</c:v>
                </c:pt>
                <c:pt idx="124">
                  <c:v>9.6</c:v>
                </c:pt>
                <c:pt idx="125">
                  <c:v>9</c:v>
                </c:pt>
                <c:pt idx="126">
                  <c:v>8.5</c:v>
                </c:pt>
                <c:pt idx="127">
                  <c:v>8.5</c:v>
                </c:pt>
                <c:pt idx="128">
                  <c:v>8</c:v>
                </c:pt>
                <c:pt idx="129">
                  <c:v>8</c:v>
                </c:pt>
                <c:pt idx="130">
                  <c:v>8</c:v>
                </c:pt>
                <c:pt idx="131">
                  <c:v>8</c:v>
                </c:pt>
                <c:pt idx="132">
                  <c:v>8</c:v>
                </c:pt>
                <c:pt idx="133">
                  <c:v>8</c:v>
                </c:pt>
                <c:pt idx="134">
                  <c:v>8</c:v>
                </c:pt>
                <c:pt idx="135">
                  <c:v>7.4</c:v>
                </c:pt>
                <c:pt idx="136">
                  <c:v>5.3</c:v>
                </c:pt>
                <c:pt idx="137">
                  <c:v>5.3</c:v>
                </c:pt>
                <c:pt idx="138">
                  <c:v>4.8</c:v>
                </c:pt>
                <c:pt idx="139">
                  <c:v>4.8</c:v>
                </c:pt>
                <c:pt idx="140">
                  <c:v>4.8</c:v>
                </c:pt>
                <c:pt idx="141">
                  <c:v>4.3</c:v>
                </c:pt>
                <c:pt idx="142">
                  <c:v>3.7</c:v>
                </c:pt>
                <c:pt idx="143">
                  <c:v>3.7</c:v>
                </c:pt>
                <c:pt idx="144">
                  <c:v>3.2</c:v>
                </c:pt>
                <c:pt idx="145">
                  <c:v>2.7</c:v>
                </c:pt>
                <c:pt idx="146">
                  <c:v>2.7</c:v>
                </c:pt>
                <c:pt idx="147">
                  <c:v>2.7</c:v>
                </c:pt>
                <c:pt idx="148">
                  <c:v>2.7</c:v>
                </c:pt>
                <c:pt idx="149">
                  <c:v>2.7</c:v>
                </c:pt>
                <c:pt idx="150">
                  <c:v>2.1</c:v>
                </c:pt>
                <c:pt idx="151">
                  <c:v>2.1</c:v>
                </c:pt>
                <c:pt idx="152">
                  <c:v>1.6</c:v>
                </c:pt>
                <c:pt idx="153">
                  <c:v>1.6</c:v>
                </c:pt>
                <c:pt idx="154">
                  <c:v>1.6</c:v>
                </c:pt>
                <c:pt idx="155">
                  <c:v>1.6</c:v>
                </c:pt>
                <c:pt idx="156">
                  <c:v>1.6</c:v>
                </c:pt>
                <c:pt idx="157">
                  <c:v>1.6</c:v>
                </c:pt>
                <c:pt idx="158">
                  <c:v>1.1000000000000001</c:v>
                </c:pt>
                <c:pt idx="159">
                  <c:v>1.6</c:v>
                </c:pt>
                <c:pt idx="160">
                  <c:v>1.6</c:v>
                </c:pt>
                <c:pt idx="161">
                  <c:v>1.6</c:v>
                </c:pt>
                <c:pt idx="162">
                  <c:v>1.6</c:v>
                </c:pt>
                <c:pt idx="163">
                  <c:v>1.6</c:v>
                </c:pt>
                <c:pt idx="164">
                  <c:v>1.6</c:v>
                </c:pt>
                <c:pt idx="165">
                  <c:v>1.6</c:v>
                </c:pt>
                <c:pt idx="166">
                  <c:v>1.6</c:v>
                </c:pt>
                <c:pt idx="167">
                  <c:v>1.6</c:v>
                </c:pt>
                <c:pt idx="168">
                  <c:v>2.7</c:v>
                </c:pt>
                <c:pt idx="169">
                  <c:v>2.7</c:v>
                </c:pt>
                <c:pt idx="170">
                  <c:v>2.7</c:v>
                </c:pt>
                <c:pt idx="171">
                  <c:v>3.2</c:v>
                </c:pt>
                <c:pt idx="172">
                  <c:v>2.7</c:v>
                </c:pt>
                <c:pt idx="173">
                  <c:v>2.1</c:v>
                </c:pt>
                <c:pt idx="174">
                  <c:v>2.1</c:v>
                </c:pt>
                <c:pt idx="175">
                  <c:v>2.7</c:v>
                </c:pt>
                <c:pt idx="176">
                  <c:v>2.7</c:v>
                </c:pt>
                <c:pt idx="177">
                  <c:v>4.3</c:v>
                </c:pt>
                <c:pt idx="178">
                  <c:v>5.3</c:v>
                </c:pt>
                <c:pt idx="179">
                  <c:v>6.9</c:v>
                </c:pt>
                <c:pt idx="180">
                  <c:v>6.4</c:v>
                </c:pt>
                <c:pt idx="181">
                  <c:v>5.9</c:v>
                </c:pt>
                <c:pt idx="182">
                  <c:v>5.9</c:v>
                </c:pt>
                <c:pt idx="183">
                  <c:v>5.9</c:v>
                </c:pt>
                <c:pt idx="184">
                  <c:v>6.9</c:v>
                </c:pt>
                <c:pt idx="185">
                  <c:v>8.5</c:v>
                </c:pt>
                <c:pt idx="186">
                  <c:v>9.6</c:v>
                </c:pt>
                <c:pt idx="187">
                  <c:v>10.1</c:v>
                </c:pt>
                <c:pt idx="188">
                  <c:v>10.6</c:v>
                </c:pt>
                <c:pt idx="189">
                  <c:v>12.2</c:v>
                </c:pt>
                <c:pt idx="190">
                  <c:v>14.4</c:v>
                </c:pt>
                <c:pt idx="191">
                  <c:v>13.8</c:v>
                </c:pt>
                <c:pt idx="192">
                  <c:v>16</c:v>
                </c:pt>
                <c:pt idx="193">
                  <c:v>18.600000000000001</c:v>
                </c:pt>
                <c:pt idx="194">
                  <c:v>19.100000000000001</c:v>
                </c:pt>
                <c:pt idx="195">
                  <c:v>21.3</c:v>
                </c:pt>
                <c:pt idx="196">
                  <c:v>20.2</c:v>
                </c:pt>
                <c:pt idx="197">
                  <c:v>21.8</c:v>
                </c:pt>
                <c:pt idx="198">
                  <c:v>26.1</c:v>
                </c:pt>
                <c:pt idx="199">
                  <c:v>29.3</c:v>
                </c:pt>
                <c:pt idx="200">
                  <c:v>28.2</c:v>
                </c:pt>
                <c:pt idx="201">
                  <c:v>34</c:v>
                </c:pt>
                <c:pt idx="202">
                  <c:v>37.200000000000003</c:v>
                </c:pt>
                <c:pt idx="203">
                  <c:v>38.299999999999997</c:v>
                </c:pt>
                <c:pt idx="204">
                  <c:v>37.200000000000003</c:v>
                </c:pt>
                <c:pt idx="205">
                  <c:v>34.6</c:v>
                </c:pt>
                <c:pt idx="206">
                  <c:v>31.9</c:v>
                </c:pt>
                <c:pt idx="207">
                  <c:v>33.5</c:v>
                </c:pt>
                <c:pt idx="208">
                  <c:v>33</c:v>
                </c:pt>
                <c:pt idx="209">
                  <c:v>35.1</c:v>
                </c:pt>
                <c:pt idx="210">
                  <c:v>36.200000000000003</c:v>
                </c:pt>
                <c:pt idx="211">
                  <c:v>35.6</c:v>
                </c:pt>
                <c:pt idx="212">
                  <c:v>38.299999999999997</c:v>
                </c:pt>
                <c:pt idx="213">
                  <c:v>36.200000000000003</c:v>
                </c:pt>
                <c:pt idx="214">
                  <c:v>30.9</c:v>
                </c:pt>
                <c:pt idx="215">
                  <c:v>30.9</c:v>
                </c:pt>
                <c:pt idx="216">
                  <c:v>30.9</c:v>
                </c:pt>
                <c:pt idx="217">
                  <c:v>32.4</c:v>
                </c:pt>
                <c:pt idx="218">
                  <c:v>31.9</c:v>
                </c:pt>
                <c:pt idx="219">
                  <c:v>32.4</c:v>
                </c:pt>
                <c:pt idx="220">
                  <c:v>28.2</c:v>
                </c:pt>
                <c:pt idx="221">
                  <c:v>27.1</c:v>
                </c:pt>
                <c:pt idx="222">
                  <c:v>26.1</c:v>
                </c:pt>
                <c:pt idx="223">
                  <c:v>25</c:v>
                </c:pt>
                <c:pt idx="224">
                  <c:v>25</c:v>
                </c:pt>
                <c:pt idx="225">
                  <c:v>24.5</c:v>
                </c:pt>
                <c:pt idx="226">
                  <c:v>23.4</c:v>
                </c:pt>
                <c:pt idx="227">
                  <c:v>22.3</c:v>
                </c:pt>
                <c:pt idx="228">
                  <c:v>21.3</c:v>
                </c:pt>
                <c:pt idx="229">
                  <c:v>18.600000000000001</c:v>
                </c:pt>
                <c:pt idx="230">
                  <c:v>18.100000000000001</c:v>
                </c:pt>
                <c:pt idx="231">
                  <c:v>19.100000000000001</c:v>
                </c:pt>
                <c:pt idx="232">
                  <c:v>19.100000000000001</c:v>
                </c:pt>
                <c:pt idx="233">
                  <c:v>18.600000000000001</c:v>
                </c:pt>
                <c:pt idx="234">
                  <c:v>14.9</c:v>
                </c:pt>
                <c:pt idx="235">
                  <c:v>16.5</c:v>
                </c:pt>
                <c:pt idx="236">
                  <c:v>16</c:v>
                </c:pt>
                <c:pt idx="237">
                  <c:v>15.4</c:v>
                </c:pt>
                <c:pt idx="238">
                  <c:v>15.4</c:v>
                </c:pt>
                <c:pt idx="239">
                  <c:v>15.4</c:v>
                </c:pt>
                <c:pt idx="240">
                  <c:v>15.4</c:v>
                </c:pt>
                <c:pt idx="241">
                  <c:v>14.9</c:v>
                </c:pt>
                <c:pt idx="242">
                  <c:v>16</c:v>
                </c:pt>
                <c:pt idx="243">
                  <c:v>15.4</c:v>
                </c:pt>
                <c:pt idx="244">
                  <c:v>16</c:v>
                </c:pt>
                <c:pt idx="245">
                  <c:v>16</c:v>
                </c:pt>
                <c:pt idx="246">
                  <c:v>16</c:v>
                </c:pt>
                <c:pt idx="247">
                  <c:v>14.4</c:v>
                </c:pt>
                <c:pt idx="248">
                  <c:v>14.4</c:v>
                </c:pt>
                <c:pt idx="249">
                  <c:v>12.8</c:v>
                </c:pt>
                <c:pt idx="250">
                  <c:v>12.8</c:v>
                </c:pt>
                <c:pt idx="251">
                  <c:v>11.7</c:v>
                </c:pt>
                <c:pt idx="252">
                  <c:v>11.7</c:v>
                </c:pt>
                <c:pt idx="253">
                  <c:v>12.2</c:v>
                </c:pt>
                <c:pt idx="254">
                  <c:v>11.2</c:v>
                </c:pt>
                <c:pt idx="255">
                  <c:v>11.7</c:v>
                </c:pt>
                <c:pt idx="256">
                  <c:v>12.2</c:v>
                </c:pt>
                <c:pt idx="257">
                  <c:v>12.2</c:v>
                </c:pt>
                <c:pt idx="258">
                  <c:v>12.2</c:v>
                </c:pt>
                <c:pt idx="259">
                  <c:v>12.8</c:v>
                </c:pt>
                <c:pt idx="260">
                  <c:v>11.7</c:v>
                </c:pt>
                <c:pt idx="261">
                  <c:v>11.2</c:v>
                </c:pt>
                <c:pt idx="262">
                  <c:v>11.2</c:v>
                </c:pt>
                <c:pt idx="263">
                  <c:v>10.199999999999999</c:v>
                </c:pt>
                <c:pt idx="264">
                  <c:v>9.1999999999999993</c:v>
                </c:pt>
                <c:pt idx="265">
                  <c:v>9.1999999999999993</c:v>
                </c:pt>
                <c:pt idx="266">
                  <c:v>9.6999999999999993</c:v>
                </c:pt>
                <c:pt idx="267">
                  <c:v>7.8</c:v>
                </c:pt>
                <c:pt idx="268">
                  <c:v>9.1999999999999993</c:v>
                </c:pt>
                <c:pt idx="269">
                  <c:v>9.1999999999999993</c:v>
                </c:pt>
                <c:pt idx="270">
                  <c:v>10.7</c:v>
                </c:pt>
                <c:pt idx="271">
                  <c:v>10.7</c:v>
                </c:pt>
                <c:pt idx="272">
                  <c:v>11.2</c:v>
                </c:pt>
                <c:pt idx="273">
                  <c:v>11.2</c:v>
                </c:pt>
                <c:pt idx="274">
                  <c:v>12.6</c:v>
                </c:pt>
                <c:pt idx="275">
                  <c:v>12.6</c:v>
                </c:pt>
                <c:pt idx="276">
                  <c:v>12.1</c:v>
                </c:pt>
                <c:pt idx="277">
                  <c:v>12.1</c:v>
                </c:pt>
                <c:pt idx="278">
                  <c:v>12.6</c:v>
                </c:pt>
                <c:pt idx="279">
                  <c:v>12.1</c:v>
                </c:pt>
                <c:pt idx="280">
                  <c:v>12.6</c:v>
                </c:pt>
                <c:pt idx="281">
                  <c:v>15</c:v>
                </c:pt>
                <c:pt idx="282">
                  <c:v>15.5</c:v>
                </c:pt>
                <c:pt idx="283">
                  <c:v>18</c:v>
                </c:pt>
                <c:pt idx="284">
                  <c:v>19.399999999999999</c:v>
                </c:pt>
                <c:pt idx="285">
                  <c:v>20.399999999999999</c:v>
                </c:pt>
                <c:pt idx="286">
                  <c:v>20.9</c:v>
                </c:pt>
                <c:pt idx="287">
                  <c:v>22.3</c:v>
                </c:pt>
                <c:pt idx="288">
                  <c:v>24.8</c:v>
                </c:pt>
                <c:pt idx="289">
                  <c:v>28.2</c:v>
                </c:pt>
                <c:pt idx="290">
                  <c:v>30.6</c:v>
                </c:pt>
                <c:pt idx="291">
                  <c:v>29.1</c:v>
                </c:pt>
                <c:pt idx="292">
                  <c:v>28.2</c:v>
                </c:pt>
                <c:pt idx="293">
                  <c:v>30.1</c:v>
                </c:pt>
                <c:pt idx="294">
                  <c:v>32</c:v>
                </c:pt>
                <c:pt idx="295">
                  <c:v>35</c:v>
                </c:pt>
                <c:pt idx="296">
                  <c:v>33.5</c:v>
                </c:pt>
                <c:pt idx="297">
                  <c:v>35</c:v>
                </c:pt>
                <c:pt idx="298">
                  <c:v>36.9</c:v>
                </c:pt>
                <c:pt idx="299">
                  <c:v>39.299999999999997</c:v>
                </c:pt>
                <c:pt idx="300">
                  <c:v>42.2</c:v>
                </c:pt>
                <c:pt idx="301">
                  <c:v>44.2</c:v>
                </c:pt>
                <c:pt idx="302">
                  <c:v>47.6</c:v>
                </c:pt>
                <c:pt idx="303">
                  <c:v>50</c:v>
                </c:pt>
                <c:pt idx="304">
                  <c:v>51.9</c:v>
                </c:pt>
                <c:pt idx="305">
                  <c:v>52.4</c:v>
                </c:pt>
                <c:pt idx="306">
                  <c:v>51.9</c:v>
                </c:pt>
                <c:pt idx="307">
                  <c:v>51.9</c:v>
                </c:pt>
                <c:pt idx="308">
                  <c:v>53.4</c:v>
                </c:pt>
                <c:pt idx="309">
                  <c:v>60.2</c:v>
                </c:pt>
                <c:pt idx="310">
                  <c:v>60.7</c:v>
                </c:pt>
                <c:pt idx="311">
                  <c:v>63.6</c:v>
                </c:pt>
                <c:pt idx="312">
                  <c:v>66</c:v>
                </c:pt>
                <c:pt idx="313">
                  <c:v>67.5</c:v>
                </c:pt>
                <c:pt idx="314">
                  <c:v>64.099999999999994</c:v>
                </c:pt>
                <c:pt idx="315">
                  <c:v>68.400000000000006</c:v>
                </c:pt>
                <c:pt idx="316">
                  <c:v>68.400000000000006</c:v>
                </c:pt>
                <c:pt idx="317">
                  <c:v>70.900000000000006</c:v>
                </c:pt>
                <c:pt idx="318">
                  <c:v>71.400000000000006</c:v>
                </c:pt>
                <c:pt idx="319">
                  <c:v>72.8</c:v>
                </c:pt>
                <c:pt idx="320">
                  <c:v>75.2</c:v>
                </c:pt>
                <c:pt idx="321">
                  <c:v>73.8</c:v>
                </c:pt>
                <c:pt idx="322">
                  <c:v>76.7</c:v>
                </c:pt>
                <c:pt idx="323">
                  <c:v>75.7</c:v>
                </c:pt>
                <c:pt idx="324">
                  <c:v>66.900000000000006</c:v>
                </c:pt>
                <c:pt idx="325">
                  <c:v>66.5</c:v>
                </c:pt>
                <c:pt idx="326">
                  <c:v>66.5</c:v>
                </c:pt>
                <c:pt idx="327">
                  <c:v>66.099999999999994</c:v>
                </c:pt>
                <c:pt idx="328">
                  <c:v>66.900000000000006</c:v>
                </c:pt>
                <c:pt idx="329">
                  <c:v>66.900000000000006</c:v>
                </c:pt>
                <c:pt idx="330">
                  <c:v>69.900000000000006</c:v>
                </c:pt>
                <c:pt idx="331">
                  <c:v>67.8</c:v>
                </c:pt>
                <c:pt idx="332">
                  <c:v>68.599999999999994</c:v>
                </c:pt>
                <c:pt idx="333">
                  <c:v>68.2</c:v>
                </c:pt>
                <c:pt idx="334">
                  <c:v>68.599999999999994</c:v>
                </c:pt>
                <c:pt idx="335">
                  <c:v>68.2</c:v>
                </c:pt>
                <c:pt idx="336">
                  <c:v>68.2</c:v>
                </c:pt>
                <c:pt idx="337">
                  <c:v>66.900000000000006</c:v>
                </c:pt>
                <c:pt idx="338">
                  <c:v>63.6</c:v>
                </c:pt>
                <c:pt idx="339">
                  <c:v>67.400000000000006</c:v>
                </c:pt>
                <c:pt idx="340">
                  <c:v>69.5</c:v>
                </c:pt>
                <c:pt idx="341">
                  <c:v>69.900000000000006</c:v>
                </c:pt>
                <c:pt idx="342">
                  <c:v>69.900000000000006</c:v>
                </c:pt>
                <c:pt idx="343">
                  <c:v>71.599999999999994</c:v>
                </c:pt>
                <c:pt idx="344">
                  <c:v>72.5</c:v>
                </c:pt>
                <c:pt idx="345">
                  <c:v>68.2</c:v>
                </c:pt>
                <c:pt idx="346">
                  <c:v>70.3</c:v>
                </c:pt>
                <c:pt idx="347">
                  <c:v>71.2</c:v>
                </c:pt>
                <c:pt idx="348">
                  <c:v>71.2</c:v>
                </c:pt>
                <c:pt idx="349">
                  <c:v>71.2</c:v>
                </c:pt>
                <c:pt idx="350">
                  <c:v>72.5</c:v>
                </c:pt>
                <c:pt idx="351">
                  <c:v>71.599999999999994</c:v>
                </c:pt>
                <c:pt idx="352">
                  <c:v>72.5</c:v>
                </c:pt>
                <c:pt idx="353">
                  <c:v>72.900000000000006</c:v>
                </c:pt>
                <c:pt idx="354">
                  <c:v>74.2</c:v>
                </c:pt>
                <c:pt idx="355">
                  <c:v>79.2</c:v>
                </c:pt>
                <c:pt idx="356">
                  <c:v>78.400000000000006</c:v>
                </c:pt>
                <c:pt idx="357">
                  <c:v>78.8</c:v>
                </c:pt>
                <c:pt idx="358">
                  <c:v>79.2</c:v>
                </c:pt>
                <c:pt idx="359">
                  <c:v>75.8</c:v>
                </c:pt>
                <c:pt idx="360">
                  <c:v>78.400000000000006</c:v>
                </c:pt>
                <c:pt idx="361">
                  <c:v>73.7</c:v>
                </c:pt>
                <c:pt idx="362">
                  <c:v>72</c:v>
                </c:pt>
                <c:pt idx="363">
                  <c:v>73.7</c:v>
                </c:pt>
                <c:pt idx="364">
                  <c:v>74.2</c:v>
                </c:pt>
                <c:pt idx="365">
                  <c:v>75.8</c:v>
                </c:pt>
                <c:pt idx="366">
                  <c:v>78</c:v>
                </c:pt>
                <c:pt idx="367">
                  <c:v>77.099999999999994</c:v>
                </c:pt>
                <c:pt idx="368">
                  <c:v>76.7</c:v>
                </c:pt>
                <c:pt idx="369">
                  <c:v>73.7</c:v>
                </c:pt>
                <c:pt idx="370">
                  <c:v>75.8</c:v>
                </c:pt>
                <c:pt idx="371">
                  <c:v>78.400000000000006</c:v>
                </c:pt>
                <c:pt idx="372">
                  <c:v>75.8</c:v>
                </c:pt>
                <c:pt idx="373">
                  <c:v>72.900000000000006</c:v>
                </c:pt>
                <c:pt idx="374">
                  <c:v>70.3</c:v>
                </c:pt>
                <c:pt idx="375">
                  <c:v>70.3</c:v>
                </c:pt>
                <c:pt idx="376">
                  <c:v>65.7</c:v>
                </c:pt>
                <c:pt idx="377">
                  <c:v>62.3</c:v>
                </c:pt>
                <c:pt idx="378">
                  <c:v>63.1</c:v>
                </c:pt>
                <c:pt idx="379">
                  <c:v>64.8</c:v>
                </c:pt>
                <c:pt idx="380">
                  <c:v>61.9</c:v>
                </c:pt>
                <c:pt idx="381">
                  <c:v>60.6</c:v>
                </c:pt>
                <c:pt idx="382">
                  <c:v>59.7</c:v>
                </c:pt>
                <c:pt idx="383">
                  <c:v>61</c:v>
                </c:pt>
                <c:pt idx="384">
                  <c:v>58.1</c:v>
                </c:pt>
                <c:pt idx="385">
                  <c:v>59.3</c:v>
                </c:pt>
                <c:pt idx="386">
                  <c:v>64.3</c:v>
                </c:pt>
                <c:pt idx="387">
                  <c:v>60.2</c:v>
                </c:pt>
                <c:pt idx="388">
                  <c:v>52.5</c:v>
                </c:pt>
                <c:pt idx="389">
                  <c:v>49.8</c:v>
                </c:pt>
                <c:pt idx="390">
                  <c:v>48.4</c:v>
                </c:pt>
                <c:pt idx="391">
                  <c:v>47.5</c:v>
                </c:pt>
                <c:pt idx="392">
                  <c:v>48.4</c:v>
                </c:pt>
                <c:pt idx="393">
                  <c:v>46.2</c:v>
                </c:pt>
                <c:pt idx="394">
                  <c:v>45.2</c:v>
                </c:pt>
                <c:pt idx="395">
                  <c:v>44.3</c:v>
                </c:pt>
                <c:pt idx="396">
                  <c:v>43</c:v>
                </c:pt>
                <c:pt idx="397">
                  <c:v>41.6</c:v>
                </c:pt>
                <c:pt idx="398">
                  <c:v>40.700000000000003</c:v>
                </c:pt>
                <c:pt idx="399">
                  <c:v>40.700000000000003</c:v>
                </c:pt>
                <c:pt idx="400">
                  <c:v>39.4</c:v>
                </c:pt>
                <c:pt idx="401">
                  <c:v>37.6</c:v>
                </c:pt>
                <c:pt idx="402">
                  <c:v>37.1</c:v>
                </c:pt>
                <c:pt idx="403">
                  <c:v>35.700000000000003</c:v>
                </c:pt>
                <c:pt idx="404">
                  <c:v>33.9</c:v>
                </c:pt>
                <c:pt idx="405">
                  <c:v>33.9</c:v>
                </c:pt>
                <c:pt idx="406">
                  <c:v>34.799999999999997</c:v>
                </c:pt>
                <c:pt idx="407">
                  <c:v>33.5</c:v>
                </c:pt>
                <c:pt idx="408">
                  <c:v>30.8</c:v>
                </c:pt>
                <c:pt idx="409">
                  <c:v>28.1</c:v>
                </c:pt>
                <c:pt idx="410">
                  <c:v>27.1</c:v>
                </c:pt>
                <c:pt idx="411">
                  <c:v>27.6</c:v>
                </c:pt>
                <c:pt idx="412">
                  <c:v>27.1</c:v>
                </c:pt>
                <c:pt idx="413">
                  <c:v>27.1</c:v>
                </c:pt>
                <c:pt idx="414">
                  <c:v>27</c:v>
                </c:pt>
                <c:pt idx="415">
                  <c:v>27.5</c:v>
                </c:pt>
                <c:pt idx="416">
                  <c:v>24.1</c:v>
                </c:pt>
                <c:pt idx="417">
                  <c:v>24.1</c:v>
                </c:pt>
                <c:pt idx="418">
                  <c:v>25</c:v>
                </c:pt>
                <c:pt idx="419">
                  <c:v>24.6</c:v>
                </c:pt>
                <c:pt idx="420">
                  <c:v>26.3</c:v>
                </c:pt>
                <c:pt idx="421">
                  <c:v>27.2</c:v>
                </c:pt>
                <c:pt idx="422">
                  <c:v>26.3</c:v>
                </c:pt>
                <c:pt idx="423">
                  <c:v>27.2</c:v>
                </c:pt>
                <c:pt idx="424">
                  <c:v>27.2</c:v>
                </c:pt>
                <c:pt idx="425">
                  <c:v>28.1</c:v>
                </c:pt>
                <c:pt idx="426">
                  <c:v>31.3</c:v>
                </c:pt>
                <c:pt idx="427">
                  <c:v>31.7</c:v>
                </c:pt>
                <c:pt idx="428">
                  <c:v>37.1</c:v>
                </c:pt>
                <c:pt idx="429">
                  <c:v>40.200000000000003</c:v>
                </c:pt>
                <c:pt idx="430">
                  <c:v>41.1</c:v>
                </c:pt>
                <c:pt idx="431">
                  <c:v>42.9</c:v>
                </c:pt>
                <c:pt idx="432">
                  <c:v>50</c:v>
                </c:pt>
                <c:pt idx="433">
                  <c:v>55.4</c:v>
                </c:pt>
                <c:pt idx="434">
                  <c:v>60.3</c:v>
                </c:pt>
                <c:pt idx="435">
                  <c:v>63.8</c:v>
                </c:pt>
                <c:pt idx="436">
                  <c:v>65.2</c:v>
                </c:pt>
                <c:pt idx="437">
                  <c:v>69.2</c:v>
                </c:pt>
                <c:pt idx="438">
                  <c:v>72.8</c:v>
                </c:pt>
                <c:pt idx="439">
                  <c:v>76.3</c:v>
                </c:pt>
                <c:pt idx="440">
                  <c:v>81.3</c:v>
                </c:pt>
                <c:pt idx="441">
                  <c:v>83.9</c:v>
                </c:pt>
                <c:pt idx="442">
                  <c:v>90.6</c:v>
                </c:pt>
                <c:pt idx="443">
                  <c:v>93.8</c:v>
                </c:pt>
                <c:pt idx="444">
                  <c:v>94.4</c:v>
                </c:pt>
                <c:pt idx="445">
                  <c:v>93.8</c:v>
                </c:pt>
                <c:pt idx="446">
                  <c:v>92.3</c:v>
                </c:pt>
                <c:pt idx="447">
                  <c:v>95.2</c:v>
                </c:pt>
                <c:pt idx="448">
                  <c:v>98.4</c:v>
                </c:pt>
                <c:pt idx="449">
                  <c:v>97.6</c:v>
                </c:pt>
                <c:pt idx="450">
                  <c:v>99.2</c:v>
                </c:pt>
                <c:pt idx="451">
                  <c:v>96.7</c:v>
                </c:pt>
                <c:pt idx="452">
                  <c:v>99.6</c:v>
                </c:pt>
                <c:pt idx="453">
                  <c:v>97.2</c:v>
                </c:pt>
                <c:pt idx="454">
                  <c:v>98.3</c:v>
                </c:pt>
                <c:pt idx="455">
                  <c:v>98.6</c:v>
                </c:pt>
                <c:pt idx="456">
                  <c:v>96.5</c:v>
                </c:pt>
                <c:pt idx="457">
                  <c:v>92.7</c:v>
                </c:pt>
                <c:pt idx="458">
                  <c:v>93.8</c:v>
                </c:pt>
                <c:pt idx="459">
                  <c:v>98.2</c:v>
                </c:pt>
                <c:pt idx="460">
                  <c:v>98.3</c:v>
                </c:pt>
                <c:pt idx="461">
                  <c:v>98.3</c:v>
                </c:pt>
                <c:pt idx="462">
                  <c:v>98.6</c:v>
                </c:pt>
                <c:pt idx="463">
                  <c:v>99.7</c:v>
                </c:pt>
                <c:pt idx="464">
                  <c:v>98.9</c:v>
                </c:pt>
                <c:pt idx="465">
                  <c:v>103</c:v>
                </c:pt>
                <c:pt idx="466">
                  <c:v>101.6</c:v>
                </c:pt>
                <c:pt idx="467">
                  <c:v>97.8</c:v>
                </c:pt>
                <c:pt idx="468">
                  <c:v>96.7</c:v>
                </c:pt>
                <c:pt idx="469">
                  <c:v>95.9</c:v>
                </c:pt>
                <c:pt idx="470">
                  <c:v>96.4</c:v>
                </c:pt>
                <c:pt idx="471">
                  <c:v>99.7</c:v>
                </c:pt>
                <c:pt idx="472">
                  <c:v>97.5</c:v>
                </c:pt>
                <c:pt idx="473">
                  <c:v>94.6</c:v>
                </c:pt>
                <c:pt idx="474">
                  <c:v>93.5</c:v>
                </c:pt>
                <c:pt idx="475">
                  <c:v>95.5</c:v>
                </c:pt>
                <c:pt idx="476">
                  <c:v>92.9</c:v>
                </c:pt>
                <c:pt idx="477">
                  <c:v>93.2</c:v>
                </c:pt>
                <c:pt idx="478">
                  <c:v>92</c:v>
                </c:pt>
                <c:pt idx="479">
                  <c:v>95.2</c:v>
                </c:pt>
                <c:pt idx="480">
                  <c:v>96</c:v>
                </c:pt>
                <c:pt idx="481">
                  <c:v>90.8</c:v>
                </c:pt>
                <c:pt idx="482">
                  <c:v>90.5</c:v>
                </c:pt>
                <c:pt idx="483">
                  <c:v>88.5</c:v>
                </c:pt>
                <c:pt idx="484">
                  <c:v>83</c:v>
                </c:pt>
                <c:pt idx="485">
                  <c:v>82.2</c:v>
                </c:pt>
                <c:pt idx="486">
                  <c:v>77</c:v>
                </c:pt>
                <c:pt idx="487">
                  <c:v>72.599999999999994</c:v>
                </c:pt>
                <c:pt idx="488">
                  <c:v>72.099999999999994</c:v>
                </c:pt>
                <c:pt idx="489">
                  <c:v>70.3</c:v>
                </c:pt>
                <c:pt idx="490">
                  <c:v>71.8</c:v>
                </c:pt>
                <c:pt idx="491">
                  <c:v>70.900000000000006</c:v>
                </c:pt>
                <c:pt idx="492">
                  <c:v>62.8</c:v>
                </c:pt>
                <c:pt idx="493">
                  <c:v>59.8</c:v>
                </c:pt>
                <c:pt idx="494">
                  <c:v>55.5</c:v>
                </c:pt>
                <c:pt idx="495">
                  <c:v>54.3</c:v>
                </c:pt>
                <c:pt idx="496">
                  <c:v>52.9</c:v>
                </c:pt>
                <c:pt idx="497">
                  <c:v>53.5</c:v>
                </c:pt>
                <c:pt idx="498">
                  <c:v>52.9</c:v>
                </c:pt>
                <c:pt idx="499">
                  <c:v>52.1</c:v>
                </c:pt>
                <c:pt idx="500">
                  <c:v>50</c:v>
                </c:pt>
                <c:pt idx="501">
                  <c:v>43.3</c:v>
                </c:pt>
                <c:pt idx="502">
                  <c:v>41.5</c:v>
                </c:pt>
                <c:pt idx="503">
                  <c:v>39.799999999999997</c:v>
                </c:pt>
                <c:pt idx="504">
                  <c:v>39.6</c:v>
                </c:pt>
                <c:pt idx="505">
                  <c:v>38.700000000000003</c:v>
                </c:pt>
                <c:pt idx="506">
                  <c:v>37.799999999999997</c:v>
                </c:pt>
                <c:pt idx="507">
                  <c:v>35.200000000000003</c:v>
                </c:pt>
                <c:pt idx="508">
                  <c:v>34.1</c:v>
                </c:pt>
                <c:pt idx="509">
                  <c:v>30.7</c:v>
                </c:pt>
                <c:pt idx="510">
                  <c:v>29.7</c:v>
                </c:pt>
                <c:pt idx="511">
                  <c:v>30.6</c:v>
                </c:pt>
                <c:pt idx="512">
                  <c:v>30.6</c:v>
                </c:pt>
                <c:pt idx="513">
                  <c:v>28.6</c:v>
                </c:pt>
                <c:pt idx="514">
                  <c:v>26.7</c:v>
                </c:pt>
                <c:pt idx="515">
                  <c:v>23.6</c:v>
                </c:pt>
                <c:pt idx="516">
                  <c:v>22.2</c:v>
                </c:pt>
                <c:pt idx="517">
                  <c:v>21.9</c:v>
                </c:pt>
                <c:pt idx="518">
                  <c:v>21.9</c:v>
                </c:pt>
                <c:pt idx="519">
                  <c:v>21.1</c:v>
                </c:pt>
                <c:pt idx="520">
                  <c:v>17.2</c:v>
                </c:pt>
                <c:pt idx="521">
                  <c:v>16.3</c:v>
                </c:pt>
                <c:pt idx="522">
                  <c:v>15.4</c:v>
                </c:pt>
                <c:pt idx="523">
                  <c:v>14.4</c:v>
                </c:pt>
                <c:pt idx="524">
                  <c:v>14.6</c:v>
                </c:pt>
                <c:pt idx="525">
                  <c:v>15.6</c:v>
                </c:pt>
                <c:pt idx="526">
                  <c:v>15.4</c:v>
                </c:pt>
                <c:pt idx="527">
                  <c:v>16.2</c:v>
                </c:pt>
                <c:pt idx="528">
                  <c:v>15.1</c:v>
                </c:pt>
                <c:pt idx="529">
                  <c:v>13.8</c:v>
                </c:pt>
                <c:pt idx="530">
                  <c:v>13.1</c:v>
                </c:pt>
                <c:pt idx="531">
                  <c:v>13.1</c:v>
                </c:pt>
                <c:pt idx="532">
                  <c:v>12.8</c:v>
                </c:pt>
                <c:pt idx="533">
                  <c:v>12.1</c:v>
                </c:pt>
                <c:pt idx="534">
                  <c:v>11.3</c:v>
                </c:pt>
                <c:pt idx="535">
                  <c:v>11.5</c:v>
                </c:pt>
                <c:pt idx="536">
                  <c:v>11.3</c:v>
                </c:pt>
                <c:pt idx="537">
                  <c:v>11.5</c:v>
                </c:pt>
                <c:pt idx="538">
                  <c:v>11.3</c:v>
                </c:pt>
                <c:pt idx="539">
                  <c:v>11.8</c:v>
                </c:pt>
                <c:pt idx="540">
                  <c:v>11.8</c:v>
                </c:pt>
                <c:pt idx="541">
                  <c:v>10.8</c:v>
                </c:pt>
                <c:pt idx="542">
                  <c:v>7.7</c:v>
                </c:pt>
                <c:pt idx="543">
                  <c:v>7.7</c:v>
                </c:pt>
                <c:pt idx="544">
                  <c:v>8.4</c:v>
                </c:pt>
                <c:pt idx="545">
                  <c:v>9.1999999999999993</c:v>
                </c:pt>
                <c:pt idx="546">
                  <c:v>9.8000000000000007</c:v>
                </c:pt>
                <c:pt idx="547">
                  <c:v>11.1</c:v>
                </c:pt>
                <c:pt idx="548">
                  <c:v>10.6</c:v>
                </c:pt>
                <c:pt idx="549">
                  <c:v>11.4</c:v>
                </c:pt>
                <c:pt idx="550">
                  <c:v>12.4</c:v>
                </c:pt>
                <c:pt idx="551">
                  <c:v>12.9</c:v>
                </c:pt>
                <c:pt idx="552">
                  <c:v>12.9</c:v>
                </c:pt>
                <c:pt idx="553">
                  <c:v>13.1</c:v>
                </c:pt>
                <c:pt idx="554">
                  <c:v>12.3</c:v>
                </c:pt>
                <c:pt idx="555">
                  <c:v>12.6</c:v>
                </c:pt>
                <c:pt idx="556">
                  <c:v>14.1</c:v>
                </c:pt>
                <c:pt idx="557">
                  <c:v>16.399999999999999</c:v>
                </c:pt>
                <c:pt idx="558">
                  <c:v>17.2</c:v>
                </c:pt>
                <c:pt idx="559">
                  <c:v>17</c:v>
                </c:pt>
                <c:pt idx="560">
                  <c:v>18.399999999999999</c:v>
                </c:pt>
                <c:pt idx="561">
                  <c:v>19.100000000000001</c:v>
                </c:pt>
                <c:pt idx="562">
                  <c:v>20.6</c:v>
                </c:pt>
                <c:pt idx="563">
                  <c:v>22.8</c:v>
                </c:pt>
                <c:pt idx="564">
                  <c:v>22</c:v>
                </c:pt>
                <c:pt idx="565">
                  <c:v>23</c:v>
                </c:pt>
                <c:pt idx="566">
                  <c:v>23.5</c:v>
                </c:pt>
                <c:pt idx="567">
                  <c:v>25.4</c:v>
                </c:pt>
                <c:pt idx="568">
                  <c:v>25.9</c:v>
                </c:pt>
                <c:pt idx="569">
                  <c:v>26.7</c:v>
                </c:pt>
                <c:pt idx="570">
                  <c:v>26.9</c:v>
                </c:pt>
                <c:pt idx="571">
                  <c:v>28.3</c:v>
                </c:pt>
                <c:pt idx="572">
                  <c:v>29.5</c:v>
                </c:pt>
                <c:pt idx="573">
                  <c:v>29.8</c:v>
                </c:pt>
                <c:pt idx="574">
                  <c:v>31.3</c:v>
                </c:pt>
                <c:pt idx="575">
                  <c:v>31.8</c:v>
                </c:pt>
                <c:pt idx="576">
                  <c:v>33.200000000000003</c:v>
                </c:pt>
                <c:pt idx="577">
                  <c:v>33.200000000000003</c:v>
                </c:pt>
                <c:pt idx="578">
                  <c:v>34.4</c:v>
                </c:pt>
                <c:pt idx="579">
                  <c:v>34.4</c:v>
                </c:pt>
                <c:pt idx="580">
                  <c:v>35.700000000000003</c:v>
                </c:pt>
                <c:pt idx="581">
                  <c:v>36.9</c:v>
                </c:pt>
                <c:pt idx="582">
                  <c:v>37.1</c:v>
                </c:pt>
                <c:pt idx="583">
                  <c:v>36.700000000000003</c:v>
                </c:pt>
                <c:pt idx="584">
                  <c:v>39</c:v>
                </c:pt>
                <c:pt idx="585">
                  <c:v>41.1</c:v>
                </c:pt>
                <c:pt idx="586">
                  <c:v>43.1</c:v>
                </c:pt>
                <c:pt idx="587">
                  <c:v>43.8</c:v>
                </c:pt>
                <c:pt idx="588">
                  <c:v>45</c:v>
                </c:pt>
                <c:pt idx="589">
                  <c:v>44.1</c:v>
                </c:pt>
                <c:pt idx="590">
                  <c:v>46</c:v>
                </c:pt>
                <c:pt idx="591">
                  <c:v>47.4</c:v>
                </c:pt>
                <c:pt idx="592">
                  <c:v>47.3</c:v>
                </c:pt>
                <c:pt idx="593">
                  <c:v>46</c:v>
                </c:pt>
                <c:pt idx="594">
                  <c:v>45.8</c:v>
                </c:pt>
                <c:pt idx="595">
                  <c:v>44.8</c:v>
                </c:pt>
                <c:pt idx="596">
                  <c:v>43.6</c:v>
                </c:pt>
                <c:pt idx="597">
                  <c:v>42.3</c:v>
                </c:pt>
                <c:pt idx="598">
                  <c:v>39.299999999999997</c:v>
                </c:pt>
                <c:pt idx="599">
                  <c:v>37</c:v>
                </c:pt>
                <c:pt idx="600">
                  <c:v>36.200000000000003</c:v>
                </c:pt>
                <c:pt idx="601">
                  <c:v>35.700000000000003</c:v>
                </c:pt>
                <c:pt idx="602">
                  <c:v>34.200000000000003</c:v>
                </c:pt>
                <c:pt idx="603">
                  <c:v>33.6</c:v>
                </c:pt>
                <c:pt idx="604">
                  <c:v>31.6</c:v>
                </c:pt>
                <c:pt idx="605">
                  <c:v>28.6</c:v>
                </c:pt>
                <c:pt idx="606">
                  <c:v>28.6</c:v>
                </c:pt>
                <c:pt idx="607">
                  <c:v>27.8</c:v>
                </c:pt>
                <c:pt idx="608">
                  <c:v>27.9</c:v>
                </c:pt>
                <c:pt idx="609">
                  <c:v>27.9</c:v>
                </c:pt>
                <c:pt idx="610">
                  <c:v>25.3</c:v>
                </c:pt>
                <c:pt idx="611">
                  <c:v>24.6</c:v>
                </c:pt>
                <c:pt idx="612">
                  <c:v>22.5</c:v>
                </c:pt>
                <c:pt idx="613">
                  <c:v>20.8</c:v>
                </c:pt>
                <c:pt idx="614">
                  <c:v>19</c:v>
                </c:pt>
                <c:pt idx="615">
                  <c:v>19</c:v>
                </c:pt>
                <c:pt idx="616">
                  <c:v>18.8</c:v>
                </c:pt>
                <c:pt idx="617">
                  <c:v>17.7</c:v>
                </c:pt>
                <c:pt idx="618">
                  <c:v>15.9</c:v>
                </c:pt>
                <c:pt idx="619">
                  <c:v>15</c:v>
                </c:pt>
                <c:pt idx="620">
                  <c:v>14.2</c:v>
                </c:pt>
                <c:pt idx="621">
                  <c:v>13.2</c:v>
                </c:pt>
                <c:pt idx="622">
                  <c:v>12.9</c:v>
                </c:pt>
                <c:pt idx="623">
                  <c:v>12.9</c:v>
                </c:pt>
                <c:pt idx="624">
                  <c:v>12.4</c:v>
                </c:pt>
                <c:pt idx="625">
                  <c:v>11.9</c:v>
                </c:pt>
                <c:pt idx="626">
                  <c:v>10.6</c:v>
                </c:pt>
                <c:pt idx="627">
                  <c:v>10.1</c:v>
                </c:pt>
                <c:pt idx="628">
                  <c:v>9.6</c:v>
                </c:pt>
                <c:pt idx="629">
                  <c:v>8.8000000000000007</c:v>
                </c:pt>
                <c:pt idx="630">
                  <c:v>8.8000000000000007</c:v>
                </c:pt>
                <c:pt idx="631">
                  <c:v>7.9</c:v>
                </c:pt>
                <c:pt idx="632">
                  <c:v>7.4</c:v>
                </c:pt>
                <c:pt idx="633">
                  <c:v>6.6</c:v>
                </c:pt>
                <c:pt idx="634">
                  <c:v>6.1</c:v>
                </c:pt>
                <c:pt idx="635">
                  <c:v>5.8</c:v>
                </c:pt>
                <c:pt idx="636">
                  <c:v>5.3</c:v>
                </c:pt>
                <c:pt idx="637">
                  <c:v>5.0999999999999996</c:v>
                </c:pt>
                <c:pt idx="638">
                  <c:v>4.8</c:v>
                </c:pt>
                <c:pt idx="639">
                  <c:v>4</c:v>
                </c:pt>
                <c:pt idx="640">
                  <c:v>3.8</c:v>
                </c:pt>
                <c:pt idx="641">
                  <c:v>3.8</c:v>
                </c:pt>
                <c:pt idx="642">
                  <c:v>3.1</c:v>
                </c:pt>
                <c:pt idx="643">
                  <c:v>3.1</c:v>
                </c:pt>
                <c:pt idx="644">
                  <c:v>3.1</c:v>
                </c:pt>
                <c:pt idx="645">
                  <c:v>2.6</c:v>
                </c:pt>
                <c:pt idx="646">
                  <c:v>2.5</c:v>
                </c:pt>
                <c:pt idx="647">
                  <c:v>2.5</c:v>
                </c:pt>
                <c:pt idx="648">
                  <c:v>2.2999999999999998</c:v>
                </c:pt>
                <c:pt idx="649">
                  <c:v>2.2999999999999998</c:v>
                </c:pt>
                <c:pt idx="650">
                  <c:v>2.5</c:v>
                </c:pt>
                <c:pt idx="651">
                  <c:v>2.5</c:v>
                </c:pt>
                <c:pt idx="652">
                  <c:v>2.5</c:v>
                </c:pt>
                <c:pt idx="653">
                  <c:v>2.2999999999999998</c:v>
                </c:pt>
                <c:pt idx="654">
                  <c:v>2.1</c:v>
                </c:pt>
                <c:pt idx="655">
                  <c:v>2</c:v>
                </c:pt>
                <c:pt idx="656">
                  <c:v>1.8</c:v>
                </c:pt>
                <c:pt idx="657">
                  <c:v>2</c:v>
                </c:pt>
                <c:pt idx="658">
                  <c:v>2</c:v>
                </c:pt>
                <c:pt idx="659">
                  <c:v>1.7</c:v>
                </c:pt>
                <c:pt idx="660">
                  <c:v>1.5</c:v>
                </c:pt>
                <c:pt idx="661">
                  <c:v>1.5</c:v>
                </c:pt>
                <c:pt idx="662">
                  <c:v>1.7</c:v>
                </c:pt>
                <c:pt idx="663">
                  <c:v>1.7</c:v>
                </c:pt>
                <c:pt idx="664">
                  <c:v>1.5</c:v>
                </c:pt>
                <c:pt idx="665">
                  <c:v>1.5</c:v>
                </c:pt>
                <c:pt idx="666">
                  <c:v>1.5</c:v>
                </c:pt>
                <c:pt idx="667">
                  <c:v>1.3</c:v>
                </c:pt>
                <c:pt idx="668">
                  <c:v>1.3</c:v>
                </c:pt>
                <c:pt idx="669">
                  <c:v>1.2</c:v>
                </c:pt>
                <c:pt idx="670">
                  <c:v>0.3</c:v>
                </c:pt>
                <c:pt idx="671">
                  <c:v>0.3</c:v>
                </c:pt>
                <c:pt idx="672">
                  <c:v>0.3</c:v>
                </c:pt>
                <c:pt idx="673">
                  <c:v>0.2</c:v>
                </c:pt>
                <c:pt idx="674">
                  <c:v>0.2</c:v>
                </c:pt>
                <c:pt idx="675">
                  <c:v>0.2</c:v>
                </c:pt>
                <c:pt idx="676">
                  <c:v>0.2</c:v>
                </c:pt>
                <c:pt idx="677">
                  <c:v>0.2</c:v>
                </c:pt>
                <c:pt idx="678">
                  <c:v>0.2</c:v>
                </c:pt>
                <c:pt idx="679">
                  <c:v>0.2</c:v>
                </c:pt>
                <c:pt idx="680">
                  <c:v>0.2</c:v>
                </c:pt>
                <c:pt idx="681">
                  <c:v>0.2</c:v>
                </c:pt>
                <c:pt idx="682">
                  <c:v>0.2</c:v>
                </c:pt>
                <c:pt idx="683">
                  <c:v>0.2</c:v>
                </c:pt>
                <c:pt idx="684">
                  <c:v>0.2</c:v>
                </c:pt>
                <c:pt idx="685">
                  <c:v>0.2</c:v>
                </c:pt>
                <c:pt idx="686">
                  <c:v>0.2</c:v>
                </c:pt>
                <c:pt idx="687">
                  <c:v>0.2</c:v>
                </c:pt>
                <c:pt idx="688">
                  <c:v>0.2</c:v>
                </c:pt>
                <c:pt idx="689">
                  <c:v>0.2</c:v>
                </c:pt>
                <c:pt idx="690">
                  <c:v>0.2</c:v>
                </c:pt>
                <c:pt idx="691">
                  <c:v>0.2</c:v>
                </c:pt>
                <c:pt idx="692">
                  <c:v>0.2</c:v>
                </c:pt>
                <c:pt idx="693">
                  <c:v>0.2</c:v>
                </c:pt>
                <c:pt idx="694">
                  <c:v>0.3</c:v>
                </c:pt>
                <c:pt idx="695">
                  <c:v>0.3</c:v>
                </c:pt>
                <c:pt idx="696">
                  <c:v>0.3</c:v>
                </c:pt>
                <c:pt idx="697">
                  <c:v>0.3</c:v>
                </c:pt>
                <c:pt idx="698">
                  <c:v>0.3</c:v>
                </c:pt>
                <c:pt idx="699">
                  <c:v>0.3</c:v>
                </c:pt>
                <c:pt idx="700">
                  <c:v>0.3</c:v>
                </c:pt>
                <c:pt idx="701">
                  <c:v>0.3</c:v>
                </c:pt>
                <c:pt idx="702">
                  <c:v>0.3</c:v>
                </c:pt>
                <c:pt idx="703">
                  <c:v>0.3</c:v>
                </c:pt>
                <c:pt idx="704">
                  <c:v>0.3</c:v>
                </c:pt>
                <c:pt idx="705">
                  <c:v>0.3</c:v>
                </c:pt>
                <c:pt idx="706">
                  <c:v>0.3</c:v>
                </c:pt>
                <c:pt idx="707">
                  <c:v>0.3</c:v>
                </c:pt>
                <c:pt idx="708">
                  <c:v>0.3</c:v>
                </c:pt>
                <c:pt idx="709">
                  <c:v>0.3</c:v>
                </c:pt>
                <c:pt idx="710">
                  <c:v>0.3</c:v>
                </c:pt>
                <c:pt idx="711">
                  <c:v>0.2</c:v>
                </c:pt>
                <c:pt idx="712">
                  <c:v>0.2</c:v>
                </c:pt>
                <c:pt idx="713">
                  <c:v>0.3</c:v>
                </c:pt>
                <c:pt idx="714">
                  <c:v>0.3</c:v>
                </c:pt>
                <c:pt idx="715">
                  <c:v>0.3</c:v>
                </c:pt>
                <c:pt idx="716">
                  <c:v>0.8</c:v>
                </c:pt>
                <c:pt idx="717">
                  <c:v>1</c:v>
                </c:pt>
                <c:pt idx="718">
                  <c:v>1</c:v>
                </c:pt>
                <c:pt idx="719">
                  <c:v>1.1000000000000001</c:v>
                </c:pt>
                <c:pt idx="720">
                  <c:v>1.5</c:v>
                </c:pt>
                <c:pt idx="721">
                  <c:v>1.5</c:v>
                </c:pt>
                <c:pt idx="722">
                  <c:v>1.8</c:v>
                </c:pt>
                <c:pt idx="723">
                  <c:v>2.2999999999999998</c:v>
                </c:pt>
                <c:pt idx="724">
                  <c:v>2.1</c:v>
                </c:pt>
                <c:pt idx="725">
                  <c:v>2.8</c:v>
                </c:pt>
                <c:pt idx="726">
                  <c:v>3.3</c:v>
                </c:pt>
                <c:pt idx="727">
                  <c:v>3.9</c:v>
                </c:pt>
                <c:pt idx="728">
                  <c:v>3.8</c:v>
                </c:pt>
                <c:pt idx="729">
                  <c:v>4.5999999999999996</c:v>
                </c:pt>
                <c:pt idx="730">
                  <c:v>6</c:v>
                </c:pt>
                <c:pt idx="731">
                  <c:v>7.2</c:v>
                </c:pt>
                <c:pt idx="732">
                  <c:v>7.5</c:v>
                </c:pt>
                <c:pt idx="733">
                  <c:v>7.7</c:v>
                </c:pt>
                <c:pt idx="734">
                  <c:v>7.7</c:v>
                </c:pt>
                <c:pt idx="735">
                  <c:v>8.1999999999999993</c:v>
                </c:pt>
                <c:pt idx="736">
                  <c:v>9.8000000000000007</c:v>
                </c:pt>
                <c:pt idx="737">
                  <c:v>11.8</c:v>
                </c:pt>
                <c:pt idx="738">
                  <c:v>12.6</c:v>
                </c:pt>
                <c:pt idx="739">
                  <c:v>14.2</c:v>
                </c:pt>
                <c:pt idx="740">
                  <c:v>17.3</c:v>
                </c:pt>
                <c:pt idx="741">
                  <c:v>18.3</c:v>
                </c:pt>
                <c:pt idx="742">
                  <c:v>19.8</c:v>
                </c:pt>
                <c:pt idx="743">
                  <c:v>22.2</c:v>
                </c:pt>
                <c:pt idx="744">
                  <c:v>24</c:v>
                </c:pt>
                <c:pt idx="745">
                  <c:v>26.6</c:v>
                </c:pt>
                <c:pt idx="746">
                  <c:v>29.9</c:v>
                </c:pt>
                <c:pt idx="747">
                  <c:v>30.1</c:v>
                </c:pt>
                <c:pt idx="748">
                  <c:v>31.5</c:v>
                </c:pt>
                <c:pt idx="749">
                  <c:v>31.2</c:v>
                </c:pt>
                <c:pt idx="750">
                  <c:v>33.200000000000003</c:v>
                </c:pt>
                <c:pt idx="751">
                  <c:v>33</c:v>
                </c:pt>
                <c:pt idx="752">
                  <c:v>36.5</c:v>
                </c:pt>
                <c:pt idx="753">
                  <c:v>40.200000000000003</c:v>
                </c:pt>
                <c:pt idx="754">
                  <c:v>40.1</c:v>
                </c:pt>
                <c:pt idx="755">
                  <c:v>40.4</c:v>
                </c:pt>
                <c:pt idx="756">
                  <c:v>42.2</c:v>
                </c:pt>
                <c:pt idx="757">
                  <c:v>43.6</c:v>
                </c:pt>
                <c:pt idx="758">
                  <c:v>38.6</c:v>
                </c:pt>
                <c:pt idx="759">
                  <c:v>37.5</c:v>
                </c:pt>
                <c:pt idx="760">
                  <c:v>39.799999999999997</c:v>
                </c:pt>
                <c:pt idx="761">
                  <c:v>37.200000000000003</c:v>
                </c:pt>
                <c:pt idx="762">
                  <c:v>37.1</c:v>
                </c:pt>
                <c:pt idx="763">
                  <c:v>37.299999999999997</c:v>
                </c:pt>
                <c:pt idx="764">
                  <c:v>37.6</c:v>
                </c:pt>
                <c:pt idx="765">
                  <c:v>37.6</c:v>
                </c:pt>
                <c:pt idx="766">
                  <c:v>34.4</c:v>
                </c:pt>
                <c:pt idx="767">
                  <c:v>33.9</c:v>
                </c:pt>
                <c:pt idx="768">
                  <c:v>31.8</c:v>
                </c:pt>
                <c:pt idx="769">
                  <c:v>30.7</c:v>
                </c:pt>
                <c:pt idx="770">
                  <c:v>29.9</c:v>
                </c:pt>
                <c:pt idx="771">
                  <c:v>30.5</c:v>
                </c:pt>
                <c:pt idx="772">
                  <c:v>30.9</c:v>
                </c:pt>
                <c:pt idx="773">
                  <c:v>29.7</c:v>
                </c:pt>
                <c:pt idx="774">
                  <c:v>29.4</c:v>
                </c:pt>
                <c:pt idx="775">
                  <c:v>28.1</c:v>
                </c:pt>
                <c:pt idx="776">
                  <c:v>27.4</c:v>
                </c:pt>
                <c:pt idx="777">
                  <c:v>27.3</c:v>
                </c:pt>
                <c:pt idx="778">
                  <c:v>26.8</c:v>
                </c:pt>
                <c:pt idx="779">
                  <c:v>25.5</c:v>
                </c:pt>
                <c:pt idx="780">
                  <c:v>22.7</c:v>
                </c:pt>
                <c:pt idx="781">
                  <c:v>20.5</c:v>
                </c:pt>
                <c:pt idx="782">
                  <c:v>20.6</c:v>
                </c:pt>
                <c:pt idx="783">
                  <c:v>19.8</c:v>
                </c:pt>
                <c:pt idx="784">
                  <c:v>19.7</c:v>
                </c:pt>
                <c:pt idx="785">
                  <c:v>19.7</c:v>
                </c:pt>
                <c:pt idx="786">
                  <c:v>18.899999999999999</c:v>
                </c:pt>
                <c:pt idx="787">
                  <c:v>17.100000000000001</c:v>
                </c:pt>
                <c:pt idx="788">
                  <c:v>15.8</c:v>
                </c:pt>
                <c:pt idx="789">
                  <c:v>15.3</c:v>
                </c:pt>
                <c:pt idx="790">
                  <c:v>14.8</c:v>
                </c:pt>
                <c:pt idx="791">
                  <c:v>14.8</c:v>
                </c:pt>
                <c:pt idx="792">
                  <c:v>13.3</c:v>
                </c:pt>
                <c:pt idx="793">
                  <c:v>13</c:v>
                </c:pt>
                <c:pt idx="794">
                  <c:v>12.2</c:v>
                </c:pt>
                <c:pt idx="795">
                  <c:v>11.9</c:v>
                </c:pt>
                <c:pt idx="796">
                  <c:v>11.3</c:v>
                </c:pt>
                <c:pt idx="797">
                  <c:v>10.9</c:v>
                </c:pt>
                <c:pt idx="798">
                  <c:v>10.6</c:v>
                </c:pt>
                <c:pt idx="799">
                  <c:v>10.3</c:v>
                </c:pt>
                <c:pt idx="800">
                  <c:v>10.1</c:v>
                </c:pt>
                <c:pt idx="801">
                  <c:v>8.8000000000000007</c:v>
                </c:pt>
                <c:pt idx="802">
                  <c:v>8.3000000000000007</c:v>
                </c:pt>
                <c:pt idx="803">
                  <c:v>8.3000000000000007</c:v>
                </c:pt>
                <c:pt idx="804">
                  <c:v>8</c:v>
                </c:pt>
                <c:pt idx="805">
                  <c:v>8</c:v>
                </c:pt>
                <c:pt idx="806">
                  <c:v>7.8</c:v>
                </c:pt>
                <c:pt idx="807">
                  <c:v>7.8</c:v>
                </c:pt>
                <c:pt idx="808">
                  <c:v>7.3</c:v>
                </c:pt>
                <c:pt idx="809">
                  <c:v>7.1</c:v>
                </c:pt>
                <c:pt idx="810">
                  <c:v>6.1</c:v>
                </c:pt>
                <c:pt idx="811">
                  <c:v>6</c:v>
                </c:pt>
                <c:pt idx="812">
                  <c:v>6.1</c:v>
                </c:pt>
                <c:pt idx="813">
                  <c:v>6.1</c:v>
                </c:pt>
                <c:pt idx="814">
                  <c:v>5.8</c:v>
                </c:pt>
                <c:pt idx="815">
                  <c:v>6</c:v>
                </c:pt>
                <c:pt idx="816">
                  <c:v>5.2</c:v>
                </c:pt>
                <c:pt idx="817">
                  <c:v>4.8</c:v>
                </c:pt>
                <c:pt idx="818">
                  <c:v>4.7</c:v>
                </c:pt>
                <c:pt idx="819">
                  <c:v>4.8</c:v>
                </c:pt>
                <c:pt idx="820">
                  <c:v>5.2</c:v>
                </c:pt>
                <c:pt idx="821">
                  <c:v>4.4000000000000004</c:v>
                </c:pt>
                <c:pt idx="822">
                  <c:v>4.5</c:v>
                </c:pt>
                <c:pt idx="823">
                  <c:v>4</c:v>
                </c:pt>
                <c:pt idx="824">
                  <c:v>3.9</c:v>
                </c:pt>
                <c:pt idx="825">
                  <c:v>4</c:v>
                </c:pt>
                <c:pt idx="826">
                  <c:v>4</c:v>
                </c:pt>
                <c:pt idx="827">
                  <c:v>3.9</c:v>
                </c:pt>
                <c:pt idx="828">
                  <c:v>3.9</c:v>
                </c:pt>
                <c:pt idx="829">
                  <c:v>3.7</c:v>
                </c:pt>
                <c:pt idx="830">
                  <c:v>3.6</c:v>
                </c:pt>
                <c:pt idx="831">
                  <c:v>3.6</c:v>
                </c:pt>
                <c:pt idx="832">
                  <c:v>3.6</c:v>
                </c:pt>
                <c:pt idx="833">
                  <c:v>3.7</c:v>
                </c:pt>
                <c:pt idx="834">
                  <c:v>3.4</c:v>
                </c:pt>
                <c:pt idx="835">
                  <c:v>3.2</c:v>
                </c:pt>
                <c:pt idx="836">
                  <c:v>3.4</c:v>
                </c:pt>
                <c:pt idx="837">
                  <c:v>3.4</c:v>
                </c:pt>
                <c:pt idx="838">
                  <c:v>3.2</c:v>
                </c:pt>
                <c:pt idx="839">
                  <c:v>3.2</c:v>
                </c:pt>
                <c:pt idx="840">
                  <c:v>3.2</c:v>
                </c:pt>
                <c:pt idx="841">
                  <c:v>3.4</c:v>
                </c:pt>
                <c:pt idx="842">
                  <c:v>3.2</c:v>
                </c:pt>
                <c:pt idx="843">
                  <c:v>3.2</c:v>
                </c:pt>
                <c:pt idx="844">
                  <c:v>3.1</c:v>
                </c:pt>
                <c:pt idx="845">
                  <c:v>3.2</c:v>
                </c:pt>
                <c:pt idx="846">
                  <c:v>3.1</c:v>
                </c:pt>
                <c:pt idx="847">
                  <c:v>3.1</c:v>
                </c:pt>
                <c:pt idx="848">
                  <c:v>3.5</c:v>
                </c:pt>
                <c:pt idx="849">
                  <c:v>3.2</c:v>
                </c:pt>
                <c:pt idx="850">
                  <c:v>2.9</c:v>
                </c:pt>
                <c:pt idx="851">
                  <c:v>2.7</c:v>
                </c:pt>
                <c:pt idx="852">
                  <c:v>2.6</c:v>
                </c:pt>
                <c:pt idx="853">
                  <c:v>2.6</c:v>
                </c:pt>
                <c:pt idx="854">
                  <c:v>2.9</c:v>
                </c:pt>
                <c:pt idx="855">
                  <c:v>3.2</c:v>
                </c:pt>
                <c:pt idx="856">
                  <c:v>3.2</c:v>
                </c:pt>
                <c:pt idx="857">
                  <c:v>3.2</c:v>
                </c:pt>
                <c:pt idx="858">
                  <c:v>2.9</c:v>
                </c:pt>
                <c:pt idx="859">
                  <c:v>2.6</c:v>
                </c:pt>
                <c:pt idx="860">
                  <c:v>2.6</c:v>
                </c:pt>
                <c:pt idx="861">
                  <c:v>2.6</c:v>
                </c:pt>
                <c:pt idx="862">
                  <c:v>2.4</c:v>
                </c:pt>
                <c:pt idx="863">
                  <c:v>2.4</c:v>
                </c:pt>
                <c:pt idx="864">
                  <c:v>2.2999999999999998</c:v>
                </c:pt>
                <c:pt idx="865">
                  <c:v>2.4</c:v>
                </c:pt>
                <c:pt idx="866">
                  <c:v>2.1</c:v>
                </c:pt>
                <c:pt idx="867">
                  <c:v>1.9</c:v>
                </c:pt>
                <c:pt idx="868">
                  <c:v>1.9</c:v>
                </c:pt>
                <c:pt idx="869">
                  <c:v>1.9</c:v>
                </c:pt>
                <c:pt idx="870">
                  <c:v>1.4</c:v>
                </c:pt>
                <c:pt idx="871">
                  <c:v>1.3</c:v>
                </c:pt>
                <c:pt idx="872">
                  <c:v>1.1000000000000001</c:v>
                </c:pt>
                <c:pt idx="873">
                  <c:v>1.1000000000000001</c:v>
                </c:pt>
                <c:pt idx="874">
                  <c:v>1.3</c:v>
                </c:pt>
                <c:pt idx="875">
                  <c:v>1.3</c:v>
                </c:pt>
                <c:pt idx="876">
                  <c:v>1.1000000000000001</c:v>
                </c:pt>
                <c:pt idx="877">
                  <c:v>1.1000000000000001</c:v>
                </c:pt>
                <c:pt idx="878">
                  <c:v>1.1000000000000001</c:v>
                </c:pt>
                <c:pt idx="879">
                  <c:v>1</c:v>
                </c:pt>
                <c:pt idx="880">
                  <c:v>1.1000000000000001</c:v>
                </c:pt>
                <c:pt idx="881">
                  <c:v>1.1000000000000001</c:v>
                </c:pt>
                <c:pt idx="882">
                  <c:v>1.1000000000000001</c:v>
                </c:pt>
                <c:pt idx="883">
                  <c:v>1</c:v>
                </c:pt>
                <c:pt idx="884">
                  <c:v>1</c:v>
                </c:pt>
                <c:pt idx="885">
                  <c:v>1</c:v>
                </c:pt>
                <c:pt idx="886">
                  <c:v>0.8</c:v>
                </c:pt>
                <c:pt idx="887">
                  <c:v>0.5</c:v>
                </c:pt>
                <c:pt idx="888">
                  <c:v>0.5</c:v>
                </c:pt>
                <c:pt idx="889">
                  <c:v>0.5</c:v>
                </c:pt>
                <c:pt idx="890">
                  <c:v>0.5</c:v>
                </c:pt>
                <c:pt idx="891">
                  <c:v>0.8</c:v>
                </c:pt>
                <c:pt idx="892">
                  <c:v>0.7</c:v>
                </c:pt>
                <c:pt idx="893">
                  <c:v>0.8</c:v>
                </c:pt>
                <c:pt idx="894">
                  <c:v>1.3</c:v>
                </c:pt>
                <c:pt idx="895">
                  <c:v>1.3</c:v>
                </c:pt>
                <c:pt idx="896">
                  <c:v>1.2</c:v>
                </c:pt>
                <c:pt idx="897">
                  <c:v>0.8</c:v>
                </c:pt>
                <c:pt idx="898">
                  <c:v>1.2</c:v>
                </c:pt>
                <c:pt idx="899">
                  <c:v>1.2</c:v>
                </c:pt>
                <c:pt idx="900">
                  <c:v>1</c:v>
                </c:pt>
                <c:pt idx="901">
                  <c:v>1.5</c:v>
                </c:pt>
                <c:pt idx="902">
                  <c:v>1.8</c:v>
                </c:pt>
                <c:pt idx="903">
                  <c:v>2</c:v>
                </c:pt>
                <c:pt idx="904">
                  <c:v>2</c:v>
                </c:pt>
                <c:pt idx="905">
                  <c:v>3.2</c:v>
                </c:pt>
                <c:pt idx="906">
                  <c:v>3.8</c:v>
                </c:pt>
                <c:pt idx="907">
                  <c:v>4</c:v>
                </c:pt>
                <c:pt idx="908">
                  <c:v>3.9</c:v>
                </c:pt>
                <c:pt idx="909">
                  <c:v>4.7</c:v>
                </c:pt>
                <c:pt idx="910">
                  <c:v>4.7</c:v>
                </c:pt>
                <c:pt idx="911">
                  <c:v>5.2</c:v>
                </c:pt>
                <c:pt idx="912">
                  <c:v>6.6</c:v>
                </c:pt>
                <c:pt idx="913">
                  <c:v>6.9</c:v>
                </c:pt>
                <c:pt idx="914">
                  <c:v>7.7</c:v>
                </c:pt>
                <c:pt idx="915">
                  <c:v>8.1999999999999993</c:v>
                </c:pt>
                <c:pt idx="916">
                  <c:v>8.6</c:v>
                </c:pt>
                <c:pt idx="917">
                  <c:v>8.1999999999999993</c:v>
                </c:pt>
                <c:pt idx="918">
                  <c:v>9.1</c:v>
                </c:pt>
                <c:pt idx="919">
                  <c:v>9.6999999999999993</c:v>
                </c:pt>
                <c:pt idx="920">
                  <c:v>10</c:v>
                </c:pt>
                <c:pt idx="921">
                  <c:v>10.6</c:v>
                </c:pt>
                <c:pt idx="922">
                  <c:v>12</c:v>
                </c:pt>
                <c:pt idx="923">
                  <c:v>11.9</c:v>
                </c:pt>
                <c:pt idx="924">
                  <c:v>11.5</c:v>
                </c:pt>
                <c:pt idx="925">
                  <c:v>11.5</c:v>
                </c:pt>
                <c:pt idx="926">
                  <c:v>12</c:v>
                </c:pt>
                <c:pt idx="927">
                  <c:v>11.5</c:v>
                </c:pt>
                <c:pt idx="928">
                  <c:v>11</c:v>
                </c:pt>
                <c:pt idx="929">
                  <c:v>11.5</c:v>
                </c:pt>
                <c:pt idx="930">
                  <c:v>9.8000000000000007</c:v>
                </c:pt>
                <c:pt idx="931">
                  <c:v>9.8000000000000007</c:v>
                </c:pt>
                <c:pt idx="932">
                  <c:v>10.7</c:v>
                </c:pt>
                <c:pt idx="933">
                  <c:v>12.1</c:v>
                </c:pt>
                <c:pt idx="934">
                  <c:v>12.5</c:v>
                </c:pt>
                <c:pt idx="935">
                  <c:v>13.7</c:v>
                </c:pt>
                <c:pt idx="936">
                  <c:v>14.2</c:v>
                </c:pt>
                <c:pt idx="937">
                  <c:v>14.9</c:v>
                </c:pt>
                <c:pt idx="938">
                  <c:v>14.4</c:v>
                </c:pt>
                <c:pt idx="939">
                  <c:v>15.2</c:v>
                </c:pt>
                <c:pt idx="940">
                  <c:v>15.6</c:v>
                </c:pt>
                <c:pt idx="941">
                  <c:v>15.4</c:v>
                </c:pt>
              </c:numCache>
            </c:numRef>
          </c:val>
          <c:smooth val="0"/>
          <c:extLst>
            <c:ext xmlns:c16="http://schemas.microsoft.com/office/drawing/2014/chart" uri="{C3380CC4-5D6E-409C-BE32-E72D297353CC}">
              <c16:uniqueId val="{00000002-5A5C-4ACC-880D-C3EDFB00FB58}"/>
            </c:ext>
          </c:extLst>
        </c:ser>
        <c:dLbls>
          <c:showLegendKey val="0"/>
          <c:showVal val="0"/>
          <c:showCatName val="0"/>
          <c:showSerName val="0"/>
          <c:showPercent val="0"/>
          <c:showBubbleSize val="0"/>
        </c:dLbls>
        <c:marker val="1"/>
        <c:smooth val="0"/>
        <c:axId val="613720320"/>
        <c:axId val="613719664"/>
      </c:lineChart>
      <c:catAx>
        <c:axId val="613711792"/>
        <c:scaling>
          <c:orientation val="minMax"/>
        </c:scaling>
        <c:delete val="0"/>
        <c:axPos val="b"/>
        <c:minorGridlines>
          <c:spPr>
            <a:ln w="9525" cap="flat" cmpd="sng" algn="ctr">
              <a:noFill/>
              <a:round/>
            </a:ln>
            <a:effectLst/>
          </c:spPr>
        </c:minorGridlines>
        <c:numFmt formatCode="m/d/yyyy"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13710808"/>
        <c:crosses val="autoZero"/>
        <c:auto val="1"/>
        <c:lblAlgn val="ctr"/>
        <c:lblOffset val="100"/>
        <c:noMultiLvlLbl val="0"/>
      </c:catAx>
      <c:valAx>
        <c:axId val="613710808"/>
        <c:scaling>
          <c:orientation val="minMax"/>
          <c:max val="30000"/>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13711792"/>
        <c:crosses val="autoZero"/>
        <c:crossBetween val="between"/>
        <c:majorUnit val="5000"/>
      </c:valAx>
      <c:valAx>
        <c:axId val="613719664"/>
        <c:scaling>
          <c:orientation val="minMax"/>
          <c:max val="12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13720320"/>
        <c:crosses val="max"/>
        <c:crossBetween val="between"/>
      </c:valAx>
      <c:catAx>
        <c:axId val="613720320"/>
        <c:scaling>
          <c:orientation val="minMax"/>
        </c:scaling>
        <c:delete val="1"/>
        <c:axPos val="b"/>
        <c:numFmt formatCode="General" sourceLinked="1"/>
        <c:majorTickMark val="out"/>
        <c:minorTickMark val="none"/>
        <c:tickLblPos val="nextTo"/>
        <c:crossAx val="613719664"/>
        <c:crosses val="autoZero"/>
        <c:auto val="1"/>
        <c:lblAlgn val="ctr"/>
        <c:lblOffset val="100"/>
        <c:noMultiLvlLbl val="0"/>
      </c:catAx>
      <c:spPr>
        <a:noFill/>
        <a:ln>
          <a:noFill/>
        </a:ln>
        <a:effectLst/>
      </c:spPr>
    </c:plotArea>
    <c:legend>
      <c:legendPos val="b"/>
      <c:layout>
        <c:manualLayout>
          <c:xMode val="edge"/>
          <c:yMode val="edge"/>
          <c:x val="4.5504629629629631E-2"/>
          <c:y val="7.4284821428843378E-2"/>
          <c:w val="0.36777083333333327"/>
          <c:h val="6.6979755427706067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399011585243456E-2"/>
          <c:y val="0.20099591486391905"/>
          <c:w val="0.92904741191047691"/>
          <c:h val="0.69839332019084022"/>
        </c:manualLayout>
      </c:layout>
      <c:barChart>
        <c:barDir val="col"/>
        <c:grouping val="clustered"/>
        <c:varyColors val="0"/>
        <c:ser>
          <c:idx val="0"/>
          <c:order val="0"/>
          <c:tx>
            <c:strRef>
              <c:f>'業況 （グラフ用）'!$D$6</c:f>
              <c:strCache>
                <c:ptCount val="1"/>
                <c:pt idx="0">
                  <c:v>2020年3月</c:v>
                </c:pt>
              </c:strCache>
            </c:strRef>
          </c:tx>
          <c:spPr>
            <a:solidFill>
              <a:schemeClr val="accent1"/>
            </a:solidFill>
            <a:ln>
              <a:solidFill>
                <a:schemeClr val="accent1"/>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（グラフ用）'!$D$7:$D$19</c:f>
              <c:numCache>
                <c:formatCode>0\ </c:formatCode>
                <c:ptCount val="13"/>
                <c:pt idx="0">
                  <c:v>-10</c:v>
                </c:pt>
                <c:pt idx="1">
                  <c:v>-16</c:v>
                </c:pt>
                <c:pt idx="2">
                  <c:v>-44</c:v>
                </c:pt>
                <c:pt idx="3">
                  <c:v>-23</c:v>
                </c:pt>
                <c:pt idx="4">
                  <c:v>-3</c:v>
                </c:pt>
                <c:pt idx="5">
                  <c:v>0</c:v>
                </c:pt>
                <c:pt idx="6">
                  <c:v>-29</c:v>
                </c:pt>
                <c:pt idx="7">
                  <c:v>-23</c:v>
                </c:pt>
                <c:pt idx="8">
                  <c:v>-12</c:v>
                </c:pt>
                <c:pt idx="9">
                  <c:v>-22</c:v>
                </c:pt>
                <c:pt idx="10">
                  <c:v>-13</c:v>
                </c:pt>
                <c:pt idx="11">
                  <c:v>-5</c:v>
                </c:pt>
                <c:pt idx="12">
                  <c:v>-19</c:v>
                </c:pt>
              </c:numCache>
            </c:numRef>
          </c:val>
          <c:extLst>
            <c:ext xmlns:c16="http://schemas.microsoft.com/office/drawing/2014/chart" uri="{C3380CC4-5D6E-409C-BE32-E72D297353CC}">
              <c16:uniqueId val="{00000000-E92B-4DCB-918C-2CA505AF864E}"/>
            </c:ext>
          </c:extLst>
        </c:ser>
        <c:ser>
          <c:idx val="1"/>
          <c:order val="1"/>
          <c:tx>
            <c:strRef>
              <c:f>'業況 （グラフ用）'!$E$6</c:f>
              <c:strCache>
                <c:ptCount val="1"/>
                <c:pt idx="0">
                  <c:v>2020年6月</c:v>
                </c:pt>
              </c:strCache>
            </c:strRef>
          </c:tx>
          <c:spPr>
            <a:pattFill prst="wdUpDiag">
              <a:fgClr>
                <a:srgbClr val="7030A0"/>
              </a:fgClr>
              <a:bgClr>
                <a:schemeClr val="bg1"/>
              </a:bgClr>
            </a:pattFill>
            <a:ln>
              <a:solidFill>
                <a:srgbClr val="7030A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（グラフ用）'!$E$7:$E$19</c:f>
              <c:numCache>
                <c:formatCode>0\ </c:formatCode>
                <c:ptCount val="13"/>
                <c:pt idx="0">
                  <c:v>-36</c:v>
                </c:pt>
                <c:pt idx="1">
                  <c:v>-42</c:v>
                </c:pt>
                <c:pt idx="2">
                  <c:v>-59</c:v>
                </c:pt>
                <c:pt idx="3">
                  <c:v>-47</c:v>
                </c:pt>
                <c:pt idx="4">
                  <c:v>-21</c:v>
                </c:pt>
                <c:pt idx="5">
                  <c:v>-19</c:v>
                </c:pt>
                <c:pt idx="6">
                  <c:v>-77</c:v>
                </c:pt>
                <c:pt idx="7">
                  <c:v>-62</c:v>
                </c:pt>
                <c:pt idx="8">
                  <c:v>-24</c:v>
                </c:pt>
                <c:pt idx="9">
                  <c:v>-55</c:v>
                </c:pt>
                <c:pt idx="10">
                  <c:v>-37</c:v>
                </c:pt>
                <c:pt idx="11">
                  <c:v>-24</c:v>
                </c:pt>
                <c:pt idx="12">
                  <c:v>-57</c:v>
                </c:pt>
              </c:numCache>
            </c:numRef>
          </c:val>
          <c:extLst>
            <c:ext xmlns:c16="http://schemas.microsoft.com/office/drawing/2014/chart" uri="{C3380CC4-5D6E-409C-BE32-E72D297353CC}">
              <c16:uniqueId val="{00000001-E92B-4DCB-918C-2CA505AF864E}"/>
            </c:ext>
          </c:extLst>
        </c:ser>
        <c:ser>
          <c:idx val="2"/>
          <c:order val="2"/>
          <c:tx>
            <c:strRef>
              <c:f>'業況 （グラフ用）'!$F$6</c:f>
              <c:strCache>
                <c:ptCount val="1"/>
                <c:pt idx="0">
                  <c:v>2020年9月</c:v>
                </c:pt>
              </c:strCache>
            </c:strRef>
          </c:tx>
          <c:spPr>
            <a:solidFill>
              <a:schemeClr val="accent2">
                <a:lumMod val="60000"/>
                <a:lumOff val="40000"/>
              </a:schemeClr>
            </a:solidFill>
            <a:ln>
              <a:solidFill>
                <a:schemeClr val="accent2">
                  <a:lumMod val="60000"/>
                  <a:lumOff val="40000"/>
                </a:schemeClr>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（グラフ用）'!$F$7:$F$19</c:f>
              <c:numCache>
                <c:formatCode>0\ </c:formatCode>
                <c:ptCount val="13"/>
                <c:pt idx="0">
                  <c:v>-32</c:v>
                </c:pt>
                <c:pt idx="1">
                  <c:v>-39</c:v>
                </c:pt>
                <c:pt idx="2">
                  <c:v>-51</c:v>
                </c:pt>
                <c:pt idx="3">
                  <c:v>-32</c:v>
                </c:pt>
                <c:pt idx="4">
                  <c:v>-24</c:v>
                </c:pt>
                <c:pt idx="5">
                  <c:v>-30</c:v>
                </c:pt>
                <c:pt idx="6">
                  <c:v>-74</c:v>
                </c:pt>
                <c:pt idx="7">
                  <c:v>-65</c:v>
                </c:pt>
                <c:pt idx="8">
                  <c:v>-19</c:v>
                </c:pt>
                <c:pt idx="9">
                  <c:v>-54</c:v>
                </c:pt>
                <c:pt idx="10">
                  <c:v>-35</c:v>
                </c:pt>
                <c:pt idx="11">
                  <c:v>-27</c:v>
                </c:pt>
                <c:pt idx="12">
                  <c:v>-43</c:v>
                </c:pt>
              </c:numCache>
            </c:numRef>
          </c:val>
          <c:extLst>
            <c:ext xmlns:c16="http://schemas.microsoft.com/office/drawing/2014/chart" uri="{C3380CC4-5D6E-409C-BE32-E72D297353CC}">
              <c16:uniqueId val="{00000002-E92B-4DCB-918C-2CA505AF864E}"/>
            </c:ext>
          </c:extLst>
        </c:ser>
        <c:ser>
          <c:idx val="3"/>
          <c:order val="3"/>
          <c:tx>
            <c:strRef>
              <c:f>'業況 （グラフ用）'!$G$6</c:f>
              <c:strCache>
                <c:ptCount val="1"/>
                <c:pt idx="0">
                  <c:v>2020年12月</c:v>
                </c:pt>
              </c:strCache>
            </c:strRef>
          </c:tx>
          <c:spPr>
            <a:pattFill prst="lgCheck">
              <a:fgClr>
                <a:schemeClr val="accent4">
                  <a:lumMod val="50000"/>
                </a:schemeClr>
              </a:fgClr>
              <a:bgClr>
                <a:schemeClr val="bg1"/>
              </a:bgClr>
            </a:pattFill>
            <a:ln>
              <a:solidFill>
                <a:schemeClr val="accent4">
                  <a:lumMod val="50000"/>
                </a:schemeClr>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（グラフ用）'!$G$7:$G$19</c:f>
              <c:numCache>
                <c:formatCode>0\ </c:formatCode>
                <c:ptCount val="13"/>
                <c:pt idx="0">
                  <c:v>-20</c:v>
                </c:pt>
                <c:pt idx="1">
                  <c:v>-24</c:v>
                </c:pt>
                <c:pt idx="2">
                  <c:v>-43</c:v>
                </c:pt>
                <c:pt idx="3">
                  <c:v>-38</c:v>
                </c:pt>
                <c:pt idx="4">
                  <c:v>-5</c:v>
                </c:pt>
                <c:pt idx="5">
                  <c:v>-5</c:v>
                </c:pt>
                <c:pt idx="6">
                  <c:v>-32</c:v>
                </c:pt>
                <c:pt idx="7">
                  <c:v>-32</c:v>
                </c:pt>
                <c:pt idx="8">
                  <c:v>-21</c:v>
                </c:pt>
                <c:pt idx="9">
                  <c:v>-29</c:v>
                </c:pt>
                <c:pt idx="10">
                  <c:v>-19</c:v>
                </c:pt>
                <c:pt idx="11">
                  <c:v>-13</c:v>
                </c:pt>
                <c:pt idx="12">
                  <c:v>-27</c:v>
                </c:pt>
              </c:numCache>
            </c:numRef>
          </c:val>
          <c:extLst>
            <c:ext xmlns:c16="http://schemas.microsoft.com/office/drawing/2014/chart" uri="{C3380CC4-5D6E-409C-BE32-E72D297353CC}">
              <c16:uniqueId val="{00000003-E92B-4DCB-918C-2CA505AF864E}"/>
            </c:ext>
          </c:extLst>
        </c:ser>
        <c:ser>
          <c:idx val="4"/>
          <c:order val="4"/>
          <c:tx>
            <c:strRef>
              <c:f>'業況 （グラフ用）'!$H$6</c:f>
              <c:strCache>
                <c:ptCount val="1"/>
                <c:pt idx="0">
                  <c:v>2021年3月</c:v>
                </c:pt>
              </c:strCache>
            </c:strRef>
          </c:tx>
          <c:spPr>
            <a:solidFill>
              <a:schemeClr val="accent6"/>
            </a:solidFill>
            <a:ln>
              <a:solidFill>
                <a:schemeClr val="accent6"/>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（グラフ用）'!$H$7:$H$19</c:f>
              <c:numCache>
                <c:formatCode>0\ </c:formatCode>
                <c:ptCount val="13"/>
                <c:pt idx="0">
                  <c:v>-9</c:v>
                </c:pt>
                <c:pt idx="1">
                  <c:v>-6</c:v>
                </c:pt>
                <c:pt idx="2">
                  <c:v>-35</c:v>
                </c:pt>
                <c:pt idx="3">
                  <c:v>-32</c:v>
                </c:pt>
                <c:pt idx="4">
                  <c:v>10</c:v>
                </c:pt>
                <c:pt idx="5">
                  <c:v>11</c:v>
                </c:pt>
                <c:pt idx="6">
                  <c:v>7</c:v>
                </c:pt>
                <c:pt idx="7">
                  <c:v>14</c:v>
                </c:pt>
                <c:pt idx="8">
                  <c:v>-15</c:v>
                </c:pt>
                <c:pt idx="9">
                  <c:v>-13</c:v>
                </c:pt>
                <c:pt idx="10">
                  <c:v>-3</c:v>
                </c:pt>
                <c:pt idx="11">
                  <c:v>6</c:v>
                </c:pt>
                <c:pt idx="12">
                  <c:v>-11</c:v>
                </c:pt>
              </c:numCache>
            </c:numRef>
          </c:val>
          <c:extLst>
            <c:ext xmlns:c16="http://schemas.microsoft.com/office/drawing/2014/chart" uri="{C3380CC4-5D6E-409C-BE32-E72D297353CC}">
              <c16:uniqueId val="{00000004-E92B-4DCB-918C-2CA505AF864E}"/>
            </c:ext>
          </c:extLst>
        </c:ser>
        <c:ser>
          <c:idx val="5"/>
          <c:order val="5"/>
          <c:tx>
            <c:strRef>
              <c:f>'業況 （グラフ用）'!$I$6</c:f>
              <c:strCache>
                <c:ptCount val="1"/>
                <c:pt idx="0">
                  <c:v>2021年6月</c:v>
                </c:pt>
              </c:strCache>
            </c:strRef>
          </c:tx>
          <c:spPr>
            <a:pattFill prst="ltHorz">
              <a:fgClr>
                <a:srgbClr val="C00000"/>
              </a:fgClr>
              <a:bgClr>
                <a:schemeClr val="bg1"/>
              </a:bgClr>
            </a:pattFill>
            <a:ln>
              <a:solidFill>
                <a:srgbClr val="C0000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（グラフ用）'!$I$7:$I$19</c:f>
              <c:numCache>
                <c:formatCode>0\ </c:formatCode>
                <c:ptCount val="13"/>
                <c:pt idx="0">
                  <c:v>-5</c:v>
                </c:pt>
                <c:pt idx="1">
                  <c:v>-1</c:v>
                </c:pt>
                <c:pt idx="2">
                  <c:v>-41</c:v>
                </c:pt>
                <c:pt idx="3">
                  <c:v>-19</c:v>
                </c:pt>
                <c:pt idx="4">
                  <c:v>14</c:v>
                </c:pt>
                <c:pt idx="5">
                  <c:v>5</c:v>
                </c:pt>
                <c:pt idx="6">
                  <c:v>23</c:v>
                </c:pt>
                <c:pt idx="7">
                  <c:v>26</c:v>
                </c:pt>
                <c:pt idx="8">
                  <c:v>-24</c:v>
                </c:pt>
                <c:pt idx="9">
                  <c:v>4</c:v>
                </c:pt>
                <c:pt idx="10">
                  <c:v>3</c:v>
                </c:pt>
                <c:pt idx="11">
                  <c:v>15</c:v>
                </c:pt>
                <c:pt idx="12">
                  <c:v>-15</c:v>
                </c:pt>
              </c:numCache>
            </c:numRef>
          </c:val>
          <c:extLst>
            <c:ext xmlns:c16="http://schemas.microsoft.com/office/drawing/2014/chart" uri="{C3380CC4-5D6E-409C-BE32-E72D297353CC}">
              <c16:uniqueId val="{00000005-E92B-4DCB-918C-2CA505AF864E}"/>
            </c:ext>
          </c:extLst>
        </c:ser>
        <c:ser>
          <c:idx val="6"/>
          <c:order val="6"/>
          <c:tx>
            <c:strRef>
              <c:f>'業況 （グラフ用）'!$J$6</c:f>
              <c:strCache>
                <c:ptCount val="1"/>
                <c:pt idx="0">
                  <c:v>2021年9月</c:v>
                </c:pt>
              </c:strCache>
            </c:strRef>
          </c:tx>
          <c:spPr>
            <a:solidFill>
              <a:schemeClr val="accent4"/>
            </a:solidFill>
            <a:ln>
              <a:solidFill>
                <a:schemeClr val="accent4"/>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（グラフ用）'!$J$7:$J$19</c:f>
              <c:numCache>
                <c:formatCode>0\ </c:formatCode>
                <c:ptCount val="13"/>
                <c:pt idx="0">
                  <c:v>-1</c:v>
                </c:pt>
                <c:pt idx="1">
                  <c:v>3</c:v>
                </c:pt>
                <c:pt idx="2">
                  <c:v>-41</c:v>
                </c:pt>
                <c:pt idx="3">
                  <c:v>-32</c:v>
                </c:pt>
                <c:pt idx="4">
                  <c:v>24</c:v>
                </c:pt>
                <c:pt idx="5">
                  <c:v>5</c:v>
                </c:pt>
                <c:pt idx="6">
                  <c:v>29</c:v>
                </c:pt>
                <c:pt idx="7">
                  <c:v>26</c:v>
                </c:pt>
                <c:pt idx="8">
                  <c:v>-18</c:v>
                </c:pt>
                <c:pt idx="9">
                  <c:v>7</c:v>
                </c:pt>
                <c:pt idx="10">
                  <c:v>14</c:v>
                </c:pt>
                <c:pt idx="11">
                  <c:v>24</c:v>
                </c:pt>
                <c:pt idx="12">
                  <c:v>-21</c:v>
                </c:pt>
              </c:numCache>
            </c:numRef>
          </c:val>
          <c:extLst>
            <c:ext xmlns:c16="http://schemas.microsoft.com/office/drawing/2014/chart" uri="{C3380CC4-5D6E-409C-BE32-E72D297353CC}">
              <c16:uniqueId val="{00000006-E92B-4DCB-918C-2CA505AF864E}"/>
            </c:ext>
          </c:extLst>
        </c:ser>
        <c:ser>
          <c:idx val="7"/>
          <c:order val="7"/>
          <c:tx>
            <c:strRef>
              <c:f>'業況 （グラフ用）'!$K$6</c:f>
              <c:strCache>
                <c:ptCount val="1"/>
                <c:pt idx="0">
                  <c:v>2021年12月</c:v>
                </c:pt>
              </c:strCache>
            </c:strRef>
          </c:tx>
          <c:spPr>
            <a:pattFill prst="pct20">
              <a:fgClr>
                <a:srgbClr val="00B0F0"/>
              </a:fgClr>
              <a:bgClr>
                <a:schemeClr val="bg1"/>
              </a:bgClr>
            </a:pattFill>
            <a:ln>
              <a:solidFill>
                <a:srgbClr val="00B0F0">
                  <a:alpha val="97000"/>
                </a:srgbClr>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（グラフ用）'!$K$7:$K$19</c:f>
              <c:numCache>
                <c:formatCode>0\ </c:formatCode>
                <c:ptCount val="13"/>
                <c:pt idx="0">
                  <c:v>5</c:v>
                </c:pt>
                <c:pt idx="1">
                  <c:v>7</c:v>
                </c:pt>
                <c:pt idx="2">
                  <c:v>-30</c:v>
                </c:pt>
                <c:pt idx="3">
                  <c:v>-26</c:v>
                </c:pt>
                <c:pt idx="4">
                  <c:v>24</c:v>
                </c:pt>
                <c:pt idx="5">
                  <c:v>17</c:v>
                </c:pt>
                <c:pt idx="6">
                  <c:v>36</c:v>
                </c:pt>
                <c:pt idx="7">
                  <c:v>20</c:v>
                </c:pt>
                <c:pt idx="8">
                  <c:v>-20</c:v>
                </c:pt>
                <c:pt idx="9">
                  <c:v>6</c:v>
                </c:pt>
                <c:pt idx="10">
                  <c:v>13</c:v>
                </c:pt>
                <c:pt idx="11">
                  <c:v>30</c:v>
                </c:pt>
                <c:pt idx="12">
                  <c:v>-14</c:v>
                </c:pt>
              </c:numCache>
            </c:numRef>
          </c:val>
          <c:extLst>
            <c:ext xmlns:c16="http://schemas.microsoft.com/office/drawing/2014/chart" uri="{C3380CC4-5D6E-409C-BE32-E72D297353CC}">
              <c16:uniqueId val="{00000007-E92B-4DCB-918C-2CA505AF864E}"/>
            </c:ext>
          </c:extLst>
        </c:ser>
        <c:ser>
          <c:idx val="8"/>
          <c:order val="8"/>
          <c:tx>
            <c:strRef>
              <c:f>'業況 （グラフ用）'!$L$6</c:f>
              <c:strCache>
                <c:ptCount val="1"/>
                <c:pt idx="0">
                  <c:v>2022年3月</c:v>
                </c:pt>
              </c:strCache>
            </c:strRef>
          </c:tx>
          <c:spPr>
            <a:solidFill>
              <a:srgbClr val="FF99FF"/>
            </a:solidFill>
            <a:ln>
              <a:solidFill>
                <a:srgbClr val="FF99FF"/>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（グラフ用）'!$L$7:$L$19</c:f>
              <c:numCache>
                <c:formatCode>0\ </c:formatCode>
                <c:ptCount val="13"/>
                <c:pt idx="0">
                  <c:v>1</c:v>
                </c:pt>
                <c:pt idx="1">
                  <c:v>5</c:v>
                </c:pt>
                <c:pt idx="2">
                  <c:v>-31</c:v>
                </c:pt>
                <c:pt idx="3">
                  <c:v>-14</c:v>
                </c:pt>
                <c:pt idx="4">
                  <c:v>16</c:v>
                </c:pt>
                <c:pt idx="5">
                  <c:v>11</c:v>
                </c:pt>
                <c:pt idx="6">
                  <c:v>22</c:v>
                </c:pt>
                <c:pt idx="7">
                  <c:v>29</c:v>
                </c:pt>
                <c:pt idx="8">
                  <c:v>-26</c:v>
                </c:pt>
                <c:pt idx="9">
                  <c:v>6</c:v>
                </c:pt>
                <c:pt idx="10">
                  <c:v>17</c:v>
                </c:pt>
                <c:pt idx="11">
                  <c:v>24</c:v>
                </c:pt>
                <c:pt idx="12">
                  <c:v>-17</c:v>
                </c:pt>
              </c:numCache>
            </c:numRef>
          </c:val>
          <c:extLst>
            <c:ext xmlns:c16="http://schemas.microsoft.com/office/drawing/2014/chart" uri="{C3380CC4-5D6E-409C-BE32-E72D297353CC}">
              <c16:uniqueId val="{00000008-E92B-4DCB-918C-2CA505AF864E}"/>
            </c:ext>
          </c:extLst>
        </c:ser>
        <c:ser>
          <c:idx val="9"/>
          <c:order val="9"/>
          <c:tx>
            <c:strRef>
              <c:f>'業況 （グラフ用）'!$M$6</c:f>
              <c:strCache>
                <c:ptCount val="1"/>
                <c:pt idx="0">
                  <c:v>2022年6月</c:v>
                </c:pt>
              </c:strCache>
            </c:strRef>
          </c:tx>
          <c:spPr>
            <a:pattFill prst="ltDnDiag">
              <a:fgClr>
                <a:srgbClr val="002060"/>
              </a:fgClr>
              <a:bgClr>
                <a:schemeClr val="bg1"/>
              </a:bgClr>
            </a:pattFill>
            <a:ln>
              <a:solidFill>
                <a:srgbClr val="00206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（グラフ用）'!$M$7:$M$19</c:f>
              <c:numCache>
                <c:formatCode>0\ </c:formatCode>
                <c:ptCount val="13"/>
                <c:pt idx="0">
                  <c:v>1</c:v>
                </c:pt>
                <c:pt idx="1">
                  <c:v>-1</c:v>
                </c:pt>
                <c:pt idx="2">
                  <c:v>-22</c:v>
                </c:pt>
                <c:pt idx="3">
                  <c:v>-22</c:v>
                </c:pt>
                <c:pt idx="4">
                  <c:v>13</c:v>
                </c:pt>
                <c:pt idx="5">
                  <c:v>-6</c:v>
                </c:pt>
                <c:pt idx="6">
                  <c:v>6</c:v>
                </c:pt>
                <c:pt idx="7">
                  <c:v>2</c:v>
                </c:pt>
                <c:pt idx="8">
                  <c:v>-19</c:v>
                </c:pt>
                <c:pt idx="9">
                  <c:v>-5</c:v>
                </c:pt>
                <c:pt idx="10">
                  <c:v>13</c:v>
                </c:pt>
                <c:pt idx="11">
                  <c:v>14</c:v>
                </c:pt>
                <c:pt idx="12">
                  <c:v>-20</c:v>
                </c:pt>
              </c:numCache>
            </c:numRef>
          </c:val>
          <c:extLst>
            <c:ext xmlns:c16="http://schemas.microsoft.com/office/drawing/2014/chart" uri="{C3380CC4-5D6E-409C-BE32-E72D297353CC}">
              <c16:uniqueId val="{00000009-E92B-4DCB-918C-2CA505AF864E}"/>
            </c:ext>
          </c:extLst>
        </c:ser>
        <c:ser>
          <c:idx val="10"/>
          <c:order val="10"/>
          <c:tx>
            <c:strRef>
              <c:f>'業況 （グラフ用）'!$N$6</c:f>
              <c:strCache>
                <c:ptCount val="1"/>
                <c:pt idx="0">
                  <c:v>2022年9月</c:v>
                </c:pt>
              </c:strCache>
            </c:strRef>
          </c:tx>
          <c:spPr>
            <a:solidFill>
              <a:srgbClr val="FF6600"/>
            </a:solidFill>
            <a:ln>
              <a:solidFill>
                <a:srgbClr val="FF6600"/>
              </a:solidFill>
            </a:ln>
            <a:effectLst/>
          </c:spPr>
          <c:invertIfNegative val="0"/>
          <c:cat>
            <c:strRef>
              <c:f>'業況 （グラフ用）'!$C$7:$C$19</c:f>
              <c:strCache>
                <c:ptCount val="13"/>
                <c:pt idx="0">
                  <c:v>全産業</c:v>
                </c:pt>
                <c:pt idx="1">
                  <c:v>製造業（全体）</c:v>
                </c:pt>
                <c:pt idx="2">
                  <c:v>繊維</c:v>
                </c:pt>
                <c:pt idx="3">
                  <c:v>紙・パルプ</c:v>
                </c:pt>
                <c:pt idx="4">
                  <c:v>化学</c:v>
                </c:pt>
                <c:pt idx="5">
                  <c:v>石油・石炭製品</c:v>
                </c:pt>
                <c:pt idx="6">
                  <c:v>鉄鋼</c:v>
                </c:pt>
                <c:pt idx="7">
                  <c:v>非鉄金属</c:v>
                </c:pt>
                <c:pt idx="8">
                  <c:v>食料品</c:v>
                </c:pt>
                <c:pt idx="9">
                  <c:v>金属製品</c:v>
                </c:pt>
                <c:pt idx="10">
                  <c:v>はん用・生産用・
業務用機械</c:v>
                </c:pt>
                <c:pt idx="11">
                  <c:v>電気機械</c:v>
                </c:pt>
                <c:pt idx="12">
                  <c:v>輸送用機械</c:v>
                </c:pt>
              </c:strCache>
            </c:strRef>
          </c:cat>
          <c:val>
            <c:numRef>
              <c:f>'業況 （グラフ用）'!$N$7:$N$19</c:f>
              <c:numCache>
                <c:formatCode>\(#,##0\);\(\-#,##0\)</c:formatCode>
                <c:ptCount val="13"/>
                <c:pt idx="0">
                  <c:v>-2</c:v>
                </c:pt>
                <c:pt idx="1">
                  <c:v>-2</c:v>
                </c:pt>
                <c:pt idx="2">
                  <c:v>-17</c:v>
                </c:pt>
                <c:pt idx="3">
                  <c:v>-22</c:v>
                </c:pt>
                <c:pt idx="4">
                  <c:v>0</c:v>
                </c:pt>
                <c:pt idx="5">
                  <c:v>-11</c:v>
                </c:pt>
                <c:pt idx="6">
                  <c:v>2</c:v>
                </c:pt>
                <c:pt idx="7">
                  <c:v>9</c:v>
                </c:pt>
                <c:pt idx="8">
                  <c:v>-21</c:v>
                </c:pt>
                <c:pt idx="9">
                  <c:v>3</c:v>
                </c:pt>
                <c:pt idx="10">
                  <c:v>15</c:v>
                </c:pt>
                <c:pt idx="11">
                  <c:v>13</c:v>
                </c:pt>
                <c:pt idx="12">
                  <c:v>-11</c:v>
                </c:pt>
              </c:numCache>
            </c:numRef>
          </c:val>
          <c:extLst>
            <c:ext xmlns:c16="http://schemas.microsoft.com/office/drawing/2014/chart" uri="{C3380CC4-5D6E-409C-BE32-E72D297353CC}">
              <c16:uniqueId val="{0000000A-E92B-4DCB-918C-2CA505AF864E}"/>
            </c:ext>
          </c:extLst>
        </c:ser>
        <c:dLbls>
          <c:showLegendKey val="0"/>
          <c:showVal val="0"/>
          <c:showCatName val="0"/>
          <c:showSerName val="0"/>
          <c:showPercent val="0"/>
          <c:showBubbleSize val="0"/>
        </c:dLbls>
        <c:gapWidth val="219"/>
        <c:overlap val="-27"/>
        <c:axId val="484665776"/>
        <c:axId val="484672336"/>
      </c:barChart>
      <c:catAx>
        <c:axId val="48466577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4672336"/>
        <c:crosses val="autoZero"/>
        <c:auto val="1"/>
        <c:lblAlgn val="ctr"/>
        <c:lblOffset val="0"/>
        <c:noMultiLvlLbl val="0"/>
      </c:catAx>
      <c:valAx>
        <c:axId val="484672336"/>
        <c:scaling>
          <c:orientation val="minMax"/>
          <c:max val="40"/>
          <c:min val="-100"/>
        </c:scaling>
        <c:delete val="0"/>
        <c:axPos val="l"/>
        <c:majorGridlines>
          <c:spPr>
            <a:ln w="9525" cap="flat" cmpd="sng" algn="ctr">
              <a:solidFill>
                <a:schemeClr val="tx1">
                  <a:lumMod val="15000"/>
                  <a:lumOff val="85000"/>
                </a:schemeClr>
              </a:solidFill>
              <a:round/>
            </a:ln>
            <a:effectLst/>
          </c:spPr>
        </c:majorGridlines>
        <c:numFmt formatCode="0\ "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84665776"/>
        <c:crosses val="autoZero"/>
        <c:crossBetween val="between"/>
        <c:majorUnit val="20"/>
      </c:valAx>
      <c:spPr>
        <a:noFill/>
        <a:ln>
          <a:noFill/>
        </a:ln>
        <a:effectLst/>
      </c:spPr>
    </c:plotArea>
    <c:legend>
      <c:legendPos val="b"/>
      <c:layout>
        <c:manualLayout>
          <c:xMode val="edge"/>
          <c:yMode val="edge"/>
          <c:x val="8.7585890711100053E-2"/>
          <c:y val="0.89938943510503266"/>
          <c:w val="0.82950944493712908"/>
          <c:h val="9.5897154914516836E-2"/>
        </c:manualLayout>
      </c:layout>
      <c:overlay val="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6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371741237212621E-2"/>
          <c:y val="4.675368139223561E-2"/>
          <c:w val="0.92495178512284071"/>
          <c:h val="0.68991064257028123"/>
        </c:manualLayout>
      </c:layout>
      <c:barChart>
        <c:barDir val="col"/>
        <c:grouping val="clustered"/>
        <c:varyColors val="0"/>
        <c:ser>
          <c:idx val="0"/>
          <c:order val="0"/>
          <c:spPr>
            <a:solidFill>
              <a:schemeClr val="accent1"/>
            </a:solidFill>
            <a:ln>
              <a:noFill/>
            </a:ln>
            <a:effectLst/>
          </c:spPr>
          <c:invertIfNegative val="0"/>
          <c:dLbls>
            <c:dLbl>
              <c:idx val="0"/>
              <c:layout>
                <c:manualLayout>
                  <c:x val="0"/>
                  <c:y val="1.27510040160641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FF8-445B-A36F-1721D28BA1E0}"/>
                </c:ext>
              </c:extLst>
            </c:dLbl>
            <c:dLbl>
              <c:idx val="2"/>
              <c:layout>
                <c:manualLayout>
                  <c:x val="-1.9022114517818519E-17"/>
                  <c:y val="-1.275100401606425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FF8-445B-A36F-1721D28BA1E0}"/>
                </c:ext>
              </c:extLst>
            </c:dLbl>
            <c:dLbl>
              <c:idx val="3"/>
              <c:layout>
                <c:manualLayout>
                  <c:x val="-1.9022114517818519E-17"/>
                  <c:y val="-8.500669344042838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FFF8-445B-A36F-1721D28BA1E0}"/>
                </c:ext>
              </c:extLst>
            </c:dLbl>
            <c:dLbl>
              <c:idx val="4"/>
              <c:layout>
                <c:manualLayout>
                  <c:x val="0"/>
                  <c:y val="-2.550200803212851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FFF8-445B-A36F-1721D28BA1E0}"/>
                </c:ext>
              </c:extLst>
            </c:dLbl>
            <c:dLbl>
              <c:idx val="5"/>
              <c:layout>
                <c:manualLayout>
                  <c:x val="0"/>
                  <c:y val="2.12516733601070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FFF8-445B-A36F-1721D28BA1E0}"/>
                </c:ext>
              </c:extLst>
            </c:dLbl>
            <c:dLbl>
              <c:idx val="6"/>
              <c:layout>
                <c:manualLayout>
                  <c:x val="0"/>
                  <c:y val="-1.275100401606433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FFF8-445B-A36F-1721D28BA1E0}"/>
                </c:ext>
              </c:extLst>
            </c:dLbl>
            <c:dLbl>
              <c:idx val="7"/>
              <c:layout>
                <c:manualLayout>
                  <c:x val="-2.0751637377718524E-3"/>
                  <c:y val="1.275100401606417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FFF8-445B-A36F-1721D28BA1E0}"/>
                </c:ext>
              </c:extLst>
            </c:dLbl>
            <c:dLbl>
              <c:idx val="9"/>
              <c:layout>
                <c:manualLayout>
                  <c:x val="0"/>
                  <c:y val="2.125167336010709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FFF8-445B-A36F-1721D28BA1E0}"/>
                </c:ext>
              </c:extLst>
            </c:dLbl>
            <c:dLbl>
              <c:idx val="10"/>
              <c:layout>
                <c:manualLayout>
                  <c:x val="0"/>
                  <c:y val="-8.500669344042876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FFF8-445B-A36F-1721D28BA1E0}"/>
                </c:ext>
              </c:extLst>
            </c:dLbl>
            <c:dLbl>
              <c:idx val="12"/>
              <c:layout>
                <c:manualLayout>
                  <c:x val="0"/>
                  <c:y val="-1.700133868808571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FFF8-445B-A36F-1721D28BA1E0}"/>
                </c:ext>
              </c:extLst>
            </c:dLbl>
            <c:dLbl>
              <c:idx val="16"/>
              <c:layout>
                <c:manualLayout>
                  <c:x val="0"/>
                  <c:y val="8.500669344042838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FFF8-445B-A36F-1721D28BA1E0}"/>
                </c:ext>
              </c:extLst>
            </c:dLbl>
            <c:dLbl>
              <c:idx val="17"/>
              <c:layout>
                <c:manualLayout>
                  <c:x val="-7.6088458071274075E-17"/>
                  <c:y val="1.275100401606423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FFF8-445B-A36F-1721D28BA1E0}"/>
                </c:ext>
              </c:extLst>
            </c:dLbl>
            <c:dLbl>
              <c:idx val="18"/>
              <c:layout>
                <c:manualLayout>
                  <c:x val="0"/>
                  <c:y val="-1.275100401606425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FFF8-445B-A36F-1721D28BA1E0}"/>
                </c:ext>
              </c:extLst>
            </c:dLbl>
            <c:dLbl>
              <c:idx val="19"/>
              <c:layout>
                <c:manualLayout>
                  <c:x val="0"/>
                  <c:y val="-1.70013386880856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FFF8-445B-A36F-1721D28BA1E0}"/>
                </c:ext>
              </c:extLst>
            </c:dLbl>
            <c:dLbl>
              <c:idx val="20"/>
              <c:layout>
                <c:manualLayout>
                  <c:x val="0"/>
                  <c:y val="1.70013386880856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FFF8-445B-A36F-1721D28BA1E0}"/>
                </c:ext>
              </c:extLst>
            </c:dLbl>
            <c:dLbl>
              <c:idx val="21"/>
              <c:layout>
                <c:manualLayout>
                  <c:x val="0"/>
                  <c:y val="-2.550200803212853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FFF8-445B-A36F-1721D28BA1E0}"/>
                </c:ext>
              </c:extLst>
            </c:dLbl>
            <c:dLbl>
              <c:idx val="22"/>
              <c:layout>
                <c:manualLayout>
                  <c:x val="-1.5217691614254815E-16"/>
                  <c:y val="2.97523427041499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FFF8-445B-A36F-1721D28BA1E0}"/>
                </c:ext>
              </c:extLst>
            </c:dLbl>
            <c:dLbl>
              <c:idx val="23"/>
              <c:layout>
                <c:manualLayout>
                  <c:x val="0"/>
                  <c:y val="8.500669344042838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FFF8-445B-A36F-1721D28BA1E0}"/>
                </c:ext>
              </c:extLst>
            </c:dLbl>
            <c:dLbl>
              <c:idx val="25"/>
              <c:layout>
                <c:manualLayout>
                  <c:x val="-2.0751637377718524E-3"/>
                  <c:y val="1.700133868808567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FFF8-445B-A36F-1721D28BA1E0}"/>
                </c:ext>
              </c:extLst>
            </c:dLbl>
            <c:dLbl>
              <c:idx val="27"/>
              <c:layout>
                <c:manualLayout>
                  <c:x val="-1.5217691614254815E-16"/>
                  <c:y val="1.700133868808565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FFF8-445B-A36F-1721D28BA1E0}"/>
                </c:ext>
              </c:extLst>
            </c:dLbl>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multiLvlStrRef>
              <c:f>'グラフ用（コロナ倒産）'!$B$2:$AE$3</c:f>
              <c:multiLvlStrCache>
                <c:ptCount val="30"/>
                <c:lvl>
                  <c:pt idx="0">
                    <c:v>2
月</c:v>
                  </c:pt>
                  <c:pt idx="1">
                    <c:v>3
月</c:v>
                  </c:pt>
                  <c:pt idx="2">
                    <c:v>4
月</c:v>
                  </c:pt>
                  <c:pt idx="3">
                    <c:v>5
月</c:v>
                  </c:pt>
                  <c:pt idx="4">
                    <c:v>6
月</c:v>
                  </c:pt>
                  <c:pt idx="5">
                    <c:v>7
月</c:v>
                  </c:pt>
                  <c:pt idx="6">
                    <c:v>8
月</c:v>
                  </c:pt>
                  <c:pt idx="7">
                    <c:v>9
月</c:v>
                  </c:pt>
                  <c:pt idx="8">
                    <c:v>10
月</c:v>
                  </c:pt>
                  <c:pt idx="9">
                    <c:v>11
月</c:v>
                  </c:pt>
                  <c:pt idx="10">
                    <c:v>12
月</c:v>
                  </c:pt>
                  <c:pt idx="11">
                    <c:v>1
月</c:v>
                  </c:pt>
                  <c:pt idx="12">
                    <c:v>2
月</c:v>
                  </c:pt>
                  <c:pt idx="13">
                    <c:v>3
月</c:v>
                  </c:pt>
                  <c:pt idx="14">
                    <c:v>4
月</c:v>
                  </c:pt>
                  <c:pt idx="15">
                    <c:v>5
月</c:v>
                  </c:pt>
                  <c:pt idx="16">
                    <c:v>6
月</c:v>
                  </c:pt>
                  <c:pt idx="17">
                    <c:v>7
月</c:v>
                  </c:pt>
                  <c:pt idx="18">
                    <c:v>8
月</c:v>
                  </c:pt>
                  <c:pt idx="19">
                    <c:v>9
月</c:v>
                  </c:pt>
                  <c:pt idx="20">
                    <c:v>10
月</c:v>
                  </c:pt>
                  <c:pt idx="21">
                    <c:v>11
月</c:v>
                  </c:pt>
                  <c:pt idx="22">
                    <c:v>12
月</c:v>
                  </c:pt>
                  <c:pt idx="23">
                    <c:v>1
月</c:v>
                  </c:pt>
                  <c:pt idx="24">
                    <c:v>2
月</c:v>
                  </c:pt>
                  <c:pt idx="25">
                    <c:v>3
月</c:v>
                  </c:pt>
                  <c:pt idx="26">
                    <c:v>4
月</c:v>
                  </c:pt>
                  <c:pt idx="27">
                    <c:v>5
月</c:v>
                  </c:pt>
                  <c:pt idx="28">
                    <c:v>6
月</c:v>
                  </c:pt>
                  <c:pt idx="29">
                    <c:v>7
月</c:v>
                  </c:pt>
                </c:lvl>
                <c:lvl>
                  <c:pt idx="0">
                    <c:v>2020年</c:v>
                  </c:pt>
                  <c:pt idx="11">
                    <c:v>2021年</c:v>
                  </c:pt>
                  <c:pt idx="23">
                    <c:v>2022年</c:v>
                  </c:pt>
                </c:lvl>
              </c:multiLvlStrCache>
            </c:multiLvlStrRef>
          </c:cat>
          <c:val>
            <c:numRef>
              <c:f>'グラフ用（コロナ倒産）'!$B$4:$AE$4</c:f>
              <c:numCache>
                <c:formatCode>#,##0_);[Red]\(#,##0\)</c:formatCode>
                <c:ptCount val="30"/>
                <c:pt idx="0">
                  <c:v>1</c:v>
                </c:pt>
                <c:pt idx="1">
                  <c:v>15</c:v>
                </c:pt>
                <c:pt idx="2">
                  <c:v>69</c:v>
                </c:pt>
                <c:pt idx="3">
                  <c:v>67</c:v>
                </c:pt>
                <c:pt idx="4">
                  <c:v>108</c:v>
                </c:pt>
                <c:pt idx="5">
                  <c:v>102</c:v>
                </c:pt>
                <c:pt idx="6">
                  <c:v>88</c:v>
                </c:pt>
                <c:pt idx="7">
                  <c:v>98</c:v>
                </c:pt>
                <c:pt idx="8">
                  <c:v>99</c:v>
                </c:pt>
                <c:pt idx="9">
                  <c:v>83</c:v>
                </c:pt>
                <c:pt idx="10">
                  <c:v>110</c:v>
                </c:pt>
                <c:pt idx="11">
                  <c:v>117</c:v>
                </c:pt>
                <c:pt idx="12">
                  <c:v>106</c:v>
                </c:pt>
                <c:pt idx="13">
                  <c:v>172</c:v>
                </c:pt>
                <c:pt idx="14">
                  <c:v>156</c:v>
                </c:pt>
                <c:pt idx="15">
                  <c:v>134</c:v>
                </c:pt>
                <c:pt idx="16">
                  <c:v>138</c:v>
                </c:pt>
                <c:pt idx="17">
                  <c:v>161</c:v>
                </c:pt>
                <c:pt idx="18">
                  <c:v>127</c:v>
                </c:pt>
                <c:pt idx="19">
                  <c:v>169</c:v>
                </c:pt>
                <c:pt idx="20">
                  <c:v>161</c:v>
                </c:pt>
                <c:pt idx="21">
                  <c:v>164</c:v>
                </c:pt>
                <c:pt idx="22">
                  <c:v>164</c:v>
                </c:pt>
                <c:pt idx="23">
                  <c:v>176</c:v>
                </c:pt>
                <c:pt idx="24">
                  <c:v>135</c:v>
                </c:pt>
                <c:pt idx="25">
                  <c:v>208</c:v>
                </c:pt>
                <c:pt idx="26">
                  <c:v>182</c:v>
                </c:pt>
                <c:pt idx="27">
                  <c:v>182</c:v>
                </c:pt>
                <c:pt idx="28">
                  <c:v>185</c:v>
                </c:pt>
                <c:pt idx="29">
                  <c:v>178</c:v>
                </c:pt>
              </c:numCache>
            </c:numRef>
          </c:val>
          <c:extLst>
            <c:ext xmlns:c16="http://schemas.microsoft.com/office/drawing/2014/chart" uri="{C3380CC4-5D6E-409C-BE32-E72D297353CC}">
              <c16:uniqueId val="{00000014-FFF8-445B-A36F-1721D28BA1E0}"/>
            </c:ext>
          </c:extLst>
        </c:ser>
        <c:dLbls>
          <c:showLegendKey val="0"/>
          <c:showVal val="0"/>
          <c:showCatName val="0"/>
          <c:showSerName val="0"/>
          <c:showPercent val="0"/>
          <c:showBubbleSize val="0"/>
        </c:dLbls>
        <c:gapWidth val="150"/>
        <c:overlap val="-27"/>
        <c:axId val="491500120"/>
        <c:axId val="491491920"/>
      </c:barChart>
      <c:catAx>
        <c:axId val="4915001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91491920"/>
        <c:crosses val="autoZero"/>
        <c:auto val="1"/>
        <c:lblAlgn val="ctr"/>
        <c:lblOffset val="100"/>
        <c:tickLblSkip val="1"/>
        <c:tickMarkSkip val="1"/>
        <c:noMultiLvlLbl val="0"/>
      </c:catAx>
      <c:valAx>
        <c:axId val="491491920"/>
        <c:scaling>
          <c:orientation val="minMax"/>
          <c:max val="22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491500120"/>
        <c:crosses val="autoZero"/>
        <c:crossBetween val="between"/>
        <c:majorUnit val="20"/>
      </c:valAx>
      <c:spPr>
        <a:noFill/>
        <a:ln>
          <a:noFill/>
        </a:ln>
        <a:effectLst/>
      </c:spPr>
    </c:plotArea>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倒産件数!$C$8</c:f>
              <c:strCache>
                <c:ptCount val="1"/>
                <c:pt idx="0">
                  <c:v>全国</c:v>
                </c:pt>
              </c:strCache>
            </c:strRef>
          </c:tx>
          <c:spPr>
            <a:solidFill>
              <a:schemeClr val="accent1"/>
            </a:solidFill>
            <a:ln>
              <a:noFill/>
            </a:ln>
            <a:effectLst/>
          </c:spPr>
          <c:invertIfNegative val="0"/>
          <c:dLbls>
            <c:dLbl>
              <c:idx val="0"/>
              <c:layout>
                <c:manualLayout>
                  <c:x val="-1.3039350563052734E-17"/>
                  <c:y val="3.112745098039215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D6A-4620-84D5-8B0F27067AD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倒産件数!$D$7:$N$7</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倒産件数!$D$8:$N$8</c:f>
              <c:numCache>
                <c:formatCode>#,##0_ </c:formatCode>
                <c:ptCount val="11"/>
                <c:pt idx="0">
                  <c:v>11369</c:v>
                </c:pt>
                <c:pt idx="1">
                  <c:v>11129</c:v>
                </c:pt>
                <c:pt idx="2">
                  <c:v>10332</c:v>
                </c:pt>
                <c:pt idx="3">
                  <c:v>9180</c:v>
                </c:pt>
                <c:pt idx="4">
                  <c:v>8517</c:v>
                </c:pt>
                <c:pt idx="5">
                  <c:v>8164</c:v>
                </c:pt>
                <c:pt idx="6">
                  <c:v>8376</c:v>
                </c:pt>
                <c:pt idx="7">
                  <c:v>8063</c:v>
                </c:pt>
                <c:pt idx="8">
                  <c:v>8354</c:v>
                </c:pt>
                <c:pt idx="9">
                  <c:v>7809</c:v>
                </c:pt>
                <c:pt idx="10">
                  <c:v>6015</c:v>
                </c:pt>
              </c:numCache>
            </c:numRef>
          </c:val>
          <c:extLst>
            <c:ext xmlns:c16="http://schemas.microsoft.com/office/drawing/2014/chart" uri="{C3380CC4-5D6E-409C-BE32-E72D297353CC}">
              <c16:uniqueId val="{00000000-DDEA-451B-ADB7-06AF5E45037D}"/>
            </c:ext>
          </c:extLst>
        </c:ser>
        <c:dLbls>
          <c:showLegendKey val="0"/>
          <c:showVal val="0"/>
          <c:showCatName val="0"/>
          <c:showSerName val="0"/>
          <c:showPercent val="0"/>
          <c:showBubbleSize val="0"/>
        </c:dLbls>
        <c:gapWidth val="219"/>
        <c:overlap val="-27"/>
        <c:axId val="400091240"/>
        <c:axId val="400086976"/>
      </c:barChart>
      <c:catAx>
        <c:axId val="400091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400086976"/>
        <c:crosses val="autoZero"/>
        <c:auto val="1"/>
        <c:lblAlgn val="ctr"/>
        <c:lblOffset val="100"/>
        <c:noMultiLvlLbl val="0"/>
      </c:catAx>
      <c:valAx>
        <c:axId val="400086976"/>
        <c:scaling>
          <c:orientation val="minMax"/>
          <c:min val="5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00091240"/>
        <c:crosses val="autoZero"/>
        <c:crossBetween val="between"/>
        <c:majorUnit val="2500"/>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倒産件数!$C$9</c:f>
              <c:strCache>
                <c:ptCount val="1"/>
                <c:pt idx="0">
                  <c:v>大阪</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倒産件数!$D$7:$N$7</c:f>
              <c:strCache>
                <c:ptCount val="11"/>
                <c:pt idx="0">
                  <c:v>2011年</c:v>
                </c:pt>
                <c:pt idx="1">
                  <c:v>2012年</c:v>
                </c:pt>
                <c:pt idx="2">
                  <c:v>2013年</c:v>
                </c:pt>
                <c:pt idx="3">
                  <c:v>2014年</c:v>
                </c:pt>
                <c:pt idx="4">
                  <c:v>2015年</c:v>
                </c:pt>
                <c:pt idx="5">
                  <c:v>2016年</c:v>
                </c:pt>
                <c:pt idx="6">
                  <c:v>2017年</c:v>
                </c:pt>
                <c:pt idx="7">
                  <c:v>2018年</c:v>
                </c:pt>
                <c:pt idx="8">
                  <c:v>2019年</c:v>
                </c:pt>
                <c:pt idx="9">
                  <c:v>2020年</c:v>
                </c:pt>
                <c:pt idx="10">
                  <c:v>2021年</c:v>
                </c:pt>
              </c:strCache>
            </c:strRef>
          </c:cat>
          <c:val>
            <c:numRef>
              <c:f>倒産件数!$D$9:$N$9</c:f>
              <c:numCache>
                <c:formatCode>#,##0_ </c:formatCode>
                <c:ptCount val="11"/>
                <c:pt idx="0">
                  <c:v>1515</c:v>
                </c:pt>
                <c:pt idx="1">
                  <c:v>1553</c:v>
                </c:pt>
                <c:pt idx="2">
                  <c:v>1364</c:v>
                </c:pt>
                <c:pt idx="3">
                  <c:v>1245</c:v>
                </c:pt>
                <c:pt idx="4">
                  <c:v>1175</c:v>
                </c:pt>
                <c:pt idx="5">
                  <c:v>1137</c:v>
                </c:pt>
                <c:pt idx="6">
                  <c:v>1238</c:v>
                </c:pt>
                <c:pt idx="7">
                  <c:v>1100</c:v>
                </c:pt>
                <c:pt idx="8">
                  <c:v>1195</c:v>
                </c:pt>
                <c:pt idx="9">
                  <c:v>1146</c:v>
                </c:pt>
                <c:pt idx="10">
                  <c:v>842</c:v>
                </c:pt>
              </c:numCache>
            </c:numRef>
          </c:val>
          <c:extLst>
            <c:ext xmlns:c16="http://schemas.microsoft.com/office/drawing/2014/chart" uri="{C3380CC4-5D6E-409C-BE32-E72D297353CC}">
              <c16:uniqueId val="{00000000-26D1-4B38-BC3B-D9B0FE883BF6}"/>
            </c:ext>
          </c:extLst>
        </c:ser>
        <c:dLbls>
          <c:showLegendKey val="0"/>
          <c:showVal val="0"/>
          <c:showCatName val="0"/>
          <c:showSerName val="0"/>
          <c:showPercent val="0"/>
          <c:showBubbleSize val="0"/>
        </c:dLbls>
        <c:gapWidth val="219"/>
        <c:overlap val="-27"/>
        <c:axId val="422634568"/>
        <c:axId val="422641784"/>
      </c:barChart>
      <c:catAx>
        <c:axId val="422634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422641784"/>
        <c:crosses val="autoZero"/>
        <c:auto val="1"/>
        <c:lblAlgn val="ctr"/>
        <c:lblOffset val="100"/>
        <c:noMultiLvlLbl val="0"/>
      </c:catAx>
      <c:valAx>
        <c:axId val="422641784"/>
        <c:scaling>
          <c:orientation val="minMax"/>
          <c:max val="1600"/>
          <c:min val="5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634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909608378870678E-2"/>
          <c:y val="0.11140356306216523"/>
          <c:w val="0.90183674863387975"/>
          <c:h val="0.61664796132941591"/>
        </c:manualLayout>
      </c:layout>
      <c:lineChart>
        <c:grouping val="standard"/>
        <c:varyColors val="0"/>
        <c:ser>
          <c:idx val="1"/>
          <c:order val="0"/>
          <c:tx>
            <c:strRef>
              <c:f>'延べ宿泊者数、客室稼働率（グラフ用）'!$B$11</c:f>
              <c:strCache>
                <c:ptCount val="1"/>
                <c:pt idx="0">
                  <c:v>全体</c:v>
                </c:pt>
              </c:strCache>
            </c:strRef>
          </c:tx>
          <c:spPr>
            <a:ln w="31750" cap="rnd">
              <a:solidFill>
                <a:srgbClr val="FF0000"/>
              </a:solidFill>
              <a:round/>
            </a:ln>
            <a:effectLst/>
          </c:spPr>
          <c:marker>
            <c:symbol val="circle"/>
            <c:size val="8"/>
            <c:spPr>
              <a:solidFill>
                <a:srgbClr val="FF0000"/>
              </a:solidFill>
              <a:ln w="9525">
                <a:solidFill>
                  <a:srgbClr val="FF0000"/>
                </a:solidFill>
              </a:ln>
              <a:effectLst/>
            </c:spPr>
          </c:marker>
          <c:cat>
            <c:multiLvlStrRef>
              <c:f>'延べ宿泊者数、客室稼働率（グラフ用）'!$O$2:$AQ$3</c:f>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f>'延べ宿泊者数、客室稼働率（グラフ用）'!$O$11:$AQ$11</c:f>
              <c:numCache>
                <c:formatCode>#,##0.0</c:formatCode>
                <c:ptCount val="29"/>
                <c:pt idx="0">
                  <c:v>66.900000000000006</c:v>
                </c:pt>
                <c:pt idx="1">
                  <c:v>54.7</c:v>
                </c:pt>
                <c:pt idx="2">
                  <c:v>25.8</c:v>
                </c:pt>
                <c:pt idx="3">
                  <c:v>14.1</c:v>
                </c:pt>
                <c:pt idx="4">
                  <c:v>8.9</c:v>
                </c:pt>
                <c:pt idx="5">
                  <c:v>15.3</c:v>
                </c:pt>
                <c:pt idx="6">
                  <c:v>18.7</c:v>
                </c:pt>
                <c:pt idx="7">
                  <c:v>17.899999999999999</c:v>
                </c:pt>
                <c:pt idx="8">
                  <c:v>24</c:v>
                </c:pt>
                <c:pt idx="9">
                  <c:v>30.8</c:v>
                </c:pt>
                <c:pt idx="10">
                  <c:v>34</c:v>
                </c:pt>
                <c:pt idx="11">
                  <c:v>23.6</c:v>
                </c:pt>
                <c:pt idx="12">
                  <c:v>17.399999999999999</c:v>
                </c:pt>
                <c:pt idx="13">
                  <c:v>18.5</c:v>
                </c:pt>
                <c:pt idx="14">
                  <c:v>27.6</c:v>
                </c:pt>
                <c:pt idx="15">
                  <c:v>21.5</c:v>
                </c:pt>
                <c:pt idx="16">
                  <c:v>15.2</c:v>
                </c:pt>
                <c:pt idx="17">
                  <c:v>21</c:v>
                </c:pt>
                <c:pt idx="18">
                  <c:v>27.8</c:v>
                </c:pt>
                <c:pt idx="19">
                  <c:v>26.9</c:v>
                </c:pt>
                <c:pt idx="20">
                  <c:v>25.4</c:v>
                </c:pt>
                <c:pt idx="21">
                  <c:v>34.700000000000003</c:v>
                </c:pt>
                <c:pt idx="22">
                  <c:v>40.200000000000003</c:v>
                </c:pt>
                <c:pt idx="23">
                  <c:v>45.1</c:v>
                </c:pt>
                <c:pt idx="24">
                  <c:v>31.6</c:v>
                </c:pt>
                <c:pt idx="25">
                  <c:v>30.7</c:v>
                </c:pt>
                <c:pt idx="26">
                  <c:v>37.6</c:v>
                </c:pt>
                <c:pt idx="27">
                  <c:v>41.3</c:v>
                </c:pt>
                <c:pt idx="28">
                  <c:v>41.6</c:v>
                </c:pt>
              </c:numCache>
            </c:numRef>
          </c:val>
          <c:smooth val="0"/>
          <c:extLst>
            <c:ext xmlns:c16="http://schemas.microsoft.com/office/drawing/2014/chart" uri="{C3380CC4-5D6E-409C-BE32-E72D297353CC}">
              <c16:uniqueId val="{00000000-FEBF-447E-87B2-BD405443DD3F}"/>
            </c:ext>
          </c:extLst>
        </c:ser>
        <c:ser>
          <c:idx val="2"/>
          <c:order val="1"/>
          <c:tx>
            <c:strRef>
              <c:f>'延べ宿泊者数、客室稼働率（グラフ用）'!$B$12</c:f>
              <c:strCache>
                <c:ptCount val="1"/>
                <c:pt idx="0">
                  <c:v>旅館</c:v>
                </c:pt>
              </c:strCache>
            </c:strRef>
          </c:tx>
          <c:spPr>
            <a:ln w="19050" cap="rnd">
              <a:solidFill>
                <a:schemeClr val="accent1"/>
              </a:solidFill>
              <a:prstDash val="sysDot"/>
              <a:round/>
            </a:ln>
            <a:effectLst/>
          </c:spPr>
          <c:marker>
            <c:symbol val="square"/>
            <c:size val="6"/>
            <c:spPr>
              <a:noFill/>
              <a:ln w="9525">
                <a:solidFill>
                  <a:schemeClr val="accent1"/>
                </a:solidFill>
              </a:ln>
              <a:effectLst/>
            </c:spPr>
          </c:marker>
          <c:cat>
            <c:multiLvlStrRef>
              <c:f>'延べ宿泊者数、客室稼働率（グラフ用）'!$O$2:$AQ$3</c:f>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f>'延べ宿泊者数、客室稼働率（グラフ用）'!$O$12:$AQ$12</c:f>
              <c:numCache>
                <c:formatCode>#,##0.0</c:formatCode>
                <c:ptCount val="29"/>
                <c:pt idx="0">
                  <c:v>42.6</c:v>
                </c:pt>
                <c:pt idx="1">
                  <c:v>30.5</c:v>
                </c:pt>
                <c:pt idx="2">
                  <c:v>19.2</c:v>
                </c:pt>
                <c:pt idx="3">
                  <c:v>2.8</c:v>
                </c:pt>
                <c:pt idx="4">
                  <c:v>2.4</c:v>
                </c:pt>
                <c:pt idx="5">
                  <c:v>16.899999999999999</c:v>
                </c:pt>
                <c:pt idx="6">
                  <c:v>25.1</c:v>
                </c:pt>
                <c:pt idx="7">
                  <c:v>30.9</c:v>
                </c:pt>
                <c:pt idx="8">
                  <c:v>25.8</c:v>
                </c:pt>
                <c:pt idx="9">
                  <c:v>25.8</c:v>
                </c:pt>
                <c:pt idx="10">
                  <c:v>27.4</c:v>
                </c:pt>
                <c:pt idx="11">
                  <c:v>16.399999999999999</c:v>
                </c:pt>
                <c:pt idx="12">
                  <c:v>11.9</c:v>
                </c:pt>
                <c:pt idx="13">
                  <c:v>9.1</c:v>
                </c:pt>
                <c:pt idx="14">
                  <c:v>16.8</c:v>
                </c:pt>
                <c:pt idx="15">
                  <c:v>12.6</c:v>
                </c:pt>
                <c:pt idx="16">
                  <c:v>9.1999999999999993</c:v>
                </c:pt>
                <c:pt idx="17">
                  <c:v>8.9</c:v>
                </c:pt>
                <c:pt idx="18">
                  <c:v>16.8</c:v>
                </c:pt>
                <c:pt idx="19">
                  <c:v>18.3</c:v>
                </c:pt>
                <c:pt idx="20">
                  <c:v>13.9</c:v>
                </c:pt>
                <c:pt idx="21">
                  <c:v>15.3</c:v>
                </c:pt>
                <c:pt idx="22">
                  <c:v>23.1</c:v>
                </c:pt>
                <c:pt idx="23">
                  <c:v>33</c:v>
                </c:pt>
                <c:pt idx="24">
                  <c:v>22</c:v>
                </c:pt>
                <c:pt idx="25">
                  <c:v>11.7</c:v>
                </c:pt>
                <c:pt idx="26">
                  <c:v>28.2</c:v>
                </c:pt>
                <c:pt idx="27">
                  <c:v>8</c:v>
                </c:pt>
                <c:pt idx="28">
                  <c:v>23</c:v>
                </c:pt>
              </c:numCache>
            </c:numRef>
          </c:val>
          <c:smooth val="0"/>
          <c:extLst>
            <c:ext xmlns:c16="http://schemas.microsoft.com/office/drawing/2014/chart" uri="{C3380CC4-5D6E-409C-BE32-E72D297353CC}">
              <c16:uniqueId val="{00000001-FEBF-447E-87B2-BD405443DD3F}"/>
            </c:ext>
          </c:extLst>
        </c:ser>
        <c:ser>
          <c:idx val="3"/>
          <c:order val="2"/>
          <c:tx>
            <c:strRef>
              <c:f>'延べ宿泊者数、客室稼働率（グラフ用）'!$B$13</c:f>
              <c:strCache>
                <c:ptCount val="1"/>
                <c:pt idx="0">
                  <c:v>リゾート
ホテル</c:v>
                </c:pt>
              </c:strCache>
            </c:strRef>
          </c:tx>
          <c:spPr>
            <a:ln w="19050" cap="rnd">
              <a:solidFill>
                <a:schemeClr val="accent2">
                  <a:lumMod val="60000"/>
                  <a:lumOff val="40000"/>
                </a:schemeClr>
              </a:solidFill>
              <a:prstDash val="sysDash"/>
              <a:round/>
            </a:ln>
            <a:effectLst/>
          </c:spPr>
          <c:marker>
            <c:symbol val="triangle"/>
            <c:size val="8"/>
            <c:spPr>
              <a:noFill/>
              <a:ln w="9525">
                <a:solidFill>
                  <a:schemeClr val="accent2">
                    <a:lumMod val="60000"/>
                    <a:lumOff val="40000"/>
                  </a:schemeClr>
                </a:solidFill>
              </a:ln>
              <a:effectLst/>
            </c:spPr>
          </c:marker>
          <c:cat>
            <c:multiLvlStrRef>
              <c:f>'延べ宿泊者数、客室稼働率（グラフ用）'!$O$2:$AQ$3</c:f>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f>'延べ宿泊者数、客室稼働率（グラフ用）'!$O$13:$AQ$13</c:f>
              <c:numCache>
                <c:formatCode>#,##0.0</c:formatCode>
                <c:ptCount val="29"/>
                <c:pt idx="0">
                  <c:v>77.8</c:v>
                </c:pt>
                <c:pt idx="1">
                  <c:v>72</c:v>
                </c:pt>
                <c:pt idx="2">
                  <c:v>15.3</c:v>
                </c:pt>
                <c:pt idx="3">
                  <c:v>1.1000000000000001</c:v>
                </c:pt>
                <c:pt idx="4">
                  <c:v>0.1</c:v>
                </c:pt>
                <c:pt idx="5">
                  <c:v>5.0999999999999996</c:v>
                </c:pt>
                <c:pt idx="6">
                  <c:v>13.7</c:v>
                </c:pt>
                <c:pt idx="7">
                  <c:v>21.7</c:v>
                </c:pt>
                <c:pt idx="8">
                  <c:v>34.6</c:v>
                </c:pt>
                <c:pt idx="9">
                  <c:v>58.8</c:v>
                </c:pt>
                <c:pt idx="10">
                  <c:v>61.8</c:v>
                </c:pt>
                <c:pt idx="11">
                  <c:v>20.7</c:v>
                </c:pt>
                <c:pt idx="12">
                  <c:v>13.5</c:v>
                </c:pt>
                <c:pt idx="13">
                  <c:v>13.9</c:v>
                </c:pt>
                <c:pt idx="14">
                  <c:v>35.299999999999997</c:v>
                </c:pt>
                <c:pt idx="15">
                  <c:v>21.6</c:v>
                </c:pt>
                <c:pt idx="16">
                  <c:v>8.6</c:v>
                </c:pt>
                <c:pt idx="17">
                  <c:v>18.100000000000001</c:v>
                </c:pt>
                <c:pt idx="18">
                  <c:v>35.9</c:v>
                </c:pt>
                <c:pt idx="19">
                  <c:v>35.200000000000003</c:v>
                </c:pt>
                <c:pt idx="20">
                  <c:v>31.6</c:v>
                </c:pt>
                <c:pt idx="21">
                  <c:v>48.1</c:v>
                </c:pt>
                <c:pt idx="22">
                  <c:v>64</c:v>
                </c:pt>
                <c:pt idx="23">
                  <c:v>61.3</c:v>
                </c:pt>
                <c:pt idx="24">
                  <c:v>33.6</c:v>
                </c:pt>
                <c:pt idx="25">
                  <c:v>23.3</c:v>
                </c:pt>
                <c:pt idx="26">
                  <c:v>37.9</c:v>
                </c:pt>
                <c:pt idx="27">
                  <c:v>36</c:v>
                </c:pt>
                <c:pt idx="28">
                  <c:v>41.5</c:v>
                </c:pt>
              </c:numCache>
            </c:numRef>
          </c:val>
          <c:smooth val="0"/>
          <c:extLst>
            <c:ext xmlns:c16="http://schemas.microsoft.com/office/drawing/2014/chart" uri="{C3380CC4-5D6E-409C-BE32-E72D297353CC}">
              <c16:uniqueId val="{00000002-FEBF-447E-87B2-BD405443DD3F}"/>
            </c:ext>
          </c:extLst>
        </c:ser>
        <c:ser>
          <c:idx val="4"/>
          <c:order val="3"/>
          <c:tx>
            <c:strRef>
              <c:f>'延べ宿泊者数、客室稼働率（グラフ用）'!$B$14</c:f>
              <c:strCache>
                <c:ptCount val="1"/>
                <c:pt idx="0">
                  <c:v>ビジネス
ホテル</c:v>
                </c:pt>
              </c:strCache>
            </c:strRef>
          </c:tx>
          <c:spPr>
            <a:ln w="19050" cap="rnd">
              <a:solidFill>
                <a:schemeClr val="accent4">
                  <a:lumMod val="60000"/>
                  <a:lumOff val="40000"/>
                </a:schemeClr>
              </a:solidFill>
              <a:prstDash val="dash"/>
              <a:round/>
            </a:ln>
            <a:effectLst/>
          </c:spPr>
          <c:marker>
            <c:symbol val="diamond"/>
            <c:size val="8"/>
            <c:spPr>
              <a:noFill/>
              <a:ln w="9525">
                <a:solidFill>
                  <a:schemeClr val="accent4">
                    <a:lumMod val="60000"/>
                    <a:lumOff val="40000"/>
                  </a:schemeClr>
                </a:solidFill>
              </a:ln>
              <a:effectLst/>
            </c:spPr>
          </c:marker>
          <c:cat>
            <c:multiLvlStrRef>
              <c:f>'延べ宿泊者数、客室稼働率（グラフ用）'!$O$2:$AQ$3</c:f>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f>'延べ宿泊者数、客室稼働率（グラフ用）'!$O$14:$AQ$14</c:f>
              <c:numCache>
                <c:formatCode>#,##0.0</c:formatCode>
                <c:ptCount val="29"/>
                <c:pt idx="0">
                  <c:v>67.2</c:v>
                </c:pt>
                <c:pt idx="1">
                  <c:v>55.5</c:v>
                </c:pt>
                <c:pt idx="2">
                  <c:v>26.8</c:v>
                </c:pt>
                <c:pt idx="3">
                  <c:v>17</c:v>
                </c:pt>
                <c:pt idx="4">
                  <c:v>9.8000000000000007</c:v>
                </c:pt>
                <c:pt idx="5">
                  <c:v>15.7</c:v>
                </c:pt>
                <c:pt idx="6">
                  <c:v>18.899999999999999</c:v>
                </c:pt>
                <c:pt idx="7">
                  <c:v>17.399999999999999</c:v>
                </c:pt>
                <c:pt idx="8">
                  <c:v>23.1</c:v>
                </c:pt>
                <c:pt idx="9">
                  <c:v>28.8</c:v>
                </c:pt>
                <c:pt idx="10">
                  <c:v>32.1</c:v>
                </c:pt>
                <c:pt idx="11">
                  <c:v>23.7</c:v>
                </c:pt>
                <c:pt idx="12">
                  <c:v>18</c:v>
                </c:pt>
                <c:pt idx="13">
                  <c:v>19.3</c:v>
                </c:pt>
                <c:pt idx="14">
                  <c:v>27.3</c:v>
                </c:pt>
                <c:pt idx="15">
                  <c:v>23.3</c:v>
                </c:pt>
                <c:pt idx="16">
                  <c:v>17.2</c:v>
                </c:pt>
                <c:pt idx="17">
                  <c:v>22.2</c:v>
                </c:pt>
                <c:pt idx="18">
                  <c:v>27.1</c:v>
                </c:pt>
                <c:pt idx="19">
                  <c:v>26.6</c:v>
                </c:pt>
                <c:pt idx="20">
                  <c:v>24.7</c:v>
                </c:pt>
                <c:pt idx="21">
                  <c:v>33.9</c:v>
                </c:pt>
                <c:pt idx="22">
                  <c:v>39.4</c:v>
                </c:pt>
                <c:pt idx="23">
                  <c:v>43.4</c:v>
                </c:pt>
                <c:pt idx="24">
                  <c:v>32.5</c:v>
                </c:pt>
                <c:pt idx="25">
                  <c:v>34.299999999999997</c:v>
                </c:pt>
                <c:pt idx="26">
                  <c:v>41.7</c:v>
                </c:pt>
                <c:pt idx="27">
                  <c:v>43.1</c:v>
                </c:pt>
                <c:pt idx="28">
                  <c:v>42.3</c:v>
                </c:pt>
              </c:numCache>
            </c:numRef>
          </c:val>
          <c:smooth val="0"/>
          <c:extLst>
            <c:ext xmlns:c16="http://schemas.microsoft.com/office/drawing/2014/chart" uri="{C3380CC4-5D6E-409C-BE32-E72D297353CC}">
              <c16:uniqueId val="{00000003-FEBF-447E-87B2-BD405443DD3F}"/>
            </c:ext>
          </c:extLst>
        </c:ser>
        <c:ser>
          <c:idx val="5"/>
          <c:order val="4"/>
          <c:tx>
            <c:strRef>
              <c:f>'延べ宿泊者数、客室稼働率（グラフ用）'!$B$15</c:f>
              <c:strCache>
                <c:ptCount val="1"/>
                <c:pt idx="0">
                  <c:v>シティ
ホテル</c:v>
                </c:pt>
              </c:strCache>
            </c:strRef>
          </c:tx>
          <c:spPr>
            <a:ln w="19050" cap="rnd" cmpd="sng">
              <a:solidFill>
                <a:schemeClr val="accent6">
                  <a:lumMod val="60000"/>
                  <a:lumOff val="40000"/>
                </a:schemeClr>
              </a:solidFill>
              <a:prstDash val="lgDash"/>
              <a:round/>
            </a:ln>
            <a:effectLst/>
          </c:spPr>
          <c:marker>
            <c:symbol val="diamond"/>
            <c:size val="8"/>
            <c:spPr>
              <a:noFill/>
              <a:ln w="9525">
                <a:solidFill>
                  <a:schemeClr val="accent6">
                    <a:lumMod val="60000"/>
                    <a:lumOff val="40000"/>
                  </a:schemeClr>
                </a:solidFill>
              </a:ln>
              <a:effectLst/>
            </c:spPr>
          </c:marker>
          <c:cat>
            <c:multiLvlStrRef>
              <c:f>'延べ宿泊者数、客室稼働率（グラフ用）'!$O$2:$AQ$3</c:f>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f>'延べ宿泊者数、客室稼働率（グラフ用）'!$O$15:$AQ$15</c:f>
              <c:numCache>
                <c:formatCode>#,##0.0</c:formatCode>
                <c:ptCount val="29"/>
                <c:pt idx="0">
                  <c:v>74.599999999999994</c:v>
                </c:pt>
                <c:pt idx="1">
                  <c:v>57.8</c:v>
                </c:pt>
                <c:pt idx="2">
                  <c:v>24.7</c:v>
                </c:pt>
                <c:pt idx="3">
                  <c:v>8.4</c:v>
                </c:pt>
                <c:pt idx="4">
                  <c:v>7</c:v>
                </c:pt>
                <c:pt idx="5">
                  <c:v>15.9</c:v>
                </c:pt>
                <c:pt idx="6">
                  <c:v>19.3</c:v>
                </c:pt>
                <c:pt idx="7">
                  <c:v>19.5</c:v>
                </c:pt>
                <c:pt idx="8">
                  <c:v>29.5</c:v>
                </c:pt>
                <c:pt idx="9">
                  <c:v>38.5</c:v>
                </c:pt>
                <c:pt idx="10">
                  <c:v>42.6</c:v>
                </c:pt>
                <c:pt idx="11">
                  <c:v>26.5</c:v>
                </c:pt>
                <c:pt idx="12">
                  <c:v>17.5</c:v>
                </c:pt>
                <c:pt idx="13">
                  <c:v>17.600000000000001</c:v>
                </c:pt>
                <c:pt idx="14">
                  <c:v>27.7</c:v>
                </c:pt>
                <c:pt idx="15">
                  <c:v>18.5</c:v>
                </c:pt>
                <c:pt idx="16">
                  <c:v>11.9</c:v>
                </c:pt>
                <c:pt idx="17">
                  <c:v>20.7</c:v>
                </c:pt>
                <c:pt idx="18">
                  <c:v>30.3</c:v>
                </c:pt>
                <c:pt idx="19">
                  <c:v>28.2</c:v>
                </c:pt>
                <c:pt idx="20">
                  <c:v>27.8</c:v>
                </c:pt>
                <c:pt idx="21">
                  <c:v>36.799999999999997</c:v>
                </c:pt>
                <c:pt idx="22">
                  <c:v>42.1</c:v>
                </c:pt>
                <c:pt idx="23">
                  <c:v>50</c:v>
                </c:pt>
                <c:pt idx="24">
                  <c:v>32.700000000000003</c:v>
                </c:pt>
                <c:pt idx="25">
                  <c:v>26.9</c:v>
                </c:pt>
                <c:pt idx="26">
                  <c:v>32.799999999999997</c:v>
                </c:pt>
                <c:pt idx="27">
                  <c:v>41.8</c:v>
                </c:pt>
                <c:pt idx="28">
                  <c:v>44.3</c:v>
                </c:pt>
              </c:numCache>
            </c:numRef>
          </c:val>
          <c:smooth val="0"/>
          <c:extLst>
            <c:ext xmlns:c16="http://schemas.microsoft.com/office/drawing/2014/chart" uri="{C3380CC4-5D6E-409C-BE32-E72D297353CC}">
              <c16:uniqueId val="{00000004-FEBF-447E-87B2-BD405443DD3F}"/>
            </c:ext>
          </c:extLst>
        </c:ser>
        <c:dLbls>
          <c:showLegendKey val="0"/>
          <c:showVal val="0"/>
          <c:showCatName val="0"/>
          <c:showSerName val="0"/>
          <c:showPercent val="0"/>
          <c:showBubbleSize val="0"/>
        </c:dLbls>
        <c:marker val="1"/>
        <c:smooth val="0"/>
        <c:axId val="648735504"/>
        <c:axId val="648735832"/>
        <c:extLst>
          <c:ext xmlns:c15="http://schemas.microsoft.com/office/drawing/2012/chart" uri="{02D57815-91ED-43cb-92C2-25804820EDAC}">
            <c15:filteredLineSeries>
              <c15:ser>
                <c:idx val="6"/>
                <c:order val="5"/>
                <c:tx>
                  <c:strRef>
                    <c:extLst>
                      <c:ext uri="{02D57815-91ED-43cb-92C2-25804820EDAC}">
                        <c15:formulaRef>
                          <c15:sqref>'延べ宿泊者数、客室稼働率（グラフ用）'!$B$16</c15:sqref>
                        </c15:formulaRef>
                      </c:ext>
                    </c:extLst>
                    <c:strCache>
                      <c:ptCount val="1"/>
                      <c:pt idx="0">
                        <c:v>簡易宿所</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multiLvlStrRef>
                    <c:extLst>
                      <c:ext uri="{02D57815-91ED-43cb-92C2-25804820EDAC}">
                        <c15:formulaRef>
                          <c15:sqref>'延べ宿泊者数、客室稼働率（グラフ用）'!$O$2:$AQ$3</c15:sqref>
                        </c15:formulaRef>
                      </c:ext>
                    </c:extLst>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extLst>
                      <c:ext uri="{02D57815-91ED-43cb-92C2-25804820EDAC}">
                        <c15:formulaRef>
                          <c15:sqref>'延べ宿泊者数、客室稼働率（グラフ用）'!$O$16:$AQ$16</c15:sqref>
                        </c15:formulaRef>
                      </c:ext>
                    </c:extLst>
                    <c:numCache>
                      <c:formatCode>#,##0.0</c:formatCode>
                      <c:ptCount val="29"/>
                      <c:pt idx="0">
                        <c:v>42.5</c:v>
                      </c:pt>
                      <c:pt idx="1">
                        <c:v>35.5</c:v>
                      </c:pt>
                      <c:pt idx="2">
                        <c:v>23.8</c:v>
                      </c:pt>
                      <c:pt idx="3">
                        <c:v>10.1</c:v>
                      </c:pt>
                      <c:pt idx="4">
                        <c:v>8.1999999999999993</c:v>
                      </c:pt>
                      <c:pt idx="5">
                        <c:v>11.3</c:v>
                      </c:pt>
                      <c:pt idx="6">
                        <c:v>16.399999999999999</c:v>
                      </c:pt>
                      <c:pt idx="7">
                        <c:v>14.9</c:v>
                      </c:pt>
                      <c:pt idx="8">
                        <c:v>15.7</c:v>
                      </c:pt>
                      <c:pt idx="9">
                        <c:v>19.399999999999999</c:v>
                      </c:pt>
                      <c:pt idx="10">
                        <c:v>19.399999999999999</c:v>
                      </c:pt>
                      <c:pt idx="11">
                        <c:v>15.6</c:v>
                      </c:pt>
                      <c:pt idx="12">
                        <c:v>16.100000000000001</c:v>
                      </c:pt>
                      <c:pt idx="13">
                        <c:v>16.899999999999999</c:v>
                      </c:pt>
                      <c:pt idx="14">
                        <c:v>22.3</c:v>
                      </c:pt>
                      <c:pt idx="15">
                        <c:v>17.399999999999999</c:v>
                      </c:pt>
                      <c:pt idx="16">
                        <c:v>12.5</c:v>
                      </c:pt>
                      <c:pt idx="17">
                        <c:v>13.2</c:v>
                      </c:pt>
                      <c:pt idx="18">
                        <c:v>20.100000000000001</c:v>
                      </c:pt>
                      <c:pt idx="19">
                        <c:v>20.5</c:v>
                      </c:pt>
                      <c:pt idx="20">
                        <c:v>19.100000000000001</c:v>
                      </c:pt>
                      <c:pt idx="21">
                        <c:v>24.8</c:v>
                      </c:pt>
                      <c:pt idx="22">
                        <c:v>23</c:v>
                      </c:pt>
                      <c:pt idx="23">
                        <c:v>30.6</c:v>
                      </c:pt>
                      <c:pt idx="24">
                        <c:v>20.8</c:v>
                      </c:pt>
                      <c:pt idx="25">
                        <c:v>17.2</c:v>
                      </c:pt>
                      <c:pt idx="26">
                        <c:v>27.3</c:v>
                      </c:pt>
                      <c:pt idx="27">
                        <c:v>34.6</c:v>
                      </c:pt>
                      <c:pt idx="28">
                        <c:v>34.5</c:v>
                      </c:pt>
                    </c:numCache>
                  </c:numRef>
                </c:val>
                <c:smooth val="0"/>
                <c:extLst>
                  <c:ext xmlns:c16="http://schemas.microsoft.com/office/drawing/2014/chart" uri="{C3380CC4-5D6E-409C-BE32-E72D297353CC}">
                    <c16:uniqueId val="{00000005-FEBF-447E-87B2-BD405443DD3F}"/>
                  </c:ext>
                </c:extLst>
              </c15:ser>
            </c15:filteredLineSeries>
            <c15:filteredLineSeries>
              <c15:ser>
                <c:idx val="7"/>
                <c:order val="6"/>
                <c:tx>
                  <c:strRef>
                    <c:extLst xmlns:c15="http://schemas.microsoft.com/office/drawing/2012/chart">
                      <c:ext xmlns:c15="http://schemas.microsoft.com/office/drawing/2012/chart" uri="{02D57815-91ED-43cb-92C2-25804820EDAC}">
                        <c15:formulaRef>
                          <c15:sqref>'延べ宿泊者数、客室稼働率（グラフ用）'!$B$17</c15:sqref>
                        </c15:formulaRef>
                      </c:ext>
                    </c:extLst>
                    <c:strCache>
                      <c:ptCount val="1"/>
                      <c:pt idx="0">
                        <c:v>会社・団体の宿泊所</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multiLvlStrRef>
                    <c:extLst xmlns:c15="http://schemas.microsoft.com/office/drawing/2012/chart">
                      <c:ext xmlns:c15="http://schemas.microsoft.com/office/drawing/2012/chart" uri="{02D57815-91ED-43cb-92C2-25804820EDAC}">
                        <c15:formulaRef>
                          <c15:sqref>'延べ宿泊者数、客室稼働率（グラフ用）'!$O$2:$AQ$3</c15:sqref>
                        </c15:formulaRef>
                      </c:ext>
                    </c:extLst>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extLst xmlns:c15="http://schemas.microsoft.com/office/drawing/2012/chart">
                      <c:ext xmlns:c15="http://schemas.microsoft.com/office/drawing/2012/chart" uri="{02D57815-91ED-43cb-92C2-25804820EDAC}">
                        <c15:formulaRef>
                          <c15:sqref>'延べ宿泊者数、客室稼働率（グラフ用）'!$O$17:$AQ$17</c15:sqref>
                        </c15:formulaRef>
                      </c:ext>
                    </c:extLst>
                    <c:numCache>
                      <c:formatCode>#,##0.0</c:formatCode>
                      <c:ptCount val="29"/>
                      <c:pt idx="0">
                        <c:v>49.3</c:v>
                      </c:pt>
                      <c:pt idx="1">
                        <c:v>53.4</c:v>
                      </c:pt>
                      <c:pt idx="2">
                        <c:v>44.5</c:v>
                      </c:pt>
                      <c:pt idx="3">
                        <c:v>24.8</c:v>
                      </c:pt>
                      <c:pt idx="4">
                        <c:v>25.1</c:v>
                      </c:pt>
                      <c:pt idx="5">
                        <c:v>43</c:v>
                      </c:pt>
                      <c:pt idx="6">
                        <c:v>25.8</c:v>
                      </c:pt>
                      <c:pt idx="7">
                        <c:v>16.899999999999999</c:v>
                      </c:pt>
                      <c:pt idx="8">
                        <c:v>21.9</c:v>
                      </c:pt>
                      <c:pt idx="9">
                        <c:v>31.6</c:v>
                      </c:pt>
                      <c:pt idx="10">
                        <c:v>33.1</c:v>
                      </c:pt>
                      <c:pt idx="11">
                        <c:v>30.9</c:v>
                      </c:pt>
                      <c:pt idx="12">
                        <c:v>6.1</c:v>
                      </c:pt>
                      <c:pt idx="13">
                        <c:v>7.5</c:v>
                      </c:pt>
                      <c:pt idx="14">
                        <c:v>6.8</c:v>
                      </c:pt>
                      <c:pt idx="15">
                        <c:v>9.9</c:v>
                      </c:pt>
                      <c:pt idx="16">
                        <c:v>40.5</c:v>
                      </c:pt>
                      <c:pt idx="17">
                        <c:v>5.7</c:v>
                      </c:pt>
                      <c:pt idx="18">
                        <c:v>7</c:v>
                      </c:pt>
                      <c:pt idx="19">
                        <c:v>2.1</c:v>
                      </c:pt>
                      <c:pt idx="20">
                        <c:v>29.3</c:v>
                      </c:pt>
                      <c:pt idx="21">
                        <c:v>6.6</c:v>
                      </c:pt>
                      <c:pt idx="22">
                        <c:v>11.9</c:v>
                      </c:pt>
                      <c:pt idx="23">
                        <c:v>12.5</c:v>
                      </c:pt>
                      <c:pt idx="24">
                        <c:v>5.4</c:v>
                      </c:pt>
                      <c:pt idx="25">
                        <c:v>0</c:v>
                      </c:pt>
                      <c:pt idx="26">
                        <c:v>14.1</c:v>
                      </c:pt>
                      <c:pt idx="27">
                        <c:v>18.5</c:v>
                      </c:pt>
                      <c:pt idx="28">
                        <c:v>7.2</c:v>
                      </c:pt>
                    </c:numCache>
                  </c:numRef>
                </c:val>
                <c:smooth val="0"/>
                <c:extLst xmlns:c15="http://schemas.microsoft.com/office/drawing/2012/chart">
                  <c:ext xmlns:c16="http://schemas.microsoft.com/office/drawing/2014/chart" uri="{C3380CC4-5D6E-409C-BE32-E72D297353CC}">
                    <c16:uniqueId val="{00000006-FEBF-447E-87B2-BD405443DD3F}"/>
                  </c:ext>
                </c:extLst>
              </c15:ser>
            </c15:filteredLineSeries>
          </c:ext>
        </c:extLst>
      </c:lineChart>
      <c:catAx>
        <c:axId val="648735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48735832"/>
        <c:crosses val="autoZero"/>
        <c:auto val="1"/>
        <c:lblAlgn val="ctr"/>
        <c:lblOffset val="100"/>
        <c:noMultiLvlLbl val="0"/>
      </c:catAx>
      <c:valAx>
        <c:axId val="648735832"/>
        <c:scaling>
          <c:orientation val="minMax"/>
          <c:max val="8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48735504"/>
        <c:crosses val="autoZero"/>
        <c:crossBetween val="between"/>
      </c:valAx>
      <c:spPr>
        <a:noFill/>
        <a:ln>
          <a:noFill/>
        </a:ln>
        <a:effectLst/>
      </c:spPr>
    </c:plotArea>
    <c:legend>
      <c:legendPos val="b"/>
      <c:layout>
        <c:manualLayout>
          <c:xMode val="edge"/>
          <c:yMode val="edge"/>
          <c:x val="0.1145063752276867"/>
          <c:y val="5.8401587915003859E-3"/>
          <c:w val="0.5786944444444444"/>
          <c:h val="0.21433538710301517"/>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493682122265539E-2"/>
          <c:y val="5.6403423772609818E-2"/>
          <c:w val="0.8907736287549286"/>
          <c:h val="0.71829053617571059"/>
        </c:manualLayout>
      </c:layout>
      <c:barChart>
        <c:barDir val="col"/>
        <c:grouping val="stacked"/>
        <c:varyColors val="0"/>
        <c:ser>
          <c:idx val="4"/>
          <c:order val="0"/>
          <c:tx>
            <c:strRef>
              <c:f>'延べ宿泊者数、客室稼働率（グラフ用）'!$B$18</c:f>
              <c:strCache>
                <c:ptCount val="1"/>
                <c:pt idx="0">
                  <c:v>日本人</c:v>
                </c:pt>
              </c:strCache>
            </c:strRef>
          </c:tx>
          <c:spPr>
            <a:solidFill>
              <a:schemeClr val="accent1">
                <a:lumMod val="60000"/>
                <a:lumOff val="40000"/>
              </a:schemeClr>
            </a:solidFill>
            <a:ln w="12700" cmpd="dbl">
              <a:solidFill>
                <a:schemeClr val="accent1">
                  <a:lumMod val="60000"/>
                  <a:lumOff val="40000"/>
                </a:schemeClr>
              </a:solidFill>
            </a:ln>
            <a:effectLst/>
          </c:spPr>
          <c:invertIfNegative val="0"/>
          <c:cat>
            <c:multiLvlStrRef>
              <c:f>'延べ宿泊者数、客室稼働率（グラフ用）'!$O$2:$AQ$3</c:f>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f>'延べ宿泊者数、客室稼働率（グラフ用）'!$O$18:$AQ$18</c:f>
              <c:numCache>
                <c:formatCode>#,##0_);[Red]\(#,##0\)</c:formatCode>
                <c:ptCount val="29"/>
                <c:pt idx="0">
                  <c:v>2476650</c:v>
                </c:pt>
                <c:pt idx="1">
                  <c:v>2445750</c:v>
                </c:pt>
                <c:pt idx="2">
                  <c:v>1334720</c:v>
                </c:pt>
                <c:pt idx="3">
                  <c:v>629950</c:v>
                </c:pt>
                <c:pt idx="4">
                  <c:v>451130</c:v>
                </c:pt>
                <c:pt idx="5">
                  <c:v>823900</c:v>
                </c:pt>
                <c:pt idx="6">
                  <c:v>1030290</c:v>
                </c:pt>
                <c:pt idx="7">
                  <c:v>1017100</c:v>
                </c:pt>
                <c:pt idx="8">
                  <c:v>1291610</c:v>
                </c:pt>
                <c:pt idx="9">
                  <c:v>1767950</c:v>
                </c:pt>
                <c:pt idx="10">
                  <c:v>1953460</c:v>
                </c:pt>
                <c:pt idx="11">
                  <c:v>1269750</c:v>
                </c:pt>
                <c:pt idx="12">
                  <c:v>949350</c:v>
                </c:pt>
                <c:pt idx="13">
                  <c:v>903560</c:v>
                </c:pt>
                <c:pt idx="14">
                  <c:v>1566720</c:v>
                </c:pt>
                <c:pt idx="15">
                  <c:v>1117010</c:v>
                </c:pt>
                <c:pt idx="16">
                  <c:v>795580</c:v>
                </c:pt>
                <c:pt idx="17">
                  <c:v>1044640</c:v>
                </c:pt>
                <c:pt idx="18">
                  <c:v>1533900</c:v>
                </c:pt>
                <c:pt idx="19">
                  <c:v>1514110</c:v>
                </c:pt>
                <c:pt idx="20">
                  <c:v>1303250</c:v>
                </c:pt>
                <c:pt idx="21">
                  <c:v>1890520</c:v>
                </c:pt>
                <c:pt idx="22">
                  <c:v>2189340</c:v>
                </c:pt>
                <c:pt idx="23">
                  <c:v>2731370</c:v>
                </c:pt>
                <c:pt idx="24">
                  <c:v>1746080</c:v>
                </c:pt>
                <c:pt idx="25">
                  <c:v>1391550</c:v>
                </c:pt>
                <c:pt idx="26">
                  <c:v>2063330</c:v>
                </c:pt>
                <c:pt idx="27">
                  <c:v>2046650</c:v>
                </c:pt>
                <c:pt idx="28">
                  <c:v>2347240</c:v>
                </c:pt>
              </c:numCache>
            </c:numRef>
          </c:val>
          <c:extLst>
            <c:ext xmlns:c16="http://schemas.microsoft.com/office/drawing/2014/chart" uri="{C3380CC4-5D6E-409C-BE32-E72D297353CC}">
              <c16:uniqueId val="{00000000-FCF8-4193-B04D-C775649D7CBB}"/>
            </c:ext>
          </c:extLst>
        </c:ser>
        <c:ser>
          <c:idx val="5"/>
          <c:order val="1"/>
          <c:tx>
            <c:strRef>
              <c:f>'延べ宿泊者数、客室稼働率（グラフ用）'!$B$19</c:f>
              <c:strCache>
                <c:ptCount val="1"/>
                <c:pt idx="0">
                  <c:v>外国人</c:v>
                </c:pt>
              </c:strCache>
            </c:strRef>
          </c:tx>
          <c:spPr>
            <a:pattFill prst="wdUpDiag">
              <a:fgClr>
                <a:schemeClr val="accent2"/>
              </a:fgClr>
              <a:bgClr>
                <a:schemeClr val="bg1"/>
              </a:bgClr>
            </a:pattFill>
            <a:ln w="12700">
              <a:solidFill>
                <a:schemeClr val="accent2"/>
              </a:solidFill>
            </a:ln>
            <a:effectLst/>
          </c:spPr>
          <c:invertIfNegative val="0"/>
          <c:cat>
            <c:multiLvlStrRef>
              <c:f>'延べ宿泊者数、客室稼働率（グラフ用）'!$O$2:$AQ$3</c:f>
              <c:multiLvlStrCache>
                <c:ptCount val="2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lvl>
                <c:lvl>
                  <c:pt idx="0">
                    <c:v>2020年</c:v>
                  </c:pt>
                  <c:pt idx="12">
                    <c:v>2021年</c:v>
                  </c:pt>
                  <c:pt idx="24">
                    <c:v>2022年</c:v>
                  </c:pt>
                </c:lvl>
              </c:multiLvlStrCache>
            </c:multiLvlStrRef>
          </c:cat>
          <c:val>
            <c:numRef>
              <c:f>'延べ宿泊者数、客室稼働率（グラフ用）'!$O$19:$AQ$19</c:f>
              <c:numCache>
                <c:formatCode>#,##0_);[Red]\(#,##0\)</c:formatCode>
                <c:ptCount val="29"/>
                <c:pt idx="0">
                  <c:v>1966700</c:v>
                </c:pt>
                <c:pt idx="1">
                  <c:v>685300</c:v>
                </c:pt>
                <c:pt idx="2">
                  <c:v>159200</c:v>
                </c:pt>
                <c:pt idx="3">
                  <c:v>42200</c:v>
                </c:pt>
                <c:pt idx="4">
                  <c:v>33160</c:v>
                </c:pt>
                <c:pt idx="5">
                  <c:v>30950</c:v>
                </c:pt>
                <c:pt idx="6">
                  <c:v>29190</c:v>
                </c:pt>
                <c:pt idx="7">
                  <c:v>30940</c:v>
                </c:pt>
                <c:pt idx="8">
                  <c:v>33070</c:v>
                </c:pt>
                <c:pt idx="9">
                  <c:v>41510</c:v>
                </c:pt>
                <c:pt idx="10">
                  <c:v>69120</c:v>
                </c:pt>
                <c:pt idx="11">
                  <c:v>103410</c:v>
                </c:pt>
                <c:pt idx="12">
                  <c:v>69730</c:v>
                </c:pt>
                <c:pt idx="13">
                  <c:v>18250</c:v>
                </c:pt>
                <c:pt idx="14">
                  <c:v>20150</c:v>
                </c:pt>
                <c:pt idx="15">
                  <c:v>18260</c:v>
                </c:pt>
                <c:pt idx="16">
                  <c:v>21270</c:v>
                </c:pt>
                <c:pt idx="17">
                  <c:v>17910</c:v>
                </c:pt>
                <c:pt idx="18">
                  <c:v>19760</c:v>
                </c:pt>
                <c:pt idx="19">
                  <c:v>20450</c:v>
                </c:pt>
                <c:pt idx="20">
                  <c:v>25010</c:v>
                </c:pt>
                <c:pt idx="21">
                  <c:v>25040</c:v>
                </c:pt>
                <c:pt idx="22">
                  <c:v>32400</c:v>
                </c:pt>
                <c:pt idx="23">
                  <c:v>31160</c:v>
                </c:pt>
                <c:pt idx="24">
                  <c:v>26810</c:v>
                </c:pt>
                <c:pt idx="25">
                  <c:v>22600</c:v>
                </c:pt>
                <c:pt idx="26">
                  <c:v>28140</c:v>
                </c:pt>
                <c:pt idx="27">
                  <c:v>45150</c:v>
                </c:pt>
                <c:pt idx="28">
                  <c:v>62130</c:v>
                </c:pt>
              </c:numCache>
            </c:numRef>
          </c:val>
          <c:extLst>
            <c:ext xmlns:c16="http://schemas.microsoft.com/office/drawing/2014/chart" uri="{C3380CC4-5D6E-409C-BE32-E72D297353CC}">
              <c16:uniqueId val="{00000001-FCF8-4193-B04D-C775649D7CBB}"/>
            </c:ext>
          </c:extLst>
        </c:ser>
        <c:dLbls>
          <c:showLegendKey val="0"/>
          <c:showVal val="0"/>
          <c:showCatName val="0"/>
          <c:showSerName val="0"/>
          <c:showPercent val="0"/>
          <c:showBubbleSize val="0"/>
        </c:dLbls>
        <c:gapWidth val="150"/>
        <c:overlap val="100"/>
        <c:axId val="503941632"/>
        <c:axId val="503946880"/>
      </c:barChart>
      <c:catAx>
        <c:axId val="503941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3946880"/>
        <c:crosses val="autoZero"/>
        <c:auto val="1"/>
        <c:lblAlgn val="ctr"/>
        <c:lblOffset val="100"/>
        <c:noMultiLvlLbl val="0"/>
      </c:catAx>
      <c:valAx>
        <c:axId val="503946880"/>
        <c:scaling>
          <c:orientation val="minMax"/>
          <c:max val="450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503941632"/>
        <c:crosses val="autoZero"/>
        <c:crossBetween val="between"/>
      </c:valAx>
      <c:spPr>
        <a:noFill/>
        <a:ln>
          <a:noFill/>
        </a:ln>
        <a:effectLst/>
      </c:spPr>
    </c:plotArea>
    <c:legend>
      <c:legendPos val="b"/>
      <c:layout>
        <c:manualLayout>
          <c:xMode val="edge"/>
          <c:yMode val="edge"/>
          <c:x val="0.10818252453279326"/>
          <c:y val="6.0375484496124031E-2"/>
          <c:w val="0.42673700227553529"/>
          <c:h val="8.986122531866042E-2"/>
        </c:manualLayout>
      </c:layout>
      <c:overlay val="1"/>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024433444348184E-2"/>
          <c:y val="4.9669847662835526E-2"/>
          <c:w val="0.87221668995323964"/>
          <c:h val="0.72642213548625711"/>
        </c:manualLayout>
      </c:layout>
      <c:barChart>
        <c:barDir val="col"/>
        <c:grouping val="clustered"/>
        <c:varyColors val="0"/>
        <c:ser>
          <c:idx val="0"/>
          <c:order val="0"/>
          <c:tx>
            <c:strRef>
              <c:f>関西空港外国人入国者数!$B$4</c:f>
              <c:strCache>
                <c:ptCount val="1"/>
                <c:pt idx="0">
                  <c:v>関空外国人入国者数</c:v>
                </c:pt>
              </c:strCache>
            </c:strRef>
          </c:tx>
          <c:spPr>
            <a:solidFill>
              <a:schemeClr val="accent1">
                <a:lumMod val="60000"/>
                <a:lumOff val="40000"/>
              </a:schemeClr>
            </a:solidFill>
            <a:ln>
              <a:noFill/>
            </a:ln>
            <a:effectLst/>
          </c:spPr>
          <c:invertIfNegative val="0"/>
          <c:cat>
            <c:multiLvlStrRef>
              <c:f>関西空港外国人入国者数!$O$2:$AS$3</c:f>
              <c:multiLvlStrCache>
                <c:ptCount val="3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lvl>
                <c:lvl>
                  <c:pt idx="0">
                    <c:v>2020年</c:v>
                  </c:pt>
                  <c:pt idx="12">
                    <c:v>2021年</c:v>
                  </c:pt>
                  <c:pt idx="24">
                    <c:v>2022年</c:v>
                  </c:pt>
                </c:lvl>
              </c:multiLvlStrCache>
            </c:multiLvlStrRef>
          </c:cat>
          <c:val>
            <c:numRef>
              <c:f>関西空港外国人入国者数!$O$4:$AS$4</c:f>
              <c:numCache>
                <c:formatCode>#,##0;"△ "#,##0</c:formatCode>
                <c:ptCount val="31"/>
                <c:pt idx="0">
                  <c:v>709555</c:v>
                </c:pt>
                <c:pt idx="1">
                  <c:v>228987</c:v>
                </c:pt>
                <c:pt idx="2">
                  <c:v>35696</c:v>
                </c:pt>
                <c:pt idx="3">
                  <c:v>393</c:v>
                </c:pt>
                <c:pt idx="4">
                  <c:v>182</c:v>
                </c:pt>
                <c:pt idx="5">
                  <c:v>577</c:v>
                </c:pt>
                <c:pt idx="6">
                  <c:v>834</c:v>
                </c:pt>
                <c:pt idx="7">
                  <c:v>1616</c:v>
                </c:pt>
                <c:pt idx="8">
                  <c:v>2467</c:v>
                </c:pt>
                <c:pt idx="9">
                  <c:v>5381</c:v>
                </c:pt>
                <c:pt idx="10">
                  <c:v>11945</c:v>
                </c:pt>
                <c:pt idx="11">
                  <c:v>13553</c:v>
                </c:pt>
                <c:pt idx="12">
                  <c:v>10919</c:v>
                </c:pt>
                <c:pt idx="13">
                  <c:v>1881</c:v>
                </c:pt>
                <c:pt idx="14">
                  <c:v>3129</c:v>
                </c:pt>
                <c:pt idx="15">
                  <c:v>2341</c:v>
                </c:pt>
                <c:pt idx="16">
                  <c:v>2002</c:v>
                </c:pt>
                <c:pt idx="17">
                  <c:v>2361</c:v>
                </c:pt>
                <c:pt idx="18">
                  <c:v>2774</c:v>
                </c:pt>
                <c:pt idx="19">
                  <c:v>2476</c:v>
                </c:pt>
                <c:pt idx="20">
                  <c:v>3079</c:v>
                </c:pt>
                <c:pt idx="21">
                  <c:v>3743</c:v>
                </c:pt>
                <c:pt idx="22">
                  <c:v>3678</c:v>
                </c:pt>
                <c:pt idx="23">
                  <c:v>2738</c:v>
                </c:pt>
                <c:pt idx="24">
                  <c:v>3497</c:v>
                </c:pt>
                <c:pt idx="25">
                  <c:v>3499</c:v>
                </c:pt>
                <c:pt idx="26">
                  <c:v>10284</c:v>
                </c:pt>
                <c:pt idx="27">
                  <c:v>21616</c:v>
                </c:pt>
                <c:pt idx="28">
                  <c:v>27161</c:v>
                </c:pt>
                <c:pt idx="29">
                  <c:v>23463</c:v>
                </c:pt>
                <c:pt idx="30">
                  <c:v>25189</c:v>
                </c:pt>
              </c:numCache>
            </c:numRef>
          </c:val>
          <c:extLst>
            <c:ext xmlns:c16="http://schemas.microsoft.com/office/drawing/2014/chart" uri="{C3380CC4-5D6E-409C-BE32-E72D297353CC}">
              <c16:uniqueId val="{00000000-28A9-40DE-96B4-9F20537DDC93}"/>
            </c:ext>
          </c:extLst>
        </c:ser>
        <c:dLbls>
          <c:showLegendKey val="0"/>
          <c:showVal val="0"/>
          <c:showCatName val="0"/>
          <c:showSerName val="0"/>
          <c:showPercent val="0"/>
          <c:showBubbleSize val="0"/>
        </c:dLbls>
        <c:gapWidth val="219"/>
        <c:overlap val="-27"/>
        <c:axId val="694202288"/>
        <c:axId val="694200320"/>
      </c:barChart>
      <c:lineChart>
        <c:grouping val="standard"/>
        <c:varyColors val="0"/>
        <c:ser>
          <c:idx val="1"/>
          <c:order val="1"/>
          <c:tx>
            <c:strRef>
              <c:f>関西空港外国人入国者数!$B$6</c:f>
              <c:strCache>
                <c:ptCount val="1"/>
                <c:pt idx="0">
                  <c:v>2019年同月比</c:v>
                </c:pt>
              </c:strCache>
            </c:strRef>
          </c:tx>
          <c:spPr>
            <a:ln w="28575" cap="rnd">
              <a:solidFill>
                <a:schemeClr val="accent2"/>
              </a:solidFill>
              <a:round/>
            </a:ln>
            <a:effectLst/>
          </c:spPr>
          <c:marker>
            <c:symbol val="circle"/>
            <c:size val="6"/>
            <c:spPr>
              <a:solidFill>
                <a:schemeClr val="accent2"/>
              </a:solidFill>
              <a:ln w="9525">
                <a:solidFill>
                  <a:schemeClr val="accent2"/>
                </a:solidFill>
              </a:ln>
              <a:effectLst/>
            </c:spPr>
          </c:marker>
          <c:cat>
            <c:multiLvlStrRef>
              <c:f>関西空港外国人入国者数!$O$2:$AS$3</c:f>
              <c:multiLvlStrCache>
                <c:ptCount val="3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lvl>
                <c:lvl>
                  <c:pt idx="0">
                    <c:v>2020年</c:v>
                  </c:pt>
                  <c:pt idx="12">
                    <c:v>2021年</c:v>
                  </c:pt>
                  <c:pt idx="24">
                    <c:v>2022年</c:v>
                  </c:pt>
                </c:lvl>
              </c:multiLvlStrCache>
            </c:multiLvlStrRef>
          </c:cat>
          <c:val>
            <c:numRef>
              <c:f>関西空港外国人入国者数!$O$6:$AS$6</c:f>
              <c:numCache>
                <c:formatCode>#,##0.0_ </c:formatCode>
                <c:ptCount val="31"/>
                <c:pt idx="0">
                  <c:v>2.0804380414735313</c:v>
                </c:pt>
                <c:pt idx="1">
                  <c:v>-66.067755721390085</c:v>
                </c:pt>
                <c:pt idx="2">
                  <c:v>-95.085226490430955</c:v>
                </c:pt>
                <c:pt idx="3">
                  <c:v>-99.948574815791844</c:v>
                </c:pt>
                <c:pt idx="4">
                  <c:v>-99.975869717688965</c:v>
                </c:pt>
                <c:pt idx="5">
                  <c:v>-99.924661039964903</c:v>
                </c:pt>
                <c:pt idx="6">
                  <c:v>-99.891092716139823</c:v>
                </c:pt>
                <c:pt idx="7">
                  <c:v>-99.757303424785079</c:v>
                </c:pt>
                <c:pt idx="8">
                  <c:v>-99.588842926998367</c:v>
                </c:pt>
                <c:pt idx="9">
                  <c:v>-99.174266453673141</c:v>
                </c:pt>
                <c:pt idx="10">
                  <c:v>-98.214936846572741</c:v>
                </c:pt>
                <c:pt idx="11">
                  <c:v>-97.898756432180505</c:v>
                </c:pt>
                <c:pt idx="12">
                  <c:v>-98.429133325852334</c:v>
                </c:pt>
                <c:pt idx="13">
                  <c:v>-99.721265611200351</c:v>
                </c:pt>
                <c:pt idx="14">
                  <c:v>-99.569186286658407</c:v>
                </c:pt>
                <c:pt idx="15">
                  <c:v>-99.69367339381354</c:v>
                </c:pt>
                <c:pt idx="16">
                  <c:v>-99.734566894578506</c:v>
                </c:pt>
                <c:pt idx="17">
                  <c:v>-99.691723943426581</c:v>
                </c:pt>
                <c:pt idx="18">
                  <c:v>-99.637759226105359</c:v>
                </c:pt>
                <c:pt idx="19">
                  <c:v>-99.628145593915761</c:v>
                </c:pt>
                <c:pt idx="20">
                  <c:v>-99.48684530694284</c:v>
                </c:pt>
                <c:pt idx="21">
                  <c:v>-99.425623366678792</c:v>
                </c:pt>
                <c:pt idx="22">
                  <c:v>-99.450358955353252</c:v>
                </c:pt>
                <c:pt idx="23">
                  <c:v>-99.575503217834452</c:v>
                </c:pt>
                <c:pt idx="24">
                  <c:v>-99.496902577205375</c:v>
                </c:pt>
                <c:pt idx="25">
                  <c:v>-99.481503654221171</c:v>
                </c:pt>
                <c:pt idx="26">
                  <c:v>-98.584056175134236</c:v>
                </c:pt>
                <c:pt idx="27">
                  <c:v>-97.171484015665712</c:v>
                </c:pt>
                <c:pt idx="28">
                  <c:v>-96.398886824998442</c:v>
                </c:pt>
                <c:pt idx="29">
                  <c:v>-96.93643324210835</c:v>
                </c:pt>
                <c:pt idx="30">
                  <c:v>-96.710712742021627</c:v>
                </c:pt>
              </c:numCache>
            </c:numRef>
          </c:val>
          <c:smooth val="0"/>
          <c:extLst>
            <c:ext xmlns:c16="http://schemas.microsoft.com/office/drawing/2014/chart" uri="{C3380CC4-5D6E-409C-BE32-E72D297353CC}">
              <c16:uniqueId val="{00000001-28A9-40DE-96B4-9F20537DDC93}"/>
            </c:ext>
          </c:extLst>
        </c:ser>
        <c:dLbls>
          <c:showLegendKey val="0"/>
          <c:showVal val="0"/>
          <c:showCatName val="0"/>
          <c:showSerName val="0"/>
          <c:showPercent val="0"/>
          <c:showBubbleSize val="0"/>
        </c:dLbls>
        <c:marker val="1"/>
        <c:smooth val="0"/>
        <c:axId val="287689008"/>
        <c:axId val="350703152"/>
      </c:lineChart>
      <c:catAx>
        <c:axId val="69420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0320"/>
        <c:crosses val="autoZero"/>
        <c:auto val="1"/>
        <c:lblAlgn val="ctr"/>
        <c:lblOffset val="100"/>
        <c:noMultiLvlLbl val="0"/>
      </c:catAx>
      <c:valAx>
        <c:axId val="694200320"/>
        <c:scaling>
          <c:orientation val="minMax"/>
        </c:scaling>
        <c:delete val="0"/>
        <c:axPos val="l"/>
        <c:majorGridlines>
          <c:spPr>
            <a:ln w="9525" cap="flat" cmpd="sng" algn="ctr">
              <a:solidFill>
                <a:schemeClr val="tx1">
                  <a:lumMod val="15000"/>
                  <a:lumOff val="85000"/>
                </a:schemeClr>
              </a:solidFill>
              <a:round/>
            </a:ln>
            <a:effectLst/>
          </c:spPr>
        </c:majorGridlines>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694202288"/>
        <c:crosses val="autoZero"/>
        <c:crossBetween val="between"/>
      </c:valAx>
      <c:valAx>
        <c:axId val="350703152"/>
        <c:scaling>
          <c:orientation val="minMax"/>
          <c:max val="20"/>
          <c:min val="-100"/>
        </c:scaling>
        <c:delete val="0"/>
        <c:axPos val="r"/>
        <c:numFmt formatCode="#,##0.0_ "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crossAx val="287689008"/>
        <c:crosses val="max"/>
        <c:crossBetween val="between"/>
      </c:valAx>
      <c:catAx>
        <c:axId val="287689008"/>
        <c:scaling>
          <c:orientation val="minMax"/>
        </c:scaling>
        <c:delete val="1"/>
        <c:axPos val="b"/>
        <c:numFmt formatCode="General" sourceLinked="1"/>
        <c:majorTickMark val="out"/>
        <c:minorTickMark val="none"/>
        <c:tickLblPos val="nextTo"/>
        <c:crossAx val="350703152"/>
        <c:crosses val="autoZero"/>
        <c:auto val="1"/>
        <c:lblAlgn val="ctr"/>
        <c:lblOffset val="100"/>
        <c:noMultiLvlLbl val="0"/>
      </c:catAx>
      <c:spPr>
        <a:noFill/>
        <a:ln>
          <a:noFill/>
        </a:ln>
      </c:spPr>
    </c:plotArea>
    <c:legend>
      <c:legendPos val="b"/>
      <c:layout>
        <c:manualLayout>
          <c:xMode val="edge"/>
          <c:yMode val="edge"/>
          <c:x val="0.66300911688885444"/>
          <c:y val="4.5896104510245408E-2"/>
          <c:w val="0.27311827956989249"/>
          <c:h val="9.6961199294532632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sz="900">
          <a:solidFill>
            <a:sysClr val="windowText" lastClr="000000"/>
          </a:solidFill>
          <a:latin typeface="Meiryo UI" panose="020B0604030504040204" pitchFamily="50" charset="-128"/>
          <a:ea typeface="Meiryo UI" panose="020B0604030504040204" pitchFamily="50" charset="-128"/>
        </a:defRPr>
      </a:pPr>
      <a:endParaRPr lang="ja-JP"/>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0.79264</cdr:x>
      <cdr:y>0.90889</cdr:y>
    </cdr:from>
    <cdr:to>
      <cdr:x>1</cdr:x>
      <cdr:y>1</cdr:y>
    </cdr:to>
    <cdr:sp macro="" textlink="">
      <cdr:nvSpPr>
        <cdr:cNvPr id="2" name="テキスト ボックス 3"/>
        <cdr:cNvSpPr txBox="1"/>
      </cdr:nvSpPr>
      <cdr:spPr>
        <a:xfrm xmlns:a="http://schemas.openxmlformats.org/drawingml/2006/main">
          <a:off x="6343307" y="1963210"/>
          <a:ext cx="1659493" cy="19679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ctr">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ja-JP" altLang="en-US" sz="800" dirty="0">
              <a:latin typeface="Meiryo UI" panose="020B0604030504040204" pitchFamily="50" charset="-128"/>
              <a:ea typeface="Meiryo UI" panose="020B0604030504040204" pitchFamily="50" charset="-128"/>
            </a:rPr>
            <a:t>（外国人は暦年、日本人は年度）</a:t>
          </a:r>
        </a:p>
      </cdr:txBody>
    </cdr:sp>
  </cdr:relSizeAnchor>
</c:userShape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117DCB5-3F0B-4DB2-9202-A4B85F2DEDDD}" type="datetimeFigureOut">
              <a:rPr kumimoji="1" lang="ja-JP" altLang="en-US" smtClean="0"/>
              <a:t>2022/8/25</a:t>
            </a:fld>
            <a:endParaRPr kumimoji="1" lang="ja-JP" altLang="en-US" dirty="0"/>
          </a:p>
        </p:txBody>
      </p:sp>
      <p:sp>
        <p:nvSpPr>
          <p:cNvPr id="4" name="フッター プレースホルダー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62B43BC-BBE3-4331-A944-74EDC3F40AAF}" type="slidenum">
              <a:rPr kumimoji="1" lang="ja-JP" altLang="en-US" smtClean="0"/>
              <a:t>‹#›</a:t>
            </a:fld>
            <a:endParaRPr kumimoji="1" lang="ja-JP" altLang="en-US" dirty="0"/>
          </a:p>
        </p:txBody>
      </p:sp>
    </p:spTree>
    <p:extLst>
      <p:ext uri="{BB962C8B-B14F-4D97-AF65-F5344CB8AC3E}">
        <p14:creationId xmlns:p14="http://schemas.microsoft.com/office/powerpoint/2010/main" val="2955652244"/>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5659" cy="496332"/>
          </a:xfrm>
          <a:prstGeom prst="rect">
            <a:avLst/>
          </a:prstGeom>
        </p:spPr>
        <p:txBody>
          <a:bodyPr vert="horz" lIns="91292" tIns="45644" rIns="91292" bIns="4564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8" y="2"/>
            <a:ext cx="2945659" cy="496332"/>
          </a:xfrm>
          <a:prstGeom prst="rect">
            <a:avLst/>
          </a:prstGeom>
        </p:spPr>
        <p:txBody>
          <a:bodyPr vert="horz" lIns="91292" tIns="45644" rIns="91292" bIns="45644" rtlCol="0"/>
          <a:lstStyle>
            <a:lvl1pPr algn="r">
              <a:defRPr sz="1200"/>
            </a:lvl1pPr>
          </a:lstStyle>
          <a:p>
            <a:fld id="{3D16FDEC-560D-45FF-95E3-45F1DE396D79}" type="datetimeFigureOut">
              <a:rPr kumimoji="1" lang="ja-JP" altLang="en-US" smtClean="0"/>
              <a:t>2022/8/25</a:t>
            </a:fld>
            <a:endParaRPr kumimoji="1" lang="ja-JP" altLang="en-US" dirty="0"/>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92" tIns="45644" rIns="91292" bIns="45644" rtlCol="0" anchor="ctr"/>
          <a:lstStyle/>
          <a:p>
            <a:endParaRPr lang="ja-JP" altLang="en-US" dirty="0"/>
          </a:p>
        </p:txBody>
      </p:sp>
      <p:sp>
        <p:nvSpPr>
          <p:cNvPr id="5" name="ノート プレースホルダー 4"/>
          <p:cNvSpPr>
            <a:spLocks noGrp="1"/>
          </p:cNvSpPr>
          <p:nvPr>
            <p:ph type="body" sz="quarter" idx="3"/>
          </p:nvPr>
        </p:nvSpPr>
        <p:spPr>
          <a:xfrm>
            <a:off x="679768" y="4715156"/>
            <a:ext cx="5438140" cy="4466987"/>
          </a:xfrm>
          <a:prstGeom prst="rect">
            <a:avLst/>
          </a:prstGeom>
        </p:spPr>
        <p:txBody>
          <a:bodyPr vert="horz" lIns="91292" tIns="45644" rIns="91292"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5"/>
            <a:ext cx="2945659" cy="496332"/>
          </a:xfrm>
          <a:prstGeom prst="rect">
            <a:avLst/>
          </a:prstGeom>
        </p:spPr>
        <p:txBody>
          <a:bodyPr vert="horz" lIns="91292" tIns="45644" rIns="91292" bIns="4564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8" y="9428585"/>
            <a:ext cx="2945659" cy="496332"/>
          </a:xfrm>
          <a:prstGeom prst="rect">
            <a:avLst/>
          </a:prstGeom>
        </p:spPr>
        <p:txBody>
          <a:bodyPr vert="horz" lIns="91292" tIns="45644" rIns="91292" bIns="45644" rtlCol="0" anchor="b"/>
          <a:lstStyle>
            <a:lvl1pPr algn="r">
              <a:defRPr sz="1200"/>
            </a:lvl1pPr>
          </a:lstStyle>
          <a:p>
            <a:fld id="{7DFC286C-5495-4B3F-9CAF-8B4C2DB5627F}" type="slidenum">
              <a:rPr kumimoji="1" lang="ja-JP" altLang="en-US" smtClean="0"/>
              <a:t>‹#›</a:t>
            </a:fld>
            <a:endParaRPr kumimoji="1" lang="ja-JP" altLang="en-US" dirty="0"/>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dirty="0">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9</a:t>
            </a:fld>
            <a:endParaRPr lang="ja-JP" altLang="en-US" dirty="0">
              <a:solidFill>
                <a:prstClr val="black"/>
              </a:solidFill>
            </a:endParaRPr>
          </a:p>
        </p:txBody>
      </p:sp>
    </p:spTree>
    <p:extLst>
      <p:ext uri="{BB962C8B-B14F-4D97-AF65-F5344CB8AC3E}">
        <p14:creationId xmlns:p14="http://schemas.microsoft.com/office/powerpoint/2010/main" val="1104168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11</a:t>
            </a:fld>
            <a:endParaRPr lang="ja-JP" altLang="en-US" dirty="0">
              <a:solidFill>
                <a:prstClr val="black"/>
              </a:solidFill>
            </a:endParaRPr>
          </a:p>
        </p:txBody>
      </p:sp>
    </p:spTree>
    <p:extLst>
      <p:ext uri="{BB962C8B-B14F-4D97-AF65-F5344CB8AC3E}">
        <p14:creationId xmlns:p14="http://schemas.microsoft.com/office/powerpoint/2010/main" val="3693807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12</a:t>
            </a:fld>
            <a:endParaRPr lang="ja-JP" altLang="en-US" dirty="0">
              <a:solidFill>
                <a:prstClr val="black"/>
              </a:solidFill>
            </a:endParaRPr>
          </a:p>
        </p:txBody>
      </p:sp>
    </p:spTree>
    <p:extLst>
      <p:ext uri="{BB962C8B-B14F-4D97-AF65-F5344CB8AC3E}">
        <p14:creationId xmlns:p14="http://schemas.microsoft.com/office/powerpoint/2010/main" val="788667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13</a:t>
            </a:fld>
            <a:endParaRPr lang="ja-JP" altLang="en-US" dirty="0">
              <a:solidFill>
                <a:prstClr val="black"/>
              </a:solidFill>
            </a:endParaRPr>
          </a:p>
        </p:txBody>
      </p:sp>
    </p:spTree>
    <p:extLst>
      <p:ext uri="{BB962C8B-B14F-4D97-AF65-F5344CB8AC3E}">
        <p14:creationId xmlns:p14="http://schemas.microsoft.com/office/powerpoint/2010/main" val="2032683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14</a:t>
            </a:fld>
            <a:endParaRPr lang="ja-JP" altLang="en-US" dirty="0">
              <a:solidFill>
                <a:prstClr val="black"/>
              </a:solidFill>
            </a:endParaRPr>
          </a:p>
        </p:txBody>
      </p:sp>
    </p:spTree>
    <p:extLst>
      <p:ext uri="{BB962C8B-B14F-4D97-AF65-F5344CB8AC3E}">
        <p14:creationId xmlns:p14="http://schemas.microsoft.com/office/powerpoint/2010/main" val="1380270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15</a:t>
            </a:fld>
            <a:endParaRPr lang="ja-JP" altLang="en-US" dirty="0">
              <a:solidFill>
                <a:prstClr val="black"/>
              </a:solidFill>
            </a:endParaRPr>
          </a:p>
        </p:txBody>
      </p:sp>
    </p:spTree>
    <p:extLst>
      <p:ext uri="{BB962C8B-B14F-4D97-AF65-F5344CB8AC3E}">
        <p14:creationId xmlns:p14="http://schemas.microsoft.com/office/powerpoint/2010/main" val="380810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16</a:t>
            </a:fld>
            <a:endParaRPr lang="ja-JP" altLang="en-US" dirty="0">
              <a:solidFill>
                <a:prstClr val="black"/>
              </a:solidFill>
            </a:endParaRPr>
          </a:p>
        </p:txBody>
      </p:sp>
    </p:spTree>
    <p:extLst>
      <p:ext uri="{BB962C8B-B14F-4D97-AF65-F5344CB8AC3E}">
        <p14:creationId xmlns:p14="http://schemas.microsoft.com/office/powerpoint/2010/main" val="3433527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17</a:t>
            </a:fld>
            <a:endParaRPr lang="ja-JP" altLang="en-US" dirty="0">
              <a:solidFill>
                <a:prstClr val="black"/>
              </a:solidFill>
            </a:endParaRPr>
          </a:p>
        </p:txBody>
      </p:sp>
    </p:spTree>
    <p:extLst>
      <p:ext uri="{BB962C8B-B14F-4D97-AF65-F5344CB8AC3E}">
        <p14:creationId xmlns:p14="http://schemas.microsoft.com/office/powerpoint/2010/main" val="3269977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18</a:t>
            </a:fld>
            <a:endParaRPr lang="ja-JP" altLang="en-US" dirty="0">
              <a:solidFill>
                <a:prstClr val="black"/>
              </a:solidFill>
            </a:endParaRPr>
          </a:p>
        </p:txBody>
      </p:sp>
    </p:spTree>
    <p:extLst>
      <p:ext uri="{BB962C8B-B14F-4D97-AF65-F5344CB8AC3E}">
        <p14:creationId xmlns:p14="http://schemas.microsoft.com/office/powerpoint/2010/main" val="3976076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dirty="0">
              <a:solidFill>
                <a:prstClr val="black"/>
              </a:solidFill>
            </a:endParaRPr>
          </a:p>
        </p:txBody>
      </p:sp>
    </p:spTree>
    <p:extLst>
      <p:ext uri="{BB962C8B-B14F-4D97-AF65-F5344CB8AC3E}">
        <p14:creationId xmlns:p14="http://schemas.microsoft.com/office/powerpoint/2010/main" val="227658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2</a:t>
            </a:fld>
            <a:endParaRPr lang="ja-JP" altLang="en-US" dirty="0">
              <a:solidFill>
                <a:prstClr val="black"/>
              </a:solidFill>
            </a:endParaRPr>
          </a:p>
        </p:txBody>
      </p:sp>
    </p:spTree>
    <p:extLst>
      <p:ext uri="{BB962C8B-B14F-4D97-AF65-F5344CB8AC3E}">
        <p14:creationId xmlns:p14="http://schemas.microsoft.com/office/powerpoint/2010/main" val="2706589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3</a:t>
            </a:fld>
            <a:endParaRPr lang="ja-JP" altLang="en-US" dirty="0">
              <a:solidFill>
                <a:prstClr val="black"/>
              </a:solidFill>
            </a:endParaRPr>
          </a:p>
        </p:txBody>
      </p:sp>
    </p:spTree>
    <p:extLst>
      <p:ext uri="{BB962C8B-B14F-4D97-AF65-F5344CB8AC3E}">
        <p14:creationId xmlns:p14="http://schemas.microsoft.com/office/powerpoint/2010/main" val="890761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dirty="0">
              <a:solidFill>
                <a:prstClr val="black"/>
              </a:solidFill>
            </a:endParaRPr>
          </a:p>
        </p:txBody>
      </p:sp>
    </p:spTree>
    <p:extLst>
      <p:ext uri="{BB962C8B-B14F-4D97-AF65-F5344CB8AC3E}">
        <p14:creationId xmlns:p14="http://schemas.microsoft.com/office/powerpoint/2010/main" val="1244619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dirty="0">
              <a:solidFill>
                <a:prstClr val="black"/>
              </a:solidFill>
            </a:endParaRPr>
          </a:p>
        </p:txBody>
      </p:sp>
    </p:spTree>
    <p:extLst>
      <p:ext uri="{BB962C8B-B14F-4D97-AF65-F5344CB8AC3E}">
        <p14:creationId xmlns:p14="http://schemas.microsoft.com/office/powerpoint/2010/main" val="1666981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6</a:t>
            </a:fld>
            <a:endParaRPr lang="ja-JP" altLang="en-US" dirty="0">
              <a:solidFill>
                <a:prstClr val="black"/>
              </a:solidFill>
            </a:endParaRPr>
          </a:p>
        </p:txBody>
      </p:sp>
    </p:spTree>
    <p:extLst>
      <p:ext uri="{BB962C8B-B14F-4D97-AF65-F5344CB8AC3E}">
        <p14:creationId xmlns:p14="http://schemas.microsoft.com/office/powerpoint/2010/main" val="1079643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7</a:t>
            </a:fld>
            <a:endParaRPr lang="ja-JP" altLang="en-US" dirty="0">
              <a:solidFill>
                <a:prstClr val="black"/>
              </a:solidFill>
            </a:endParaRPr>
          </a:p>
        </p:txBody>
      </p:sp>
    </p:spTree>
    <p:extLst>
      <p:ext uri="{BB962C8B-B14F-4D97-AF65-F5344CB8AC3E}">
        <p14:creationId xmlns:p14="http://schemas.microsoft.com/office/powerpoint/2010/main" val="334377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8</a:t>
            </a:fld>
            <a:endParaRPr lang="ja-JP" altLang="en-US" dirty="0">
              <a:solidFill>
                <a:prstClr val="black"/>
              </a:solidFill>
            </a:endParaRPr>
          </a:p>
        </p:txBody>
      </p:sp>
    </p:spTree>
    <p:extLst>
      <p:ext uri="{BB962C8B-B14F-4D97-AF65-F5344CB8AC3E}">
        <p14:creationId xmlns:p14="http://schemas.microsoft.com/office/powerpoint/2010/main" val="3766395791"/>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 5"/>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8" name="フッター プレースホルダ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 8"/>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4" name="フッター プレースホルダ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 4"/>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7041714" y="6592267"/>
            <a:ext cx="2133600" cy="365125"/>
          </a:xfrm>
          <a:prstGeom prst="rect">
            <a:avLst/>
          </a:prstGeom>
        </p:spPr>
        <p:txBody>
          <a:bodyPr/>
          <a:lstStyle>
            <a:lvl1pP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457200" y="6356350"/>
            <a:ext cx="2133600" cy="365125"/>
          </a:xfrm>
          <a:prstGeom prst="rect">
            <a:avLst/>
          </a:prstGeom>
        </p:spPr>
        <p:txBody>
          <a:bodyPr/>
          <a:lstStyle/>
          <a:p>
            <a:endParaRPr kumimoji="1" lang="ja-JP" altLang="en-US" dirty="0"/>
          </a:p>
        </p:txBody>
      </p:sp>
      <p:sp>
        <p:nvSpPr>
          <p:cNvPr id="6" name="フッター プレースホルダ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 6"/>
          <p:cNvSpPr>
            <a:spLocks noGrp="1"/>
          </p:cNvSpPr>
          <p:nvPr>
            <p:ph type="sldNum" sz="quarter" idx="12"/>
          </p:nvPr>
        </p:nvSpPr>
        <p:spPr>
          <a:xfrm>
            <a:off x="7046912" y="6597352"/>
            <a:ext cx="2133600" cy="365125"/>
          </a:xfrm>
          <a:prstGeom prst="rect">
            <a:avLst/>
          </a:prstGeom>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スライド番号プレースホルダ 5"/>
          <p:cNvSpPr>
            <a:spLocks noGrp="1"/>
          </p:cNvSpPr>
          <p:nvPr>
            <p:ph type="sldNum" sz="quarter" idx="4"/>
          </p:nvPr>
        </p:nvSpPr>
        <p:spPr>
          <a:xfrm>
            <a:off x="7046912" y="6597352"/>
            <a:ext cx="2133600" cy="365125"/>
          </a:xfrm>
          <a:prstGeom prst="rect">
            <a:avLst/>
          </a:prstGeom>
        </p:spPr>
        <p:txBody>
          <a:bodyPr vert="horz" lIns="91440" tIns="45720" rIns="91440" bIns="45720" rtlCol="0" anchor="ctr"/>
          <a:lstStyle>
            <a:lvl1pPr algn="r">
              <a:defRPr sz="900">
                <a:solidFill>
                  <a:schemeClr val="tx1"/>
                </a:solidFill>
                <a:latin typeface="Meiryo UI" panose="020B0604030504040204" pitchFamily="50" charset="-128"/>
                <a:ea typeface="Meiryo UI" panose="020B0604030504040204"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notesSlides/notesSlide1.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0.xml.rels><?xml version="1.0" encoding="UTF-8" ?><Relationships xmlns="http://schemas.openxmlformats.org/package/2006/relationships"><Relationship Target="../charts/chart14.xml" Type="http://schemas.openxmlformats.org/officeDocument/2006/relationships/chart" Id="rId3"></Relationship><Relationship Target="../notesSlides/notesSlide10.xml" Type="http://schemas.openxmlformats.org/officeDocument/2006/relationships/notesSlide" Id="rId2"></Relationship><Relationship Target="../slideLayouts/slideLayout7.xml" Type="http://schemas.openxmlformats.org/officeDocument/2006/relationships/slideLayout" Id="rId1"></Relationship><Relationship Target="../charts/chart15.xml" Type="http://schemas.openxmlformats.org/officeDocument/2006/relationships/chart" Id="rId4"></Relationship></Relationships>
</file>

<file path=ppt/slides/_rels/slide11.xml.rels><?xml version="1.0" encoding="UTF-8" ?><Relationships xmlns="http://schemas.openxmlformats.org/package/2006/relationships"><Relationship Target="../charts/chart17.xml" Type="http://schemas.openxmlformats.org/officeDocument/2006/relationships/chart" Id="rId3"></Relationship><Relationship Target="../charts/chart16.xml" Type="http://schemas.openxmlformats.org/officeDocument/2006/relationships/chart" Id="rId2"></Relationship><Relationship Target="../slideLayouts/slideLayout7.xml" Type="http://schemas.openxmlformats.org/officeDocument/2006/relationships/slideLayout" Id="rId1"></Relationship></Relationships>
</file>

<file path=ppt/slides/_rels/slide12.xml.rels><?xml version="1.0" encoding="UTF-8" ?><Relationships xmlns="http://schemas.openxmlformats.org/package/2006/relationships"><Relationship Target="../media/image1.emf" Type="http://schemas.openxmlformats.org/officeDocument/2006/relationships/image" Id="rId3"></Relationship><Relationship Target="../notesSlides/notesSlide11.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3.xml.rels><?xml version="1.0" encoding="UTF-8" ?><Relationships xmlns="http://schemas.openxmlformats.org/package/2006/relationships"><Relationship Target="../charts/chart18.xml" Type="http://schemas.openxmlformats.org/officeDocument/2006/relationships/chart" Id="rId3"></Relationship><Relationship Target="../notesSlides/notesSlide12.xml" Type="http://schemas.openxmlformats.org/officeDocument/2006/relationships/notesSlide" Id="rId2"></Relationship><Relationship Target="../slideLayouts/slideLayout7.xml" Type="http://schemas.openxmlformats.org/officeDocument/2006/relationships/slideLayout" Id="rId1"></Relationship><Relationship Target="../charts/chart21.xml" Type="http://schemas.openxmlformats.org/officeDocument/2006/relationships/chart" Id="rId6"></Relationship><Relationship Target="../charts/chart20.xml" Type="http://schemas.openxmlformats.org/officeDocument/2006/relationships/chart" Id="rId5"></Relationship><Relationship Target="../charts/chart19.xml" Type="http://schemas.openxmlformats.org/officeDocument/2006/relationships/chart" Id="rId4"></Relationship></Relationships>
</file>

<file path=ppt/slides/_rels/slide14.xml.rels><?xml version="1.0" encoding="UTF-8" ?><Relationships xmlns="http://schemas.openxmlformats.org/package/2006/relationships"><Relationship Target="../media/image2.jpg" Type="http://schemas.openxmlformats.org/officeDocument/2006/relationships/image" Id="rId3"></Relationship><Relationship Target="../notesSlides/notesSlide13.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5.xml.rels><?xml version="1.0" encoding="UTF-8" ?><Relationships xmlns="http://schemas.openxmlformats.org/package/2006/relationships"><Relationship Target="../notesSlides/notesSlide14.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6.xml.rels><?xml version="1.0" encoding="UTF-8" ?><Relationships xmlns="http://schemas.openxmlformats.org/package/2006/relationships"><Relationship Target="../charts/chart22.xml" Type="http://schemas.openxmlformats.org/officeDocument/2006/relationships/chart" Id="rId3"></Relationship><Relationship Target="../notesSlides/notesSlide15.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7.xml.rels><?xml version="1.0" encoding="UTF-8" ?><Relationships xmlns="http://schemas.openxmlformats.org/package/2006/relationships"><Relationship Target="../notesSlides/notesSlide16.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8.xml.rels><?xml version="1.0" encoding="UTF-8" ?><Relationships xmlns="http://schemas.openxmlformats.org/package/2006/relationships"><Relationship Target="../notesSlides/notesSlide17.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19.xml.rels><?xml version="1.0" encoding="UTF-8" ?><Relationships xmlns="http://schemas.openxmlformats.org/package/2006/relationships"><Relationship Target="../charts/chart23.xml" Type="http://schemas.openxmlformats.org/officeDocument/2006/relationships/chart" Id="rId3"></Relationship><Relationship Target="../notesSlides/notesSlide18.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2.xml.rels><?xml version="1.0" encoding="UTF-8" ?><Relationships xmlns="http://schemas.openxmlformats.org/package/2006/relationships"><Relationship Target="../charts/chart1.xml" Type="http://schemas.openxmlformats.org/officeDocument/2006/relationships/chart" Id="rId3"></Relationship><Relationship Target="../notesSlides/notesSlide2.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charts/chart2.xml" Type="http://schemas.openxmlformats.org/officeDocument/2006/relationships/chart" Id="rId3"></Relationship><Relationship Target="../notesSlides/notesSlide3.xml" Type="http://schemas.openxmlformats.org/officeDocument/2006/relationships/notesSlide" Id="rId2"></Relationship><Relationship Target="../slideLayouts/slideLayout7.xml" Type="http://schemas.openxmlformats.org/officeDocument/2006/relationships/slideLayout" Id="rId1"></Relationship><Relationship Target="../charts/chart3.xml" Type="http://schemas.openxmlformats.org/officeDocument/2006/relationships/chart" Id="rId4"></Relationship></Relationships>
</file>

<file path=ppt/slides/_rels/slide4.xml.rels><?xml version="1.0" encoding="UTF-8" ?><Relationships xmlns="http://schemas.openxmlformats.org/package/2006/relationships"><Relationship Target="../charts/chart4.xml" Type="http://schemas.openxmlformats.org/officeDocument/2006/relationships/chart" Id="rId3"></Relationship><Relationship Target="../notesSlides/notesSlide4.xml" Type="http://schemas.openxmlformats.org/officeDocument/2006/relationships/notesSlide" Id="rId2"></Relationship><Relationship Target="../slideLayouts/slideLayout7.xml" Type="http://schemas.openxmlformats.org/officeDocument/2006/relationships/slideLayout" Id="rId1"></Relationship><Relationship Target="../charts/chart6.xml" Type="http://schemas.openxmlformats.org/officeDocument/2006/relationships/chart" Id="rId5"></Relationship><Relationship Target="../charts/chart5.xml" Type="http://schemas.openxmlformats.org/officeDocument/2006/relationships/chart" Id="rId4"></Relationship></Relationships>
</file>

<file path=ppt/slides/_rels/slide5.xml.rels><?xml version="1.0" encoding="UTF-8" ?><Relationships xmlns="http://schemas.openxmlformats.org/package/2006/relationships"><Relationship Target="../charts/chart7.xml" Type="http://schemas.openxmlformats.org/officeDocument/2006/relationships/chart" Id="rId3"></Relationship><Relationship Target="../notesSlides/notesSlide5.xml" Type="http://schemas.openxmlformats.org/officeDocument/2006/relationships/notesSlide" Id="rId2"></Relationship><Relationship Target="../slideLayouts/slideLayout7.xml" Type="http://schemas.openxmlformats.org/officeDocument/2006/relationships/slideLayout" Id="rId1"></Relationship><Relationship Target="../charts/chart8.xml" Type="http://schemas.openxmlformats.org/officeDocument/2006/relationships/chart" Id="rId4"></Relationship></Relationships>
</file>

<file path=ppt/slides/_rels/slide6.xml.rels><?xml version="1.0" encoding="UTF-8" ?><Relationships xmlns="http://schemas.openxmlformats.org/package/2006/relationships"><Relationship Target="../charts/chart9.xml" Type="http://schemas.openxmlformats.org/officeDocument/2006/relationships/chart" Id="rId3"></Relationship><Relationship Target="../notesSlides/notesSlide6.xml" Type="http://schemas.openxmlformats.org/officeDocument/2006/relationships/notesSlide" Id="rId2"></Relationship><Relationship Target="../slideLayouts/slideLayout7.xml" Type="http://schemas.openxmlformats.org/officeDocument/2006/relationships/slideLayout" Id="rId1"></Relationship><Relationship Target="../charts/chart10.xml" Type="http://schemas.openxmlformats.org/officeDocument/2006/relationships/chart" Id="rId4"></Relationship></Relationships>
</file>

<file path=ppt/slides/_rels/slide7.xml.rels><?xml version="1.0" encoding="UTF-8" ?><Relationships xmlns="http://schemas.openxmlformats.org/package/2006/relationships"><Relationship Target="../charts/chart11.xml" Type="http://schemas.openxmlformats.org/officeDocument/2006/relationships/chart" Id="rId3"></Relationship><Relationship Target="../notesSlides/notesSlide7.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8.xml.rels><?xml version="1.0" encoding="UTF-8" ?><Relationships xmlns="http://schemas.openxmlformats.org/package/2006/relationships"><Relationship Target="../notesSlides/notesSlide8.xml" Type="http://schemas.openxmlformats.org/officeDocument/2006/relationships/notesSlide" Id="rId2"></Relationship><Relationship Target="../slideLayouts/slideLayout7.xml" Type="http://schemas.openxmlformats.org/officeDocument/2006/relationships/slideLayout" Id="rId1"></Relationship></Relationships>
</file>

<file path=ppt/slides/_rels/slide9.xml.rels><?xml version="1.0" encoding="UTF-8" ?><Relationships xmlns="http://schemas.openxmlformats.org/package/2006/relationships"><Relationship Target="../charts/chart12.xml" Type="http://schemas.openxmlformats.org/officeDocument/2006/relationships/chart" Id="rId3"></Relationship><Relationship Target="../notesSlides/notesSlide9.xml" Type="http://schemas.openxmlformats.org/officeDocument/2006/relationships/notesSlide" Id="rId2"></Relationship><Relationship Target="../slideLayouts/slideLayout7.xml" Type="http://schemas.openxmlformats.org/officeDocument/2006/relationships/slideLayout" Id="rId1"></Relationship><Relationship Target="../charts/chart13.xml" Type="http://schemas.openxmlformats.org/officeDocument/2006/relationships/chart" Id="rId4"></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11560" y="1340768"/>
            <a:ext cx="7992888" cy="1656184"/>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chemeClr val="tx1"/>
                </a:solidFill>
                <a:ea typeface="Meiryo UI" panose="020B0604030504040204" pitchFamily="50" charset="-128"/>
                <a:cs typeface="Times New Roman" panose="02020603050405020304" pitchFamily="18" charset="0"/>
              </a:rPr>
              <a:t>大阪都市魅力創造戦略関連施策</a:t>
            </a:r>
            <a:endParaRPr lang="en-US" altLang="ja-JP" sz="2800" b="1" kern="100" dirty="0">
              <a:solidFill>
                <a:schemeClr val="tx1"/>
              </a:solidFill>
              <a:ea typeface="Meiryo UI" panose="020B0604030504040204" pitchFamily="50" charset="-128"/>
              <a:cs typeface="Times New Roman" panose="02020603050405020304" pitchFamily="18" charset="0"/>
            </a:endParaRPr>
          </a:p>
          <a:p>
            <a:pPr algn="ctr"/>
            <a:r>
              <a:rPr lang="ja-JP" altLang="en-US" sz="2800" b="1" kern="100" dirty="0">
                <a:solidFill>
                  <a:schemeClr val="tx1"/>
                </a:solidFill>
                <a:ea typeface="Meiryo UI" panose="020B0604030504040204" pitchFamily="50" charset="-128"/>
                <a:cs typeface="Times New Roman" panose="02020603050405020304" pitchFamily="18" charset="0"/>
              </a:rPr>
              <a:t>を取り巻く状況</a:t>
            </a:r>
            <a:endParaRPr lang="en-US" altLang="ja-JP" sz="20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7524328" y="476672"/>
            <a:ext cx="1296144"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資料２</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4341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p:cNvGraphicFramePr>
            <a:graphicFrameLocks/>
          </p:cNvGraphicFramePr>
          <p:nvPr>
            <p:extLst>
              <p:ext uri="{D42A27DB-BD31-4B8C-83A1-F6EECF244321}">
                <p14:modId xmlns:p14="http://schemas.microsoft.com/office/powerpoint/2010/main" val="969682776"/>
              </p:ext>
            </p:extLst>
          </p:nvPr>
        </p:nvGraphicFramePr>
        <p:xfrm>
          <a:off x="131189" y="1825319"/>
          <a:ext cx="4150800" cy="16388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表 1"/>
          <p:cNvGraphicFramePr>
            <a:graphicFrameLocks noGrp="1"/>
          </p:cNvGraphicFramePr>
          <p:nvPr>
            <p:extLst>
              <p:ext uri="{D42A27DB-BD31-4B8C-83A1-F6EECF244321}">
                <p14:modId xmlns:p14="http://schemas.microsoft.com/office/powerpoint/2010/main" val="2910145569"/>
              </p:ext>
            </p:extLst>
          </p:nvPr>
        </p:nvGraphicFramePr>
        <p:xfrm>
          <a:off x="4328458" y="1415272"/>
          <a:ext cx="4788000" cy="2346960"/>
        </p:xfrm>
        <a:graphic>
          <a:graphicData uri="http://schemas.openxmlformats.org/drawingml/2006/table">
            <a:tbl>
              <a:tblPr firstRow="1" bandRow="1">
                <a:tableStyleId>{5C22544A-7EE6-4342-B048-85BDC9FD1C3A}</a:tableStyleId>
              </a:tblPr>
              <a:tblGrid>
                <a:gridCol w="2979846">
                  <a:extLst>
                    <a:ext uri="{9D8B030D-6E8A-4147-A177-3AD203B41FA5}">
                      <a16:colId xmlns:a16="http://schemas.microsoft.com/office/drawing/2014/main" val="3745606650"/>
                    </a:ext>
                  </a:extLst>
                </a:gridCol>
                <a:gridCol w="602718">
                  <a:extLst>
                    <a:ext uri="{9D8B030D-6E8A-4147-A177-3AD203B41FA5}">
                      <a16:colId xmlns:a16="http://schemas.microsoft.com/office/drawing/2014/main" val="318883947"/>
                    </a:ext>
                  </a:extLst>
                </a:gridCol>
                <a:gridCol w="602718">
                  <a:extLst>
                    <a:ext uri="{9D8B030D-6E8A-4147-A177-3AD203B41FA5}">
                      <a16:colId xmlns:a16="http://schemas.microsoft.com/office/drawing/2014/main" val="14631183"/>
                    </a:ext>
                  </a:extLst>
                </a:gridCol>
                <a:gridCol w="602718">
                  <a:extLst>
                    <a:ext uri="{9D8B030D-6E8A-4147-A177-3AD203B41FA5}">
                      <a16:colId xmlns:a16="http://schemas.microsoft.com/office/drawing/2014/main" val="1163178131"/>
                    </a:ext>
                  </a:extLst>
                </a:gridCol>
              </a:tblGrid>
              <a:tr h="213321">
                <a:tc>
                  <a:txBody>
                    <a:bodyPr/>
                    <a:lstStyle/>
                    <a:p>
                      <a:pPr algn="l"/>
                      <a:r>
                        <a:rPr kumimoji="1" lang="ja-JP" altLang="en-US" sz="1000" b="0" dirty="0" smtClean="0">
                          <a:latin typeface="Meiryo UI" panose="020B0604030504040204" pitchFamily="50" charset="-128"/>
                          <a:ea typeface="Meiryo UI" panose="020B0604030504040204" pitchFamily="50" charset="-128"/>
                        </a:rPr>
                        <a:t>この</a:t>
                      </a:r>
                      <a:r>
                        <a:rPr kumimoji="1" lang="en-US" altLang="ja-JP" sz="1000" b="0" dirty="0" smtClean="0">
                          <a:latin typeface="Meiryo UI" panose="020B0604030504040204" pitchFamily="50" charset="-128"/>
                          <a:ea typeface="Meiryo UI" panose="020B0604030504040204" pitchFamily="50" charset="-128"/>
                        </a:rPr>
                        <a:t>1</a:t>
                      </a:r>
                      <a:r>
                        <a:rPr kumimoji="1" lang="ja-JP" altLang="en-US" sz="1000" b="0" dirty="0" smtClean="0">
                          <a:latin typeface="Meiryo UI" panose="020B0604030504040204" pitchFamily="50" charset="-128"/>
                          <a:ea typeface="Meiryo UI" panose="020B0604030504040204" pitchFamily="50" charset="-128"/>
                        </a:rPr>
                        <a:t>年間に直接現地観戦したスポーツ種目（全国）</a:t>
                      </a:r>
                      <a:endParaRPr kumimoji="1" lang="ja-JP" altLang="en-US"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smtClean="0">
                          <a:latin typeface="Meiryo UI" panose="020B0604030504040204" pitchFamily="50" charset="-128"/>
                          <a:ea typeface="Meiryo UI" panose="020B0604030504040204" pitchFamily="50" charset="-128"/>
                        </a:rPr>
                        <a:t>2019</a:t>
                      </a:r>
                      <a:r>
                        <a:rPr kumimoji="1" lang="ja-JP" altLang="en-US" sz="1000" b="0" dirty="0" smtClean="0">
                          <a:latin typeface="Meiryo UI" panose="020B0604030504040204" pitchFamily="50" charset="-128"/>
                          <a:ea typeface="Meiryo UI" panose="020B0604030504040204" pitchFamily="50" charset="-128"/>
                        </a:rPr>
                        <a:t>年度</a:t>
                      </a:r>
                      <a:endParaRPr kumimoji="1" lang="ja-JP" altLang="en-US"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smtClean="0">
                          <a:latin typeface="Meiryo UI" panose="020B0604030504040204" pitchFamily="50" charset="-128"/>
                          <a:ea typeface="Meiryo UI" panose="020B0604030504040204" pitchFamily="50" charset="-128"/>
                        </a:rPr>
                        <a:t>2020</a:t>
                      </a:r>
                    </a:p>
                    <a:p>
                      <a:pPr algn="ctr"/>
                      <a:r>
                        <a:rPr kumimoji="1" lang="ja-JP" altLang="en-US" sz="1000" b="0" dirty="0" smtClean="0">
                          <a:latin typeface="Meiryo UI" panose="020B0604030504040204" pitchFamily="50" charset="-128"/>
                          <a:ea typeface="Meiryo UI" panose="020B0604030504040204" pitchFamily="50" charset="-128"/>
                        </a:rPr>
                        <a:t>年度</a:t>
                      </a:r>
                      <a:endParaRPr kumimoji="1" lang="ja-JP" altLang="en-US"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smtClean="0">
                          <a:latin typeface="Meiryo UI" panose="020B0604030504040204" pitchFamily="50" charset="-128"/>
                          <a:ea typeface="Meiryo UI" panose="020B0604030504040204" pitchFamily="50" charset="-128"/>
                        </a:rPr>
                        <a:t>2021</a:t>
                      </a:r>
                      <a:r>
                        <a:rPr kumimoji="1" lang="ja-JP" altLang="en-US" sz="1000" b="0" dirty="0" smtClean="0">
                          <a:latin typeface="Meiryo UI" panose="020B0604030504040204" pitchFamily="50" charset="-128"/>
                          <a:ea typeface="Meiryo UI" panose="020B0604030504040204" pitchFamily="50" charset="-128"/>
                        </a:rPr>
                        <a:t>年度</a:t>
                      </a:r>
                      <a:endParaRPr kumimoji="1" lang="ja-JP" altLang="en-US" sz="1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46053945"/>
                  </a:ext>
                </a:extLst>
              </a:tr>
              <a:tr h="213321">
                <a:tc>
                  <a:txBody>
                    <a:bodyPr/>
                    <a:lstStyle/>
                    <a:p>
                      <a:r>
                        <a:rPr kumimoji="1" lang="ja-JP" altLang="en-US" sz="1000" dirty="0" smtClean="0">
                          <a:latin typeface="Meiryo UI" panose="020B0604030504040204" pitchFamily="50" charset="-128"/>
                          <a:ea typeface="Meiryo UI" panose="020B0604030504040204" pitchFamily="50" charset="-128"/>
                        </a:rPr>
                        <a:t>プロ野球（</a:t>
                      </a:r>
                      <a:r>
                        <a:rPr kumimoji="1" lang="en-US" altLang="ja-JP" sz="1000" dirty="0" smtClean="0">
                          <a:latin typeface="Meiryo UI" panose="020B0604030504040204" pitchFamily="50" charset="-128"/>
                          <a:ea typeface="Meiryo UI" panose="020B0604030504040204" pitchFamily="50" charset="-128"/>
                        </a:rPr>
                        <a:t>NPB</a:t>
                      </a:r>
                      <a:r>
                        <a:rPr kumimoji="1" lang="ja-JP" altLang="en-US" sz="1000" dirty="0" smtClean="0">
                          <a:latin typeface="Meiryo UI" panose="020B0604030504040204" pitchFamily="50" charset="-128"/>
                          <a:ea typeface="Meiryo UI" panose="020B0604030504040204" pitchFamily="50" charset="-128"/>
                        </a:rPr>
                        <a:t>、メジャーリーグ含む）</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9.9%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6.8%</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58836304"/>
                  </a:ext>
                </a:extLst>
              </a:tr>
              <a:tr h="213321">
                <a:tc>
                  <a:txBody>
                    <a:bodyPr/>
                    <a:lstStyle/>
                    <a:p>
                      <a:r>
                        <a:rPr kumimoji="1" lang="en-US" altLang="ja-JP" sz="1000" dirty="0" smtClean="0">
                          <a:latin typeface="Meiryo UI" panose="020B0604030504040204" pitchFamily="50" charset="-128"/>
                          <a:ea typeface="Meiryo UI" panose="020B0604030504040204" pitchFamily="50" charset="-128"/>
                        </a:rPr>
                        <a:t>J</a:t>
                      </a:r>
                      <a:r>
                        <a:rPr kumimoji="1" lang="ja-JP" altLang="en-US" sz="1000" dirty="0" smtClean="0">
                          <a:latin typeface="Meiryo UI" panose="020B0604030504040204" pitchFamily="50" charset="-128"/>
                          <a:ea typeface="Meiryo UI" panose="020B0604030504040204" pitchFamily="50" charset="-128"/>
                        </a:rPr>
                        <a:t>リーグ（</a:t>
                      </a:r>
                      <a:r>
                        <a:rPr kumimoji="1" lang="en-US" altLang="ja-JP" sz="1000" dirty="0" smtClean="0">
                          <a:latin typeface="Meiryo UI" panose="020B0604030504040204" pitchFamily="50" charset="-128"/>
                          <a:ea typeface="Meiryo UI" panose="020B0604030504040204" pitchFamily="50" charset="-128"/>
                        </a:rPr>
                        <a:t>J1</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J2</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J3</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2.8%</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11249240"/>
                  </a:ext>
                </a:extLst>
              </a:tr>
              <a:tr h="213321">
                <a:tc>
                  <a:txBody>
                    <a:bodyPr/>
                    <a:lstStyle/>
                    <a:p>
                      <a:r>
                        <a:rPr kumimoji="1" lang="ja-JP" altLang="en-US" sz="1000" dirty="0" smtClean="0">
                          <a:latin typeface="Meiryo UI" panose="020B0604030504040204" pitchFamily="50" charset="-128"/>
                          <a:ea typeface="Meiryo UI" panose="020B0604030504040204" pitchFamily="50" charset="-128"/>
                        </a:rPr>
                        <a:t>高校野球</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2.6%</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88397354"/>
                  </a:ext>
                </a:extLst>
              </a:tr>
              <a:tr h="213321">
                <a:tc>
                  <a:txBody>
                    <a:bodyPr/>
                    <a:lstStyle/>
                    <a:p>
                      <a:r>
                        <a:rPr kumimoji="1" lang="ja-JP" altLang="en-US" sz="1000" dirty="0" smtClean="0">
                          <a:latin typeface="Meiryo UI" panose="020B0604030504040204" pitchFamily="50" charset="-128"/>
                          <a:ea typeface="Meiryo UI" panose="020B0604030504040204" pitchFamily="50" charset="-128"/>
                        </a:rPr>
                        <a:t>サッカー日本代表</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60265120"/>
                  </a:ext>
                </a:extLst>
              </a:tr>
              <a:tr h="213321">
                <a:tc>
                  <a:txBody>
                    <a:bodyPr/>
                    <a:lstStyle/>
                    <a:p>
                      <a:r>
                        <a:rPr kumimoji="1" lang="ja-JP" altLang="en-US" sz="1000" dirty="0" smtClean="0">
                          <a:latin typeface="Meiryo UI" panose="020B0604030504040204" pitchFamily="50" charset="-128"/>
                          <a:ea typeface="Meiryo UI" panose="020B0604030504040204" pitchFamily="50" charset="-128"/>
                        </a:rPr>
                        <a:t>その他野球、ソフトボール</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1.2%</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75138317"/>
                  </a:ext>
                </a:extLst>
              </a:tr>
              <a:tr h="213321">
                <a:tc>
                  <a:txBody>
                    <a:bodyPr/>
                    <a:lstStyle/>
                    <a:p>
                      <a:r>
                        <a:rPr kumimoji="1" lang="ja-JP" altLang="en-US" sz="1000" dirty="0" smtClean="0">
                          <a:latin typeface="Meiryo UI" panose="020B0604030504040204" pitchFamily="50" charset="-128"/>
                          <a:ea typeface="Meiryo UI" panose="020B0604030504040204" pitchFamily="50" charset="-128"/>
                        </a:rPr>
                        <a:t>ゴルフ</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1.1%</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91555784"/>
                  </a:ext>
                </a:extLst>
              </a:tr>
              <a:tr h="213321">
                <a:tc>
                  <a:txBody>
                    <a:bodyPr/>
                    <a:lstStyle/>
                    <a:p>
                      <a:r>
                        <a:rPr kumimoji="1" lang="ja-JP" altLang="en-US" sz="1000" dirty="0" smtClean="0">
                          <a:latin typeface="Meiryo UI" panose="020B0604030504040204" pitchFamily="50" charset="-128"/>
                          <a:ea typeface="Meiryo UI" panose="020B0604030504040204" pitchFamily="50" charset="-128"/>
                        </a:rPr>
                        <a:t>マラソン、駅伝</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1.1%</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207482876"/>
                  </a:ext>
                </a:extLst>
              </a:tr>
              <a:tr h="213321">
                <a:tc>
                  <a:txBody>
                    <a:bodyPr/>
                    <a:lstStyle/>
                    <a:p>
                      <a:r>
                        <a:rPr kumimoji="1" lang="ja-JP" altLang="en-US" sz="1000" dirty="0" smtClean="0">
                          <a:latin typeface="Meiryo UI" panose="020B0604030504040204" pitchFamily="50" charset="-128"/>
                          <a:ea typeface="Meiryo UI" panose="020B0604030504040204" pitchFamily="50" charset="-128"/>
                        </a:rPr>
                        <a:t>ラグビー</a:t>
                      </a:r>
                      <a:r>
                        <a:rPr kumimoji="1" lang="ja-JP" altLang="en-US" sz="800" dirty="0" smtClean="0">
                          <a:latin typeface="Meiryo UI" panose="020B0604030504040204" pitchFamily="50" charset="-128"/>
                          <a:ea typeface="Meiryo UI" panose="020B0604030504040204" pitchFamily="50" charset="-128"/>
                        </a:rPr>
                        <a:t>（トップリーグ、大学・高校ラグビー、海外ラグビーを含む）</a:t>
                      </a:r>
                      <a:endParaRPr kumimoji="1" lang="ja-JP" altLang="en-US" sz="85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36934902"/>
                  </a:ext>
                </a:extLst>
              </a:tr>
            </a:tbl>
          </a:graphicData>
        </a:graphic>
      </p:graphicFrame>
      <p:graphicFrame>
        <p:nvGraphicFramePr>
          <p:cNvPr id="33" name="グラフ 32"/>
          <p:cNvGraphicFramePr>
            <a:graphicFrameLocks/>
          </p:cNvGraphicFramePr>
          <p:nvPr>
            <p:extLst>
              <p:ext uri="{D42A27DB-BD31-4B8C-83A1-F6EECF244321}">
                <p14:modId xmlns:p14="http://schemas.microsoft.com/office/powerpoint/2010/main" val="3742549039"/>
              </p:ext>
            </p:extLst>
          </p:nvPr>
        </p:nvGraphicFramePr>
        <p:xfrm>
          <a:off x="124521" y="4198509"/>
          <a:ext cx="4150800" cy="2322000"/>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スポーツ観戦、実施の状況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62068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84382" y="671430"/>
            <a:ext cx="8721384" cy="71775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スポーツの試合や大会においても中止・延期や無観客開催などにより、スポーツを観戦する機会が減少している。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成人の</a:t>
            </a:r>
            <a:r>
              <a:rPr lang="ja-JP" altLang="en-US" sz="1400" dirty="0">
                <a:solidFill>
                  <a:schemeClr val="tx1"/>
                </a:solidFill>
                <a:latin typeface="Meiryo UI" panose="020B0604030504040204" pitchFamily="50" charset="-128"/>
                <a:ea typeface="Meiryo UI" panose="020B0604030504040204" pitchFamily="50" charset="-128"/>
              </a:rPr>
              <a:t>スポーツ実施率</a:t>
            </a:r>
            <a:r>
              <a:rPr lang="ja-JP" altLang="en-US" sz="1400" dirty="0" smtClean="0">
                <a:solidFill>
                  <a:schemeClr val="tx1"/>
                </a:solidFill>
                <a:latin typeface="Meiryo UI" panose="020B0604030504040204" pitchFamily="50" charset="-128"/>
                <a:ea typeface="Meiryo UI" panose="020B0604030504040204" pitchFamily="50" charset="-128"/>
              </a:rPr>
              <a:t>は</a:t>
            </a:r>
            <a:r>
              <a:rPr lang="ja-JP" altLang="en-US" sz="1400" dirty="0">
                <a:solidFill>
                  <a:schemeClr val="tx1"/>
                </a:solidFill>
                <a:latin typeface="Meiryo UI" panose="020B0604030504040204" pitchFamily="50" charset="-128"/>
                <a:ea typeface="Meiryo UI" panose="020B0604030504040204" pitchFamily="50" charset="-128"/>
              </a:rPr>
              <a:t>、新型コロナウイルス感染症拡大前の</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年度に比べて</a:t>
            </a:r>
            <a:r>
              <a:rPr lang="ja-JP" altLang="en-US"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rPr>
              <a:t>2020</a:t>
            </a:r>
            <a:r>
              <a:rPr lang="ja-JP" altLang="en-US" sz="1400" dirty="0">
                <a:solidFill>
                  <a:schemeClr val="tx1"/>
                </a:solidFill>
                <a:latin typeface="Meiryo UI" panose="020B0604030504040204" pitchFamily="50" charset="-128"/>
                <a:ea typeface="Meiryo UI" panose="020B0604030504040204" pitchFamily="50" charset="-128"/>
              </a:rPr>
              <a:t>年度は増加したが、</a:t>
            </a:r>
            <a:r>
              <a:rPr lang="en-US" altLang="ja-JP" sz="1400" dirty="0">
                <a:solidFill>
                  <a:schemeClr val="tx1"/>
                </a:solidFill>
                <a:latin typeface="Meiryo UI" panose="020B0604030504040204" pitchFamily="50" charset="-128"/>
                <a:ea typeface="Meiryo UI" panose="020B0604030504040204" pitchFamily="50" charset="-128"/>
              </a:rPr>
              <a:t>2021</a:t>
            </a:r>
            <a:r>
              <a:rPr lang="ja-JP" altLang="en-US" sz="1400" dirty="0">
                <a:solidFill>
                  <a:schemeClr val="tx1"/>
                </a:solidFill>
                <a:latin typeface="Meiryo UI" panose="020B0604030504040204" pitchFamily="50" charset="-128"/>
                <a:ea typeface="Meiryo UI" panose="020B0604030504040204" pitchFamily="50" charset="-128"/>
              </a:rPr>
              <a:t>年度はやや減少</a:t>
            </a:r>
            <a:r>
              <a:rPr lang="ja-JP" altLang="en-US" sz="1400" dirty="0" smtClean="0">
                <a:solidFill>
                  <a:schemeClr val="tx1"/>
                </a:solidFill>
                <a:latin typeface="Meiryo UI" panose="020B0604030504040204" pitchFamily="50" charset="-128"/>
                <a:ea typeface="Meiryo UI" panose="020B0604030504040204" pitchFamily="50" charset="-128"/>
              </a:rPr>
              <a:t>した。</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691385" y="1475957"/>
            <a:ext cx="3079258"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大阪にゆかりのあるプロスポーツチーム</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７チームの年間主催試合での観客者合計数</a:t>
            </a:r>
            <a:endParaRPr lang="en-US" altLang="ja-JP" sz="12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251520" y="1703153"/>
            <a:ext cx="567160" cy="215444"/>
          </a:xfrm>
          <a:prstGeom prst="rect">
            <a:avLst/>
          </a:prstGeom>
          <a:noFill/>
        </p:spPr>
        <p:txBody>
          <a:bodyPr wrap="square" rtlCol="0">
            <a:spAutoFit/>
          </a:bodyPr>
          <a:lstStyle/>
          <a:p>
            <a:pPr lvl="0" defTabSz="742950">
              <a:defRPr/>
            </a:pPr>
            <a:r>
              <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（人）</a:t>
            </a: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6130062" y="3734304"/>
            <a:ext cx="3036324"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：スポーツ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「スポーツの実施状況等に関する世論調査」より作成</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BAC84493-B1F3-4A8E-A857-738C9A753F19}"/>
              </a:ext>
            </a:extLst>
          </p:cNvPr>
          <p:cNvSpPr txBox="1"/>
          <p:nvPr/>
        </p:nvSpPr>
        <p:spPr>
          <a:xfrm>
            <a:off x="178030" y="3464433"/>
            <a:ext cx="4267217" cy="297517"/>
          </a:xfrm>
          <a:prstGeom prst="rect">
            <a:avLst/>
          </a:prstGeom>
          <a:noFill/>
        </p:spPr>
        <p:txBody>
          <a:bodyPr wrap="square" rtlCol="0">
            <a:spAutoFit/>
          </a:bodyPr>
          <a:lstStyle/>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７チーム：ガンバ大阪、セレッソ大阪、オリックス・バファローズ、阪神タイガース（京セラドームでの試合のみ）、</a:t>
            </a:r>
            <a:endPar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800"/>
              </a:lnSpc>
            </a:pPr>
            <a:r>
              <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rPr>
              <a:t>             大阪エヴェッサ、近鉄ライナーズ、</a:t>
            </a:r>
            <a:r>
              <a:rPr lang="en-US" altLang="ja-JP" sz="700" dirty="0">
                <a:latin typeface="ＭＳ Ｐゴシック" panose="020B0600070205080204" pitchFamily="50" charset="-128"/>
                <a:ea typeface="ＭＳ Ｐゴシック" panose="020B0600070205080204" pitchFamily="50" charset="-128"/>
                <a:cs typeface="Meiryo UI" panose="020B0604030504040204" pitchFamily="50" charset="-128"/>
              </a:rPr>
              <a:t>NTT</a:t>
            </a:r>
            <a:r>
              <a:rPr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ドコモレッドハリケーンズ大阪</a:t>
            </a:r>
            <a:endParaRPr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2727287" y="3762232"/>
            <a:ext cx="1720041"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出典：各チーム公表資料より作成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34CF59F8-A367-4EC1-83BF-5D400B8A4CCC}"/>
              </a:ext>
            </a:extLst>
          </p:cNvPr>
          <p:cNvSpPr txBox="1"/>
          <p:nvPr/>
        </p:nvSpPr>
        <p:spPr>
          <a:xfrm>
            <a:off x="384937" y="3949169"/>
            <a:ext cx="3853402" cy="276999"/>
          </a:xfrm>
          <a:prstGeom prst="rect">
            <a:avLst/>
          </a:prstGeom>
          <a:noFill/>
          <a:ln>
            <a:noFill/>
          </a:ln>
        </p:spPr>
        <p:txBody>
          <a:bodyPr wrap="square" rtlCol="0">
            <a:spAutoFit/>
          </a:bodyPr>
          <a:lstStyle/>
          <a:p>
            <a:pPr marL="201221" indent="-201221" algn="ctr"/>
            <a:r>
              <a:rPr lang="ja-JP" altLang="en-US" sz="1200" dirty="0" smtClean="0">
                <a:latin typeface="Meiryo UI" panose="020B0604030504040204" pitchFamily="50" charset="-128"/>
                <a:ea typeface="Meiryo UI" panose="020B0604030504040204" pitchFamily="50" charset="-128"/>
              </a:rPr>
              <a:t>成人の</a:t>
            </a:r>
            <a:r>
              <a:rPr lang="ja-JP" altLang="en-US" sz="1200" dirty="0">
                <a:latin typeface="Meiryo UI" panose="020B0604030504040204" pitchFamily="50" charset="-128"/>
                <a:ea typeface="Meiryo UI" panose="020B0604030504040204" pitchFamily="50" charset="-128"/>
              </a:rPr>
              <a:t>スポーツ実施率の推移（全国・大阪）</a:t>
            </a:r>
            <a:endParaRPr lang="en-US" altLang="ja-JP" sz="12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8D4A0CB-DEE1-4647-985B-D1A2FA689496}"/>
              </a:ext>
            </a:extLst>
          </p:cNvPr>
          <p:cNvSpPr txBox="1"/>
          <p:nvPr/>
        </p:nvSpPr>
        <p:spPr>
          <a:xfrm>
            <a:off x="46720" y="4011085"/>
            <a:ext cx="698470"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32" name="テキスト ボックス 31">
            <a:extLst>
              <a:ext uri="{FF2B5EF4-FFF2-40B4-BE49-F238E27FC236}">
                <a16:creationId xmlns:a16="http://schemas.microsoft.com/office/drawing/2014/main" id="{BAC84493-B1F3-4A8E-A857-738C9A753F19}"/>
              </a:ext>
            </a:extLst>
          </p:cNvPr>
          <p:cNvSpPr txBox="1"/>
          <p:nvPr/>
        </p:nvSpPr>
        <p:spPr>
          <a:xfrm>
            <a:off x="1631796" y="6474822"/>
            <a:ext cx="2865614"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出典：スポーツ庁「スポーツの実施状況等に関する世論調査」</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大阪の数値は、ローデータより算出</a:t>
            </a:r>
          </a:p>
        </p:txBody>
      </p:sp>
      <p:sp>
        <p:nvSpPr>
          <p:cNvPr id="23" name="テキスト ボックス 22">
            <a:extLst>
              <a:ext uri="{FF2B5EF4-FFF2-40B4-BE49-F238E27FC236}">
                <a16:creationId xmlns:a16="http://schemas.microsoft.com/office/drawing/2014/main" id="{BAC84493-B1F3-4A8E-A857-738C9A753F19}"/>
              </a:ext>
            </a:extLst>
          </p:cNvPr>
          <p:cNvSpPr txBox="1"/>
          <p:nvPr/>
        </p:nvSpPr>
        <p:spPr>
          <a:xfrm>
            <a:off x="6121296" y="6503930"/>
            <a:ext cx="3053857"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：スポーツ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「スポーツの実施状況等に関する世論調査」より作成</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9</a:t>
            </a:fld>
            <a:endParaRPr lang="ja-JP" altLang="en-US" dirty="0"/>
          </a:p>
        </p:txBody>
      </p:sp>
      <p:graphicFrame>
        <p:nvGraphicFramePr>
          <p:cNvPr id="24" name="表 23"/>
          <p:cNvGraphicFramePr>
            <a:graphicFrameLocks noGrp="1"/>
          </p:cNvGraphicFramePr>
          <p:nvPr>
            <p:extLst>
              <p:ext uri="{D42A27DB-BD31-4B8C-83A1-F6EECF244321}">
                <p14:modId xmlns:p14="http://schemas.microsoft.com/office/powerpoint/2010/main" val="3843041552"/>
              </p:ext>
            </p:extLst>
          </p:nvPr>
        </p:nvGraphicFramePr>
        <p:xfrm>
          <a:off x="4369129" y="3989036"/>
          <a:ext cx="4706657" cy="2545203"/>
        </p:xfrm>
        <a:graphic>
          <a:graphicData uri="http://schemas.openxmlformats.org/drawingml/2006/table">
            <a:tbl>
              <a:tblPr firstRow="1" bandRow="1">
                <a:tableStyleId>{5C22544A-7EE6-4342-B048-85BDC9FD1C3A}</a:tableStyleId>
              </a:tblPr>
              <a:tblGrid>
                <a:gridCol w="2866385">
                  <a:extLst>
                    <a:ext uri="{9D8B030D-6E8A-4147-A177-3AD203B41FA5}">
                      <a16:colId xmlns:a16="http://schemas.microsoft.com/office/drawing/2014/main" val="2564918654"/>
                    </a:ext>
                  </a:extLst>
                </a:gridCol>
                <a:gridCol w="613424">
                  <a:extLst>
                    <a:ext uri="{9D8B030D-6E8A-4147-A177-3AD203B41FA5}">
                      <a16:colId xmlns:a16="http://schemas.microsoft.com/office/drawing/2014/main" val="3570337519"/>
                    </a:ext>
                  </a:extLst>
                </a:gridCol>
                <a:gridCol w="613424">
                  <a:extLst>
                    <a:ext uri="{9D8B030D-6E8A-4147-A177-3AD203B41FA5}">
                      <a16:colId xmlns:a16="http://schemas.microsoft.com/office/drawing/2014/main" val="3341844899"/>
                    </a:ext>
                  </a:extLst>
                </a:gridCol>
                <a:gridCol w="613424">
                  <a:extLst>
                    <a:ext uri="{9D8B030D-6E8A-4147-A177-3AD203B41FA5}">
                      <a16:colId xmlns:a16="http://schemas.microsoft.com/office/drawing/2014/main" val="2236035290"/>
                    </a:ext>
                  </a:extLst>
                </a:gridCol>
              </a:tblGrid>
              <a:tr h="572610">
                <a:tc>
                  <a:txBody>
                    <a:bodyPr/>
                    <a:lstStyle/>
                    <a:p>
                      <a:r>
                        <a:rPr kumimoji="1" lang="ja-JP" altLang="en-US" sz="1000" b="0" spc="-10" baseline="0" dirty="0" smtClean="0">
                          <a:latin typeface="Meiryo UI" panose="020B0604030504040204" pitchFamily="50" charset="-128"/>
                          <a:ea typeface="Meiryo UI" panose="020B0604030504040204" pitchFamily="50" charset="-128"/>
                        </a:rPr>
                        <a:t>この</a:t>
                      </a:r>
                      <a:r>
                        <a:rPr kumimoji="1" lang="en-US" altLang="ja-JP" sz="1000" b="0" spc="-10" baseline="0" dirty="0" smtClean="0">
                          <a:latin typeface="Meiryo UI" panose="020B0604030504040204" pitchFamily="50" charset="-128"/>
                          <a:ea typeface="Meiryo UI" panose="020B0604030504040204" pitchFamily="50" charset="-128"/>
                        </a:rPr>
                        <a:t>1</a:t>
                      </a:r>
                      <a:r>
                        <a:rPr kumimoji="1" lang="ja-JP" altLang="en-US" sz="1000" b="0" spc="-10" baseline="0" dirty="0" smtClean="0">
                          <a:latin typeface="Meiryo UI" panose="020B0604030504040204" pitchFamily="50" charset="-128"/>
                          <a:ea typeface="Meiryo UI" panose="020B0604030504040204" pitchFamily="50" charset="-128"/>
                        </a:rPr>
                        <a:t>年間に運動やスポーツを実施した理由（全国</a:t>
                      </a:r>
                      <a:r>
                        <a:rPr kumimoji="1" lang="ja-JP" altLang="en-US" sz="1000" b="0" dirty="0" smtClean="0">
                          <a:latin typeface="Meiryo UI" panose="020B0604030504040204" pitchFamily="50" charset="-128"/>
                          <a:ea typeface="Meiryo UI" panose="020B0604030504040204" pitchFamily="50" charset="-128"/>
                        </a:rPr>
                        <a:t>）</a:t>
                      </a:r>
                      <a:endParaRPr kumimoji="1" lang="en-US" altLang="ja-JP" sz="1000" b="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smtClean="0">
                          <a:latin typeface="Meiryo UI" panose="020B0604030504040204" pitchFamily="50" charset="-128"/>
                          <a:ea typeface="Meiryo UI" panose="020B0604030504040204" pitchFamily="50" charset="-128"/>
                        </a:rPr>
                        <a:t>2019</a:t>
                      </a:r>
                    </a:p>
                    <a:p>
                      <a:pPr algn="ctr"/>
                      <a:r>
                        <a:rPr kumimoji="1" lang="ja-JP" altLang="en-US" sz="1000" b="0" dirty="0" smtClean="0">
                          <a:latin typeface="Meiryo UI" panose="020B0604030504040204" pitchFamily="50" charset="-128"/>
                          <a:ea typeface="Meiryo UI" panose="020B0604030504040204" pitchFamily="50" charset="-128"/>
                        </a:rPr>
                        <a:t>年度</a:t>
                      </a:r>
                      <a:endParaRPr kumimoji="1" lang="ja-JP" altLang="en-US"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smtClean="0">
                          <a:latin typeface="Meiryo UI" panose="020B0604030504040204" pitchFamily="50" charset="-128"/>
                          <a:ea typeface="Meiryo UI" panose="020B0604030504040204" pitchFamily="50" charset="-128"/>
                        </a:rPr>
                        <a:t>2020</a:t>
                      </a:r>
                    </a:p>
                    <a:p>
                      <a:pPr algn="ctr"/>
                      <a:r>
                        <a:rPr kumimoji="1" lang="ja-JP" altLang="en-US" sz="1000" b="0" dirty="0" smtClean="0">
                          <a:latin typeface="Meiryo UI" panose="020B0604030504040204" pitchFamily="50" charset="-128"/>
                          <a:ea typeface="Meiryo UI" panose="020B0604030504040204" pitchFamily="50" charset="-128"/>
                        </a:rPr>
                        <a:t>年度</a:t>
                      </a:r>
                      <a:endParaRPr kumimoji="1" lang="ja-JP" altLang="en-US"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b="0" dirty="0" smtClean="0">
                          <a:latin typeface="Meiryo UI" panose="020B0604030504040204" pitchFamily="50" charset="-128"/>
                          <a:ea typeface="Meiryo UI" panose="020B0604030504040204" pitchFamily="50" charset="-128"/>
                        </a:rPr>
                        <a:t>2021</a:t>
                      </a:r>
                    </a:p>
                    <a:p>
                      <a:pPr algn="ctr"/>
                      <a:r>
                        <a:rPr kumimoji="1" lang="ja-JP" altLang="en-US" sz="1000" b="0" dirty="0" smtClean="0">
                          <a:latin typeface="Meiryo UI" panose="020B0604030504040204" pitchFamily="50" charset="-128"/>
                          <a:ea typeface="Meiryo UI" panose="020B0604030504040204" pitchFamily="50" charset="-128"/>
                        </a:rPr>
                        <a:t>年度</a:t>
                      </a:r>
                      <a:endParaRPr kumimoji="1" lang="ja-JP" altLang="en-US" sz="10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47598351"/>
                  </a:ext>
                </a:extLst>
              </a:tr>
              <a:tr h="281799">
                <a:tc>
                  <a:txBody>
                    <a:bodyPr/>
                    <a:lstStyle/>
                    <a:p>
                      <a:r>
                        <a:rPr kumimoji="1" lang="ja-JP" altLang="en-US" sz="1000" dirty="0" smtClean="0">
                          <a:latin typeface="Meiryo UI" panose="020B0604030504040204" pitchFamily="50" charset="-128"/>
                          <a:ea typeface="Meiryo UI" panose="020B0604030504040204" pitchFamily="50" charset="-128"/>
                        </a:rPr>
                        <a:t>健康のため</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73.9%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79.6%</a:t>
                      </a: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76.2</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50184461"/>
                  </a:ext>
                </a:extLst>
              </a:tr>
              <a:tr h="281799">
                <a:tc>
                  <a:txBody>
                    <a:bodyPr/>
                    <a:lstStyle/>
                    <a:p>
                      <a:r>
                        <a:rPr kumimoji="1" lang="ja-JP" altLang="en-US" sz="1000" dirty="0" smtClean="0">
                          <a:latin typeface="Meiryo UI" panose="020B0604030504040204" pitchFamily="50" charset="-128"/>
                          <a:ea typeface="Meiryo UI" panose="020B0604030504040204" pitchFamily="50" charset="-128"/>
                        </a:rPr>
                        <a:t>体力増進・維持のため</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53.9%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57.7%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52.0</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73970378"/>
                  </a:ext>
                </a:extLst>
              </a:tr>
              <a:tr h="281799">
                <a:tc>
                  <a:txBody>
                    <a:bodyPr/>
                    <a:lstStyle/>
                    <a:p>
                      <a:r>
                        <a:rPr kumimoji="1" lang="ja-JP" altLang="en-US" sz="1000" dirty="0" smtClean="0">
                          <a:latin typeface="Meiryo UI" panose="020B0604030504040204" pitchFamily="50" charset="-128"/>
                          <a:ea typeface="Meiryo UI" panose="020B0604030504040204" pitchFamily="50" charset="-128"/>
                        </a:rPr>
                        <a:t>運動不足を感じるから</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eiryo UI" panose="020B0604030504040204" pitchFamily="50" charset="-128"/>
                          <a:ea typeface="Meiryo UI" panose="020B0604030504040204" pitchFamily="50" charset="-128"/>
                        </a:rPr>
                        <a:t>51.5%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eiryo UI" panose="020B0604030504040204" pitchFamily="50" charset="-128"/>
                          <a:ea typeface="Meiryo UI" panose="020B0604030504040204" pitchFamily="50" charset="-128"/>
                        </a:rPr>
                        <a:t>53.7%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Meiryo UI" panose="020B0604030504040204" pitchFamily="50" charset="-128"/>
                          <a:ea typeface="Meiryo UI" panose="020B0604030504040204" pitchFamily="50" charset="-128"/>
                        </a:rPr>
                        <a:t>48.1</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95083666"/>
                  </a:ext>
                </a:extLst>
              </a:tr>
              <a:tr h="281799">
                <a:tc>
                  <a:txBody>
                    <a:bodyPr/>
                    <a:lstStyle/>
                    <a:p>
                      <a:r>
                        <a:rPr kumimoji="1" lang="ja-JP" altLang="en-US" sz="1000" dirty="0" smtClean="0">
                          <a:latin typeface="Meiryo UI" panose="020B0604030504040204" pitchFamily="50" charset="-128"/>
                          <a:ea typeface="Meiryo UI" panose="020B0604030504040204" pitchFamily="50" charset="-128"/>
                        </a:rPr>
                        <a:t>楽しみ・気晴らしとして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43.8</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46.0%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42.1</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22943288"/>
                  </a:ext>
                </a:extLst>
              </a:tr>
              <a:tr h="281799">
                <a:tc>
                  <a:txBody>
                    <a:bodyPr/>
                    <a:lstStyle/>
                    <a:p>
                      <a:r>
                        <a:rPr kumimoji="1" lang="ja-JP" altLang="en-US" sz="1000" dirty="0" smtClean="0">
                          <a:latin typeface="Meiryo UI" panose="020B0604030504040204" pitchFamily="50" charset="-128"/>
                          <a:ea typeface="Meiryo UI" panose="020B0604030504040204" pitchFamily="50" charset="-128"/>
                        </a:rPr>
                        <a:t>筋力増進・維持のため</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37.7</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40.4</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35.7</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80909158"/>
                  </a:ext>
                </a:extLst>
              </a:tr>
              <a:tr h="281799">
                <a:tc>
                  <a:txBody>
                    <a:bodyPr/>
                    <a:lstStyle/>
                    <a:p>
                      <a:r>
                        <a:rPr kumimoji="1" lang="ja-JP" altLang="en-US" sz="1000" dirty="0" smtClean="0">
                          <a:latin typeface="Meiryo UI" panose="020B0604030504040204" pitchFamily="50" charset="-128"/>
                          <a:ea typeface="Meiryo UI" panose="020B0604030504040204" pitchFamily="50" charset="-128"/>
                        </a:rPr>
                        <a:t>肥満解消、ダイエットのため</a:t>
                      </a: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30.4</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33.1%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29.9</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14326440"/>
                  </a:ext>
                </a:extLst>
              </a:tr>
              <a:tr h="281799">
                <a:tc>
                  <a:txBody>
                    <a:bodyPr/>
                    <a:lstStyle/>
                    <a:p>
                      <a:r>
                        <a:rPr kumimoji="1" lang="ja-JP" altLang="en-US" sz="1000" dirty="0" smtClean="0">
                          <a:latin typeface="Meiryo UI" panose="020B0604030504040204" pitchFamily="50" charset="-128"/>
                          <a:ea typeface="Meiryo UI" panose="020B0604030504040204" pitchFamily="50" charset="-128"/>
                        </a:rPr>
                        <a:t>友人・仲間との交流として</a:t>
                      </a: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20.0</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16.6</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14.7</a:t>
                      </a:r>
                      <a:r>
                        <a:rPr kumimoji="1" lang="ja-JP" altLang="en-US"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9707512"/>
                  </a:ext>
                </a:extLst>
              </a:tr>
            </a:tbl>
          </a:graphicData>
        </a:graphic>
      </p:graphicFrame>
    </p:spTree>
    <p:extLst>
      <p:ext uri="{BB962C8B-B14F-4D97-AF65-F5344CB8AC3E}">
        <p14:creationId xmlns:p14="http://schemas.microsoft.com/office/powerpoint/2010/main" val="787806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p14="http://schemas.microsoft.com/office/powerpoint/2010/main" val="2297644547"/>
              </p:ext>
            </p:extLst>
          </p:nvPr>
        </p:nvGraphicFramePr>
        <p:xfrm>
          <a:off x="506341" y="1705653"/>
          <a:ext cx="8143200" cy="24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p:cNvGraphicFramePr>
            <a:graphicFrameLocks/>
          </p:cNvGraphicFramePr>
          <p:nvPr>
            <p:extLst>
              <p:ext uri="{D42A27DB-BD31-4B8C-83A1-F6EECF244321}">
                <p14:modId xmlns:p14="http://schemas.microsoft.com/office/powerpoint/2010/main" val="3354356298"/>
              </p:ext>
            </p:extLst>
          </p:nvPr>
        </p:nvGraphicFramePr>
        <p:xfrm>
          <a:off x="506341" y="4444414"/>
          <a:ext cx="8026613" cy="2183813"/>
        </p:xfrm>
        <a:graphic>
          <a:graphicData uri="http://schemas.openxmlformats.org/drawingml/2006/chart">
            <c:chart xmlns:c="http://schemas.openxmlformats.org/drawingml/2006/chart" xmlns:r="http://schemas.openxmlformats.org/officeDocument/2006/relationships" r:id="rId3"/>
          </a:graphicData>
        </a:graphic>
      </p:graphicFrame>
      <p:sp>
        <p:nvSpPr>
          <p:cNvPr id="2" name="角丸四角形 1"/>
          <p:cNvSpPr/>
          <p:nvPr/>
        </p:nvSpPr>
        <p:spPr>
          <a:xfrm>
            <a:off x="120255" y="-21565"/>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外国人相談、留学生の状況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3" name="直線コネクタ 2"/>
          <p:cNvCxnSpPr/>
          <p:nvPr/>
        </p:nvCxnSpPr>
        <p:spPr>
          <a:xfrm flipV="1">
            <a:off x="35496" y="492495"/>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08727470-7601-4D3E-9F83-A36A73DB211D}"/>
              </a:ext>
            </a:extLst>
          </p:cNvPr>
          <p:cNvSpPr/>
          <p:nvPr/>
        </p:nvSpPr>
        <p:spPr>
          <a:xfrm>
            <a:off x="120256" y="551449"/>
            <a:ext cx="8794772"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大阪府・市の外国人相談において、</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a:t>
            </a:r>
            <a:r>
              <a:rPr lang="ja-JP" altLang="en-US" sz="1300" dirty="0">
                <a:latin typeface="Meiryo UI" panose="020B0604030504040204" pitchFamily="50" charset="-128"/>
                <a:ea typeface="Meiryo UI" panose="020B0604030504040204" pitchFamily="50" charset="-128"/>
              </a:rPr>
              <a:t>月以降、新型コロナウイルス感染症関連の相談が急増。</a:t>
            </a:r>
            <a:r>
              <a:rPr lang="en-US" altLang="ja-JP" sz="1300" dirty="0">
                <a:latin typeface="Meiryo UI" panose="020B0604030504040204" pitchFamily="50" charset="-128"/>
                <a:ea typeface="Meiryo UI" panose="020B0604030504040204" pitchFamily="50" charset="-128"/>
              </a:rPr>
              <a:t/>
            </a:r>
            <a:br>
              <a:rPr lang="en-US" altLang="ja-JP" sz="1300" dirty="0">
                <a:latin typeface="Meiryo UI" panose="020B0604030504040204" pitchFamily="50" charset="-128"/>
                <a:ea typeface="Meiryo UI" panose="020B0604030504040204" pitchFamily="50" charset="-128"/>
              </a:rPr>
            </a:br>
            <a:r>
              <a:rPr lang="en-US" altLang="ja-JP" sz="1300" dirty="0" smtClean="0">
                <a:latin typeface="Meiryo UI" panose="020B0604030504040204" pitchFamily="50" charset="-128"/>
                <a:ea typeface="Meiryo UI" panose="020B0604030504040204" pitchFamily="50" charset="-128"/>
              </a:rPr>
              <a:t>2022</a:t>
            </a:r>
            <a:r>
              <a:rPr lang="ja-JP" altLang="en-US" sz="1300" dirty="0" smtClean="0">
                <a:latin typeface="Meiryo UI" panose="020B0604030504040204" pitchFamily="50" charset="-128"/>
                <a:ea typeface="Meiryo UI" panose="020B0604030504040204" pitchFamily="50" charset="-128"/>
              </a:rPr>
              <a:t>年</a:t>
            </a:r>
            <a:r>
              <a:rPr lang="en-US" altLang="ja-JP" sz="1300" dirty="0" smtClean="0">
                <a:latin typeface="Meiryo UI" panose="020B0604030504040204" pitchFamily="50" charset="-128"/>
                <a:ea typeface="Meiryo UI" panose="020B0604030504040204" pitchFamily="50" charset="-128"/>
              </a:rPr>
              <a:t>1</a:t>
            </a:r>
            <a:r>
              <a:rPr lang="ja-JP" altLang="en-US" sz="1300" dirty="0" smtClean="0">
                <a:latin typeface="Meiryo UI" panose="020B0604030504040204" pitchFamily="50" charset="-128"/>
                <a:ea typeface="Meiryo UI" panose="020B0604030504040204" pitchFamily="50" charset="-128"/>
              </a:rPr>
              <a:t>月～</a:t>
            </a:r>
            <a:r>
              <a:rPr lang="en-US" altLang="ja-JP" sz="1300" dirty="0">
                <a:latin typeface="Meiryo UI" panose="020B0604030504040204" pitchFamily="50" charset="-128"/>
                <a:ea typeface="Meiryo UI" panose="020B0604030504040204" pitchFamily="50" charset="-128"/>
              </a:rPr>
              <a:t>2</a:t>
            </a:r>
            <a:r>
              <a:rPr lang="ja-JP" altLang="en-US" sz="1300" dirty="0" smtClean="0">
                <a:latin typeface="Meiryo UI" panose="020B0604030504040204" pitchFamily="50" charset="-128"/>
                <a:ea typeface="Meiryo UI" panose="020B0604030504040204" pitchFamily="50" charset="-128"/>
              </a:rPr>
              <a:t>月はオミクロン株の影響を</a:t>
            </a:r>
            <a:r>
              <a:rPr lang="ja-JP" altLang="en-US" sz="1300" dirty="0">
                <a:latin typeface="Meiryo UI" panose="020B0604030504040204" pitchFamily="50" charset="-128"/>
                <a:ea typeface="Meiryo UI" panose="020B0604030504040204" pitchFamily="50" charset="-128"/>
              </a:rPr>
              <a:t>受けて相談が増加。</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solidFill>
                  <a:schemeClr val="tx1"/>
                </a:solidFill>
                <a:latin typeface="Meiryo UI" panose="020B0604030504040204" pitchFamily="50" charset="-128"/>
                <a:ea typeface="Meiryo UI" panose="020B0604030504040204" pitchFamily="50" charset="-128"/>
              </a:rPr>
              <a:t>新型コロナウイルス感染症が世界的に拡大し、日本政府及び各国政府による渡航制限等の措置により</a:t>
            </a:r>
            <a:r>
              <a:rPr lang="ja-JP" altLang="en-US" sz="1300" dirty="0" smtClean="0">
                <a:solidFill>
                  <a:schemeClr val="tx1"/>
                </a:solidFill>
                <a:latin typeface="Meiryo UI" panose="020B0604030504040204" pitchFamily="50" charset="-128"/>
                <a:ea typeface="Meiryo UI" panose="020B0604030504040204" pitchFamily="50" charset="-128"/>
              </a:rPr>
              <a:t>、留学生数</a:t>
            </a:r>
            <a:r>
              <a:rPr lang="ja-JP" altLang="en-US" sz="1300" dirty="0">
                <a:solidFill>
                  <a:schemeClr val="tx1"/>
                </a:solidFill>
                <a:latin typeface="Meiryo UI" panose="020B0604030504040204" pitchFamily="50" charset="-128"/>
                <a:ea typeface="Meiryo UI" panose="020B0604030504040204" pitchFamily="50" charset="-128"/>
              </a:rPr>
              <a:t>は減少に転じている。</a:t>
            </a:r>
            <a:endParaRPr lang="en-US" altLang="ja-JP" sz="1300" dirty="0">
              <a:solidFill>
                <a:schemeClr val="tx1"/>
              </a:solidFill>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34CF59F8-A367-4EC1-83BF-5D400B8A4CCC}"/>
              </a:ext>
            </a:extLst>
          </p:cNvPr>
          <p:cNvSpPr txBox="1"/>
          <p:nvPr/>
        </p:nvSpPr>
        <p:spPr>
          <a:xfrm>
            <a:off x="153565" y="4299882"/>
            <a:ext cx="1200572" cy="215444"/>
          </a:xfrm>
          <a:prstGeom prst="rect">
            <a:avLst/>
          </a:prstGeom>
          <a:noFill/>
          <a:ln>
            <a:noFill/>
          </a:ln>
        </p:spPr>
        <p:txBody>
          <a:bodyPr wrap="square" rtlCol="0">
            <a:spAutoFit/>
          </a:bodyPr>
          <a:lstStyle/>
          <a:p>
            <a:pPr marL="201221" indent="-201221"/>
            <a:r>
              <a:rPr lang="ja-JP" altLang="en-US" sz="800" dirty="0">
                <a:latin typeface="Meiryo UI" panose="020B0604030504040204" pitchFamily="50" charset="-128"/>
                <a:ea typeface="Meiryo UI" panose="020B0604030504040204" pitchFamily="50" charset="-128"/>
              </a:rPr>
              <a:t>（人：外国人留学生）</a:t>
            </a:r>
            <a:endParaRPr lang="en-US" altLang="ja-JP" sz="8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7860835" y="4299882"/>
            <a:ext cx="1200572" cy="215444"/>
          </a:xfrm>
          <a:prstGeom prst="rect">
            <a:avLst/>
          </a:prstGeom>
          <a:noFill/>
          <a:ln>
            <a:noFill/>
          </a:ln>
        </p:spPr>
        <p:txBody>
          <a:bodyPr wrap="square" rtlCol="0">
            <a:spAutoFit/>
          </a:bodyPr>
          <a:lstStyle/>
          <a:p>
            <a:pPr marL="201221" indent="-201221"/>
            <a:r>
              <a:rPr lang="ja-JP" altLang="en-US" sz="800" dirty="0">
                <a:latin typeface="Meiryo UI" panose="020B0604030504040204" pitchFamily="50" charset="-128"/>
                <a:ea typeface="Meiryo UI" panose="020B0604030504040204" pitchFamily="50" charset="-128"/>
              </a:rPr>
              <a:t>（人：日本人留学生）</a:t>
            </a:r>
            <a:endParaRPr lang="en-US" altLang="ja-JP" sz="8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BAC84493-B1F3-4A8E-A857-738C9A753F19}"/>
              </a:ext>
            </a:extLst>
          </p:cNvPr>
          <p:cNvSpPr txBox="1"/>
          <p:nvPr/>
        </p:nvSpPr>
        <p:spPr>
          <a:xfrm>
            <a:off x="3306997" y="6620212"/>
            <a:ext cx="5567163"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出典：日本学生支援機構</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「外国人留学生在籍状況調査」「日本人学生留学生状況調査」より作成</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3848151" y="4201343"/>
            <a:ext cx="1676469"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留学生数の推移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136628" y="1475630"/>
            <a:ext cx="4762028" cy="307777"/>
          </a:xfrm>
          <a:prstGeom prst="rect">
            <a:avLst/>
          </a:prstGeom>
          <a:noFill/>
        </p:spPr>
        <p:txBody>
          <a:bodyPr wrap="square" rtlCol="0">
            <a:spAutoFit/>
          </a:bodyPr>
          <a:lstStyle/>
          <a:p>
            <a:pPr lvl="0" algn="ctr" defTabSz="742950">
              <a:defRPr/>
            </a:pPr>
            <a:r>
              <a:rPr lang="ja-JP" altLang="en-US" sz="1400" dirty="0">
                <a:solidFill>
                  <a:prstClr val="black"/>
                </a:solidFill>
                <a:latin typeface="Meiryo UI" panose="020B0604030504040204" pitchFamily="50" charset="-128"/>
                <a:ea typeface="Meiryo UI" panose="020B0604030504040204" pitchFamily="50" charset="-128"/>
              </a:rPr>
              <a:t>外国人相談における新型コロナ感染症関連相談実績の推移</a:t>
            </a:r>
          </a:p>
        </p:txBody>
      </p:sp>
      <p:sp>
        <p:nvSpPr>
          <p:cNvPr id="26" name="テキスト ボックス 25">
            <a:extLst>
              <a:ext uri="{FF2B5EF4-FFF2-40B4-BE49-F238E27FC236}">
                <a16:creationId xmlns:a16="http://schemas.microsoft.com/office/drawing/2014/main" id="{34CF59F8-A367-4EC1-83BF-5D400B8A4CCC}"/>
              </a:ext>
            </a:extLst>
          </p:cNvPr>
          <p:cNvSpPr txBox="1"/>
          <p:nvPr/>
        </p:nvSpPr>
        <p:spPr>
          <a:xfrm>
            <a:off x="409222" y="1488144"/>
            <a:ext cx="60817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lang="ja-JP" altLang="en-US" smtClean="0"/>
              <a:pPr/>
              <a:t>10</a:t>
            </a:fld>
            <a:endParaRPr lang="ja-JP" altLang="en-US" dirty="0"/>
          </a:p>
        </p:txBody>
      </p:sp>
    </p:spTree>
    <p:extLst>
      <p:ext uri="{BB962C8B-B14F-4D97-AF65-F5344CB8AC3E}">
        <p14:creationId xmlns:p14="http://schemas.microsoft.com/office/powerpoint/2010/main" val="1884891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418024" y="2299373"/>
            <a:ext cx="8258431" cy="4182514"/>
          </a:xfrm>
          <a:prstGeom prst="rect">
            <a:avLst/>
          </a:prstGeom>
        </p:spPr>
      </p:pic>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a:t>
            </a:r>
            <a:r>
              <a:rPr lang="en-US" altLang="ja-JP" sz="20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GDP</a:t>
            </a:r>
            <a:r>
              <a:rPr lang="ja-JP" altLang="en-US" sz="2000" b="1" kern="100" dirty="0">
                <a:solidFill>
                  <a:schemeClr val="tx1"/>
                </a:solidFill>
                <a:ea typeface="Meiryo UI" panose="020B0604030504040204" pitchFamily="50" charset="-128"/>
                <a:cs typeface="Times New Roman" panose="02020603050405020304" pitchFamily="18" charset="0"/>
              </a:rPr>
              <a:t>成長率</a:t>
            </a:r>
            <a:r>
              <a:rPr lang="ja-JP" altLang="en-US" sz="2000" b="1" kern="100" dirty="0" smtClean="0">
                <a:solidFill>
                  <a:schemeClr val="tx1"/>
                </a:solidFill>
                <a:ea typeface="Meiryo UI" panose="020B0604030504040204" pitchFamily="50" charset="-128"/>
                <a:cs typeface="Times New Roman" panose="02020603050405020304" pitchFamily="18" charset="0"/>
              </a:rPr>
              <a:t>（内閣府年央試算）</a:t>
            </a:r>
            <a:r>
              <a:rPr lang="ja-JP" altLang="en-US" sz="2000" b="1" kern="100" dirty="0">
                <a:solidFill>
                  <a:schemeClr val="tx1"/>
                </a:solidFill>
                <a:ea typeface="Meiryo UI" panose="020B0604030504040204" pitchFamily="50" charset="-128"/>
                <a:cs typeface="Times New Roman" panose="02020603050405020304" pitchFamily="18" charset="0"/>
              </a:rPr>
              <a:t>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6071657" y="6525924"/>
            <a:ext cx="2892831"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出典：内閣府「令和</a:t>
            </a:r>
            <a:r>
              <a:rPr lang="en-US" altLang="ja-JP" sz="800" dirty="0" smtClean="0">
                <a:latin typeface="Meiryo UI" panose="020B0604030504040204" pitchFamily="50" charset="-128"/>
                <a:ea typeface="Meiryo UI" panose="020B0604030504040204" pitchFamily="50" charset="-128"/>
              </a:rPr>
              <a:t>4</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2022</a:t>
            </a:r>
            <a:r>
              <a:rPr lang="ja-JP" altLang="en-US" sz="800" dirty="0" smtClean="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内閣府年央試算</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04410" y="764704"/>
            <a:ext cx="7984014" cy="1123384"/>
          </a:xfrm>
          <a:prstGeom prst="rect">
            <a:avLst/>
          </a:prstGeom>
          <a:noFill/>
          <a:ln w="12700">
            <a:solidFill>
              <a:schemeClr val="tx1"/>
            </a:solidFill>
            <a:prstDash val="dash"/>
          </a:ln>
        </p:spPr>
        <p:txBody>
          <a:bodyPr wrap="square" rtlCol="0">
            <a:spAutoFit/>
          </a:bodyPr>
          <a:lstStyle/>
          <a:p>
            <a:pPr marL="285750" indent="-285750">
              <a:buFont typeface="Wingdings" panose="05000000000000000000" pitchFamily="2" charset="2"/>
              <a:buChar char="Ø"/>
            </a:pPr>
            <a:r>
              <a:rPr lang="en-US" altLang="ja-JP" sz="1400" b="1" u="sng" dirty="0" smtClean="0">
                <a:latin typeface="Meiryo UI" panose="020B0604030504040204" pitchFamily="50" charset="-128"/>
                <a:ea typeface="Meiryo UI" panose="020B0604030504040204" pitchFamily="50" charset="-128"/>
              </a:rPr>
              <a:t>2022</a:t>
            </a:r>
            <a:r>
              <a:rPr lang="ja-JP" altLang="en-US" sz="1400" b="1" u="sng" dirty="0" smtClean="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は、海外経済の減速等により外需が押下げ要因となる一方、コロナ禍からのサービス消費の回復が見込まれること等により、</a:t>
            </a:r>
            <a:r>
              <a:rPr lang="en-US" altLang="ja-JP" sz="1400" dirty="0" smtClean="0">
                <a:latin typeface="Meiryo UI" panose="020B0604030504040204" pitchFamily="50" charset="-128"/>
                <a:ea typeface="Meiryo UI" panose="020B0604030504040204" pitchFamily="50" charset="-128"/>
              </a:rPr>
              <a:t>GDP</a:t>
            </a:r>
            <a:r>
              <a:rPr lang="ja-JP" altLang="en-US" sz="1400" dirty="0" smtClean="0">
                <a:latin typeface="Meiryo UI" panose="020B0604030504040204" pitchFamily="50" charset="-128"/>
                <a:ea typeface="Meiryo UI" panose="020B0604030504040204" pitchFamily="50" charset="-128"/>
              </a:rPr>
              <a:t>成長率は</a:t>
            </a:r>
            <a:r>
              <a:rPr lang="ja-JP" altLang="en-US" sz="1400" b="1" u="sng" dirty="0" smtClean="0">
                <a:latin typeface="Meiryo UI" panose="020B0604030504040204" pitchFamily="50" charset="-128"/>
                <a:ea typeface="Meiryo UI" panose="020B0604030504040204" pitchFamily="50" charset="-128"/>
              </a:rPr>
              <a:t>実質</a:t>
            </a:r>
            <a:r>
              <a:rPr lang="ja-JP" altLang="en-US" sz="1400" b="1" u="sng" dirty="0">
                <a:latin typeface="Meiryo UI" panose="020B0604030504040204" pitchFamily="50" charset="-128"/>
                <a:ea typeface="Meiryo UI" panose="020B0604030504040204" pitchFamily="50" charset="-128"/>
              </a:rPr>
              <a:t>で</a:t>
            </a:r>
            <a:r>
              <a:rPr lang="en-US" altLang="ja-JP" sz="1400" b="1" u="sng" dirty="0" smtClean="0">
                <a:latin typeface="Meiryo UI" panose="020B0604030504040204" pitchFamily="50" charset="-128"/>
                <a:ea typeface="Meiryo UI" panose="020B0604030504040204" pitchFamily="50" charset="-128"/>
              </a:rPr>
              <a:t>2.0</a:t>
            </a:r>
            <a:r>
              <a:rPr lang="ja-JP" altLang="en-US" sz="1400" b="1" u="sng" dirty="0" smtClean="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程度、名目</a:t>
            </a:r>
            <a:r>
              <a:rPr lang="ja-JP" altLang="en-US" sz="1400" b="1" u="sng" dirty="0" smtClean="0">
                <a:latin typeface="Meiryo UI" panose="020B0604030504040204" pitchFamily="50" charset="-128"/>
                <a:ea typeface="Meiryo UI" panose="020B0604030504040204" pitchFamily="50" charset="-128"/>
              </a:rPr>
              <a:t>で</a:t>
            </a:r>
            <a:r>
              <a:rPr lang="en-US" altLang="ja-JP" sz="1400" b="1" u="sng" dirty="0" smtClean="0">
                <a:latin typeface="Meiryo UI" panose="020B0604030504040204" pitchFamily="50" charset="-128"/>
                <a:ea typeface="Meiryo UI" panose="020B0604030504040204" pitchFamily="50" charset="-128"/>
              </a:rPr>
              <a:t>2.1</a:t>
            </a:r>
            <a:r>
              <a:rPr lang="ja-JP" altLang="en-US" sz="1400" b="1" u="sng" dirty="0" smtClean="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程度</a:t>
            </a:r>
            <a:r>
              <a:rPr lang="ja-JP" altLang="en-US" sz="1400" dirty="0" smtClean="0">
                <a:latin typeface="Meiryo UI" panose="020B0604030504040204" pitchFamily="50" charset="-128"/>
                <a:ea typeface="Meiryo UI" panose="020B0604030504040204" pitchFamily="50" charset="-128"/>
              </a:rPr>
              <a:t>と見込まれる。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b="1" u="sng" dirty="0" smtClean="0">
                <a:latin typeface="Meiryo UI" panose="020B0604030504040204" pitchFamily="50" charset="-128"/>
                <a:ea typeface="Meiryo UI" panose="020B0604030504040204" pitchFamily="50" charset="-128"/>
              </a:rPr>
              <a:t>2023</a:t>
            </a:r>
            <a:r>
              <a:rPr lang="ja-JP" altLang="en-US" sz="1400" b="1" u="sng" dirty="0" smtClean="0">
                <a:latin typeface="Meiryo UI" panose="020B0604030504040204" pitchFamily="50" charset="-128"/>
                <a:ea typeface="Meiryo UI" panose="020B0604030504040204" pitchFamily="50" charset="-128"/>
              </a:rPr>
              <a:t>年度</a:t>
            </a:r>
            <a:r>
              <a:rPr lang="ja-JP" altLang="en-US" sz="1400" dirty="0" smtClean="0">
                <a:latin typeface="Meiryo UI" panose="020B0604030504040204" pitchFamily="50" charset="-128"/>
                <a:ea typeface="Meiryo UI" panose="020B0604030504040204" pitchFamily="50" charset="-128"/>
              </a:rPr>
              <a:t>は、コロナ禍からの回復ペースが巡航速度に戻る中で、消費と投資が着実に増加していくことにより、</a:t>
            </a:r>
            <a:r>
              <a:rPr lang="en-US" altLang="ja-JP" sz="1400" dirty="0" smtClean="0">
                <a:latin typeface="Meiryo UI" panose="020B0604030504040204" pitchFamily="50" charset="-128"/>
                <a:ea typeface="Meiryo UI" panose="020B0604030504040204" pitchFamily="50" charset="-128"/>
              </a:rPr>
              <a:t>GDP</a:t>
            </a:r>
            <a:r>
              <a:rPr lang="ja-JP" altLang="en-US" sz="1400" dirty="0">
                <a:latin typeface="Meiryo UI" panose="020B0604030504040204" pitchFamily="50" charset="-128"/>
                <a:ea typeface="Meiryo UI" panose="020B0604030504040204" pitchFamily="50" charset="-128"/>
              </a:rPr>
              <a:t>成長率は</a:t>
            </a:r>
            <a:r>
              <a:rPr lang="ja-JP" altLang="en-US" sz="1400" b="1" u="sng" dirty="0">
                <a:latin typeface="Meiryo UI" panose="020B0604030504040204" pitchFamily="50" charset="-128"/>
                <a:ea typeface="Meiryo UI" panose="020B0604030504040204" pitchFamily="50" charset="-128"/>
              </a:rPr>
              <a:t>実質</a:t>
            </a:r>
            <a:r>
              <a:rPr lang="ja-JP" altLang="en-US" sz="1400" b="1" u="sng" dirty="0" smtClean="0">
                <a:latin typeface="Meiryo UI" panose="020B0604030504040204" pitchFamily="50" charset="-128"/>
                <a:ea typeface="Meiryo UI" panose="020B0604030504040204" pitchFamily="50" charset="-128"/>
              </a:rPr>
              <a:t>で</a:t>
            </a:r>
            <a:r>
              <a:rPr lang="en-US" altLang="ja-JP" sz="1400" b="1" u="sng" dirty="0" smtClean="0">
                <a:latin typeface="Meiryo UI" panose="020B0604030504040204" pitchFamily="50" charset="-128"/>
                <a:ea typeface="Meiryo UI" panose="020B0604030504040204" pitchFamily="50" charset="-128"/>
              </a:rPr>
              <a:t>1.1</a:t>
            </a:r>
            <a:r>
              <a:rPr lang="ja-JP" altLang="en-US" sz="1400" b="1" u="sng" dirty="0" smtClean="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程度、名目</a:t>
            </a:r>
            <a:r>
              <a:rPr lang="ja-JP" altLang="en-US" sz="1400" b="1" u="sng" dirty="0" smtClean="0">
                <a:latin typeface="Meiryo UI" panose="020B0604030504040204" pitchFamily="50" charset="-128"/>
                <a:ea typeface="Meiryo UI" panose="020B0604030504040204" pitchFamily="50" charset="-128"/>
              </a:rPr>
              <a:t>で</a:t>
            </a:r>
            <a:r>
              <a:rPr lang="en-US" altLang="ja-JP" sz="1400" b="1" u="sng" dirty="0" smtClean="0">
                <a:latin typeface="Meiryo UI" panose="020B0604030504040204" pitchFamily="50" charset="-128"/>
                <a:ea typeface="Meiryo UI" panose="020B0604030504040204" pitchFamily="50" charset="-128"/>
              </a:rPr>
              <a:t>2.2</a:t>
            </a:r>
            <a:r>
              <a:rPr lang="ja-JP" altLang="en-US" sz="1400" b="1" u="sng" dirty="0" smtClean="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程度</a:t>
            </a:r>
            <a:r>
              <a:rPr lang="ja-JP" altLang="en-US" sz="1400" dirty="0" smtClean="0">
                <a:latin typeface="Meiryo UI" panose="020B0604030504040204" pitchFamily="50" charset="-128"/>
                <a:ea typeface="Meiryo UI" panose="020B0604030504040204" pitchFamily="50" charset="-128"/>
              </a:rPr>
              <a:t>と見込まれる。</a:t>
            </a:r>
            <a:endParaRPr lang="en-US" altLang="ja-JP" sz="1400" dirty="0" smtClean="0">
              <a:latin typeface="Meiryo UI" panose="020B0604030504040204" pitchFamily="50" charset="-128"/>
              <a:ea typeface="Meiryo UI" panose="020B0604030504040204" pitchFamily="50" charset="-128"/>
            </a:endParaRPr>
          </a:p>
          <a:p>
            <a:pPr algn="r"/>
            <a:r>
              <a:rPr lang="ja-JP" altLang="en-US" sz="10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内閣府「令和</a:t>
            </a:r>
            <a:r>
              <a:rPr lang="en-US" altLang="ja-JP" sz="1100" dirty="0" smtClean="0">
                <a:latin typeface="Meiryo UI" panose="020B0604030504040204" pitchFamily="50" charset="-128"/>
                <a:ea typeface="Meiryo UI" panose="020B0604030504040204" pitchFamily="50" charset="-128"/>
              </a:rPr>
              <a:t>4</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2022</a:t>
            </a:r>
            <a:r>
              <a:rPr lang="ja-JP" altLang="en-US" sz="1100" dirty="0" smtClean="0">
                <a:latin typeface="Meiryo UI" panose="020B0604030504040204" pitchFamily="50" charset="-128"/>
                <a:ea typeface="Meiryo UI" panose="020B0604030504040204" pitchFamily="50" charset="-128"/>
              </a:rPr>
              <a:t>）年度 内閣府年央試算」）</a:t>
            </a:r>
            <a:endParaRPr lang="ja-JP" altLang="en-US" sz="11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11</a:t>
            </a:fld>
            <a:endParaRPr lang="ja-JP" altLang="en-US" dirty="0"/>
          </a:p>
        </p:txBody>
      </p:sp>
    </p:spTree>
    <p:extLst>
      <p:ext uri="{BB962C8B-B14F-4D97-AF65-F5344CB8AC3E}">
        <p14:creationId xmlns:p14="http://schemas.microsoft.com/office/powerpoint/2010/main" val="877973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F8D4A0CB-DEE1-4647-985B-D1A2FA689496}"/>
              </a:ext>
            </a:extLst>
          </p:cNvPr>
          <p:cNvSpPr txBox="1"/>
          <p:nvPr/>
        </p:nvSpPr>
        <p:spPr>
          <a:xfrm>
            <a:off x="6043102" y="4343322"/>
            <a:ext cx="1152128" cy="261610"/>
          </a:xfrm>
          <a:prstGeom prst="rect">
            <a:avLst/>
          </a:prstGeom>
          <a:noFill/>
        </p:spPr>
        <p:txBody>
          <a:bodyPr wrap="square" rtlCol="0">
            <a:spAutoFit/>
          </a:bodyPr>
          <a:lstStyle/>
          <a:p>
            <a:pPr lvl="0" defTabSz="742950">
              <a:defRPr/>
            </a:pPr>
            <a:r>
              <a:rPr lang="ja-JP" altLang="en-US" sz="1100" dirty="0">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graphicFrame>
        <p:nvGraphicFramePr>
          <p:cNvPr id="26" name="グラフ 25"/>
          <p:cNvGraphicFramePr>
            <a:graphicFrameLocks/>
          </p:cNvGraphicFramePr>
          <p:nvPr/>
        </p:nvGraphicFramePr>
        <p:xfrm>
          <a:off x="4165566" y="4484348"/>
          <a:ext cx="4664125" cy="23235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3" name="グラフ 32"/>
          <p:cNvGraphicFramePr>
            <a:graphicFrameLocks/>
          </p:cNvGraphicFramePr>
          <p:nvPr>
            <p:extLst/>
          </p:nvPr>
        </p:nvGraphicFramePr>
        <p:xfrm>
          <a:off x="185485" y="1763606"/>
          <a:ext cx="3983812" cy="22322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グラフ 29"/>
          <p:cNvGraphicFramePr>
            <a:graphicFrameLocks/>
          </p:cNvGraphicFramePr>
          <p:nvPr>
            <p:extLst/>
          </p:nvPr>
        </p:nvGraphicFramePr>
        <p:xfrm>
          <a:off x="185485" y="4484348"/>
          <a:ext cx="3944125" cy="2232000"/>
        </p:xfrm>
        <a:graphic>
          <a:graphicData uri="http://schemas.openxmlformats.org/drawingml/2006/chart">
            <c:chart xmlns:c="http://schemas.openxmlformats.org/drawingml/2006/chart" xmlns:r="http://schemas.openxmlformats.org/officeDocument/2006/relationships" r:id="rId5"/>
          </a:graphicData>
        </a:graphic>
      </p:graphicFrame>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8970750" cy="69249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新型コロナウイルス感染症拡大に伴う大型イベント開催自粛要請を契機に、大小を問わず多くの</a:t>
            </a:r>
            <a:r>
              <a:rPr lang="en-US" altLang="ja-JP" sz="1300" dirty="0">
                <a:latin typeface="Meiryo UI" panose="020B0604030504040204" pitchFamily="50" charset="-128"/>
                <a:ea typeface="Meiryo UI" panose="020B0604030504040204" pitchFamily="50" charset="-128"/>
              </a:rPr>
              <a:t>MICE</a:t>
            </a:r>
            <a:r>
              <a:rPr lang="ja-JP" altLang="en-US" sz="1300" dirty="0">
                <a:latin typeface="Meiryo UI" panose="020B0604030504040204" pitchFamily="50" charset="-128"/>
                <a:ea typeface="Meiryo UI" panose="020B0604030504040204" pitchFamily="50" charset="-128"/>
              </a:rPr>
              <a:t>案件が中止・延期となった。</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インテックス大阪やグランキューブ大阪では</a:t>
            </a:r>
            <a:r>
              <a:rPr lang="ja-JP" altLang="en-US"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緊急</a:t>
            </a:r>
            <a:r>
              <a:rPr lang="ja-JP" altLang="en-US" sz="1300">
                <a:latin typeface="Meiryo UI" panose="020B0604030504040204" pitchFamily="50" charset="-128"/>
                <a:ea typeface="Meiryo UI" panose="020B0604030504040204" pitchFamily="50" charset="-128"/>
              </a:rPr>
              <a:t>事態</a:t>
            </a:r>
            <a:r>
              <a:rPr lang="ja-JP" altLang="en-US" sz="1300" smtClean="0">
                <a:latin typeface="Meiryo UI" panose="020B0604030504040204" pitchFamily="50" charset="-128"/>
                <a:ea typeface="Meiryo UI" panose="020B0604030504040204" pitchFamily="50" charset="-128"/>
              </a:rPr>
              <a:t>宣言や</a:t>
            </a:r>
            <a:r>
              <a:rPr lang="ja-JP" altLang="en-US" sz="1300" dirty="0">
                <a:latin typeface="Meiryo UI" panose="020B0604030504040204" pitchFamily="50" charset="-128"/>
                <a:ea typeface="Meiryo UI" panose="020B0604030504040204" pitchFamily="50" charset="-128"/>
              </a:rPr>
              <a:t>大規模接種</a:t>
            </a:r>
            <a:r>
              <a:rPr lang="ja-JP" altLang="en-US" sz="1300">
                <a:latin typeface="Meiryo UI" panose="020B0604030504040204" pitchFamily="50" charset="-128"/>
                <a:ea typeface="Meiryo UI" panose="020B0604030504040204" pitchFamily="50" charset="-128"/>
              </a:rPr>
              <a:t>センター</a:t>
            </a:r>
            <a:r>
              <a:rPr lang="ja-JP" altLang="en-US" sz="1300" smtClean="0">
                <a:latin typeface="Meiryo UI" panose="020B0604030504040204" pitchFamily="50" charset="-128"/>
                <a:ea typeface="Meiryo UI" panose="020B0604030504040204" pitchFamily="50" charset="-128"/>
              </a:rPr>
              <a:t>開設に</a:t>
            </a:r>
            <a:r>
              <a:rPr lang="ja-JP" altLang="en-US" sz="1300" dirty="0">
                <a:latin typeface="Meiryo UI" panose="020B0604030504040204" pitchFamily="50" charset="-128"/>
                <a:ea typeface="Meiryo UI" panose="020B0604030504040204" pitchFamily="50" charset="-128"/>
              </a:rPr>
              <a:t>より</a:t>
            </a:r>
            <a:r>
              <a:rPr lang="ja-JP" altLang="en-US" sz="1300" dirty="0" smtClean="0">
                <a:latin typeface="Meiryo UI" panose="020B0604030504040204" pitchFamily="50" charset="-128"/>
                <a:ea typeface="Meiryo UI" panose="020B0604030504040204" pitchFamily="50" charset="-128"/>
              </a:rPr>
              <a:t>催事</a:t>
            </a:r>
            <a:r>
              <a:rPr lang="ja-JP" altLang="en-US" sz="1300" dirty="0">
                <a:latin typeface="Meiryo UI" panose="020B0604030504040204" pitchFamily="50" charset="-128"/>
                <a:ea typeface="Meiryo UI" panose="020B0604030504040204" pitchFamily="50" charset="-128"/>
              </a:rPr>
              <a:t>等開催件数が</a:t>
            </a:r>
            <a:r>
              <a:rPr lang="en-US" altLang="ja-JP" sz="1300" dirty="0">
                <a:latin typeface="Meiryo UI" panose="020B0604030504040204" pitchFamily="50" charset="-128"/>
                <a:ea typeface="Meiryo UI" panose="020B0604030504040204" pitchFamily="50" charset="-128"/>
              </a:rPr>
              <a:t>0</a:t>
            </a:r>
            <a:r>
              <a:rPr lang="ja-JP" altLang="en-US" sz="1300" dirty="0">
                <a:latin typeface="Meiryo UI" panose="020B0604030504040204" pitchFamily="50" charset="-128"/>
                <a:ea typeface="Meiryo UI" panose="020B0604030504040204" pitchFamily="50" charset="-128"/>
              </a:rPr>
              <a:t>となるなど、大きな影響を受けている。</a:t>
            </a:r>
            <a:endParaRPr lang="en-US" altLang="ja-JP" sz="13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33628" y="1268760"/>
            <a:ext cx="5298420"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＜インテックス大阪 催事等開催状況（インテックス大阪にヒアリング）＞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2" y="-145223"/>
            <a:ext cx="9093287"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900" b="1" kern="100" dirty="0">
                <a:solidFill>
                  <a:schemeClr val="tx1"/>
                </a:solidFill>
                <a:ea typeface="Meiryo UI" panose="020B0604030504040204" pitchFamily="50" charset="-128"/>
                <a:cs typeface="Times New Roman" panose="02020603050405020304" pitchFamily="18" charset="0"/>
              </a:rPr>
              <a:t>（参考）ＭＩＣＥ関連施設</a:t>
            </a:r>
            <a:r>
              <a:rPr lang="ja-JP" altLang="en-US" sz="1600" b="1" kern="100" dirty="0">
                <a:solidFill>
                  <a:schemeClr val="tx1"/>
                </a:solidFill>
                <a:ea typeface="Meiryo UI" panose="020B0604030504040204" pitchFamily="50" charset="-128"/>
                <a:cs typeface="Times New Roman" panose="02020603050405020304" pitchFamily="18" charset="0"/>
              </a:rPr>
              <a:t>（インテックス大阪、グランキューブ大阪）</a:t>
            </a:r>
            <a:r>
              <a:rPr lang="ja-JP" altLang="en-US" sz="1900" b="1" kern="100" dirty="0">
                <a:solidFill>
                  <a:schemeClr val="tx1"/>
                </a:solidFill>
                <a:ea typeface="Meiryo UI" panose="020B0604030504040204" pitchFamily="50" charset="-128"/>
                <a:cs typeface="Times New Roman" panose="02020603050405020304" pitchFamily="18" charset="0"/>
              </a:rPr>
              <a:t>における催事等開催状況</a:t>
            </a:r>
            <a:endParaRPr lang="ja-JP" altLang="ja-JP" sz="1900" kern="100" dirty="0">
              <a:solidFill>
                <a:schemeClr val="tx1"/>
              </a:solidFill>
              <a:ea typeface="游明朝"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F8D4A0CB-DEE1-4647-985B-D1A2FA689496}"/>
              </a:ext>
            </a:extLst>
          </p:cNvPr>
          <p:cNvSpPr txBox="1"/>
          <p:nvPr/>
        </p:nvSpPr>
        <p:spPr>
          <a:xfrm>
            <a:off x="1569679" y="1555376"/>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F8D4A0CB-DEE1-4647-985B-D1A2FA689496}"/>
              </a:ext>
            </a:extLst>
          </p:cNvPr>
          <p:cNvSpPr txBox="1"/>
          <p:nvPr/>
        </p:nvSpPr>
        <p:spPr>
          <a:xfrm>
            <a:off x="103548" y="1590987"/>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8D4A0CB-DEE1-4647-985B-D1A2FA689496}"/>
              </a:ext>
            </a:extLst>
          </p:cNvPr>
          <p:cNvSpPr txBox="1"/>
          <p:nvPr/>
        </p:nvSpPr>
        <p:spPr>
          <a:xfrm>
            <a:off x="333628" y="4076045"/>
            <a:ext cx="5462508" cy="292388"/>
          </a:xfrm>
          <a:prstGeom prst="rect">
            <a:avLst/>
          </a:prstGeom>
          <a:noFill/>
        </p:spPr>
        <p:txBody>
          <a:bodyPr wrap="square" rtlCol="0">
            <a:spAutoFit/>
          </a:bodyPr>
          <a:lstStyle/>
          <a:p>
            <a:pPr lvl="0" defTabSz="742950">
              <a:defRPr/>
            </a:pPr>
            <a:r>
              <a:rPr lang="ja-JP" altLang="en-US" sz="1300" b="1" dirty="0">
                <a:latin typeface="Meiryo UI" panose="020B0604030504040204" pitchFamily="50" charset="-128"/>
                <a:ea typeface="Meiryo UI" panose="020B0604030504040204" pitchFamily="50" charset="-128"/>
              </a:rPr>
              <a:t>＜グランキューブ大阪 催事等開催状況（グランキューブ大阪にヒアリング）＞</a:t>
            </a:r>
            <a:endParaRPr kumimoji="1" lang="ja-JP" altLang="en-US" sz="13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149529" y="4338893"/>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F8D4A0CB-DEE1-4647-985B-D1A2FA689496}"/>
              </a:ext>
            </a:extLst>
          </p:cNvPr>
          <p:cNvSpPr txBox="1"/>
          <p:nvPr/>
        </p:nvSpPr>
        <p:spPr>
          <a:xfrm>
            <a:off x="1661989" y="4329283"/>
            <a:ext cx="1331697"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年度別開催件数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8D4A0CB-DEE1-4647-985B-D1A2FA689496}"/>
              </a:ext>
            </a:extLst>
          </p:cNvPr>
          <p:cNvSpPr txBox="1"/>
          <p:nvPr/>
        </p:nvSpPr>
        <p:spPr>
          <a:xfrm>
            <a:off x="4070307" y="4340936"/>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092452F1-2149-4A40-92C4-58B251501635}"/>
              </a:ext>
            </a:extLst>
          </p:cNvPr>
          <p:cNvSpPr/>
          <p:nvPr/>
        </p:nvSpPr>
        <p:spPr>
          <a:xfrm>
            <a:off x="6355145" y="4682183"/>
            <a:ext cx="1373138" cy="25898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700" dirty="0">
                <a:latin typeface="Meiryo UI" panose="020B0604030504040204" pitchFamily="50" charset="-128"/>
                <a:ea typeface="Meiryo UI" panose="020B0604030504040204" pitchFamily="50" charset="-128"/>
              </a:rPr>
              <a:t>2021</a:t>
            </a:r>
            <a:r>
              <a:rPr kumimoji="1" lang="ja-JP" altLang="en-US" sz="700" dirty="0">
                <a:latin typeface="Meiryo UI" panose="020B0604030504040204" pitchFamily="50" charset="-128"/>
                <a:ea typeface="Meiryo UI" panose="020B0604030504040204" pitchFamily="50" charset="-128"/>
              </a:rPr>
              <a:t>年</a:t>
            </a:r>
            <a:r>
              <a:rPr lang="en-US" altLang="ja-JP" sz="700" dirty="0">
                <a:latin typeface="Meiryo UI" panose="020B0604030504040204" pitchFamily="50" charset="-128"/>
                <a:ea typeface="Meiryo UI" panose="020B0604030504040204" pitchFamily="50" charset="-128"/>
              </a:rPr>
              <a:t>5</a:t>
            </a:r>
            <a:r>
              <a:rPr kumimoji="1" lang="ja-JP" altLang="en-US" sz="700" dirty="0">
                <a:latin typeface="Meiryo UI" panose="020B0604030504040204" pitchFamily="50" charset="-128"/>
                <a:ea typeface="Meiryo UI" panose="020B0604030504040204" pitchFamily="50" charset="-128"/>
              </a:rPr>
              <a:t>月</a:t>
            </a:r>
            <a:r>
              <a:rPr kumimoji="1" lang="en-US" altLang="ja-JP" sz="700" dirty="0">
                <a:latin typeface="Meiryo UI" panose="020B0604030504040204" pitchFamily="50" charset="-128"/>
                <a:ea typeface="Meiryo UI" panose="020B0604030504040204" pitchFamily="50" charset="-128"/>
              </a:rPr>
              <a:t>17</a:t>
            </a:r>
            <a:r>
              <a:rPr lang="ja-JP" altLang="en-US" sz="700" dirty="0">
                <a:latin typeface="Meiryo UI" panose="020B0604030504040204" pitchFamily="50" charset="-128"/>
                <a:ea typeface="Meiryo UI" panose="020B0604030504040204" pitchFamily="50" charset="-128"/>
              </a:rPr>
              <a:t>日</a:t>
            </a:r>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11</a:t>
            </a:r>
            <a:r>
              <a:rPr kumimoji="1" lang="ja-JP" altLang="en-US" sz="700" dirty="0">
                <a:latin typeface="Meiryo UI" panose="020B0604030504040204" pitchFamily="50" charset="-128"/>
                <a:ea typeface="Meiryo UI" panose="020B0604030504040204" pitchFamily="50" charset="-128"/>
              </a:rPr>
              <a:t>月</a:t>
            </a:r>
            <a:r>
              <a:rPr kumimoji="1" lang="en-US" altLang="ja-JP" sz="700" dirty="0">
                <a:latin typeface="Meiryo UI" panose="020B0604030504040204" pitchFamily="50" charset="-128"/>
                <a:ea typeface="Meiryo UI" panose="020B0604030504040204" pitchFamily="50" charset="-128"/>
              </a:rPr>
              <a:t>30</a:t>
            </a:r>
            <a:r>
              <a:rPr kumimoji="1" lang="ja-JP" altLang="en-US" sz="700" dirty="0">
                <a:latin typeface="Meiryo UI" panose="020B0604030504040204" pitchFamily="50" charset="-128"/>
                <a:ea typeface="Meiryo UI" panose="020B0604030504040204" pitchFamily="50" charset="-128"/>
              </a:rPr>
              <a:t>日</a:t>
            </a:r>
            <a:endParaRPr kumimoji="1" lang="en-US" altLang="ja-JP" sz="700" dirty="0">
              <a:latin typeface="Meiryo UI" panose="020B0604030504040204" pitchFamily="50" charset="-128"/>
              <a:ea typeface="Meiryo UI" panose="020B0604030504040204" pitchFamily="50" charset="-128"/>
            </a:endParaRPr>
          </a:p>
          <a:p>
            <a:pPr algn="ctr"/>
            <a:r>
              <a:rPr lang="ja-JP" altLang="en-US" sz="700" dirty="0">
                <a:latin typeface="Meiryo UI" panose="020B0604030504040204" pitchFamily="50" charset="-128"/>
                <a:ea typeface="Meiryo UI" panose="020B0604030504040204" pitchFamily="50" charset="-128"/>
              </a:rPr>
              <a:t>大規模接種センター開設</a:t>
            </a:r>
            <a:endParaRPr kumimoji="1" lang="ja-JP" altLang="en-US" sz="7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4002866" y="1593535"/>
            <a:ext cx="558241" cy="215444"/>
          </a:xfrm>
          <a:prstGeom prst="rect">
            <a:avLst/>
          </a:prstGeom>
          <a:noFill/>
        </p:spPr>
        <p:txBody>
          <a:bodyPr wrap="square" rtlCol="0">
            <a:spAutoFit/>
          </a:bodyPr>
          <a:lstStyle/>
          <a:p>
            <a:pPr lvl="0" defTabSz="742950">
              <a:defRPr/>
            </a:pPr>
            <a:r>
              <a:rPr lang="ja-JP" altLang="en-US" sz="800" dirty="0">
                <a:solidFill>
                  <a:prstClr val="black"/>
                </a:solidFill>
                <a:latin typeface="Meiryo UI" panose="020B0604030504040204" pitchFamily="50" charset="-128"/>
                <a:ea typeface="Meiryo UI" panose="020B0604030504040204" pitchFamily="50" charset="-128"/>
              </a:rPr>
              <a:t>（件）</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8D4A0CB-DEE1-4647-985B-D1A2FA689496}"/>
              </a:ext>
            </a:extLst>
          </p:cNvPr>
          <p:cNvSpPr txBox="1"/>
          <p:nvPr/>
        </p:nvSpPr>
        <p:spPr>
          <a:xfrm>
            <a:off x="6043102" y="1562757"/>
            <a:ext cx="1152128" cy="261610"/>
          </a:xfrm>
          <a:prstGeom prst="rect">
            <a:avLst/>
          </a:prstGeom>
          <a:noFill/>
        </p:spPr>
        <p:txBody>
          <a:bodyPr wrap="square" rtlCol="0">
            <a:spAutoFit/>
          </a:bodyPr>
          <a:lstStyle/>
          <a:p>
            <a:pPr lvl="0" defTabSz="742950">
              <a:defRPr/>
            </a:pPr>
            <a:r>
              <a:rPr lang="ja-JP" altLang="en-US" sz="1100" dirty="0">
                <a:solidFill>
                  <a:prstClr val="black"/>
                </a:solidFill>
                <a:latin typeface="Meiryo UI" panose="020B0604030504040204" pitchFamily="50" charset="-128"/>
                <a:ea typeface="Meiryo UI" panose="020B0604030504040204" pitchFamily="50" charset="-128"/>
              </a:rPr>
              <a:t>月別開催件数</a:t>
            </a:r>
            <a:endParaRPr kumimoji="1" lang="ja-JP" altLang="en-US" sz="11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12</a:t>
            </a:fld>
            <a:endParaRPr lang="ja-JP" altLang="en-US" dirty="0"/>
          </a:p>
        </p:txBody>
      </p:sp>
      <p:graphicFrame>
        <p:nvGraphicFramePr>
          <p:cNvPr id="22" name="グラフ 21"/>
          <p:cNvGraphicFramePr>
            <a:graphicFrameLocks/>
          </p:cNvGraphicFramePr>
          <p:nvPr/>
        </p:nvGraphicFramePr>
        <p:xfrm>
          <a:off x="4129610" y="1801821"/>
          <a:ext cx="4713337" cy="2232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047521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4CF59F8-A367-4EC1-83BF-5D400B8A4CCC}"/>
              </a:ext>
            </a:extLst>
          </p:cNvPr>
          <p:cNvSpPr txBox="1"/>
          <p:nvPr/>
        </p:nvSpPr>
        <p:spPr>
          <a:xfrm>
            <a:off x="4860032" y="6381328"/>
            <a:ext cx="4536504"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37" name="テキスト ボックス 36"/>
          <p:cNvSpPr txBox="1"/>
          <p:nvPr/>
        </p:nvSpPr>
        <p:spPr>
          <a:xfrm>
            <a:off x="83224" y="746120"/>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シンクタンク等による大阪のポジション、強い分野、今後の方向性等の分析を整理</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総合的な評価では</a:t>
            </a:r>
            <a:r>
              <a:rPr lang="en-US" altLang="ja-JP" sz="1400" dirty="0">
                <a:latin typeface="Meiryo UI" panose="020B0604030504040204" pitchFamily="50" charset="-128"/>
                <a:ea typeface="Meiryo UI" panose="020B0604030504040204" pitchFamily="50" charset="-128"/>
              </a:rPr>
              <a:t>48</a:t>
            </a:r>
            <a:r>
              <a:rPr lang="ja-JP" altLang="en-US" sz="1400" dirty="0">
                <a:latin typeface="Meiryo UI" panose="020B0604030504040204" pitchFamily="50" charset="-128"/>
                <a:ea typeface="Meiryo UI" panose="020B0604030504040204" pitchFamily="50" charset="-128"/>
              </a:rPr>
              <a:t>都市中</a:t>
            </a:r>
            <a:r>
              <a:rPr lang="en-US" altLang="ja-JP" sz="1400" dirty="0">
                <a:latin typeface="Meiryo UI" panose="020B0604030504040204" pitchFamily="50" charset="-128"/>
                <a:ea typeface="Meiryo UI" panose="020B0604030504040204" pitchFamily="50" charset="-128"/>
              </a:rPr>
              <a:t>36</a:t>
            </a:r>
            <a:r>
              <a:rPr lang="ja-JP" altLang="en-US" sz="1400" dirty="0">
                <a:latin typeface="Meiryo UI" panose="020B0604030504040204" pitchFamily="50" charset="-128"/>
                <a:ea typeface="Meiryo UI" panose="020B0604030504040204" pitchFamily="50" charset="-128"/>
              </a:rPr>
              <a:t>位。比較的優位なものは、「研究・開発」、 「文化・交流」、「居住」の指標</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endParaRPr lang="ja-JP" altLang="en-US" sz="1400" dirty="0">
              <a:latin typeface="Meiryo UI" panose="020B0604030504040204" pitchFamily="50" charset="-128"/>
              <a:ea typeface="Meiryo UI" panose="020B0604030504040204" pitchFamily="50" charset="-128"/>
            </a:endParaRP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タイトル 1">
            <a:extLst>
              <a:ext uri="{FF2B5EF4-FFF2-40B4-BE49-F238E27FC236}">
                <a16:creationId xmlns:a16="http://schemas.microsoft.com/office/drawing/2014/main" id="{DE182360-8E57-4CFB-9AED-F7A852E0EBA9}"/>
              </a:ext>
            </a:extLst>
          </p:cNvPr>
          <p:cNvSpPr txBox="1">
            <a:spLocks/>
          </p:cNvSpPr>
          <p:nvPr/>
        </p:nvSpPr>
        <p:spPr>
          <a:xfrm>
            <a:off x="4644008" y="1167787"/>
            <a:ext cx="4476957" cy="3890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800"/>
              </a:lnSpc>
              <a:tabLst>
                <a:tab pos="7261225" algn="l"/>
              </a:tabLst>
            </a:pPr>
            <a:r>
              <a:rPr lang="ja-JP" altLang="en-US" sz="1000" dirty="0">
                <a:latin typeface="Meiryo UI" panose="020B0604030504040204" pitchFamily="50" charset="-128"/>
                <a:ea typeface="Meiryo UI" panose="020B0604030504040204" pitchFamily="50" charset="-128"/>
              </a:rPr>
              <a:t>（世界の都市総合力ランキング</a:t>
            </a:r>
            <a:r>
              <a:rPr lang="en-US" altLang="ja-JP" sz="1000" dirty="0">
                <a:latin typeface="Meiryo UI" panose="020B0604030504040204" pitchFamily="50" charset="-128"/>
                <a:ea typeface="Meiryo UI" panose="020B0604030504040204" pitchFamily="50" charset="-128"/>
              </a:rPr>
              <a:t>202</a:t>
            </a:r>
            <a:r>
              <a:rPr lang="ja-JP" altLang="en-US" sz="1000" dirty="0">
                <a:latin typeface="Meiryo UI" panose="020B0604030504040204" pitchFamily="50" charset="-128"/>
                <a:ea typeface="Meiryo UI" panose="020B0604030504040204" pitchFamily="50" charset="-128"/>
              </a:rPr>
              <a:t>１（森記念財団都市戦略研究所））</a:t>
            </a:r>
          </a:p>
        </p:txBody>
      </p:sp>
      <p:graphicFrame>
        <p:nvGraphicFramePr>
          <p:cNvPr id="17" name="表 16"/>
          <p:cNvGraphicFramePr>
            <a:graphicFrameLocks noGrp="1"/>
          </p:cNvGraphicFramePr>
          <p:nvPr>
            <p:extLst>
              <p:ext uri="{D42A27DB-BD31-4B8C-83A1-F6EECF244321}">
                <p14:modId xmlns:p14="http://schemas.microsoft.com/office/powerpoint/2010/main" val="1213993789"/>
              </p:ext>
            </p:extLst>
          </p:nvPr>
        </p:nvGraphicFramePr>
        <p:xfrm>
          <a:off x="14872" y="1700808"/>
          <a:ext cx="9061854" cy="4310404"/>
        </p:xfrm>
        <a:graphic>
          <a:graphicData uri="http://schemas.openxmlformats.org/drawingml/2006/table">
            <a:tbl>
              <a:tblPr firstRow="1" bandRow="1">
                <a:tableStyleId>{5C22544A-7EE6-4342-B048-85BDC9FD1C3A}</a:tableStyleId>
              </a:tblPr>
              <a:tblGrid>
                <a:gridCol w="9061854">
                  <a:extLst>
                    <a:ext uri="{9D8B030D-6E8A-4147-A177-3AD203B41FA5}">
                      <a16:colId xmlns:a16="http://schemas.microsoft.com/office/drawing/2014/main" val="2057904153"/>
                    </a:ext>
                  </a:extLst>
                </a:gridCol>
              </a:tblGrid>
              <a:tr h="267742">
                <a:tc>
                  <a:txBody>
                    <a:bodyPr/>
                    <a:lstStyle/>
                    <a:p>
                      <a:pPr algn="ctr"/>
                      <a:r>
                        <a:rPr lang="ja-JP" altLang="en-US" sz="1100" b="1" spc="0" baseline="0" dirty="0">
                          <a:latin typeface="Meiryo UI" panose="020B0604030504040204" pitchFamily="50" charset="-128"/>
                          <a:ea typeface="Meiryo UI" panose="020B0604030504040204" pitchFamily="50" charset="-128"/>
                        </a:rPr>
                        <a:t>「世界の都市総合力ランキング </a:t>
                      </a:r>
                      <a:r>
                        <a:rPr lang="en-US" altLang="ja-JP" sz="1100" b="1" spc="0" baseline="0" dirty="0">
                          <a:latin typeface="Meiryo UI" panose="020B0604030504040204" pitchFamily="50" charset="-128"/>
                          <a:ea typeface="Meiryo UI" panose="020B0604030504040204" pitchFamily="50" charset="-128"/>
                        </a:rPr>
                        <a:t>202</a:t>
                      </a:r>
                      <a:r>
                        <a:rPr lang="ja-JP" altLang="en-US" sz="1100" b="1" spc="0" baseline="0" dirty="0">
                          <a:latin typeface="Meiryo UI" panose="020B0604030504040204" pitchFamily="50" charset="-128"/>
                          <a:ea typeface="Meiryo UI" panose="020B0604030504040204" pitchFamily="50" charset="-128"/>
                        </a:rPr>
                        <a:t>１」（</a:t>
                      </a:r>
                      <a:r>
                        <a:rPr lang="ja-JP" altLang="en-US" sz="1100" spc="0" baseline="0" dirty="0">
                          <a:latin typeface="Meiryo UI" panose="020B0604030504040204" pitchFamily="50" charset="-128"/>
                          <a:ea typeface="Meiryo UI" panose="020B0604030504040204" pitchFamily="50" charset="-128"/>
                        </a:rPr>
                        <a:t>森記念財団都市戦略研究所）</a:t>
                      </a:r>
                      <a:endParaRPr kumimoji="1" lang="ja-JP" altLang="en-US" sz="1100" spc="0" baseline="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7015611"/>
                  </a:ext>
                </a:extLst>
              </a:tr>
              <a:tr h="4042662">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058778"/>
                  </a:ext>
                </a:extLst>
              </a:tr>
            </a:tbl>
          </a:graphicData>
        </a:graphic>
      </p:graphicFrame>
      <p:sp>
        <p:nvSpPr>
          <p:cNvPr id="19" name="正方形/長方形 18"/>
          <p:cNvSpPr/>
          <p:nvPr/>
        </p:nvSpPr>
        <p:spPr>
          <a:xfrm>
            <a:off x="4944058" y="2038669"/>
            <a:ext cx="1512168" cy="259045"/>
          </a:xfrm>
          <a:prstGeom prst="rect">
            <a:avLst/>
          </a:prstGeom>
        </p:spPr>
        <p:txBody>
          <a:bodyPr wrap="square">
            <a:spAutoFit/>
          </a:bodyPr>
          <a:lstStyle/>
          <a:p>
            <a:pPr algn="just">
              <a:lnSpc>
                <a:spcPts val="1292"/>
              </a:lnSpc>
            </a:pP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【総合ランキング</a:t>
            </a:r>
            <a:r>
              <a:rPr lang="en-US"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2021</a:t>
            </a:r>
            <a:r>
              <a:rPr lang="ja-JP" altLang="ja-JP" sz="1100" b="1"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0" name="表 19"/>
          <p:cNvGraphicFramePr>
            <a:graphicFrameLocks noGrp="1"/>
          </p:cNvGraphicFramePr>
          <p:nvPr>
            <p:extLst>
              <p:ext uri="{D42A27DB-BD31-4B8C-83A1-F6EECF244321}">
                <p14:modId xmlns:p14="http://schemas.microsoft.com/office/powerpoint/2010/main" val="991786552"/>
              </p:ext>
            </p:extLst>
          </p:nvPr>
        </p:nvGraphicFramePr>
        <p:xfrm>
          <a:off x="197179" y="2332254"/>
          <a:ext cx="4578230" cy="3386271"/>
        </p:xfrm>
        <a:graphic>
          <a:graphicData uri="http://schemas.openxmlformats.org/drawingml/2006/table">
            <a:tbl>
              <a:tblPr firstRow="1" bandRow="1">
                <a:tableStyleId>{5C22544A-7EE6-4342-B048-85BDC9FD1C3A}</a:tableStyleId>
              </a:tblPr>
              <a:tblGrid>
                <a:gridCol w="261615">
                  <a:extLst>
                    <a:ext uri="{9D8B030D-6E8A-4147-A177-3AD203B41FA5}">
                      <a16:colId xmlns:a16="http://schemas.microsoft.com/office/drawing/2014/main" val="1052057688"/>
                    </a:ext>
                  </a:extLst>
                </a:gridCol>
                <a:gridCol w="1111856">
                  <a:extLst>
                    <a:ext uri="{9D8B030D-6E8A-4147-A177-3AD203B41FA5}">
                      <a16:colId xmlns:a16="http://schemas.microsoft.com/office/drawing/2014/main" val="1749024667"/>
                    </a:ext>
                  </a:extLst>
                </a:gridCol>
                <a:gridCol w="784839">
                  <a:extLst>
                    <a:ext uri="{9D8B030D-6E8A-4147-A177-3AD203B41FA5}">
                      <a16:colId xmlns:a16="http://schemas.microsoft.com/office/drawing/2014/main" val="2302034602"/>
                    </a:ext>
                  </a:extLst>
                </a:gridCol>
                <a:gridCol w="1235897">
                  <a:extLst>
                    <a:ext uri="{9D8B030D-6E8A-4147-A177-3AD203B41FA5}">
                      <a16:colId xmlns:a16="http://schemas.microsoft.com/office/drawing/2014/main" val="640671840"/>
                    </a:ext>
                  </a:extLst>
                </a:gridCol>
                <a:gridCol w="649898">
                  <a:extLst>
                    <a:ext uri="{9D8B030D-6E8A-4147-A177-3AD203B41FA5}">
                      <a16:colId xmlns:a16="http://schemas.microsoft.com/office/drawing/2014/main" val="3054753651"/>
                    </a:ext>
                  </a:extLst>
                </a:gridCol>
                <a:gridCol w="534125">
                  <a:extLst>
                    <a:ext uri="{9D8B030D-6E8A-4147-A177-3AD203B41FA5}">
                      <a16:colId xmlns:a16="http://schemas.microsoft.com/office/drawing/2014/main" val="11879693"/>
                    </a:ext>
                  </a:extLst>
                </a:gridCol>
              </a:tblGrid>
              <a:tr h="461313">
                <a:tc gridSpan="2">
                  <a:txBody>
                    <a:bodyPr/>
                    <a:lstStyle/>
                    <a:p>
                      <a:endParaRPr kumimoji="1" lang="ja-JP" altLang="en-US" b="0" dirty="0"/>
                    </a:p>
                  </a:txBody>
                  <a:tcPr anchor="ctr"/>
                </a:tc>
                <a:tc hMerge="1">
                  <a:txBody>
                    <a:bodyPr/>
                    <a:lstStyle/>
                    <a:p>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1" dirty="0">
                          <a:latin typeface="Meiryo UI" panose="020B0604030504040204" pitchFamily="50" charset="-128"/>
                          <a:ea typeface="Meiryo UI" panose="020B0604030504040204" pitchFamily="50" charset="-128"/>
                        </a:rPr>
                        <a:t>2021</a:t>
                      </a:r>
                      <a:endParaRPr kumimoji="1" lang="ja-JP" altLang="en-US" sz="105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前年からの変動</a:t>
                      </a: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2020</a:t>
                      </a: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50" b="0" dirty="0">
                          <a:latin typeface="Meiryo UI" panose="020B0604030504040204" pitchFamily="50" charset="-128"/>
                          <a:ea typeface="Meiryo UI" panose="020B0604030504040204" pitchFamily="50" charset="-128"/>
                        </a:rPr>
                        <a:t>2019</a:t>
                      </a:r>
                      <a:endParaRPr kumimoji="1" lang="ja-JP" altLang="en-US" sz="105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77442923"/>
                  </a:ext>
                </a:extLst>
              </a:tr>
              <a:tr h="606705">
                <a:tc gridSpan="2">
                  <a:txBody>
                    <a:bodyPr/>
                    <a:lstStyle/>
                    <a:p>
                      <a:pPr algn="ctr"/>
                      <a:endParaRPr kumimoji="1" lang="en-US" altLang="ja-JP" sz="1200" b="0" u="sng" dirty="0">
                        <a:latin typeface="Meiryo UI" panose="020B0604030504040204" pitchFamily="50" charset="-128"/>
                        <a:ea typeface="Meiryo UI" panose="020B0604030504040204" pitchFamily="50" charset="-128"/>
                      </a:endParaRPr>
                    </a:p>
                    <a:p>
                      <a:pPr algn="ctr"/>
                      <a:r>
                        <a:rPr kumimoji="1" lang="ja-JP" altLang="en-US" sz="1200" b="1" u="sng" dirty="0">
                          <a:latin typeface="Meiryo UI" panose="020B0604030504040204" pitchFamily="50" charset="-128"/>
                          <a:ea typeface="Meiryo UI" panose="020B0604030504040204" pitchFamily="50" charset="-128"/>
                        </a:rPr>
                        <a:t>総合ランキング</a:t>
                      </a:r>
                      <a:endParaRPr kumimoji="1" lang="en-US" altLang="ja-JP" sz="1200" b="1" u="sng" dirty="0">
                        <a:latin typeface="Meiryo UI" panose="020B0604030504040204" pitchFamily="50" charset="-128"/>
                        <a:ea typeface="Meiryo UI" panose="020B0604030504040204" pitchFamily="50" charset="-128"/>
                      </a:endParaRPr>
                    </a:p>
                    <a:p>
                      <a:pPr algn="ctr"/>
                      <a:endParaRPr kumimoji="1" lang="ja-JP" altLang="en-US" sz="1200" b="0" u="sng"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en-US" altLang="ja-JP" sz="1200" b="1" u="sng" dirty="0">
                          <a:latin typeface="Meiryo UI" panose="020B0604030504040204" pitchFamily="50" charset="-128"/>
                          <a:ea typeface="Meiryo UI" panose="020B0604030504040204" pitchFamily="50" charset="-128"/>
                        </a:rPr>
                        <a:t>36</a:t>
                      </a:r>
                      <a:r>
                        <a:rPr kumimoji="1" lang="ja-JP" altLang="en-US" sz="1200" b="1" u="sng" dirty="0">
                          <a:latin typeface="Meiryo UI" panose="020B0604030504040204" pitchFamily="50" charset="-128"/>
                          <a:ea typeface="Meiryo UI" panose="020B0604030504040204" pitchFamily="50" charset="-128"/>
                        </a:rPr>
                        <a:t>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dirty="0">
                          <a:latin typeface="Meiryo UI" panose="020B0604030504040204" pitchFamily="50" charset="-128"/>
                          <a:ea typeface="Meiryo UI" panose="020B0604030504040204" pitchFamily="50" charset="-128"/>
                        </a:rPr>
                        <a:t>▲３</a:t>
                      </a:r>
                      <a:endParaRPr lang="ja-JP" altLang="ja-JP" sz="12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33</a:t>
                      </a:r>
                      <a:r>
                        <a:rPr kumimoji="1" lang="ja-JP" altLang="en-US" sz="1200" b="0" dirty="0">
                          <a:latin typeface="Meiryo UI" panose="020B0604030504040204" pitchFamily="50" charset="-128"/>
                          <a:ea typeface="Meiryo UI" panose="020B0604030504040204" pitchFamily="50" charset="-128"/>
                        </a:rPr>
                        <a:t>位</a:t>
                      </a:r>
                    </a:p>
                  </a:txBody>
                  <a:tcPr anchor="ctr"/>
                </a:tc>
                <a:tc>
                  <a:txBody>
                    <a:bodyPr/>
                    <a:lstStyle/>
                    <a:p>
                      <a:pPr algn="ctr"/>
                      <a:r>
                        <a:rPr kumimoji="1" lang="en-US" altLang="ja-JP" sz="1200" b="0" dirty="0">
                          <a:latin typeface="Meiryo UI" panose="020B0604030504040204" pitchFamily="50" charset="-128"/>
                          <a:ea typeface="Meiryo UI" panose="020B0604030504040204" pitchFamily="50" charset="-128"/>
                        </a:rPr>
                        <a:t>29</a:t>
                      </a:r>
                      <a:r>
                        <a:rPr kumimoji="1" lang="ja-JP" altLang="en-US" sz="1200" b="0" dirty="0">
                          <a:latin typeface="Meiryo UI" panose="020B0604030504040204" pitchFamily="50" charset="-128"/>
                          <a:ea typeface="Meiryo UI" panose="020B0604030504040204" pitchFamily="50" charset="-128"/>
                        </a:rPr>
                        <a:t>位</a:t>
                      </a:r>
                    </a:p>
                  </a:txBody>
                  <a:tcPr anchor="ctr"/>
                </a:tc>
                <a:extLst>
                  <a:ext uri="{0D108BD9-81ED-4DB2-BD59-A6C34878D82A}">
                    <a16:rowId xmlns:a16="http://schemas.microsoft.com/office/drawing/2014/main" val="712998318"/>
                  </a:ext>
                </a:extLst>
              </a:tr>
              <a:tr h="345985">
                <a:tc rowSpan="6">
                  <a:txBody>
                    <a:bodyPr/>
                    <a:lstStyle/>
                    <a:p>
                      <a:pPr algn="ctr"/>
                      <a:r>
                        <a:rPr kumimoji="1" lang="ja-JP" altLang="en-US" sz="1200" b="0" dirty="0">
                          <a:latin typeface="Meiryo UI" panose="020B0604030504040204" pitchFamily="50" charset="-128"/>
                          <a:ea typeface="Meiryo UI" panose="020B0604030504040204" pitchFamily="50" charset="-128"/>
                        </a:rPr>
                        <a:t>分</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野</a:t>
                      </a:r>
                      <a:endParaRPr kumimoji="1" lang="en-US" altLang="ja-JP" sz="1200" b="0" dirty="0">
                        <a:latin typeface="Meiryo UI" panose="020B0604030504040204" pitchFamily="50" charset="-128"/>
                        <a:ea typeface="Meiryo UI" panose="020B0604030504040204" pitchFamily="50" charset="-128"/>
                      </a:endParaRPr>
                    </a:p>
                    <a:p>
                      <a:pPr algn="ct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別</a:t>
                      </a:r>
                    </a:p>
                  </a:txBody>
                  <a:tcPr anchor="ct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経</a:t>
                      </a:r>
                      <a:r>
                        <a:rPr lang="ja-JP" altLang="en-US"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済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r>
                        <a:rPr kumimoji="1" lang="en-US" altLang="ja-JP" sz="1200" b="1" dirty="0">
                          <a:latin typeface="Meiryo UI" panose="020B0604030504040204" pitchFamily="50" charset="-128"/>
                          <a:ea typeface="Meiryo UI" panose="020B0604030504040204" pitchFamily="50" charset="-128"/>
                        </a:rPr>
                        <a:t>37</a:t>
                      </a:r>
                      <a:r>
                        <a:rPr kumimoji="1" lang="ja-JP" altLang="en-US" sz="1200" b="1" dirty="0">
                          <a:latin typeface="Meiryo UI" panose="020B0604030504040204" pitchFamily="50" charset="-128"/>
                          <a:ea typeface="Meiryo UI" panose="020B0604030504040204" pitchFamily="50" charset="-128"/>
                        </a:rPr>
                        <a:t>位</a:t>
                      </a:r>
                    </a:p>
                  </a:txBody>
                  <a:tcPr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687947016"/>
                  </a:ext>
                </a:extLst>
              </a:tr>
              <a:tr h="310712">
                <a:tc vMerge="1">
                  <a:txBody>
                    <a:bodyPr/>
                    <a:lstStyle/>
                    <a:p>
                      <a:endParaRPr kumimoji="1" lang="ja-JP" altLang="en-US" dirty="0"/>
                    </a:p>
                  </a:txBody>
                  <a:tcPr/>
                </a:tc>
                <a:tc>
                  <a:txBody>
                    <a:bodyPr/>
                    <a:lstStyle/>
                    <a:p>
                      <a:pPr indent="76200" algn="ctr">
                        <a:lnSpc>
                          <a:spcPts val="1800"/>
                        </a:lnSpc>
                        <a:spcAft>
                          <a:spcPts val="0"/>
                        </a:spcAft>
                      </a:pP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研究・開発</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18</a:t>
                      </a:r>
                      <a:r>
                        <a:rPr lang="ja-JP" altLang="en-US" sz="1200" b="1" u="sng" dirty="0">
                          <a:latin typeface="Meiryo UI" panose="020B0604030504040204" pitchFamily="50" charset="-128"/>
                          <a:ea typeface="Meiryo UI" panose="020B0604030504040204" pitchFamily="50" charset="-128"/>
                        </a:rPr>
                        <a:t>位</a:t>
                      </a:r>
                      <a:endParaRPr lang="ja-JP" sz="1200" b="1" u="sng"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17</a:t>
                      </a:r>
                      <a:r>
                        <a:rPr lang="ja-JP" altLang="en-US" sz="1200" b="0" dirty="0">
                          <a:latin typeface="Meiryo UI" panose="020B0604030504040204" pitchFamily="50" charset="-128"/>
                          <a:ea typeface="Meiryo UI" panose="020B0604030504040204" pitchFamily="50" charset="-128"/>
                        </a:rPr>
                        <a:t>位</a:t>
                      </a:r>
                      <a:endParaRPr lang="ja-JP" sz="1200" b="0" dirty="0">
                        <a:latin typeface="Meiryo UI" panose="020B0604030504040204" pitchFamily="50" charset="-128"/>
                        <a:ea typeface="Meiryo UI" panose="020B0604030504040204" pitchFamily="50" charset="-128"/>
                      </a:endParaRPr>
                    </a:p>
                  </a:txBody>
                  <a:tcPr marL="50637" marR="50637" marT="0" marB="0" anchor="ctr"/>
                </a:tc>
                <a:extLst>
                  <a:ext uri="{0D108BD9-81ED-4DB2-BD59-A6C34878D82A}">
                    <a16:rowId xmlns:a16="http://schemas.microsoft.com/office/drawing/2014/main" val="133638808"/>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文化・交流</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20</a:t>
                      </a:r>
                      <a:r>
                        <a:rPr lang="ja-JP" sz="1200" b="1" u="sng"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21</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19</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451709895"/>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a:t>
                      </a:r>
                      <a:r>
                        <a:rPr lang="ja-JP" altLang="en-US"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住</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algn="ctr">
                        <a:lnSpc>
                          <a:spcPts val="1800"/>
                        </a:lnSpc>
                        <a:spcAft>
                          <a:spcPts val="0"/>
                        </a:spcAft>
                      </a:pPr>
                      <a:r>
                        <a:rPr lang="en-US" altLang="ja-JP" sz="1200" b="1" u="sng" dirty="0">
                          <a:latin typeface="Meiryo UI" panose="020B0604030504040204" pitchFamily="50" charset="-128"/>
                          <a:ea typeface="Meiryo UI" panose="020B0604030504040204" pitchFamily="50" charset="-128"/>
                        </a:rPr>
                        <a:t>21</a:t>
                      </a:r>
                      <a:r>
                        <a:rPr lang="ja-JP" sz="1200" b="1" u="sng"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ja-JP" altLang="en-US" sz="1200" b="0" dirty="0">
                          <a:latin typeface="Meiryo UI" panose="020B0604030504040204" pitchFamily="50" charset="-128"/>
                          <a:ea typeface="Meiryo UI" panose="020B0604030504040204" pitchFamily="50" charset="-128"/>
                        </a:rPr>
                        <a:t>▲３</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18</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algn="ctr">
                        <a:lnSpc>
                          <a:spcPts val="1800"/>
                        </a:lnSpc>
                        <a:spcAft>
                          <a:spcPts val="0"/>
                        </a:spcAft>
                      </a:pPr>
                      <a:r>
                        <a:rPr lang="en-US" altLang="ja-JP" sz="1200" b="0" dirty="0">
                          <a:latin typeface="Meiryo UI" panose="020B0604030504040204" pitchFamily="50" charset="-128"/>
                          <a:ea typeface="Meiryo UI" panose="020B0604030504040204" pitchFamily="50" charset="-128"/>
                        </a:rPr>
                        <a:t>13</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1657083147"/>
                  </a:ext>
                </a:extLst>
              </a:tr>
              <a:tr h="353953">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環</a:t>
                      </a:r>
                      <a:r>
                        <a:rPr lang="ja-JP" altLang="en-US"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境</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dirty="0">
                          <a:latin typeface="Meiryo UI" panose="020B0604030504040204" pitchFamily="50" charset="-128"/>
                          <a:ea typeface="Meiryo UI" panose="020B0604030504040204" pitchFamily="50" charset="-128"/>
                        </a:rPr>
                        <a:t>42</a:t>
                      </a:r>
                      <a:r>
                        <a:rPr lang="ja-JP" sz="1200" b="1"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▲１</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41</a:t>
                      </a:r>
                      <a:r>
                        <a:rPr lang="ja-JP" sz="1200" b="0" dirty="0">
                          <a:latin typeface="Meiryo UI" panose="020B0604030504040204" pitchFamily="50" charset="-128"/>
                          <a:ea typeface="Meiryo UI" panose="020B0604030504040204" pitchFamily="50" charset="-128"/>
                        </a:rPr>
                        <a:t>位 </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36</a:t>
                      </a:r>
                      <a:r>
                        <a:rPr lang="ja-JP" sz="1200" b="0" dirty="0">
                          <a:latin typeface="Meiryo UI" panose="020B0604030504040204" pitchFamily="50" charset="-128"/>
                          <a:ea typeface="Meiryo UI" panose="020B0604030504040204" pitchFamily="50" charset="-128"/>
                        </a:rPr>
                        <a:t>位 </a:t>
                      </a:r>
                    </a:p>
                  </a:txBody>
                  <a:tcPr marL="50637" marR="50637" marT="0" marB="0" anchor="ctr"/>
                </a:tc>
                <a:extLst>
                  <a:ext uri="{0D108BD9-81ED-4DB2-BD59-A6C34878D82A}">
                    <a16:rowId xmlns:a16="http://schemas.microsoft.com/office/drawing/2014/main" val="3189515781"/>
                  </a:ext>
                </a:extLst>
              </a:tr>
              <a:tr h="566322">
                <a:tc vMerge="1">
                  <a:txBody>
                    <a:bodyPr/>
                    <a:lstStyle/>
                    <a:p>
                      <a:endParaRPr kumimoji="1" lang="ja-JP" altLang="en-US" dirty="0"/>
                    </a:p>
                  </a:txBody>
                  <a:tcPr/>
                </a:tc>
                <a:tc>
                  <a:txBody>
                    <a:bodyPr/>
                    <a:lstStyle/>
                    <a:p>
                      <a:pPr indent="76200" algn="ctr">
                        <a:lnSpc>
                          <a:spcPts val="1800"/>
                        </a:lnSpc>
                        <a:spcAft>
                          <a:spcPts val="0"/>
                        </a:spcAft>
                      </a:pPr>
                      <a:r>
                        <a:rPr lang="ja-JP" sz="1200" b="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交通・アクセス</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637" marR="50637" marT="0" marB="0" anchor="ctr"/>
                </a:tc>
                <a:tc>
                  <a:txBody>
                    <a:bodyPr/>
                    <a:lstStyle/>
                    <a:p>
                      <a:pPr indent="26035" algn="ctr">
                        <a:lnSpc>
                          <a:spcPts val="1800"/>
                        </a:lnSpc>
                        <a:spcAft>
                          <a:spcPts val="0"/>
                        </a:spcAft>
                      </a:pPr>
                      <a:r>
                        <a:rPr lang="en-US" altLang="ja-JP" sz="1200" b="1" dirty="0">
                          <a:latin typeface="Meiryo UI" panose="020B0604030504040204" pitchFamily="50" charset="-128"/>
                          <a:ea typeface="Meiryo UI" panose="020B0604030504040204" pitchFamily="50" charset="-128"/>
                        </a:rPr>
                        <a:t>39</a:t>
                      </a:r>
                      <a:r>
                        <a:rPr lang="ja-JP" sz="1200" b="1"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ja-JP" altLang="en-US" sz="1200" b="0" dirty="0">
                          <a:latin typeface="Meiryo UI" panose="020B0604030504040204" pitchFamily="50" charset="-128"/>
                          <a:ea typeface="Meiryo UI" panose="020B0604030504040204" pitchFamily="50" charset="-128"/>
                        </a:rPr>
                        <a:t>▲４</a:t>
                      </a:r>
                      <a:endParaRPr lang="ja-JP" sz="1200" b="0" dirty="0">
                        <a:latin typeface="Meiryo UI" panose="020B0604030504040204" pitchFamily="50" charset="-128"/>
                        <a:ea typeface="Meiryo UI" panose="020B0604030504040204" pitchFamily="50" charset="-128"/>
                      </a:endParaRP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tc>
                  <a:txBody>
                    <a:bodyPr/>
                    <a:lstStyle/>
                    <a:p>
                      <a:pPr indent="26035" algn="ctr">
                        <a:lnSpc>
                          <a:spcPts val="1800"/>
                        </a:lnSpc>
                        <a:spcAft>
                          <a:spcPts val="0"/>
                        </a:spcAft>
                      </a:pPr>
                      <a:r>
                        <a:rPr lang="en-US" altLang="ja-JP" sz="1200" b="0" dirty="0">
                          <a:latin typeface="Meiryo UI" panose="020B0604030504040204" pitchFamily="50" charset="-128"/>
                          <a:ea typeface="Meiryo UI" panose="020B0604030504040204" pitchFamily="50" charset="-128"/>
                        </a:rPr>
                        <a:t>35</a:t>
                      </a:r>
                      <a:r>
                        <a:rPr lang="ja-JP" sz="1200" b="0" dirty="0">
                          <a:latin typeface="Meiryo UI" panose="020B0604030504040204" pitchFamily="50" charset="-128"/>
                          <a:ea typeface="Meiryo UI" panose="020B0604030504040204" pitchFamily="50" charset="-128"/>
                        </a:rPr>
                        <a:t>位</a:t>
                      </a:r>
                    </a:p>
                  </a:txBody>
                  <a:tcPr marL="50637" marR="50637" marT="0" marB="0" anchor="ctr"/>
                </a:tc>
                <a:extLst>
                  <a:ext uri="{0D108BD9-81ED-4DB2-BD59-A6C34878D82A}">
                    <a16:rowId xmlns:a16="http://schemas.microsoft.com/office/drawing/2014/main" val="3726451581"/>
                  </a:ext>
                </a:extLst>
              </a:tr>
            </a:tbl>
          </a:graphicData>
        </a:graphic>
      </p:graphicFrame>
      <p:sp>
        <p:nvSpPr>
          <p:cNvPr id="21" name="正方形/長方形 20"/>
          <p:cNvSpPr/>
          <p:nvPr/>
        </p:nvSpPr>
        <p:spPr>
          <a:xfrm>
            <a:off x="6347149" y="2324323"/>
            <a:ext cx="1451852" cy="359329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チューリッヒ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ストックホルム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サンフランシスコ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ブリュッセル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フランクフルト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シカゴ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ボストン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ダブリン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バンクーバー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ヘルシンキ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ジェノバ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モスクワ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ミラノ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イスタンブール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バンコク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36</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大阪</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ワシントン</a:t>
            </a: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DC</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台北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39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クアラルンプール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ブエノスアイレス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2" name="正方形/長方形 21"/>
          <p:cNvSpPr/>
          <p:nvPr/>
        </p:nvSpPr>
        <p:spPr>
          <a:xfrm>
            <a:off x="7779123" y="2332254"/>
            <a:ext cx="1297603" cy="1426031"/>
          </a:xfrm>
          <a:prstGeom prst="rect">
            <a:avLst/>
          </a:prstGeom>
        </p:spPr>
        <p:txBody>
          <a:bodyPr wrap="square">
            <a:spAutoFit/>
          </a:bodyPr>
          <a:lstStyle/>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テルアビブ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42</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　福岡　</a:t>
            </a:r>
            <a:endParaRPr lang="en-US" altLang="ja-JP" sz="1100" b="1"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サンパウロ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メキシコシティ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ジャカルタ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カイロ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ヨハネスブルグ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48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ムンバイ</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3" name="図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1567" y="4239735"/>
            <a:ext cx="1083988" cy="1532384"/>
          </a:xfrm>
          <a:prstGeom prst="rect">
            <a:avLst/>
          </a:prstGeom>
        </p:spPr>
      </p:pic>
      <p:sp>
        <p:nvSpPr>
          <p:cNvPr id="24" name="正方形/長方形 23"/>
          <p:cNvSpPr/>
          <p:nvPr/>
        </p:nvSpPr>
        <p:spPr>
          <a:xfrm>
            <a:off x="5007992" y="2324323"/>
            <a:ext cx="1512168" cy="3593291"/>
          </a:xfrm>
          <a:prstGeom prst="rect">
            <a:avLst/>
          </a:prstGeom>
        </p:spPr>
        <p:txBody>
          <a:bodyPr wrap="square">
            <a:spAutoFit/>
          </a:bodyPr>
          <a:lstStyle/>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１</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ロンドン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２</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ニューヨーク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３</a:t>
            </a:r>
            <a:r>
              <a:rPr lang="ja-JP" altLang="en-US" sz="1100" b="1" u="sng"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b="1" u="sng" kern="100" spc="-92" dirty="0">
                <a:latin typeface="Meiryo UI" panose="020B0604030504040204" pitchFamily="50" charset="-128"/>
                <a:ea typeface="Meiryo UI" panose="020B0604030504040204" pitchFamily="50" charset="-128"/>
                <a:cs typeface="Times New Roman" panose="02020603050405020304" pitchFamily="18" charset="0"/>
              </a:rPr>
              <a:t>　東京</a:t>
            </a:r>
            <a:r>
              <a:rPr lang="ja-JP" altLang="ja-JP" sz="1100" u="sng"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u="sng"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４</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パリ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５</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シンガポール</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６</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アムステルダム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７</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ベルリン</a:t>
            </a: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８</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ソウル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９</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マドリード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a:t>
            </a:r>
            <a:r>
              <a:rPr lang="ja-JP" altLang="ja-JP" sz="1100" kern="100" spc="-92"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上海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11</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メルボルン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シドニー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13</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香港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14</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ドバイ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コペンハーゲン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16</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ロスアンゼルス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17</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北京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18</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バルセロナ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19</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ウィーン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92"/>
              </a:lnSpc>
            </a:pPr>
            <a:r>
              <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1100" kern="100" spc="-92" dirty="0">
                <a:latin typeface="Meiryo UI" panose="020B0604030504040204" pitchFamily="50" charset="-128"/>
                <a:ea typeface="Meiryo UI" panose="020B0604030504040204" pitchFamily="50" charset="-128"/>
                <a:cs typeface="Times New Roman" panose="02020603050405020304" pitchFamily="18" charset="0"/>
              </a:rPr>
              <a:t>位　トロント　</a:t>
            </a:r>
            <a:endParaRPr lang="en-US" altLang="ja-JP" sz="1100" kern="100" spc="-92"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13</a:t>
            </a:fld>
            <a:endParaRPr lang="ja-JP" altLang="en-US" dirty="0"/>
          </a:p>
        </p:txBody>
      </p:sp>
    </p:spTree>
    <p:extLst>
      <p:ext uri="{BB962C8B-B14F-4D97-AF65-F5344CB8AC3E}">
        <p14:creationId xmlns:p14="http://schemas.microsoft.com/office/powerpoint/2010/main" val="282673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4" y="44624"/>
            <a:ext cx="8703370"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（参考）シンクタンク等による大阪のポジション分析</a:t>
            </a:r>
            <a:r>
              <a:rPr lang="ja-JP" altLang="en-US" sz="1600" b="1" kern="100" dirty="0">
                <a:solidFill>
                  <a:schemeClr val="tx1"/>
                </a:solidFill>
                <a:ea typeface="Meiryo UI" panose="020B0604030504040204" pitchFamily="50" charset="-128"/>
                <a:cs typeface="Times New Roman" panose="02020603050405020304" pitchFamily="18" charset="0"/>
              </a:rPr>
              <a:t>（個別分野の視点からの分析）</a:t>
            </a:r>
            <a:r>
              <a:rPr lang="ja-JP" altLang="en-US" sz="2000" b="1" kern="100" dirty="0">
                <a:solidFill>
                  <a:schemeClr val="tx1"/>
                </a:solidFill>
                <a:ea typeface="Meiryo UI" panose="020B0604030504040204" pitchFamily="50" charset="-128"/>
                <a:cs typeface="Times New Roman" panose="02020603050405020304" pitchFamily="18" charset="0"/>
              </a:rPr>
              <a:t>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15" name="表 14"/>
          <p:cNvGraphicFramePr>
            <a:graphicFrameLocks noGrp="1"/>
          </p:cNvGraphicFramePr>
          <p:nvPr>
            <p:extLst>
              <p:ext uri="{D42A27DB-BD31-4B8C-83A1-F6EECF244321}">
                <p14:modId xmlns:p14="http://schemas.microsoft.com/office/powerpoint/2010/main" val="3120662150"/>
              </p:ext>
            </p:extLst>
          </p:nvPr>
        </p:nvGraphicFramePr>
        <p:xfrm>
          <a:off x="467544" y="980729"/>
          <a:ext cx="8131840" cy="5366626"/>
        </p:xfrm>
        <a:graphic>
          <a:graphicData uri="http://schemas.openxmlformats.org/drawingml/2006/table">
            <a:tbl>
              <a:tblPr firstRow="1" bandRow="1">
                <a:tableStyleId>{5C22544A-7EE6-4342-B048-85BDC9FD1C3A}</a:tableStyleId>
              </a:tblPr>
              <a:tblGrid>
                <a:gridCol w="2711226">
                  <a:extLst>
                    <a:ext uri="{9D8B030D-6E8A-4147-A177-3AD203B41FA5}">
                      <a16:colId xmlns:a16="http://schemas.microsoft.com/office/drawing/2014/main" val="232806481"/>
                    </a:ext>
                  </a:extLst>
                </a:gridCol>
                <a:gridCol w="2727962">
                  <a:extLst>
                    <a:ext uri="{9D8B030D-6E8A-4147-A177-3AD203B41FA5}">
                      <a16:colId xmlns:a16="http://schemas.microsoft.com/office/drawing/2014/main" val="1166849202"/>
                    </a:ext>
                  </a:extLst>
                </a:gridCol>
                <a:gridCol w="2692652">
                  <a:extLst>
                    <a:ext uri="{9D8B030D-6E8A-4147-A177-3AD203B41FA5}">
                      <a16:colId xmlns:a16="http://schemas.microsoft.com/office/drawing/2014/main" val="1048619640"/>
                    </a:ext>
                  </a:extLst>
                </a:gridCol>
              </a:tblGrid>
              <a:tr h="642523">
                <a:tc>
                  <a:txBody>
                    <a:bodyPr/>
                    <a:lstStyle/>
                    <a:p>
                      <a:pPr algn="ctr"/>
                      <a:r>
                        <a:rPr lang="ja-JP" altLang="en-US" sz="1100" b="1" spc="-100" dirty="0">
                          <a:latin typeface="Meiryo UI" panose="020B0604030504040204" pitchFamily="50" charset="-128"/>
                          <a:ea typeface="Meiryo UI" panose="020B0604030504040204" pitchFamily="50" charset="-128"/>
                        </a:rPr>
                        <a:t>世界で最も住みやすい都市ランキング</a:t>
                      </a:r>
                      <a:endParaRPr lang="en-US" altLang="ja-JP" sz="1100" b="1" spc="-100" dirty="0">
                        <a:latin typeface="Meiryo UI" panose="020B0604030504040204" pitchFamily="50" charset="-128"/>
                        <a:ea typeface="Meiryo UI" panose="020B0604030504040204" pitchFamily="50" charset="-128"/>
                      </a:endParaRPr>
                    </a:p>
                    <a:p>
                      <a:pPr algn="ctr"/>
                      <a:r>
                        <a:rPr lang="ja-JP" altLang="en-US" sz="1100" b="1" spc="-100" baseline="0" dirty="0">
                          <a:latin typeface="Meiryo UI" panose="020B0604030504040204" pitchFamily="50" charset="-128"/>
                          <a:ea typeface="Meiryo UI" panose="020B0604030504040204" pitchFamily="50" charset="-128"/>
                        </a:rPr>
                        <a:t> </a:t>
                      </a:r>
                      <a:r>
                        <a:rPr lang="en-US" altLang="ja-JP" sz="1100" b="1" spc="-100" dirty="0" smtClean="0">
                          <a:latin typeface="Meiryo UI" panose="020B0604030504040204" pitchFamily="50" charset="-128"/>
                          <a:ea typeface="Meiryo UI" panose="020B0604030504040204" pitchFamily="50" charset="-128"/>
                        </a:rPr>
                        <a:t>2022</a:t>
                      </a:r>
                      <a:endParaRPr lang="en-US" altLang="ja-JP" sz="1100" b="1" spc="-100" dirty="0">
                        <a:latin typeface="Meiryo UI" panose="020B0604030504040204" pitchFamily="50" charset="-128"/>
                        <a:ea typeface="Meiryo UI" panose="020B0604030504040204" pitchFamily="50" charset="-128"/>
                      </a:endParaRPr>
                    </a:p>
                    <a:p>
                      <a:pPr algn="ct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世界の都市の安全指数ランキング</a:t>
                      </a:r>
                      <a:r>
                        <a:rPr kumimoji="1" lang="en-US" altLang="ja-JP" sz="1100" spc="-100" dirty="0">
                          <a:latin typeface="Meiryo UI" panose="020B0604030504040204" pitchFamily="50" charset="-128"/>
                          <a:ea typeface="Meiryo UI" panose="020B0604030504040204" pitchFamily="50" charset="-128"/>
                        </a:rPr>
                        <a:t>2021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spc="-100" dirty="0">
                          <a:latin typeface="Meiryo UI" panose="020B0604030504040204" pitchFamily="50" charset="-128"/>
                          <a:ea typeface="Meiryo UI" panose="020B0604030504040204" pitchFamily="50" charset="-128"/>
                        </a:rPr>
                        <a:t>　</a:t>
                      </a:r>
                      <a:r>
                        <a:rPr lang="en-US" altLang="ja-JP" sz="1100" b="0" spc="-100" dirty="0">
                          <a:latin typeface="Meiryo UI" panose="020B0604030504040204" pitchFamily="50" charset="-128"/>
                          <a:ea typeface="Meiryo UI" panose="020B0604030504040204" pitchFamily="50" charset="-128"/>
                        </a:rPr>
                        <a:t>※</a:t>
                      </a:r>
                      <a:r>
                        <a:rPr lang="ja-JP" altLang="en-US" sz="1100" b="0" spc="-100" dirty="0">
                          <a:latin typeface="Meiryo UI" panose="020B0604030504040204" pitchFamily="50" charset="-128"/>
                          <a:ea typeface="Meiryo UI" panose="020B0604030504040204" pitchFamily="50" charset="-128"/>
                        </a:rPr>
                        <a:t>英誌「エコノミスト」</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100" b="1" spc="-100" dirty="0">
                          <a:latin typeface="Meiryo UI" panose="020B0604030504040204" pitchFamily="50" charset="-128"/>
                          <a:ea typeface="Meiryo UI" panose="020B0604030504040204" pitchFamily="50" charset="-128"/>
                        </a:rPr>
                        <a:t>世界で最も魅力的な都市ランキング </a:t>
                      </a:r>
                      <a:endParaRPr lang="en-US" altLang="ja-JP" sz="1100" b="1" spc="-100" dirty="0">
                        <a:latin typeface="Meiryo UI" panose="020B0604030504040204" pitchFamily="50" charset="-128"/>
                        <a:ea typeface="Meiryo UI" panose="020B0604030504040204" pitchFamily="50" charset="-128"/>
                      </a:endParaRPr>
                    </a:p>
                    <a:p>
                      <a:pPr algn="ctr"/>
                      <a:r>
                        <a:rPr kumimoji="1" lang="en-US" altLang="ja-JP" sz="1100" b="1" spc="-100" dirty="0">
                          <a:latin typeface="Meiryo UI" panose="020B0604030504040204" pitchFamily="50" charset="-128"/>
                          <a:ea typeface="Meiryo UI" panose="020B0604030504040204" pitchFamily="50" charset="-128"/>
                        </a:rPr>
                        <a:t>2021</a:t>
                      </a:r>
                    </a:p>
                    <a:p>
                      <a:pPr algn="ctr"/>
                      <a:r>
                        <a:rPr kumimoji="1" lang="ja-JP" altLang="en-US" sz="1100" b="1" spc="-100" dirty="0">
                          <a:latin typeface="Meiryo UI" panose="020B0604030504040204" pitchFamily="50" charset="-128"/>
                          <a:ea typeface="Meiryo UI" panose="020B0604030504040204" pitchFamily="50" charset="-128"/>
                        </a:rPr>
                        <a:t>　</a:t>
                      </a:r>
                      <a:r>
                        <a:rPr kumimoji="1" lang="en-US" altLang="ja-JP" sz="1100" b="0" spc="-100" dirty="0">
                          <a:latin typeface="Meiryo UI" panose="020B0604030504040204" pitchFamily="50" charset="-128"/>
                          <a:ea typeface="Meiryo UI" panose="020B0604030504040204" pitchFamily="50" charset="-128"/>
                        </a:rPr>
                        <a:t>※</a:t>
                      </a:r>
                      <a:r>
                        <a:rPr kumimoji="1" lang="ja-JP" altLang="en-US" sz="1100" b="0" spc="-100" dirty="0">
                          <a:latin typeface="Meiryo UI" panose="020B0604030504040204" pitchFamily="50" charset="-128"/>
                          <a:ea typeface="Meiryo UI" panose="020B0604030504040204" pitchFamily="50" charset="-128"/>
                        </a:rPr>
                        <a:t>米誌「コンデナンス・トラベラー」</a:t>
                      </a:r>
                      <a:endParaRPr kumimoji="1" lang="ja-JP" altLang="en-US" sz="1100" b="0" spc="-100" dirty="0"/>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6754009"/>
                  </a:ext>
                </a:extLst>
              </a:tr>
              <a:tr h="642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spc="-100" baseline="0" dirty="0">
                          <a:latin typeface="Meiryo UI" panose="020B0604030504040204" pitchFamily="50" charset="-128"/>
                          <a:ea typeface="Meiryo UI" panose="020B0604030504040204" pitchFamily="50" charset="-128"/>
                        </a:rPr>
                        <a:t>・</a:t>
                      </a:r>
                      <a:r>
                        <a:rPr lang="ja-JP" altLang="en-US" sz="1100" spc="-100" baseline="0" dirty="0" smtClean="0">
                          <a:latin typeface="Meiryo UI" panose="020B0604030504040204" pitchFamily="50" charset="-128"/>
                          <a:ea typeface="Meiryo UI" panose="020B0604030504040204" pitchFamily="50" charset="-128"/>
                        </a:rPr>
                        <a:t>前回２位、治安、</a:t>
                      </a:r>
                      <a:r>
                        <a:rPr lang="ja-JP" altLang="en-US" sz="1100" spc="-100" baseline="0" dirty="0">
                          <a:latin typeface="Meiryo UI" panose="020B0604030504040204" pitchFamily="50" charset="-128"/>
                          <a:ea typeface="Meiryo UI" panose="020B0604030504040204" pitchFamily="50" charset="-128"/>
                        </a:rPr>
                        <a:t>医療</a:t>
                      </a:r>
                      <a:r>
                        <a:rPr lang="ja-JP" altLang="en-US" sz="1100" spc="-100" baseline="0" dirty="0" smtClean="0">
                          <a:latin typeface="Meiryo UI" panose="020B0604030504040204" pitchFamily="50" charset="-128"/>
                          <a:ea typeface="Meiryo UI" panose="020B0604030504040204" pitchFamily="50" charset="-128"/>
                        </a:rPr>
                        <a:t>、教育に</a:t>
                      </a:r>
                      <a:r>
                        <a:rPr lang="ja-JP" altLang="en-US" sz="1100" spc="-100" baseline="0" dirty="0">
                          <a:latin typeface="Meiryo UI" panose="020B0604030504040204" pitchFamily="50" charset="-128"/>
                          <a:ea typeface="Meiryo UI" panose="020B0604030504040204" pitchFamily="50" charset="-128"/>
                        </a:rPr>
                        <a:t>おいて高評価</a:t>
                      </a:r>
                      <a:endParaRPr kumimoji="1" lang="ja-JP" altLang="en-US" sz="1100" spc="-100" baseline="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a:latin typeface="Meiryo UI" panose="020B0604030504040204" pitchFamily="50" charset="-128"/>
                          <a:ea typeface="Meiryo UI" panose="020B0604030504040204" pitchFamily="50" charset="-128"/>
                        </a:rPr>
                        <a:t>・前回３位、医療インフラ、インフラの安全性は高評価、個人の安全性やサイバーセキュリティ面はやや低評価　</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100" dirty="0">
                          <a:latin typeface="Meiryo UI" panose="020B0604030504040204" pitchFamily="50" charset="-128"/>
                          <a:ea typeface="Meiryo UI" panose="020B0604030504040204" pitchFamily="50" charset="-128"/>
                        </a:rPr>
                        <a:t>・米国を除く世界の大都市部門において２位（昨年ランク外）</a:t>
                      </a:r>
                      <a:endParaRPr lang="en-US" altLang="ja-JP"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9750371"/>
                  </a:ext>
                </a:extLst>
              </a:tr>
              <a:tr h="4081580">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2989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184855468"/>
              </p:ext>
            </p:extLst>
          </p:nvPr>
        </p:nvGraphicFramePr>
        <p:xfrm>
          <a:off x="606745" y="2386752"/>
          <a:ext cx="2324556" cy="3456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ウィーン</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コペンハーゲン</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チューリッヒ</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カルガリー</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374766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バンクーバー</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ジュネーブ</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a:t>
                      </a: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フランクフルト</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a:t>
                      </a: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トロント</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a:t>
                      </a:r>
                      <a:r>
                        <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アムステルダム</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位</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大阪</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メルボルン</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3386675005"/>
              </p:ext>
            </p:extLst>
          </p:nvPr>
        </p:nvGraphicFramePr>
        <p:xfrm>
          <a:off x="3363494" y="2386752"/>
          <a:ext cx="2339938" cy="3510000"/>
        </p:xfrm>
        <a:graphic>
          <a:graphicData uri="http://schemas.openxmlformats.org/drawingml/2006/table">
            <a:tbl>
              <a:tblPr firstRow="1" bandRow="1">
                <a:tableStyleId>{5C22544A-7EE6-4342-B048-85BDC9FD1C3A}</a:tableStyleId>
              </a:tblPr>
              <a:tblGrid>
                <a:gridCol w="521174">
                  <a:extLst>
                    <a:ext uri="{9D8B030D-6E8A-4147-A177-3AD203B41FA5}">
                      <a16:colId xmlns:a16="http://schemas.microsoft.com/office/drawing/2014/main" val="20000"/>
                    </a:ext>
                  </a:extLst>
                </a:gridCol>
                <a:gridCol w="1818764">
                  <a:extLst>
                    <a:ext uri="{9D8B030D-6E8A-4147-A177-3AD203B41FA5}">
                      <a16:colId xmlns:a16="http://schemas.microsoft.com/office/drawing/2014/main" val="20001"/>
                    </a:ext>
                  </a:extLst>
                </a:gridCol>
              </a:tblGrid>
              <a:tr h="270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コペンハーゲン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トロント</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70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シドニー</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アムステルダム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ウェリントン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香港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メルボルン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ストックホルム</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3231" marR="33231" marT="42203" marB="42203"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21599368"/>
                  </a:ext>
                </a:extLst>
              </a:tr>
              <a:tr h="270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1" u="sng" dirty="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7258731"/>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916998048"/>
              </p:ext>
            </p:extLst>
          </p:nvPr>
        </p:nvGraphicFramePr>
        <p:xfrm>
          <a:off x="6071754" y="2386752"/>
          <a:ext cx="2324556" cy="3168000"/>
        </p:xfrm>
        <a:graphic>
          <a:graphicData uri="http://schemas.openxmlformats.org/drawingml/2006/table">
            <a:tbl>
              <a:tblPr firstRow="1" bandRow="1">
                <a:tableStyleId>{5C22544A-7EE6-4342-B048-85BDC9FD1C3A}</a:tableStyleId>
              </a:tblPr>
              <a:tblGrid>
                <a:gridCol w="517749">
                  <a:extLst>
                    <a:ext uri="{9D8B030D-6E8A-4147-A177-3AD203B41FA5}">
                      <a16:colId xmlns:a16="http://schemas.microsoft.com/office/drawing/2014/main" val="20000"/>
                    </a:ext>
                  </a:extLst>
                </a:gridCol>
                <a:gridCol w="1806807">
                  <a:extLst>
                    <a:ext uri="{9D8B030D-6E8A-4147-A177-3AD203B41FA5}">
                      <a16:colId xmlns:a16="http://schemas.microsoft.com/office/drawing/2014/main" val="20001"/>
                    </a:ext>
                  </a:extLst>
                </a:gridCol>
              </a:tblGrid>
              <a:tr h="288000">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順位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lnSpc>
                          <a:spcPts val="1200"/>
                        </a:lnSpc>
                      </a:pP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  市</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10000"/>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１位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東京</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8000">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２位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rPr>
                        <a:t>大阪</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３位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京都</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000">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４位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５位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イスタンブール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６位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メリダ（メキシコ）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７位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マラケシュ（モロッコ）</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８位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ポルト（ポルトガル）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９位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バンコク</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28800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b="0" u="none"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rPr>
                        <a:t>位</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4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ソウル</a:t>
                      </a:r>
                    </a:p>
                  </a:txBody>
                  <a:tcPr marL="33231" marR="33231"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
        <p:nvSpPr>
          <p:cNvPr id="10" name="テキスト ボックス 9">
            <a:extLst>
              <a:ext uri="{FF2B5EF4-FFF2-40B4-BE49-F238E27FC236}">
                <a16:creationId xmlns:a16="http://schemas.microsoft.com/office/drawing/2014/main" id="{34CF59F8-A367-4EC1-83BF-5D400B8A4CCC}"/>
              </a:ext>
            </a:extLst>
          </p:cNvPr>
          <p:cNvSpPr txBox="1"/>
          <p:nvPr/>
        </p:nvSpPr>
        <p:spPr>
          <a:xfrm>
            <a:off x="3185824" y="6008801"/>
            <a:ext cx="2718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向けた意見</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交換会</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11" name="テキスト ボックス 10">
            <a:extLst>
              <a:ext uri="{FF2B5EF4-FFF2-40B4-BE49-F238E27FC236}">
                <a16:creationId xmlns:a16="http://schemas.microsoft.com/office/drawing/2014/main" id="{34CF59F8-A367-4EC1-83BF-5D400B8A4CCC}"/>
              </a:ext>
            </a:extLst>
          </p:cNvPr>
          <p:cNvSpPr txBox="1"/>
          <p:nvPr/>
        </p:nvSpPr>
        <p:spPr>
          <a:xfrm>
            <a:off x="5904104" y="6008801"/>
            <a:ext cx="2695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向けた意見</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164127" defTabSz="844083">
              <a:defRPr/>
            </a:pP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交換会</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2022.1.20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）資料より転載</a:t>
            </a: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467544" y="6008801"/>
            <a:ext cx="2718280" cy="33855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Economist Intelligence</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The Global Liveability </a:t>
            </a:r>
          </a:p>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Index 2022</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」より作成</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14</a:t>
            </a:fld>
            <a:endParaRPr lang="ja-JP" altLang="en-US" dirty="0"/>
          </a:p>
        </p:txBody>
      </p:sp>
    </p:spTree>
    <p:extLst>
      <p:ext uri="{BB962C8B-B14F-4D97-AF65-F5344CB8AC3E}">
        <p14:creationId xmlns:p14="http://schemas.microsoft.com/office/powerpoint/2010/main" val="591653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83224" y="674693"/>
            <a:ext cx="8776102" cy="738664"/>
          </a:xfrm>
          <a:prstGeom prst="rect">
            <a:avLst/>
          </a:prstGeom>
          <a:noFill/>
          <a:ln>
            <a:noFill/>
          </a:ln>
        </p:spPr>
        <p:txBody>
          <a:bodyPr wrap="square" rIns="72000"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森記念財団都市戦略研究所による「日本の都市特性評価</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国内都市ランキング）」で、東京を除く国内</a:t>
            </a:r>
            <a:r>
              <a:rPr lang="en-US" altLang="ja-JP" sz="1400" dirty="0">
                <a:latin typeface="Meiryo UI" panose="020B0604030504040204" pitchFamily="50" charset="-128"/>
                <a:ea typeface="Meiryo UI" panose="020B0604030504040204" pitchFamily="50" charset="-128"/>
              </a:rPr>
              <a:t>138</a:t>
            </a:r>
            <a:r>
              <a:rPr lang="ja-JP" altLang="en-US" sz="1400" dirty="0">
                <a:latin typeface="Meiryo UI" panose="020B0604030504040204" pitchFamily="50" charset="-128"/>
                <a:ea typeface="Meiryo UI" panose="020B0604030504040204" pitchFamily="50" charset="-128"/>
              </a:rPr>
              <a:t>主要都市の中で、大阪市が総合１位にランクイン</a:t>
            </a: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「経済・ビジネス」、「研究・開発」、「文化・交流」、「交通・アクセス」の４つの分野で高い評価を得た</a:t>
            </a:r>
          </a:p>
        </p:txBody>
      </p:sp>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（参考）国内の都市ランキング（日本の都市特性評価）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1" name="タイトル 1"/>
          <p:cNvSpPr txBox="1">
            <a:spLocks/>
          </p:cNvSpPr>
          <p:nvPr/>
        </p:nvSpPr>
        <p:spPr>
          <a:xfrm>
            <a:off x="131940" y="1484784"/>
            <a:ext cx="4451474"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b="1" smtClean="0">
                <a:latin typeface="Meiryo UI" panose="020B0604030504040204" pitchFamily="50" charset="-128"/>
                <a:ea typeface="Meiryo UI" panose="020B0604030504040204" pitchFamily="50" charset="-128"/>
                <a:cs typeface="Meiryo UI" panose="020B0604030504040204" pitchFamily="50" charset="-128"/>
              </a:rPr>
              <a:t>2022</a:t>
            </a:r>
            <a:r>
              <a:rPr lang="ja-JP" altLang="en-US" sz="1300" b="1"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のトップ</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1"/>
          <p:cNvSpPr txBox="1">
            <a:spLocks/>
          </p:cNvSpPr>
          <p:nvPr/>
        </p:nvSpPr>
        <p:spPr>
          <a:xfrm>
            <a:off x="131940" y="4914231"/>
            <a:ext cx="2935710"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ランキング年次推移（上位</a:t>
            </a:r>
            <a:r>
              <a:rPr lang="en-US" altLang="ja-JP" sz="13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都市）</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タイトル 1"/>
          <p:cNvSpPr txBox="1">
            <a:spLocks/>
          </p:cNvSpPr>
          <p:nvPr/>
        </p:nvSpPr>
        <p:spPr>
          <a:xfrm>
            <a:off x="3419872" y="4914232"/>
            <a:ext cx="4668565" cy="332345"/>
          </a:xfrm>
          <a:prstGeom prst="rect">
            <a:avLst/>
          </a:prstGeom>
        </p:spPr>
        <p:txBody>
          <a:bodyPr vert="horz" lIns="84406" tIns="42203" rIns="84406" bIns="42203"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spcBef>
                <a:spcPts val="0"/>
              </a:spcBef>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「日本の都市特性評価（国内都市ランキング）」とは</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3593748" y="5298593"/>
            <a:ext cx="5297788" cy="938719"/>
          </a:xfrm>
          <a:prstGeom prst="rect">
            <a:avLst/>
          </a:prstGeom>
          <a:noFill/>
        </p:spPr>
        <p:txBody>
          <a:bodyPr wrap="square" rtlCol="0">
            <a:spAutoFit/>
          </a:bodyPr>
          <a:lstStyle/>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一般社団法人　森記念財団　都市戦略研究所が、国内都市の総合力を毎年度評価し、公表（最新版は</a:t>
            </a:r>
            <a:r>
              <a:rPr lang="en-US" altLang="ja-JP" sz="1100" dirty="0" smtClean="0">
                <a:latin typeface="Meiryo UI" panose="020B0604030504040204" pitchFamily="50" charset="-128"/>
                <a:ea typeface="Meiryo UI" panose="020B0604030504040204" pitchFamily="50" charset="-128"/>
              </a:rPr>
              <a:t>2022</a:t>
            </a:r>
            <a:r>
              <a:rPr lang="ja-JP" altLang="en-US" sz="1100" dirty="0" smtClean="0">
                <a:latin typeface="Meiryo UI" panose="020B0604030504040204" pitchFamily="50" charset="-128"/>
                <a:ea typeface="Meiryo UI" panose="020B0604030504040204" pitchFamily="50" charset="-128"/>
              </a:rPr>
              <a:t>年版</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対象都市は、東京を除く国内</a:t>
            </a:r>
            <a:r>
              <a:rPr lang="en-US" altLang="ja-JP" sz="1100" dirty="0">
                <a:latin typeface="Meiryo UI" panose="020B0604030504040204" pitchFamily="50" charset="-128"/>
                <a:ea typeface="Meiryo UI" panose="020B0604030504040204" pitchFamily="50" charset="-128"/>
              </a:rPr>
              <a:t>138</a:t>
            </a:r>
            <a:r>
              <a:rPr lang="ja-JP" altLang="en-US" sz="1100" dirty="0">
                <a:latin typeface="Meiryo UI" panose="020B0604030504040204" pitchFamily="50" charset="-128"/>
                <a:ea typeface="Meiryo UI" panose="020B0604030504040204" pitchFamily="50" charset="-128"/>
              </a:rPr>
              <a:t>の主要都市。（対象都市：政令指定都市、県庁所在市、人口</a:t>
            </a:r>
            <a:r>
              <a:rPr lang="en-US" altLang="ja-JP" sz="1100" dirty="0">
                <a:latin typeface="Meiryo UI" panose="020B0604030504040204" pitchFamily="50" charset="-128"/>
                <a:ea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rPr>
              <a:t>万人以上の都市）</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東京</a:t>
            </a:r>
            <a:r>
              <a:rPr lang="en-US" altLang="ja-JP" sz="1100" dirty="0">
                <a:latin typeface="Meiryo UI" panose="020B0604030504040204" pitchFamily="50" charset="-128"/>
                <a:ea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rPr>
              <a:t>区は別途評価</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６分野、</a:t>
            </a:r>
            <a:r>
              <a:rPr lang="en-US" altLang="ja-JP" sz="1100" dirty="0">
                <a:latin typeface="Meiryo UI" panose="020B0604030504040204" pitchFamily="50" charset="-128"/>
                <a:ea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rPr>
              <a:t>指標グループで評価しており、総指標数は</a:t>
            </a:r>
            <a:r>
              <a:rPr lang="en-US" altLang="ja-JP" sz="1100" dirty="0" smtClean="0">
                <a:latin typeface="Meiryo UI" panose="020B0604030504040204" pitchFamily="50" charset="-128"/>
                <a:ea typeface="Meiryo UI" panose="020B0604030504040204" pitchFamily="50" charset="-128"/>
              </a:rPr>
              <a:t>86</a:t>
            </a:r>
            <a:endParaRPr lang="ja-JP" altLang="en-US" sz="11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22071762"/>
              </p:ext>
            </p:extLst>
          </p:nvPr>
        </p:nvGraphicFramePr>
        <p:xfrm>
          <a:off x="113984" y="1772816"/>
          <a:ext cx="8938860" cy="2880360"/>
        </p:xfrm>
        <a:graphic>
          <a:graphicData uri="http://schemas.openxmlformats.org/drawingml/2006/table">
            <a:tbl>
              <a:tblPr firstRow="1" bandRow="1">
                <a:tableStyleId>{5C22544A-7EE6-4342-B048-85BDC9FD1C3A}</a:tableStyleId>
              </a:tblPr>
              <a:tblGrid>
                <a:gridCol w="494030">
                  <a:extLst>
                    <a:ext uri="{9D8B030D-6E8A-4147-A177-3AD203B41FA5}">
                      <a16:colId xmlns:a16="http://schemas.microsoft.com/office/drawing/2014/main" val="351836524"/>
                    </a:ext>
                  </a:extLst>
                </a:gridCol>
                <a:gridCol w="762318">
                  <a:extLst>
                    <a:ext uri="{9D8B030D-6E8A-4147-A177-3AD203B41FA5}">
                      <a16:colId xmlns:a16="http://schemas.microsoft.com/office/drawing/2014/main" val="906894241"/>
                    </a:ext>
                  </a:extLst>
                </a:gridCol>
                <a:gridCol w="771843">
                  <a:extLst>
                    <a:ext uri="{9D8B030D-6E8A-4147-A177-3AD203B41FA5}">
                      <a16:colId xmlns:a16="http://schemas.microsoft.com/office/drawing/2014/main" val="465957230"/>
                    </a:ext>
                  </a:extLst>
                </a:gridCol>
                <a:gridCol w="527368">
                  <a:extLst>
                    <a:ext uri="{9D8B030D-6E8A-4147-A177-3AD203B41FA5}">
                      <a16:colId xmlns:a16="http://schemas.microsoft.com/office/drawing/2014/main" val="4257071559"/>
                    </a:ext>
                  </a:extLst>
                </a:gridCol>
                <a:gridCol w="635317">
                  <a:extLst>
                    <a:ext uri="{9D8B030D-6E8A-4147-A177-3AD203B41FA5}">
                      <a16:colId xmlns:a16="http://schemas.microsoft.com/office/drawing/2014/main" val="2915845082"/>
                    </a:ext>
                  </a:extLst>
                </a:gridCol>
                <a:gridCol w="495618">
                  <a:extLst>
                    <a:ext uri="{9D8B030D-6E8A-4147-A177-3AD203B41FA5}">
                      <a16:colId xmlns:a16="http://schemas.microsoft.com/office/drawing/2014/main" val="2731609204"/>
                    </a:ext>
                  </a:extLst>
                </a:gridCol>
                <a:gridCol w="605155">
                  <a:extLst>
                    <a:ext uri="{9D8B030D-6E8A-4147-A177-3AD203B41FA5}">
                      <a16:colId xmlns:a16="http://schemas.microsoft.com/office/drawing/2014/main" val="2719758293"/>
                    </a:ext>
                  </a:extLst>
                </a:gridCol>
                <a:gridCol w="495618">
                  <a:extLst>
                    <a:ext uri="{9D8B030D-6E8A-4147-A177-3AD203B41FA5}">
                      <a16:colId xmlns:a16="http://schemas.microsoft.com/office/drawing/2014/main" val="2741623963"/>
                    </a:ext>
                  </a:extLst>
                </a:gridCol>
                <a:gridCol w="635317">
                  <a:extLst>
                    <a:ext uri="{9D8B030D-6E8A-4147-A177-3AD203B41FA5}">
                      <a16:colId xmlns:a16="http://schemas.microsoft.com/office/drawing/2014/main" val="1537410331"/>
                    </a:ext>
                  </a:extLst>
                </a:gridCol>
                <a:gridCol w="541655">
                  <a:extLst>
                    <a:ext uri="{9D8B030D-6E8A-4147-A177-3AD203B41FA5}">
                      <a16:colId xmlns:a16="http://schemas.microsoft.com/office/drawing/2014/main" val="1991195171"/>
                    </a:ext>
                  </a:extLst>
                </a:gridCol>
                <a:gridCol w="605155">
                  <a:extLst>
                    <a:ext uri="{9D8B030D-6E8A-4147-A177-3AD203B41FA5}">
                      <a16:colId xmlns:a16="http://schemas.microsoft.com/office/drawing/2014/main" val="1268551407"/>
                    </a:ext>
                  </a:extLst>
                </a:gridCol>
                <a:gridCol w="632143">
                  <a:extLst>
                    <a:ext uri="{9D8B030D-6E8A-4147-A177-3AD203B41FA5}">
                      <a16:colId xmlns:a16="http://schemas.microsoft.com/office/drawing/2014/main" val="1348199782"/>
                    </a:ext>
                  </a:extLst>
                </a:gridCol>
                <a:gridCol w="605155">
                  <a:extLst>
                    <a:ext uri="{9D8B030D-6E8A-4147-A177-3AD203B41FA5}">
                      <a16:colId xmlns:a16="http://schemas.microsoft.com/office/drawing/2014/main" val="3643894178"/>
                    </a:ext>
                  </a:extLst>
                </a:gridCol>
                <a:gridCol w="527368">
                  <a:extLst>
                    <a:ext uri="{9D8B030D-6E8A-4147-A177-3AD203B41FA5}">
                      <a16:colId xmlns:a16="http://schemas.microsoft.com/office/drawing/2014/main" val="460011506"/>
                    </a:ext>
                  </a:extLst>
                </a:gridCol>
                <a:gridCol w="604800">
                  <a:extLst>
                    <a:ext uri="{9D8B030D-6E8A-4147-A177-3AD203B41FA5}">
                      <a16:colId xmlns:a16="http://schemas.microsoft.com/office/drawing/2014/main" val="2191911875"/>
                    </a:ext>
                  </a:extLst>
                </a:gridCol>
              </a:tblGrid>
              <a:tr h="411480">
                <a:tc rowSpan="2">
                  <a:txBody>
                    <a:bodyPr/>
                    <a:lstStyle/>
                    <a:p>
                      <a:pPr algn="ctr"/>
                      <a:r>
                        <a:rPr kumimoji="1" lang="ja-JP" altLang="en-US" sz="1050" dirty="0" smtClean="0">
                          <a:latin typeface="Meiryo UI" panose="020B0604030504040204" pitchFamily="50" charset="-128"/>
                          <a:ea typeface="Meiryo UI" panose="020B0604030504040204" pitchFamily="50" charset="-128"/>
                        </a:rPr>
                        <a:t>総合</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順位</a:t>
                      </a:r>
                      <a:endParaRPr kumimoji="1" lang="ja-JP" altLang="en-US" sz="1050" dirty="0">
                        <a:latin typeface="Meiryo UI" panose="020B0604030504040204" pitchFamily="50" charset="-128"/>
                        <a:ea typeface="Meiryo UI" panose="020B0604030504040204" pitchFamily="50" charset="-128"/>
                      </a:endParaRPr>
                    </a:p>
                  </a:txBody>
                  <a:tcPr anchor="ctr">
                    <a:lnB w="38100" cap="flat" cmpd="sng" algn="ctr">
                      <a:solidFill>
                        <a:srgbClr val="FF0000"/>
                      </a:solidFill>
                      <a:prstDash val="solid"/>
                      <a:round/>
                      <a:headEnd type="none" w="med" len="med"/>
                      <a:tailEnd type="none" w="med" len="med"/>
                    </a:lnB>
                  </a:tcPr>
                </a:tc>
                <a:tc gridSpan="2">
                  <a:txBody>
                    <a:bodyPr/>
                    <a:lstStyle/>
                    <a:p>
                      <a:pPr algn="ctr"/>
                      <a:r>
                        <a:rPr lang="ja-JP" altLang="en-US" sz="1050" dirty="0" smtClean="0">
                          <a:latin typeface="Meiryo UI" panose="020B0604030504040204" pitchFamily="50" charset="-128"/>
                          <a:ea typeface="Meiryo UI" panose="020B0604030504040204" pitchFamily="50" charset="-128"/>
                        </a:rPr>
                        <a:t>総合ランキング</a:t>
                      </a:r>
                      <a:endParaRPr lang="ja-JP" altLang="en-US" sz="105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経済・ビジネス</a:t>
                      </a:r>
                      <a:endParaRPr kumimoji="1" lang="ja-JP" altLang="en-US" sz="105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研究・開発</a:t>
                      </a:r>
                      <a:endParaRPr kumimoji="1" lang="ja-JP" altLang="en-US" sz="105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文化・交流</a:t>
                      </a:r>
                      <a:endParaRPr kumimoji="1" lang="ja-JP" altLang="en-US" sz="105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生活・居住</a:t>
                      </a:r>
                      <a:endParaRPr kumimoji="1" lang="ja-JP" altLang="en-US" sz="105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環境</a:t>
                      </a:r>
                      <a:endParaRPr kumimoji="1" lang="ja-JP" altLang="en-US" sz="105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交通・アクセス</a:t>
                      </a:r>
                      <a:endParaRPr kumimoji="1" lang="ja-JP" altLang="en-US" sz="105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dirty="0"/>
                    </a:p>
                  </a:txBody>
                  <a:tcPr/>
                </a:tc>
                <a:extLst>
                  <a:ext uri="{0D108BD9-81ED-4DB2-BD59-A6C34878D82A}">
                    <a16:rowId xmlns:a16="http://schemas.microsoft.com/office/drawing/2014/main" val="4074084120"/>
                  </a:ext>
                </a:extLst>
              </a:tr>
              <a:tr h="411480">
                <a:tc vMerge="1">
                  <a:txBody>
                    <a:bodyPr/>
                    <a:lstStyle/>
                    <a:p>
                      <a:endParaRPr kumimoji="1" lang="ja-JP" altLang="en-US" dirty="0"/>
                    </a:p>
                  </a:txBody>
                  <a:tcPr/>
                </a:tc>
                <a:tc>
                  <a:txBody>
                    <a:bodyPr/>
                    <a:lstStyle/>
                    <a:p>
                      <a:pPr algn="ctr"/>
                      <a:r>
                        <a:rPr lang="ja-JP" altLang="en-US" sz="1050" dirty="0" smtClean="0">
                          <a:solidFill>
                            <a:schemeClr val="bg1"/>
                          </a:solidFill>
                          <a:latin typeface="Meiryo UI" panose="020B0604030504040204" pitchFamily="50" charset="-128"/>
                          <a:ea typeface="Meiryo UI" panose="020B0604030504040204" pitchFamily="50" charset="-128"/>
                        </a:rPr>
                        <a:t>都市名</a:t>
                      </a:r>
                      <a:endParaRPr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スコア</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分野</a:t>
                      </a:r>
                      <a:endParaRPr kumimoji="1" lang="en-US" altLang="ja-JP" sz="105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bg1"/>
                          </a:solidFill>
                          <a:latin typeface="Meiryo UI" panose="020B0604030504040204" pitchFamily="50" charset="-128"/>
                          <a:ea typeface="Meiryo UI" panose="020B0604030504040204" pitchFamily="50" charset="-128"/>
                        </a:rPr>
                        <a:t>順位</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スコア</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分野</a:t>
                      </a:r>
                      <a:endParaRPr kumimoji="1" lang="en-US" altLang="ja-JP" sz="105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bg1"/>
                          </a:solidFill>
                          <a:latin typeface="Meiryo UI" panose="020B0604030504040204" pitchFamily="50" charset="-128"/>
                          <a:ea typeface="Meiryo UI" panose="020B0604030504040204" pitchFamily="50" charset="-128"/>
                        </a:rPr>
                        <a:t>順位</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スコア</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分野</a:t>
                      </a:r>
                      <a:endParaRPr kumimoji="1" lang="en-US" altLang="ja-JP" sz="105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bg1"/>
                          </a:solidFill>
                          <a:latin typeface="Meiryo UI" panose="020B0604030504040204" pitchFamily="50" charset="-128"/>
                          <a:ea typeface="Meiryo UI" panose="020B0604030504040204" pitchFamily="50" charset="-128"/>
                        </a:rPr>
                        <a:t>順位</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スコア</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分野</a:t>
                      </a:r>
                      <a:endParaRPr kumimoji="1" lang="en-US" altLang="ja-JP" sz="105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bg1"/>
                          </a:solidFill>
                          <a:latin typeface="Meiryo UI" panose="020B0604030504040204" pitchFamily="50" charset="-128"/>
                          <a:ea typeface="Meiryo UI" panose="020B0604030504040204" pitchFamily="50" charset="-128"/>
                        </a:rPr>
                        <a:t>順位</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スコア</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分野</a:t>
                      </a:r>
                      <a:endParaRPr kumimoji="1" lang="en-US" altLang="ja-JP" sz="105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bg1"/>
                          </a:solidFill>
                          <a:latin typeface="Meiryo UI" panose="020B0604030504040204" pitchFamily="50" charset="-128"/>
                          <a:ea typeface="Meiryo UI" panose="020B0604030504040204" pitchFamily="50" charset="-128"/>
                        </a:rPr>
                        <a:t>順位</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スコア</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分野</a:t>
                      </a:r>
                      <a:endParaRPr kumimoji="1" lang="en-US" altLang="ja-JP" sz="105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50" dirty="0" smtClean="0">
                          <a:solidFill>
                            <a:schemeClr val="bg1"/>
                          </a:solidFill>
                          <a:latin typeface="Meiryo UI" panose="020B0604030504040204" pitchFamily="50" charset="-128"/>
                          <a:ea typeface="Meiryo UI" panose="020B0604030504040204" pitchFamily="50" charset="-128"/>
                        </a:rPr>
                        <a:t>順位</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tc>
                  <a:txBody>
                    <a:bodyPr/>
                    <a:lstStyle/>
                    <a:p>
                      <a:pPr algn="ctr"/>
                      <a:r>
                        <a:rPr kumimoji="1" lang="ja-JP" altLang="en-US" sz="1050" dirty="0" smtClean="0">
                          <a:solidFill>
                            <a:schemeClr val="bg1"/>
                          </a:solidFill>
                          <a:latin typeface="Meiryo UI" panose="020B0604030504040204" pitchFamily="50" charset="-128"/>
                          <a:ea typeface="Meiryo UI" panose="020B0604030504040204" pitchFamily="50" charset="-128"/>
                        </a:rPr>
                        <a:t>スコア</a:t>
                      </a:r>
                      <a:endParaRPr kumimoji="1" lang="ja-JP" altLang="en-US" sz="1050" dirty="0">
                        <a:solidFill>
                          <a:schemeClr val="bg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accent1"/>
                    </a:solidFill>
                  </a:tcPr>
                </a:tc>
                <a:extLst>
                  <a:ext uri="{0D108BD9-81ED-4DB2-BD59-A6C34878D82A}">
                    <a16:rowId xmlns:a16="http://schemas.microsoft.com/office/drawing/2014/main" val="527984492"/>
                  </a:ext>
                </a:extLst>
              </a:tr>
              <a:tr h="411480">
                <a:tc>
                  <a:txBody>
                    <a:bodyPr/>
                    <a:lstStyle/>
                    <a:p>
                      <a:pPr algn="ctr"/>
                      <a:r>
                        <a:rPr kumimoji="1" lang="en-US" altLang="ja-JP" sz="1050" b="1" dirty="0" smtClean="0">
                          <a:latin typeface="Meiryo UI" panose="020B0604030504040204" pitchFamily="50" charset="-128"/>
                          <a:ea typeface="Meiryo UI" panose="020B0604030504040204" pitchFamily="50" charset="-128"/>
                        </a:rPr>
                        <a:t>1</a:t>
                      </a:r>
                      <a:r>
                        <a:rPr kumimoji="1" lang="ja-JP" altLang="en-US" sz="1050" b="1" dirty="0" smtClean="0">
                          <a:latin typeface="Meiryo UI" panose="020B0604030504040204" pitchFamily="50" charset="-128"/>
                          <a:ea typeface="Meiryo UI" panose="020B0604030504040204" pitchFamily="50" charset="-128"/>
                        </a:rPr>
                        <a:t>位</a:t>
                      </a:r>
                      <a:endParaRPr kumimoji="1" lang="ja-JP" altLang="en-US" sz="1050" b="1" dirty="0">
                        <a:latin typeface="Meiryo UI" panose="020B0604030504040204" pitchFamily="50" charset="-128"/>
                        <a:ea typeface="Meiryo UI" panose="020B0604030504040204" pitchFamily="50" charset="-128"/>
                      </a:endParaRPr>
                    </a:p>
                  </a:txBody>
                  <a:tcPr anchor="ctr">
                    <a:lnL w="38100" cap="flat" cmpd="sng" algn="ctr">
                      <a:solidFill>
                        <a:srgbClr val="FF0000"/>
                      </a:solidFill>
                      <a:prstDash val="solid"/>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ja-JP" altLang="en-US" sz="1050" b="1" dirty="0" smtClean="0">
                          <a:latin typeface="Meiryo UI" panose="020B0604030504040204" pitchFamily="50" charset="-128"/>
                          <a:ea typeface="Meiryo UI" panose="020B0604030504040204" pitchFamily="50" charset="-128"/>
                        </a:rPr>
                        <a:t>大阪市</a:t>
                      </a:r>
                      <a:endParaRPr kumimoji="1" lang="ja-JP" altLang="en-US" sz="1050" b="1"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1,242.8</a:t>
                      </a: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1</a:t>
                      </a:r>
                      <a:r>
                        <a:rPr kumimoji="1" lang="ja-JP" altLang="en-US" sz="1050" b="1" dirty="0" smtClean="0">
                          <a:latin typeface="Meiryo UI" panose="020B0604030504040204" pitchFamily="50" charset="-128"/>
                          <a:ea typeface="Meiryo UI" panose="020B0604030504040204" pitchFamily="50" charset="-128"/>
                        </a:rPr>
                        <a:t>位</a:t>
                      </a:r>
                      <a:endParaRPr kumimoji="1" lang="ja-JP" altLang="en-US" sz="1050" b="1"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268.8</a:t>
                      </a: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6</a:t>
                      </a:r>
                      <a:r>
                        <a:rPr kumimoji="1" lang="ja-JP" altLang="en-US" sz="1050" b="1" dirty="0" smtClean="0">
                          <a:latin typeface="Meiryo UI" panose="020B0604030504040204" pitchFamily="50" charset="-128"/>
                          <a:ea typeface="Meiryo UI" panose="020B0604030504040204" pitchFamily="50" charset="-128"/>
                        </a:rPr>
                        <a:t>位</a:t>
                      </a:r>
                      <a:endParaRPr kumimoji="1" lang="ja-JP" altLang="en-US" sz="1050" b="1"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67.9</a:t>
                      </a: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2</a:t>
                      </a:r>
                      <a:r>
                        <a:rPr kumimoji="1" lang="ja-JP" altLang="en-US" sz="1050" b="1" dirty="0" smtClean="0">
                          <a:latin typeface="Meiryo UI" panose="020B0604030504040204" pitchFamily="50" charset="-128"/>
                          <a:ea typeface="Meiryo UI" panose="020B0604030504040204" pitchFamily="50" charset="-128"/>
                        </a:rPr>
                        <a:t>位</a:t>
                      </a:r>
                      <a:endParaRPr kumimoji="1" lang="ja-JP" altLang="en-US" sz="1050" b="1"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305.6</a:t>
                      </a: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gridSpan="2">
                  <a:txBody>
                    <a:bodyPr/>
                    <a:lstStyle/>
                    <a:p>
                      <a:pPr algn="ctr"/>
                      <a:r>
                        <a:rPr kumimoji="1" lang="en-US" altLang="ja-JP" sz="1050" b="1" dirty="0" smtClean="0">
                          <a:latin typeface="Meiryo UI" panose="020B0604030504040204" pitchFamily="50" charset="-128"/>
                          <a:ea typeface="Meiryo UI" panose="020B0604030504040204" pitchFamily="50" charset="-128"/>
                        </a:rPr>
                        <a:t>80</a:t>
                      </a:r>
                      <a:r>
                        <a:rPr kumimoji="1" lang="ja-JP" altLang="en-US" sz="1050" b="1" dirty="0" smtClean="0">
                          <a:latin typeface="Meiryo UI" panose="020B0604030504040204" pitchFamily="50" charset="-128"/>
                          <a:ea typeface="Meiryo UI" panose="020B0604030504040204" pitchFamily="50" charset="-128"/>
                        </a:rPr>
                        <a:t>位未満</a:t>
                      </a:r>
                      <a:endParaRPr kumimoji="1" lang="ja-JP" altLang="en-US" sz="1050" b="1" dirty="0">
                        <a:latin typeface="Meiryo UI" panose="020B0604030504040204" pitchFamily="50" charset="-128"/>
                        <a:ea typeface="Meiryo UI" panose="020B0604030504040204" pitchFamily="50" charset="-128"/>
                      </a:endParaRP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hMerge="1">
                  <a:txBody>
                    <a:bodyPr/>
                    <a:lstStyle/>
                    <a:p>
                      <a:pPr algn="ct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gridSpan="2">
                  <a:txBody>
                    <a:bodyPr/>
                    <a:lstStyle/>
                    <a:p>
                      <a:pPr algn="ctr"/>
                      <a:r>
                        <a:rPr kumimoji="1" lang="en-US" altLang="ja-JP" sz="1050" b="1" dirty="0" smtClean="0">
                          <a:latin typeface="Meiryo UI" panose="020B0604030504040204" pitchFamily="50" charset="-128"/>
                          <a:ea typeface="Meiryo UI" panose="020B0604030504040204" pitchFamily="50" charset="-128"/>
                        </a:rPr>
                        <a:t>80</a:t>
                      </a:r>
                      <a:r>
                        <a:rPr kumimoji="1" lang="ja-JP" altLang="en-US" sz="1050" b="1" dirty="0" smtClean="0">
                          <a:latin typeface="Meiryo UI" panose="020B0604030504040204" pitchFamily="50" charset="-128"/>
                          <a:ea typeface="Meiryo UI" panose="020B0604030504040204" pitchFamily="50" charset="-128"/>
                        </a:rPr>
                        <a:t>位未満</a:t>
                      </a:r>
                      <a:endParaRPr kumimoji="1" lang="ja-JP" altLang="en-US" sz="1050" b="1" dirty="0">
                        <a:latin typeface="Meiryo UI" panose="020B0604030504040204" pitchFamily="50" charset="-128"/>
                        <a:ea typeface="Meiryo UI" panose="020B0604030504040204" pitchFamily="50" charset="-128"/>
                      </a:endParaRPr>
                    </a:p>
                  </a:txBody>
                  <a:tcPr anchor="ct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hMerge="1">
                  <a:txBody>
                    <a:bodyPr/>
                    <a:lstStyle/>
                    <a:p>
                      <a:pPr algn="ct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1</a:t>
                      </a:r>
                      <a:r>
                        <a:rPr kumimoji="1" lang="ja-JP" altLang="en-US" sz="1050" b="1" dirty="0" smtClean="0">
                          <a:latin typeface="Meiryo UI" panose="020B0604030504040204" pitchFamily="50" charset="-128"/>
                          <a:ea typeface="Meiryo UI" panose="020B0604030504040204" pitchFamily="50" charset="-128"/>
                        </a:rPr>
                        <a:t>位</a:t>
                      </a:r>
                      <a:endParaRPr kumimoji="1" lang="ja-JP" altLang="en-US" sz="1050" b="1"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c>
                  <a:txBody>
                    <a:bodyPr/>
                    <a:lstStyle/>
                    <a:p>
                      <a:pPr algn="ctr"/>
                      <a:r>
                        <a:rPr kumimoji="1" lang="en-US" altLang="ja-JP" sz="1050" b="1" dirty="0" smtClean="0">
                          <a:latin typeface="Meiryo UI" panose="020B0604030504040204" pitchFamily="50" charset="-128"/>
                          <a:ea typeface="Meiryo UI" panose="020B0604030504040204" pitchFamily="50" charset="-128"/>
                        </a:rPr>
                        <a:t>218.8</a:t>
                      </a:r>
                      <a:endParaRPr kumimoji="1" lang="ja-JP" altLang="en-US" sz="1050" b="1"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8817414"/>
                  </a:ext>
                </a:extLst>
              </a:tr>
              <a:tr h="411480">
                <a:tc>
                  <a:txBody>
                    <a:bodyPr/>
                    <a:lstStyle/>
                    <a:p>
                      <a:pPr algn="ct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T w="38100" cap="flat" cmpd="sng" algn="ctr">
                      <a:solidFill>
                        <a:srgbClr val="FF0000"/>
                      </a:solidFill>
                      <a:prstDash val="solid"/>
                      <a:round/>
                      <a:headEnd type="none" w="med" len="med"/>
                      <a:tailEnd type="none" w="med" len="med"/>
                    </a:lnT>
                  </a:tcPr>
                </a:tc>
                <a:tc>
                  <a:txBody>
                    <a:bodyPr/>
                    <a:lstStyle/>
                    <a:p>
                      <a:pPr algn="ctr"/>
                      <a:r>
                        <a:rPr kumimoji="1" lang="ja-JP" altLang="en-US" sz="1050" dirty="0" smtClean="0">
                          <a:latin typeface="Meiryo UI" panose="020B0604030504040204" pitchFamily="50" charset="-128"/>
                          <a:ea typeface="Meiryo UI" panose="020B0604030504040204" pitchFamily="50" charset="-128"/>
                        </a:rPr>
                        <a:t>京都市</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1,167.7</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39</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162.1</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100.4</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314.1</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49</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303.2</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gridSpan="2">
                  <a:txBody>
                    <a:bodyPr/>
                    <a:lstStyle/>
                    <a:p>
                      <a:pPr algn="ctr"/>
                      <a:r>
                        <a:rPr kumimoji="1" lang="en-US" altLang="ja-JP" sz="1050" dirty="0" smtClean="0">
                          <a:latin typeface="Meiryo UI" panose="020B0604030504040204" pitchFamily="50" charset="-128"/>
                          <a:ea typeface="Meiryo UI" panose="020B0604030504040204" pitchFamily="50" charset="-128"/>
                        </a:rPr>
                        <a:t>80</a:t>
                      </a:r>
                      <a:r>
                        <a:rPr kumimoji="1" lang="ja-JP" altLang="en-US" sz="1050" dirty="0" smtClean="0">
                          <a:latin typeface="Meiryo UI" panose="020B0604030504040204" pitchFamily="50" charset="-128"/>
                          <a:ea typeface="Meiryo UI" panose="020B0604030504040204" pitchFamily="50" charset="-128"/>
                        </a:rPr>
                        <a:t>位未満</a:t>
                      </a:r>
                      <a:endParaRPr kumimoji="1" lang="ja-JP" altLang="en-US" sz="1050" dirty="0">
                        <a:latin typeface="Meiryo UI" panose="020B0604030504040204" pitchFamily="50" charset="-128"/>
                        <a:ea typeface="Meiryo UI" panose="020B0604030504040204" pitchFamily="50" charset="-128"/>
                      </a:endParaRPr>
                    </a:p>
                  </a:txBody>
                  <a:tcPr anchor="ctr">
                    <a:lnT w="38100" cap="flat" cmpd="sng" algn="ctr">
                      <a:solidFill>
                        <a:srgbClr val="FF0000"/>
                      </a:solidFill>
                      <a:prstDash val="solid"/>
                      <a:round/>
                      <a:headEnd type="none" w="med" len="med"/>
                      <a:tailEnd type="none" w="med" len="med"/>
                    </a:lnT>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11</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en-US" altLang="ja-JP" sz="1050" dirty="0" smtClean="0">
                          <a:latin typeface="Meiryo UI" panose="020B0604030504040204" pitchFamily="50" charset="-128"/>
                          <a:ea typeface="Meiryo UI" panose="020B0604030504040204" pitchFamily="50" charset="-128"/>
                        </a:rPr>
                        <a:t>154.3</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4014880835"/>
                  </a:ext>
                </a:extLst>
              </a:tr>
              <a:tr h="411480">
                <a:tc>
                  <a:txBody>
                    <a:bodyPr/>
                    <a:lstStyle/>
                    <a:p>
                      <a:pPr algn="ct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dirty="0" smtClean="0">
                          <a:latin typeface="Meiryo UI" panose="020B0604030504040204" pitchFamily="50" charset="-128"/>
                          <a:ea typeface="Meiryo UI" panose="020B0604030504040204" pitchFamily="50" charset="-128"/>
                        </a:rPr>
                        <a:t>福岡市</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1,147.7</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204.4</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68.0</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201.4</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348.1</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67</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149.3</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176.5</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628858000"/>
                  </a:ext>
                </a:extLst>
              </a:tr>
              <a:tr h="411480">
                <a:tc>
                  <a:txBody>
                    <a:bodyPr/>
                    <a:lstStyle/>
                    <a:p>
                      <a:pPr algn="ct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dirty="0" smtClean="0">
                          <a:latin typeface="Meiryo UI" panose="020B0604030504040204" pitchFamily="50" charset="-128"/>
                          <a:ea typeface="Meiryo UI" panose="020B0604030504040204" pitchFamily="50" charset="-128"/>
                        </a:rPr>
                        <a:t>横浜市</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1,140.5</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198.2</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76.1</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272.8</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56</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298.6</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gridSpan="2">
                  <a:txBody>
                    <a:bodyPr/>
                    <a:lstStyle/>
                    <a:p>
                      <a:pPr algn="ctr"/>
                      <a:r>
                        <a:rPr kumimoji="1" lang="en-US" altLang="ja-JP" sz="1050" dirty="0" smtClean="0">
                          <a:latin typeface="Meiryo UI" panose="020B0604030504040204" pitchFamily="50" charset="-128"/>
                          <a:ea typeface="Meiryo UI" panose="020B0604030504040204" pitchFamily="50" charset="-128"/>
                        </a:rPr>
                        <a:t>80</a:t>
                      </a:r>
                      <a:r>
                        <a:rPr kumimoji="1" lang="ja-JP" altLang="en-US" sz="1050" dirty="0" smtClean="0">
                          <a:latin typeface="Meiryo UI" panose="020B0604030504040204" pitchFamily="50" charset="-128"/>
                          <a:ea typeface="Meiryo UI" panose="020B0604030504040204" pitchFamily="50" charset="-128"/>
                        </a:rPr>
                        <a:t>位未満</a:t>
                      </a:r>
                      <a:endParaRPr kumimoji="1" lang="ja-JP" altLang="en-US" sz="105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10</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154.9</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597371096"/>
                  </a:ext>
                </a:extLst>
              </a:tr>
              <a:tr h="411480">
                <a:tc>
                  <a:txBody>
                    <a:bodyPr/>
                    <a:lstStyle/>
                    <a:p>
                      <a:pPr algn="ct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dirty="0" smtClean="0">
                          <a:latin typeface="Meiryo UI" panose="020B0604030504040204" pitchFamily="50" charset="-128"/>
                          <a:ea typeface="Meiryo UI" panose="020B0604030504040204" pitchFamily="50" charset="-128"/>
                        </a:rPr>
                        <a:t>名古屋市</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1,131.7</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4</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207.9</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112.7</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180.0</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22</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319.9</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gridSpan="2">
                  <a:txBody>
                    <a:bodyPr/>
                    <a:lstStyle/>
                    <a:p>
                      <a:pPr algn="ctr"/>
                      <a:r>
                        <a:rPr kumimoji="1" lang="en-US" altLang="ja-JP" sz="1050" dirty="0" smtClean="0">
                          <a:latin typeface="Meiryo UI" panose="020B0604030504040204" pitchFamily="50" charset="-128"/>
                          <a:ea typeface="Meiryo UI" panose="020B0604030504040204" pitchFamily="50" charset="-128"/>
                        </a:rPr>
                        <a:t>80</a:t>
                      </a:r>
                      <a:r>
                        <a:rPr kumimoji="1" lang="ja-JP" altLang="en-US" sz="1050" dirty="0" smtClean="0">
                          <a:latin typeface="Meiryo UI" panose="020B0604030504040204" pitchFamily="50" charset="-128"/>
                          <a:ea typeface="Meiryo UI" panose="020B0604030504040204" pitchFamily="50" charset="-128"/>
                        </a:rPr>
                        <a:t>位未満</a:t>
                      </a:r>
                      <a:endParaRPr kumimoji="1" lang="ja-JP" altLang="en-US" sz="105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tc>
                  <a:txBody>
                    <a:bodyPr/>
                    <a:lstStyle/>
                    <a:p>
                      <a:pPr algn="ct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位</a:t>
                      </a:r>
                      <a:endParaRPr kumimoji="1" lang="ja-JP" altLang="en-US" sz="1050" dirty="0">
                        <a:latin typeface="Meiryo UI" panose="020B0604030504040204" pitchFamily="50" charset="-128"/>
                        <a:ea typeface="Meiryo UI" panose="020B0604030504040204" pitchFamily="50" charset="-128"/>
                      </a:endParaRPr>
                    </a:p>
                  </a:txBody>
                  <a:tcPr anchor="ctr">
                    <a:lnR w="12700" cap="flat" cmpd="sng" algn="ctr">
                      <a:solidFill>
                        <a:schemeClr val="bg1"/>
                      </a:solidFill>
                      <a:prstDash val="sysDot"/>
                      <a:round/>
                      <a:headEnd type="none" w="med" len="med"/>
                      <a:tailEnd type="none" w="med" len="med"/>
                    </a:lnR>
                  </a:tcPr>
                </a:tc>
                <a:tc>
                  <a:txBody>
                    <a:bodyPr/>
                    <a:lstStyle/>
                    <a:p>
                      <a:pPr algn="ctr"/>
                      <a:r>
                        <a:rPr kumimoji="1" lang="en-US" altLang="ja-JP" sz="1050" dirty="0" smtClean="0">
                          <a:latin typeface="Meiryo UI" panose="020B0604030504040204" pitchFamily="50" charset="-128"/>
                          <a:ea typeface="Meiryo UI" panose="020B0604030504040204" pitchFamily="50" charset="-128"/>
                        </a:rPr>
                        <a:t>187.6</a:t>
                      </a:r>
                      <a:endParaRPr kumimoji="1" lang="ja-JP" altLang="en-US" sz="105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ysDot"/>
                      <a:round/>
                      <a:headEnd type="none" w="med" len="med"/>
                      <a:tailEnd type="none" w="med" len="med"/>
                    </a:lnL>
                  </a:tcPr>
                </a:tc>
                <a:extLst>
                  <a:ext uri="{0D108BD9-81ED-4DB2-BD59-A6C34878D82A}">
                    <a16:rowId xmlns:a16="http://schemas.microsoft.com/office/drawing/2014/main" val="292645523"/>
                  </a:ext>
                </a:extLst>
              </a:tr>
            </a:tbl>
          </a:graphicData>
        </a:graphic>
      </p:graphicFrame>
      <p:sp>
        <p:nvSpPr>
          <p:cNvPr id="17" name="テキスト ボックス 16">
            <a:extLst>
              <a:ext uri="{FF2B5EF4-FFF2-40B4-BE49-F238E27FC236}">
                <a16:creationId xmlns:a16="http://schemas.microsoft.com/office/drawing/2014/main" id="{34CF59F8-A367-4EC1-83BF-5D400B8A4CCC}"/>
              </a:ext>
            </a:extLst>
          </p:cNvPr>
          <p:cNvSpPr txBox="1"/>
          <p:nvPr/>
        </p:nvSpPr>
        <p:spPr>
          <a:xfrm>
            <a:off x="5508104" y="6463838"/>
            <a:ext cx="3744416" cy="215444"/>
          </a:xfrm>
          <a:prstGeom prst="rect">
            <a:avLst/>
          </a:prstGeom>
          <a:noFill/>
          <a:ln>
            <a:noFill/>
          </a:ln>
        </p:spPr>
        <p:txBody>
          <a:bodyPr wrap="square" rtlCol="0">
            <a:spAutoFit/>
          </a:bodyPr>
          <a:lstStyle/>
          <a:p>
            <a:pPr marL="164127" indent="-164127" defTabSz="844083">
              <a:defRPr/>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：森記念財団 都市戦略研究所「日本の都市特性評価 </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p>
        </p:txBody>
      </p:sp>
      <p:graphicFrame>
        <p:nvGraphicFramePr>
          <p:cNvPr id="19" name="グラフ 18"/>
          <p:cNvGraphicFramePr>
            <a:graphicFrameLocks/>
          </p:cNvGraphicFramePr>
          <p:nvPr>
            <p:extLst>
              <p:ext uri="{D42A27DB-BD31-4B8C-83A1-F6EECF244321}">
                <p14:modId xmlns:p14="http://schemas.microsoft.com/office/powerpoint/2010/main" val="1418140990"/>
              </p:ext>
            </p:extLst>
          </p:nvPr>
        </p:nvGraphicFramePr>
        <p:xfrm>
          <a:off x="161451" y="5095282"/>
          <a:ext cx="2736000" cy="1584000"/>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15</a:t>
            </a:fld>
            <a:endParaRPr lang="ja-JP" altLang="en-US" dirty="0"/>
          </a:p>
        </p:txBody>
      </p:sp>
    </p:spTree>
    <p:extLst>
      <p:ext uri="{BB962C8B-B14F-4D97-AF65-F5344CB8AC3E}">
        <p14:creationId xmlns:p14="http://schemas.microsoft.com/office/powerpoint/2010/main" val="1765221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（参考</a:t>
            </a:r>
            <a:r>
              <a:rPr lang="ja-JP" altLang="en-US" sz="2000" b="1" kern="100" dirty="0" smtClean="0">
                <a:solidFill>
                  <a:sysClr val="windowText" lastClr="000000"/>
                </a:solidFill>
                <a:ea typeface="Meiryo UI" panose="020B0604030504040204" pitchFamily="50" charset="-128"/>
                <a:cs typeface="Times New Roman" panose="02020603050405020304" pitchFamily="18" charset="0"/>
              </a:rPr>
              <a:t>）入国時検査及び入国後待機期間の見直し</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graphicFrame>
        <p:nvGraphicFramePr>
          <p:cNvPr id="2" name="表 1"/>
          <p:cNvGraphicFramePr>
            <a:graphicFrameLocks noGrp="1"/>
          </p:cNvGraphicFramePr>
          <p:nvPr>
            <p:extLst>
              <p:ext uri="{D42A27DB-BD31-4B8C-83A1-F6EECF244321}">
                <p14:modId xmlns:p14="http://schemas.microsoft.com/office/powerpoint/2010/main" val="1436323000"/>
              </p:ext>
            </p:extLst>
          </p:nvPr>
        </p:nvGraphicFramePr>
        <p:xfrm>
          <a:off x="330968" y="1177357"/>
          <a:ext cx="8496948" cy="4726012"/>
        </p:xfrm>
        <a:graphic>
          <a:graphicData uri="http://schemas.openxmlformats.org/drawingml/2006/table">
            <a:tbl>
              <a:tblPr bandRow="1">
                <a:tableStyleId>{5C22544A-7EE6-4342-B048-85BDC9FD1C3A}</a:tableStyleId>
              </a:tblPr>
              <a:tblGrid>
                <a:gridCol w="1700847">
                  <a:extLst>
                    <a:ext uri="{9D8B030D-6E8A-4147-A177-3AD203B41FA5}">
                      <a16:colId xmlns:a16="http://schemas.microsoft.com/office/drawing/2014/main" val="1327898858"/>
                    </a:ext>
                  </a:extLst>
                </a:gridCol>
                <a:gridCol w="2664296">
                  <a:extLst>
                    <a:ext uri="{9D8B030D-6E8A-4147-A177-3AD203B41FA5}">
                      <a16:colId xmlns:a16="http://schemas.microsoft.com/office/drawing/2014/main" val="3402400221"/>
                    </a:ext>
                  </a:extLst>
                </a:gridCol>
                <a:gridCol w="1152128">
                  <a:extLst>
                    <a:ext uri="{9D8B030D-6E8A-4147-A177-3AD203B41FA5}">
                      <a16:colId xmlns:a16="http://schemas.microsoft.com/office/drawing/2014/main" val="3405778030"/>
                    </a:ext>
                  </a:extLst>
                </a:gridCol>
                <a:gridCol w="936104">
                  <a:extLst>
                    <a:ext uri="{9D8B030D-6E8A-4147-A177-3AD203B41FA5}">
                      <a16:colId xmlns:a16="http://schemas.microsoft.com/office/drawing/2014/main" val="363315606"/>
                    </a:ext>
                  </a:extLst>
                </a:gridCol>
                <a:gridCol w="864096">
                  <a:extLst>
                    <a:ext uri="{9D8B030D-6E8A-4147-A177-3AD203B41FA5}">
                      <a16:colId xmlns:a16="http://schemas.microsoft.com/office/drawing/2014/main" val="3898704429"/>
                    </a:ext>
                  </a:extLst>
                </a:gridCol>
                <a:gridCol w="1179477">
                  <a:extLst>
                    <a:ext uri="{9D8B030D-6E8A-4147-A177-3AD203B41FA5}">
                      <a16:colId xmlns:a16="http://schemas.microsoft.com/office/drawing/2014/main" val="1288554356"/>
                    </a:ext>
                  </a:extLst>
                </a:gridCol>
              </a:tblGrid>
              <a:tr h="396000">
                <a:tc rowSpan="2">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滞在していた</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国・地域の区分</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rowSpan="2">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国・地域の数</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rowSpan="2">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有効なワクチン</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接種証明書</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gridSpan="3">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入国時の検疫措置</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69464096"/>
                  </a:ext>
                </a:extLst>
              </a:tr>
              <a:tr h="780822">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a:p>
                  </a:txBody>
                  <a:tcPr/>
                </a:tc>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出国前</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検査</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到着時</a:t>
                      </a:r>
                      <a:endParaRPr kumimoji="1" lang="en-US" altLang="ja-JP" sz="12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検査</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待機</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accent1"/>
                    </a:solidFill>
                  </a:tcPr>
                </a:tc>
                <a:extLst>
                  <a:ext uri="{0D108BD9-81ED-4DB2-BD59-A6C34878D82A}">
                    <a16:rowId xmlns:a16="http://schemas.microsoft.com/office/drawing/2014/main" val="2401521276"/>
                  </a:ext>
                </a:extLst>
              </a:tr>
              <a:tr h="709838">
                <a:tc>
                  <a:txBody>
                    <a:bodyPr/>
                    <a:lstStyle/>
                    <a:p>
                      <a:pPr algn="ctr"/>
                      <a:r>
                        <a:rPr kumimoji="1" lang="ja-JP" altLang="en-US" sz="1600" b="1" dirty="0" smtClean="0">
                          <a:latin typeface="Meiryo UI" panose="020B0604030504040204" pitchFamily="50" charset="-128"/>
                          <a:ea typeface="Meiryo UI" panose="020B0604030504040204" pitchFamily="50" charset="-128"/>
                        </a:rPr>
                        <a:t>青</a:t>
                      </a:r>
                      <a:endParaRPr kumimoji="1" lang="en-US" altLang="ja-JP" sz="1600" b="1" dirty="0" smtClean="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latin typeface="Meiryo UI" panose="020B0604030504040204" pitchFamily="50" charset="-128"/>
                          <a:ea typeface="Meiryo UI" panose="020B0604030504040204" pitchFamily="50" charset="-128"/>
                        </a:rPr>
                        <a:t>102</a:t>
                      </a:r>
                      <a:r>
                        <a:rPr kumimoji="1" lang="ja-JP" altLang="en-US" sz="1200" b="0" dirty="0" smtClean="0">
                          <a:latin typeface="Meiryo UI" panose="020B0604030504040204" pitchFamily="50" charset="-128"/>
                          <a:ea typeface="Meiryo UI" panose="020B0604030504040204" pitchFamily="50" charset="-128"/>
                        </a:rPr>
                        <a:t>か国・地域</a:t>
                      </a:r>
                      <a:endParaRPr kumimoji="1" lang="en-US" altLang="ja-JP" sz="1200" b="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（米国、英国、中国、韓国、他）</a:t>
                      </a:r>
                    </a:p>
                  </a:txBody>
                  <a:tcPr anchor="ctr">
                    <a:solidFill>
                      <a:schemeClr val="accent1">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問わない</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1">
                        <a:lumMod val="40000"/>
                        <a:lumOff val="60000"/>
                      </a:schemeClr>
                    </a:solidFill>
                  </a:tcPr>
                </a:tc>
                <a:extLst>
                  <a:ext uri="{0D108BD9-81ED-4DB2-BD59-A6C34878D82A}">
                    <a16:rowId xmlns:a16="http://schemas.microsoft.com/office/drawing/2014/main" val="1304955694"/>
                  </a:ext>
                </a:extLst>
              </a:tr>
              <a:tr h="709838">
                <a:tc rowSpan="2">
                  <a:txBody>
                    <a:bodyPr/>
                    <a:lstStyle/>
                    <a:p>
                      <a:pPr algn="ctr"/>
                      <a:r>
                        <a:rPr kumimoji="1" lang="ja-JP" altLang="en-US" sz="1600" b="1" dirty="0" smtClean="0">
                          <a:latin typeface="Meiryo UI" panose="020B0604030504040204" pitchFamily="50" charset="-128"/>
                          <a:ea typeface="Meiryo UI" panose="020B0604030504040204" pitchFamily="50" charset="-128"/>
                        </a:rPr>
                        <a:t>黄</a:t>
                      </a:r>
                      <a:endParaRPr kumimoji="1" lang="en-US" altLang="ja-JP" sz="1600" b="1" dirty="0" smtClean="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latin typeface="Meiryo UI" panose="020B0604030504040204" pitchFamily="50" charset="-128"/>
                          <a:ea typeface="Meiryo UI" panose="020B0604030504040204" pitchFamily="50" charset="-128"/>
                        </a:rPr>
                        <a:t>97</a:t>
                      </a:r>
                      <a:r>
                        <a:rPr kumimoji="1" lang="ja-JP" altLang="en-US" sz="1200" b="0" dirty="0" smtClean="0">
                          <a:latin typeface="Meiryo UI" panose="020B0604030504040204" pitchFamily="50" charset="-128"/>
                          <a:ea typeface="Meiryo UI" panose="020B0604030504040204" pitchFamily="50" charset="-128"/>
                        </a:rPr>
                        <a:t>か国・地域</a:t>
                      </a:r>
                      <a:endParaRPr kumimoji="1" lang="en-US" altLang="ja-JP" sz="1200" b="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（ベトナム、インド、他）</a:t>
                      </a:r>
                    </a:p>
                  </a:txBody>
                  <a:tcPr anchor="ctr">
                    <a:solidFill>
                      <a:schemeClr val="accent4">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あり</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extLst>
                  <a:ext uri="{0D108BD9-81ED-4DB2-BD59-A6C34878D82A}">
                    <a16:rowId xmlns:a16="http://schemas.microsoft.com/office/drawing/2014/main" val="1612703303"/>
                  </a:ext>
                </a:extLst>
              </a:tr>
              <a:tr h="709838">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なし</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自宅</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日間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extLst>
                  <a:ext uri="{0D108BD9-81ED-4DB2-BD59-A6C34878D82A}">
                    <a16:rowId xmlns:a16="http://schemas.microsoft.com/office/drawing/2014/main" val="1163776032"/>
                  </a:ext>
                </a:extLst>
              </a:tr>
              <a:tr h="709838">
                <a:tc rowSpan="2">
                  <a:txBody>
                    <a:bodyPr/>
                    <a:lstStyle/>
                    <a:p>
                      <a:pPr algn="ctr"/>
                      <a:r>
                        <a:rPr kumimoji="1" lang="ja-JP" altLang="en-US" sz="1600" b="1" dirty="0" smtClean="0">
                          <a:latin typeface="Meiryo UI" panose="020B0604030504040204" pitchFamily="50" charset="-128"/>
                          <a:ea typeface="Meiryo UI" panose="020B0604030504040204" pitchFamily="50" charset="-128"/>
                        </a:rPr>
                        <a:t>赤</a:t>
                      </a:r>
                      <a:endParaRPr kumimoji="1" lang="en-US" altLang="ja-JP" sz="1600" b="1" dirty="0" smtClean="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latin typeface="Meiryo UI" panose="020B0604030504040204" pitchFamily="50" charset="-128"/>
                          <a:ea typeface="Meiryo UI" panose="020B0604030504040204" pitchFamily="50" charset="-128"/>
                        </a:rPr>
                        <a:t>2</a:t>
                      </a:r>
                      <a:r>
                        <a:rPr kumimoji="1" lang="ja-JP" altLang="en-US" sz="1200" b="0" dirty="0" smtClean="0">
                          <a:latin typeface="Meiryo UI" panose="020B0604030504040204" pitchFamily="50" charset="-128"/>
                          <a:ea typeface="Meiryo UI" panose="020B0604030504040204" pitchFamily="50" charset="-128"/>
                        </a:rPr>
                        <a:t>か国・地域</a:t>
                      </a:r>
                      <a:endParaRPr kumimoji="1" lang="en-US" altLang="ja-JP" sz="1200" b="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（アルバニア、シエラレオネ）</a:t>
                      </a:r>
                      <a:endParaRPr kumimoji="1" lang="en-US" altLang="ja-JP" sz="1200" b="0" dirty="0" smtClean="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あり</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自宅</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日間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135333206"/>
                  </a:ext>
                </a:extLst>
              </a:tr>
              <a:tr h="709838">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なし</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〇</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施設</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日間</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913069612"/>
                  </a:ext>
                </a:extLst>
              </a:tr>
            </a:tbl>
          </a:graphicData>
        </a:graphic>
      </p:graphicFrame>
      <p:sp>
        <p:nvSpPr>
          <p:cNvPr id="5" name="テキスト ボックス 4">
            <a:extLst>
              <a:ext uri="{FF2B5EF4-FFF2-40B4-BE49-F238E27FC236}">
                <a16:creationId xmlns:a16="http://schemas.microsoft.com/office/drawing/2014/main" id="{34CF59F8-A367-4EC1-83BF-5D400B8A4CCC}"/>
              </a:ext>
            </a:extLst>
          </p:cNvPr>
          <p:cNvSpPr txBox="1"/>
          <p:nvPr/>
        </p:nvSpPr>
        <p:spPr>
          <a:xfrm>
            <a:off x="4219404" y="6448066"/>
            <a:ext cx="4608512" cy="215444"/>
          </a:xfrm>
          <a:prstGeom prst="rect">
            <a:avLst/>
          </a:prstGeom>
          <a:noFill/>
          <a:ln>
            <a:noFill/>
          </a:ln>
        </p:spPr>
        <p:txBody>
          <a:bodyPr wrap="square" rtlCol="0">
            <a:spAutoFit/>
          </a:bodyPr>
          <a:lstStyle/>
          <a:p>
            <a:pPr marL="164127" indent="-164127" algn="r" defTabSz="844083">
              <a:defRPr/>
            </a:pPr>
            <a:r>
              <a:rPr lang="ja-JP" altLang="en-US" sz="800" dirty="0">
                <a:latin typeface="Meiryo UI" panose="020B0604030504040204" pitchFamily="50" charset="-128"/>
                <a:ea typeface="Meiryo UI" panose="020B0604030504040204" pitchFamily="50" charset="-128"/>
              </a:rPr>
              <a:t>出典：厚生労働省「</a:t>
            </a:r>
            <a:r>
              <a:rPr lang="ja-JP" altLang="en-US" sz="800" dirty="0" smtClean="0">
                <a:latin typeface="Meiryo UI" panose="020B0604030504040204" pitchFamily="50" charset="-128"/>
                <a:ea typeface="Meiryo UI" panose="020B0604030504040204" pitchFamily="50" charset="-128"/>
              </a:rPr>
              <a:t>水際対策</a:t>
            </a:r>
            <a:r>
              <a:rPr lang="ja-JP" altLang="en-US" sz="800" dirty="0">
                <a:latin typeface="Meiryo UI" panose="020B0604030504040204" pitchFamily="50" charset="-128"/>
                <a:ea typeface="Meiryo UI" panose="020B0604030504040204" pitchFamily="50" charset="-128"/>
              </a:rPr>
              <a:t>強化に係る新たな</a:t>
            </a:r>
            <a:r>
              <a:rPr lang="ja-JP" altLang="en-US" sz="800" dirty="0" smtClean="0">
                <a:latin typeface="Meiryo UI" panose="020B0604030504040204" pitchFamily="50" charset="-128"/>
                <a:ea typeface="Meiryo UI" panose="020B0604030504040204" pitchFamily="50" charset="-128"/>
              </a:rPr>
              <a:t>措置に</a:t>
            </a:r>
            <a:r>
              <a:rPr lang="ja-JP" altLang="en-US" sz="800" dirty="0">
                <a:latin typeface="Meiryo UI" panose="020B0604030504040204" pitchFamily="50" charset="-128"/>
                <a:ea typeface="Meiryo UI" panose="020B0604030504040204" pitchFamily="50" charset="-128"/>
              </a:rPr>
              <a:t>基づく国・地域の区分に</a:t>
            </a:r>
            <a:r>
              <a:rPr lang="ja-JP" altLang="en-US" sz="800" dirty="0" smtClean="0">
                <a:latin typeface="Meiryo UI" panose="020B0604030504040204" pitchFamily="50" charset="-128"/>
                <a:ea typeface="Meiryo UI" panose="020B0604030504040204" pitchFamily="50" charset="-128"/>
              </a:rPr>
              <a:t>ついて」</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p>
        </p:txBody>
      </p:sp>
      <p:sp>
        <p:nvSpPr>
          <p:cNvPr id="8" name="テキスト ボックス 7">
            <a:extLst>
              <a:ext uri="{FF2B5EF4-FFF2-40B4-BE49-F238E27FC236}">
                <a16:creationId xmlns:a16="http://schemas.microsoft.com/office/drawing/2014/main" id="{34CF59F8-A367-4EC1-83BF-5D400B8A4CCC}"/>
              </a:ext>
            </a:extLst>
          </p:cNvPr>
          <p:cNvSpPr txBox="1"/>
          <p:nvPr/>
        </p:nvSpPr>
        <p:spPr>
          <a:xfrm>
            <a:off x="301461" y="5915705"/>
            <a:ext cx="5184576" cy="415498"/>
          </a:xfrm>
          <a:prstGeom prst="rect">
            <a:avLst/>
          </a:prstGeom>
          <a:noFill/>
          <a:ln>
            <a:noFill/>
          </a:ln>
        </p:spPr>
        <p:txBody>
          <a:bodyPr wrap="square" rtlCol="0">
            <a:spAutoFit/>
          </a:bodyPr>
          <a:lstStyle/>
          <a:p>
            <a:pPr marL="164127" indent="-164127" defTabSz="844083">
              <a:defRPr/>
            </a:pP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待機</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日目に検査を受検し陰性を確認した場合。検査を受検しない場合は</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日間</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164127" defTabSz="844083">
              <a:defRPr/>
            </a:pP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施設待機</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日目に検査を受検し陰性であれば、待機解除</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F8D4A0CB-DEE1-4647-985B-D1A2FA689496}"/>
              </a:ext>
            </a:extLst>
          </p:cNvPr>
          <p:cNvSpPr txBox="1"/>
          <p:nvPr/>
        </p:nvSpPr>
        <p:spPr>
          <a:xfrm>
            <a:off x="301461" y="789903"/>
            <a:ext cx="4918611" cy="292388"/>
          </a:xfrm>
          <a:prstGeom prst="rect">
            <a:avLst/>
          </a:prstGeom>
          <a:noFill/>
        </p:spPr>
        <p:txBody>
          <a:bodyPr wrap="square" rtlCol="0">
            <a:spAutoFit/>
          </a:bodyPr>
          <a:lstStyle/>
          <a:p>
            <a:pPr lvl="0" defTabSz="742950">
              <a:defRPr/>
            </a:pPr>
            <a:r>
              <a:rPr lang="ja-JP" altLang="en-US" sz="1300" b="1" dirty="0" smtClean="0">
                <a:solidFill>
                  <a:prstClr val="black"/>
                </a:solidFill>
                <a:latin typeface="Meiryo UI" panose="020B0604030504040204" pitchFamily="50" charset="-128"/>
                <a:ea typeface="Meiryo UI" panose="020B0604030504040204" pitchFamily="50" charset="-128"/>
              </a:rPr>
              <a:t>＜入国時検査・入国後の待機期間（令和</a:t>
            </a:r>
            <a:r>
              <a:rPr lang="en-US" altLang="ja-JP" sz="1300" b="1" dirty="0" smtClean="0">
                <a:solidFill>
                  <a:prstClr val="black"/>
                </a:solidFill>
                <a:latin typeface="Meiryo UI" panose="020B0604030504040204" pitchFamily="50" charset="-128"/>
                <a:ea typeface="Meiryo UI" panose="020B0604030504040204" pitchFamily="50" charset="-128"/>
              </a:rPr>
              <a:t>4</a:t>
            </a:r>
            <a:r>
              <a:rPr lang="ja-JP" altLang="en-US" sz="1300" b="1" dirty="0" smtClean="0">
                <a:solidFill>
                  <a:prstClr val="black"/>
                </a:solidFill>
                <a:latin typeface="Meiryo UI" panose="020B0604030504040204" pitchFamily="50" charset="-128"/>
                <a:ea typeface="Meiryo UI" panose="020B0604030504040204" pitchFamily="50" charset="-128"/>
              </a:rPr>
              <a:t>年</a:t>
            </a:r>
            <a:r>
              <a:rPr lang="en-US" altLang="ja-JP" sz="1300" b="1" dirty="0">
                <a:solidFill>
                  <a:prstClr val="black"/>
                </a:solidFill>
                <a:latin typeface="Meiryo UI" panose="020B0604030504040204" pitchFamily="50" charset="-128"/>
                <a:ea typeface="Meiryo UI" panose="020B0604030504040204" pitchFamily="50" charset="-128"/>
              </a:rPr>
              <a:t>7</a:t>
            </a:r>
            <a:r>
              <a:rPr lang="ja-JP" altLang="en-US" sz="1300" b="1" dirty="0" smtClean="0">
                <a:solidFill>
                  <a:prstClr val="black"/>
                </a:solidFill>
                <a:latin typeface="Meiryo UI" panose="020B0604030504040204" pitchFamily="50" charset="-128"/>
                <a:ea typeface="Meiryo UI" panose="020B0604030504040204" pitchFamily="50" charset="-128"/>
              </a:rPr>
              <a:t>月</a:t>
            </a:r>
            <a:r>
              <a:rPr lang="en-US" altLang="ja-JP" sz="1300" b="1" dirty="0" smtClean="0">
                <a:solidFill>
                  <a:prstClr val="black"/>
                </a:solidFill>
                <a:latin typeface="Meiryo UI" panose="020B0604030504040204" pitchFamily="50" charset="-128"/>
                <a:ea typeface="Meiryo UI" panose="020B0604030504040204" pitchFamily="50" charset="-128"/>
              </a:rPr>
              <a:t>28</a:t>
            </a:r>
            <a:r>
              <a:rPr lang="ja-JP" altLang="en-US" sz="1300" b="1" dirty="0" smtClean="0">
                <a:solidFill>
                  <a:prstClr val="black"/>
                </a:solidFill>
                <a:latin typeface="Meiryo UI" panose="020B0604030504040204" pitchFamily="50" charset="-128"/>
                <a:ea typeface="Meiryo UI" panose="020B0604030504040204" pitchFamily="50" charset="-128"/>
              </a:rPr>
              <a:t>日以降）＞</a:t>
            </a:r>
            <a:endPar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16</a:t>
            </a:fld>
            <a:endParaRPr lang="ja-JP" altLang="en-US" dirty="0"/>
          </a:p>
        </p:txBody>
      </p:sp>
    </p:spTree>
    <p:extLst>
      <p:ext uri="{BB962C8B-B14F-4D97-AF65-F5344CB8AC3E}">
        <p14:creationId xmlns:p14="http://schemas.microsoft.com/office/powerpoint/2010/main" val="9242419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34CF59F8-A367-4EC1-83BF-5D400B8A4CCC}"/>
              </a:ext>
            </a:extLst>
          </p:cNvPr>
          <p:cNvSpPr txBox="1"/>
          <p:nvPr/>
        </p:nvSpPr>
        <p:spPr>
          <a:xfrm>
            <a:off x="135734" y="6395110"/>
            <a:ext cx="4868313" cy="507831"/>
          </a:xfrm>
          <a:prstGeom prst="rect">
            <a:avLst/>
          </a:prstGeom>
          <a:noFill/>
          <a:ln>
            <a:noFill/>
          </a:ln>
        </p:spPr>
        <p:txBody>
          <a:bodyPr wrap="square" rtlCol="0">
            <a:spAutoFit/>
          </a:bodyPr>
          <a:lstStyle/>
          <a:p>
            <a:pPr marL="164127" indent="-164127" defTabSz="844083">
              <a:defRPr/>
            </a:pP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1.</a:t>
            </a:r>
            <a:r>
              <a:rPr lang="ja-JP" altLang="en-US" sz="900" dirty="0" smtClean="0">
                <a:latin typeface="Meiryo UI" panose="020B0604030504040204" pitchFamily="50" charset="-128"/>
                <a:ea typeface="Meiryo UI" panose="020B0604030504040204" pitchFamily="50" charset="-128"/>
              </a:rPr>
              <a:t>小児接種（</a:t>
            </a:r>
            <a:r>
              <a:rPr lang="en-US" altLang="ja-JP" sz="900" dirty="0">
                <a:latin typeface="Meiryo UI" panose="020B0604030504040204" pitchFamily="50" charset="-128"/>
                <a:ea typeface="Meiryo UI" panose="020B0604030504040204" pitchFamily="50" charset="-128"/>
              </a:rPr>
              <a:t>5</a:t>
            </a: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11</a:t>
            </a:r>
            <a:r>
              <a:rPr lang="ja-JP" altLang="en-US" sz="900" dirty="0" smtClean="0">
                <a:latin typeface="Meiryo UI" panose="020B0604030504040204" pitchFamily="50" charset="-128"/>
                <a:ea typeface="Meiryo UI" panose="020B0604030504040204" pitchFamily="50" charset="-128"/>
              </a:rPr>
              <a:t>歳）については、</a:t>
            </a:r>
            <a:r>
              <a:rPr lang="en-US" altLang="ja-JP" sz="900" dirty="0" smtClean="0">
                <a:latin typeface="Meiryo UI" panose="020B0604030504040204" pitchFamily="50" charset="-128"/>
                <a:ea typeface="Meiryo UI" panose="020B0604030504040204" pitchFamily="50" charset="-128"/>
              </a:rPr>
              <a:t>2022</a:t>
            </a:r>
            <a:r>
              <a:rPr lang="ja-JP" altLang="en-US" sz="900" dirty="0" smtClean="0">
                <a:latin typeface="Meiryo UI" panose="020B0604030504040204" pitchFamily="50" charset="-128"/>
                <a:ea typeface="Meiryo UI" panose="020B0604030504040204" pitchFamily="50" charset="-128"/>
              </a:rPr>
              <a:t>年</a:t>
            </a:r>
            <a:r>
              <a:rPr lang="en-US" altLang="ja-JP" sz="900" dirty="0" smtClean="0">
                <a:latin typeface="Meiryo UI" panose="020B0604030504040204" pitchFamily="50" charset="-128"/>
                <a:ea typeface="Meiryo UI" panose="020B0604030504040204" pitchFamily="50" charset="-128"/>
              </a:rPr>
              <a:t>3</a:t>
            </a:r>
            <a:r>
              <a:rPr lang="ja-JP" altLang="en-US" sz="900" dirty="0" smtClean="0">
                <a:latin typeface="Meiryo UI" panose="020B0604030504040204" pitchFamily="50" charset="-128"/>
                <a:ea typeface="Meiryo UI" panose="020B0604030504040204" pitchFamily="50" charset="-128"/>
              </a:rPr>
              <a:t>月開始</a:t>
            </a:r>
            <a:endParaRPr lang="en-US" altLang="ja-JP" sz="900" dirty="0" smtClean="0">
              <a:latin typeface="Meiryo UI" panose="020B0604030504040204" pitchFamily="50" charset="-128"/>
              <a:ea typeface="Meiryo UI" panose="020B0604030504040204" pitchFamily="50" charset="-128"/>
            </a:endParaRPr>
          </a:p>
          <a:p>
            <a:pPr marL="164127" indent="-164127" defTabSz="844083">
              <a:defRPr/>
            </a:pPr>
            <a:r>
              <a:rPr lang="en-US" altLang="ja-JP" sz="900" dirty="0" smtClean="0">
                <a:latin typeface="Meiryo UI" panose="020B0604030504040204" pitchFamily="50" charset="-128"/>
                <a:ea typeface="Meiryo UI" panose="020B0604030504040204" pitchFamily="50" charset="-128"/>
              </a:rPr>
              <a:t>*2.8</a:t>
            </a:r>
            <a:r>
              <a:rPr lang="ja-JP" altLang="en-US" sz="900" dirty="0" smtClean="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22</a:t>
            </a:r>
            <a:r>
              <a:rPr lang="ja-JP" altLang="en-US" sz="900" dirty="0" smtClean="0">
                <a:latin typeface="Meiryo UI" panose="020B0604030504040204" pitchFamily="50" charset="-128"/>
                <a:ea typeface="Meiryo UI" panose="020B0604030504040204" pitchFamily="50" charset="-128"/>
              </a:rPr>
              <a:t>日時点</a:t>
            </a:r>
            <a:endParaRPr lang="en-US" altLang="ja-JP" sz="900" dirty="0" smtClean="0">
              <a:latin typeface="Meiryo UI" panose="020B0604030504040204" pitchFamily="50" charset="-128"/>
              <a:ea typeface="Meiryo UI" panose="020B0604030504040204" pitchFamily="50" charset="-128"/>
            </a:endParaRPr>
          </a:p>
          <a:p>
            <a:pPr marL="164127" indent="-164127" defTabSz="844083">
              <a:defRPr/>
            </a:pPr>
            <a:r>
              <a:rPr lang="ja-JP" altLang="en-US" sz="900" dirty="0" smtClean="0">
                <a:latin typeface="Meiryo UI" panose="020B0604030504040204" pitchFamily="50" charset="-128"/>
                <a:ea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rPr>
              <a:t>3.</a:t>
            </a:r>
            <a:r>
              <a:rPr lang="ja-JP" altLang="en-US" sz="900" dirty="0" smtClean="0">
                <a:latin typeface="Meiryo UI" panose="020B0604030504040204" pitchFamily="50" charset="-128"/>
                <a:ea typeface="Meiryo UI" panose="020B0604030504040204" pitchFamily="50" charset="-128"/>
              </a:rPr>
              <a:t>対象者数（</a:t>
            </a:r>
            <a:r>
              <a:rPr lang="en-US" altLang="ja-JP" sz="900" dirty="0" smtClean="0">
                <a:latin typeface="Meiryo UI" panose="020B0604030504040204" pitchFamily="50" charset="-128"/>
                <a:ea typeface="Meiryo UI" panose="020B0604030504040204" pitchFamily="50" charset="-128"/>
              </a:rPr>
              <a:t>3</a:t>
            </a:r>
            <a:r>
              <a:rPr lang="ja-JP" altLang="en-US" sz="900" dirty="0" smtClean="0">
                <a:latin typeface="Meiryo UI" panose="020B0604030504040204" pitchFamily="50" charset="-128"/>
                <a:ea typeface="Meiryo UI" panose="020B0604030504040204" pitchFamily="50" charset="-128"/>
              </a:rPr>
              <a:t>回目</a:t>
            </a:r>
            <a:r>
              <a:rPr lang="ja-JP" altLang="en-US" sz="900" dirty="0">
                <a:latin typeface="Meiryo UI" panose="020B0604030504040204" pitchFamily="50" charset="-128"/>
                <a:ea typeface="Meiryo UI" panose="020B0604030504040204" pitchFamily="50" charset="-128"/>
              </a:rPr>
              <a:t>接種</a:t>
            </a:r>
            <a:r>
              <a:rPr lang="ja-JP" altLang="en-US" sz="900" dirty="0" smtClean="0">
                <a:latin typeface="Meiryo UI" panose="020B0604030504040204" pitchFamily="50" charset="-128"/>
                <a:ea typeface="Meiryo UI" panose="020B0604030504040204" pitchFamily="50" charset="-128"/>
              </a:rPr>
              <a:t>から</a:t>
            </a:r>
            <a:r>
              <a:rPr lang="en-US" altLang="ja-JP" sz="900" dirty="0" smtClean="0">
                <a:latin typeface="Meiryo UI" panose="020B0604030504040204" pitchFamily="50" charset="-128"/>
                <a:ea typeface="Meiryo UI" panose="020B0604030504040204" pitchFamily="50" charset="-128"/>
              </a:rPr>
              <a:t>5</a:t>
            </a:r>
            <a:r>
              <a:rPr lang="ja-JP" altLang="en-US" sz="900" dirty="0" smtClean="0">
                <a:latin typeface="Meiryo UI" panose="020B0604030504040204" pitchFamily="50" charset="-128"/>
                <a:ea typeface="Meiryo UI" panose="020B0604030504040204" pitchFamily="50" charset="-128"/>
              </a:rPr>
              <a:t>か月</a:t>
            </a:r>
            <a:r>
              <a:rPr lang="ja-JP" altLang="en-US" sz="900" dirty="0">
                <a:latin typeface="Meiryo UI" panose="020B0604030504040204" pitchFamily="50" charset="-128"/>
                <a:ea typeface="Meiryo UI" panose="020B0604030504040204" pitchFamily="50" charset="-128"/>
              </a:rPr>
              <a:t>経過</a:t>
            </a:r>
            <a:r>
              <a:rPr lang="ja-JP" altLang="en-US" sz="900" dirty="0" smtClean="0">
                <a:latin typeface="Meiryo UI" panose="020B0604030504040204" pitchFamily="50" charset="-128"/>
                <a:ea typeface="Meiryo UI" panose="020B0604030504040204" pitchFamily="50" charset="-128"/>
              </a:rPr>
              <a:t>した</a:t>
            </a:r>
            <a:r>
              <a:rPr lang="en-US" altLang="ja-JP" sz="900" dirty="0" smtClean="0">
                <a:latin typeface="Meiryo UI" panose="020B0604030504040204" pitchFamily="50" charset="-128"/>
                <a:ea typeface="Meiryo UI" panose="020B0604030504040204" pitchFamily="50" charset="-128"/>
              </a:rPr>
              <a:t>60</a:t>
            </a:r>
            <a:r>
              <a:rPr lang="ja-JP" altLang="en-US" sz="900" dirty="0" smtClean="0">
                <a:latin typeface="Meiryo UI" panose="020B0604030504040204" pitchFamily="50" charset="-128"/>
                <a:ea typeface="Meiryo UI" panose="020B0604030504040204" pitchFamily="50" charset="-128"/>
              </a:rPr>
              <a:t>歳</a:t>
            </a:r>
            <a:r>
              <a:rPr lang="ja-JP" altLang="en-US" sz="900" dirty="0">
                <a:latin typeface="Meiryo UI" panose="020B0604030504040204" pitchFamily="50" charset="-128"/>
                <a:ea typeface="Meiryo UI" panose="020B0604030504040204" pitchFamily="50" charset="-128"/>
              </a:rPr>
              <a:t>以上の者）に対する</a:t>
            </a:r>
            <a:r>
              <a:rPr lang="ja-JP" altLang="en-US" sz="900" dirty="0" smtClean="0">
                <a:latin typeface="Meiryo UI" panose="020B0604030504040204" pitchFamily="50" charset="-128"/>
                <a:ea typeface="Meiryo UI" panose="020B0604030504040204" pitchFamily="50" charset="-128"/>
              </a:rPr>
              <a:t>接種率</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4280357469"/>
              </p:ext>
            </p:extLst>
          </p:nvPr>
        </p:nvGraphicFramePr>
        <p:xfrm>
          <a:off x="179512" y="3717032"/>
          <a:ext cx="8772624" cy="2720340"/>
        </p:xfrm>
        <a:graphic>
          <a:graphicData uri="http://schemas.openxmlformats.org/drawingml/2006/table">
            <a:tbl>
              <a:tblPr firstRow="1" bandRow="1">
                <a:tableStyleId>{5C22544A-7EE6-4342-B048-85BDC9FD1C3A}</a:tableStyleId>
              </a:tblPr>
              <a:tblGrid>
                <a:gridCol w="216024">
                  <a:extLst>
                    <a:ext uri="{9D8B030D-6E8A-4147-A177-3AD203B41FA5}">
                      <a16:colId xmlns:a16="http://schemas.microsoft.com/office/drawing/2014/main" val="2729247789"/>
                    </a:ext>
                  </a:extLst>
                </a:gridCol>
                <a:gridCol w="1711320">
                  <a:extLst>
                    <a:ext uri="{9D8B030D-6E8A-4147-A177-3AD203B41FA5}">
                      <a16:colId xmlns:a16="http://schemas.microsoft.com/office/drawing/2014/main" val="1471019222"/>
                    </a:ext>
                  </a:extLst>
                </a:gridCol>
                <a:gridCol w="1711320">
                  <a:extLst>
                    <a:ext uri="{9D8B030D-6E8A-4147-A177-3AD203B41FA5}">
                      <a16:colId xmlns:a16="http://schemas.microsoft.com/office/drawing/2014/main" val="136216359"/>
                    </a:ext>
                  </a:extLst>
                </a:gridCol>
                <a:gridCol w="1711320">
                  <a:extLst>
                    <a:ext uri="{9D8B030D-6E8A-4147-A177-3AD203B41FA5}">
                      <a16:colId xmlns:a16="http://schemas.microsoft.com/office/drawing/2014/main" val="1880476842"/>
                    </a:ext>
                  </a:extLst>
                </a:gridCol>
                <a:gridCol w="1711320">
                  <a:extLst>
                    <a:ext uri="{9D8B030D-6E8A-4147-A177-3AD203B41FA5}">
                      <a16:colId xmlns:a16="http://schemas.microsoft.com/office/drawing/2014/main" val="73036663"/>
                    </a:ext>
                  </a:extLst>
                </a:gridCol>
                <a:gridCol w="1711320">
                  <a:extLst>
                    <a:ext uri="{9D8B030D-6E8A-4147-A177-3AD203B41FA5}">
                      <a16:colId xmlns:a16="http://schemas.microsoft.com/office/drawing/2014/main" val="1961246605"/>
                    </a:ext>
                  </a:extLst>
                </a:gridCol>
              </a:tblGrid>
              <a:tr h="149899">
                <a:tc rowSpan="3" gridSpan="2">
                  <a:txBody>
                    <a:bodyPr/>
                    <a:lstStyle/>
                    <a:p>
                      <a:pPr algn="ctr"/>
                      <a:r>
                        <a:rPr lang="ja-JP" altLang="en-US" sz="1200" b="0" dirty="0">
                          <a:solidFill>
                            <a:schemeClr val="bg1"/>
                          </a:solidFill>
                          <a:latin typeface="Meiryo UI" panose="020B0604030504040204" pitchFamily="50" charset="-128"/>
                          <a:ea typeface="Meiryo UI" panose="020B0604030504040204" pitchFamily="50" charset="-128"/>
                        </a:rPr>
                        <a:t>全     国</a:t>
                      </a:r>
                      <a:endParaRPr lang="en-US" altLang="ja-JP" sz="1200" b="0" dirty="0">
                        <a:solidFill>
                          <a:schemeClr val="bg1"/>
                        </a:solidFill>
                        <a:latin typeface="Meiryo UI" panose="020B0604030504040204" pitchFamily="50" charset="-128"/>
                        <a:ea typeface="Meiryo UI" panose="020B0604030504040204" pitchFamily="50" charset="-128"/>
                      </a:endParaRPr>
                    </a:p>
                    <a:p>
                      <a:pPr algn="ctr"/>
                      <a:r>
                        <a:rPr lang="ja-JP" altLang="en-US" sz="1200" b="0" dirty="0" smtClean="0">
                          <a:solidFill>
                            <a:schemeClr val="bg1"/>
                          </a:solidFill>
                          <a:latin typeface="Meiryo UI" panose="020B0604030504040204" pitchFamily="50" charset="-128"/>
                          <a:ea typeface="Meiryo UI" panose="020B0604030504040204" pitchFamily="50" charset="-128"/>
                        </a:rPr>
                        <a:t>（</a:t>
                      </a:r>
                      <a:r>
                        <a:rPr lang="en-US" altLang="ja-JP" sz="1200" b="0" dirty="0" smtClean="0">
                          <a:solidFill>
                            <a:schemeClr val="bg1"/>
                          </a:solidFill>
                          <a:latin typeface="Meiryo UI" panose="020B0604030504040204" pitchFamily="50" charset="-128"/>
                          <a:ea typeface="Meiryo UI" panose="020B0604030504040204" pitchFamily="50" charset="-128"/>
                        </a:rPr>
                        <a:t>8</a:t>
                      </a:r>
                      <a:r>
                        <a:rPr lang="ja-JP" altLang="en-US" sz="1200" b="0" dirty="0" smtClean="0">
                          <a:solidFill>
                            <a:schemeClr val="bg1"/>
                          </a:solidFill>
                          <a:latin typeface="Meiryo UI" panose="020B0604030504040204" pitchFamily="50" charset="-128"/>
                          <a:ea typeface="Meiryo UI" panose="020B0604030504040204" pitchFamily="50" charset="-128"/>
                        </a:rPr>
                        <a:t>月</a:t>
                      </a:r>
                      <a:r>
                        <a:rPr lang="en-US" altLang="ja-JP" sz="1200" b="0" dirty="0" smtClean="0">
                          <a:solidFill>
                            <a:schemeClr val="bg1"/>
                          </a:solidFill>
                          <a:latin typeface="Meiryo UI" panose="020B0604030504040204" pitchFamily="50" charset="-128"/>
                          <a:ea typeface="Meiryo UI" panose="020B0604030504040204" pitchFamily="50" charset="-128"/>
                        </a:rPr>
                        <a:t>24</a:t>
                      </a:r>
                      <a:r>
                        <a:rPr lang="ja-JP" altLang="en-US" sz="1200" b="0" dirty="0" smtClean="0">
                          <a:solidFill>
                            <a:schemeClr val="bg1"/>
                          </a:solidFill>
                          <a:latin typeface="Meiryo UI" panose="020B0604030504040204" pitchFamily="50" charset="-128"/>
                          <a:ea typeface="Meiryo UI" panose="020B0604030504040204" pitchFamily="50" charset="-128"/>
                        </a:rPr>
                        <a:t>日</a:t>
                      </a:r>
                      <a:r>
                        <a:rPr lang="ja-JP" altLang="en-US" sz="1200" b="0" dirty="0">
                          <a:solidFill>
                            <a:schemeClr val="bg1"/>
                          </a:solidFill>
                          <a:latin typeface="Meiryo UI" panose="020B0604030504040204" pitchFamily="50" charset="-128"/>
                          <a:ea typeface="Meiryo UI" panose="020B0604030504040204" pitchFamily="50" charset="-128"/>
                        </a:rPr>
                        <a:t>時点）</a:t>
                      </a:r>
                    </a:p>
                  </a:txBody>
                  <a:tcPr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3" h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rowSpan="2" gridSpan="2">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全       体</a:t>
                      </a:r>
                      <a:endParaRPr kumimoji="1" lang="en-US" altLang="ja-JP"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hMerge="1">
                  <a:txBody>
                    <a:bodyPr/>
                    <a:lstStyle/>
                    <a:p>
                      <a:endParaRPr kumimoji="1" lang="ja-JP" altLang="en-US" sz="1050" b="0" dirty="0">
                        <a:solidFill>
                          <a:schemeClr val="bg1"/>
                        </a:solidFill>
                      </a:endParaRPr>
                    </a:p>
                  </a:txBody>
                  <a:tcPr anchor="ct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107079"/>
                  </a:ext>
                </a:extLst>
              </a:tr>
              <a:tr h="342626">
                <a:tc gridSpan="2"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vMerge="1">
                  <a:txBody>
                    <a:bodyPr/>
                    <a:lstStyle/>
                    <a:p>
                      <a:endParaRPr kumimoji="1" lang="ja-JP" altLang="en-US" sz="1050" b="0" dirty="0">
                        <a:solidFill>
                          <a:schemeClr val="bg1"/>
                        </a:solidFill>
                      </a:endParaRPr>
                    </a:p>
                  </a:txBody>
                  <a:tcPr anchor="ctr">
                    <a:solidFill>
                      <a:schemeClr val="accent1"/>
                    </a:solidFill>
                  </a:tcPr>
                </a:tc>
                <a:tc hMerge="1" vMerge="1">
                  <a:txBody>
                    <a:bodyPr/>
                    <a:lstStyle/>
                    <a:p>
                      <a:endParaRPr kumimoji="1" lang="ja-JP" altLang="en-US" sz="1050" b="0" dirty="0">
                        <a:solidFill>
                          <a:schemeClr val="bg1"/>
                        </a:solidFill>
                      </a:endParaRPr>
                    </a:p>
                  </a:txBody>
                  <a:tcPr anchor="ct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eiryo UI" panose="020B0604030504040204" pitchFamily="50" charset="-128"/>
                          <a:ea typeface="Meiryo UI" panose="020B0604030504040204" pitchFamily="50" charset="-128"/>
                        </a:rPr>
                        <a:t>うち</a:t>
                      </a:r>
                      <a:r>
                        <a:rPr kumimoji="1" lang="ja-JP" altLang="en-US" sz="1200" b="0" dirty="0" smtClean="0">
                          <a:solidFill>
                            <a:schemeClr val="bg1"/>
                          </a:solidFill>
                          <a:latin typeface="Meiryo UI" panose="020B0604030504040204" pitchFamily="50" charset="-128"/>
                          <a:ea typeface="Meiryo UI" panose="020B0604030504040204" pitchFamily="50" charset="-128"/>
                        </a:rPr>
                        <a:t>高齢者</a:t>
                      </a:r>
                      <a:endParaRPr kumimoji="1" lang="en-US" altLang="ja-JP" sz="1200" b="0" dirty="0" smtClean="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bg1"/>
                          </a:solidFill>
                          <a:latin typeface="Meiryo UI" panose="020B0604030504040204" pitchFamily="50" charset="-128"/>
                          <a:ea typeface="Meiryo UI" panose="020B0604030504040204" pitchFamily="50" charset="-128"/>
                        </a:rPr>
                        <a:t>（</a:t>
                      </a:r>
                      <a:r>
                        <a:rPr kumimoji="1" lang="en-US" altLang="ja-JP" sz="1200" b="0" dirty="0" smtClean="0">
                          <a:solidFill>
                            <a:schemeClr val="bg1"/>
                          </a:solidFill>
                          <a:latin typeface="Meiryo UI" panose="020B0604030504040204" pitchFamily="50" charset="-128"/>
                          <a:ea typeface="Meiryo UI" panose="020B0604030504040204" pitchFamily="50" charset="-128"/>
                        </a:rPr>
                        <a:t>1</a:t>
                      </a:r>
                      <a:r>
                        <a:rPr kumimoji="1" lang="ja-JP" altLang="en-US" sz="1200" b="0" dirty="0" smtClean="0">
                          <a:solidFill>
                            <a:schemeClr val="bg1"/>
                          </a:solidFill>
                          <a:latin typeface="Meiryo UI" panose="020B0604030504040204" pitchFamily="50" charset="-128"/>
                          <a:ea typeface="Meiryo UI" panose="020B0604030504040204" pitchFamily="50" charset="-128"/>
                        </a:rPr>
                        <a:t>～</a:t>
                      </a:r>
                      <a:r>
                        <a:rPr kumimoji="1" lang="en-US" altLang="ja-JP" sz="1200" b="0" dirty="0" smtClean="0">
                          <a:solidFill>
                            <a:schemeClr val="bg1"/>
                          </a:solidFill>
                          <a:latin typeface="Meiryo UI" panose="020B0604030504040204" pitchFamily="50" charset="-128"/>
                          <a:ea typeface="Meiryo UI" panose="020B0604030504040204" pitchFamily="50" charset="-128"/>
                        </a:rPr>
                        <a:t>3</a:t>
                      </a:r>
                      <a:r>
                        <a:rPr kumimoji="1" lang="ja-JP" altLang="en-US" sz="1200" b="0" dirty="0" smtClean="0">
                          <a:solidFill>
                            <a:schemeClr val="bg1"/>
                          </a:solidFill>
                          <a:latin typeface="Meiryo UI" panose="020B0604030504040204" pitchFamily="50" charset="-128"/>
                          <a:ea typeface="Meiryo UI" panose="020B0604030504040204" pitchFamily="50" charset="-128"/>
                        </a:rPr>
                        <a:t>回目：</a:t>
                      </a:r>
                      <a:r>
                        <a:rPr kumimoji="1" lang="en-US" altLang="ja-JP" sz="1200" b="0" dirty="0" smtClean="0">
                          <a:solidFill>
                            <a:schemeClr val="bg1"/>
                          </a:solidFill>
                          <a:latin typeface="Meiryo UI" panose="020B0604030504040204" pitchFamily="50" charset="-128"/>
                          <a:ea typeface="Meiryo UI" panose="020B0604030504040204" pitchFamily="50" charset="-128"/>
                        </a:rPr>
                        <a:t>65</a:t>
                      </a:r>
                      <a:r>
                        <a:rPr kumimoji="1" lang="ja-JP" altLang="en-US" sz="1200" b="0" dirty="0">
                          <a:solidFill>
                            <a:schemeClr val="bg1"/>
                          </a:solidFill>
                          <a:latin typeface="Meiryo UI" panose="020B0604030504040204" pitchFamily="50" charset="-128"/>
                          <a:ea typeface="Meiryo UI" panose="020B0604030504040204" pitchFamily="50" charset="-128"/>
                        </a:rPr>
                        <a:t>歳</a:t>
                      </a:r>
                      <a:r>
                        <a:rPr kumimoji="1" lang="ja-JP" altLang="en-US" sz="1200" b="0" dirty="0" smtClean="0">
                          <a:solidFill>
                            <a:schemeClr val="bg1"/>
                          </a:solidFill>
                          <a:latin typeface="Meiryo UI" panose="020B0604030504040204" pitchFamily="50" charset="-128"/>
                          <a:ea typeface="Meiryo UI" panose="020B0604030504040204" pitchFamily="50" charset="-128"/>
                        </a:rPr>
                        <a:t>以上・</a:t>
                      </a:r>
                      <a:r>
                        <a:rPr kumimoji="1" lang="en-US" altLang="ja-JP" sz="1200" b="0" dirty="0" smtClean="0">
                          <a:solidFill>
                            <a:schemeClr val="bg1"/>
                          </a:solidFill>
                          <a:latin typeface="Meiryo UI" panose="020B0604030504040204" pitchFamily="50" charset="-128"/>
                          <a:ea typeface="Meiryo UI" panose="020B0604030504040204" pitchFamily="50" charset="-128"/>
                        </a:rPr>
                        <a:t>4</a:t>
                      </a:r>
                      <a:r>
                        <a:rPr kumimoji="1" lang="ja-JP" altLang="en-US" sz="1200" b="0" dirty="0" smtClean="0">
                          <a:solidFill>
                            <a:schemeClr val="bg1"/>
                          </a:solidFill>
                          <a:latin typeface="Meiryo UI" panose="020B0604030504040204" pitchFamily="50" charset="-128"/>
                          <a:ea typeface="Meiryo UI" panose="020B0604030504040204" pitchFamily="50" charset="-128"/>
                        </a:rPr>
                        <a:t>回目：</a:t>
                      </a:r>
                      <a:r>
                        <a:rPr kumimoji="1" lang="en-US" altLang="ja-JP" sz="1200" b="0" dirty="0" smtClean="0">
                          <a:solidFill>
                            <a:schemeClr val="bg1"/>
                          </a:solidFill>
                          <a:latin typeface="Meiryo UI" panose="020B0604030504040204" pitchFamily="50" charset="-128"/>
                          <a:ea typeface="Meiryo UI" panose="020B0604030504040204" pitchFamily="50" charset="-128"/>
                        </a:rPr>
                        <a:t>60</a:t>
                      </a:r>
                      <a:r>
                        <a:rPr kumimoji="1" lang="ja-JP" altLang="en-US" sz="1200" b="0" dirty="0" smtClean="0">
                          <a:solidFill>
                            <a:schemeClr val="bg1"/>
                          </a:solidFill>
                          <a:latin typeface="Meiryo UI" panose="020B0604030504040204" pitchFamily="50" charset="-128"/>
                          <a:ea typeface="Meiryo UI" panose="020B0604030504040204" pitchFamily="50" charset="-128"/>
                        </a:rPr>
                        <a:t>歳以上）</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050" b="0" dirty="0">
                        <a:solidFill>
                          <a:schemeClr val="bg1"/>
                        </a:solidFill>
                      </a:endParaRPr>
                    </a:p>
                  </a:txBody>
                  <a:tcPr anchor="ctr">
                    <a:solidFill>
                      <a:schemeClr val="accent1"/>
                    </a:solidFill>
                  </a:tcPr>
                </a:tc>
                <a:extLst>
                  <a:ext uri="{0D108BD9-81ED-4DB2-BD59-A6C34878D82A}">
                    <a16:rowId xmlns:a16="http://schemas.microsoft.com/office/drawing/2014/main" val="3482815949"/>
                  </a:ext>
                </a:extLst>
              </a:tr>
              <a:tr h="342626">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vMerge="1">
                  <a:txBody>
                    <a:bodyPr/>
                    <a:lstStyle/>
                    <a:p>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a:t>
                      </a:r>
                      <a:r>
                        <a:rPr kumimoji="1" lang="ja-JP" altLang="en-US" sz="1200" b="0" baseline="0" dirty="0">
                          <a:solidFill>
                            <a:schemeClr val="bg1"/>
                          </a:solidFill>
                          <a:latin typeface="Meiryo UI" panose="020B0604030504040204" pitchFamily="50" charset="-128"/>
                          <a:ea typeface="Meiryo UI" panose="020B0604030504040204" pitchFamily="50" charset="-128"/>
                        </a:rPr>
                        <a:t>   </a:t>
                      </a:r>
                      <a:r>
                        <a:rPr kumimoji="1" lang="ja-JP" altLang="en-US" sz="1200" b="0" dirty="0">
                          <a:solidFill>
                            <a:schemeClr val="bg1"/>
                          </a:solidFill>
                          <a:latin typeface="Meiryo UI" panose="020B0604030504040204" pitchFamily="50" charset="-128"/>
                          <a:ea typeface="Meiryo UI" panose="020B0604030504040204" pitchFamily="50" charset="-128"/>
                        </a:rPr>
                        <a:t>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smtClean="0">
                          <a:solidFill>
                            <a:schemeClr val="bg1"/>
                          </a:solidFill>
                          <a:latin typeface="Meiryo UI" panose="020B0604030504040204" pitchFamily="50" charset="-128"/>
                          <a:ea typeface="Meiryo UI" panose="020B0604030504040204" pitchFamily="50" charset="-128"/>
                        </a:rPr>
                        <a:t>接種率</a:t>
                      </a:r>
                      <a:endParaRPr kumimoji="1" lang="en-US" altLang="ja-JP" sz="1200" b="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bg1"/>
                          </a:solidFill>
                          <a:latin typeface="Meiryo UI" panose="020B0604030504040204" pitchFamily="50" charset="-128"/>
                          <a:ea typeface="Meiryo UI" panose="020B0604030504040204" pitchFamily="50" charset="-128"/>
                        </a:rPr>
                        <a:t>（うち</a:t>
                      </a:r>
                      <a:r>
                        <a:rPr kumimoji="1" lang="en-US" altLang="ja-JP" sz="1200" b="0" dirty="0" smtClean="0">
                          <a:solidFill>
                            <a:schemeClr val="bg1"/>
                          </a:solidFill>
                          <a:latin typeface="Meiryo UI" panose="020B0604030504040204" pitchFamily="50" charset="-128"/>
                          <a:ea typeface="Meiryo UI" panose="020B0604030504040204" pitchFamily="50" charset="-128"/>
                        </a:rPr>
                        <a:t>5</a:t>
                      </a:r>
                      <a:r>
                        <a:rPr kumimoji="1" lang="ja-JP" altLang="en-US" sz="1200" b="0" dirty="0" smtClean="0">
                          <a:solidFill>
                            <a:schemeClr val="bg1"/>
                          </a:solidFill>
                          <a:latin typeface="Meiryo UI" panose="020B0604030504040204" pitchFamily="50" charset="-128"/>
                          <a:ea typeface="Meiryo UI" panose="020B0604030504040204" pitchFamily="50" charset="-128"/>
                        </a:rPr>
                        <a:t>歳以上</a:t>
                      </a:r>
                      <a:r>
                        <a:rPr kumimoji="1" lang="en-US" altLang="ja-JP" sz="1200" b="0" dirty="0" smtClean="0">
                          <a:solidFill>
                            <a:schemeClr val="bg1"/>
                          </a:solidFill>
                          <a:latin typeface="Meiryo UI" panose="020B0604030504040204" pitchFamily="50" charset="-128"/>
                          <a:ea typeface="Meiryo UI" panose="020B0604030504040204" pitchFamily="50" charset="-128"/>
                        </a:rPr>
                        <a:t>*1</a:t>
                      </a:r>
                      <a:r>
                        <a:rPr kumimoji="1" lang="ja-JP" altLang="en-US" sz="1200" b="0" dirty="0" smtClean="0">
                          <a:solidFill>
                            <a:schemeClr val="bg1"/>
                          </a:solidFill>
                          <a:latin typeface="Meiryo UI" panose="020B0604030504040204" pitchFamily="50" charset="-128"/>
                          <a:ea typeface="Meiryo UI" panose="020B0604030504040204" pitchFamily="50" charset="-128"/>
                        </a:rPr>
                        <a:t>・</a:t>
                      </a:r>
                      <a:r>
                        <a:rPr kumimoji="1" lang="en-US" altLang="ja-JP" sz="1200" b="0" dirty="0" smtClean="0">
                          <a:solidFill>
                            <a:schemeClr val="bg1"/>
                          </a:solidFill>
                          <a:latin typeface="Meiryo UI" panose="020B0604030504040204" pitchFamily="50" charset="-128"/>
                          <a:ea typeface="Meiryo UI" panose="020B0604030504040204" pitchFamily="50" charset="-128"/>
                        </a:rPr>
                        <a:t>2</a:t>
                      </a:r>
                      <a:r>
                        <a:rPr kumimoji="1" lang="ja-JP" altLang="en-US" sz="1200" b="0" dirty="0" smtClean="0">
                          <a:solidFill>
                            <a:schemeClr val="bg1"/>
                          </a:solidFill>
                          <a:latin typeface="Meiryo UI" panose="020B0604030504040204" pitchFamily="50" charset="-128"/>
                          <a:ea typeface="Meiryo UI" panose="020B0604030504040204" pitchFamily="50" charset="-128"/>
                        </a:rPr>
                        <a:t>）</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   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4150161449"/>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合       計</a:t>
                      </a:r>
                    </a:p>
                  </a:txBody>
                  <a:tcPr marT="0" marB="0"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311,403,133</a:t>
                      </a:r>
                      <a:endParaRPr lang="en-US" altLang="ja-JP" sz="1200" dirty="0" smtClean="0">
                        <a:latin typeface="Meiryo UI" panose="020B0604030504040204" pitchFamily="50" charset="-128"/>
                        <a:ea typeface="Meiryo UI" panose="020B0604030504040204" pitchFamily="50" charset="-128"/>
                      </a:endParaRPr>
                    </a:p>
                  </a:txBody>
                  <a:tcPr marT="0" marB="0" anchor="ctr"/>
                </a:tc>
                <a:tc>
                  <a:txBody>
                    <a:bodyPr/>
                    <a:lstStyle/>
                    <a:p>
                      <a:pPr algn="ctr"/>
                      <a:r>
                        <a:rPr kumimoji="1" lang="ja-JP" altLang="en-US" sz="1200" dirty="0">
                          <a:latin typeface="Meiryo UI" panose="020B0604030504040204" pitchFamily="50" charset="-128"/>
                          <a:ea typeface="Meiryo UI" panose="020B0604030504040204" pitchFamily="50" charset="-128"/>
                        </a:rPr>
                        <a:t>ー</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118,705,140</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ー</a:t>
                      </a:r>
                    </a:p>
                  </a:txBody>
                  <a:tcPr marT="0" marB="0" anchor="ctr"/>
                </a:tc>
                <a:extLst>
                  <a:ext uri="{0D108BD9-81ED-4DB2-BD59-A6C34878D82A}">
                    <a16:rowId xmlns:a16="http://schemas.microsoft.com/office/drawing/2014/main" val="628987387"/>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１回接種者</a:t>
                      </a:r>
                    </a:p>
                  </a:txBody>
                  <a:tcPr marT="0" marB="0" anchor="ctr">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104,060,582</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82.2</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83.4</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33,281,190</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93.0</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894947268"/>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２回接種者</a:t>
                      </a:r>
                    </a:p>
                  </a:txBody>
                  <a:tcPr marT="0" marB="0" anchor="ctr">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102,649,968</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81.0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82.9</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33,191,564</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92.8</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99530610"/>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３回接種者</a:t>
                      </a:r>
                    </a:p>
                  </a:txBody>
                  <a:tcPr marT="0" marB="0" anchor="ctr">
                    <a:solidFill>
                      <a:schemeClr val="accent1"/>
                    </a:solidFill>
                  </a:tcPr>
                </a:tc>
                <a:tc>
                  <a:txBody>
                    <a:bodyPr/>
                    <a:lstStyle/>
                    <a:p>
                      <a:pPr algn="ct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81,191,066</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64.1</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32,417,882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90.6%</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368069774"/>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bg1"/>
                          </a:solidFill>
                          <a:latin typeface="Meiryo UI" panose="020B0604030504040204" pitchFamily="50" charset="-128"/>
                          <a:ea typeface="Meiryo UI" panose="020B0604030504040204" pitchFamily="50" charset="-128"/>
                        </a:rPr>
                        <a:t>４回接種者</a:t>
                      </a:r>
                      <a:endParaRPr lang="ja-JP" altLang="en-US" sz="1200" dirty="0">
                        <a:solidFill>
                          <a:schemeClr val="bg1"/>
                        </a:solidFill>
                        <a:latin typeface="Meiryo UI" panose="020B0604030504040204" pitchFamily="50" charset="-128"/>
                        <a:ea typeface="Meiryo UI" panose="020B0604030504040204" pitchFamily="50" charset="-128"/>
                      </a:endParaRPr>
                    </a:p>
                  </a:txBody>
                  <a:tcPr marT="0" marB="0" anchor="ctr">
                    <a:solidFill>
                      <a:schemeClr val="accent1"/>
                    </a:solidFill>
                  </a:tcPr>
                </a:tc>
                <a:tc>
                  <a:txBody>
                    <a:bodyPr/>
                    <a:lstStyle/>
                    <a:p>
                      <a:pPr algn="ctr"/>
                      <a:r>
                        <a:rPr lang="en-US" altLang="ja-JP"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23,501,517</a:t>
                      </a:r>
                      <a:endParaRPr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ー</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21,692,311</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50.2%</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65.2</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4208006476"/>
                  </a:ext>
                </a:extLst>
              </a:tr>
            </a:tbl>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（参考）ワクチン接種の状況</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4859124" y="6454712"/>
            <a:ext cx="4093012" cy="21544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出典：大阪府「ワクチン接種状況等について</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」、首相官邸「新型コロナワクチンについて」より作成</a:t>
            </a:r>
          </a:p>
        </p:txBody>
      </p:sp>
      <p:sp>
        <p:nvSpPr>
          <p:cNvPr id="25" name="正方形/長方形 24">
            <a:extLst>
              <a:ext uri="{FF2B5EF4-FFF2-40B4-BE49-F238E27FC236}">
                <a16:creationId xmlns:a16="http://schemas.microsoft.com/office/drawing/2014/main" id="{08727470-7601-4D3E-9F83-A36A73DB211D}"/>
              </a:ext>
            </a:extLst>
          </p:cNvPr>
          <p:cNvSpPr/>
          <p:nvPr/>
        </p:nvSpPr>
        <p:spPr>
          <a:xfrm>
            <a:off x="120255" y="692696"/>
            <a:ext cx="9132263"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en-US" altLang="ja-JP" sz="1300" dirty="0">
                <a:latin typeface="Meiryo UI" panose="020B0604030504040204" pitchFamily="50" charset="-128"/>
                <a:ea typeface="Meiryo UI" panose="020B0604030504040204" pitchFamily="50" charset="-128"/>
              </a:rPr>
              <a:t>2021</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4</a:t>
            </a:r>
            <a:r>
              <a:rPr lang="ja-JP" altLang="en-US" sz="1300" dirty="0">
                <a:latin typeface="Meiryo UI" panose="020B0604030504040204" pitchFamily="50" charset="-128"/>
                <a:ea typeface="Meiryo UI" panose="020B0604030504040204" pitchFamily="50" charset="-128"/>
              </a:rPr>
              <a:t>月からワクチン接種を開始し</a:t>
            </a:r>
            <a:r>
              <a:rPr lang="ja-JP" altLang="en-US" sz="1300" dirty="0" smtClean="0">
                <a:latin typeface="Meiryo UI" panose="020B0604030504040204" pitchFamily="50" charset="-128"/>
                <a:ea typeface="Meiryo UI" panose="020B0604030504040204" pitchFamily="50" charset="-128"/>
              </a:rPr>
              <a:t>、大阪府における</a:t>
            </a:r>
            <a:r>
              <a:rPr lang="en-US" altLang="ja-JP" sz="1300" dirty="0" smtClean="0">
                <a:latin typeface="Meiryo UI" panose="020B0604030504040204" pitchFamily="50" charset="-128"/>
                <a:ea typeface="Meiryo UI" panose="020B0604030504040204" pitchFamily="50" charset="-128"/>
              </a:rPr>
              <a:t>3</a:t>
            </a:r>
            <a:r>
              <a:rPr lang="ja-JP" altLang="en-US" sz="1300" dirty="0" smtClean="0">
                <a:latin typeface="Meiryo UI" panose="020B0604030504040204" pitchFamily="50" charset="-128"/>
                <a:ea typeface="Meiryo UI" panose="020B0604030504040204" pitchFamily="50" charset="-128"/>
              </a:rPr>
              <a:t>回目</a:t>
            </a:r>
            <a:r>
              <a:rPr lang="ja-JP" altLang="en-US" sz="1300" dirty="0">
                <a:latin typeface="Meiryo UI" panose="020B0604030504040204" pitchFamily="50" charset="-128"/>
                <a:ea typeface="Meiryo UI" panose="020B0604030504040204" pitchFamily="50" charset="-128"/>
              </a:rPr>
              <a:t>の接種率については、全年齢で</a:t>
            </a:r>
            <a:r>
              <a:rPr lang="ja-JP" altLang="en-US" sz="1300" dirty="0" smtClean="0">
                <a:latin typeface="Meiryo UI" panose="020B0604030504040204" pitchFamily="50" charset="-128"/>
                <a:ea typeface="Meiryo UI" panose="020B0604030504040204" pitchFamily="50" charset="-128"/>
              </a:rPr>
              <a:t>約</a:t>
            </a:r>
            <a:r>
              <a:rPr lang="en-US" altLang="ja-JP" sz="1300" dirty="0">
                <a:latin typeface="Meiryo UI" panose="020B0604030504040204" pitchFamily="50" charset="-128"/>
                <a:ea typeface="Meiryo UI" panose="020B0604030504040204" pitchFamily="50" charset="-128"/>
              </a:rPr>
              <a:t>6</a:t>
            </a:r>
            <a:r>
              <a:rPr lang="ja-JP" altLang="en-US" sz="1300" dirty="0" smtClean="0">
                <a:latin typeface="Meiryo UI" panose="020B0604030504040204" pitchFamily="50" charset="-128"/>
                <a:ea typeface="Meiryo UI" panose="020B0604030504040204" pitchFamily="50" charset="-128"/>
              </a:rPr>
              <a:t>割</a:t>
            </a:r>
            <a:r>
              <a:rPr lang="ja-JP" altLang="en-US" sz="1300" dirty="0">
                <a:latin typeface="Meiryo UI" panose="020B0604030504040204" pitchFamily="50" charset="-128"/>
                <a:ea typeface="Meiryo UI" panose="020B0604030504040204" pitchFamily="50" charset="-128"/>
              </a:rPr>
              <a:t>、高齢者で約</a:t>
            </a:r>
            <a:r>
              <a:rPr lang="en-US" altLang="ja-JP" sz="1300" dirty="0">
                <a:latin typeface="Meiryo UI" panose="020B0604030504040204" pitchFamily="50" charset="-128"/>
                <a:ea typeface="Meiryo UI" panose="020B0604030504040204" pitchFamily="50" charset="-128"/>
              </a:rPr>
              <a:t>9</a:t>
            </a:r>
            <a:r>
              <a:rPr lang="ja-JP" altLang="en-US" sz="1300" dirty="0">
                <a:latin typeface="Meiryo UI" panose="020B0604030504040204" pitchFamily="50" charset="-128"/>
                <a:ea typeface="Meiryo UI" panose="020B0604030504040204" pitchFamily="50" charset="-128"/>
              </a:rPr>
              <a:t>割となっている。</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300" dirty="0" smtClean="0">
                <a:latin typeface="Meiryo UI" panose="020B0604030504040204" pitchFamily="50" charset="-128"/>
                <a:ea typeface="Meiryo UI" panose="020B0604030504040204" pitchFamily="50" charset="-128"/>
              </a:rPr>
              <a:t>2022</a:t>
            </a:r>
            <a:r>
              <a:rPr lang="ja-JP" altLang="en-US" sz="1300" dirty="0" smtClean="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5</a:t>
            </a:r>
            <a:r>
              <a:rPr lang="ja-JP" altLang="en-US" sz="1300" dirty="0" smtClean="0">
                <a:latin typeface="Meiryo UI" panose="020B0604030504040204" pitchFamily="50" charset="-128"/>
                <a:ea typeface="Meiryo UI" panose="020B0604030504040204" pitchFamily="50" charset="-128"/>
              </a:rPr>
              <a:t>月から</a:t>
            </a:r>
            <a:r>
              <a:rPr lang="en-US" altLang="ja-JP" sz="1300" dirty="0" smtClean="0">
                <a:latin typeface="Meiryo UI" panose="020B0604030504040204" pitchFamily="50" charset="-128"/>
                <a:ea typeface="Meiryo UI" panose="020B0604030504040204" pitchFamily="50" charset="-128"/>
              </a:rPr>
              <a:t>4</a:t>
            </a:r>
            <a:r>
              <a:rPr lang="ja-JP" altLang="en-US" sz="1300" dirty="0" smtClean="0">
                <a:latin typeface="Meiryo UI" panose="020B0604030504040204" pitchFamily="50" charset="-128"/>
                <a:ea typeface="Meiryo UI" panose="020B0604030504040204" pitchFamily="50" charset="-128"/>
              </a:rPr>
              <a:t>回目</a:t>
            </a:r>
            <a:r>
              <a:rPr lang="ja-JP" altLang="en-US" sz="1300" dirty="0">
                <a:latin typeface="Meiryo UI" panose="020B0604030504040204" pitchFamily="50" charset="-128"/>
                <a:ea typeface="Meiryo UI" panose="020B0604030504040204" pitchFamily="50" charset="-128"/>
              </a:rPr>
              <a:t>接種が開始されている。</a:t>
            </a:r>
            <a:endParaRPr lang="en-US" altLang="ja-JP" sz="13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775147092"/>
              </p:ext>
            </p:extLst>
          </p:nvPr>
        </p:nvGraphicFramePr>
        <p:xfrm>
          <a:off x="181893" y="1133750"/>
          <a:ext cx="8770243" cy="2581454"/>
        </p:xfrm>
        <a:graphic>
          <a:graphicData uri="http://schemas.openxmlformats.org/drawingml/2006/table">
            <a:tbl>
              <a:tblPr firstRow="1" bandRow="1">
                <a:tableStyleId>{5C22544A-7EE6-4342-B048-85BDC9FD1C3A}</a:tableStyleId>
              </a:tblPr>
              <a:tblGrid>
                <a:gridCol w="215883">
                  <a:extLst>
                    <a:ext uri="{9D8B030D-6E8A-4147-A177-3AD203B41FA5}">
                      <a16:colId xmlns:a16="http://schemas.microsoft.com/office/drawing/2014/main" val="2729247789"/>
                    </a:ext>
                  </a:extLst>
                </a:gridCol>
                <a:gridCol w="1710872">
                  <a:extLst>
                    <a:ext uri="{9D8B030D-6E8A-4147-A177-3AD203B41FA5}">
                      <a16:colId xmlns:a16="http://schemas.microsoft.com/office/drawing/2014/main" val="1471019222"/>
                    </a:ext>
                  </a:extLst>
                </a:gridCol>
                <a:gridCol w="1710872">
                  <a:extLst>
                    <a:ext uri="{9D8B030D-6E8A-4147-A177-3AD203B41FA5}">
                      <a16:colId xmlns:a16="http://schemas.microsoft.com/office/drawing/2014/main" val="136216359"/>
                    </a:ext>
                  </a:extLst>
                </a:gridCol>
                <a:gridCol w="1710872">
                  <a:extLst>
                    <a:ext uri="{9D8B030D-6E8A-4147-A177-3AD203B41FA5}">
                      <a16:colId xmlns:a16="http://schemas.microsoft.com/office/drawing/2014/main" val="1880476842"/>
                    </a:ext>
                  </a:extLst>
                </a:gridCol>
                <a:gridCol w="1710872">
                  <a:extLst>
                    <a:ext uri="{9D8B030D-6E8A-4147-A177-3AD203B41FA5}">
                      <a16:colId xmlns:a16="http://schemas.microsoft.com/office/drawing/2014/main" val="73036663"/>
                    </a:ext>
                  </a:extLst>
                </a:gridCol>
                <a:gridCol w="1710872">
                  <a:extLst>
                    <a:ext uri="{9D8B030D-6E8A-4147-A177-3AD203B41FA5}">
                      <a16:colId xmlns:a16="http://schemas.microsoft.com/office/drawing/2014/main" val="1961246605"/>
                    </a:ext>
                  </a:extLst>
                </a:gridCol>
              </a:tblGrid>
              <a:tr h="131782">
                <a:tc rowSpan="3" gridSpan="2">
                  <a:txBody>
                    <a:bodyPr/>
                    <a:lstStyle/>
                    <a:p>
                      <a:pPr algn="ctr"/>
                      <a:r>
                        <a:rPr lang="ja-JP" altLang="en-US" sz="1200" b="0" dirty="0">
                          <a:solidFill>
                            <a:schemeClr val="bg1"/>
                          </a:solidFill>
                          <a:latin typeface="Meiryo UI" panose="020B0604030504040204" pitchFamily="50" charset="-128"/>
                          <a:ea typeface="Meiryo UI" panose="020B0604030504040204" pitchFamily="50" charset="-128"/>
                        </a:rPr>
                        <a:t>大  阪  府</a:t>
                      </a:r>
                      <a:endParaRPr lang="en-US" altLang="ja-JP" sz="1200" b="0" dirty="0">
                        <a:solidFill>
                          <a:schemeClr val="bg1"/>
                        </a:solidFill>
                        <a:latin typeface="Meiryo UI" panose="020B0604030504040204" pitchFamily="50" charset="-128"/>
                        <a:ea typeface="Meiryo UI" panose="020B0604030504040204" pitchFamily="50" charset="-128"/>
                      </a:endParaRPr>
                    </a:p>
                    <a:p>
                      <a:pPr algn="ctr"/>
                      <a:r>
                        <a:rPr lang="ja-JP" altLang="en-US" sz="1200" b="0" dirty="0" smtClean="0">
                          <a:solidFill>
                            <a:schemeClr val="bg1"/>
                          </a:solidFill>
                          <a:latin typeface="Meiryo UI" panose="020B0604030504040204" pitchFamily="50" charset="-128"/>
                          <a:ea typeface="Meiryo UI" panose="020B0604030504040204" pitchFamily="50" charset="-128"/>
                        </a:rPr>
                        <a:t>（</a:t>
                      </a:r>
                      <a:r>
                        <a:rPr lang="en-US" altLang="ja-JP" sz="1200" b="0" dirty="0" smtClean="0">
                          <a:solidFill>
                            <a:schemeClr val="bg1"/>
                          </a:solidFill>
                          <a:latin typeface="Meiryo UI" panose="020B0604030504040204" pitchFamily="50" charset="-128"/>
                          <a:ea typeface="Meiryo UI" panose="020B0604030504040204" pitchFamily="50" charset="-128"/>
                        </a:rPr>
                        <a:t>8</a:t>
                      </a:r>
                      <a:r>
                        <a:rPr lang="ja-JP" altLang="en-US" sz="1200" b="0" dirty="0" smtClean="0">
                          <a:solidFill>
                            <a:schemeClr val="bg1"/>
                          </a:solidFill>
                          <a:latin typeface="Meiryo UI" panose="020B0604030504040204" pitchFamily="50" charset="-128"/>
                          <a:ea typeface="Meiryo UI" panose="020B0604030504040204" pitchFamily="50" charset="-128"/>
                        </a:rPr>
                        <a:t>月</a:t>
                      </a:r>
                      <a:r>
                        <a:rPr lang="en-US" altLang="ja-JP" sz="1200" b="0" dirty="0" smtClean="0">
                          <a:solidFill>
                            <a:schemeClr val="bg1"/>
                          </a:solidFill>
                          <a:latin typeface="Meiryo UI" panose="020B0604030504040204" pitchFamily="50" charset="-128"/>
                          <a:ea typeface="Meiryo UI" panose="020B0604030504040204" pitchFamily="50" charset="-128"/>
                        </a:rPr>
                        <a:t>21</a:t>
                      </a:r>
                      <a:r>
                        <a:rPr lang="ja-JP" altLang="en-US" sz="1200" b="0" dirty="0" smtClean="0">
                          <a:solidFill>
                            <a:schemeClr val="bg1"/>
                          </a:solidFill>
                          <a:latin typeface="Meiryo UI" panose="020B0604030504040204" pitchFamily="50" charset="-128"/>
                          <a:ea typeface="Meiryo UI" panose="020B0604030504040204" pitchFamily="50" charset="-128"/>
                        </a:rPr>
                        <a:t>日</a:t>
                      </a:r>
                      <a:r>
                        <a:rPr lang="ja-JP" altLang="en-US" sz="1200" b="0" dirty="0">
                          <a:solidFill>
                            <a:schemeClr val="bg1"/>
                          </a:solidFill>
                          <a:latin typeface="Meiryo UI" panose="020B0604030504040204" pitchFamily="50" charset="-128"/>
                          <a:ea typeface="Meiryo UI" panose="020B0604030504040204" pitchFamily="50" charset="-128"/>
                        </a:rPr>
                        <a:t>時点）</a:t>
                      </a:r>
                    </a:p>
                  </a:txBody>
                  <a:tcPr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3" h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rowSpan="2" gridSpan="2">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全       体</a:t>
                      </a:r>
                      <a:endParaRPr kumimoji="1" lang="en-US" altLang="ja-JP"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2" hMerge="1">
                  <a:txBody>
                    <a:bodyPr/>
                    <a:lstStyle/>
                    <a:p>
                      <a:endParaRPr kumimoji="1" lang="ja-JP" altLang="en-US" sz="1050" b="0" dirty="0">
                        <a:solidFill>
                          <a:schemeClr val="bg1"/>
                        </a:solidFill>
                      </a:endParaRPr>
                    </a:p>
                  </a:txBody>
                  <a:tcPr anchor="ct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nSpc>
                          <a:spcPct val="100000"/>
                        </a:lnSpc>
                      </a:pP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107079"/>
                  </a:ext>
                </a:extLst>
              </a:tr>
              <a:tr h="226874">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vMerge="1">
                  <a:txBody>
                    <a:bodyPr/>
                    <a:lstStyle/>
                    <a:p>
                      <a:pPr algn="ctr"/>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vMerge="1">
                  <a:txBody>
                    <a:bodyPr/>
                    <a:lstStyle/>
                    <a:p>
                      <a:endParaRPr kumimoji="1" lang="ja-JP" altLang="en-US" sz="1050" b="0" dirty="0">
                        <a:solidFill>
                          <a:schemeClr val="bg1"/>
                        </a:solidFill>
                      </a:endParaRPr>
                    </a:p>
                  </a:txBody>
                  <a:tcPr anchor="ctr">
                    <a:solidFill>
                      <a:schemeClr val="accent1"/>
                    </a:solidFill>
                  </a:tcPr>
                </a:tc>
                <a:tc hMerge="1" vMerge="1">
                  <a:txBody>
                    <a:bodyPr/>
                    <a:lstStyle/>
                    <a:p>
                      <a:endParaRPr kumimoji="1" lang="ja-JP" altLang="en-US" sz="1050" b="0" dirty="0">
                        <a:solidFill>
                          <a:schemeClr val="bg1"/>
                        </a:solidFill>
                      </a:endParaRPr>
                    </a:p>
                  </a:txBody>
                  <a:tcPr anchor="ctr">
                    <a:solidFill>
                      <a:schemeClr val="accent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eiryo UI" panose="020B0604030504040204" pitchFamily="50" charset="-128"/>
                          <a:ea typeface="Meiryo UI" panose="020B0604030504040204" pitchFamily="50" charset="-128"/>
                        </a:rPr>
                        <a:t>うち高齢者（</a:t>
                      </a:r>
                      <a:r>
                        <a:rPr kumimoji="1" lang="en-US" altLang="ja-JP" sz="1200" b="0" dirty="0">
                          <a:solidFill>
                            <a:schemeClr val="bg1"/>
                          </a:solidFill>
                          <a:latin typeface="Meiryo UI" panose="020B0604030504040204" pitchFamily="50" charset="-128"/>
                          <a:ea typeface="Meiryo UI" panose="020B0604030504040204" pitchFamily="50" charset="-128"/>
                        </a:rPr>
                        <a:t>65</a:t>
                      </a:r>
                      <a:r>
                        <a:rPr kumimoji="1" lang="ja-JP" altLang="en-US" sz="1200" b="0" dirty="0">
                          <a:solidFill>
                            <a:schemeClr val="bg1"/>
                          </a:solidFill>
                          <a:latin typeface="Meiryo UI" panose="020B0604030504040204" pitchFamily="50" charset="-128"/>
                          <a:ea typeface="Meiryo UI" panose="020B0604030504040204" pitchFamily="50" charset="-128"/>
                        </a:rPr>
                        <a:t>歳以上）</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050" b="0" dirty="0">
                        <a:solidFill>
                          <a:schemeClr val="bg1"/>
                        </a:solidFill>
                      </a:endParaRPr>
                    </a:p>
                  </a:txBody>
                  <a:tcPr anchor="ctr">
                    <a:solidFill>
                      <a:schemeClr val="accent1"/>
                    </a:solidFill>
                  </a:tcPr>
                </a:tc>
                <a:extLst>
                  <a:ext uri="{0D108BD9-81ED-4DB2-BD59-A6C34878D82A}">
                    <a16:rowId xmlns:a16="http://schemas.microsoft.com/office/drawing/2014/main" val="3482815949"/>
                  </a:ext>
                </a:extLst>
              </a:tr>
              <a:tr h="301216">
                <a:tc gridSpan="2" vMerge="1">
                  <a:txBody>
                    <a:bodyPr/>
                    <a:lstStyle/>
                    <a:p>
                      <a:endParaRPr lang="ja-JP" altLang="en-US" sz="1050" b="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vMerge="1">
                  <a:txBody>
                    <a:bodyPr/>
                    <a:lstStyle/>
                    <a:p>
                      <a:endParaRPr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a:t>
                      </a:r>
                      <a:r>
                        <a:rPr kumimoji="1" lang="ja-JP" altLang="en-US" sz="1200" b="0" baseline="0" dirty="0">
                          <a:solidFill>
                            <a:schemeClr val="bg1"/>
                          </a:solidFill>
                          <a:latin typeface="Meiryo UI" panose="020B0604030504040204" pitchFamily="50" charset="-128"/>
                          <a:ea typeface="Meiryo UI" panose="020B0604030504040204" pitchFamily="50" charset="-128"/>
                        </a:rPr>
                        <a:t>   </a:t>
                      </a:r>
                      <a:r>
                        <a:rPr kumimoji="1" lang="ja-JP" altLang="en-US" sz="1200" b="0" dirty="0">
                          <a:solidFill>
                            <a:schemeClr val="bg1"/>
                          </a:solidFill>
                          <a:latin typeface="Meiryo UI" panose="020B0604030504040204" pitchFamily="50" charset="-128"/>
                          <a:ea typeface="Meiryo UI" panose="020B0604030504040204" pitchFamily="50" charset="-128"/>
                        </a:rPr>
                        <a:t>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endParaRPr kumimoji="1" lang="en-US" altLang="ja-JP" sz="1200" b="0" dirty="0">
                        <a:solidFill>
                          <a:schemeClr val="bg1"/>
                        </a:solidFill>
                        <a:latin typeface="Meiryo UI" panose="020B0604030504040204" pitchFamily="50" charset="-128"/>
                        <a:ea typeface="Meiryo UI" panose="020B0604030504040204" pitchFamily="50" charset="-128"/>
                      </a:endParaRPr>
                    </a:p>
                    <a:p>
                      <a:pPr algn="ctr"/>
                      <a:r>
                        <a:rPr kumimoji="1" lang="ja-JP" altLang="en-US" sz="1200" b="0" dirty="0">
                          <a:solidFill>
                            <a:schemeClr val="bg1"/>
                          </a:solidFill>
                          <a:latin typeface="Meiryo UI" panose="020B0604030504040204" pitchFamily="50" charset="-128"/>
                          <a:ea typeface="Meiryo UI" panose="020B0604030504040204" pitchFamily="50" charset="-128"/>
                        </a:rPr>
                        <a:t>（</a:t>
                      </a:r>
                      <a:r>
                        <a:rPr kumimoji="1" lang="ja-JP" altLang="en-US" sz="1200" b="0" dirty="0" smtClean="0">
                          <a:solidFill>
                            <a:schemeClr val="bg1"/>
                          </a:solidFill>
                          <a:latin typeface="Meiryo UI" panose="020B0604030504040204" pitchFamily="50" charset="-128"/>
                          <a:ea typeface="Meiryo UI" panose="020B0604030504040204" pitchFamily="50" charset="-128"/>
                        </a:rPr>
                        <a:t>うち</a:t>
                      </a:r>
                      <a:r>
                        <a:rPr kumimoji="1" lang="en-US" altLang="ja-JP" sz="1200" b="0" dirty="0" smtClean="0">
                          <a:solidFill>
                            <a:schemeClr val="bg1"/>
                          </a:solidFill>
                          <a:latin typeface="Meiryo UI" panose="020B0604030504040204" pitchFamily="50" charset="-128"/>
                          <a:ea typeface="Meiryo UI" panose="020B0604030504040204" pitchFamily="50" charset="-128"/>
                        </a:rPr>
                        <a:t>5</a:t>
                      </a:r>
                      <a:r>
                        <a:rPr kumimoji="1" lang="ja-JP" altLang="en-US" sz="1200" b="0" dirty="0" smtClean="0">
                          <a:solidFill>
                            <a:schemeClr val="bg1"/>
                          </a:solidFill>
                          <a:latin typeface="Meiryo UI" panose="020B0604030504040204" pitchFamily="50" charset="-128"/>
                          <a:ea typeface="Meiryo UI" panose="020B0604030504040204" pitchFamily="50" charset="-128"/>
                        </a:rPr>
                        <a:t>歳以上</a:t>
                      </a:r>
                      <a:r>
                        <a:rPr kumimoji="1" lang="en-US" altLang="ja-JP" sz="1200" b="0" dirty="0" smtClean="0">
                          <a:solidFill>
                            <a:schemeClr val="bg1"/>
                          </a:solidFill>
                          <a:latin typeface="Meiryo UI" panose="020B0604030504040204" pitchFamily="50" charset="-128"/>
                          <a:ea typeface="Meiryo UI" panose="020B0604030504040204" pitchFamily="50" charset="-128"/>
                        </a:rPr>
                        <a:t>*1</a:t>
                      </a:r>
                      <a:r>
                        <a:rPr kumimoji="1" lang="ja-JP" altLang="en-US" sz="1200" b="0" dirty="0" smtClean="0">
                          <a:solidFill>
                            <a:schemeClr val="bg1"/>
                          </a:solidFill>
                          <a:latin typeface="Meiryo UI" panose="020B0604030504040204" pitchFamily="50" charset="-128"/>
                          <a:ea typeface="Meiryo UI" panose="020B0604030504040204" pitchFamily="50" charset="-128"/>
                        </a:rPr>
                        <a:t>）</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回   数</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接種率</a:t>
                      </a:r>
                    </a:p>
                  </a:txBody>
                  <a:tcPr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extLst>
                  <a:ext uri="{0D108BD9-81ED-4DB2-BD59-A6C34878D82A}">
                    <a16:rowId xmlns:a16="http://schemas.microsoft.com/office/drawing/2014/main" val="4150161449"/>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R w="12700" cap="flat" cmpd="sng" algn="ctr">
                      <a:solidFill>
                        <a:schemeClr val="accent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合       計</a:t>
                      </a:r>
                    </a:p>
                  </a:txBody>
                  <a:tcPr marT="0" marB="0"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accent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20,121,071</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ja-JP" altLang="en-US" sz="1200" dirty="0">
                          <a:latin typeface="Meiryo UI" panose="020B0604030504040204" pitchFamily="50" charset="-128"/>
                          <a:ea typeface="Meiryo UI" panose="020B0604030504040204" pitchFamily="50" charset="-128"/>
                        </a:rPr>
                        <a:t>ー</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7,677,772</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ー</a:t>
                      </a:r>
                    </a:p>
                  </a:txBody>
                  <a:tcPr marT="0" marB="0" anchor="ctr"/>
                </a:tc>
                <a:extLst>
                  <a:ext uri="{0D108BD9-81ED-4DB2-BD59-A6C34878D82A}">
                    <a16:rowId xmlns:a16="http://schemas.microsoft.com/office/drawing/2014/main" val="628987387"/>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１回接種者</a:t>
                      </a:r>
                    </a:p>
                  </a:txBody>
                  <a:tcPr marT="0" marB="0" anchor="ctr">
                    <a:solidFill>
                      <a:schemeClr val="accent1"/>
                    </a:solidFill>
                  </a:tcPr>
                </a:tc>
                <a:tc>
                  <a:txBody>
                    <a:bodyPr/>
                    <a:lstStyle/>
                    <a:p>
                      <a:pPr algn="ct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6,888,265</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77.9</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79.7</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2,218,169</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93.0</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894947268"/>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２回接種者</a:t>
                      </a:r>
                    </a:p>
                  </a:txBody>
                  <a:tcPr marT="0" marB="0" anchor="ctr">
                    <a:solidFill>
                      <a:schemeClr val="accent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  6,847,210</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77.5</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79.3</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2,212,466</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92.7</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99530610"/>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３回接種者</a:t>
                      </a:r>
                    </a:p>
                  </a:txBody>
                  <a:tcPr marT="0" marB="0" anchor="ctr">
                    <a:solidFill>
                      <a:schemeClr val="accent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  5,081,563</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57.5</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59.3</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2,110,369</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88.5</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948113714"/>
                  </a:ext>
                </a:extLst>
              </a:tr>
              <a:tr h="365760">
                <a:tc>
                  <a:txBody>
                    <a:bodyPr/>
                    <a:lstStyle/>
                    <a:p>
                      <a:endParaRPr lang="ja-JP" altLang="en-US" sz="1050" dirty="0">
                        <a:solidFill>
                          <a:schemeClr val="bg1"/>
                        </a:solidFill>
                        <a:latin typeface="Meiryo UI" panose="020B0604030504040204" pitchFamily="50" charset="-128"/>
                        <a:ea typeface="Meiryo UI" panose="020B0604030504040204" pitchFamily="50" charset="-128"/>
                      </a:endParaRPr>
                    </a:p>
                  </a:txBody>
                  <a:tcPr marT="0" marB="0" anchor="ctr">
                    <a:lnT w="12700" cap="flat" cmpd="sng" algn="ctr">
                      <a:solidFill>
                        <a:schemeClr val="accent1"/>
                      </a:solidFill>
                      <a:prstDash val="solid"/>
                      <a:round/>
                      <a:headEnd type="none" w="med" len="med"/>
                      <a:tailEnd type="none" w="med" len="med"/>
                    </a:lnT>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bg1"/>
                          </a:solidFill>
                          <a:latin typeface="Meiryo UI" panose="020B0604030504040204" pitchFamily="50" charset="-128"/>
                          <a:ea typeface="Meiryo UI" panose="020B0604030504040204" pitchFamily="50" charset="-128"/>
                        </a:rPr>
                        <a:t>４回接種者</a:t>
                      </a:r>
                      <a:endParaRPr lang="ja-JP" altLang="en-US" sz="1200" dirty="0">
                        <a:solidFill>
                          <a:schemeClr val="bg1"/>
                        </a:solidFill>
                        <a:latin typeface="Meiryo UI" panose="020B0604030504040204" pitchFamily="50" charset="-128"/>
                        <a:ea typeface="Meiryo UI" panose="020B0604030504040204" pitchFamily="50" charset="-128"/>
                      </a:endParaRPr>
                    </a:p>
                  </a:txBody>
                  <a:tcPr marT="0" marB="0" anchor="ctr">
                    <a:solidFill>
                      <a:schemeClr val="accent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 </a:t>
                      </a:r>
                      <a:r>
                        <a:rPr kumimoji="1" lang="en-US" altLang="ja-JP" sz="1200" baseline="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1,304,033</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14.8%</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15.3</a:t>
                      </a:r>
                      <a:r>
                        <a:rPr kumimoji="1" lang="ja-JP" altLang="en-US" sz="1200" dirty="0" smtClean="0">
                          <a:latin typeface="Meiryo UI" panose="020B0604030504040204" pitchFamily="50" charset="-128"/>
                          <a:ea typeface="Meiryo UI" panose="020B0604030504040204" pitchFamily="50" charset="-128"/>
                        </a:rPr>
                        <a:t>％）</a:t>
                      </a:r>
                    </a:p>
                  </a:txBody>
                  <a:tcPr marT="0" marB="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1,136,768</a:t>
                      </a:r>
                      <a:endParaRPr kumimoji="1" lang="ja-JP" altLang="en-US" sz="1200" dirty="0">
                        <a:latin typeface="Meiryo UI" panose="020B0604030504040204" pitchFamily="50" charset="-128"/>
                        <a:ea typeface="Meiryo UI" panose="020B0604030504040204" pitchFamily="50" charset="-128"/>
                      </a:endParaRPr>
                    </a:p>
                  </a:txBody>
                  <a:tcPr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aseline="0" dirty="0" smtClean="0">
                          <a:latin typeface="Meiryo UI" panose="020B0604030504040204" pitchFamily="50" charset="-128"/>
                          <a:ea typeface="Meiryo UI" panose="020B0604030504040204" pitchFamily="50" charset="-128"/>
                        </a:rPr>
                        <a:t>47</a:t>
                      </a:r>
                      <a:r>
                        <a:rPr kumimoji="1" lang="en-US" altLang="ja-JP" sz="1200" dirty="0" smtClean="0">
                          <a:latin typeface="Meiryo UI" panose="020B0604030504040204" pitchFamily="50" charset="-128"/>
                          <a:ea typeface="Meiryo UI" panose="020B0604030504040204" pitchFamily="50" charset="-128"/>
                        </a:rPr>
                        <a:t>.7</a:t>
                      </a:r>
                      <a:r>
                        <a:rPr kumimoji="1" lang="ja-JP" altLang="en-US" sz="1200" dirty="0" smtClean="0">
                          <a:latin typeface="Meiryo UI" panose="020B0604030504040204" pitchFamily="50" charset="-128"/>
                          <a:ea typeface="Meiryo UI" panose="020B0604030504040204" pitchFamily="50" charset="-128"/>
                        </a:rPr>
                        <a:t>％</a:t>
                      </a:r>
                    </a:p>
                  </a:txBody>
                  <a:tcPr marT="0" marB="0" anchor="ctr"/>
                </a:tc>
                <a:extLst>
                  <a:ext uri="{0D108BD9-81ED-4DB2-BD59-A6C34878D82A}">
                    <a16:rowId xmlns:a16="http://schemas.microsoft.com/office/drawing/2014/main" val="1344176196"/>
                  </a:ext>
                </a:extLst>
              </a:tr>
            </a:tbl>
          </a:graphicData>
        </a:graphic>
      </p:graphicFrame>
      <p:sp>
        <p:nvSpPr>
          <p:cNvPr id="10" name="テキスト ボックス 9">
            <a:extLst>
              <a:ext uri="{FF2B5EF4-FFF2-40B4-BE49-F238E27FC236}">
                <a16:creationId xmlns:a16="http://schemas.microsoft.com/office/drawing/2014/main" id="{34CF59F8-A367-4EC1-83BF-5D400B8A4CCC}"/>
              </a:ext>
            </a:extLst>
          </p:cNvPr>
          <p:cNvSpPr txBox="1"/>
          <p:nvPr/>
        </p:nvSpPr>
        <p:spPr>
          <a:xfrm>
            <a:off x="8318256" y="6165304"/>
            <a:ext cx="633879" cy="246221"/>
          </a:xfrm>
          <a:prstGeom prst="rect">
            <a:avLst/>
          </a:prstGeom>
          <a:noFill/>
          <a:ln>
            <a:noFill/>
          </a:ln>
        </p:spPr>
        <p:txBody>
          <a:bodyPr wrap="square" rtlCol="0">
            <a:spAutoFit/>
          </a:bodyPr>
          <a:lstStyle/>
          <a:p>
            <a:pPr marL="164127" indent="-164127" defTabSz="844083">
              <a:defRPr/>
            </a:pPr>
            <a:r>
              <a:rPr lang="ja-JP" altLang="en-US" sz="100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3</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17</a:t>
            </a:fld>
            <a:endParaRPr lang="ja-JP" altLang="en-US" dirty="0"/>
          </a:p>
        </p:txBody>
      </p:sp>
    </p:spTree>
    <p:extLst>
      <p:ext uri="{BB962C8B-B14F-4D97-AF65-F5344CB8AC3E}">
        <p14:creationId xmlns:p14="http://schemas.microsoft.com/office/powerpoint/2010/main" val="7637314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 name="グラフ 54"/>
          <p:cNvGraphicFramePr>
            <a:graphicFrameLocks/>
          </p:cNvGraphicFramePr>
          <p:nvPr>
            <p:extLst>
              <p:ext uri="{D42A27DB-BD31-4B8C-83A1-F6EECF244321}">
                <p14:modId xmlns:p14="http://schemas.microsoft.com/office/powerpoint/2010/main" val="1464157528"/>
              </p:ext>
            </p:extLst>
          </p:nvPr>
        </p:nvGraphicFramePr>
        <p:xfrm>
          <a:off x="175598" y="2105850"/>
          <a:ext cx="8640000" cy="3283201"/>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（参考）大阪府 新規陽性者数</a:t>
            </a:r>
            <a:r>
              <a:rPr lang="ja-JP" altLang="en-US" sz="2000" b="1" kern="100" dirty="0" smtClean="0">
                <a:solidFill>
                  <a:sysClr val="windowText" lastClr="000000"/>
                </a:solidFill>
                <a:ea typeface="Meiryo UI" panose="020B0604030504040204" pitchFamily="50" charset="-128"/>
                <a:cs typeface="Times New Roman" panose="02020603050405020304" pitchFamily="18" charset="0"/>
              </a:rPr>
              <a:t>と病床使用率・重症</a:t>
            </a:r>
            <a:r>
              <a:rPr lang="ja-JP" altLang="en-US" sz="2000" b="1" kern="100" dirty="0">
                <a:solidFill>
                  <a:sysClr val="windowText" lastClr="000000"/>
                </a:solidFill>
                <a:ea typeface="Meiryo UI" panose="020B0604030504040204" pitchFamily="50" charset="-128"/>
                <a:cs typeface="Times New Roman" panose="02020603050405020304" pitchFamily="18" charset="0"/>
              </a:rPr>
              <a:t>病床使用率の推移</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6190640" y="6381328"/>
            <a:ext cx="2868876" cy="216024"/>
          </a:xfrm>
          <a:prstGeom prst="rect">
            <a:avLst/>
          </a:prstGeom>
          <a:noFill/>
          <a:ln>
            <a:noFill/>
          </a:ln>
        </p:spPr>
        <p:txBody>
          <a:bodyPr wrap="square" rtlCol="0">
            <a:spAutoFit/>
          </a:bodyPr>
          <a:lstStyle/>
          <a:p>
            <a:pPr marL="164127" indent="-164127" defTabSz="844083">
              <a:defRPr/>
            </a:pPr>
            <a:r>
              <a:rPr lang="ja-JP" altLang="en-US" sz="800" dirty="0">
                <a:latin typeface="Meiryo UI" panose="020B0604030504040204" pitchFamily="50" charset="-128"/>
                <a:ea typeface="Meiryo UI" panose="020B0604030504040204" pitchFamily="50" charset="-128"/>
              </a:rPr>
              <a:t>出典：大阪府「</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新型コロナウイルス感染症対策サイト」より作成</a:t>
            </a:r>
          </a:p>
        </p:txBody>
      </p:sp>
      <p:sp>
        <p:nvSpPr>
          <p:cNvPr id="25" name="正方形/長方形 24">
            <a:extLst>
              <a:ext uri="{FF2B5EF4-FFF2-40B4-BE49-F238E27FC236}">
                <a16:creationId xmlns:a16="http://schemas.microsoft.com/office/drawing/2014/main" id="{08727470-7601-4D3E-9F83-A36A73DB211D}"/>
              </a:ext>
            </a:extLst>
          </p:cNvPr>
          <p:cNvSpPr/>
          <p:nvPr/>
        </p:nvSpPr>
        <p:spPr>
          <a:xfrm>
            <a:off x="120255" y="764704"/>
            <a:ext cx="8939261" cy="74064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300" dirty="0">
                <a:latin typeface="Meiryo UI" panose="020B0604030504040204" pitchFamily="50" charset="-128"/>
                <a:ea typeface="Meiryo UI" panose="020B0604030504040204" pitchFamily="50" charset="-128"/>
              </a:rPr>
              <a:t>一昨年来、繰り返し新型コロナウイルス感染症が拡大し、休業や営業時間短縮などを要請。</a:t>
            </a:r>
            <a:endParaRPr lang="en-US" altLang="ja-JP" sz="13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300" dirty="0" smtClean="0">
                <a:latin typeface="Meiryo UI" panose="020B0604030504040204" pitchFamily="50" charset="-128"/>
                <a:ea typeface="Meiryo UI" panose="020B0604030504040204" pitchFamily="50" charset="-128"/>
              </a:rPr>
              <a:t>感染力の強い「</a:t>
            </a:r>
            <a:r>
              <a:rPr lang="ja-JP" altLang="en-US" sz="1300" dirty="0">
                <a:latin typeface="Meiryo UI" panose="020B0604030504040204" pitchFamily="50" charset="-128"/>
                <a:ea typeface="Meiryo UI" panose="020B0604030504040204" pitchFamily="50" charset="-128"/>
              </a:rPr>
              <a:t>オミクロン株</a:t>
            </a:r>
            <a:r>
              <a:rPr lang="ja-JP" altLang="en-US" sz="1300" dirty="0" smtClean="0">
                <a:latin typeface="Meiryo UI" panose="020B0604030504040204" pitchFamily="50" charset="-128"/>
                <a:ea typeface="Meiryo UI" panose="020B0604030504040204" pitchFamily="50" charset="-128"/>
              </a:rPr>
              <a:t>」の</a:t>
            </a:r>
            <a:r>
              <a:rPr lang="en-US" altLang="ja-JP" sz="1300" dirty="0" smtClean="0">
                <a:latin typeface="Meiryo UI" panose="020B0604030504040204" pitchFamily="50" charset="-128"/>
                <a:ea typeface="Meiryo UI" panose="020B0604030504040204" pitchFamily="50" charset="-128"/>
              </a:rPr>
              <a:t>BA.5</a:t>
            </a:r>
            <a:r>
              <a:rPr lang="ja-JP" altLang="en-US" sz="1300" dirty="0" smtClean="0">
                <a:latin typeface="Meiryo UI" panose="020B0604030504040204" pitchFamily="50" charset="-128"/>
                <a:ea typeface="Meiryo UI" panose="020B0604030504040204" pitchFamily="50" charset="-128"/>
              </a:rPr>
              <a:t>系統への置き換わりが進んできていることなどにより</a:t>
            </a:r>
            <a:r>
              <a:rPr lang="ja-JP" altLang="en-US" sz="1300" dirty="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2022</a:t>
            </a:r>
            <a:r>
              <a:rPr lang="ja-JP" altLang="en-US" sz="1300" dirty="0" smtClean="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7</a:t>
            </a:r>
            <a:r>
              <a:rPr lang="ja-JP" altLang="en-US" sz="1300" dirty="0" smtClean="0">
                <a:latin typeface="Meiryo UI" panose="020B0604030504040204" pitchFamily="50" charset="-128"/>
                <a:ea typeface="Meiryo UI" panose="020B0604030504040204" pitchFamily="50" charset="-128"/>
              </a:rPr>
              <a:t>月</a:t>
            </a:r>
            <a:r>
              <a:rPr lang="ja-JP" altLang="en-US" sz="1300" dirty="0">
                <a:latin typeface="Meiryo UI" panose="020B0604030504040204" pitchFamily="50" charset="-128"/>
                <a:ea typeface="Meiryo UI" panose="020B0604030504040204" pitchFamily="50" charset="-128"/>
              </a:rPr>
              <a:t>以降、新規陽性者数が急速に</a:t>
            </a:r>
            <a:r>
              <a:rPr lang="ja-JP" altLang="en-US" sz="1300" dirty="0" smtClean="0">
                <a:latin typeface="Meiryo UI" panose="020B0604030504040204" pitchFamily="50" charset="-128"/>
                <a:ea typeface="Meiryo UI" panose="020B0604030504040204" pitchFamily="50" charset="-128"/>
              </a:rPr>
              <a:t>増加して</a:t>
            </a:r>
            <a:r>
              <a:rPr lang="ja-JP" altLang="en-US" sz="1300" dirty="0">
                <a:latin typeface="Meiryo UI" panose="020B0604030504040204" pitchFamily="50" charset="-128"/>
                <a:ea typeface="Meiryo UI" panose="020B0604030504040204" pitchFamily="50" charset="-128"/>
              </a:rPr>
              <a:t>いる</a:t>
            </a:r>
            <a:r>
              <a:rPr lang="ja-JP" altLang="en-US" sz="1300" dirty="0" smtClean="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34CF59F8-A367-4EC1-83BF-5D400B8A4CCC}"/>
              </a:ext>
            </a:extLst>
          </p:cNvPr>
          <p:cNvSpPr txBox="1"/>
          <p:nvPr/>
        </p:nvSpPr>
        <p:spPr>
          <a:xfrm>
            <a:off x="-15822" y="1873384"/>
            <a:ext cx="1167340"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（人：陽性者数）</a:t>
            </a:r>
            <a:endParaRPr lang="en-US" altLang="ja-JP" sz="9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34CF59F8-A367-4EC1-83BF-5D400B8A4CCC}"/>
              </a:ext>
            </a:extLst>
          </p:cNvPr>
          <p:cNvSpPr txBox="1"/>
          <p:nvPr/>
        </p:nvSpPr>
        <p:spPr>
          <a:xfrm>
            <a:off x="7164288" y="1867432"/>
            <a:ext cx="2262416"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：病床使用率・重症</a:t>
            </a:r>
            <a:r>
              <a:rPr lang="ja-JP" altLang="en-US" sz="900" dirty="0">
                <a:latin typeface="Meiryo UI" panose="020B0604030504040204" pitchFamily="50" charset="-128"/>
                <a:ea typeface="Meiryo UI" panose="020B0604030504040204" pitchFamily="50" charset="-128"/>
              </a:rPr>
              <a:t>病床使用率）</a:t>
            </a:r>
            <a:endParaRPr lang="en-US" altLang="ja-JP" sz="900" dirty="0">
              <a:latin typeface="Meiryo UI" panose="020B0604030504040204" pitchFamily="50" charset="-128"/>
              <a:ea typeface="Meiryo UI" panose="020B0604030504040204" pitchFamily="50" charset="-128"/>
            </a:endParaRPr>
          </a:p>
        </p:txBody>
      </p:sp>
      <p:sp>
        <p:nvSpPr>
          <p:cNvPr id="48" name="楕円 47"/>
          <p:cNvSpPr/>
          <p:nvPr/>
        </p:nvSpPr>
        <p:spPr>
          <a:xfrm>
            <a:off x="683568" y="2636912"/>
            <a:ext cx="1177503"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latin typeface="Meiryo UI" panose="020B0604030504040204" pitchFamily="50" charset="-128"/>
                <a:ea typeface="Meiryo UI" panose="020B0604030504040204" pitchFamily="50" charset="-128"/>
              </a:rPr>
              <a:t>第</a:t>
            </a:r>
            <a:r>
              <a:rPr lang="en-US" altLang="ja-JP" dirty="0">
                <a:solidFill>
                  <a:schemeClr val="tx1"/>
                </a:solidFill>
                <a:latin typeface="Meiryo UI" panose="020B0604030504040204" pitchFamily="50" charset="-128"/>
                <a:ea typeface="Meiryo UI" panose="020B0604030504040204" pitchFamily="50" charset="-128"/>
              </a:rPr>
              <a:t>1</a:t>
            </a:r>
            <a:r>
              <a:rPr lang="ja-JP" altLang="en-US" dirty="0">
                <a:solidFill>
                  <a:schemeClr val="tx1"/>
                </a:solidFill>
                <a:latin typeface="Meiryo UI" panose="020B0604030504040204" pitchFamily="50" charset="-128"/>
                <a:ea typeface="Meiryo UI" panose="020B0604030504040204" pitchFamily="50" charset="-128"/>
              </a:rPr>
              <a:t>波</a:t>
            </a:r>
            <a:endParaRPr lang="ja-JP" dirty="0">
              <a:solidFill>
                <a:schemeClr val="tx1"/>
              </a:solidFill>
              <a:latin typeface="Meiryo UI" panose="020B0604030504040204" pitchFamily="50" charset="-128"/>
              <a:ea typeface="Meiryo UI" panose="020B0604030504040204" pitchFamily="50" charset="-128"/>
            </a:endParaRPr>
          </a:p>
        </p:txBody>
      </p:sp>
      <p:sp>
        <p:nvSpPr>
          <p:cNvPr id="49" name="楕円 48"/>
          <p:cNvSpPr/>
          <p:nvPr/>
        </p:nvSpPr>
        <p:spPr>
          <a:xfrm>
            <a:off x="1861071" y="2988659"/>
            <a:ext cx="936000" cy="360026"/>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latin typeface="Meiryo UI" panose="020B0604030504040204" pitchFamily="50" charset="-128"/>
                <a:ea typeface="Meiryo UI" panose="020B0604030504040204" pitchFamily="50" charset="-128"/>
              </a:rPr>
              <a:t>第</a:t>
            </a:r>
            <a:r>
              <a:rPr lang="en-US" altLang="ja-JP" dirty="0">
                <a:solidFill>
                  <a:schemeClr val="tx1"/>
                </a:solidFill>
                <a:latin typeface="Meiryo UI" panose="020B0604030504040204" pitchFamily="50" charset="-128"/>
                <a:ea typeface="Meiryo UI" panose="020B0604030504040204" pitchFamily="50" charset="-128"/>
              </a:rPr>
              <a:t>2</a:t>
            </a:r>
            <a:r>
              <a:rPr lang="ja-JP" altLang="en-US" dirty="0">
                <a:solidFill>
                  <a:schemeClr val="tx1"/>
                </a:solidFill>
                <a:latin typeface="Meiryo UI" panose="020B0604030504040204" pitchFamily="50" charset="-128"/>
                <a:ea typeface="Meiryo UI" panose="020B0604030504040204" pitchFamily="50" charset="-128"/>
              </a:rPr>
              <a:t>波</a:t>
            </a:r>
            <a:endParaRPr lang="ja-JP" dirty="0">
              <a:solidFill>
                <a:schemeClr val="tx1"/>
              </a:solidFill>
              <a:latin typeface="Meiryo UI" panose="020B0604030504040204" pitchFamily="50" charset="-128"/>
              <a:ea typeface="Meiryo UI" panose="020B0604030504040204" pitchFamily="50" charset="-128"/>
            </a:endParaRPr>
          </a:p>
        </p:txBody>
      </p:sp>
      <p:sp>
        <p:nvSpPr>
          <p:cNvPr id="52" name="楕円 51"/>
          <p:cNvSpPr/>
          <p:nvPr/>
        </p:nvSpPr>
        <p:spPr>
          <a:xfrm>
            <a:off x="3974573" y="2132856"/>
            <a:ext cx="912831"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100" dirty="0">
                <a:solidFill>
                  <a:schemeClr val="tx1"/>
                </a:solidFill>
                <a:latin typeface="Meiryo UI" panose="020B0604030504040204" pitchFamily="50" charset="-128"/>
                <a:ea typeface="Meiryo UI" panose="020B0604030504040204" pitchFamily="50" charset="-128"/>
              </a:rPr>
              <a:t>第</a:t>
            </a:r>
            <a:r>
              <a:rPr lang="en-US" altLang="ja-JP" sz="1100" dirty="0">
                <a:solidFill>
                  <a:schemeClr val="tx1"/>
                </a:solidFill>
                <a:latin typeface="Meiryo UI" panose="020B0604030504040204" pitchFamily="50" charset="-128"/>
                <a:ea typeface="Meiryo UI" panose="020B0604030504040204" pitchFamily="50" charset="-128"/>
              </a:rPr>
              <a:t>4</a:t>
            </a:r>
            <a:r>
              <a:rPr lang="ja-JP" altLang="en-US" sz="1100" dirty="0">
                <a:solidFill>
                  <a:schemeClr val="tx1"/>
                </a:solidFill>
                <a:latin typeface="Meiryo UI" panose="020B0604030504040204" pitchFamily="50" charset="-128"/>
                <a:ea typeface="Meiryo UI" panose="020B0604030504040204" pitchFamily="50" charset="-128"/>
              </a:rPr>
              <a:t>波</a:t>
            </a:r>
            <a:endParaRPr lang="ja-JP" sz="1100" dirty="0">
              <a:solidFill>
                <a:schemeClr val="tx1"/>
              </a:solidFill>
              <a:latin typeface="Meiryo UI" panose="020B0604030504040204" pitchFamily="50" charset="-128"/>
              <a:ea typeface="Meiryo UI" panose="020B0604030504040204" pitchFamily="50" charset="-128"/>
            </a:endParaRPr>
          </a:p>
        </p:txBody>
      </p:sp>
      <p:sp>
        <p:nvSpPr>
          <p:cNvPr id="53" name="楕円 52"/>
          <p:cNvSpPr/>
          <p:nvPr/>
        </p:nvSpPr>
        <p:spPr>
          <a:xfrm>
            <a:off x="4887404" y="2132856"/>
            <a:ext cx="1412788"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latin typeface="Meiryo UI" panose="020B0604030504040204" pitchFamily="50" charset="-128"/>
                <a:ea typeface="Meiryo UI" panose="020B0604030504040204" pitchFamily="50" charset="-128"/>
              </a:rPr>
              <a:t>第</a:t>
            </a:r>
            <a:r>
              <a:rPr lang="en-US" altLang="ja-JP" dirty="0">
                <a:solidFill>
                  <a:schemeClr val="tx1"/>
                </a:solidFill>
                <a:latin typeface="Meiryo UI" panose="020B0604030504040204" pitchFamily="50" charset="-128"/>
                <a:ea typeface="Meiryo UI" panose="020B0604030504040204" pitchFamily="50" charset="-128"/>
              </a:rPr>
              <a:t>5</a:t>
            </a:r>
            <a:r>
              <a:rPr lang="ja-JP" altLang="en-US" dirty="0">
                <a:solidFill>
                  <a:schemeClr val="tx1"/>
                </a:solidFill>
                <a:latin typeface="Meiryo UI" panose="020B0604030504040204" pitchFamily="50" charset="-128"/>
                <a:ea typeface="Meiryo UI" panose="020B0604030504040204" pitchFamily="50" charset="-128"/>
              </a:rPr>
              <a:t>波</a:t>
            </a:r>
            <a:endParaRPr lang="ja-JP" dirty="0">
              <a:solidFill>
                <a:schemeClr val="tx1"/>
              </a:solidFill>
              <a:latin typeface="Meiryo UI" panose="020B0604030504040204" pitchFamily="50" charset="-128"/>
              <a:ea typeface="Meiryo UI" panose="020B0604030504040204" pitchFamily="50" charset="-128"/>
            </a:endParaRPr>
          </a:p>
        </p:txBody>
      </p:sp>
      <p:sp>
        <p:nvSpPr>
          <p:cNvPr id="57" name="楕円 56"/>
          <p:cNvSpPr/>
          <p:nvPr/>
        </p:nvSpPr>
        <p:spPr>
          <a:xfrm>
            <a:off x="2797071" y="2590527"/>
            <a:ext cx="1177503" cy="360021"/>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chemeClr val="tx1"/>
                </a:solidFill>
                <a:latin typeface="Meiryo UI" panose="020B0604030504040204" pitchFamily="50" charset="-128"/>
                <a:ea typeface="Meiryo UI" panose="020B0604030504040204" pitchFamily="50" charset="-128"/>
              </a:rPr>
              <a:t>第</a:t>
            </a:r>
            <a:r>
              <a:rPr lang="en-US" altLang="ja-JP" dirty="0">
                <a:solidFill>
                  <a:schemeClr val="tx1"/>
                </a:solidFill>
                <a:latin typeface="Meiryo UI" panose="020B0604030504040204" pitchFamily="50" charset="-128"/>
                <a:ea typeface="Meiryo UI" panose="020B0604030504040204" pitchFamily="50" charset="-128"/>
              </a:rPr>
              <a:t>3</a:t>
            </a:r>
            <a:r>
              <a:rPr lang="ja-JP" altLang="en-US" dirty="0">
                <a:solidFill>
                  <a:schemeClr val="tx1"/>
                </a:solidFill>
                <a:latin typeface="Meiryo UI" panose="020B0604030504040204" pitchFamily="50" charset="-128"/>
                <a:ea typeface="Meiryo UI" panose="020B0604030504040204" pitchFamily="50" charset="-128"/>
              </a:rPr>
              <a:t>波</a:t>
            </a:r>
            <a:endParaRPr lang="ja-JP" dirty="0">
              <a:solidFill>
                <a:schemeClr val="tx1"/>
              </a:solidFill>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996128" y="5373216"/>
            <a:ext cx="6404578" cy="1100043"/>
            <a:chOff x="1140144" y="4526302"/>
            <a:chExt cx="6404578" cy="1100043"/>
          </a:xfrm>
        </p:grpSpPr>
        <p:sp>
          <p:nvSpPr>
            <p:cNvPr id="15" name="テキスト ボックス 14">
              <a:extLst>
                <a:ext uri="{FF2B5EF4-FFF2-40B4-BE49-F238E27FC236}">
                  <a16:creationId xmlns:a16="http://schemas.microsoft.com/office/drawing/2014/main" id="{34CF59F8-A367-4EC1-83BF-5D400B8A4CCC}"/>
                </a:ext>
              </a:extLst>
            </p:cNvPr>
            <p:cNvSpPr txBox="1"/>
            <p:nvPr/>
          </p:nvSpPr>
          <p:spPr>
            <a:xfrm>
              <a:off x="3011397" y="4644854"/>
              <a:ext cx="1118680" cy="461665"/>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大阪市</a:t>
              </a:r>
              <a:r>
                <a:rPr lang="ja-JP" altLang="en-US" sz="800" dirty="0" smtClean="0">
                  <a:latin typeface="Meiryo UI" panose="020B0604030504040204" pitchFamily="50" charset="-128"/>
                  <a:ea typeface="Meiryo UI" panose="020B0604030504040204" pitchFamily="50" charset="-128"/>
                </a:rPr>
                <a:t>全域</a:t>
              </a:r>
              <a:endParaRPr lang="en-US" altLang="ja-JP" sz="800" dirty="0" smtClean="0">
                <a:latin typeface="Meiryo UI" panose="020B0604030504040204" pitchFamily="50" charset="-128"/>
                <a:ea typeface="Meiryo UI" panose="020B0604030504040204" pitchFamily="50" charset="-128"/>
              </a:endParaRPr>
            </a:p>
            <a:p>
              <a:pPr marL="201221" indent="-201221" algn="ctr"/>
              <a:r>
                <a:rPr lang="ja-JP" altLang="en-US" sz="800" dirty="0" smtClean="0">
                  <a:latin typeface="Meiryo UI" panose="020B0604030504040204" pitchFamily="50" charset="-128"/>
                  <a:ea typeface="Meiryo UI" panose="020B0604030504040204" pitchFamily="50" charset="-128"/>
                </a:rPr>
                <a:t>時短</a:t>
              </a:r>
              <a:r>
                <a:rPr lang="ja-JP" altLang="en-US" sz="800" dirty="0">
                  <a:latin typeface="Meiryo UI" panose="020B0604030504040204" pitchFamily="50" charset="-128"/>
                  <a:ea typeface="Meiryo UI" panose="020B0604030504040204" pitchFamily="50" charset="-128"/>
                </a:rPr>
                <a:t>要請</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12/16</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1/13</a:t>
              </a: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3507932" y="4526302"/>
              <a:ext cx="1611563" cy="584775"/>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大阪市</a:t>
              </a:r>
              <a:r>
                <a:rPr lang="ja-JP" altLang="en-US" sz="800" dirty="0" smtClean="0">
                  <a:latin typeface="Meiryo UI" panose="020B0604030504040204" pitchFamily="50" charset="-128"/>
                  <a:ea typeface="Meiryo UI" panose="020B0604030504040204" pitchFamily="50" charset="-128"/>
                </a:rPr>
                <a:t>全域</a:t>
              </a:r>
              <a:endParaRPr lang="en-US" altLang="ja-JP" sz="800" dirty="0" smtClean="0">
                <a:latin typeface="Meiryo UI" panose="020B0604030504040204" pitchFamily="50" charset="-128"/>
                <a:ea typeface="Meiryo UI" panose="020B0604030504040204" pitchFamily="50" charset="-128"/>
              </a:endParaRPr>
            </a:p>
            <a:p>
              <a:pPr marL="201221" indent="-201221" algn="ctr"/>
              <a:r>
                <a:rPr lang="ja-JP" altLang="en-US" sz="800" dirty="0" smtClean="0">
                  <a:latin typeface="Meiryo UI" panose="020B0604030504040204" pitchFamily="50" charset="-128"/>
                  <a:ea typeface="Meiryo UI" panose="020B0604030504040204" pitchFamily="50" charset="-128"/>
                </a:rPr>
                <a:t>時短</a:t>
              </a:r>
              <a:r>
                <a:rPr lang="ja-JP" altLang="en-US" sz="800" dirty="0">
                  <a:latin typeface="Meiryo UI" panose="020B0604030504040204" pitchFamily="50" charset="-128"/>
                  <a:ea typeface="Meiryo UI" panose="020B0604030504040204" pitchFamily="50" charset="-128"/>
                </a:rPr>
                <a:t>要請</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3/1</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4/4</a:t>
              </a:r>
            </a:p>
            <a:p>
              <a:pPr marL="201221" indent="-201221" algn="ct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4/1</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4/4</a:t>
              </a:r>
              <a:r>
                <a:rPr lang="ja-JP" altLang="en-US" sz="800" dirty="0">
                  <a:latin typeface="Meiryo UI" panose="020B0604030504040204" pitchFamily="50" charset="-128"/>
                  <a:ea typeface="Meiryo UI" panose="020B0604030504040204" pitchFamily="50" charset="-128"/>
                </a:rPr>
                <a:t>府全域）</a:t>
              </a:r>
              <a:endParaRPr lang="en-US" altLang="ja-JP" sz="800" dirty="0">
                <a:latin typeface="Meiryo UI" panose="020B0604030504040204" pitchFamily="50" charset="-128"/>
                <a:ea typeface="Meiryo UI" panose="020B0604030504040204" pitchFamily="50" charset="-128"/>
              </a:endParaRPr>
            </a:p>
          </p:txBody>
        </p:sp>
        <p:sp>
          <p:nvSpPr>
            <p:cNvPr id="2" name="左右矢印 1"/>
            <p:cNvSpPr/>
            <p:nvPr/>
          </p:nvSpPr>
          <p:spPr>
            <a:xfrm>
              <a:off x="1442038" y="5064498"/>
              <a:ext cx="18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左右矢印 7"/>
            <p:cNvSpPr/>
            <p:nvPr/>
          </p:nvSpPr>
          <p:spPr>
            <a:xfrm>
              <a:off x="2452080" y="5072822"/>
              <a:ext cx="180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左右矢印 8"/>
            <p:cNvSpPr/>
            <p:nvPr/>
          </p:nvSpPr>
          <p:spPr>
            <a:xfrm>
              <a:off x="3365710" y="5072822"/>
              <a:ext cx="180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左右矢印 9"/>
            <p:cNvSpPr/>
            <p:nvPr/>
          </p:nvSpPr>
          <p:spPr>
            <a:xfrm>
              <a:off x="3558385" y="5076573"/>
              <a:ext cx="234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左右矢印 10"/>
            <p:cNvSpPr/>
            <p:nvPr/>
          </p:nvSpPr>
          <p:spPr>
            <a:xfrm>
              <a:off x="3794476" y="5072822"/>
              <a:ext cx="360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1140144" y="5212206"/>
              <a:ext cx="889471"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緊急事態宣言</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smtClean="0">
                  <a:latin typeface="Meiryo UI" panose="020B0604030504040204" pitchFamily="50" charset="-128"/>
                  <a:ea typeface="Meiryo UI" panose="020B0604030504040204" pitchFamily="50" charset="-128"/>
                </a:rPr>
                <a:t>4/7</a:t>
              </a:r>
              <a:r>
                <a:rPr lang="ja-JP" altLang="en-US" sz="800" dirty="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5/21</a:t>
              </a:r>
              <a:endParaRPr lang="en-US" altLang="ja-JP" sz="8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2000048" y="5207885"/>
              <a:ext cx="1118680"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ミナミ時短・休業要請</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8/6</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8/20</a:t>
              </a: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2822091" y="5155167"/>
              <a:ext cx="1118680" cy="461665"/>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キタ・ミナミ</a:t>
              </a:r>
              <a:endParaRPr lang="en-US" altLang="ja-JP" sz="800" dirty="0">
                <a:latin typeface="Meiryo UI" panose="020B0604030504040204" pitchFamily="50" charset="-128"/>
                <a:ea typeface="Meiryo UI" panose="020B0604030504040204" pitchFamily="50" charset="-128"/>
              </a:endParaRPr>
            </a:p>
            <a:p>
              <a:pPr marL="201221" indent="-201221" algn="ctr"/>
              <a:r>
                <a:rPr lang="ja-JP" altLang="en-US" sz="800" dirty="0">
                  <a:latin typeface="Meiryo UI" panose="020B0604030504040204" pitchFamily="50" charset="-128"/>
                  <a:ea typeface="Meiryo UI" panose="020B0604030504040204" pitchFamily="50" charset="-128"/>
                </a:rPr>
                <a:t>時短要請</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11/27</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12/15</a:t>
              </a: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3551430" y="5159077"/>
              <a:ext cx="889471"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緊急事態宣言</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1/14</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2/28</a:t>
              </a:r>
            </a:p>
          </p:txBody>
        </p:sp>
        <p:sp>
          <p:nvSpPr>
            <p:cNvPr id="17" name="左右矢印 16"/>
            <p:cNvSpPr/>
            <p:nvPr/>
          </p:nvSpPr>
          <p:spPr>
            <a:xfrm>
              <a:off x="4161963" y="5072995"/>
              <a:ext cx="288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左右矢印 18"/>
            <p:cNvSpPr/>
            <p:nvPr/>
          </p:nvSpPr>
          <p:spPr>
            <a:xfrm>
              <a:off x="4463124" y="5064498"/>
              <a:ext cx="144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左右矢印 19"/>
            <p:cNvSpPr/>
            <p:nvPr/>
          </p:nvSpPr>
          <p:spPr>
            <a:xfrm>
              <a:off x="4602758" y="5065140"/>
              <a:ext cx="504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34CF59F8-A367-4EC1-83BF-5D400B8A4CCC}"/>
                </a:ext>
              </a:extLst>
            </p:cNvPr>
            <p:cNvSpPr txBox="1"/>
            <p:nvPr/>
          </p:nvSpPr>
          <p:spPr>
            <a:xfrm>
              <a:off x="4530625" y="5128945"/>
              <a:ext cx="889471"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緊急事態宣言</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4/25</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6/20</a:t>
              </a: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4079104" y="5164680"/>
              <a:ext cx="889471" cy="461665"/>
            </a:xfrm>
            <a:prstGeom prst="rect">
              <a:avLst/>
            </a:prstGeom>
            <a:noFill/>
            <a:ln>
              <a:noFill/>
            </a:ln>
          </p:spPr>
          <p:txBody>
            <a:bodyPr wrap="square" rtlCol="0">
              <a:spAutoFit/>
            </a:bodyPr>
            <a:lstStyle/>
            <a:p>
              <a:pPr marL="201221" indent="-201221" algn="ctr"/>
              <a:r>
                <a:rPr lang="ja-JP" altLang="en-US" sz="800" dirty="0" err="1">
                  <a:latin typeface="Meiryo UI" panose="020B0604030504040204" pitchFamily="50" charset="-128"/>
                  <a:ea typeface="Meiryo UI" panose="020B0604030504040204" pitchFamily="50" charset="-128"/>
                </a:rPr>
                <a:t>まん</a:t>
              </a:r>
              <a:r>
                <a:rPr lang="ja-JP" altLang="en-US" sz="800" dirty="0" smtClean="0">
                  <a:latin typeface="Meiryo UI" panose="020B0604030504040204" pitchFamily="50" charset="-128"/>
                  <a:ea typeface="Meiryo UI" panose="020B0604030504040204" pitchFamily="50" charset="-128"/>
                </a:rPr>
                <a:t>防</a:t>
              </a:r>
              <a:endParaRPr lang="en-US" altLang="ja-JP" sz="800" dirty="0" smtClean="0">
                <a:latin typeface="Meiryo UI" panose="020B0604030504040204" pitchFamily="50" charset="-128"/>
                <a:ea typeface="Meiryo UI" panose="020B0604030504040204" pitchFamily="50" charset="-128"/>
              </a:endParaRPr>
            </a:p>
            <a:p>
              <a:pPr marL="201221" indent="-201221" algn="ctr"/>
              <a:r>
                <a:rPr lang="ja-JP" altLang="en-US" sz="800" dirty="0" smtClean="0">
                  <a:latin typeface="Meiryo UI" panose="020B0604030504040204" pitchFamily="50" charset="-128"/>
                  <a:ea typeface="Meiryo UI" panose="020B0604030504040204" pitchFamily="50" charset="-128"/>
                </a:rPr>
                <a:t>措置</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4/5</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4/24</a:t>
              </a: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814205" y="4757457"/>
              <a:ext cx="889471"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まん防措置</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6/21</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8/1</a:t>
              </a:r>
            </a:p>
          </p:txBody>
        </p:sp>
        <p:sp>
          <p:nvSpPr>
            <p:cNvPr id="24" name="左右矢印 23"/>
            <p:cNvSpPr/>
            <p:nvPr/>
          </p:nvSpPr>
          <p:spPr>
            <a:xfrm>
              <a:off x="5104696" y="5078752"/>
              <a:ext cx="324000" cy="89092"/>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a:extLst>
                <a:ext uri="{FF2B5EF4-FFF2-40B4-BE49-F238E27FC236}">
                  <a16:creationId xmlns:a16="http://schemas.microsoft.com/office/drawing/2014/main" id="{34CF59F8-A367-4EC1-83BF-5D400B8A4CCC}"/>
                </a:ext>
              </a:extLst>
            </p:cNvPr>
            <p:cNvSpPr txBox="1"/>
            <p:nvPr/>
          </p:nvSpPr>
          <p:spPr>
            <a:xfrm>
              <a:off x="5229379" y="5148395"/>
              <a:ext cx="889471"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緊急事態宣言</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8/2</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9/30</a:t>
              </a:r>
            </a:p>
          </p:txBody>
        </p:sp>
        <p:sp>
          <p:nvSpPr>
            <p:cNvPr id="44" name="左右矢印 43"/>
            <p:cNvSpPr/>
            <p:nvPr/>
          </p:nvSpPr>
          <p:spPr>
            <a:xfrm>
              <a:off x="5427495" y="5072822"/>
              <a:ext cx="43200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左右矢印 44"/>
            <p:cNvSpPr/>
            <p:nvPr/>
          </p:nvSpPr>
          <p:spPr>
            <a:xfrm>
              <a:off x="5866281" y="5083159"/>
              <a:ext cx="234000"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テキスト ボックス 46">
              <a:extLst>
                <a:ext uri="{FF2B5EF4-FFF2-40B4-BE49-F238E27FC236}">
                  <a16:creationId xmlns:a16="http://schemas.microsoft.com/office/drawing/2014/main" id="{34CF59F8-A367-4EC1-83BF-5D400B8A4CCC}"/>
                </a:ext>
              </a:extLst>
            </p:cNvPr>
            <p:cNvSpPr txBox="1"/>
            <p:nvPr/>
          </p:nvSpPr>
          <p:spPr>
            <a:xfrm>
              <a:off x="5166988" y="4752141"/>
              <a:ext cx="1611563"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大阪府全域時短要請</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a:latin typeface="Meiryo UI" panose="020B0604030504040204" pitchFamily="50" charset="-128"/>
                  <a:ea typeface="Meiryo UI" panose="020B0604030504040204" pitchFamily="50" charset="-128"/>
                </a:rPr>
                <a:t>10/1</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10/24</a:t>
              </a:r>
            </a:p>
          </p:txBody>
        </p:sp>
        <p:sp>
          <p:nvSpPr>
            <p:cNvPr id="59" name="テキスト ボックス 58">
              <a:extLst>
                <a:ext uri="{FF2B5EF4-FFF2-40B4-BE49-F238E27FC236}">
                  <a16:creationId xmlns:a16="http://schemas.microsoft.com/office/drawing/2014/main" id="{34CF59F8-A367-4EC1-83BF-5D400B8A4CCC}"/>
                </a:ext>
              </a:extLst>
            </p:cNvPr>
            <p:cNvSpPr txBox="1"/>
            <p:nvPr/>
          </p:nvSpPr>
          <p:spPr>
            <a:xfrm>
              <a:off x="6663832" y="5159077"/>
              <a:ext cx="880890" cy="338554"/>
            </a:xfrm>
            <a:prstGeom prst="rect">
              <a:avLst/>
            </a:prstGeom>
            <a:noFill/>
            <a:ln>
              <a:noFill/>
            </a:ln>
          </p:spPr>
          <p:txBody>
            <a:bodyPr wrap="square" rtlCol="0">
              <a:spAutoFit/>
            </a:bodyPr>
            <a:lstStyle/>
            <a:p>
              <a:pPr marL="201221" indent="-201221" algn="ctr"/>
              <a:r>
                <a:rPr lang="ja-JP" altLang="en-US" sz="800" dirty="0">
                  <a:latin typeface="Meiryo UI" panose="020B0604030504040204" pitchFamily="50" charset="-128"/>
                  <a:ea typeface="Meiryo UI" panose="020B0604030504040204" pitchFamily="50" charset="-128"/>
                </a:rPr>
                <a:t>まん防措置</a:t>
              </a:r>
              <a:endParaRPr lang="en-US" altLang="ja-JP" sz="800" dirty="0">
                <a:latin typeface="Meiryo UI" panose="020B0604030504040204" pitchFamily="50" charset="-128"/>
                <a:ea typeface="Meiryo UI" panose="020B0604030504040204" pitchFamily="50" charset="-128"/>
              </a:endParaRPr>
            </a:p>
            <a:p>
              <a:pPr marL="201221" indent="-201221" algn="ctr"/>
              <a:r>
                <a:rPr lang="en-US" altLang="ja-JP" sz="800" dirty="0" smtClean="0">
                  <a:latin typeface="Meiryo UI" panose="020B0604030504040204" pitchFamily="50" charset="-128"/>
                  <a:ea typeface="Meiryo UI" panose="020B0604030504040204" pitchFamily="50" charset="-128"/>
                </a:rPr>
                <a:t>1/27</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3/21</a:t>
              </a:r>
              <a:endParaRPr lang="en-US" altLang="ja-JP" sz="800" dirty="0">
                <a:latin typeface="Meiryo UI" panose="020B0604030504040204" pitchFamily="50" charset="-128"/>
                <a:ea typeface="Meiryo UI" panose="020B0604030504040204" pitchFamily="50" charset="-128"/>
              </a:endParaRPr>
            </a:p>
          </p:txBody>
        </p:sp>
        <p:sp>
          <p:nvSpPr>
            <p:cNvPr id="62" name="左右矢印 61"/>
            <p:cNvSpPr/>
            <p:nvPr/>
          </p:nvSpPr>
          <p:spPr>
            <a:xfrm>
              <a:off x="6842712" y="5079869"/>
              <a:ext cx="468000" cy="89092"/>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75" name="楕円 74"/>
          <p:cNvSpPr/>
          <p:nvPr/>
        </p:nvSpPr>
        <p:spPr>
          <a:xfrm>
            <a:off x="6300191" y="2132856"/>
            <a:ext cx="1512169" cy="36000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smtClean="0">
                <a:solidFill>
                  <a:schemeClr val="tx1"/>
                </a:solidFill>
                <a:latin typeface="Meiryo UI" panose="020B0604030504040204" pitchFamily="50" charset="-128"/>
                <a:ea typeface="Meiryo UI" panose="020B0604030504040204" pitchFamily="50" charset="-128"/>
              </a:rPr>
              <a:t>第</a:t>
            </a:r>
            <a:r>
              <a:rPr lang="en-US" altLang="ja-JP" dirty="0">
                <a:solidFill>
                  <a:schemeClr val="tx1"/>
                </a:solidFill>
                <a:latin typeface="Meiryo UI" panose="020B0604030504040204" pitchFamily="50" charset="-128"/>
                <a:ea typeface="Meiryo UI" panose="020B0604030504040204" pitchFamily="50" charset="-128"/>
              </a:rPr>
              <a:t>6</a:t>
            </a:r>
            <a:r>
              <a:rPr lang="ja-JP" altLang="en-US" dirty="0" smtClean="0">
                <a:solidFill>
                  <a:schemeClr val="tx1"/>
                </a:solidFill>
                <a:latin typeface="Meiryo UI" panose="020B0604030504040204" pitchFamily="50" charset="-128"/>
                <a:ea typeface="Meiryo UI" panose="020B0604030504040204" pitchFamily="50" charset="-128"/>
              </a:rPr>
              <a:t>波</a:t>
            </a:r>
            <a:endParaRPr lang="ja-JP"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18</a:t>
            </a:fld>
            <a:endParaRPr lang="ja-JP" altLang="en-US" dirty="0"/>
          </a:p>
        </p:txBody>
      </p:sp>
      <p:sp>
        <p:nvSpPr>
          <p:cNvPr id="46" name="テキスト ボックス 45">
            <a:extLst>
              <a:ext uri="{FF2B5EF4-FFF2-40B4-BE49-F238E27FC236}">
                <a16:creationId xmlns:a16="http://schemas.microsoft.com/office/drawing/2014/main" id="{34CF59F8-A367-4EC1-83BF-5D400B8A4CCC}"/>
              </a:ext>
            </a:extLst>
          </p:cNvPr>
          <p:cNvSpPr txBox="1"/>
          <p:nvPr/>
        </p:nvSpPr>
        <p:spPr>
          <a:xfrm>
            <a:off x="6989745" y="2578486"/>
            <a:ext cx="1167340" cy="230832"/>
          </a:xfrm>
          <a:prstGeom prst="rect">
            <a:avLst/>
          </a:prstGeom>
          <a:noFill/>
          <a:ln>
            <a:noFill/>
          </a:ln>
        </p:spPr>
        <p:txBody>
          <a:bodyPr wrap="square" rtlCol="0">
            <a:spAutoFit/>
          </a:bodyPr>
          <a:lstStyle/>
          <a:p>
            <a:pPr marL="201221" indent="-201221" algn="ctr"/>
            <a:r>
              <a:rPr lang="ja-JP" altLang="en-US" sz="900" dirty="0" smtClean="0">
                <a:latin typeface="Meiryo UI" panose="020B0604030504040204" pitchFamily="50" charset="-128"/>
                <a:ea typeface="Meiryo UI" panose="020B0604030504040204" pitchFamily="50" charset="-128"/>
              </a:rPr>
              <a:t>左軸：陽性者数</a:t>
            </a:r>
            <a:endParaRPr lang="en-US" altLang="ja-JP" sz="9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34CF59F8-A367-4EC1-83BF-5D400B8A4CCC}"/>
              </a:ext>
            </a:extLst>
          </p:cNvPr>
          <p:cNvSpPr txBox="1"/>
          <p:nvPr/>
        </p:nvSpPr>
        <p:spPr>
          <a:xfrm>
            <a:off x="5518980" y="2628677"/>
            <a:ext cx="1167340" cy="230832"/>
          </a:xfrm>
          <a:prstGeom prst="rect">
            <a:avLst/>
          </a:prstGeom>
          <a:noFill/>
          <a:ln>
            <a:noFill/>
          </a:ln>
        </p:spPr>
        <p:txBody>
          <a:bodyPr wrap="square" rtlCol="0">
            <a:spAutoFit/>
          </a:bodyPr>
          <a:lstStyle/>
          <a:p>
            <a:pPr marL="201221" indent="-201221" algn="ctr"/>
            <a:r>
              <a:rPr lang="ja-JP" altLang="en-US" sz="900" dirty="0" smtClean="0">
                <a:latin typeface="Meiryo UI" panose="020B0604030504040204" pitchFamily="50" charset="-128"/>
                <a:ea typeface="Meiryo UI" panose="020B0604030504040204" pitchFamily="50" charset="-128"/>
              </a:rPr>
              <a:t>右軸：病床使用率</a:t>
            </a:r>
            <a:endParaRPr lang="en-US" altLang="ja-JP" sz="900"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34CF59F8-A367-4EC1-83BF-5D400B8A4CCC}"/>
              </a:ext>
            </a:extLst>
          </p:cNvPr>
          <p:cNvSpPr txBox="1"/>
          <p:nvPr/>
        </p:nvSpPr>
        <p:spPr>
          <a:xfrm>
            <a:off x="2723026" y="1890382"/>
            <a:ext cx="1444688" cy="230832"/>
          </a:xfrm>
          <a:prstGeom prst="rect">
            <a:avLst/>
          </a:prstGeom>
          <a:noFill/>
          <a:ln>
            <a:noFill/>
          </a:ln>
        </p:spPr>
        <p:txBody>
          <a:bodyPr wrap="square" rtlCol="0">
            <a:spAutoFit/>
          </a:bodyPr>
          <a:lstStyle/>
          <a:p>
            <a:pPr marL="201221" indent="-201221" algn="ctr"/>
            <a:r>
              <a:rPr lang="ja-JP" altLang="en-US" sz="900" dirty="0" smtClean="0">
                <a:latin typeface="Meiryo UI" panose="020B0604030504040204" pitchFamily="50" charset="-128"/>
                <a:ea typeface="Meiryo UI" panose="020B0604030504040204" pitchFamily="50" charset="-128"/>
              </a:rPr>
              <a:t>右軸：重症病床使用率</a:t>
            </a:r>
            <a:endParaRPr lang="en-US" altLang="ja-JP" sz="900" dirty="0">
              <a:latin typeface="Meiryo UI" panose="020B0604030504040204" pitchFamily="50" charset="-128"/>
              <a:ea typeface="Meiryo UI" panose="020B0604030504040204" pitchFamily="50" charset="-128"/>
            </a:endParaRPr>
          </a:p>
        </p:txBody>
      </p:sp>
      <p:cxnSp>
        <p:nvCxnSpPr>
          <p:cNvPr id="5" name="直線矢印コネクタ 4"/>
          <p:cNvCxnSpPr>
            <a:stCxn id="51" idx="2"/>
          </p:cNvCxnSpPr>
          <p:nvPr/>
        </p:nvCxnSpPr>
        <p:spPr>
          <a:xfrm>
            <a:off x="6102650" y="2859509"/>
            <a:ext cx="583670" cy="3534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54" idx="2"/>
          </p:cNvCxnSpPr>
          <p:nvPr/>
        </p:nvCxnSpPr>
        <p:spPr>
          <a:xfrm>
            <a:off x="3445370" y="2121214"/>
            <a:ext cx="894118" cy="7382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46" idx="2"/>
          </p:cNvCxnSpPr>
          <p:nvPr/>
        </p:nvCxnSpPr>
        <p:spPr>
          <a:xfrm>
            <a:off x="7573415" y="2809318"/>
            <a:ext cx="526977" cy="2596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フローチャート: 論理積ゲート 3"/>
          <p:cNvSpPr/>
          <p:nvPr/>
        </p:nvSpPr>
        <p:spPr>
          <a:xfrm flipH="1">
            <a:off x="7812359" y="2158752"/>
            <a:ext cx="649912" cy="334104"/>
          </a:xfrm>
          <a:prstGeom prst="flowChartDelay">
            <a:avLst/>
          </a:prstGeom>
          <a:gradFill flip="none" rotWithShape="1">
            <a:gsLst>
              <a:gs pos="0">
                <a:srgbClr val="F7FAFD">
                  <a:lumMod val="5000"/>
                  <a:lumOff val="95000"/>
                </a:srgbClr>
              </a:gs>
              <a:gs pos="74000">
                <a:srgbClr val="B5D2EC"/>
              </a:gs>
              <a:gs pos="83000">
                <a:srgbClr val="B5D2EC"/>
              </a:gs>
              <a:gs pos="100000">
                <a:srgbClr val="CEE1F2"/>
              </a:gs>
            </a:gsLst>
            <a:lin ang="5400000" scaled="1"/>
            <a:tileRect/>
          </a:gradFill>
          <a:ln>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第</a:t>
            </a:r>
            <a:r>
              <a:rPr kumimoji="1" lang="en-US" altLang="ja-JP" sz="1100" dirty="0" smtClean="0">
                <a:solidFill>
                  <a:schemeClr val="tx1"/>
                </a:solidFill>
                <a:latin typeface="Meiryo UI" panose="020B0604030504040204" pitchFamily="50" charset="-128"/>
                <a:ea typeface="Meiryo UI" panose="020B0604030504040204" pitchFamily="50" charset="-128"/>
              </a:rPr>
              <a:t>7</a:t>
            </a:r>
            <a:r>
              <a:rPr kumimoji="1" lang="ja-JP" altLang="en-US" sz="1100" dirty="0" smtClean="0">
                <a:solidFill>
                  <a:schemeClr val="tx1"/>
                </a:solidFill>
                <a:latin typeface="Meiryo UI" panose="020B0604030504040204" pitchFamily="50" charset="-128"/>
                <a:ea typeface="Meiryo UI" panose="020B0604030504040204" pitchFamily="50" charset="-128"/>
              </a:rPr>
              <a:t>波</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95929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p:cNvGraphicFramePr>
            <a:graphicFrameLocks/>
          </p:cNvGraphicFramePr>
          <p:nvPr>
            <p:extLst>
              <p:ext uri="{D42A27DB-BD31-4B8C-83A1-F6EECF244321}">
                <p14:modId xmlns:p14="http://schemas.microsoft.com/office/powerpoint/2010/main" val="4277504957"/>
              </p:ext>
            </p:extLst>
          </p:nvPr>
        </p:nvGraphicFramePr>
        <p:xfrm>
          <a:off x="134373" y="2177539"/>
          <a:ext cx="8712000" cy="3819599"/>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業況判断ＤＩ（近畿）　</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新型コロナウイルス感染症の影響を受けて企業の景況感（日銀短観 </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月から</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月にかけて急速に落ち込んだ。</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月以降は緩やかな回復傾向に</a:t>
            </a:r>
            <a:r>
              <a:rPr lang="ja-JP" altLang="en-US" sz="1400" dirty="0" smtClean="0">
                <a:latin typeface="Meiryo UI" panose="020B0604030504040204" pitchFamily="50" charset="-128"/>
                <a:ea typeface="Meiryo UI" panose="020B0604030504040204" pitchFamily="50" charset="-128"/>
              </a:rPr>
              <a:t>あったが</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月に再度下落した。非製造業については、</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月に回復したものの、</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月見通しでは製造業とともに再度下落すると見込まれている。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4CF59F8-A367-4EC1-83BF-5D400B8A4CCC}"/>
              </a:ext>
            </a:extLst>
          </p:cNvPr>
          <p:cNvSpPr txBox="1"/>
          <p:nvPr/>
        </p:nvSpPr>
        <p:spPr>
          <a:xfrm>
            <a:off x="3421058" y="1884830"/>
            <a:ext cx="2520000" cy="307777"/>
          </a:xfrm>
          <a:prstGeom prst="rect">
            <a:avLst/>
          </a:prstGeom>
          <a:noFill/>
          <a:ln>
            <a:noFill/>
          </a:ln>
        </p:spPr>
        <p:txBody>
          <a:bodyPr wrap="square" rtlCol="0">
            <a:spAutoFit/>
          </a:bodyPr>
          <a:lstStyle/>
          <a:p>
            <a:pPr marL="201221" indent="-201221" algn="ctr"/>
            <a:r>
              <a:rPr lang="ja-JP" altLang="en-US" sz="1400" dirty="0">
                <a:latin typeface="Meiryo UI" panose="020B0604030504040204" pitchFamily="50" charset="-128"/>
                <a:ea typeface="Meiryo UI" panose="020B0604030504040204" pitchFamily="50" charset="-128"/>
              </a:rPr>
              <a:t>業況判断</a:t>
            </a:r>
            <a:r>
              <a:rPr lang="en-US" altLang="ja-JP" sz="1400" dirty="0">
                <a:latin typeface="Meiryo UI" panose="020B0604030504040204" pitchFamily="50" charset="-128"/>
                <a:ea typeface="Meiryo UI" panose="020B0604030504040204" pitchFamily="50" charset="-128"/>
              </a:rPr>
              <a:t>DI</a:t>
            </a:r>
            <a:r>
              <a:rPr lang="ja-JP" altLang="en-US" sz="1400" dirty="0">
                <a:latin typeface="Meiryo UI" panose="020B0604030504040204" pitchFamily="50" charset="-128"/>
                <a:ea typeface="Meiryo UI" panose="020B0604030504040204" pitchFamily="50" charset="-128"/>
              </a:rPr>
              <a:t>（近畿地区）</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5243798" y="6140861"/>
            <a:ext cx="3934102" cy="360040"/>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a:p>
            <a:pPr marL="201221" indent="-201221"/>
            <a:r>
              <a:rPr lang="en-US" altLang="ja-JP" sz="831" dirty="0">
                <a:latin typeface="Meiryo UI" panose="020B0604030504040204" pitchFamily="50" charset="-128"/>
                <a:ea typeface="Meiryo UI" panose="020B0604030504040204" pitchFamily="50" charset="-128"/>
              </a:rPr>
              <a:t>※2022</a:t>
            </a:r>
            <a:r>
              <a:rPr lang="ja-JP" altLang="en-US" sz="831" dirty="0" smtClean="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9</a:t>
            </a:r>
            <a:r>
              <a:rPr lang="ja-JP" altLang="en-US" sz="831" dirty="0" smtClean="0">
                <a:latin typeface="Meiryo UI" panose="020B0604030504040204" pitchFamily="50" charset="-128"/>
                <a:ea typeface="Meiryo UI" panose="020B0604030504040204" pitchFamily="50" charset="-128"/>
              </a:rPr>
              <a:t>月</a:t>
            </a:r>
            <a:r>
              <a:rPr lang="ja-JP" altLang="en-US" sz="831" dirty="0">
                <a:latin typeface="Meiryo UI" panose="020B0604030504040204" pitchFamily="50" charset="-128"/>
                <a:ea typeface="Meiryo UI" panose="020B0604030504040204" pitchFamily="50" charset="-128"/>
              </a:rPr>
              <a:t>の数値は先行き</a:t>
            </a:r>
            <a:r>
              <a:rPr lang="en-US" altLang="ja-JP" sz="831" dirty="0">
                <a:latin typeface="Meiryo UI" panose="020B0604030504040204" pitchFamily="50" charset="-128"/>
                <a:ea typeface="Meiryo UI" panose="020B0604030504040204" pitchFamily="50" charset="-128"/>
              </a:rPr>
              <a:t>DI</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1</a:t>
            </a:fld>
            <a:endParaRPr lang="ja-JP" altLang="en-US" dirty="0"/>
          </a:p>
        </p:txBody>
      </p:sp>
    </p:spTree>
    <p:extLst>
      <p:ext uri="{BB962C8B-B14F-4D97-AF65-F5344CB8AC3E}">
        <p14:creationId xmlns:p14="http://schemas.microsoft.com/office/powerpoint/2010/main" val="2518116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1587640323"/>
              </p:ext>
            </p:extLst>
          </p:nvPr>
        </p:nvGraphicFramePr>
        <p:xfrm>
          <a:off x="135086" y="3983339"/>
          <a:ext cx="9001844" cy="23389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3236229733"/>
              </p:ext>
            </p:extLst>
          </p:nvPr>
        </p:nvGraphicFramePr>
        <p:xfrm>
          <a:off x="135086" y="1817581"/>
          <a:ext cx="9001701" cy="1960152"/>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業種別</a:t>
            </a:r>
            <a:r>
              <a:rPr lang="ja-JP" altLang="en-US" sz="2000" b="1" kern="100" dirty="0">
                <a:solidFill>
                  <a:schemeClr val="tx1"/>
                </a:solidFill>
                <a:ea typeface="Meiryo UI" panose="020B0604030504040204" pitchFamily="50" charset="-128"/>
                <a:cs typeface="Times New Roman" panose="02020603050405020304" pitchFamily="18" charset="0"/>
              </a:rPr>
              <a:t>ＤＩ</a:t>
            </a:r>
            <a:r>
              <a:rPr lang="ja-JP" altLang="en-US" sz="2000" b="1" kern="100" dirty="0">
                <a:solidFill>
                  <a:sysClr val="windowText" lastClr="000000"/>
                </a:solidFill>
                <a:ea typeface="Meiryo UI" panose="020B0604030504040204" pitchFamily="50" charset="-128"/>
                <a:cs typeface="Times New Roman" panose="02020603050405020304" pitchFamily="18" charset="0"/>
              </a:rPr>
              <a:t>（近畿）</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764704"/>
            <a:ext cx="8776102" cy="954107"/>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近畿の景況感は、</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月にかけて全体的に持ち直しの傾向が</a:t>
            </a:r>
            <a:r>
              <a:rPr lang="ja-JP" altLang="en-US" sz="1400" dirty="0" smtClean="0">
                <a:latin typeface="Meiryo UI" panose="020B0604030504040204" pitchFamily="50" charset="-128"/>
                <a:ea typeface="Meiryo UI" panose="020B0604030504040204" pitchFamily="50" charset="-128"/>
              </a:rPr>
              <a:t>見られたものの、</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月以降、全体的に下落傾向が見られる。</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また</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宿泊・飲食サービスについては</a:t>
            </a:r>
            <a:r>
              <a:rPr lang="ja-JP" altLang="en-US" sz="1400" dirty="0" smtClean="0">
                <a:latin typeface="Meiryo UI" panose="020B0604030504040204" pitchFamily="50" charset="-128"/>
                <a:ea typeface="Meiryo UI" panose="020B0604030504040204" pitchFamily="50" charset="-128"/>
              </a:rPr>
              <a:t>、依然として</a:t>
            </a:r>
            <a:r>
              <a:rPr lang="ja-JP" altLang="en-US" sz="1400" dirty="0">
                <a:latin typeface="Meiryo UI" panose="020B0604030504040204" pitchFamily="50" charset="-128"/>
                <a:ea typeface="Meiryo UI" panose="020B0604030504040204" pitchFamily="50" charset="-128"/>
              </a:rPr>
              <a:t>新型コロナウイルス感染症拡大の影響を受けているものの、改善傾向が</a:t>
            </a:r>
            <a:r>
              <a:rPr lang="ja-JP" altLang="en-US" sz="1400" dirty="0" smtClean="0">
                <a:latin typeface="Meiryo UI" panose="020B0604030504040204" pitchFamily="50" charset="-128"/>
                <a:ea typeface="Meiryo UI" panose="020B0604030504040204" pitchFamily="50" charset="-128"/>
              </a:rPr>
              <a:t>見られる</a:t>
            </a:r>
            <a:r>
              <a:rPr lang="ja-JP" altLang="en-US" sz="1400" dirty="0">
                <a:latin typeface="Meiryo UI" panose="020B0604030504040204" pitchFamily="50" charset="-128"/>
                <a:ea typeface="Meiryo UI" panose="020B0604030504040204" pitchFamily="50" charset="-128"/>
              </a:rPr>
              <a:t>。</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5436096" y="6565619"/>
            <a:ext cx="1980237" cy="220188"/>
          </a:xfrm>
          <a:prstGeom prst="rect">
            <a:avLst/>
          </a:prstGeom>
        </p:spPr>
        <p:txBody>
          <a:bodyPr wrap="square">
            <a:spAutoFit/>
          </a:bodyPr>
          <a:lstStyle/>
          <a:p>
            <a:r>
              <a:rPr lang="ja-JP" altLang="en-US" sz="831" dirty="0">
                <a:latin typeface="Meiryo UI" panose="020B0604030504040204" pitchFamily="50" charset="-128"/>
                <a:ea typeface="Meiryo UI" panose="020B0604030504040204" pitchFamily="50" charset="-128"/>
              </a:rPr>
              <a:t>※</a:t>
            </a:r>
            <a:r>
              <a:rPr lang="en-US" altLang="ja-JP" sz="831" dirty="0">
                <a:latin typeface="Meiryo UI" panose="020B0604030504040204" pitchFamily="50" charset="-128"/>
                <a:ea typeface="Meiryo UI" panose="020B0604030504040204" pitchFamily="50" charset="-128"/>
              </a:rPr>
              <a:t>2022</a:t>
            </a:r>
            <a:r>
              <a:rPr lang="ja-JP" altLang="en-US" sz="831" dirty="0" smtClean="0">
                <a:latin typeface="Meiryo UI" panose="020B0604030504040204" pitchFamily="50" charset="-128"/>
                <a:ea typeface="Meiryo UI" panose="020B0604030504040204" pitchFamily="50" charset="-128"/>
              </a:rPr>
              <a:t>年</a:t>
            </a:r>
            <a:r>
              <a:rPr lang="en-US" altLang="ja-JP" sz="831" dirty="0">
                <a:latin typeface="Meiryo UI" panose="020B0604030504040204" pitchFamily="50" charset="-128"/>
                <a:ea typeface="Meiryo UI" panose="020B0604030504040204" pitchFamily="50" charset="-128"/>
              </a:rPr>
              <a:t>9</a:t>
            </a:r>
            <a:r>
              <a:rPr lang="ja-JP" altLang="en-US" sz="831" dirty="0" smtClean="0">
                <a:latin typeface="Meiryo UI" panose="020B0604030504040204" pitchFamily="50" charset="-128"/>
                <a:ea typeface="Meiryo UI" panose="020B0604030504040204" pitchFamily="50" charset="-128"/>
              </a:rPr>
              <a:t>月</a:t>
            </a:r>
            <a:r>
              <a:rPr lang="ja-JP" altLang="en-US" sz="831" dirty="0">
                <a:latin typeface="Meiryo UI" panose="020B0604030504040204" pitchFamily="50" charset="-128"/>
                <a:ea typeface="Meiryo UI" panose="020B0604030504040204" pitchFamily="50" charset="-128"/>
              </a:rPr>
              <a:t>の数値は先行き</a:t>
            </a:r>
            <a:r>
              <a:rPr lang="en-US" altLang="ja-JP" sz="831" dirty="0">
                <a:latin typeface="Meiryo UI" panose="020B0604030504040204" pitchFamily="50" charset="-128"/>
                <a:ea typeface="Meiryo UI" panose="020B0604030504040204" pitchFamily="50" charset="-128"/>
              </a:rPr>
              <a:t>DI</a:t>
            </a:r>
          </a:p>
        </p:txBody>
      </p: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436096" y="6381328"/>
            <a:ext cx="3743701" cy="220188"/>
          </a:xfrm>
          <a:prstGeom prst="rect">
            <a:avLst/>
          </a:prstGeom>
          <a:noFill/>
          <a:ln>
            <a:noFill/>
          </a:ln>
        </p:spPr>
        <p:txBody>
          <a:bodyPr wrap="square" rtlCol="0">
            <a:spAutoFit/>
          </a:bodyPr>
          <a:lstStyle/>
          <a:p>
            <a:pPr marL="201221" indent="-201221"/>
            <a:r>
              <a:rPr lang="ja-JP" altLang="en-US" sz="831" dirty="0">
                <a:latin typeface="Meiryo UI" panose="020B0604030504040204" pitchFamily="50" charset="-128"/>
                <a:ea typeface="Meiryo UI" panose="020B0604030504040204" pitchFamily="50" charset="-128"/>
              </a:rPr>
              <a:t>出典：日本銀行大阪支店 「全国企業短期経済観測調査（近畿地区）」より作成</a:t>
            </a:r>
            <a:endParaRPr lang="en-US" altLang="ja-JP" sz="831" dirty="0">
              <a:latin typeface="Meiryo UI" panose="020B0604030504040204" pitchFamily="50" charset="-128"/>
              <a:ea typeface="Meiryo UI" panose="020B0604030504040204" pitchFamily="50" charset="-128"/>
            </a:endParaRPr>
          </a:p>
        </p:txBody>
      </p:sp>
      <p:sp>
        <p:nvSpPr>
          <p:cNvPr id="69" name="角丸四角形 68"/>
          <p:cNvSpPr/>
          <p:nvPr/>
        </p:nvSpPr>
        <p:spPr>
          <a:xfrm>
            <a:off x="8226488" y="3919704"/>
            <a:ext cx="821760" cy="2229184"/>
          </a:xfrm>
          <a:prstGeom prst="roundRect">
            <a:avLst>
              <a:gd name="adj" fmla="val 10545"/>
            </a:avLst>
          </a:prstGeom>
          <a:noFill/>
          <a:ln w="22225" cmpd="dbl">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1015" dirty="0"/>
          </a:p>
        </p:txBody>
      </p:sp>
      <p:sp>
        <p:nvSpPr>
          <p:cNvPr id="10" name="テキスト ボックス 9">
            <a:extLst>
              <a:ext uri="{FF2B5EF4-FFF2-40B4-BE49-F238E27FC236}">
                <a16:creationId xmlns:a16="http://schemas.microsoft.com/office/drawing/2014/main" id="{34CF59F8-A367-4EC1-83BF-5D400B8A4CCC}"/>
              </a:ext>
            </a:extLst>
          </p:cNvPr>
          <p:cNvSpPr txBox="1"/>
          <p:nvPr/>
        </p:nvSpPr>
        <p:spPr>
          <a:xfrm>
            <a:off x="2915816" y="1537371"/>
            <a:ext cx="3528392"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全産業、製造業</a:t>
            </a:r>
            <a:r>
              <a:rPr lang="en-US" altLang="ja-JP" sz="1200" dirty="0">
                <a:latin typeface="Meiryo UI" panose="020B0604030504040204" pitchFamily="50" charset="-128"/>
                <a:ea typeface="Meiryo UI" panose="020B0604030504040204" pitchFamily="50" charset="-128"/>
              </a:rPr>
              <a:t>〕</a:t>
            </a: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3121895" y="3800073"/>
            <a:ext cx="2954904"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業種別業況判断（近畿地区）</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非製造業</a:t>
            </a:r>
            <a:r>
              <a:rPr lang="en-US" altLang="ja-JP" sz="1200" dirty="0">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2</a:t>
            </a:fld>
            <a:endParaRPr lang="ja-JP" altLang="en-US" dirty="0"/>
          </a:p>
        </p:txBody>
      </p:sp>
    </p:spTree>
    <p:extLst>
      <p:ext uri="{BB962C8B-B14F-4D97-AF65-F5344CB8AC3E}">
        <p14:creationId xmlns:p14="http://schemas.microsoft.com/office/powerpoint/2010/main" val="2067509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グラフ 23"/>
          <p:cNvGraphicFramePr>
            <a:graphicFrameLocks/>
          </p:cNvGraphicFramePr>
          <p:nvPr>
            <p:extLst>
              <p:ext uri="{D42A27DB-BD31-4B8C-83A1-F6EECF244321}">
                <p14:modId xmlns:p14="http://schemas.microsoft.com/office/powerpoint/2010/main" val="3175073750"/>
              </p:ext>
            </p:extLst>
          </p:nvPr>
        </p:nvGraphicFramePr>
        <p:xfrm>
          <a:off x="328260" y="3506303"/>
          <a:ext cx="6119999" cy="2988000"/>
        </p:xfrm>
        <a:graphic>
          <a:graphicData uri="http://schemas.openxmlformats.org/drawingml/2006/chart">
            <c:chart xmlns:c="http://schemas.openxmlformats.org/drawingml/2006/chart" xmlns:r="http://schemas.openxmlformats.org/officeDocument/2006/relationships" r:id="rId3"/>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倒産の動向（全国・大阪）</a:t>
            </a:r>
          </a:p>
        </p:txBody>
      </p:sp>
      <p:sp>
        <p:nvSpPr>
          <p:cNvPr id="37" name="テキスト ボックス 36"/>
          <p:cNvSpPr txBox="1"/>
          <p:nvPr/>
        </p:nvSpPr>
        <p:spPr>
          <a:xfrm>
            <a:off x="45095" y="614201"/>
            <a:ext cx="8776102" cy="1169551"/>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新型コロナウイルス感染症の拡大以降、実質無利子・無担保融資などの資金支援等により全体的な倒産件数は減少傾向。</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一方、コロナ関連の倒産件数</a:t>
            </a:r>
            <a:r>
              <a:rPr lang="ja-JP" altLang="en-US" sz="1400" dirty="0" smtClean="0">
                <a:latin typeface="Meiryo UI" panose="020B0604030504040204" pitchFamily="50" charset="-128"/>
                <a:ea typeface="Meiryo UI" panose="020B0604030504040204" pitchFamily="50" charset="-128"/>
              </a:rPr>
              <a:t>は引き続き高い水準にあり、</a:t>
            </a:r>
            <a:r>
              <a:rPr lang="en-US" altLang="ja-JP" sz="1400" dirty="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8</a:t>
            </a:r>
            <a:r>
              <a:rPr lang="ja-JP" altLang="en-US" sz="1400" dirty="0" smtClean="0">
                <a:latin typeface="Meiryo UI" panose="020B0604030504040204" pitchFamily="50" charset="-128"/>
                <a:ea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rPr>
              <a:t>日</a:t>
            </a:r>
            <a:r>
              <a:rPr lang="ja-JP" altLang="en-US" sz="1400" dirty="0">
                <a:latin typeface="Meiryo UI" panose="020B0604030504040204" pitchFamily="50" charset="-128"/>
                <a:ea typeface="Meiryo UI" panose="020B0604030504040204" pitchFamily="50" charset="-128"/>
              </a:rPr>
              <a:t>時点で、全国</a:t>
            </a:r>
            <a:r>
              <a:rPr lang="ja-JP" altLang="en-US" sz="1400" dirty="0" smtClean="0">
                <a:latin typeface="Meiryo UI" panose="020B0604030504040204" pitchFamily="50" charset="-128"/>
                <a:ea typeface="Meiryo UI" panose="020B0604030504040204" pitchFamily="50" charset="-128"/>
              </a:rPr>
              <a:t>で</a:t>
            </a:r>
            <a:r>
              <a:rPr lang="en-US" altLang="ja-JP" sz="1400" dirty="0" smtClean="0">
                <a:latin typeface="Meiryo UI" panose="020B0604030504040204" pitchFamily="50" charset="-128"/>
                <a:ea typeface="Meiryo UI" panose="020B0604030504040204" pitchFamily="50" charset="-128"/>
              </a:rPr>
              <a:t>3,936</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（自主的な廃業は含まれていない）</a:t>
            </a:r>
            <a:r>
              <a:rPr lang="ja-JP" altLang="en-US" sz="1400" dirty="0" smtClean="0">
                <a:latin typeface="Meiryo UI" panose="020B0604030504040204" pitchFamily="50" charset="-128"/>
                <a:ea typeface="Meiryo UI" panose="020B0604030504040204" pitchFamily="50" charset="-128"/>
              </a:rPr>
              <a:t>。大阪</a:t>
            </a:r>
            <a:r>
              <a:rPr lang="ja-JP" altLang="en-US" sz="1400" dirty="0">
                <a:latin typeface="Meiryo UI" panose="020B0604030504040204" pitchFamily="50" charset="-128"/>
                <a:ea typeface="Meiryo UI" panose="020B0604030504040204" pitchFamily="50" charset="-128"/>
              </a:rPr>
              <a:t>の倒産件数は</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403</a:t>
            </a:r>
            <a:r>
              <a:rPr lang="ja-JP" altLang="en-US" sz="1400" dirty="0" smtClean="0">
                <a:latin typeface="Meiryo UI" panose="020B0604030504040204" pitchFamily="50" charset="-128"/>
                <a:ea typeface="Meiryo UI" panose="020B0604030504040204" pitchFamily="50" charset="-128"/>
              </a:rPr>
              <a:t>件</a:t>
            </a:r>
            <a:r>
              <a:rPr lang="ja-JP" altLang="en-US" sz="1400" dirty="0">
                <a:latin typeface="Meiryo UI" panose="020B0604030504040204" pitchFamily="50" charset="-128"/>
                <a:ea typeface="Meiryo UI" panose="020B0604030504040204" pitchFamily="50" charset="-128"/>
              </a:rPr>
              <a:t>であり</a:t>
            </a:r>
            <a:r>
              <a:rPr lang="ja-JP" altLang="en-US" sz="1400" dirty="0" smtClean="0">
                <a:latin typeface="Meiryo UI" panose="020B0604030504040204" pitchFamily="50" charset="-128"/>
                <a:ea typeface="Meiryo UI" panose="020B0604030504040204" pitchFamily="50" charset="-128"/>
              </a:rPr>
              <a:t>、東京に次いで２番目に</a:t>
            </a:r>
            <a:r>
              <a:rPr lang="ja-JP" altLang="en-US" sz="1400" dirty="0">
                <a:latin typeface="Meiryo UI" panose="020B0604030504040204" pitchFamily="50" charset="-128"/>
                <a:ea typeface="Meiryo UI" panose="020B0604030504040204" pitchFamily="50" charset="-128"/>
              </a:rPr>
              <a:t>多い</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業種別でみると、飲食店、食品卸、ホテル・旅館といった観光に関連する事業者の倒産が多い。</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34CF59F8-A367-4EC1-83BF-5D400B8A4CCC}"/>
              </a:ext>
            </a:extLst>
          </p:cNvPr>
          <p:cNvSpPr txBox="1"/>
          <p:nvPr/>
        </p:nvSpPr>
        <p:spPr>
          <a:xfrm>
            <a:off x="5080109" y="6478005"/>
            <a:ext cx="4067945" cy="220188"/>
          </a:xfrm>
          <a:prstGeom prst="rect">
            <a:avLst/>
          </a:prstGeom>
          <a:noFill/>
          <a:ln>
            <a:noFill/>
          </a:ln>
        </p:spPr>
        <p:txBody>
          <a:bodyPr wrap="square" rtlCol="0">
            <a:spAutoFit/>
          </a:bodyPr>
          <a:lstStyle/>
          <a:p>
            <a:pPr marL="164127" indent="-164127" defTabSz="844083">
              <a:defRPr/>
            </a:pPr>
            <a:r>
              <a:rPr lang="ja-JP" altLang="en-US" sz="831" dirty="0">
                <a:latin typeface="Meiryo UI" panose="020B0604030504040204" pitchFamily="50" charset="-128"/>
                <a:ea typeface="Meiryo UI" panose="020B0604030504040204" pitchFamily="50" charset="-128"/>
              </a:rPr>
              <a:t>出典：</a:t>
            </a:r>
            <a:r>
              <a:rPr lang="ja-JP" altLang="en-US"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帝国データバンク 「全国企業倒産集計」、「新型コロナウイルス関連倒産」より作成</a:t>
            </a:r>
            <a:endParaRPr lang="en-US" altLang="ja-JP" sz="83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1029105" y="3256170"/>
            <a:ext cx="4822165" cy="276999"/>
          </a:xfrm>
          <a:prstGeom prst="rect">
            <a:avLst/>
          </a:prstGeom>
          <a:noFill/>
          <a:ln>
            <a:noFill/>
          </a:ln>
        </p:spPr>
        <p:txBody>
          <a:bodyPr wrap="square" rtlCol="0">
            <a:spAutoFit/>
          </a:bodyPr>
          <a:lstStyle/>
          <a:p>
            <a:pPr marL="201221" indent="-201221"/>
            <a:r>
              <a:rPr lang="ja-JP" altLang="en-US" sz="1200" dirty="0">
                <a:latin typeface="Meiryo UI" panose="020B0604030504040204" pitchFamily="50" charset="-128"/>
                <a:ea typeface="Meiryo UI" panose="020B0604030504040204" pitchFamily="50" charset="-128"/>
              </a:rPr>
              <a:t>新型コロナウイルス関連倒産件数の推移（</a:t>
            </a:r>
            <a:r>
              <a:rPr lang="en-US" altLang="ja-JP" sz="1200" dirty="0">
                <a:latin typeface="Meiryo UI" panose="020B0604030504040204" pitchFamily="50" charset="-128"/>
                <a:ea typeface="Meiryo UI" panose="020B0604030504040204" pitchFamily="50" charset="-128"/>
              </a:rPr>
              <a:t>2022</a:t>
            </a:r>
            <a:r>
              <a:rPr lang="ja-JP" altLang="en-US" sz="1200" dirty="0" smtClean="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時点、全国）</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674613348"/>
              </p:ext>
            </p:extLst>
          </p:nvPr>
        </p:nvGraphicFramePr>
        <p:xfrm>
          <a:off x="6448261" y="3669693"/>
          <a:ext cx="2470009" cy="2781402"/>
        </p:xfrm>
        <a:graphic>
          <a:graphicData uri="http://schemas.openxmlformats.org/drawingml/2006/table">
            <a:tbl>
              <a:tblPr firstRow="1" bandRow="1">
                <a:tableStyleId>{5C22544A-7EE6-4342-B048-85BDC9FD1C3A}</a:tableStyleId>
              </a:tblPr>
              <a:tblGrid>
                <a:gridCol w="1049753">
                  <a:extLst>
                    <a:ext uri="{9D8B030D-6E8A-4147-A177-3AD203B41FA5}">
                      <a16:colId xmlns:a16="http://schemas.microsoft.com/office/drawing/2014/main" val="1301532842"/>
                    </a:ext>
                  </a:extLst>
                </a:gridCol>
                <a:gridCol w="710128">
                  <a:extLst>
                    <a:ext uri="{9D8B030D-6E8A-4147-A177-3AD203B41FA5}">
                      <a16:colId xmlns:a16="http://schemas.microsoft.com/office/drawing/2014/main" val="3492088130"/>
                    </a:ext>
                  </a:extLst>
                </a:gridCol>
                <a:gridCol w="710128">
                  <a:extLst>
                    <a:ext uri="{9D8B030D-6E8A-4147-A177-3AD203B41FA5}">
                      <a16:colId xmlns:a16="http://schemas.microsoft.com/office/drawing/2014/main" val="2586769672"/>
                    </a:ext>
                  </a:extLst>
                </a:gridCol>
              </a:tblGrid>
              <a:tr h="255352">
                <a:tc>
                  <a:txBody>
                    <a:bodyPr/>
                    <a:lstStyle/>
                    <a:p>
                      <a:pPr algn="ctr"/>
                      <a:r>
                        <a:rPr kumimoji="1" lang="ja-JP" altLang="en-US" sz="1050" b="0" dirty="0">
                          <a:latin typeface="Meiryo UI" panose="020B0604030504040204" pitchFamily="50" charset="-128"/>
                          <a:ea typeface="Meiryo UI" panose="020B0604030504040204" pitchFamily="50" charset="-128"/>
                        </a:rPr>
                        <a:t>業種</a:t>
                      </a:r>
                      <a:endParaRPr kumimoji="1" lang="en-US" altLang="ja-JP"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050" b="0" dirty="0">
                          <a:latin typeface="Meiryo UI" panose="020B0604030504040204" pitchFamily="50" charset="-128"/>
                          <a:ea typeface="Meiryo UI" panose="020B0604030504040204" pitchFamily="50" charset="-128"/>
                        </a:rPr>
                        <a:t>割合</a:t>
                      </a:r>
                    </a:p>
                  </a:txBody>
                  <a:tcPr anchor="ctr"/>
                </a:tc>
                <a:extLst>
                  <a:ext uri="{0D108BD9-81ED-4DB2-BD59-A6C34878D82A}">
                    <a16:rowId xmlns:a16="http://schemas.microsoft.com/office/drawing/2014/main" val="3651450219"/>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飲食店</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594</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15.1</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200339078"/>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建設・工事業</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496</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12.6</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1819329007"/>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食品卸</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201</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5.1</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1449855170"/>
                  </a:ext>
                </a:extLst>
              </a:tr>
              <a:tr h="252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ホテル・旅館</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160</a:t>
                      </a:r>
                      <a:endParaRPr kumimoji="1" lang="en-US" altLang="ja-JP"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4.1</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89968908"/>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食品小売</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143</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3.6</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1554344600"/>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アパレル小売</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128</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3.3</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923348672"/>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アパレル卸</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97</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2.5</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1412604142"/>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自動車運送</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96</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2.4</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795494225"/>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食品製造</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95</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2.4</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1700927275"/>
                  </a:ext>
                </a:extLst>
              </a:tr>
              <a:tr h="252605">
                <a:tc>
                  <a:txBody>
                    <a:bodyPr/>
                    <a:lstStyle/>
                    <a:p>
                      <a:pPr algn="ctr"/>
                      <a:r>
                        <a:rPr kumimoji="1" lang="ja-JP" altLang="en-US" sz="1050" dirty="0" smtClean="0">
                          <a:latin typeface="Meiryo UI" panose="020B0604030504040204" pitchFamily="50" charset="-128"/>
                          <a:ea typeface="Meiryo UI" panose="020B0604030504040204" pitchFamily="50" charset="-128"/>
                        </a:rPr>
                        <a:t>不動産</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87</a:t>
                      </a:r>
                      <a:endParaRPr kumimoji="1" lang="ja-JP" altLang="en-US" sz="1050" dirty="0">
                        <a:latin typeface="Meiryo UI" panose="020B0604030504040204" pitchFamily="50" charset="-128"/>
                        <a:ea typeface="Meiryo UI" panose="020B0604030504040204" pitchFamily="50" charset="-128"/>
                      </a:endParaRPr>
                    </a:p>
                  </a:txBody>
                  <a:tcPr marT="0" marB="0" anchor="ctr"/>
                </a:tc>
                <a:tc>
                  <a:txBody>
                    <a:bodyPr/>
                    <a:lstStyle/>
                    <a:p>
                      <a:pPr algn="ctr"/>
                      <a:r>
                        <a:rPr kumimoji="1" lang="en-US" altLang="ja-JP" sz="1050" dirty="0" smtClean="0">
                          <a:latin typeface="Meiryo UI" panose="020B0604030504040204" pitchFamily="50" charset="-128"/>
                          <a:ea typeface="Meiryo UI" panose="020B0604030504040204" pitchFamily="50" charset="-128"/>
                        </a:rPr>
                        <a:t>2.2</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T="0" marB="0" anchor="ctr"/>
                </a:tc>
                <a:extLst>
                  <a:ext uri="{0D108BD9-81ED-4DB2-BD59-A6C34878D82A}">
                    <a16:rowId xmlns:a16="http://schemas.microsoft.com/office/drawing/2014/main" val="3380595460"/>
                  </a:ext>
                </a:extLst>
              </a:tr>
            </a:tbl>
          </a:graphicData>
        </a:graphic>
      </p:graphicFrame>
      <p:sp>
        <p:nvSpPr>
          <p:cNvPr id="19" name="テキスト ボックス 18">
            <a:extLst>
              <a:ext uri="{FF2B5EF4-FFF2-40B4-BE49-F238E27FC236}">
                <a16:creationId xmlns:a16="http://schemas.microsoft.com/office/drawing/2014/main" id="{34CF59F8-A367-4EC1-83BF-5D400B8A4CCC}"/>
              </a:ext>
            </a:extLst>
          </p:cNvPr>
          <p:cNvSpPr txBox="1"/>
          <p:nvPr/>
        </p:nvSpPr>
        <p:spPr>
          <a:xfrm>
            <a:off x="6232237" y="3237645"/>
            <a:ext cx="2807756" cy="461665"/>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業種別コロナ関連倒産件数</a:t>
            </a:r>
            <a:endParaRPr lang="en-US" altLang="ja-JP" sz="1200" dirty="0">
              <a:latin typeface="Meiryo UI" panose="020B0604030504040204" pitchFamily="50" charset="-128"/>
              <a:ea typeface="Meiryo UI" panose="020B0604030504040204" pitchFamily="50" charset="-128"/>
            </a:endParaRPr>
          </a:p>
          <a:p>
            <a:pPr marL="201221" indent="-201221" algn="ct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2022</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時点累計、全国）</a:t>
            </a:r>
            <a:endParaRPr lang="en-US" altLang="ja-JP" sz="12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34CF59F8-A367-4EC1-83BF-5D400B8A4CCC}"/>
              </a:ext>
            </a:extLst>
          </p:cNvPr>
          <p:cNvSpPr txBox="1"/>
          <p:nvPr/>
        </p:nvSpPr>
        <p:spPr>
          <a:xfrm>
            <a:off x="139508" y="3304423"/>
            <a:ext cx="638474"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1171527" y="1740437"/>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倒産件数の推移（全国）</a:t>
            </a:r>
            <a:endParaRPr lang="en-US" altLang="ja-JP" sz="12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34CF59F8-A367-4EC1-83BF-5D400B8A4CCC}"/>
              </a:ext>
            </a:extLst>
          </p:cNvPr>
          <p:cNvSpPr txBox="1"/>
          <p:nvPr/>
        </p:nvSpPr>
        <p:spPr>
          <a:xfrm>
            <a:off x="218718" y="1820473"/>
            <a:ext cx="558445"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34CF59F8-A367-4EC1-83BF-5D400B8A4CCC}"/>
              </a:ext>
            </a:extLst>
          </p:cNvPr>
          <p:cNvSpPr txBox="1"/>
          <p:nvPr/>
        </p:nvSpPr>
        <p:spPr>
          <a:xfrm>
            <a:off x="5713317" y="1758644"/>
            <a:ext cx="301833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倒産件数の推移（大阪）</a:t>
            </a:r>
            <a:endParaRPr lang="en-US" altLang="ja-JP" sz="12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499992" y="1854685"/>
            <a:ext cx="607357" cy="230832"/>
          </a:xfrm>
          <a:prstGeom prst="rect">
            <a:avLst/>
          </a:prstGeom>
          <a:noFill/>
          <a:ln>
            <a:noFill/>
          </a:ln>
        </p:spPr>
        <p:txBody>
          <a:bodyPr wrap="square" rtlCol="0">
            <a:spAutoFit/>
          </a:bodyPr>
          <a:lstStyle/>
          <a:p>
            <a:pPr marL="201221" indent="-201221"/>
            <a:r>
              <a:rPr lang="ja-JP" altLang="en-US" sz="900" dirty="0">
                <a:latin typeface="Meiryo UI" panose="020B0604030504040204" pitchFamily="50" charset="-128"/>
                <a:ea typeface="Meiryo UI" panose="020B0604030504040204" pitchFamily="50" charset="-128"/>
              </a:rPr>
              <a:t>（件）</a:t>
            </a:r>
            <a:endParaRPr lang="en-US" altLang="ja-JP" sz="900" dirty="0">
              <a:latin typeface="Meiryo UI" panose="020B0604030504040204" pitchFamily="50" charset="-128"/>
              <a:ea typeface="Meiryo UI" panose="020B0604030504040204"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4005603254"/>
              </p:ext>
            </p:extLst>
          </p:nvPr>
        </p:nvGraphicFramePr>
        <p:xfrm>
          <a:off x="218718" y="1981381"/>
          <a:ext cx="4464000" cy="1224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グラフ 27"/>
          <p:cNvGraphicFramePr>
            <a:graphicFrameLocks/>
          </p:cNvGraphicFramePr>
          <p:nvPr>
            <p:extLst>
              <p:ext uri="{D42A27DB-BD31-4B8C-83A1-F6EECF244321}">
                <p14:modId xmlns:p14="http://schemas.microsoft.com/office/powerpoint/2010/main" val="3287286783"/>
              </p:ext>
            </p:extLst>
          </p:nvPr>
        </p:nvGraphicFramePr>
        <p:xfrm>
          <a:off x="4621644" y="1967645"/>
          <a:ext cx="4464000" cy="1224000"/>
        </p:xfrm>
        <a:graphic>
          <a:graphicData uri="http://schemas.openxmlformats.org/drawingml/2006/chart">
            <c:chart xmlns:c="http://schemas.openxmlformats.org/drawingml/2006/chart" xmlns:r="http://schemas.openxmlformats.org/officeDocument/2006/relationships" r:id="rId5"/>
          </a:graphicData>
        </a:graphic>
      </p:graphicFrame>
      <p:sp>
        <p:nvSpPr>
          <p:cNvPr id="3" name="スライド番号プレースホルダー 2"/>
          <p:cNvSpPr>
            <a:spLocks noGrp="1"/>
          </p:cNvSpPr>
          <p:nvPr>
            <p:ph type="sldNum" sz="quarter" idx="12"/>
          </p:nvPr>
        </p:nvSpPr>
        <p:spPr/>
        <p:txBody>
          <a:bodyPr/>
          <a:lstStyle/>
          <a:p>
            <a:fld id="{D2D8002D-B5B0-4BAC-B1F6-782DDCCE6D9C}" type="slidenum">
              <a:rPr lang="ja-JP" altLang="en-US" smtClean="0"/>
              <a:pPr/>
              <a:t>3</a:t>
            </a:fld>
            <a:endParaRPr lang="ja-JP" altLang="en-US" dirty="0"/>
          </a:p>
        </p:txBody>
      </p:sp>
    </p:spTree>
    <p:extLst>
      <p:ext uri="{BB962C8B-B14F-4D97-AF65-F5344CB8AC3E}">
        <p14:creationId xmlns:p14="http://schemas.microsoft.com/office/powerpoint/2010/main" val="2540146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 name="グラフ 48"/>
          <p:cNvGraphicFramePr>
            <a:graphicFrameLocks/>
          </p:cNvGraphicFramePr>
          <p:nvPr>
            <p:extLst>
              <p:ext uri="{D42A27DB-BD31-4B8C-83A1-F6EECF244321}">
                <p14:modId xmlns:p14="http://schemas.microsoft.com/office/powerpoint/2010/main" val="3868334982"/>
              </p:ext>
            </p:extLst>
          </p:nvPr>
        </p:nvGraphicFramePr>
        <p:xfrm>
          <a:off x="322281" y="4554517"/>
          <a:ext cx="8784000" cy="20519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5" name="グラフ 44"/>
          <p:cNvGraphicFramePr>
            <a:graphicFrameLocks/>
          </p:cNvGraphicFramePr>
          <p:nvPr>
            <p:extLst>
              <p:ext uri="{D42A27DB-BD31-4B8C-83A1-F6EECF244321}">
                <p14:modId xmlns:p14="http://schemas.microsoft.com/office/powerpoint/2010/main" val="2765312689"/>
              </p:ext>
            </p:extLst>
          </p:nvPr>
        </p:nvGraphicFramePr>
        <p:xfrm>
          <a:off x="44641" y="1720330"/>
          <a:ext cx="8926875" cy="2476800"/>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宿泊者数の状況（大阪）</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28121" y="648817"/>
            <a:ext cx="8776102"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新型コロナウイルス感染症の拡大により宿泊者数、客室稼働率は激減。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宿泊者数</a:t>
            </a:r>
            <a:r>
              <a:rPr lang="ja-JP" altLang="en-US" sz="1400" dirty="0">
                <a:latin typeface="Meiryo UI" panose="020B0604030504040204" pitchFamily="50" charset="-128"/>
                <a:ea typeface="Meiryo UI" panose="020B0604030504040204" pitchFamily="50" charset="-128"/>
              </a:rPr>
              <a:t>、客室稼働率とも</a:t>
            </a:r>
            <a:r>
              <a:rPr lang="ja-JP" altLang="en-US" sz="1400" dirty="0" smtClean="0">
                <a:latin typeface="Meiryo UI" panose="020B0604030504040204" pitchFamily="50" charset="-128"/>
                <a:ea typeface="Meiryo UI" panose="020B0604030504040204" pitchFamily="50" charset="-128"/>
              </a:rPr>
              <a:t>、感染状況により増減</a:t>
            </a:r>
            <a:r>
              <a:rPr lang="ja-JP" altLang="en-US" sz="1400" dirty="0">
                <a:latin typeface="Meiryo UI" panose="020B0604030504040204" pitchFamily="50" charset="-128"/>
                <a:ea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rPr>
              <a:t>繰り返しており、直近では</a:t>
            </a: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rPr>
              <a:t>月以降緩やか</a:t>
            </a:r>
            <a:r>
              <a:rPr lang="ja-JP" altLang="en-US" sz="1400" dirty="0">
                <a:latin typeface="Meiryo UI" panose="020B0604030504040204" pitchFamily="50" charset="-128"/>
                <a:ea typeface="Meiryo UI" panose="020B0604030504040204" pitchFamily="50" charset="-128"/>
              </a:rPr>
              <a:t>な回復傾向にあるが</a:t>
            </a:r>
            <a:r>
              <a:rPr lang="ja-JP" altLang="en-US" sz="1400" dirty="0" smtClean="0">
                <a:latin typeface="Meiryo UI" panose="020B0604030504040204" pitchFamily="50" charset="-128"/>
                <a:ea typeface="Meiryo UI" panose="020B0604030504040204" pitchFamily="50" charset="-128"/>
              </a:rPr>
              <a:t>、感染症再拡大による影響が懸念される。</a:t>
            </a:r>
            <a:endParaRPr lang="en-US" altLang="ja-JP" sz="1400" dirty="0">
              <a:solidFill>
                <a:srgbClr val="00B0F0"/>
              </a:solidFill>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820010" y="1549973"/>
            <a:ext cx="1872000" cy="276999"/>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272494" y="1576625"/>
            <a:ext cx="675638"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（人泊）</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322281" y="4405726"/>
            <a:ext cx="576064"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379749" y="6590569"/>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sp>
        <p:nvSpPr>
          <p:cNvPr id="15" name="テキスト ボックス 14">
            <a:extLst>
              <a:ext uri="{FF2B5EF4-FFF2-40B4-BE49-F238E27FC236}">
                <a16:creationId xmlns:a16="http://schemas.microsoft.com/office/drawing/2014/main" id="{1CDA0532-FCF3-48F1-804D-D89006267126}"/>
              </a:ext>
            </a:extLst>
          </p:cNvPr>
          <p:cNvSpPr txBox="1"/>
          <p:nvPr/>
        </p:nvSpPr>
        <p:spPr>
          <a:xfrm>
            <a:off x="3820010" y="4282427"/>
            <a:ext cx="1872208" cy="288032"/>
          </a:xfrm>
          <a:prstGeom prst="rect">
            <a:avLst/>
          </a:prstGeom>
          <a:noFill/>
        </p:spPr>
        <p:txBody>
          <a:bodyPr wrap="square" rtlCol="0">
            <a:spAutoFit/>
          </a:bodyPr>
          <a:lstStyle/>
          <a:p>
            <a:pPr lvl="0" algn="ctr" defTabSz="742950">
              <a:defRPr/>
            </a:pPr>
            <a:r>
              <a:rPr lang="ja-JP" altLang="en-US" sz="1200" dirty="0">
                <a:solidFill>
                  <a:prstClr val="black"/>
                </a:solidFill>
                <a:latin typeface="Meiryo UI" panose="020B0604030504040204" pitchFamily="50" charset="-128"/>
                <a:ea typeface="Meiryo UI" panose="020B0604030504040204" pitchFamily="50" charset="-128"/>
              </a:rPr>
              <a:t>客室稼働率（大阪）</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33DF328-8281-4970-B563-85E73E28E8D7}"/>
              </a:ext>
            </a:extLst>
          </p:cNvPr>
          <p:cNvSpPr txBox="1"/>
          <p:nvPr/>
        </p:nvSpPr>
        <p:spPr>
          <a:xfrm>
            <a:off x="6298987" y="4184980"/>
            <a:ext cx="2518395"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出典：観光庁</a:t>
            </a:r>
            <a:r>
              <a:rPr kumimoji="1" lang="ja-JP" altLang="en-US" sz="800" dirty="0">
                <a:latin typeface="Meiryo UI" panose="020B0604030504040204" pitchFamily="50" charset="-128"/>
                <a:ea typeface="Meiryo UI" panose="020B0604030504040204" pitchFamily="50" charset="-128"/>
              </a:rPr>
              <a:t>「宿泊旅行統計調査」より作成</a:t>
            </a:r>
          </a:p>
        </p:txBody>
      </p:sp>
      <p:grpSp>
        <p:nvGrpSpPr>
          <p:cNvPr id="5" name="グループ化 4"/>
          <p:cNvGrpSpPr/>
          <p:nvPr/>
        </p:nvGrpSpPr>
        <p:grpSpPr>
          <a:xfrm>
            <a:off x="1502976" y="1894276"/>
            <a:ext cx="6045596" cy="936422"/>
            <a:chOff x="2005195" y="5825809"/>
            <a:chExt cx="6104488" cy="936422"/>
          </a:xfrm>
        </p:grpSpPr>
        <p:sp>
          <p:nvSpPr>
            <p:cNvPr id="39" name="テキスト ボックス 38">
              <a:extLst>
                <a:ext uri="{FF2B5EF4-FFF2-40B4-BE49-F238E27FC236}">
                  <a16:creationId xmlns:a16="http://schemas.microsoft.com/office/drawing/2014/main" id="{34CF59F8-A367-4EC1-83BF-5D400B8A4CCC}"/>
                </a:ext>
              </a:extLst>
            </p:cNvPr>
            <p:cNvSpPr txBox="1"/>
            <p:nvPr/>
          </p:nvSpPr>
          <p:spPr>
            <a:xfrm>
              <a:off x="6498120" y="6342532"/>
              <a:ext cx="1611563"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大阪府全域時短要請</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10/1</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10/24</a:t>
              </a:r>
            </a:p>
          </p:txBody>
        </p:sp>
        <p:grpSp>
          <p:nvGrpSpPr>
            <p:cNvPr id="4" name="グループ化 3"/>
            <p:cNvGrpSpPr/>
            <p:nvPr/>
          </p:nvGrpSpPr>
          <p:grpSpPr>
            <a:xfrm>
              <a:off x="2005195" y="5933117"/>
              <a:ext cx="5389240" cy="829114"/>
              <a:chOff x="2005195" y="5933117"/>
              <a:chExt cx="5389240" cy="829114"/>
            </a:xfrm>
          </p:grpSpPr>
          <p:sp>
            <p:nvSpPr>
              <p:cNvPr id="14" name="テキスト ボックス 13">
                <a:extLst>
                  <a:ext uri="{FF2B5EF4-FFF2-40B4-BE49-F238E27FC236}">
                    <a16:creationId xmlns:a16="http://schemas.microsoft.com/office/drawing/2014/main" id="{34CF59F8-A367-4EC1-83BF-5D400B8A4CCC}"/>
                  </a:ext>
                </a:extLst>
              </p:cNvPr>
              <p:cNvSpPr txBox="1"/>
              <p:nvPr/>
            </p:nvSpPr>
            <p:spPr>
              <a:xfrm>
                <a:off x="4066874" y="5933117"/>
                <a:ext cx="1118680"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大阪市全域時短要請</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12/16</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1/13</a:t>
                </a:r>
              </a:p>
            </p:txBody>
          </p:sp>
          <p:sp>
            <p:nvSpPr>
              <p:cNvPr id="16" name="左右矢印 15"/>
              <p:cNvSpPr/>
              <p:nvPr/>
            </p:nvSpPr>
            <p:spPr>
              <a:xfrm>
                <a:off x="2223476" y="6254041"/>
                <a:ext cx="436208"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左右矢印 17"/>
              <p:cNvSpPr/>
              <p:nvPr/>
            </p:nvSpPr>
            <p:spPr>
              <a:xfrm>
                <a:off x="3395633" y="6254041"/>
                <a:ext cx="145403"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左右矢印 19"/>
              <p:cNvSpPr/>
              <p:nvPr/>
            </p:nvSpPr>
            <p:spPr>
              <a:xfrm>
                <a:off x="4304311" y="6259886"/>
                <a:ext cx="218104"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左右矢印 20"/>
              <p:cNvSpPr/>
              <p:nvPr/>
            </p:nvSpPr>
            <p:spPr>
              <a:xfrm>
                <a:off x="4522439" y="6254041"/>
                <a:ext cx="254455"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左右矢印 21"/>
              <p:cNvSpPr/>
              <p:nvPr/>
            </p:nvSpPr>
            <p:spPr>
              <a:xfrm>
                <a:off x="4787379" y="6252050"/>
                <a:ext cx="436208"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2005195" y="6332816"/>
                <a:ext cx="889471"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緊急事態宣言</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smtClean="0">
                    <a:latin typeface="Meiryo UI" panose="020B0604030504040204" pitchFamily="50" charset="-128"/>
                    <a:ea typeface="Meiryo UI" panose="020B0604030504040204" pitchFamily="50" charset="-128"/>
                  </a:rPr>
                  <a:t>4/7</a:t>
                </a:r>
                <a:r>
                  <a:rPr lang="ja-JP" altLang="en-US" sz="700" dirty="0">
                    <a:latin typeface="Meiryo UI" panose="020B0604030504040204" pitchFamily="50" charset="-128"/>
                    <a:ea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rPr>
                  <a:t>5/21</a:t>
                </a:r>
                <a:endParaRPr lang="en-US" altLang="ja-JP" sz="7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34CF59F8-A367-4EC1-83BF-5D400B8A4CCC}"/>
                  </a:ext>
                </a:extLst>
              </p:cNvPr>
              <p:cNvSpPr txBox="1"/>
              <p:nvPr/>
            </p:nvSpPr>
            <p:spPr>
              <a:xfrm>
                <a:off x="2917929" y="6332816"/>
                <a:ext cx="1118680"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ミナミ時短・休業要請</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8/6</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8/20</a:t>
                </a:r>
              </a:p>
            </p:txBody>
          </p:sp>
          <p:sp>
            <p:nvSpPr>
              <p:cNvPr id="25" name="テキスト ボックス 24">
                <a:extLst>
                  <a:ext uri="{FF2B5EF4-FFF2-40B4-BE49-F238E27FC236}">
                    <a16:creationId xmlns:a16="http://schemas.microsoft.com/office/drawing/2014/main" id="{34CF59F8-A367-4EC1-83BF-5D400B8A4CCC}"/>
                  </a:ext>
                </a:extLst>
              </p:cNvPr>
              <p:cNvSpPr txBox="1"/>
              <p:nvPr/>
            </p:nvSpPr>
            <p:spPr>
              <a:xfrm>
                <a:off x="3847079" y="6346733"/>
                <a:ext cx="1118680" cy="415498"/>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キタ・ミナミ</a:t>
                </a:r>
                <a:endParaRPr lang="en-US" altLang="ja-JP" sz="700" dirty="0">
                  <a:latin typeface="Meiryo UI" panose="020B0604030504040204" pitchFamily="50" charset="-128"/>
                  <a:ea typeface="Meiryo UI" panose="020B0604030504040204" pitchFamily="50" charset="-128"/>
                </a:endParaRPr>
              </a:p>
              <a:p>
                <a:pPr marL="201221" indent="-201221" algn="ctr"/>
                <a:r>
                  <a:rPr lang="ja-JP" altLang="en-US" sz="700" dirty="0">
                    <a:latin typeface="Meiryo UI" panose="020B0604030504040204" pitchFamily="50" charset="-128"/>
                    <a:ea typeface="Meiryo UI" panose="020B0604030504040204" pitchFamily="50" charset="-128"/>
                  </a:rPr>
                  <a:t>時短要請</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11/27</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12/15</a:t>
                </a:r>
              </a:p>
            </p:txBody>
          </p:sp>
          <p:sp>
            <p:nvSpPr>
              <p:cNvPr id="27" name="テキスト ボックス 26">
                <a:extLst>
                  <a:ext uri="{FF2B5EF4-FFF2-40B4-BE49-F238E27FC236}">
                    <a16:creationId xmlns:a16="http://schemas.microsoft.com/office/drawing/2014/main" id="{34CF59F8-A367-4EC1-83BF-5D400B8A4CCC}"/>
                  </a:ext>
                </a:extLst>
              </p:cNvPr>
              <p:cNvSpPr txBox="1"/>
              <p:nvPr/>
            </p:nvSpPr>
            <p:spPr>
              <a:xfrm>
                <a:off x="4568942" y="6338388"/>
                <a:ext cx="889471"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緊急事態宣言</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1/14</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2/28</a:t>
                </a:r>
              </a:p>
            </p:txBody>
          </p:sp>
          <p:sp>
            <p:nvSpPr>
              <p:cNvPr id="28" name="左右矢印 27"/>
              <p:cNvSpPr/>
              <p:nvPr/>
            </p:nvSpPr>
            <p:spPr>
              <a:xfrm>
                <a:off x="5230723" y="6254462"/>
                <a:ext cx="308981"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左右矢印 28"/>
              <p:cNvSpPr/>
              <p:nvPr/>
            </p:nvSpPr>
            <p:spPr>
              <a:xfrm>
                <a:off x="5540372" y="6252050"/>
                <a:ext cx="218104"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a:extLst>
                  <a:ext uri="{FF2B5EF4-FFF2-40B4-BE49-F238E27FC236}">
                    <a16:creationId xmlns:a16="http://schemas.microsoft.com/office/drawing/2014/main" id="{34CF59F8-A367-4EC1-83BF-5D400B8A4CCC}"/>
                  </a:ext>
                </a:extLst>
              </p:cNvPr>
              <p:cNvSpPr txBox="1"/>
              <p:nvPr/>
            </p:nvSpPr>
            <p:spPr>
              <a:xfrm>
                <a:off x="5634448" y="5952109"/>
                <a:ext cx="889471"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緊急事態宣言</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4/25</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6/20</a:t>
                </a:r>
              </a:p>
            </p:txBody>
          </p:sp>
          <p:sp>
            <p:nvSpPr>
              <p:cNvPr id="31" name="テキスト ボックス 30">
                <a:extLst>
                  <a:ext uri="{FF2B5EF4-FFF2-40B4-BE49-F238E27FC236}">
                    <a16:creationId xmlns:a16="http://schemas.microsoft.com/office/drawing/2014/main" id="{34CF59F8-A367-4EC1-83BF-5D400B8A4CCC}"/>
                  </a:ext>
                </a:extLst>
              </p:cNvPr>
              <p:cNvSpPr txBox="1"/>
              <p:nvPr/>
            </p:nvSpPr>
            <p:spPr>
              <a:xfrm>
                <a:off x="5223587" y="6334377"/>
                <a:ext cx="889471"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まん防措置</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4/5</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4/24</a:t>
                </a:r>
              </a:p>
            </p:txBody>
          </p:sp>
          <p:sp>
            <p:nvSpPr>
              <p:cNvPr id="32" name="テキスト ボックス 31">
                <a:extLst>
                  <a:ext uri="{FF2B5EF4-FFF2-40B4-BE49-F238E27FC236}">
                    <a16:creationId xmlns:a16="http://schemas.microsoft.com/office/drawing/2014/main" id="{34CF59F8-A367-4EC1-83BF-5D400B8A4CCC}"/>
                  </a:ext>
                </a:extLst>
              </p:cNvPr>
              <p:cNvSpPr txBox="1"/>
              <p:nvPr/>
            </p:nvSpPr>
            <p:spPr>
              <a:xfrm>
                <a:off x="6004606" y="6328657"/>
                <a:ext cx="889471"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まん防措置</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6/21</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8/1</a:t>
                </a:r>
              </a:p>
            </p:txBody>
          </p:sp>
          <p:sp>
            <p:nvSpPr>
              <p:cNvPr id="33" name="左右矢印 32"/>
              <p:cNvSpPr/>
              <p:nvPr/>
            </p:nvSpPr>
            <p:spPr>
              <a:xfrm>
                <a:off x="6267466" y="6252050"/>
                <a:ext cx="327156"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34CF59F8-A367-4EC1-83BF-5D400B8A4CCC}"/>
                  </a:ext>
                </a:extLst>
              </p:cNvPr>
              <p:cNvSpPr txBox="1"/>
              <p:nvPr/>
            </p:nvSpPr>
            <p:spPr>
              <a:xfrm>
                <a:off x="6386855" y="5944273"/>
                <a:ext cx="889471"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緊急事態宣言</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8/2</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9/30</a:t>
                </a:r>
              </a:p>
            </p:txBody>
          </p:sp>
          <p:sp>
            <p:nvSpPr>
              <p:cNvPr id="35" name="左右矢印 34"/>
              <p:cNvSpPr/>
              <p:nvPr/>
            </p:nvSpPr>
            <p:spPr>
              <a:xfrm>
                <a:off x="6594622" y="6252050"/>
                <a:ext cx="527085"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左右矢印 37"/>
              <p:cNvSpPr/>
              <p:nvPr/>
            </p:nvSpPr>
            <p:spPr>
              <a:xfrm>
                <a:off x="7139980" y="6252050"/>
                <a:ext cx="254455" cy="108000"/>
              </a:xfrm>
              <a:prstGeom prst="leftRightArrow">
                <a:avLst/>
              </a:prstGeom>
              <a:pattFill prst="pct70">
                <a:fgClr>
                  <a:srgbClr val="00B0F0"/>
                </a:fgClr>
                <a:bgClr>
                  <a:schemeClr val="bg1"/>
                </a:bgClr>
              </a:patt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左右矢印 39"/>
              <p:cNvSpPr/>
              <p:nvPr/>
            </p:nvSpPr>
            <p:spPr>
              <a:xfrm>
                <a:off x="5760649" y="6252050"/>
                <a:ext cx="508910" cy="108000"/>
              </a:xfrm>
              <a:prstGeom prst="leftRightArrow">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1" name="テキスト ボックス 40">
              <a:extLst>
                <a:ext uri="{FF2B5EF4-FFF2-40B4-BE49-F238E27FC236}">
                  <a16:creationId xmlns:a16="http://schemas.microsoft.com/office/drawing/2014/main" id="{34CF59F8-A367-4EC1-83BF-5D400B8A4CCC}"/>
                </a:ext>
              </a:extLst>
            </p:cNvPr>
            <p:cNvSpPr txBox="1"/>
            <p:nvPr/>
          </p:nvSpPr>
          <p:spPr>
            <a:xfrm>
              <a:off x="4611200" y="5825809"/>
              <a:ext cx="1611563" cy="415498"/>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大阪市全域時短要請</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a:latin typeface="Meiryo UI" panose="020B0604030504040204" pitchFamily="50" charset="-128"/>
                  <a:ea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4/4</a:t>
              </a:r>
            </a:p>
            <a:p>
              <a:pPr marL="201221" indent="-201221" algn="ct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4/1</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4/4</a:t>
              </a:r>
              <a:r>
                <a:rPr lang="ja-JP" altLang="en-US" sz="700" dirty="0">
                  <a:latin typeface="Meiryo UI" panose="020B0604030504040204" pitchFamily="50" charset="-128"/>
                  <a:ea typeface="Meiryo UI" panose="020B0604030504040204" pitchFamily="50" charset="-128"/>
                </a:rPr>
                <a:t>府全域）</a:t>
              </a:r>
              <a:endParaRPr lang="en-US" altLang="ja-JP" sz="700" dirty="0">
                <a:latin typeface="Meiryo UI" panose="020B0604030504040204" pitchFamily="50" charset="-128"/>
                <a:ea typeface="Meiryo UI" panose="020B0604030504040204" pitchFamily="50" charset="-128"/>
              </a:endParaRPr>
            </a:p>
          </p:txBody>
        </p:sp>
      </p:grpSp>
      <p:sp>
        <p:nvSpPr>
          <p:cNvPr id="43" name="テキスト ボックス 42">
            <a:extLst>
              <a:ext uri="{FF2B5EF4-FFF2-40B4-BE49-F238E27FC236}">
                <a16:creationId xmlns:a16="http://schemas.microsoft.com/office/drawing/2014/main" id="{1CDA0532-FCF3-48F1-804D-D89006267126}"/>
              </a:ext>
            </a:extLst>
          </p:cNvPr>
          <p:cNvSpPr txBox="1"/>
          <p:nvPr/>
        </p:nvSpPr>
        <p:spPr>
          <a:xfrm>
            <a:off x="7638946" y="4710655"/>
            <a:ext cx="1293218" cy="338554"/>
          </a:xfrm>
          <a:prstGeom prst="rect">
            <a:avLst/>
          </a:prstGeom>
          <a:solidFill>
            <a:schemeClr val="bg1"/>
          </a:solidFill>
          <a:ln>
            <a:solidFill>
              <a:schemeClr val="tx1"/>
            </a:solidFill>
          </a:ln>
        </p:spPr>
        <p:txBody>
          <a:bodyPr wrap="square" rtlCol="0">
            <a:spAutoFit/>
          </a:bodyPr>
          <a:lstStyle/>
          <a:p>
            <a:pPr lvl="0" algn="ctr" defTabSz="742950">
              <a:defRPr/>
            </a:pPr>
            <a:r>
              <a:rPr lang="en-US" altLang="ja-JP" sz="800" dirty="0">
                <a:solidFill>
                  <a:prstClr val="black"/>
                </a:solidFill>
                <a:latin typeface="Meiryo UI" panose="020B0604030504040204" pitchFamily="50" charset="-128"/>
                <a:ea typeface="Meiryo UI" panose="020B0604030504040204" pitchFamily="50" charset="-128"/>
              </a:rPr>
              <a:t>5</a:t>
            </a:r>
            <a:r>
              <a:rPr lang="ja-JP" altLang="en-US" sz="800" noProof="0" dirty="0" smtClean="0">
                <a:solidFill>
                  <a:prstClr val="black"/>
                </a:solidFill>
                <a:latin typeface="Meiryo UI" panose="020B0604030504040204" pitchFamily="50" charset="-128"/>
                <a:ea typeface="Meiryo UI" panose="020B0604030504040204" pitchFamily="50" charset="-128"/>
              </a:rPr>
              <a:t>月</a:t>
            </a:r>
            <a:r>
              <a:rPr lang="ja-JP" altLang="en-US" sz="800" noProof="0" dirty="0">
                <a:solidFill>
                  <a:prstClr val="black"/>
                </a:solidFill>
                <a:latin typeface="Meiryo UI" panose="020B0604030504040204" pitchFamily="50" charset="-128"/>
                <a:ea typeface="Meiryo UI" panose="020B0604030504040204" pitchFamily="50" charset="-128"/>
              </a:rPr>
              <a:t>の全体客室稼働率</a:t>
            </a:r>
            <a:endParaRPr lang="en-US" altLang="ja-JP" sz="800" noProof="0" dirty="0">
              <a:solidFill>
                <a:prstClr val="black"/>
              </a:solidFill>
              <a:latin typeface="Meiryo UI" panose="020B0604030504040204" pitchFamily="50" charset="-128"/>
              <a:ea typeface="Meiryo UI" panose="020B0604030504040204" pitchFamily="50" charset="-128"/>
            </a:endParaRPr>
          </a:p>
          <a:p>
            <a:pPr lvl="0" algn="ctr" defTabSz="742950">
              <a:defRPr/>
            </a:pPr>
            <a:r>
              <a:rPr lang="en-US" altLang="ja-JP" sz="800" noProof="0" dirty="0" smtClean="0">
                <a:solidFill>
                  <a:prstClr val="black"/>
                </a:solidFill>
                <a:latin typeface="Meiryo UI" panose="020B0604030504040204" pitchFamily="50" charset="-128"/>
                <a:ea typeface="Meiryo UI" panose="020B0604030504040204" pitchFamily="50" charset="-128"/>
              </a:rPr>
              <a:t>41.6</a:t>
            </a:r>
            <a:r>
              <a:rPr lang="ja-JP" altLang="en-US" sz="800" noProof="0" dirty="0" smtClean="0">
                <a:solidFill>
                  <a:prstClr val="black"/>
                </a:solidFill>
                <a:latin typeface="Meiryo UI" panose="020B0604030504040204" pitchFamily="50" charset="-128"/>
                <a:ea typeface="Meiryo UI" panose="020B0604030504040204" pitchFamily="50" charset="-128"/>
              </a:rPr>
              <a:t>％ </a:t>
            </a:r>
            <a:r>
              <a:rPr kumimoji="1" lang="ja-JP" altLang="en-US" sz="8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全国</a:t>
            </a:r>
            <a:r>
              <a:rPr lang="en-US" altLang="ja-JP" sz="800" dirty="0">
                <a:solidFill>
                  <a:prstClr val="black"/>
                </a:solidFill>
                <a:latin typeface="Meiryo UI" panose="020B0604030504040204" pitchFamily="50" charset="-128"/>
                <a:ea typeface="Meiryo UI" panose="020B0604030504040204" pitchFamily="50" charset="-128"/>
              </a:rPr>
              <a:t>34</a:t>
            </a:r>
            <a:r>
              <a:rPr kumimoji="1" lang="ja-JP" altLang="en-US" sz="8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位</a:t>
            </a:r>
            <a:endParaRPr kumimoji="1" lang="ja-JP" altLang="en-US" sz="8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6" name="左右矢印 45"/>
          <p:cNvSpPr/>
          <p:nvPr/>
        </p:nvSpPr>
        <p:spPr>
          <a:xfrm>
            <a:off x="7697094" y="2307282"/>
            <a:ext cx="540000" cy="108000"/>
          </a:xfrm>
          <a:prstGeom prst="leftRightArrow">
            <a:avLst/>
          </a:prstGeom>
          <a:pattFill prst="smCheck">
            <a:fgClr>
              <a:schemeClr val="accent6"/>
            </a:fgClr>
            <a:bgClr>
              <a:schemeClr val="bg1"/>
            </a:bgClr>
          </a:patt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テキスト ボックス 46">
            <a:extLst>
              <a:ext uri="{FF2B5EF4-FFF2-40B4-BE49-F238E27FC236}">
                <a16:creationId xmlns:a16="http://schemas.microsoft.com/office/drawing/2014/main" id="{34CF59F8-A367-4EC1-83BF-5D400B8A4CCC}"/>
              </a:ext>
            </a:extLst>
          </p:cNvPr>
          <p:cNvSpPr txBox="1"/>
          <p:nvPr/>
        </p:nvSpPr>
        <p:spPr>
          <a:xfrm>
            <a:off x="7536562" y="2405098"/>
            <a:ext cx="880890" cy="307777"/>
          </a:xfrm>
          <a:prstGeom prst="rect">
            <a:avLst/>
          </a:prstGeom>
          <a:noFill/>
          <a:ln>
            <a:noFill/>
          </a:ln>
        </p:spPr>
        <p:txBody>
          <a:bodyPr wrap="square" rtlCol="0">
            <a:spAutoFit/>
          </a:bodyPr>
          <a:lstStyle/>
          <a:p>
            <a:pPr marL="201221" indent="-201221" algn="ctr"/>
            <a:r>
              <a:rPr lang="ja-JP" altLang="en-US" sz="700" dirty="0">
                <a:latin typeface="Meiryo UI" panose="020B0604030504040204" pitchFamily="50" charset="-128"/>
                <a:ea typeface="Meiryo UI" panose="020B0604030504040204" pitchFamily="50" charset="-128"/>
              </a:rPr>
              <a:t>まん防措置</a:t>
            </a:r>
            <a:endParaRPr lang="en-US" altLang="ja-JP" sz="700" dirty="0">
              <a:latin typeface="Meiryo UI" panose="020B0604030504040204" pitchFamily="50" charset="-128"/>
              <a:ea typeface="Meiryo UI" panose="020B0604030504040204" pitchFamily="50" charset="-128"/>
            </a:endParaRPr>
          </a:p>
          <a:p>
            <a:pPr marL="201221" indent="-201221" algn="ctr"/>
            <a:r>
              <a:rPr lang="en-US" altLang="ja-JP" sz="700" dirty="0" smtClean="0">
                <a:latin typeface="Meiryo UI" panose="020B0604030504040204" pitchFamily="50" charset="-128"/>
                <a:ea typeface="Meiryo UI" panose="020B0604030504040204" pitchFamily="50" charset="-128"/>
              </a:rPr>
              <a:t>1/27</a:t>
            </a:r>
            <a:r>
              <a:rPr lang="ja-JP" altLang="en-US" sz="700" dirty="0" smtClean="0">
                <a:latin typeface="Meiryo UI" panose="020B0604030504040204" pitchFamily="50" charset="-128"/>
                <a:ea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rPr>
              <a:t>3/21</a:t>
            </a:r>
            <a:endParaRPr lang="en-US" altLang="ja-JP" sz="7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4</a:t>
            </a:fld>
            <a:endParaRPr lang="ja-JP" altLang="en-US" dirty="0"/>
          </a:p>
        </p:txBody>
      </p:sp>
    </p:spTree>
    <p:extLst>
      <p:ext uri="{BB962C8B-B14F-4D97-AF65-F5344CB8AC3E}">
        <p14:creationId xmlns:p14="http://schemas.microsoft.com/office/powerpoint/2010/main" val="254403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グラフ 16"/>
          <p:cNvGraphicFramePr>
            <a:graphicFrameLocks/>
          </p:cNvGraphicFramePr>
          <p:nvPr>
            <p:extLst>
              <p:ext uri="{D42A27DB-BD31-4B8C-83A1-F6EECF244321}">
                <p14:modId xmlns:p14="http://schemas.microsoft.com/office/powerpoint/2010/main" val="2036227661"/>
              </p:ext>
            </p:extLst>
          </p:nvPr>
        </p:nvGraphicFramePr>
        <p:xfrm>
          <a:off x="348377" y="4356978"/>
          <a:ext cx="8647200" cy="224021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p:cNvGraphicFramePr>
            <a:graphicFrameLocks/>
          </p:cNvGraphicFramePr>
          <p:nvPr>
            <p:extLst>
              <p:ext uri="{D42A27DB-BD31-4B8C-83A1-F6EECF244321}">
                <p14:modId xmlns:p14="http://schemas.microsoft.com/office/powerpoint/2010/main" val="495331079"/>
              </p:ext>
            </p:extLst>
          </p:nvPr>
        </p:nvGraphicFramePr>
        <p:xfrm>
          <a:off x="348377" y="1620000"/>
          <a:ext cx="8646591" cy="2241541"/>
        </p:xfrm>
        <a:graphic>
          <a:graphicData uri="http://schemas.openxmlformats.org/drawingml/2006/chart">
            <c:chart xmlns:c="http://schemas.openxmlformats.org/drawingml/2006/chart" xmlns:r="http://schemas.openxmlformats.org/officeDocument/2006/relationships" r:id="rId4"/>
          </a:graphicData>
        </a:graphic>
      </p:graphicFrame>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インバウンドの状況（全国・関西空港）</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83224" y="692696"/>
            <a:ext cx="8953272" cy="738664"/>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外国人旅行者数及び関西空港外国人入国者数は、新型コロナウイルス感染症拡大に伴う入国規制の影響により激減。</a:t>
            </a:r>
            <a:endParaRPr lang="en-US" altLang="ja-JP" sz="14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国際的な移動の制約が続き、</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月以降、インバウンド需要がほぼ消失</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smtClean="0">
                <a:latin typeface="Meiryo UI" panose="020B0604030504040204" pitchFamily="50" charset="-128"/>
                <a:ea typeface="Meiryo UI" panose="020B0604030504040204" pitchFamily="50" charset="-128"/>
              </a:rPr>
              <a:t>2022</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月から外国人観光客の受入が一部再開されたが、感染症再拡大による影響が懸念される。</a:t>
            </a:r>
            <a:endParaRPr lang="en-US" altLang="ja-JP" sz="1400" dirty="0">
              <a:latin typeface="Meiryo UI" panose="020B0604030504040204" pitchFamily="50" charset="-128"/>
              <a:ea typeface="Meiryo UI" panose="020B0604030504040204" pitchFamily="50" charset="-128"/>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1CDA0532-FCF3-48F1-804D-D89006267126}"/>
              </a:ext>
            </a:extLst>
          </p:cNvPr>
          <p:cNvSpPr txBox="1"/>
          <p:nvPr/>
        </p:nvSpPr>
        <p:spPr>
          <a:xfrm>
            <a:off x="3779912" y="1358526"/>
            <a:ext cx="1859959"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外国人旅行者数（全国）</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64C5BF0D-C3C5-4579-9819-2E2557244F1E}"/>
              </a:ext>
            </a:extLst>
          </p:cNvPr>
          <p:cNvSpPr txBox="1"/>
          <p:nvPr/>
        </p:nvSpPr>
        <p:spPr>
          <a:xfrm>
            <a:off x="465196" y="1407232"/>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（人）</a:t>
            </a:r>
          </a:p>
        </p:txBody>
      </p:sp>
      <p:sp>
        <p:nvSpPr>
          <p:cNvPr id="56" name="テキスト ボックス 55">
            <a:extLst>
              <a:ext uri="{FF2B5EF4-FFF2-40B4-BE49-F238E27FC236}">
                <a16:creationId xmlns:a16="http://schemas.microsoft.com/office/drawing/2014/main" id="{333DF328-8281-4970-B563-85E73E28E8D7}"/>
              </a:ext>
            </a:extLst>
          </p:cNvPr>
          <p:cNvSpPr txBox="1"/>
          <p:nvPr/>
        </p:nvSpPr>
        <p:spPr>
          <a:xfrm>
            <a:off x="6534238" y="3810526"/>
            <a:ext cx="2297210" cy="33855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出典：</a:t>
            </a:r>
            <a:r>
              <a:rPr kumimoji="1" lang="ja-JP" altLang="en-US" sz="800" dirty="0">
                <a:latin typeface="Meiryo UI" panose="020B0604030504040204" pitchFamily="50" charset="-128"/>
                <a:ea typeface="Meiryo UI" panose="020B0604030504040204" pitchFamily="50" charset="-128"/>
              </a:rPr>
              <a:t>日本政府観光局「訪日外客数」より作成</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2022</a:t>
            </a:r>
            <a:r>
              <a:rPr kumimoji="1" lang="ja-JP" altLang="en-US" sz="800" dirty="0" smtClean="0">
                <a:latin typeface="Meiryo UI" panose="020B0604030504040204" pitchFamily="50" charset="-128"/>
                <a:ea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rPr>
              <a:t>6</a:t>
            </a:r>
            <a:r>
              <a:rPr kumimoji="1" lang="ja-JP" altLang="en-US" sz="800" dirty="0" smtClean="0">
                <a:latin typeface="Meiryo UI" panose="020B0604030504040204" pitchFamily="50" charset="-128"/>
                <a:ea typeface="Meiryo UI" panose="020B0604030504040204" pitchFamily="50" charset="-128"/>
              </a:rPr>
              <a:t>月</a:t>
            </a:r>
            <a:r>
              <a:rPr kumimoji="1" lang="ja-JP" altLang="en-US" sz="800" dirty="0">
                <a:latin typeface="Meiryo UI" panose="020B0604030504040204" pitchFamily="50" charset="-128"/>
                <a:ea typeface="Meiryo UI" panose="020B0604030504040204" pitchFamily="50" charset="-128"/>
              </a:rPr>
              <a:t>以降は推計値</a:t>
            </a:r>
          </a:p>
        </p:txBody>
      </p:sp>
      <p:sp>
        <p:nvSpPr>
          <p:cNvPr id="63" name="テキスト ボックス 62">
            <a:extLst>
              <a:ext uri="{FF2B5EF4-FFF2-40B4-BE49-F238E27FC236}">
                <a16:creationId xmlns:a16="http://schemas.microsoft.com/office/drawing/2014/main" id="{64C5BF0D-C3C5-4579-9819-2E2557244F1E}"/>
              </a:ext>
            </a:extLst>
          </p:cNvPr>
          <p:cNvSpPr txBox="1"/>
          <p:nvPr/>
        </p:nvSpPr>
        <p:spPr>
          <a:xfrm>
            <a:off x="8453802" y="1406637"/>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p>
        </p:txBody>
      </p:sp>
      <p:sp>
        <p:nvSpPr>
          <p:cNvPr id="67" name="テキスト ボックス 66">
            <a:extLst>
              <a:ext uri="{FF2B5EF4-FFF2-40B4-BE49-F238E27FC236}">
                <a16:creationId xmlns:a16="http://schemas.microsoft.com/office/drawing/2014/main" id="{64C5BF0D-C3C5-4579-9819-2E2557244F1E}"/>
              </a:ext>
            </a:extLst>
          </p:cNvPr>
          <p:cNvSpPr txBox="1"/>
          <p:nvPr/>
        </p:nvSpPr>
        <p:spPr>
          <a:xfrm>
            <a:off x="539552" y="4175484"/>
            <a:ext cx="500785"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（人）</a:t>
            </a:r>
          </a:p>
        </p:txBody>
      </p:sp>
      <p:sp>
        <p:nvSpPr>
          <p:cNvPr id="68" name="テキスト ボックス 67">
            <a:extLst>
              <a:ext uri="{FF2B5EF4-FFF2-40B4-BE49-F238E27FC236}">
                <a16:creationId xmlns:a16="http://schemas.microsoft.com/office/drawing/2014/main" id="{64C5BF0D-C3C5-4579-9819-2E2557244F1E}"/>
              </a:ext>
            </a:extLst>
          </p:cNvPr>
          <p:cNvSpPr txBox="1"/>
          <p:nvPr/>
        </p:nvSpPr>
        <p:spPr>
          <a:xfrm>
            <a:off x="8453802" y="4173728"/>
            <a:ext cx="574306"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a:t>
            </a:r>
          </a:p>
        </p:txBody>
      </p:sp>
      <p:sp>
        <p:nvSpPr>
          <p:cNvPr id="69" name="テキスト ボックス 68">
            <a:extLst>
              <a:ext uri="{FF2B5EF4-FFF2-40B4-BE49-F238E27FC236}">
                <a16:creationId xmlns:a16="http://schemas.microsoft.com/office/drawing/2014/main" id="{333DF328-8281-4970-B563-85E73E28E8D7}"/>
              </a:ext>
            </a:extLst>
          </p:cNvPr>
          <p:cNvSpPr txBox="1"/>
          <p:nvPr/>
        </p:nvSpPr>
        <p:spPr>
          <a:xfrm>
            <a:off x="6185799" y="6546830"/>
            <a:ext cx="2518395" cy="33855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rPr>
              <a:t>出典：出入国在留管理庁</a:t>
            </a:r>
            <a:r>
              <a:rPr kumimoji="1" lang="ja-JP" altLang="en-US" sz="800" dirty="0">
                <a:latin typeface="Meiryo UI" panose="020B0604030504040204" pitchFamily="50" charset="-128"/>
                <a:ea typeface="Meiryo UI" panose="020B0604030504040204" pitchFamily="50" charset="-128"/>
              </a:rPr>
              <a:t>「出入国管理統計」より</a:t>
            </a:r>
            <a:r>
              <a:rPr kumimoji="1" lang="ja-JP" altLang="en-US" sz="800" dirty="0" smtClean="0">
                <a:latin typeface="Meiryo UI" panose="020B0604030504040204" pitchFamily="50" charset="-128"/>
                <a:ea typeface="Meiryo UI" panose="020B0604030504040204" pitchFamily="50" charset="-128"/>
              </a:rPr>
              <a:t>作成</a:t>
            </a:r>
            <a:endParaRPr kumimoji="1"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2022</a:t>
            </a:r>
            <a:r>
              <a:rPr lang="ja-JP" altLang="en-US" sz="800" dirty="0" smtClean="0">
                <a:latin typeface="Meiryo UI" panose="020B0604030504040204" pitchFamily="50" charset="-128"/>
                <a:ea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rPr>
              <a:t>6</a:t>
            </a:r>
            <a:r>
              <a:rPr lang="ja-JP" altLang="en-US" sz="800" dirty="0" smtClean="0">
                <a:latin typeface="Meiryo UI" panose="020B0604030504040204" pitchFamily="50" charset="-128"/>
                <a:ea typeface="Meiryo UI" panose="020B0604030504040204" pitchFamily="50" charset="-128"/>
              </a:rPr>
              <a:t>月以降は速報値</a:t>
            </a:r>
            <a:endParaRPr lang="ja-JP" altLang="en-US" sz="800" dirty="0">
              <a:latin typeface="Meiryo UI" panose="020B0604030504040204" pitchFamily="50" charset="-128"/>
              <a:ea typeface="Meiryo UI" panose="020B0604030504040204" pitchFamily="50" charset="-128"/>
            </a:endParaRPr>
          </a:p>
        </p:txBody>
      </p:sp>
      <p:sp>
        <p:nvSpPr>
          <p:cNvPr id="70" name="テキスト ボックス 69">
            <a:extLst>
              <a:ext uri="{FF2B5EF4-FFF2-40B4-BE49-F238E27FC236}">
                <a16:creationId xmlns:a16="http://schemas.microsoft.com/office/drawing/2014/main" id="{1CDA0532-FCF3-48F1-804D-D89006267126}"/>
              </a:ext>
            </a:extLst>
          </p:cNvPr>
          <p:cNvSpPr txBox="1"/>
          <p:nvPr/>
        </p:nvSpPr>
        <p:spPr>
          <a:xfrm>
            <a:off x="3779912" y="4087507"/>
            <a:ext cx="1971151" cy="276999"/>
          </a:xfrm>
          <a:prstGeom prst="rect">
            <a:avLst/>
          </a:prstGeom>
          <a:noFill/>
        </p:spPr>
        <p:txBody>
          <a:bodyPr wrap="square" rtlCol="0">
            <a:spAutoFit/>
          </a:bodyPr>
          <a:lstStyle/>
          <a:p>
            <a:pPr lvl="0" defTabSz="742950">
              <a:defRPr/>
            </a:pPr>
            <a:r>
              <a:rPr lang="ja-JP" altLang="en-US" sz="1200" dirty="0">
                <a:solidFill>
                  <a:prstClr val="black"/>
                </a:solidFill>
                <a:latin typeface="Meiryo UI" panose="020B0604030504040204" pitchFamily="50" charset="-128"/>
                <a:ea typeface="Meiryo UI" panose="020B0604030504040204" pitchFamily="50" charset="-128"/>
              </a:rPr>
              <a:t>関西空港 外国人入国者数</a:t>
            </a:r>
            <a:endParaRPr kumimoji="1" lang="ja-JP" altLang="en-US"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5</a:t>
            </a:fld>
            <a:endParaRPr lang="ja-JP" altLang="en-US" dirty="0"/>
          </a:p>
        </p:txBody>
      </p:sp>
    </p:spTree>
    <p:extLst>
      <p:ext uri="{BB962C8B-B14F-4D97-AF65-F5344CB8AC3E}">
        <p14:creationId xmlns:p14="http://schemas.microsoft.com/office/powerpoint/2010/main" val="3084021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3B58F61D-26BF-4AB9-ACFA-1A220C73C56B}"/>
              </a:ext>
            </a:extLst>
          </p:cNvPr>
          <p:cNvSpPr txBox="1"/>
          <p:nvPr/>
        </p:nvSpPr>
        <p:spPr>
          <a:xfrm>
            <a:off x="65745" y="541410"/>
            <a:ext cx="9087854" cy="523220"/>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新型コロナウイルス感染症の影響により、</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年の大阪における国際会議の開催件数は前年より大幅に減少し</a:t>
            </a:r>
            <a:r>
              <a:rPr lang="en-US" altLang="ja-JP" sz="1400" dirty="0">
                <a:latin typeface="Meiryo UI" panose="020B0604030504040204" pitchFamily="50" charset="-128"/>
                <a:ea typeface="Meiryo UI" panose="020B0604030504040204" pitchFamily="50" charset="-128"/>
              </a:rPr>
              <a:t>23</a:t>
            </a:r>
            <a:r>
              <a:rPr lang="ja-JP" altLang="en-US" sz="1400" dirty="0">
                <a:latin typeface="Meiryo UI" panose="020B0604030504040204" pitchFamily="50" charset="-128"/>
                <a:ea typeface="Meiryo UI" panose="020B0604030504040204" pitchFamily="50" charset="-128"/>
              </a:rPr>
              <a:t>件であった。</a:t>
            </a:r>
            <a:endParaRPr lang="en-US" altLang="ja-JP" sz="12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F8D4A0CB-DEE1-4647-985B-D1A2FA689496}"/>
              </a:ext>
            </a:extLst>
          </p:cNvPr>
          <p:cNvSpPr txBox="1"/>
          <p:nvPr/>
        </p:nvSpPr>
        <p:spPr>
          <a:xfrm>
            <a:off x="3635896" y="1241184"/>
            <a:ext cx="2346015" cy="307777"/>
          </a:xfrm>
          <a:prstGeom prst="rect">
            <a:avLst/>
          </a:prstGeom>
          <a:noFill/>
        </p:spPr>
        <p:txBody>
          <a:bodyPr wrap="square" rtlCol="0">
            <a:spAutoFit/>
          </a:bodyPr>
          <a:lstStyle/>
          <a:p>
            <a:pPr lvl="0" defTabSz="742950">
              <a:defRPr/>
            </a:pPr>
            <a:r>
              <a:rPr lang="ja-JP" altLang="en-US" sz="1400" dirty="0">
                <a:solidFill>
                  <a:prstClr val="black"/>
                </a:solidFill>
                <a:latin typeface="Meiryo UI" panose="020B0604030504040204" pitchFamily="50" charset="-128"/>
                <a:ea typeface="Meiryo UI" panose="020B0604030504040204" pitchFamily="50" charset="-128"/>
              </a:rPr>
              <a:t>国際会議開催件数の推移</a:t>
            </a:r>
            <a:endParaRPr kumimoji="1" lang="ja-JP" altLang="en-US" sz="14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国際会議の開催件数（全国・国内主要都市）</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BAC84493-B1F3-4A8E-A857-738C9A753F19}"/>
              </a:ext>
            </a:extLst>
          </p:cNvPr>
          <p:cNvSpPr txBox="1"/>
          <p:nvPr/>
        </p:nvSpPr>
        <p:spPr>
          <a:xfrm>
            <a:off x="5436096" y="6309320"/>
            <a:ext cx="3334915"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出典：日本政府観光局（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JNTO)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「国際会議統計」より作成</a:t>
            </a:r>
          </a:p>
        </p:txBody>
      </p:sp>
      <p:graphicFrame>
        <p:nvGraphicFramePr>
          <p:cNvPr id="4" name="表 3"/>
          <p:cNvGraphicFramePr>
            <a:graphicFrameLocks noGrp="1"/>
          </p:cNvGraphicFramePr>
          <p:nvPr>
            <p:extLst>
              <p:ext uri="{D42A27DB-BD31-4B8C-83A1-F6EECF244321}">
                <p14:modId xmlns:p14="http://schemas.microsoft.com/office/powerpoint/2010/main" val="1633844810"/>
              </p:ext>
            </p:extLst>
          </p:nvPr>
        </p:nvGraphicFramePr>
        <p:xfrm>
          <a:off x="445402" y="4725144"/>
          <a:ext cx="8017200" cy="1557932"/>
        </p:xfrm>
        <a:graphic>
          <a:graphicData uri="http://schemas.openxmlformats.org/drawingml/2006/table">
            <a:tbl>
              <a:tblPr>
                <a:tableStyleId>{5C22544A-7EE6-4342-B048-85BDC9FD1C3A}</a:tableStyleId>
              </a:tblPr>
              <a:tblGrid>
                <a:gridCol w="668100">
                  <a:extLst>
                    <a:ext uri="{9D8B030D-6E8A-4147-A177-3AD203B41FA5}">
                      <a16:colId xmlns:a16="http://schemas.microsoft.com/office/drawing/2014/main" val="2036522370"/>
                    </a:ext>
                  </a:extLst>
                </a:gridCol>
                <a:gridCol w="668100">
                  <a:extLst>
                    <a:ext uri="{9D8B030D-6E8A-4147-A177-3AD203B41FA5}">
                      <a16:colId xmlns:a16="http://schemas.microsoft.com/office/drawing/2014/main" val="1537541545"/>
                    </a:ext>
                  </a:extLst>
                </a:gridCol>
                <a:gridCol w="668100">
                  <a:extLst>
                    <a:ext uri="{9D8B030D-6E8A-4147-A177-3AD203B41FA5}">
                      <a16:colId xmlns:a16="http://schemas.microsoft.com/office/drawing/2014/main" val="3513875715"/>
                    </a:ext>
                  </a:extLst>
                </a:gridCol>
                <a:gridCol w="668100">
                  <a:extLst>
                    <a:ext uri="{9D8B030D-6E8A-4147-A177-3AD203B41FA5}">
                      <a16:colId xmlns:a16="http://schemas.microsoft.com/office/drawing/2014/main" val="1755466170"/>
                    </a:ext>
                  </a:extLst>
                </a:gridCol>
                <a:gridCol w="668100">
                  <a:extLst>
                    <a:ext uri="{9D8B030D-6E8A-4147-A177-3AD203B41FA5}">
                      <a16:colId xmlns:a16="http://schemas.microsoft.com/office/drawing/2014/main" val="2524298561"/>
                    </a:ext>
                  </a:extLst>
                </a:gridCol>
                <a:gridCol w="668100">
                  <a:extLst>
                    <a:ext uri="{9D8B030D-6E8A-4147-A177-3AD203B41FA5}">
                      <a16:colId xmlns:a16="http://schemas.microsoft.com/office/drawing/2014/main" val="942390512"/>
                    </a:ext>
                  </a:extLst>
                </a:gridCol>
                <a:gridCol w="668100">
                  <a:extLst>
                    <a:ext uri="{9D8B030D-6E8A-4147-A177-3AD203B41FA5}">
                      <a16:colId xmlns:a16="http://schemas.microsoft.com/office/drawing/2014/main" val="3123845494"/>
                    </a:ext>
                  </a:extLst>
                </a:gridCol>
                <a:gridCol w="668100">
                  <a:extLst>
                    <a:ext uri="{9D8B030D-6E8A-4147-A177-3AD203B41FA5}">
                      <a16:colId xmlns:a16="http://schemas.microsoft.com/office/drawing/2014/main" val="1148447944"/>
                    </a:ext>
                  </a:extLst>
                </a:gridCol>
                <a:gridCol w="668100">
                  <a:extLst>
                    <a:ext uri="{9D8B030D-6E8A-4147-A177-3AD203B41FA5}">
                      <a16:colId xmlns:a16="http://schemas.microsoft.com/office/drawing/2014/main" val="1563820784"/>
                    </a:ext>
                  </a:extLst>
                </a:gridCol>
                <a:gridCol w="668100">
                  <a:extLst>
                    <a:ext uri="{9D8B030D-6E8A-4147-A177-3AD203B41FA5}">
                      <a16:colId xmlns:a16="http://schemas.microsoft.com/office/drawing/2014/main" val="176536092"/>
                    </a:ext>
                  </a:extLst>
                </a:gridCol>
                <a:gridCol w="668100">
                  <a:extLst>
                    <a:ext uri="{9D8B030D-6E8A-4147-A177-3AD203B41FA5}">
                      <a16:colId xmlns:a16="http://schemas.microsoft.com/office/drawing/2014/main" val="2511701549"/>
                    </a:ext>
                  </a:extLst>
                </a:gridCol>
                <a:gridCol w="668100">
                  <a:extLst>
                    <a:ext uri="{9D8B030D-6E8A-4147-A177-3AD203B41FA5}">
                      <a16:colId xmlns:a16="http://schemas.microsoft.com/office/drawing/2014/main" val="2412100420"/>
                    </a:ext>
                  </a:extLst>
                </a:gridCol>
              </a:tblGrid>
              <a:tr h="228496">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2010</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2011</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2012</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2013</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2014</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2015</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2016</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2017</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2018</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2019</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2020</a:t>
                      </a:r>
                      <a:r>
                        <a:rPr lang="ja-JP" altLang="en-US" sz="1100" u="none" strike="noStrike" dirty="0">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0671033"/>
                  </a:ext>
                </a:extLst>
              </a:tr>
              <a:tr h="228496">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東京都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510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484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517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537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565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583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593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631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670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581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4286233"/>
                  </a:ext>
                </a:extLst>
              </a:tr>
              <a:tr h="21811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愛知県</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139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125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144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154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179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187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207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192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216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259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018124"/>
                  </a:ext>
                </a:extLst>
              </a:tr>
              <a:tr h="21811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大阪府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152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135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281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314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253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242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280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251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240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300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2470178"/>
                  </a:ext>
                </a:extLst>
              </a:tr>
              <a:tr h="21811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京都府</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160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145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202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179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211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230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290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334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367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398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1905901"/>
                  </a:ext>
                </a:extLst>
              </a:tr>
              <a:tr h="218111">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福岡県</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269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268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301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312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411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450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488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436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427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464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574124"/>
                  </a:ext>
                </a:extLst>
              </a:tr>
              <a:tr h="228496">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全国</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2,159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1,892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2,337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2,427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2,590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2,847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3,112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3,313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3,433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3,621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55692"/>
                  </a:ext>
                </a:extLst>
              </a:tr>
            </a:tbl>
          </a:graphicData>
        </a:graphic>
      </p:graphicFrame>
      <p:sp>
        <p:nvSpPr>
          <p:cNvPr id="22" name="テキスト ボックス 21">
            <a:extLst>
              <a:ext uri="{FF2B5EF4-FFF2-40B4-BE49-F238E27FC236}">
                <a16:creationId xmlns:a16="http://schemas.microsoft.com/office/drawing/2014/main" id="{F8D4A0CB-DEE1-4647-985B-D1A2FA689496}"/>
              </a:ext>
            </a:extLst>
          </p:cNvPr>
          <p:cNvSpPr txBox="1"/>
          <p:nvPr/>
        </p:nvSpPr>
        <p:spPr>
          <a:xfrm>
            <a:off x="107506" y="1315803"/>
            <a:ext cx="1149954"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（件：都府県）</a:t>
            </a:r>
          </a:p>
        </p:txBody>
      </p:sp>
      <p:sp>
        <p:nvSpPr>
          <p:cNvPr id="23" name="テキスト ボックス 22">
            <a:extLst>
              <a:ext uri="{FF2B5EF4-FFF2-40B4-BE49-F238E27FC236}">
                <a16:creationId xmlns:a16="http://schemas.microsoft.com/office/drawing/2014/main" id="{F8D4A0CB-DEE1-4647-985B-D1A2FA689496}"/>
              </a:ext>
            </a:extLst>
          </p:cNvPr>
          <p:cNvSpPr txBox="1"/>
          <p:nvPr/>
        </p:nvSpPr>
        <p:spPr>
          <a:xfrm>
            <a:off x="8360347" y="1315803"/>
            <a:ext cx="933931" cy="230832"/>
          </a:xfrm>
          <a:prstGeom prst="rect">
            <a:avLst/>
          </a:prstGeom>
          <a:noFill/>
        </p:spPr>
        <p:txBody>
          <a:bodyPr wrap="square" rtlCol="0">
            <a:spAutoFit/>
          </a:bodyPr>
          <a:lstStyle/>
          <a:p>
            <a:pPr lvl="0" defTabSz="742950">
              <a:defRPr/>
            </a:pPr>
            <a:r>
              <a:rPr kumimoji="1" lang="ja-JP" altLang="en-US" sz="9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（件：全国）</a:t>
            </a:r>
          </a:p>
        </p:txBody>
      </p:sp>
      <p:graphicFrame>
        <p:nvGraphicFramePr>
          <p:cNvPr id="12" name="グラフ 11"/>
          <p:cNvGraphicFramePr>
            <a:graphicFrameLocks/>
          </p:cNvGraphicFramePr>
          <p:nvPr>
            <p:extLst>
              <p:ext uri="{D42A27DB-BD31-4B8C-83A1-F6EECF244321}">
                <p14:modId xmlns:p14="http://schemas.microsoft.com/office/powerpoint/2010/main" val="3526395015"/>
              </p:ext>
            </p:extLst>
          </p:nvPr>
        </p:nvGraphicFramePr>
        <p:xfrm>
          <a:off x="467545" y="1519250"/>
          <a:ext cx="8568951" cy="3141825"/>
        </p:xfrm>
        <a:graphic>
          <a:graphicData uri="http://schemas.openxmlformats.org/drawingml/2006/chart">
            <c:chart xmlns:c="http://schemas.openxmlformats.org/drawingml/2006/chart" xmlns:r="http://schemas.openxmlformats.org/officeDocument/2006/relationships" r:id="rId3"/>
          </a:graphicData>
        </a:graphic>
      </p:graphicFrame>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6</a:t>
            </a:fld>
            <a:endParaRPr lang="ja-JP" altLang="en-US" dirty="0"/>
          </a:p>
        </p:txBody>
      </p:sp>
    </p:spTree>
    <p:extLst>
      <p:ext uri="{BB962C8B-B14F-4D97-AF65-F5344CB8AC3E}">
        <p14:creationId xmlns:p14="http://schemas.microsoft.com/office/powerpoint/2010/main" val="2116575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943858975"/>
              </p:ext>
            </p:extLst>
          </p:nvPr>
        </p:nvGraphicFramePr>
        <p:xfrm>
          <a:off x="179512" y="1882301"/>
          <a:ext cx="8784976" cy="4481763"/>
        </p:xfrm>
        <a:graphic>
          <a:graphicData uri="http://schemas.openxmlformats.org/drawingml/2006/table">
            <a:tbl>
              <a:tblPr firstRow="1" bandRow="1">
                <a:tableStyleId>{5C22544A-7EE6-4342-B048-85BDC9FD1C3A}</a:tableStyleId>
              </a:tblPr>
              <a:tblGrid>
                <a:gridCol w="216024">
                  <a:extLst>
                    <a:ext uri="{9D8B030D-6E8A-4147-A177-3AD203B41FA5}">
                      <a16:colId xmlns:a16="http://schemas.microsoft.com/office/drawing/2014/main" val="495257303"/>
                    </a:ext>
                  </a:extLst>
                </a:gridCol>
                <a:gridCol w="1224136">
                  <a:extLst>
                    <a:ext uri="{9D8B030D-6E8A-4147-A177-3AD203B41FA5}">
                      <a16:colId xmlns:a16="http://schemas.microsoft.com/office/drawing/2014/main" val="843621912"/>
                    </a:ext>
                  </a:extLst>
                </a:gridCol>
                <a:gridCol w="1224136">
                  <a:extLst>
                    <a:ext uri="{9D8B030D-6E8A-4147-A177-3AD203B41FA5}">
                      <a16:colId xmlns:a16="http://schemas.microsoft.com/office/drawing/2014/main" val="2904224741"/>
                    </a:ext>
                  </a:extLst>
                </a:gridCol>
                <a:gridCol w="1224136">
                  <a:extLst>
                    <a:ext uri="{9D8B030D-6E8A-4147-A177-3AD203B41FA5}">
                      <a16:colId xmlns:a16="http://schemas.microsoft.com/office/drawing/2014/main" val="4030000121"/>
                    </a:ext>
                  </a:extLst>
                </a:gridCol>
                <a:gridCol w="1224136">
                  <a:extLst>
                    <a:ext uri="{9D8B030D-6E8A-4147-A177-3AD203B41FA5}">
                      <a16:colId xmlns:a16="http://schemas.microsoft.com/office/drawing/2014/main" val="3640303032"/>
                    </a:ext>
                  </a:extLst>
                </a:gridCol>
                <a:gridCol w="1224136">
                  <a:extLst>
                    <a:ext uri="{9D8B030D-6E8A-4147-A177-3AD203B41FA5}">
                      <a16:colId xmlns:a16="http://schemas.microsoft.com/office/drawing/2014/main" val="559163957"/>
                    </a:ext>
                  </a:extLst>
                </a:gridCol>
                <a:gridCol w="1224136">
                  <a:extLst>
                    <a:ext uri="{9D8B030D-6E8A-4147-A177-3AD203B41FA5}">
                      <a16:colId xmlns:a16="http://schemas.microsoft.com/office/drawing/2014/main" val="1619200310"/>
                    </a:ext>
                  </a:extLst>
                </a:gridCol>
                <a:gridCol w="1224136">
                  <a:extLst>
                    <a:ext uri="{9D8B030D-6E8A-4147-A177-3AD203B41FA5}">
                      <a16:colId xmlns:a16="http://schemas.microsoft.com/office/drawing/2014/main" val="984282102"/>
                    </a:ext>
                  </a:extLst>
                </a:gridCol>
              </a:tblGrid>
              <a:tr h="283791">
                <a:tc gridSpan="2">
                  <a:txBody>
                    <a:bodyPr/>
                    <a:lstStyle/>
                    <a:p>
                      <a:pPr algn="ctr"/>
                      <a:r>
                        <a:rPr kumimoji="1" lang="ja-JP" altLang="en-US" sz="1000" dirty="0" smtClean="0">
                          <a:latin typeface="Meiryo UI" panose="020B0604030504040204" pitchFamily="50" charset="-128"/>
                          <a:ea typeface="Meiryo UI" panose="020B0604030504040204" pitchFamily="50" charset="-128"/>
                        </a:rPr>
                        <a:t>期間</a:t>
                      </a:r>
                      <a:endParaRPr kumimoji="1" lang="ja-JP" altLang="en-US" sz="10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オンライン</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ハイブリッド</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実地開催</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開催地変更</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延期</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中止</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620246"/>
                  </a:ext>
                </a:extLst>
              </a:tr>
              <a:tr h="368868">
                <a:tc gridSpan="2">
                  <a:txBody>
                    <a:bodyPr/>
                    <a:lstStyle/>
                    <a:p>
                      <a:pPr algn="ctr"/>
                      <a:r>
                        <a:rPr kumimoji="1" lang="en-US" altLang="ja-JP" sz="1000" dirty="0" smtClean="0">
                          <a:latin typeface="Meiryo UI" panose="020B0604030504040204" pitchFamily="50" charset="-128"/>
                          <a:ea typeface="Meiryo UI" panose="020B0604030504040204" pitchFamily="50" charset="-128"/>
                        </a:rPr>
                        <a:t>2020</a:t>
                      </a:r>
                      <a:r>
                        <a:rPr kumimoji="1" lang="ja-JP" altLang="en-US" sz="1000" dirty="0" smtClean="0">
                          <a:latin typeface="Meiryo UI" panose="020B0604030504040204" pitchFamily="50" charset="-128"/>
                          <a:ea typeface="Meiryo UI" panose="020B0604030504040204" pitchFamily="50" charset="-128"/>
                        </a:rPr>
                        <a:t>年</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8,409</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30%</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2,505</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143</a:t>
                      </a:r>
                      <a:r>
                        <a:rPr kumimoji="1" lang="ja-JP" altLang="en-US" sz="1000" dirty="0" smtClean="0">
                          <a:latin typeface="Meiryo UI" panose="020B0604030504040204" pitchFamily="50" charset="-128"/>
                          <a:ea typeface="Meiryo UI" panose="020B0604030504040204" pitchFamily="50" charset="-128"/>
                        </a:rPr>
                        <a:t>件）</a:t>
                      </a: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9%</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763</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73</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44%</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3,714</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14%</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1,211</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7408220"/>
                  </a:ext>
                </a:extLst>
              </a:tr>
              <a:tr h="368868">
                <a:tc gridSpan="2">
                  <a:txBody>
                    <a:bodyPr/>
                    <a:lstStyle/>
                    <a:p>
                      <a:pPr algn="ctr"/>
                      <a:r>
                        <a:rPr kumimoji="1" lang="en-US" altLang="ja-JP" sz="1000" dirty="0" smtClean="0">
                          <a:latin typeface="Meiryo UI" panose="020B0604030504040204" pitchFamily="50" charset="-128"/>
                          <a:ea typeface="Meiryo UI" panose="020B0604030504040204" pitchFamily="50" charset="-128"/>
                        </a:rPr>
                        <a:t>2021</a:t>
                      </a:r>
                      <a:r>
                        <a:rPr kumimoji="1" lang="ja-JP" altLang="en-US" sz="1000" dirty="0" smtClean="0">
                          <a:latin typeface="Meiryo UI" panose="020B0604030504040204" pitchFamily="50" charset="-128"/>
                          <a:ea typeface="Meiryo UI" panose="020B0604030504040204" pitchFamily="50" charset="-128"/>
                        </a:rPr>
                        <a:t>年</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7,908</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lnB w="12700" cmpd="sng">
                      <a:noFill/>
                    </a:lnB>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47%</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3,718</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1,040</a:t>
                      </a:r>
                      <a:r>
                        <a:rPr kumimoji="1" lang="ja-JP" altLang="en-US" sz="1000" dirty="0" smtClean="0">
                          <a:latin typeface="Meiryo UI" panose="020B0604030504040204" pitchFamily="50" charset="-128"/>
                          <a:ea typeface="Meiryo UI" panose="020B0604030504040204" pitchFamily="50" charset="-128"/>
                        </a:rPr>
                        <a:t>件）</a:t>
                      </a: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7%</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534</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127</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27%</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2,157</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p>
                    <a:p>
                      <a:pPr algn="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332</a:t>
                      </a:r>
                      <a:r>
                        <a:rPr kumimoji="1" lang="ja-JP" altLang="en-US" sz="1000" dirty="0" smtClean="0">
                          <a:latin typeface="Meiryo UI" panose="020B0604030504040204" pitchFamily="50" charset="-128"/>
                          <a:ea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32800437"/>
                  </a:ext>
                </a:extLst>
              </a:tr>
              <a:tr h="283791">
                <a:tc rowSpan="12">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lnT w="12700" cmpd="sng">
                      <a:noFill/>
                    </a:lnT>
                    <a:solidFill>
                      <a:srgbClr val="EAEFF7"/>
                    </a:solidFill>
                  </a:tcPr>
                </a:tc>
                <a:tc>
                  <a:txBody>
                    <a:bodyPr/>
                    <a:lstStyle/>
                    <a:p>
                      <a:pPr algn="ct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a:t>
                      </a: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8%</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947583742"/>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23242686"/>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3</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7%</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294200946"/>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51333227"/>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5</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31930252"/>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6</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03644360"/>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7</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9675374"/>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8</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05794766"/>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9</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47695480"/>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75390335"/>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11</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71865960"/>
                  </a:ext>
                </a:extLst>
              </a:tr>
              <a:tr h="283791">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12</a:t>
                      </a:r>
                      <a:r>
                        <a:rPr kumimoji="1" lang="ja-JP" altLang="en-US" sz="1000" dirty="0" smtClean="0">
                          <a:latin typeface="Meiryo UI" panose="020B0604030504040204" pitchFamily="50" charset="-128"/>
                          <a:ea typeface="Meiryo UI" panose="020B0604030504040204" pitchFamily="50" charset="-128"/>
                        </a:rPr>
                        <a:t>月</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12974352"/>
                  </a:ext>
                </a:extLst>
              </a:tr>
            </a:tbl>
          </a:graphicData>
        </a:graphic>
      </p:graphicFrame>
      <p:cxnSp>
        <p:nvCxnSpPr>
          <p:cNvPr id="17" name="直線コネクタ 16"/>
          <p:cNvCxnSpPr/>
          <p:nvPr/>
        </p:nvCxnSpPr>
        <p:spPr>
          <a:xfrm flipV="1">
            <a:off x="65745" y="473340"/>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56791" y="-145223"/>
            <a:ext cx="8417178" cy="830628"/>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世界における国際会議の開催状況（月別）</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3B58F61D-26BF-4AB9-ACFA-1A220C73C56B}"/>
              </a:ext>
            </a:extLst>
          </p:cNvPr>
          <p:cNvSpPr txBox="1"/>
          <p:nvPr/>
        </p:nvSpPr>
        <p:spPr>
          <a:xfrm>
            <a:off x="65744" y="686765"/>
            <a:ext cx="9087854" cy="1077218"/>
          </a:xfrm>
          <a:prstGeom prst="rect">
            <a:avLst/>
          </a:prstGeom>
          <a:noFill/>
          <a:ln>
            <a:noFill/>
          </a:ln>
        </p:spPr>
        <p:txBody>
          <a:bodyPr wrap="square" rtlCol="0">
            <a:spAutoFit/>
          </a:bodyPr>
          <a:lstStyle/>
          <a:p>
            <a:pPr marL="285750" indent="-285750">
              <a:buFont typeface="Wingdings" panose="05000000000000000000" pitchFamily="2" charset="2"/>
              <a:buChar char="Ø"/>
            </a:pPr>
            <a:r>
              <a:rPr lang="ja-JP" altLang="en-US" sz="1300" dirty="0" smtClean="0">
                <a:latin typeface="Meiryo UI" panose="020B0604030504040204" pitchFamily="50" charset="-128"/>
                <a:ea typeface="Meiryo UI" panose="020B0604030504040204" pitchFamily="50" charset="-128"/>
              </a:rPr>
              <a:t>世界</a:t>
            </a:r>
            <a:r>
              <a:rPr lang="ja-JP" altLang="en-US" sz="1300" dirty="0">
                <a:latin typeface="Meiryo UI" panose="020B0604030504040204" pitchFamily="50" charset="-128"/>
                <a:ea typeface="Meiryo UI" panose="020B0604030504040204" pitchFamily="50" charset="-128"/>
              </a:rPr>
              <a:t>における国際</a:t>
            </a:r>
            <a:r>
              <a:rPr lang="ja-JP" altLang="en-US" sz="1300" dirty="0" smtClean="0">
                <a:latin typeface="Meiryo UI" panose="020B0604030504040204" pitchFamily="50" charset="-128"/>
                <a:ea typeface="Meiryo UI" panose="020B0604030504040204" pitchFamily="50" charset="-128"/>
              </a:rPr>
              <a:t>会議は</a:t>
            </a:r>
            <a:r>
              <a:rPr lang="en-US" altLang="ja-JP" sz="1300" dirty="0" smtClean="0">
                <a:latin typeface="Meiryo UI" panose="020B0604030504040204" pitchFamily="50" charset="-128"/>
                <a:ea typeface="Meiryo UI" panose="020B0604030504040204" pitchFamily="50" charset="-128"/>
              </a:rPr>
              <a:t>2020</a:t>
            </a:r>
            <a:r>
              <a:rPr lang="ja-JP" altLang="en-US" sz="1300" dirty="0" smtClean="0">
                <a:latin typeface="Meiryo UI" panose="020B0604030504040204" pitchFamily="50" charset="-128"/>
                <a:ea typeface="Meiryo UI" panose="020B0604030504040204" pitchFamily="50" charset="-128"/>
              </a:rPr>
              <a:t>年、新型コロナウイルス感染拡大の影響により、その多くが延期や中止となりオンラインでの開催に代替されることとなった。</a:t>
            </a:r>
            <a:endParaRPr lang="en-US" altLang="ja-JP" sz="13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200" dirty="0" smtClean="0">
                <a:latin typeface="Meiryo UI" panose="020B0604030504040204" pitchFamily="50" charset="-128"/>
                <a:ea typeface="Meiryo UI" panose="020B0604030504040204" pitchFamily="50" charset="-128"/>
              </a:rPr>
              <a:t>2021</a:t>
            </a:r>
            <a:r>
              <a:rPr lang="ja-JP" altLang="en-US" sz="1200" dirty="0">
                <a:latin typeface="Meiryo UI" panose="020B0604030504040204" pitchFamily="50" charset="-128"/>
                <a:ea typeface="Meiryo UI" panose="020B0604030504040204" pitchFamily="50" charset="-128"/>
              </a:rPr>
              <a:t>年前半は引き続き、オンラインが大勢を占めていたが、</a:t>
            </a:r>
            <a:r>
              <a:rPr lang="en-US" altLang="ja-JP" sz="1200" dirty="0">
                <a:latin typeface="Meiryo UI" panose="020B0604030504040204" pitchFamily="50" charset="-128"/>
                <a:ea typeface="Meiryo UI" panose="020B0604030504040204" pitchFamily="50" charset="-128"/>
              </a:rPr>
              <a:t>2021</a:t>
            </a:r>
            <a:r>
              <a:rPr lang="ja-JP" altLang="en-US" sz="1200" dirty="0">
                <a:latin typeface="Meiryo UI" panose="020B0604030504040204" pitchFamily="50" charset="-128"/>
                <a:ea typeface="Meiryo UI" panose="020B0604030504040204" pitchFamily="50" charset="-128"/>
              </a:rPr>
              <a:t>年後半には、ハイブリッド（実地開催とオンラインを組み合わせたもの）や</a:t>
            </a:r>
            <a:r>
              <a:rPr lang="ja-JP" altLang="en-US" sz="1200" dirty="0" smtClean="0">
                <a:latin typeface="Meiryo UI" panose="020B0604030504040204" pitchFamily="50" charset="-128"/>
                <a:ea typeface="Meiryo UI" panose="020B0604030504040204" pitchFamily="50" charset="-128"/>
              </a:rPr>
              <a:t>実地開催</a:t>
            </a:r>
            <a:r>
              <a:rPr lang="ja-JP" altLang="en-US" sz="1200" dirty="0">
                <a:latin typeface="Meiryo UI" panose="020B0604030504040204" pitchFamily="50" charset="-128"/>
                <a:ea typeface="Meiryo UI" panose="020B0604030504040204" pitchFamily="50" charset="-128"/>
              </a:rPr>
              <a:t>の割合が増加した。</a:t>
            </a:r>
            <a:endParaRPr lang="en-US" altLang="ja-JP" sz="12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3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BAC84493-B1F3-4A8E-A857-738C9A753F19}"/>
              </a:ext>
            </a:extLst>
          </p:cNvPr>
          <p:cNvSpPr txBox="1"/>
          <p:nvPr/>
        </p:nvSpPr>
        <p:spPr>
          <a:xfrm>
            <a:off x="6142742" y="6426499"/>
            <a:ext cx="3059856" cy="253695"/>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出典：国土交通省「</a:t>
            </a:r>
            <a:r>
              <a:rPr lang="ja-JP" altLang="en-US" sz="1000" dirty="0" smtClean="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4</a:t>
            </a:r>
            <a:r>
              <a:rPr lang="ja-JP" altLang="en-US" sz="1000" dirty="0" smtClean="0">
                <a:latin typeface="Meiryo UI" panose="020B0604030504040204" pitchFamily="50" charset="-128"/>
                <a:ea typeface="Meiryo UI" panose="020B0604030504040204" pitchFamily="50" charset="-128"/>
              </a:rPr>
              <a:t>年版 </a:t>
            </a:r>
            <a:r>
              <a:rPr lang="ja-JP" altLang="en-US" sz="1000" dirty="0">
                <a:latin typeface="Meiryo UI" panose="020B0604030504040204" pitchFamily="50" charset="-128"/>
                <a:ea typeface="Meiryo UI" panose="020B0604030504040204" pitchFamily="50" charset="-128"/>
              </a:rPr>
              <a:t>観光白書」</a:t>
            </a:r>
            <a:r>
              <a:rPr lang="en-US" altLang="ja-JP"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より作成</a:t>
            </a:r>
            <a:r>
              <a:rPr lang="ja-JP" altLang="en-US"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　　 </a:t>
            </a:r>
          </a:p>
        </p:txBody>
      </p:sp>
      <p:sp>
        <p:nvSpPr>
          <p:cNvPr id="15" name="テキスト ボックス 14">
            <a:extLst>
              <a:ext uri="{FF2B5EF4-FFF2-40B4-BE49-F238E27FC236}">
                <a16:creationId xmlns:a16="http://schemas.microsoft.com/office/drawing/2014/main" id="{F8D4A0CB-DEE1-4647-985B-D1A2FA689496}"/>
              </a:ext>
            </a:extLst>
          </p:cNvPr>
          <p:cNvSpPr txBox="1"/>
          <p:nvPr/>
        </p:nvSpPr>
        <p:spPr>
          <a:xfrm>
            <a:off x="0" y="1579317"/>
            <a:ext cx="3131840" cy="292388"/>
          </a:xfrm>
          <a:prstGeom prst="rect">
            <a:avLst/>
          </a:prstGeom>
          <a:noFill/>
        </p:spPr>
        <p:txBody>
          <a:bodyPr wrap="square" rtlCol="0">
            <a:spAutoFit/>
          </a:bodyPr>
          <a:lstStyle/>
          <a:p>
            <a:pPr lvl="0" defTabSz="742950">
              <a:defRPr/>
            </a:pPr>
            <a:r>
              <a:rPr lang="ja-JP" altLang="en-US" sz="1300" b="1" dirty="0" smtClean="0">
                <a:solidFill>
                  <a:prstClr val="black"/>
                </a:solidFill>
                <a:latin typeface="Meiryo UI" panose="020B0604030504040204" pitchFamily="50" charset="-128"/>
                <a:ea typeface="Meiryo UI" panose="020B0604030504040204" pitchFamily="50" charset="-128"/>
              </a:rPr>
              <a:t>＜世界の国際</a:t>
            </a:r>
            <a:r>
              <a:rPr lang="ja-JP" altLang="en-US" sz="1300" b="1" dirty="0">
                <a:solidFill>
                  <a:prstClr val="black"/>
                </a:solidFill>
                <a:latin typeface="Meiryo UI" panose="020B0604030504040204" pitchFamily="50" charset="-128"/>
                <a:ea typeface="Meiryo UI" panose="020B0604030504040204" pitchFamily="50" charset="-128"/>
              </a:rPr>
              <a:t>会議</a:t>
            </a:r>
            <a:r>
              <a:rPr lang="ja-JP" altLang="en-US" sz="1300" b="1" dirty="0" smtClean="0">
                <a:solidFill>
                  <a:prstClr val="black"/>
                </a:solidFill>
                <a:latin typeface="Meiryo UI" panose="020B0604030504040204" pitchFamily="50" charset="-128"/>
                <a:ea typeface="Meiryo UI" panose="020B0604030504040204" pitchFamily="50" charset="-128"/>
              </a:rPr>
              <a:t>の開催状況の推移＞</a:t>
            </a:r>
            <a:endParaRPr kumimoji="1" lang="ja-JP" altLang="en-US" sz="13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7</a:t>
            </a:fld>
            <a:endParaRPr lang="ja-JP" altLang="en-US" dirty="0"/>
          </a:p>
        </p:txBody>
      </p:sp>
    </p:spTree>
    <p:extLst>
      <p:ext uri="{BB962C8B-B14F-4D97-AF65-F5344CB8AC3E}">
        <p14:creationId xmlns:p14="http://schemas.microsoft.com/office/powerpoint/2010/main" val="3965612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グラフ 17"/>
          <p:cNvGraphicFramePr>
            <a:graphicFrameLocks/>
          </p:cNvGraphicFramePr>
          <p:nvPr>
            <p:extLst>
              <p:ext uri="{D42A27DB-BD31-4B8C-83A1-F6EECF244321}">
                <p14:modId xmlns:p14="http://schemas.microsoft.com/office/powerpoint/2010/main" val="2090689583"/>
              </p:ext>
            </p:extLst>
          </p:nvPr>
        </p:nvGraphicFramePr>
        <p:xfrm>
          <a:off x="123178" y="1810637"/>
          <a:ext cx="5097600" cy="1836000"/>
        </p:xfrm>
        <a:graphic>
          <a:graphicData uri="http://schemas.openxmlformats.org/drawingml/2006/chart">
            <c:chart xmlns:c="http://schemas.openxmlformats.org/drawingml/2006/chart" xmlns:r="http://schemas.openxmlformats.org/officeDocument/2006/relationships" r:id="rId3"/>
          </a:graphicData>
        </a:graphic>
      </p:graphicFrame>
      <p:sp>
        <p:nvSpPr>
          <p:cNvPr id="23" name="テキスト ボックス 22">
            <a:extLst>
              <a:ext uri="{FF2B5EF4-FFF2-40B4-BE49-F238E27FC236}">
                <a16:creationId xmlns:a16="http://schemas.microsoft.com/office/drawing/2014/main" id="{34CF59F8-A367-4EC1-83BF-5D400B8A4CCC}"/>
              </a:ext>
            </a:extLst>
          </p:cNvPr>
          <p:cNvSpPr txBox="1"/>
          <p:nvPr/>
        </p:nvSpPr>
        <p:spPr>
          <a:xfrm>
            <a:off x="5667868" y="1574233"/>
            <a:ext cx="3068386" cy="276999"/>
          </a:xfrm>
          <a:prstGeom prst="rect">
            <a:avLst/>
          </a:prstGeom>
          <a:noFill/>
          <a:ln>
            <a:noFill/>
          </a:ln>
        </p:spPr>
        <p:txBody>
          <a:bodyPr wrap="square" rtlCol="0">
            <a:spAutoFit/>
          </a:bodyPr>
          <a:lstStyle/>
          <a:p>
            <a:pPr marL="201221" indent="-201221" algn="ctr"/>
            <a:r>
              <a:rPr lang="ja-JP" altLang="en-US" sz="1200" dirty="0" smtClean="0">
                <a:latin typeface="Meiryo UI" panose="020B0604030504040204" pitchFamily="50" charset="-128"/>
                <a:ea typeface="Meiryo UI" panose="020B0604030504040204" pitchFamily="50" charset="-128"/>
              </a:rPr>
              <a:t>コンサート公演数・入場者数の推移（全国）</a:t>
            </a:r>
            <a:endParaRPr lang="en-US" altLang="ja-JP" sz="1200" dirty="0">
              <a:latin typeface="Meiryo UI" panose="020B0604030504040204" pitchFamily="50" charset="-128"/>
              <a:ea typeface="Meiryo UI"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2672226922"/>
              </p:ext>
            </p:extLst>
          </p:nvPr>
        </p:nvGraphicFramePr>
        <p:xfrm>
          <a:off x="4949185" y="3855851"/>
          <a:ext cx="4175999" cy="2833197"/>
        </p:xfrm>
        <a:graphic>
          <a:graphicData uri="http://schemas.openxmlformats.org/drawingml/2006/table">
            <a:tbl>
              <a:tblPr firstRow="1" bandRow="1">
                <a:tableStyleId>{5C22544A-7EE6-4342-B048-85BDC9FD1C3A}</a:tableStyleId>
              </a:tblPr>
              <a:tblGrid>
                <a:gridCol w="2344682">
                  <a:extLst>
                    <a:ext uri="{9D8B030D-6E8A-4147-A177-3AD203B41FA5}">
                      <a16:colId xmlns:a16="http://schemas.microsoft.com/office/drawing/2014/main" val="3853225492"/>
                    </a:ext>
                  </a:extLst>
                </a:gridCol>
                <a:gridCol w="610439">
                  <a:extLst>
                    <a:ext uri="{9D8B030D-6E8A-4147-A177-3AD203B41FA5}">
                      <a16:colId xmlns:a16="http://schemas.microsoft.com/office/drawing/2014/main" val="3597721515"/>
                    </a:ext>
                  </a:extLst>
                </a:gridCol>
                <a:gridCol w="610439">
                  <a:extLst>
                    <a:ext uri="{9D8B030D-6E8A-4147-A177-3AD203B41FA5}">
                      <a16:colId xmlns:a16="http://schemas.microsoft.com/office/drawing/2014/main" val="3152309949"/>
                    </a:ext>
                  </a:extLst>
                </a:gridCol>
                <a:gridCol w="610439">
                  <a:extLst>
                    <a:ext uri="{9D8B030D-6E8A-4147-A177-3AD203B41FA5}">
                      <a16:colId xmlns:a16="http://schemas.microsoft.com/office/drawing/2014/main" val="3285537210"/>
                    </a:ext>
                  </a:extLst>
                </a:gridCol>
              </a:tblGrid>
              <a:tr h="422885">
                <a:tc>
                  <a:txBody>
                    <a:bodyPr/>
                    <a:lstStyle/>
                    <a:p>
                      <a:pPr algn="ctr"/>
                      <a:r>
                        <a:rPr kumimoji="1" lang="ja-JP" altLang="en-US" sz="1000" dirty="0" smtClean="0">
                          <a:latin typeface="Meiryo UI" panose="020B0604030504040204" pitchFamily="50" charset="-128"/>
                          <a:ea typeface="Meiryo UI" panose="020B0604030504040204" pitchFamily="50" charset="-128"/>
                        </a:rPr>
                        <a:t>この</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年間で文化芸術イベントを</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直接鑑賞しなかった理由（全国）</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2019</a:t>
                      </a:r>
                    </a:p>
                    <a:p>
                      <a:pPr algn="ctr"/>
                      <a:r>
                        <a:rPr kumimoji="1" lang="ja-JP" altLang="en-US" sz="10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2020</a:t>
                      </a:r>
                    </a:p>
                    <a:p>
                      <a:pPr algn="ctr"/>
                      <a:r>
                        <a:rPr kumimoji="1" lang="ja-JP" altLang="en-US" sz="10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2021</a:t>
                      </a:r>
                    </a:p>
                    <a:p>
                      <a:pPr algn="ctr"/>
                      <a:r>
                        <a:rPr kumimoji="1" lang="ja-JP" altLang="en-US" sz="10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47218478"/>
                  </a:ext>
                </a:extLst>
              </a:tr>
              <a:tr h="585534">
                <a:tc>
                  <a:txBody>
                    <a:bodyPr/>
                    <a:lstStyle/>
                    <a:p>
                      <a:r>
                        <a:rPr kumimoji="1" lang="ja-JP" altLang="en-US" sz="1000" dirty="0" smtClean="0">
                          <a:latin typeface="Meiryo UI" panose="020B0604030504040204" pitchFamily="50" charset="-128"/>
                          <a:ea typeface="Meiryo UI" panose="020B0604030504040204" pitchFamily="50" charset="-128"/>
                        </a:rPr>
                        <a:t>新型コロナウイルス感染症の影響により、</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公演や展覧会などが中止になった、</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又は外出を控えたから</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latin typeface="Meiryo UI" panose="020B0604030504040204" pitchFamily="50" charset="-128"/>
                          <a:ea typeface="Meiryo UI" panose="020B0604030504040204" pitchFamily="50" charset="-128"/>
                        </a:rPr>
                        <a:t>ー</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56.8%</a:t>
                      </a: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37.6%</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98736095"/>
                  </a:ext>
                </a:extLst>
              </a:tr>
              <a:tr h="260237">
                <a:tc>
                  <a:txBody>
                    <a:bodyPr/>
                    <a:lstStyle/>
                    <a:p>
                      <a:r>
                        <a:rPr kumimoji="1" lang="ja-JP" altLang="en-US" sz="1000" dirty="0" smtClean="0">
                          <a:latin typeface="Meiryo UI" panose="020B0604030504040204" pitchFamily="50" charset="-128"/>
                          <a:ea typeface="Meiryo UI" panose="020B0604030504040204" pitchFamily="50" charset="-128"/>
                        </a:rPr>
                        <a:t>関心がない</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34.7%</a:t>
                      </a: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23.2%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22.8%</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9816174"/>
                  </a:ext>
                </a:extLst>
              </a:tr>
              <a:tr h="360945">
                <a:tc>
                  <a:txBody>
                    <a:bodyPr/>
                    <a:lstStyle/>
                    <a:p>
                      <a:r>
                        <a:rPr kumimoji="1" lang="ja-JP" altLang="en-US" sz="1000" dirty="0" smtClean="0">
                          <a:latin typeface="Meiryo UI" panose="020B0604030504040204" pitchFamily="50" charset="-128"/>
                          <a:ea typeface="Meiryo UI" panose="020B0604030504040204" pitchFamily="50" charset="-128"/>
                        </a:rPr>
                        <a:t>近所で公演や展覧会などが行われていない</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16.3%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13.7%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16.3%</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55445532"/>
                  </a:ext>
                </a:extLst>
              </a:tr>
              <a:tr h="260237">
                <a:tc>
                  <a:txBody>
                    <a:bodyPr/>
                    <a:lstStyle/>
                    <a:p>
                      <a:r>
                        <a:rPr kumimoji="1" lang="ja-JP" altLang="en-US" sz="1000" dirty="0" smtClean="0">
                          <a:latin typeface="Meiryo UI" panose="020B0604030504040204" pitchFamily="50" charset="-128"/>
                          <a:ea typeface="Meiryo UI" panose="020B0604030504040204" pitchFamily="50" charset="-128"/>
                        </a:rPr>
                        <a:t>入場料・交通費など費用がかかりすぎる</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15.2%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8.4%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11.9%</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7895150"/>
                  </a:ext>
                </a:extLst>
              </a:tr>
              <a:tr h="422885">
                <a:tc>
                  <a:txBody>
                    <a:bodyPr/>
                    <a:lstStyle/>
                    <a:p>
                      <a:r>
                        <a:rPr kumimoji="1" lang="ja-JP" altLang="en-US" sz="1000" dirty="0" smtClean="0">
                          <a:latin typeface="Meiryo UI" panose="020B0604030504040204" pitchFamily="50" charset="-128"/>
                          <a:ea typeface="Meiryo UI" panose="020B0604030504040204" pitchFamily="50" charset="-128"/>
                        </a:rPr>
                        <a:t>テレビ、ラジオ、</a:t>
                      </a:r>
                      <a:r>
                        <a:rPr kumimoji="1" lang="en-US" altLang="ja-JP" sz="1000" dirty="0" smtClean="0">
                          <a:latin typeface="Meiryo UI" panose="020B0604030504040204" pitchFamily="50" charset="-128"/>
                          <a:ea typeface="Meiryo UI" panose="020B0604030504040204" pitchFamily="50" charset="-128"/>
                        </a:rPr>
                        <a:t>CD</a:t>
                      </a:r>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DVD</a:t>
                      </a:r>
                      <a:r>
                        <a:rPr kumimoji="1" lang="ja-JP" altLang="en-US" sz="1000" dirty="0" smtClean="0">
                          <a:latin typeface="Meiryo UI" panose="020B0604030504040204" pitchFamily="50" charset="-128"/>
                          <a:ea typeface="Meiryo UI" panose="020B0604030504040204" pitchFamily="50" charset="-128"/>
                        </a:rPr>
                        <a:t>、インターネット</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などにより鑑賞できる（鑑賞した）ので</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11.2%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9.0%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7.9%</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62167811"/>
                  </a:ext>
                </a:extLst>
              </a:tr>
              <a:tr h="260237">
                <a:tc>
                  <a:txBody>
                    <a:bodyPr/>
                    <a:lstStyle/>
                    <a:p>
                      <a:r>
                        <a:rPr kumimoji="1" lang="ja-JP" altLang="en-US" sz="1000" dirty="0" smtClean="0">
                          <a:latin typeface="Meiryo UI" panose="020B0604030504040204" pitchFamily="50" charset="-128"/>
                          <a:ea typeface="Meiryo UI" panose="020B0604030504040204" pitchFamily="50" charset="-128"/>
                        </a:rPr>
                        <a:t>一緒に行く仲間がいない</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8.1%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4.3%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5.3%</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04659068"/>
                  </a:ext>
                </a:extLst>
              </a:tr>
              <a:tr h="260237">
                <a:tc>
                  <a:txBody>
                    <a:bodyPr/>
                    <a:lstStyle/>
                    <a:p>
                      <a:r>
                        <a:rPr kumimoji="1" lang="ja-JP" altLang="en-US" sz="1000" dirty="0" smtClean="0">
                          <a:latin typeface="Meiryo UI" panose="020B0604030504040204" pitchFamily="50" charset="-128"/>
                          <a:ea typeface="Meiryo UI" panose="020B0604030504040204" pitchFamily="50" charset="-128"/>
                        </a:rPr>
                        <a:t>魅力ある公演や展覧会などが少ない</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11.5%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7.4%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5.1%</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0574386"/>
                  </a:ext>
                </a:extLst>
              </a:tr>
            </a:tbl>
          </a:graphicData>
        </a:graphic>
      </p:graphicFrame>
      <p:sp>
        <p:nvSpPr>
          <p:cNvPr id="7" name="角丸四角形 6"/>
          <p:cNvSpPr/>
          <p:nvPr/>
        </p:nvSpPr>
        <p:spPr>
          <a:xfrm>
            <a:off x="120257" y="44624"/>
            <a:ext cx="7692103"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chemeClr val="tx1"/>
                </a:solidFill>
                <a:ea typeface="Meiryo UI" panose="020B0604030504040204" pitchFamily="50" charset="-128"/>
                <a:cs typeface="Times New Roman" panose="02020603050405020304" pitchFamily="18" charset="0"/>
              </a:rPr>
              <a:t>　文化芸術分野の状況</a:t>
            </a:r>
            <a:endParaRPr lang="ja-JP" altLang="ja-JP" sz="2000" kern="100" dirty="0">
              <a:solidFill>
                <a:schemeClr val="tx1"/>
              </a:solidFill>
              <a:ea typeface="游明朝" panose="02020400000000000000" pitchFamily="18" charset="-128"/>
              <a:cs typeface="Times New Roman" panose="02020603050405020304" pitchFamily="18" charset="0"/>
            </a:endParaRPr>
          </a:p>
        </p:txBody>
      </p:sp>
      <p:cxnSp>
        <p:nvCxnSpPr>
          <p:cNvPr id="17" name="直線コネクタ 16"/>
          <p:cNvCxnSpPr/>
          <p:nvPr/>
        </p:nvCxnSpPr>
        <p:spPr>
          <a:xfrm flipV="1">
            <a:off x="45095" y="62068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8727470-7601-4D3E-9F83-A36A73DB211D}"/>
              </a:ext>
            </a:extLst>
          </p:cNvPr>
          <p:cNvSpPr/>
          <p:nvPr/>
        </p:nvSpPr>
        <p:spPr>
          <a:xfrm>
            <a:off x="109350" y="637575"/>
            <a:ext cx="8892982" cy="115126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85750" indent="-285750">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新型コロナウイルス感染症の拡大に伴う開催制限要請（人数上限や収容率等の設定）などの影響により、イベントの中止・延期などが相次いだ</a:t>
            </a:r>
            <a:r>
              <a:rPr lang="ja-JP" altLang="en-US" sz="1400" dirty="0" smtClean="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2021</a:t>
            </a:r>
            <a:r>
              <a:rPr lang="ja-JP" altLang="en-US" sz="1400" dirty="0">
                <a:solidFill>
                  <a:schemeClr val="tx1"/>
                </a:solidFill>
                <a:latin typeface="Meiryo UI" panose="020B0604030504040204" pitchFamily="50" charset="-128"/>
                <a:ea typeface="Meiryo UI" panose="020B0604030504040204" pitchFamily="50" charset="-128"/>
              </a:rPr>
              <a:t>年度は回復傾向にあるものの、入場者数はコロナ前の半分以下の水準にとどまる</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en-US" altLang="ja-JP" sz="1400" dirty="0" smtClean="0">
                <a:solidFill>
                  <a:schemeClr val="tx1"/>
                </a:solidFill>
                <a:latin typeface="Meiryo UI" panose="020B0604030504040204" pitchFamily="50" charset="-128"/>
                <a:ea typeface="Meiryo UI" panose="020B0604030504040204" pitchFamily="50" charset="-128"/>
              </a:rPr>
              <a:t>2021</a:t>
            </a:r>
            <a:r>
              <a:rPr lang="ja-JP" altLang="en-US" sz="1400" dirty="0">
                <a:solidFill>
                  <a:schemeClr val="tx1"/>
                </a:solidFill>
                <a:latin typeface="Meiryo UI" panose="020B0604030504040204" pitchFamily="50" charset="-128"/>
                <a:ea typeface="Meiryo UI" panose="020B0604030504040204" pitchFamily="50" charset="-128"/>
              </a:rPr>
              <a:t>年下半期より、イベントチケット販売数は回復傾向にあるが、文化庁による世論調査によると、</a:t>
            </a:r>
            <a:r>
              <a:rPr lang="en-US" altLang="ja-JP" sz="1400" dirty="0">
                <a:solidFill>
                  <a:schemeClr val="tx1"/>
                </a:solidFill>
                <a:latin typeface="Meiryo UI" panose="020B0604030504040204" pitchFamily="50" charset="-128"/>
                <a:ea typeface="Meiryo UI" panose="020B0604030504040204" pitchFamily="50" charset="-128"/>
              </a:rPr>
              <a:t>2021</a:t>
            </a:r>
            <a:r>
              <a:rPr lang="ja-JP" altLang="en-US" sz="1400" dirty="0">
                <a:solidFill>
                  <a:schemeClr val="tx1"/>
                </a:solidFill>
                <a:latin typeface="Meiryo UI" panose="020B0604030504040204" pitchFamily="50" charset="-128"/>
                <a:ea typeface="Meiryo UI" panose="020B0604030504040204" pitchFamily="50" charset="-128"/>
              </a:rPr>
              <a:t>年度に文化芸術イベントを直接鑑賞したことがある人の割合は</a:t>
            </a:r>
            <a:r>
              <a:rPr lang="en-US" altLang="ja-JP" sz="1400" dirty="0">
                <a:solidFill>
                  <a:schemeClr val="tx1"/>
                </a:solidFill>
                <a:latin typeface="Meiryo UI" panose="020B0604030504040204" pitchFamily="50" charset="-128"/>
                <a:ea typeface="Meiryo UI" panose="020B0604030504040204" pitchFamily="50" charset="-128"/>
              </a:rPr>
              <a:t>39.7</a:t>
            </a:r>
            <a:r>
              <a:rPr lang="ja-JP" altLang="en-US" sz="1400" dirty="0">
                <a:solidFill>
                  <a:schemeClr val="tx1"/>
                </a:solidFill>
                <a:latin typeface="Meiryo UI" panose="020B0604030504040204" pitchFamily="50" charset="-128"/>
                <a:ea typeface="Meiryo UI" panose="020B0604030504040204" pitchFamily="50" charset="-128"/>
              </a:rPr>
              <a:t>％と、コロナ前の</a:t>
            </a:r>
            <a:r>
              <a:rPr lang="en-US" altLang="ja-JP" sz="1400" dirty="0">
                <a:solidFill>
                  <a:schemeClr val="tx1"/>
                </a:solidFill>
                <a:latin typeface="Meiryo UI" panose="020B0604030504040204" pitchFamily="50" charset="-128"/>
                <a:ea typeface="Meiryo UI" panose="020B0604030504040204" pitchFamily="50" charset="-128"/>
              </a:rPr>
              <a:t>2019</a:t>
            </a:r>
            <a:r>
              <a:rPr lang="ja-JP" altLang="en-US" sz="1400" dirty="0">
                <a:solidFill>
                  <a:schemeClr val="tx1"/>
                </a:solidFill>
                <a:latin typeface="Meiryo UI" panose="020B0604030504040204" pitchFamily="50" charset="-128"/>
                <a:ea typeface="Meiryo UI" panose="020B0604030504040204" pitchFamily="50" charset="-128"/>
              </a:rPr>
              <a:t>年度と比較</a:t>
            </a:r>
            <a:r>
              <a:rPr lang="ja-JP" altLang="en-US" sz="1400" dirty="0" smtClean="0">
                <a:solidFill>
                  <a:schemeClr val="tx1"/>
                </a:solidFill>
                <a:latin typeface="Meiryo UI" panose="020B0604030504040204" pitchFamily="50" charset="-128"/>
                <a:ea typeface="Meiryo UI" panose="020B0604030504040204" pitchFamily="50" charset="-128"/>
              </a:rPr>
              <a:t>して</a:t>
            </a:r>
            <a:r>
              <a:rPr lang="en-US" altLang="ja-JP" sz="1400" dirty="0" smtClean="0">
                <a:solidFill>
                  <a:schemeClr val="tx1"/>
                </a:solidFill>
                <a:latin typeface="Meiryo UI" panose="020B0604030504040204" pitchFamily="50" charset="-128"/>
                <a:ea typeface="Meiryo UI" panose="020B0604030504040204" pitchFamily="50" charset="-128"/>
              </a:rPr>
              <a:t>27.6</a:t>
            </a:r>
            <a:r>
              <a:rPr lang="ja-JP" altLang="en-US" sz="1400" dirty="0" smtClean="0">
                <a:solidFill>
                  <a:schemeClr val="tx1"/>
                </a:solidFill>
                <a:latin typeface="Meiryo UI" panose="020B0604030504040204" pitchFamily="50" charset="-128"/>
                <a:ea typeface="Meiryo UI" panose="020B0604030504040204" pitchFamily="50" charset="-128"/>
              </a:rPr>
              <a:t>ポイント低下している。</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846702" y="1574233"/>
            <a:ext cx="3827698" cy="276999"/>
          </a:xfrm>
          <a:prstGeom prst="rect">
            <a:avLst/>
          </a:prstGeom>
          <a:noFill/>
          <a:ln>
            <a:noFill/>
          </a:ln>
        </p:spPr>
        <p:txBody>
          <a:bodyPr wrap="square" rtlCol="0">
            <a:spAutoFit/>
          </a:bodyPr>
          <a:lstStyle/>
          <a:p>
            <a:pPr marL="201221" indent="-201221" algn="ctr"/>
            <a:r>
              <a:rPr lang="ja-JP" altLang="en-US" sz="1200" dirty="0">
                <a:latin typeface="Meiryo UI" panose="020B0604030504040204" pitchFamily="50" charset="-128"/>
                <a:ea typeface="Meiryo UI" panose="020B0604030504040204" pitchFamily="50" charset="-128"/>
              </a:rPr>
              <a:t>イベントチケット</a:t>
            </a:r>
            <a:r>
              <a:rPr lang="ja-JP" altLang="en-US" sz="1200" dirty="0" smtClean="0">
                <a:latin typeface="Meiryo UI" panose="020B0604030504040204" pitchFamily="50" charset="-128"/>
                <a:ea typeface="Meiryo UI" panose="020B0604030504040204" pitchFamily="50" charset="-128"/>
              </a:rPr>
              <a:t>販売数 </a:t>
            </a:r>
            <a:r>
              <a:rPr lang="en-US" altLang="ja-JP" sz="1200" dirty="0" smtClean="0">
                <a:latin typeface="Meiryo UI" panose="020B0604030504040204" pitchFamily="50" charset="-128"/>
                <a:ea typeface="Meiryo UI" panose="020B0604030504040204" pitchFamily="50" charset="-128"/>
              </a:rPr>
              <a:t>2019</a:t>
            </a:r>
            <a:r>
              <a:rPr lang="ja-JP" altLang="en-US" sz="1200" dirty="0" smtClean="0">
                <a:latin typeface="Meiryo UI" panose="020B0604030504040204" pitchFamily="50" charset="-128"/>
                <a:ea typeface="Meiryo UI" panose="020B0604030504040204" pitchFamily="50" charset="-128"/>
              </a:rPr>
              <a:t>年同月比率の推移（大阪）</a:t>
            </a:r>
            <a:endParaRPr lang="en-US" altLang="ja-JP" sz="12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AC84493-B1F3-4A8E-A857-738C9A753F19}"/>
              </a:ext>
            </a:extLst>
          </p:cNvPr>
          <p:cNvSpPr txBox="1"/>
          <p:nvPr/>
        </p:nvSpPr>
        <p:spPr>
          <a:xfrm>
            <a:off x="1673953" y="3625479"/>
            <a:ext cx="3542649" cy="215444"/>
          </a:xfrm>
          <a:prstGeom prst="rect">
            <a:avLst/>
          </a:prstGeom>
          <a:noFill/>
        </p:spPr>
        <p:txBody>
          <a:bodyPr wrap="square" rtlCol="0">
            <a:spAutoFit/>
          </a:bodyPr>
          <a:lstStyle/>
          <a:p>
            <a:pPr algn="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：内閣府「</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V-RESAS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イベントチケット販売数」より作成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64C5BF0D-C3C5-4579-9819-2E2557244F1E}"/>
              </a:ext>
            </a:extLst>
          </p:cNvPr>
          <p:cNvSpPr txBox="1"/>
          <p:nvPr/>
        </p:nvSpPr>
        <p:spPr>
          <a:xfrm>
            <a:off x="111730" y="1673439"/>
            <a:ext cx="663292" cy="200055"/>
          </a:xfrm>
          <a:prstGeom prst="rect">
            <a:avLst/>
          </a:prstGeom>
          <a:noFill/>
        </p:spPr>
        <p:txBody>
          <a:bodyPr wrap="square" rtlCol="0">
            <a:spAutoFit/>
          </a:bodyPr>
          <a:lstStyle/>
          <a:p>
            <a:r>
              <a:rPr kumimoji="1" lang="ja-JP" altLang="en-US" sz="700" dirty="0" smtClean="0">
                <a:latin typeface="Meiryo UI" panose="020B0604030504040204" pitchFamily="50" charset="-128"/>
                <a:ea typeface="Meiryo UI" panose="020B0604030504040204" pitchFamily="50" charset="-128"/>
              </a:rPr>
              <a:t>（</a:t>
            </a:r>
            <a:r>
              <a:rPr kumimoji="1" lang="en-US" altLang="ja-JP" sz="700" dirty="0" smtClean="0">
                <a:latin typeface="Meiryo UI" panose="020B0604030504040204" pitchFamily="50" charset="-128"/>
                <a:ea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rPr>
              <a:t>）</a:t>
            </a:r>
            <a:endParaRPr kumimoji="1" lang="ja-JP" altLang="en-US" sz="7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BAC84493-B1F3-4A8E-A857-738C9A753F19}"/>
              </a:ext>
            </a:extLst>
          </p:cNvPr>
          <p:cNvSpPr txBox="1"/>
          <p:nvPr/>
        </p:nvSpPr>
        <p:spPr>
          <a:xfrm>
            <a:off x="5364088" y="6669940"/>
            <a:ext cx="3600400"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文化庁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「文化に関する世論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調査報告書（令和</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781911895"/>
              </p:ext>
            </p:extLst>
          </p:nvPr>
        </p:nvGraphicFramePr>
        <p:xfrm>
          <a:off x="20532" y="3855853"/>
          <a:ext cx="4881424" cy="283464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774906513"/>
                    </a:ext>
                  </a:extLst>
                </a:gridCol>
                <a:gridCol w="2806460">
                  <a:extLst>
                    <a:ext uri="{9D8B030D-6E8A-4147-A177-3AD203B41FA5}">
                      <a16:colId xmlns:a16="http://schemas.microsoft.com/office/drawing/2014/main" val="3853225492"/>
                    </a:ext>
                  </a:extLst>
                </a:gridCol>
                <a:gridCol w="622228">
                  <a:extLst>
                    <a:ext uri="{9D8B030D-6E8A-4147-A177-3AD203B41FA5}">
                      <a16:colId xmlns:a16="http://schemas.microsoft.com/office/drawing/2014/main" val="3597721515"/>
                    </a:ext>
                  </a:extLst>
                </a:gridCol>
                <a:gridCol w="622228">
                  <a:extLst>
                    <a:ext uri="{9D8B030D-6E8A-4147-A177-3AD203B41FA5}">
                      <a16:colId xmlns:a16="http://schemas.microsoft.com/office/drawing/2014/main" val="3152309949"/>
                    </a:ext>
                  </a:extLst>
                </a:gridCol>
                <a:gridCol w="622228">
                  <a:extLst>
                    <a:ext uri="{9D8B030D-6E8A-4147-A177-3AD203B41FA5}">
                      <a16:colId xmlns:a16="http://schemas.microsoft.com/office/drawing/2014/main" val="3285537210"/>
                    </a:ext>
                  </a:extLst>
                </a:gridCol>
              </a:tblGrid>
              <a:tr h="264448">
                <a:tc gridSpan="2">
                  <a:txBody>
                    <a:bodyPr/>
                    <a:lstStyle/>
                    <a:p>
                      <a:pPr algn="ctr"/>
                      <a:r>
                        <a:rPr kumimoji="1" lang="ja-JP" altLang="en-US" sz="1000" dirty="0" smtClean="0">
                          <a:latin typeface="Meiryo UI" panose="020B0604030504040204" pitchFamily="50" charset="-128"/>
                          <a:ea typeface="Meiryo UI" panose="020B0604030504040204" pitchFamily="50" charset="-128"/>
                        </a:rPr>
                        <a:t>この</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年間に直接鑑賞した文化芸術イベント（全国）</a:t>
                      </a:r>
                      <a:endParaRPr kumimoji="1" lang="ja-JP" altLang="en-US" sz="10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2019</a:t>
                      </a:r>
                    </a:p>
                    <a:p>
                      <a:pPr algn="ctr"/>
                      <a:r>
                        <a:rPr kumimoji="1" lang="ja-JP" altLang="en-US" sz="10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2020</a:t>
                      </a:r>
                    </a:p>
                    <a:p>
                      <a:pPr algn="ctr"/>
                      <a:r>
                        <a:rPr kumimoji="1" lang="ja-JP" altLang="en-US" sz="10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latin typeface="Meiryo UI" panose="020B0604030504040204" pitchFamily="50" charset="-128"/>
                          <a:ea typeface="Meiryo UI" panose="020B0604030504040204" pitchFamily="50" charset="-128"/>
                        </a:rPr>
                        <a:t>2021</a:t>
                      </a:r>
                    </a:p>
                    <a:p>
                      <a:pPr algn="ctr"/>
                      <a:r>
                        <a:rPr kumimoji="1" lang="ja-JP" altLang="en-US" sz="10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47218478"/>
                  </a:ext>
                </a:extLst>
              </a:tr>
              <a:tr h="225755">
                <a:tc gridSpan="2">
                  <a:txBody>
                    <a:bodyPr/>
                    <a:lstStyle/>
                    <a:p>
                      <a:r>
                        <a:rPr kumimoji="1" lang="ja-JP" altLang="en-US" sz="1000" dirty="0" smtClean="0">
                          <a:latin typeface="Meiryo UI" panose="020B0604030504040204" pitchFamily="50" charset="-128"/>
                          <a:ea typeface="Meiryo UI" panose="020B0604030504040204" pitchFamily="50" charset="-128"/>
                        </a:rPr>
                        <a:t>文化芸術イベントを直接鑑賞した</a:t>
                      </a:r>
                      <a:endParaRPr kumimoji="1" lang="ja-JP" altLang="en-US" sz="1000" dirty="0">
                        <a:latin typeface="Meiryo UI" panose="020B0604030504040204" pitchFamily="50" charset="-128"/>
                        <a:ea typeface="Meiryo UI" panose="020B0604030504040204" pitchFamily="50" charset="-128"/>
                      </a:endParaRPr>
                    </a:p>
                  </a:txBody>
                  <a:tcPr anchor="ctr">
                    <a:lnB w="12700" cap="flat" cmpd="sng" algn="ctr">
                      <a:noFill/>
                      <a:prstDash val="solid"/>
                      <a:round/>
                      <a:headEnd type="none" w="med" len="med"/>
                      <a:tailEnd type="none" w="med" len="med"/>
                    </a:lnB>
                  </a:tcPr>
                </a:tc>
                <a:tc h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67.3%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41.8%</a:t>
                      </a: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39.7%</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98736095"/>
                  </a:ext>
                </a:extLst>
              </a:tr>
              <a:tr h="225755">
                <a:tc rowSpan="9">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12700" cmpd="sng">
                      <a:noFill/>
                    </a:lnR>
                    <a:lnT w="12700" cap="flat" cmpd="sng" algn="ctr">
                      <a:noFill/>
                      <a:prstDash val="solid"/>
                      <a:round/>
                      <a:headEnd type="none" w="med" len="med"/>
                      <a:tailEnd type="none" w="med" len="med"/>
                    </a:lnT>
                    <a:solidFill>
                      <a:srgbClr val="D2DEEF"/>
                    </a:solidFill>
                  </a:tcPr>
                </a:tc>
                <a:tc>
                  <a:txBody>
                    <a:bodyPr/>
                    <a:lstStyle/>
                    <a:p>
                      <a:r>
                        <a:rPr kumimoji="1" lang="ja-JP" altLang="en-US" sz="1000" dirty="0" smtClean="0">
                          <a:latin typeface="Meiryo UI" panose="020B0604030504040204" pitchFamily="50" charset="-128"/>
                          <a:ea typeface="Meiryo UI" panose="020B0604030504040204" pitchFamily="50" charset="-128"/>
                        </a:rPr>
                        <a:t>映画（アニメーション映画を除く）</a:t>
                      </a:r>
                      <a:endParaRPr kumimoji="1" lang="ja-JP" altLang="en-US" sz="1000" dirty="0">
                        <a:latin typeface="Meiryo UI" panose="020B0604030504040204" pitchFamily="50" charset="-128"/>
                        <a:ea typeface="Meiryo UI" panose="020B0604030504040204" pitchFamily="50" charset="-128"/>
                      </a:endParaRPr>
                    </a:p>
                  </a:txBody>
                  <a:tcPr anchor="ctr">
                    <a:lnL w="12700" cmpd="sng">
                      <a:noFill/>
                    </a:lnL>
                  </a:tcPr>
                </a:tc>
                <a:tc>
                  <a:txBody>
                    <a:bodyPr/>
                    <a:lstStyle/>
                    <a:p>
                      <a:pPr algn="r"/>
                      <a:r>
                        <a:rPr kumimoji="1" lang="en-US" altLang="ja-JP" sz="1000" dirty="0" smtClean="0">
                          <a:latin typeface="Meiryo UI" panose="020B0604030504040204" pitchFamily="50" charset="-128"/>
                          <a:ea typeface="Meiryo UI" panose="020B0604030504040204" pitchFamily="50" charset="-128"/>
                        </a:rPr>
                        <a:t>36.2%</a:t>
                      </a: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20.9%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17.6%</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9816174"/>
                  </a:ext>
                </a:extLst>
              </a:tr>
              <a:tr h="225755">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歴史的な建物や遺跡</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26.6%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13.8%</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11.6%</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55445532"/>
                  </a:ext>
                </a:extLst>
              </a:tr>
              <a:tr h="128493">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美術</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23.6%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11.4%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10.9%</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7895150"/>
                  </a:ext>
                </a:extLst>
              </a:tr>
              <a:tr h="225755">
                <a:tc vMerge="1">
                  <a:txBody>
                    <a:bodyPr/>
                    <a:lstStyle/>
                    <a:p>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アニメーション映画</a:t>
                      </a:r>
                      <a:endParaRPr kumimoji="1" lang="en-US" altLang="ja-JP" sz="1000" dirty="0" smtClean="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11.2%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9.6%</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62167811"/>
                  </a:ext>
                </a:extLst>
              </a:tr>
              <a:tr h="225755">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ポップス、ロック、ジャズ、歌謡曲、演歌、民俗音楽等</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18.5%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5.7%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8.9%</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04659068"/>
                  </a:ext>
                </a:extLst>
              </a:tr>
              <a:tr h="225755">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歴史系の博物館、民俗系の博物館、資料館等</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16.5%</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7.7%</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6.6%</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0574386"/>
                  </a:ext>
                </a:extLst>
              </a:tr>
              <a:tr h="225755">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オーケストラ、室内楽、オペラ、合唱、吹奏楽など</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13.4%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4.6%</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6.1%</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68966458"/>
                  </a:ext>
                </a:extLst>
              </a:tr>
              <a:tr h="225755">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ミュージカル</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7.9%</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3.0%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2.7%</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44755628"/>
                  </a:ext>
                </a:extLst>
              </a:tr>
              <a:tr h="225755">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演芸</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6.0%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2.4%</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smtClean="0">
                          <a:latin typeface="Meiryo UI" panose="020B0604030504040204" pitchFamily="50" charset="-128"/>
                          <a:ea typeface="Meiryo UI" panose="020B0604030504040204" pitchFamily="50" charset="-128"/>
                        </a:rPr>
                        <a:t>2.3%</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5066361"/>
                  </a:ext>
                </a:extLst>
              </a:tr>
            </a:tbl>
          </a:graphicData>
        </a:graphic>
      </p:graphicFrame>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pPr/>
              <a:t>8</a:t>
            </a:fld>
            <a:endParaRPr lang="ja-JP" altLang="en-US" dirty="0"/>
          </a:p>
        </p:txBody>
      </p:sp>
      <p:graphicFrame>
        <p:nvGraphicFramePr>
          <p:cNvPr id="14" name="グラフ 13"/>
          <p:cNvGraphicFramePr>
            <a:graphicFrameLocks/>
          </p:cNvGraphicFramePr>
          <p:nvPr>
            <p:extLst>
              <p:ext uri="{D42A27DB-BD31-4B8C-83A1-F6EECF244321}">
                <p14:modId xmlns:p14="http://schemas.microsoft.com/office/powerpoint/2010/main" val="2675061175"/>
              </p:ext>
            </p:extLst>
          </p:nvPr>
        </p:nvGraphicFramePr>
        <p:xfrm>
          <a:off x="5326215" y="1822046"/>
          <a:ext cx="3680424" cy="1819190"/>
        </p:xfrm>
        <a:graphic>
          <a:graphicData uri="http://schemas.openxmlformats.org/drawingml/2006/chart">
            <c:chart xmlns:c="http://schemas.openxmlformats.org/drawingml/2006/chart" xmlns:r="http://schemas.openxmlformats.org/officeDocument/2006/relationships" r:id="rId4"/>
          </a:graphicData>
        </a:graphic>
      </p:graphicFrame>
      <p:sp>
        <p:nvSpPr>
          <p:cNvPr id="16" name="テキスト ボックス 15">
            <a:extLst>
              <a:ext uri="{FF2B5EF4-FFF2-40B4-BE49-F238E27FC236}">
                <a16:creationId xmlns:a16="http://schemas.microsoft.com/office/drawing/2014/main" id="{BAC84493-B1F3-4A8E-A857-738C9A753F19}"/>
              </a:ext>
            </a:extLst>
          </p:cNvPr>
          <p:cNvSpPr txBox="1"/>
          <p:nvPr/>
        </p:nvSpPr>
        <p:spPr>
          <a:xfrm>
            <a:off x="5796136" y="3641236"/>
            <a:ext cx="3433413"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：一般社団法人コンサートプロモーターズ協会「ライブ市場調査」より作成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64C5BF0D-C3C5-4579-9819-2E2557244F1E}"/>
              </a:ext>
            </a:extLst>
          </p:cNvPr>
          <p:cNvSpPr txBox="1"/>
          <p:nvPr/>
        </p:nvSpPr>
        <p:spPr>
          <a:xfrm>
            <a:off x="5142623" y="1758091"/>
            <a:ext cx="831264" cy="200055"/>
          </a:xfrm>
          <a:prstGeom prst="rect">
            <a:avLst/>
          </a:prstGeom>
          <a:noFill/>
        </p:spPr>
        <p:txBody>
          <a:bodyPr wrap="square" rtlCol="0">
            <a:spAutoFit/>
          </a:bodyPr>
          <a:lstStyle/>
          <a:p>
            <a:r>
              <a:rPr kumimoji="1" lang="ja-JP" altLang="en-US" sz="700" dirty="0" smtClean="0">
                <a:latin typeface="Meiryo UI" panose="020B0604030504040204" pitchFamily="50" charset="-128"/>
                <a:ea typeface="Meiryo UI" panose="020B0604030504040204" pitchFamily="50" charset="-128"/>
              </a:rPr>
              <a:t>（公演数：回）</a:t>
            </a:r>
            <a:endParaRPr kumimoji="1" lang="ja-JP" altLang="en-US" sz="7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64C5BF0D-C3C5-4579-9819-2E2557244F1E}"/>
              </a:ext>
            </a:extLst>
          </p:cNvPr>
          <p:cNvSpPr txBox="1"/>
          <p:nvPr/>
        </p:nvSpPr>
        <p:spPr>
          <a:xfrm>
            <a:off x="8244408" y="1758091"/>
            <a:ext cx="1014432" cy="200055"/>
          </a:xfrm>
          <a:prstGeom prst="rect">
            <a:avLst/>
          </a:prstGeom>
          <a:noFill/>
        </p:spPr>
        <p:txBody>
          <a:bodyPr wrap="square" rtlCol="0">
            <a:spAutoFit/>
          </a:bodyPr>
          <a:lstStyle/>
          <a:p>
            <a:r>
              <a:rPr lang="ja-JP" altLang="en-US" sz="700" dirty="0" smtClean="0">
                <a:latin typeface="Meiryo UI" panose="020B0604030504040204" pitchFamily="50" charset="-128"/>
                <a:ea typeface="Meiryo UI" panose="020B0604030504040204" pitchFamily="50" charset="-128"/>
              </a:rPr>
              <a:t>（入場者数：</a:t>
            </a:r>
            <a:r>
              <a:rPr kumimoji="1" lang="ja-JP" altLang="en-US" sz="700" dirty="0" smtClean="0">
                <a:latin typeface="Meiryo UI" panose="020B0604030504040204" pitchFamily="50" charset="-128"/>
                <a:ea typeface="Meiryo UI" panose="020B0604030504040204" pitchFamily="50" charset="-128"/>
              </a:rPr>
              <a:t>万人</a:t>
            </a:r>
            <a:r>
              <a:rPr kumimoji="1" lang="ja-JP" altLang="en-US" sz="7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120301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4033</TotalTime>
  <Words>4647</Words>
  <PresentationFormat>画面に合わせる (4:3)</PresentationFormat>
  <Paragraphs>1127</Paragraphs>
  <Slides>19</Slides>
  <Notes>18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Meiryo UI</vt:lpstr>
      <vt:lpstr>ＭＳ Ｐゴシック</vt:lpstr>
      <vt:lpstr>游ゴシック</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2022-08-25T07:03:01Z</cp:lastPrinted>
  <dcterms:modified xsi:type="dcterms:W3CDTF">2022-08-25T07:04:53Z</dcterms:modified>
</cp:coreProperties>
</file>