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403" r:id="rId2"/>
    <p:sldId id="404" r:id="rId3"/>
    <p:sldId id="402" r:id="rId4"/>
    <p:sldId id="405" r:id="rId5"/>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服部　剛史" initials="服部　剛史" lastIdx="8" clrIdx="1">
    <p:extLst>
      <p:ext uri="{19B8F6BF-5375-455C-9EA6-DF929625EA0E}">
        <p15:presenceInfo xmlns:p15="http://schemas.microsoft.com/office/powerpoint/2012/main" userId="服部　剛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4333" autoAdjust="0"/>
  </p:normalViewPr>
  <p:slideViewPr>
    <p:cSldViewPr>
      <p:cViewPr varScale="1">
        <p:scale>
          <a:sx n="85" d="100"/>
          <a:sy n="85" d="100"/>
        </p:scale>
        <p:origin x="1392" y="48"/>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eiryo UI" panose="020B0604030504040204" pitchFamily="50" charset="-128"/>
                <a:ea typeface="Meiryo UI" panose="020B0604030504040204" pitchFamily="50" charset="-128"/>
                <a:cs typeface="+mn-cs"/>
              </a:defRPr>
            </a:pPr>
            <a:r>
              <a:rPr lang="ja-JP" altLang="en-US"/>
              <a:t>日本人延べ宿泊者数（大阪）</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8.5802555555555562E-2"/>
          <c:y val="0.15328703703703703"/>
          <c:w val="0.89867522222222218"/>
          <c:h val="0.60469982078853046"/>
        </c:manualLayout>
      </c:layout>
      <c:barChart>
        <c:barDir val="col"/>
        <c:grouping val="clustered"/>
        <c:varyColors val="0"/>
        <c:ser>
          <c:idx val="0"/>
          <c:order val="0"/>
          <c:tx>
            <c:strRef>
              <c:f>'日本人延べ宿泊者数（グラフ用） (2)'!$A$3</c:f>
              <c:strCache>
                <c:ptCount val="1"/>
                <c:pt idx="0">
                  <c:v>日本人延べ宿泊者数（2019年）</c:v>
                </c:pt>
              </c:strCache>
            </c:strRef>
          </c:tx>
          <c:spPr>
            <a:solidFill>
              <a:schemeClr val="accent1">
                <a:lumMod val="60000"/>
                <a:lumOff val="40000"/>
              </a:schemeClr>
            </a:solidFill>
            <a:ln>
              <a:noFill/>
            </a:ln>
            <a:effectLst/>
          </c:spPr>
          <c:invertIfNegative val="0"/>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(2)'!$B$3:$M$3</c:f>
              <c:numCache>
                <c:formatCode>#,##0_);[Red]\(#,##0\)</c:formatCode>
                <c:ptCount val="12"/>
                <c:pt idx="0">
                  <c:v>1979290</c:v>
                </c:pt>
                <c:pt idx="1">
                  <c:v>2173350</c:v>
                </c:pt>
                <c:pt idx="2">
                  <c:v>2627710</c:v>
                </c:pt>
                <c:pt idx="3">
                  <c:v>2448460</c:v>
                </c:pt>
                <c:pt idx="4">
                  <c:v>2446640</c:v>
                </c:pt>
                <c:pt idx="5">
                  <c:v>2269140</c:v>
                </c:pt>
                <c:pt idx="6">
                  <c:v>2422140</c:v>
                </c:pt>
                <c:pt idx="7">
                  <c:v>3048850</c:v>
                </c:pt>
                <c:pt idx="8">
                  <c:v>2476880</c:v>
                </c:pt>
                <c:pt idx="9">
                  <c:v>2478760</c:v>
                </c:pt>
                <c:pt idx="10">
                  <c:v>2585970</c:v>
                </c:pt>
                <c:pt idx="11">
                  <c:v>2544150</c:v>
                </c:pt>
              </c:numCache>
            </c:numRef>
          </c:val>
          <c:extLst>
            <c:ext xmlns:c16="http://schemas.microsoft.com/office/drawing/2014/chart" uri="{C3380CC4-5D6E-409C-BE32-E72D297353CC}">
              <c16:uniqueId val="{00000000-7942-4556-86AA-C694AA324D95}"/>
            </c:ext>
          </c:extLst>
        </c:ser>
        <c:ser>
          <c:idx val="1"/>
          <c:order val="1"/>
          <c:tx>
            <c:strRef>
              <c:f>'日本人延べ宿泊者数（グラフ用） (2)'!$A$4</c:f>
              <c:strCache>
                <c:ptCount val="1"/>
                <c:pt idx="0">
                  <c:v>日本人延べ宿泊者数（2020年）</c:v>
                </c:pt>
              </c:strCache>
            </c:strRef>
          </c:tx>
          <c:spPr>
            <a:pattFill prst="ltUpDiag">
              <a:fgClr>
                <a:schemeClr val="accent2">
                  <a:lumMod val="40000"/>
                  <a:lumOff val="60000"/>
                </a:schemeClr>
              </a:fgClr>
              <a:bgClr>
                <a:schemeClr val="bg1"/>
              </a:bgClr>
            </a:pattFill>
            <a:ln>
              <a:solidFill>
                <a:schemeClr val="accent2">
                  <a:lumMod val="60000"/>
                  <a:lumOff val="40000"/>
                </a:schemeClr>
              </a:solidFill>
            </a:ln>
            <a:effectLst/>
          </c:spPr>
          <c:invertIfNegative val="0"/>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(2)'!$B$4:$M$4</c:f>
              <c:numCache>
                <c:formatCode>#,##0_);[Red]\(#,##0\)</c:formatCode>
                <c:ptCount val="12"/>
                <c:pt idx="0">
                  <c:v>2476650</c:v>
                </c:pt>
                <c:pt idx="1">
                  <c:v>2445750</c:v>
                </c:pt>
                <c:pt idx="2">
                  <c:v>1334720</c:v>
                </c:pt>
                <c:pt idx="3">
                  <c:v>629950</c:v>
                </c:pt>
                <c:pt idx="4">
                  <c:v>451130</c:v>
                </c:pt>
                <c:pt idx="5">
                  <c:v>823900</c:v>
                </c:pt>
                <c:pt idx="6">
                  <c:v>1030290</c:v>
                </c:pt>
                <c:pt idx="7">
                  <c:v>1017100</c:v>
                </c:pt>
                <c:pt idx="8">
                  <c:v>1291610</c:v>
                </c:pt>
                <c:pt idx="9">
                  <c:v>1767950</c:v>
                </c:pt>
                <c:pt idx="10">
                  <c:v>1953460</c:v>
                </c:pt>
                <c:pt idx="11">
                  <c:v>1269750</c:v>
                </c:pt>
              </c:numCache>
            </c:numRef>
          </c:val>
          <c:extLst>
            <c:ext xmlns:c16="http://schemas.microsoft.com/office/drawing/2014/chart" uri="{C3380CC4-5D6E-409C-BE32-E72D297353CC}">
              <c16:uniqueId val="{00000001-7942-4556-86AA-C694AA324D95}"/>
            </c:ext>
          </c:extLst>
        </c:ser>
        <c:ser>
          <c:idx val="2"/>
          <c:order val="2"/>
          <c:tx>
            <c:strRef>
              <c:f>'日本人延べ宿泊者数（グラフ用） (2)'!$A$5</c:f>
              <c:strCache>
                <c:ptCount val="1"/>
                <c:pt idx="0">
                  <c:v>日本人延べ宿泊者数（2021年）</c:v>
                </c:pt>
              </c:strCache>
            </c:strRef>
          </c:tx>
          <c:spPr>
            <a:pattFill prst="pct20">
              <a:fgClr>
                <a:schemeClr val="accent6">
                  <a:lumMod val="40000"/>
                  <a:lumOff val="60000"/>
                </a:schemeClr>
              </a:fgClr>
              <a:bgClr>
                <a:schemeClr val="bg1"/>
              </a:bgClr>
            </a:pattFill>
            <a:ln>
              <a:solidFill>
                <a:schemeClr val="accent6">
                  <a:lumMod val="60000"/>
                  <a:lumOff val="40000"/>
                </a:schemeClr>
              </a:solidFill>
            </a:ln>
            <a:effectLst/>
          </c:spPr>
          <c:invertIfNegative val="0"/>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(2)'!$B$5:$M$5</c:f>
              <c:numCache>
                <c:formatCode>#,##0_);[Red]\(#,##0\)</c:formatCode>
                <c:ptCount val="12"/>
                <c:pt idx="0">
                  <c:v>949350</c:v>
                </c:pt>
                <c:pt idx="1">
                  <c:v>903560</c:v>
                </c:pt>
                <c:pt idx="2">
                  <c:v>1566720</c:v>
                </c:pt>
                <c:pt idx="3">
                  <c:v>1117010</c:v>
                </c:pt>
                <c:pt idx="4">
                  <c:v>795580</c:v>
                </c:pt>
                <c:pt idx="5">
                  <c:v>1044640</c:v>
                </c:pt>
                <c:pt idx="6">
                  <c:v>1533900</c:v>
                </c:pt>
                <c:pt idx="7">
                  <c:v>1514110</c:v>
                </c:pt>
                <c:pt idx="8">
                  <c:v>1303250</c:v>
                </c:pt>
                <c:pt idx="9">
                  <c:v>1890520</c:v>
                </c:pt>
                <c:pt idx="10">
                  <c:v>2189340</c:v>
                </c:pt>
                <c:pt idx="11">
                  <c:v>2731370</c:v>
                </c:pt>
              </c:numCache>
            </c:numRef>
          </c:val>
          <c:extLst>
            <c:ext xmlns:c16="http://schemas.microsoft.com/office/drawing/2014/chart" uri="{C3380CC4-5D6E-409C-BE32-E72D297353CC}">
              <c16:uniqueId val="{00000002-7942-4556-86AA-C694AA324D95}"/>
            </c:ext>
          </c:extLst>
        </c:ser>
        <c:ser>
          <c:idx val="3"/>
          <c:order val="3"/>
          <c:tx>
            <c:strRef>
              <c:f>'日本人延べ宿泊者数（グラフ用） (2)'!$A$6</c:f>
              <c:strCache>
                <c:ptCount val="1"/>
                <c:pt idx="0">
                  <c:v>日本人延べ宿泊者数（2022年）</c:v>
                </c:pt>
              </c:strCache>
            </c:strRef>
          </c:tx>
          <c:spPr>
            <a:pattFill prst="wdDnDiag">
              <a:fgClr>
                <a:schemeClr val="accent4">
                  <a:lumMod val="40000"/>
                  <a:lumOff val="60000"/>
                </a:schemeClr>
              </a:fgClr>
              <a:bgClr>
                <a:schemeClr val="bg1"/>
              </a:bgClr>
            </a:pattFill>
            <a:ln>
              <a:solidFill>
                <a:schemeClr val="accent4">
                  <a:lumMod val="60000"/>
                  <a:lumOff val="40000"/>
                </a:schemeClr>
              </a:solidFill>
            </a:ln>
            <a:effectLst/>
          </c:spPr>
          <c:invertIfNegative val="0"/>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(2)'!$B$6:$M$6</c:f>
              <c:numCache>
                <c:formatCode>#,##0_);[Red]\(#,##0\)</c:formatCode>
                <c:ptCount val="12"/>
                <c:pt idx="0">
                  <c:v>1746080</c:v>
                </c:pt>
                <c:pt idx="1">
                  <c:v>1391550</c:v>
                </c:pt>
                <c:pt idx="2">
                  <c:v>2063330</c:v>
                </c:pt>
                <c:pt idx="3">
                  <c:v>2046650</c:v>
                </c:pt>
                <c:pt idx="4">
                  <c:v>2347240</c:v>
                </c:pt>
              </c:numCache>
            </c:numRef>
          </c:val>
          <c:extLst>
            <c:ext xmlns:c16="http://schemas.microsoft.com/office/drawing/2014/chart" uri="{C3380CC4-5D6E-409C-BE32-E72D297353CC}">
              <c16:uniqueId val="{00000003-7942-4556-86AA-C694AA324D95}"/>
            </c:ext>
          </c:extLst>
        </c:ser>
        <c:dLbls>
          <c:showLegendKey val="0"/>
          <c:showVal val="0"/>
          <c:showCatName val="0"/>
          <c:showSerName val="0"/>
          <c:showPercent val="0"/>
          <c:showBubbleSize val="0"/>
        </c:dLbls>
        <c:gapWidth val="117"/>
        <c:axId val="626889936"/>
        <c:axId val="626894200"/>
      </c:barChart>
      <c:lineChart>
        <c:grouping val="standard"/>
        <c:varyColors val="0"/>
        <c:ser>
          <c:idx val="4"/>
          <c:order val="4"/>
          <c:tx>
            <c:strRef>
              <c:f>'日本人延べ宿泊者数（グラフ用） (2)'!$A$7</c:f>
              <c:strCache>
                <c:ptCount val="1"/>
                <c:pt idx="0">
                  <c:v>（参考）目標値達成率（2019年）</c:v>
                </c:pt>
              </c:strCache>
            </c:strRef>
          </c:tx>
          <c:spPr>
            <a:ln w="25400" cap="rnd">
              <a:solidFill>
                <a:srgbClr val="0070C0"/>
              </a:solidFill>
              <a:prstDash val="sysDot"/>
              <a:round/>
            </a:ln>
            <a:effectLst/>
          </c:spPr>
          <c:marker>
            <c:symbol val="none"/>
          </c:marker>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(2)'!$B$7:$M$7</c:f>
              <c:numCache>
                <c:formatCode>#,##0.0_ </c:formatCode>
                <c:ptCount val="12"/>
                <c:pt idx="0">
                  <c:v>6.7094576271186437</c:v>
                </c:pt>
                <c:pt idx="1">
                  <c:v>14.076745762711864</c:v>
                </c:pt>
                <c:pt idx="2">
                  <c:v>22.984237288135592</c:v>
                </c:pt>
                <c:pt idx="3">
                  <c:v>31.284101694915257</c:v>
                </c:pt>
                <c:pt idx="4">
                  <c:v>39.577796610169493</c:v>
                </c:pt>
                <c:pt idx="5">
                  <c:v>47.269796610169493</c:v>
                </c:pt>
                <c:pt idx="6">
                  <c:v>55.480440677966101</c:v>
                </c:pt>
                <c:pt idx="7">
                  <c:v>65.815525423728815</c:v>
                </c:pt>
                <c:pt idx="8">
                  <c:v>74.211728813559318</c:v>
                </c:pt>
                <c:pt idx="9">
                  <c:v>82.614305084745766</c:v>
                </c:pt>
                <c:pt idx="10">
                  <c:v>91.380305084745757</c:v>
                </c:pt>
                <c:pt idx="11">
                  <c:v>100.00454237288136</c:v>
                </c:pt>
              </c:numCache>
            </c:numRef>
          </c:val>
          <c:smooth val="0"/>
          <c:extLst>
            <c:ext xmlns:c16="http://schemas.microsoft.com/office/drawing/2014/chart" uri="{C3380CC4-5D6E-409C-BE32-E72D297353CC}">
              <c16:uniqueId val="{00000004-7942-4556-86AA-C694AA324D95}"/>
            </c:ext>
          </c:extLst>
        </c:ser>
        <c:ser>
          <c:idx val="5"/>
          <c:order val="5"/>
          <c:tx>
            <c:strRef>
              <c:f>'日本人延べ宿泊者数（グラフ用） (2)'!$A$8</c:f>
              <c:strCache>
                <c:ptCount val="1"/>
                <c:pt idx="0">
                  <c:v>目標値達成率（2020年）</c:v>
                </c:pt>
              </c:strCache>
            </c:strRef>
          </c:tx>
          <c:spPr>
            <a:ln w="28575" cap="rnd">
              <a:solidFill>
                <a:srgbClr val="C00000"/>
              </a:solidFill>
              <a:prstDash val="sysDash"/>
              <a:round/>
            </a:ln>
            <a:effectLst/>
          </c:spPr>
          <c:marker>
            <c:symbol val="none"/>
          </c:marker>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(2)'!$B$8:$M$8</c:f>
              <c:numCache>
                <c:formatCode>#,##0.0_ </c:formatCode>
                <c:ptCount val="12"/>
                <c:pt idx="0">
                  <c:v>8.3954237288135598</c:v>
                </c:pt>
                <c:pt idx="1">
                  <c:v>16.686101694915255</c:v>
                </c:pt>
                <c:pt idx="2">
                  <c:v>21.21057627118644</c:v>
                </c:pt>
                <c:pt idx="3">
                  <c:v>23.346</c:v>
                </c:pt>
                <c:pt idx="4">
                  <c:v>24.875254237288136</c:v>
                </c:pt>
                <c:pt idx="5">
                  <c:v>27.668135593220338</c:v>
                </c:pt>
                <c:pt idx="6">
                  <c:v>31.160644067796611</c:v>
                </c:pt>
                <c:pt idx="7">
                  <c:v>34.608440677966101</c:v>
                </c:pt>
                <c:pt idx="8">
                  <c:v>38.986779661016953</c:v>
                </c:pt>
                <c:pt idx="9">
                  <c:v>44.979830508474578</c:v>
                </c:pt>
                <c:pt idx="10">
                  <c:v>51.601728813559319</c:v>
                </c:pt>
                <c:pt idx="11">
                  <c:v>55.905966101694915</c:v>
                </c:pt>
              </c:numCache>
            </c:numRef>
          </c:val>
          <c:smooth val="0"/>
          <c:extLst>
            <c:ext xmlns:c16="http://schemas.microsoft.com/office/drawing/2014/chart" uri="{C3380CC4-5D6E-409C-BE32-E72D297353CC}">
              <c16:uniqueId val="{00000005-7942-4556-86AA-C694AA324D95}"/>
            </c:ext>
          </c:extLst>
        </c:ser>
        <c:ser>
          <c:idx val="6"/>
          <c:order val="6"/>
          <c:tx>
            <c:strRef>
              <c:f>'日本人延べ宿泊者数（グラフ用） (2)'!$A$9</c:f>
              <c:strCache>
                <c:ptCount val="1"/>
                <c:pt idx="0">
                  <c:v>目標値達成率（2021年）</c:v>
                </c:pt>
              </c:strCache>
            </c:strRef>
          </c:tx>
          <c:spPr>
            <a:ln w="28575" cap="rnd">
              <a:solidFill>
                <a:srgbClr val="00B050"/>
              </a:solidFill>
              <a:prstDash val="lgDashDot"/>
              <a:round/>
            </a:ln>
            <a:effectLst/>
          </c:spPr>
          <c:marker>
            <c:symbol val="none"/>
          </c:marker>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(2)'!$B$9:$M$9</c:f>
              <c:numCache>
                <c:formatCode>#,##0.0_ </c:formatCode>
                <c:ptCount val="12"/>
                <c:pt idx="0">
                  <c:v>3.2181355932203393</c:v>
                </c:pt>
                <c:pt idx="1">
                  <c:v>6.2810508474576272</c:v>
                </c:pt>
                <c:pt idx="2">
                  <c:v>11.591966101694915</c:v>
                </c:pt>
                <c:pt idx="3">
                  <c:v>15.378440677966102</c:v>
                </c:pt>
                <c:pt idx="4">
                  <c:v>18.075322033898306</c:v>
                </c:pt>
                <c:pt idx="5">
                  <c:v>21.616474576271187</c:v>
                </c:pt>
                <c:pt idx="6">
                  <c:v>26.816135593220341</c:v>
                </c:pt>
                <c:pt idx="7">
                  <c:v>31.948711864406782</c:v>
                </c:pt>
                <c:pt idx="8">
                  <c:v>36.366508474576271</c:v>
                </c:pt>
                <c:pt idx="9">
                  <c:v>42.775050847457628</c:v>
                </c:pt>
                <c:pt idx="10">
                  <c:v>50.19654237288136</c:v>
                </c:pt>
                <c:pt idx="11">
                  <c:v>59.455423728813564</c:v>
                </c:pt>
              </c:numCache>
            </c:numRef>
          </c:val>
          <c:smooth val="0"/>
          <c:extLst>
            <c:ext xmlns:c16="http://schemas.microsoft.com/office/drawing/2014/chart" uri="{C3380CC4-5D6E-409C-BE32-E72D297353CC}">
              <c16:uniqueId val="{00000006-7942-4556-86AA-C694AA324D95}"/>
            </c:ext>
          </c:extLst>
        </c:ser>
        <c:ser>
          <c:idx val="7"/>
          <c:order val="7"/>
          <c:tx>
            <c:strRef>
              <c:f>'日本人延べ宿泊者数（グラフ用） (2)'!$A$10</c:f>
              <c:strCache>
                <c:ptCount val="1"/>
                <c:pt idx="0">
                  <c:v>目標値達成率（2022年）</c:v>
                </c:pt>
              </c:strCache>
            </c:strRef>
          </c:tx>
          <c:spPr>
            <a:ln w="34925" cap="rnd">
              <a:solidFill>
                <a:srgbClr val="C89800"/>
              </a:solidFill>
              <a:prstDash val="solid"/>
              <a:round/>
            </a:ln>
            <a:effectLst/>
          </c:spPr>
          <c:marker>
            <c:symbol val="none"/>
          </c:marker>
          <c:cat>
            <c:strRef>
              <c:f>'日本人延べ宿泊者数（グラフ用） (2)'!$B$2:$M$2</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'日本人延べ宿泊者数（グラフ用） (2)'!$B$10:$M$10</c:f>
              <c:numCache>
                <c:formatCode>#,##0.0_ </c:formatCode>
                <c:ptCount val="12"/>
                <c:pt idx="0">
                  <c:v>5.9189152542372883</c:v>
                </c:pt>
                <c:pt idx="1">
                  <c:v>10.636033898305085</c:v>
                </c:pt>
                <c:pt idx="2">
                  <c:v>17.630372881355932</c:v>
                </c:pt>
                <c:pt idx="3">
                  <c:v>24.568169491525424</c:v>
                </c:pt>
                <c:pt idx="4">
                  <c:v>32.524915254237285</c:v>
                </c:pt>
              </c:numCache>
            </c:numRef>
          </c:val>
          <c:smooth val="0"/>
          <c:extLst>
            <c:ext xmlns:c16="http://schemas.microsoft.com/office/drawing/2014/chart" uri="{C3380CC4-5D6E-409C-BE32-E72D297353CC}">
              <c16:uniqueId val="{00000007-7942-4556-86AA-C694AA324D95}"/>
            </c:ext>
          </c:extLst>
        </c:ser>
        <c:dLbls>
          <c:showLegendKey val="0"/>
          <c:showVal val="0"/>
          <c:showCatName val="0"/>
          <c:showSerName val="0"/>
          <c:showPercent val="0"/>
          <c:showBubbleSize val="0"/>
        </c:dLbls>
        <c:marker val="1"/>
        <c:smooth val="0"/>
        <c:axId val="48138456"/>
        <c:axId val="48142064"/>
      </c:lineChart>
      <c:catAx>
        <c:axId val="626889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26894200"/>
        <c:crosses val="autoZero"/>
        <c:auto val="1"/>
        <c:lblAlgn val="ctr"/>
        <c:lblOffset val="100"/>
        <c:noMultiLvlLbl val="0"/>
      </c:catAx>
      <c:valAx>
        <c:axId val="626894200"/>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26889936"/>
        <c:crosses val="autoZero"/>
        <c:crossBetween val="between"/>
      </c:valAx>
      <c:valAx>
        <c:axId val="48142064"/>
        <c:scaling>
          <c:orientation val="minMax"/>
          <c:max val="100"/>
        </c:scaling>
        <c:delete val="0"/>
        <c:axPos val="r"/>
        <c:numFmt formatCode="#,##0.0_ "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8138456"/>
        <c:crosses val="max"/>
        <c:crossBetween val="between"/>
        <c:majorUnit val="20"/>
      </c:valAx>
      <c:catAx>
        <c:axId val="48138456"/>
        <c:scaling>
          <c:orientation val="minMax"/>
        </c:scaling>
        <c:delete val="1"/>
        <c:axPos val="b"/>
        <c:numFmt formatCode="General" sourceLinked="1"/>
        <c:majorTickMark val="out"/>
        <c:minorTickMark val="none"/>
        <c:tickLblPos val="nextTo"/>
        <c:crossAx val="48142064"/>
        <c:crosses val="autoZero"/>
        <c:auto val="1"/>
        <c:lblAlgn val="ctr"/>
        <c:lblOffset val="100"/>
        <c:noMultiLvlLbl val="0"/>
      </c:catAx>
      <c:spPr>
        <a:noFill/>
        <a:ln>
          <a:noFill/>
        </a:ln>
        <a:effectLst/>
      </c:spPr>
    </c:plotArea>
    <c:legend>
      <c:legendPos val="r"/>
      <c:layout>
        <c:manualLayout>
          <c:xMode val="edge"/>
          <c:yMode val="edge"/>
          <c:x val="5.4061561562395728E-2"/>
          <c:y val="0.87075515486549893"/>
          <c:w val="0.9323353258150362"/>
          <c:h val="8.5443198659976918E-2"/>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0.00961</cdr:x>
      <cdr:y>0.04362</cdr:y>
    </cdr:from>
    <cdr:to>
      <cdr:x>0.08142</cdr:x>
      <cdr:y>0.12812</cdr:y>
    </cdr:to>
    <cdr:sp macro="" textlink="">
      <cdr:nvSpPr>
        <cdr:cNvPr id="2" name="テキスト ボックス 2"/>
        <cdr:cNvSpPr txBox="1"/>
      </cdr:nvSpPr>
      <cdr:spPr>
        <a:xfrm xmlns:a="http://schemas.openxmlformats.org/drawingml/2006/main">
          <a:off x="86490" y="146040"/>
          <a:ext cx="646331" cy="28289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900">
              <a:latin typeface="Meiryo UI" panose="020B0604030504040204" pitchFamily="50" charset="-128"/>
              <a:ea typeface="Meiryo UI" panose="020B0604030504040204" pitchFamily="50" charset="-128"/>
            </a:rPr>
            <a:t>（人泊）</a:t>
          </a:r>
        </a:p>
      </cdr:txBody>
    </cdr:sp>
  </cdr:relSizeAnchor>
  <cdr:relSizeAnchor xmlns:cdr="http://schemas.openxmlformats.org/drawingml/2006/chartDrawing">
    <cdr:from>
      <cdr:x>0.93409</cdr:x>
      <cdr:y>0.04362</cdr:y>
    </cdr:from>
    <cdr:to>
      <cdr:x>1</cdr:x>
      <cdr:y>0.12812</cdr:y>
    </cdr:to>
    <cdr:sp macro="" textlink="">
      <cdr:nvSpPr>
        <cdr:cNvPr id="3" name="テキスト ボックス 2"/>
        <cdr:cNvSpPr txBox="1"/>
      </cdr:nvSpPr>
      <cdr:spPr>
        <a:xfrm xmlns:a="http://schemas.openxmlformats.org/drawingml/2006/main">
          <a:off x="8406826" y="146050"/>
          <a:ext cx="593174" cy="28289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900">
              <a:latin typeface="Meiryo UI" panose="020B0604030504040204" pitchFamily="50" charset="-128"/>
              <a:ea typeface="Meiryo UI" panose="020B0604030504040204" pitchFamily="50" charset="-128"/>
            </a:rPr>
            <a:t>（</a:t>
          </a:r>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5659" cy="496332"/>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8" y="2"/>
            <a:ext cx="2945659" cy="496332"/>
          </a:xfrm>
          <a:prstGeom prst="rect">
            <a:avLst/>
          </a:prstGeom>
        </p:spPr>
        <p:txBody>
          <a:bodyPr vert="horz" lIns="91292" tIns="45644" rIns="91292" bIns="45644" rtlCol="0"/>
          <a:lstStyle>
            <a:lvl1pPr algn="r">
              <a:defRPr sz="1200"/>
            </a:lvl1pPr>
          </a:lstStyle>
          <a:p>
            <a:fld id="{3D16FDEC-560D-45FF-95E3-45F1DE396D79}" type="datetimeFigureOut">
              <a:rPr kumimoji="1" lang="ja-JP" altLang="en-US" smtClean="0"/>
              <a:t>2022/8/28</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92" tIns="45644" rIns="91292" bIns="45644" rtlCol="0" anchor="ctr"/>
          <a:lstStyle/>
          <a:p>
            <a:endParaRPr lang="ja-JP" altLang="en-US"/>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92" tIns="45644" rIns="91292" bIns="456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5"/>
            <a:ext cx="2945659" cy="496332"/>
          </a:xfrm>
          <a:prstGeom prst="rect">
            <a:avLst/>
          </a:prstGeom>
        </p:spPr>
        <p:txBody>
          <a:bodyPr vert="horz" lIns="91292" tIns="45644" rIns="91292" bIns="456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8" y="9428585"/>
            <a:ext cx="2945659" cy="496332"/>
          </a:xfrm>
          <a:prstGeom prst="rect">
            <a:avLst/>
          </a:prstGeom>
        </p:spPr>
        <p:txBody>
          <a:bodyPr vert="horz" lIns="91292" tIns="45644" rIns="91292" bIns="45644"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4F71FD3-49BA-4DD6-86E6-38BF5EFF6BD6}" type="datetime1">
              <a:rPr kumimoji="1" lang="ja-JP" altLang="en-US" smtClean="0"/>
              <a:t>2022/8/28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2202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69E332-4351-4964-B061-630764C9FC6B}" type="datetime1">
              <a:rPr kumimoji="1" lang="ja-JP" altLang="en-US" smtClean="0"/>
              <a:t>2022/8/28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72048750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69E332-4351-4964-B061-630764C9FC6B}" type="datetime1">
              <a:rPr kumimoji="1" lang="ja-JP" altLang="en-US" smtClean="0"/>
              <a:t>2022/8/28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217717914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65497DF-E3DD-4F97-8998-235F5EBEB965}" type="datetime1">
              <a:rPr kumimoji="1" lang="ja-JP" altLang="en-US" smtClean="0"/>
              <a:t>2022/8/28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022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3327F16-9074-4C9B-99A3-64679E3CCB6D}" type="datetime1">
              <a:rPr kumimoji="1" lang="ja-JP" altLang="en-US" smtClean="0"/>
              <a:t>2022/8/28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60417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7CB9C5E-882E-4B4F-ACBA-FF9DBC7D3243}" type="datetime1">
              <a:rPr kumimoji="1" lang="ja-JP" altLang="en-US" smtClean="0"/>
              <a:t>2022/8/28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extLst>
      <p:ext uri="{BB962C8B-B14F-4D97-AF65-F5344CB8AC3E}">
        <p14:creationId xmlns:p14="http://schemas.microsoft.com/office/powerpoint/2010/main" val="322336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A8BAF34-553D-4826-BBF9-D1DC298F4387}" type="datetime1">
              <a:rPr kumimoji="1" lang="ja-JP" altLang="en-US" smtClean="0"/>
              <a:t>2022/8/28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extLst>
      <p:ext uri="{BB962C8B-B14F-4D97-AF65-F5344CB8AC3E}">
        <p14:creationId xmlns:p14="http://schemas.microsoft.com/office/powerpoint/2010/main" val="349570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509716B-62C1-4B1D-81BA-2DFDCAD6195D}" type="datetime1">
              <a:rPr kumimoji="1" lang="ja-JP" altLang="en-US" smtClean="0"/>
              <a:t>2022/8/28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53071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579BA44-95DE-412A-B35C-E32256496E2E}" type="datetime1">
              <a:rPr kumimoji="1" lang="ja-JP" altLang="en-US" smtClean="0"/>
              <a:t>2022/8/28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707047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169E332-4351-4964-B061-630764C9FC6B}" type="datetime1">
              <a:rPr kumimoji="1" lang="ja-JP" altLang="en-US" smtClean="0"/>
              <a:t>2022/8/28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12172471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58E2D97-1CF1-4498-BF0A-21DB039DF0E6}" type="datetime1">
              <a:rPr kumimoji="1" lang="ja-JP" altLang="en-US" smtClean="0"/>
              <a:t>2022/8/28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552469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69E332-4351-4964-B061-630764C9FC6B}" type="datetime1">
              <a:rPr kumimoji="1" lang="ja-JP" altLang="en-US" smtClean="0"/>
              <a:t>2022/8/28</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123112" y="6592267"/>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521842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グラフ 18"/>
          <p:cNvGraphicFramePr>
            <a:graphicFrameLocks/>
          </p:cNvGraphicFramePr>
          <p:nvPr>
            <p:extLst>
              <p:ext uri="{D42A27DB-BD31-4B8C-83A1-F6EECF244321}">
                <p14:modId xmlns:p14="http://schemas.microsoft.com/office/powerpoint/2010/main" val="758482397"/>
              </p:ext>
            </p:extLst>
          </p:nvPr>
        </p:nvGraphicFramePr>
        <p:xfrm>
          <a:off x="117260" y="3312552"/>
          <a:ext cx="8999999" cy="3348002"/>
        </p:xfrm>
        <a:graphic>
          <a:graphicData uri="http://schemas.openxmlformats.org/drawingml/2006/chart">
            <c:chart xmlns:c="http://schemas.openxmlformats.org/drawingml/2006/chart" xmlns:r="http://schemas.openxmlformats.org/officeDocument/2006/relationships" r:id="rId2"/>
          </a:graphicData>
        </a:graphic>
      </p:graphicFrame>
      <p:sp>
        <p:nvSpPr>
          <p:cNvPr id="7" name="正方形/長方形 6">
            <a:extLst>
              <a:ext uri="{FF2B5EF4-FFF2-40B4-BE49-F238E27FC236}">
                <a16:creationId xmlns:a16="http://schemas.microsoft.com/office/drawing/2014/main" id="{5919572B-41D0-4F72-A375-39D0070836D8}"/>
              </a:ext>
            </a:extLst>
          </p:cNvPr>
          <p:cNvSpPr/>
          <p:nvPr/>
        </p:nvSpPr>
        <p:spPr>
          <a:xfrm>
            <a:off x="179513" y="692696"/>
            <a:ext cx="4079855" cy="285517"/>
          </a:xfrm>
          <a:prstGeom prst="rect">
            <a:avLst/>
          </a:prstGeom>
          <a:solidFill>
            <a:srgbClr val="4BACC6"/>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b="1" dirty="0">
                <a:latin typeface="Meiryo UI" panose="020B0604030504040204" pitchFamily="50" charset="-128"/>
                <a:ea typeface="Meiryo UI" panose="020B0604030504040204" pitchFamily="50" charset="-128"/>
              </a:rPr>
              <a:t>　内外からの誘客に関する数値目標</a:t>
            </a:r>
            <a:endParaRPr lang="ja-JP" altLang="en-US" sz="1477" b="1" spc="185"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60445113"/>
              </p:ext>
            </p:extLst>
          </p:nvPr>
        </p:nvGraphicFramePr>
        <p:xfrm>
          <a:off x="162000" y="1412777"/>
          <a:ext cx="8820000" cy="1899775"/>
        </p:xfrm>
        <a:graphic>
          <a:graphicData uri="http://schemas.openxmlformats.org/drawingml/2006/table">
            <a:tbl>
              <a:tblPr firstRow="1" bandRow="1">
                <a:tableStyleId>{5C22544A-7EE6-4342-B048-85BDC9FD1C3A}</a:tableStyleId>
              </a:tblPr>
              <a:tblGrid>
                <a:gridCol w="1313656">
                  <a:extLst>
                    <a:ext uri="{9D8B030D-6E8A-4147-A177-3AD203B41FA5}">
                      <a16:colId xmlns:a16="http://schemas.microsoft.com/office/drawing/2014/main" val="3083801403"/>
                    </a:ext>
                  </a:extLst>
                </a:gridCol>
                <a:gridCol w="1509086">
                  <a:extLst>
                    <a:ext uri="{9D8B030D-6E8A-4147-A177-3AD203B41FA5}">
                      <a16:colId xmlns:a16="http://schemas.microsoft.com/office/drawing/2014/main" val="1333614569"/>
                    </a:ext>
                  </a:extLst>
                </a:gridCol>
                <a:gridCol w="1509086">
                  <a:extLst>
                    <a:ext uri="{9D8B030D-6E8A-4147-A177-3AD203B41FA5}">
                      <a16:colId xmlns:a16="http://schemas.microsoft.com/office/drawing/2014/main" val="1776016710"/>
                    </a:ext>
                  </a:extLst>
                </a:gridCol>
                <a:gridCol w="1509086">
                  <a:extLst>
                    <a:ext uri="{9D8B030D-6E8A-4147-A177-3AD203B41FA5}">
                      <a16:colId xmlns:a16="http://schemas.microsoft.com/office/drawing/2014/main" val="3793600257"/>
                    </a:ext>
                  </a:extLst>
                </a:gridCol>
                <a:gridCol w="1509086">
                  <a:extLst>
                    <a:ext uri="{9D8B030D-6E8A-4147-A177-3AD203B41FA5}">
                      <a16:colId xmlns:a16="http://schemas.microsoft.com/office/drawing/2014/main" val="1735508536"/>
                    </a:ext>
                  </a:extLst>
                </a:gridCol>
                <a:gridCol w="1470000">
                  <a:extLst>
                    <a:ext uri="{9D8B030D-6E8A-4147-A177-3AD203B41FA5}">
                      <a16:colId xmlns:a16="http://schemas.microsoft.com/office/drawing/2014/main" val="3754274535"/>
                    </a:ext>
                  </a:extLst>
                </a:gridCol>
              </a:tblGrid>
              <a:tr h="287360">
                <a:tc rowSpan="2">
                  <a:txBody>
                    <a:bodyPr/>
                    <a:lstStyle/>
                    <a:p>
                      <a:pPr algn="ctr"/>
                      <a:r>
                        <a:rPr kumimoji="1" lang="ja-JP" altLang="en-US" sz="1050" b="0" dirty="0">
                          <a:latin typeface="Meiryo UI" panose="020B0604030504040204" pitchFamily="50" charset="-128"/>
                          <a:ea typeface="Meiryo UI" panose="020B0604030504040204" pitchFamily="50" charset="-128"/>
                        </a:rPr>
                        <a:t>指標</a:t>
                      </a:r>
                    </a:p>
                  </a:txBody>
                  <a:tcPr anchor="ctr"/>
                </a:tc>
                <a:tc rowSpan="2">
                  <a:txBody>
                    <a:bodyPr/>
                    <a:lstStyle/>
                    <a:p>
                      <a:pPr algn="ctr"/>
                      <a:r>
                        <a:rPr kumimoji="1" lang="ja-JP" altLang="en-US" sz="1050" b="0" dirty="0">
                          <a:latin typeface="Meiryo UI" panose="020B0604030504040204" pitchFamily="50" charset="-128"/>
                          <a:ea typeface="Meiryo UI" panose="020B0604030504040204" pitchFamily="50" charset="-128"/>
                        </a:rPr>
                        <a:t>目標値</a:t>
                      </a:r>
                    </a:p>
                  </a:txBody>
                  <a:tcPr anchor="ctr"/>
                </a:tc>
                <a:tc gridSpan="3">
                  <a:txBody>
                    <a:bodyPr/>
                    <a:lstStyle/>
                    <a:p>
                      <a:pPr algn="ctr"/>
                      <a:r>
                        <a:rPr kumimoji="1" lang="ja-JP" altLang="en-US" sz="1050" b="0" dirty="0">
                          <a:latin typeface="Meiryo UI" panose="020B0604030504040204" pitchFamily="50" charset="-128"/>
                          <a:ea typeface="Meiryo UI" panose="020B0604030504040204" pitchFamily="50" charset="-128"/>
                        </a:rPr>
                        <a:t>実績</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達成を目指す時期</a:t>
                      </a:r>
                    </a:p>
                  </a:txBody>
                  <a:tcPr anchor="ctr"/>
                </a:tc>
                <a:extLst>
                  <a:ext uri="{0D108BD9-81ED-4DB2-BD59-A6C34878D82A}">
                    <a16:rowId xmlns:a16="http://schemas.microsoft.com/office/drawing/2014/main" val="2942717110"/>
                  </a:ext>
                </a:extLst>
              </a:tr>
              <a:tr h="28736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791387">
                <a:tc>
                  <a:txBody>
                    <a:bodyPr/>
                    <a:lstStyle/>
                    <a:p>
                      <a:r>
                        <a:rPr lang="ja-JP" altLang="en-US" sz="1000" u="none" dirty="0">
                          <a:latin typeface="Meiryo UI" panose="020B0604030504040204" pitchFamily="50" charset="-128"/>
                          <a:ea typeface="Meiryo UI" panose="020B0604030504040204" pitchFamily="50" charset="-128"/>
                        </a:rPr>
                        <a:t>日本人延べ宿泊者数</a:t>
                      </a:r>
                      <a:r>
                        <a:rPr lang="en-US" altLang="ja-JP" sz="1000" u="none" dirty="0">
                          <a:latin typeface="Meiryo UI" panose="020B0604030504040204" pitchFamily="50" charset="-128"/>
                          <a:ea typeface="Meiryo UI" panose="020B0604030504040204" pitchFamily="50" charset="-128"/>
                        </a:rPr>
                        <a:t>〔</a:t>
                      </a:r>
                      <a:r>
                        <a:rPr lang="ja-JP" altLang="en-US" sz="1000" u="none" dirty="0">
                          <a:latin typeface="Meiryo UI" panose="020B0604030504040204" pitchFamily="50" charset="-128"/>
                          <a:ea typeface="Meiryo UI" panose="020B0604030504040204" pitchFamily="50" charset="-128"/>
                        </a:rPr>
                        <a:t>大阪</a:t>
                      </a:r>
                      <a:r>
                        <a:rPr lang="en-US" altLang="ja-JP" sz="1000" u="none" dirty="0">
                          <a:latin typeface="Meiryo UI" panose="020B0604030504040204" pitchFamily="50" charset="-128"/>
                          <a:ea typeface="Meiryo UI" panose="020B0604030504040204" pitchFamily="50" charset="-128"/>
                        </a:rPr>
                        <a:t>〕</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en-US" altLang="ja-JP" sz="1000" u="none" strike="noStrike" dirty="0">
                          <a:solidFill>
                            <a:schemeClr val="tx1"/>
                          </a:solidFill>
                          <a:latin typeface="Meiryo UI" panose="020B0604030504040204" pitchFamily="50" charset="-128"/>
                          <a:ea typeface="Meiryo UI" panose="020B0604030504040204" pitchFamily="50" charset="-128"/>
                        </a:rPr>
                        <a:t>2,950</a:t>
                      </a:r>
                      <a:r>
                        <a:rPr kumimoji="1" lang="ja-JP" altLang="en-US" sz="1000" u="none" strike="noStrike" dirty="0">
                          <a:solidFill>
                            <a:schemeClr val="tx1"/>
                          </a:solidFill>
                          <a:latin typeface="Meiryo UI" panose="020B0604030504040204" pitchFamily="50" charset="-128"/>
                          <a:ea typeface="Meiryo UI" panose="020B0604030504040204" pitchFamily="50" charset="-128"/>
                        </a:rPr>
                        <a:t>万人泊</a:t>
                      </a:r>
                      <a:endParaRPr kumimoji="1" lang="en-US" altLang="ja-JP"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en-US" altLang="ja-JP" sz="1000" u="none" dirty="0">
                          <a:latin typeface="Meiryo UI" panose="020B0604030504040204" pitchFamily="50" charset="-128"/>
                          <a:ea typeface="Meiryo UI" panose="020B0604030504040204" pitchFamily="50" charset="-128"/>
                        </a:rPr>
                        <a:t>1,649</a:t>
                      </a:r>
                      <a:r>
                        <a:rPr kumimoji="1" lang="ja-JP" altLang="en-US" sz="1000" u="none" dirty="0">
                          <a:latin typeface="Meiryo UI" panose="020B0604030504040204" pitchFamily="50" charset="-128"/>
                          <a:ea typeface="Meiryo UI" panose="020B0604030504040204" pitchFamily="50" charset="-128"/>
                        </a:rPr>
                        <a:t>万人泊</a:t>
                      </a:r>
                      <a:endParaRPr kumimoji="1" lang="en-US" altLang="ja-JP" sz="1000" u="none" dirty="0">
                        <a:latin typeface="Meiryo UI" panose="020B0604030504040204" pitchFamily="50" charset="-128"/>
                        <a:ea typeface="Meiryo UI" panose="020B0604030504040204" pitchFamily="50" charset="-128"/>
                      </a:endParaRPr>
                    </a:p>
                    <a:p>
                      <a:pPr algn="ctr"/>
                      <a:endParaRPr kumimoji="1" lang="en-US" altLang="ja-JP" sz="900" u="none" dirty="0">
                        <a:latin typeface="Meiryo UI" panose="020B0604030504040204" pitchFamily="50" charset="-128"/>
                        <a:ea typeface="Meiryo UI" panose="020B0604030504040204" pitchFamily="50" charset="-128"/>
                      </a:endParaRPr>
                    </a:p>
                    <a:p>
                      <a:pPr algn="ctr"/>
                      <a:r>
                        <a:rPr kumimoji="1" lang="ja-JP" altLang="en-US" sz="900" u="none" dirty="0">
                          <a:latin typeface="Meiryo UI" panose="020B0604030504040204" pitchFamily="50" charset="-128"/>
                          <a:ea typeface="Meiryo UI" panose="020B0604030504040204" pitchFamily="50" charset="-128"/>
                        </a:rPr>
                        <a:t>目標値達成率 </a:t>
                      </a:r>
                      <a:r>
                        <a:rPr kumimoji="1" lang="en-US" altLang="ja-JP" sz="900" u="none" dirty="0">
                          <a:latin typeface="Meiryo UI" panose="020B0604030504040204" pitchFamily="50" charset="-128"/>
                          <a:ea typeface="Meiryo UI" panose="020B0604030504040204" pitchFamily="50" charset="-128"/>
                        </a:rPr>
                        <a:t>55.9%</a:t>
                      </a: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algn="ctr"/>
                      <a:r>
                        <a:rPr kumimoji="1" lang="en-US" altLang="ja-JP" sz="1000" u="sng" dirty="0">
                          <a:solidFill>
                            <a:schemeClr val="tx1"/>
                          </a:solidFill>
                          <a:latin typeface="Meiryo UI" panose="020B0604030504040204" pitchFamily="50" charset="-128"/>
                          <a:ea typeface="Meiryo UI" panose="020B0604030504040204" pitchFamily="50" charset="-128"/>
                        </a:rPr>
                        <a:t>1,754</a:t>
                      </a:r>
                      <a:r>
                        <a:rPr kumimoji="1" lang="ja-JP" altLang="en-US" sz="1000" u="sng" dirty="0">
                          <a:solidFill>
                            <a:schemeClr val="tx1"/>
                          </a:solidFill>
                          <a:latin typeface="Meiryo UI" panose="020B0604030504040204" pitchFamily="50" charset="-128"/>
                          <a:ea typeface="Meiryo UI" panose="020B0604030504040204" pitchFamily="50" charset="-128"/>
                        </a:rPr>
                        <a:t>万人泊</a:t>
                      </a:r>
                      <a:endParaRPr kumimoji="1" lang="en-US" altLang="ja-JP" sz="1000" u="sng" dirty="0">
                        <a:solidFill>
                          <a:schemeClr val="tx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900" u="none" dirty="0">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u="none" dirty="0">
                          <a:latin typeface="Meiryo UI" panose="020B0604030504040204" pitchFamily="50" charset="-128"/>
                          <a:ea typeface="Meiryo UI" panose="020B0604030504040204" pitchFamily="50" charset="-128"/>
                        </a:rPr>
                        <a:t>目標値達成率 </a:t>
                      </a:r>
                      <a:r>
                        <a:rPr kumimoji="1" lang="en-US" altLang="ja-JP" sz="900" u="none" dirty="0">
                          <a:latin typeface="Meiryo UI" panose="020B0604030504040204" pitchFamily="50" charset="-128"/>
                          <a:ea typeface="Meiryo UI" panose="020B0604030504040204" pitchFamily="50" charset="-128"/>
                        </a:rPr>
                        <a:t>59.5%</a:t>
                      </a: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algn="ctr"/>
                      <a:r>
                        <a:rPr kumimoji="1" lang="en-US" altLang="ja-JP" sz="1000" u="sng" dirty="0">
                          <a:solidFill>
                            <a:schemeClr val="tx1"/>
                          </a:solidFill>
                          <a:latin typeface="Meiryo UI" panose="020B0604030504040204" pitchFamily="50" charset="-128"/>
                          <a:ea typeface="Meiryo UI" panose="020B0604030504040204" pitchFamily="50" charset="-128"/>
                        </a:rPr>
                        <a:t>959</a:t>
                      </a:r>
                      <a:r>
                        <a:rPr kumimoji="1" lang="ja-JP" altLang="en-US" sz="1000" u="sng" dirty="0">
                          <a:solidFill>
                            <a:schemeClr val="tx1"/>
                          </a:solidFill>
                          <a:latin typeface="Meiryo UI" panose="020B0604030504040204" pitchFamily="50" charset="-128"/>
                          <a:ea typeface="Meiryo UI" panose="020B0604030504040204" pitchFamily="50" charset="-128"/>
                        </a:rPr>
                        <a:t>万人泊</a:t>
                      </a:r>
                      <a:endParaRPr kumimoji="1" lang="en-US" altLang="ja-JP" sz="1000" u="sng" dirty="0">
                        <a:solidFill>
                          <a:schemeClr val="tx1"/>
                        </a:solidFill>
                        <a:latin typeface="Meiryo UI" panose="020B0604030504040204" pitchFamily="50" charset="-128"/>
                        <a:ea typeface="Meiryo UI" panose="020B0604030504040204" pitchFamily="50" charset="-128"/>
                      </a:endParaRPr>
                    </a:p>
                    <a:p>
                      <a:pPr algn="ct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5</a:t>
                      </a:r>
                      <a:r>
                        <a:rPr kumimoji="1" lang="ja-JP" altLang="en-US" sz="1000" u="none" dirty="0">
                          <a:solidFill>
                            <a:schemeClr val="tx1"/>
                          </a:solidFill>
                          <a:latin typeface="Meiryo UI" panose="020B0604030504040204" pitchFamily="50" charset="-128"/>
                          <a:ea typeface="Meiryo UI" panose="020B0604030504040204" pitchFamily="50" charset="-128"/>
                        </a:rPr>
                        <a:t>月末時点）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gn="ctr"/>
                      <a:r>
                        <a:rPr kumimoji="1" lang="ja-JP" altLang="en-US" sz="900" u="none" dirty="0">
                          <a:latin typeface="Meiryo UI" panose="020B0604030504040204" pitchFamily="50" charset="-128"/>
                          <a:ea typeface="Meiryo UI" panose="020B0604030504040204" pitchFamily="50" charset="-128"/>
                        </a:rPr>
                        <a:t>目標値達成率 </a:t>
                      </a:r>
                      <a:r>
                        <a:rPr kumimoji="1" lang="en-US" altLang="ja-JP" sz="900" u="none" dirty="0">
                          <a:latin typeface="Meiryo UI" panose="020B0604030504040204" pitchFamily="50" charset="-128"/>
                          <a:ea typeface="Meiryo UI" panose="020B0604030504040204" pitchFamily="50" charset="-128"/>
                        </a:rPr>
                        <a:t>32.5%</a:t>
                      </a: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2022</a:t>
                      </a:r>
                      <a:r>
                        <a:rPr kumimoji="1" lang="ja-JP" altLang="en-US" sz="1000" u="none" dirty="0">
                          <a:solidFill>
                            <a:schemeClr val="tx1"/>
                          </a:solidFill>
                          <a:latin typeface="Meiryo UI" panose="020B0604030504040204" pitchFamily="50" charset="-128"/>
                          <a:ea typeface="Meiryo UI" panose="020B0604030504040204" pitchFamily="50" charset="-128"/>
                        </a:rPr>
                        <a:t>年</a:t>
                      </a:r>
                    </a:p>
                  </a:txBody>
                  <a:tcPr marL="84406" marR="84406" marT="42203" marB="42203" anchor="ctr"/>
                </a:tc>
                <a:extLst>
                  <a:ext uri="{0D108BD9-81ED-4DB2-BD59-A6C34878D82A}">
                    <a16:rowId xmlns:a16="http://schemas.microsoft.com/office/drawing/2014/main" val="1017299278"/>
                  </a:ext>
                </a:extLst>
              </a:tr>
              <a:tr h="533668">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来阪外国人旅行者数</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1000" u="none" strike="noStrike" dirty="0">
                          <a:solidFill>
                            <a:schemeClr val="tx1"/>
                          </a:solidFill>
                          <a:latin typeface="Meiryo UI" panose="020B0604030504040204" pitchFamily="50" charset="-128"/>
                          <a:ea typeface="Meiryo UI" panose="020B0604030504040204" pitchFamily="50" charset="-128"/>
                        </a:rPr>
                        <a:t>1152.5</a:t>
                      </a:r>
                      <a:r>
                        <a:rPr lang="ja-JP" altLang="en-US" sz="1000" u="none" strike="noStrike" dirty="0">
                          <a:solidFill>
                            <a:schemeClr val="tx1"/>
                          </a:solidFill>
                          <a:latin typeface="Meiryo UI" panose="020B0604030504040204" pitchFamily="50" charset="-128"/>
                          <a:ea typeface="Meiryo UI" panose="020B0604030504040204" pitchFamily="50" charset="-128"/>
                        </a:rPr>
                        <a:t>万人</a:t>
                      </a:r>
                      <a:endParaRPr lang="en-US" altLang="ja-JP"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ja-JP" altLang="en-US" sz="1000" u="none" dirty="0">
                          <a:solidFill>
                            <a:schemeClr val="tx1"/>
                          </a:solidFill>
                          <a:latin typeface="Meiryo UI" panose="020B0604030504040204" pitchFamily="50" charset="-128"/>
                          <a:ea typeface="Meiryo UI" panose="020B0604030504040204" pitchFamily="50" charset="-128"/>
                        </a:rPr>
                        <a:t>算出不可</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入国規制解除から</a:t>
                      </a:r>
                      <a:r>
                        <a:rPr kumimoji="1" lang="en-US" altLang="ja-JP" sz="1000" u="none" dirty="0">
                          <a:solidFill>
                            <a:schemeClr val="tx1"/>
                          </a:solidFill>
                          <a:latin typeface="Meiryo UI" panose="020B0604030504040204" pitchFamily="50" charset="-128"/>
                          <a:ea typeface="Meiryo UI" panose="020B0604030504040204" pitchFamily="50" charset="-128"/>
                        </a:rPr>
                        <a:t>2</a:t>
                      </a:r>
                      <a:r>
                        <a:rPr kumimoji="1" lang="ja-JP" altLang="en-US" sz="1000" u="none" dirty="0">
                          <a:solidFill>
                            <a:schemeClr val="tx1"/>
                          </a:solidFill>
                          <a:latin typeface="Meiryo UI" panose="020B0604030504040204" pitchFamily="50" charset="-128"/>
                          <a:ea typeface="Meiryo UI" panose="020B0604030504040204" pitchFamily="50" charset="-128"/>
                        </a:rPr>
                        <a:t>年後</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424341297"/>
                  </a:ext>
                </a:extLst>
              </a:tr>
            </a:tbl>
          </a:graphicData>
        </a:graphic>
      </p:graphicFrame>
      <p:sp>
        <p:nvSpPr>
          <p:cNvPr id="4" name="正方形/長方形 3">
            <a:extLst>
              <a:ext uri="{FF2B5EF4-FFF2-40B4-BE49-F238E27FC236}">
                <a16:creationId xmlns:a16="http://schemas.microsoft.com/office/drawing/2014/main" id="{255C209A-1B44-4176-B4A1-9EEF1B7771C5}"/>
              </a:ext>
            </a:extLst>
          </p:cNvPr>
          <p:cNvSpPr/>
          <p:nvPr/>
        </p:nvSpPr>
        <p:spPr>
          <a:xfrm>
            <a:off x="0" y="-2329"/>
            <a:ext cx="9144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内外からの誘客に関する数値目標及び参考指標の状況</a:t>
            </a:r>
          </a:p>
        </p:txBody>
      </p:sp>
      <p:sp>
        <p:nvSpPr>
          <p:cNvPr id="8" name="テキスト ボックス 55">
            <a:extLst>
              <a:ext uri="{FF2B5EF4-FFF2-40B4-BE49-F238E27FC236}">
                <a16:creationId xmlns:a16="http://schemas.microsoft.com/office/drawing/2014/main" id="{C91BA731-EE5B-4669-B951-1C8F833F17C5}"/>
              </a:ext>
            </a:extLst>
          </p:cNvPr>
          <p:cNvSpPr txBox="1">
            <a:spLocks noChangeArrowheads="1"/>
          </p:cNvSpPr>
          <p:nvPr/>
        </p:nvSpPr>
        <p:spPr bwMode="auto">
          <a:xfrm>
            <a:off x="179512" y="1139413"/>
            <a:ext cx="9208855" cy="181404"/>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050" dirty="0">
                <a:latin typeface="Meiryo UI" panose="020B0604030504040204" pitchFamily="50" charset="-128"/>
                <a:ea typeface="Meiryo UI" panose="020B0604030504040204" pitchFamily="50" charset="-128"/>
              </a:rPr>
              <a:t>　</a:t>
            </a:r>
            <a:r>
              <a:rPr lang="ja-JP" altLang="en-US" sz="1050" dirty="0">
                <a:latin typeface="Arial" panose="020B0604020202020204" pitchFamily="34" charset="0"/>
                <a:ea typeface="Meiryo UI" panose="020B0604030504040204" pitchFamily="50" charset="-128"/>
                <a:cs typeface="Arial" panose="020B0604020202020204" pitchFamily="34" charset="0"/>
              </a:rPr>
              <a:t>当面の間、新型コロナウイルス感染症発生前の水準（</a:t>
            </a:r>
            <a:r>
              <a:rPr lang="en-US" altLang="ja-JP" sz="1050" dirty="0">
                <a:latin typeface="Arial" panose="020B0604020202020204" pitchFamily="34" charset="0"/>
                <a:ea typeface="Meiryo UI" panose="020B0604030504040204" pitchFamily="50" charset="-128"/>
                <a:cs typeface="Arial" panose="020B0604020202020204" pitchFamily="34" charset="0"/>
              </a:rPr>
              <a:t>2019</a:t>
            </a:r>
            <a:r>
              <a:rPr lang="ja-JP" altLang="en-US" sz="1050" dirty="0">
                <a:latin typeface="Arial" panose="020B0604020202020204" pitchFamily="34" charset="0"/>
                <a:ea typeface="Meiryo UI" panose="020B0604030504040204" pitchFamily="50" charset="-128"/>
                <a:cs typeface="Arial" panose="020B0604020202020204" pitchFamily="34" charset="0"/>
              </a:rPr>
              <a:t>年実績）を上回ることを目標としている。</a:t>
            </a:r>
            <a:endParaRPr lang="en-US" altLang="ja-JP" sz="1050" dirty="0">
              <a:latin typeface="Arial" panose="020B0604020202020204" pitchFamily="34" charset="0"/>
              <a:ea typeface="Meiryo UI" panose="020B0604030504040204" pitchFamily="50" charset="-128"/>
              <a:cs typeface="Arial" panose="020B0604020202020204" pitchFamily="34" charset="0"/>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5" name="テキスト ボックス 4"/>
          <p:cNvSpPr txBox="1"/>
          <p:nvPr/>
        </p:nvSpPr>
        <p:spPr>
          <a:xfrm>
            <a:off x="6300192" y="3782133"/>
            <a:ext cx="473206" cy="230832"/>
          </a:xfrm>
          <a:prstGeom prst="rect">
            <a:avLst/>
          </a:prstGeom>
          <a:noFill/>
        </p:spPr>
        <p:txBody>
          <a:bodyPr wrap="none" rtlCol="0">
            <a:spAutoFit/>
          </a:bodyPr>
          <a:lstStyle/>
          <a:p>
            <a:r>
              <a:rPr kumimoji="1" lang="en-US" altLang="ja-JP" sz="900" dirty="0">
                <a:latin typeface="Meiryo UI" panose="020B0604030504040204" pitchFamily="50" charset="-128"/>
                <a:ea typeface="Meiryo UI" panose="020B0604030504040204" pitchFamily="50" charset="-128"/>
              </a:rPr>
              <a:t>2019</a:t>
            </a:r>
            <a:endParaRPr kumimoji="1" lang="ja-JP" altLang="en-US" sz="9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7884368" y="3939639"/>
            <a:ext cx="473206" cy="230832"/>
          </a:xfrm>
          <a:prstGeom prst="rect">
            <a:avLst/>
          </a:prstGeom>
          <a:noFill/>
        </p:spPr>
        <p:txBody>
          <a:bodyPr wrap="none" rtlCol="0">
            <a:spAutoFit/>
          </a:bodyPr>
          <a:lstStyle/>
          <a:p>
            <a:r>
              <a:rPr kumimoji="1" lang="en-US" altLang="ja-JP" sz="900" dirty="0">
                <a:latin typeface="Meiryo UI" panose="020B0604030504040204" pitchFamily="50" charset="-128"/>
                <a:ea typeface="Meiryo UI" panose="020B0604030504040204" pitchFamily="50" charset="-128"/>
              </a:rPr>
              <a:t>2021</a:t>
            </a:r>
            <a:endParaRPr kumimoji="1" lang="ja-JP" altLang="en-US" sz="9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4206751" y="4170471"/>
            <a:ext cx="473206" cy="230832"/>
          </a:xfrm>
          <a:prstGeom prst="rect">
            <a:avLst/>
          </a:prstGeom>
          <a:noFill/>
        </p:spPr>
        <p:txBody>
          <a:bodyPr wrap="none" rtlCol="0">
            <a:spAutoFit/>
          </a:bodyPr>
          <a:lstStyle/>
          <a:p>
            <a:r>
              <a:rPr kumimoji="1" lang="en-US" altLang="ja-JP" sz="900" dirty="0">
                <a:latin typeface="Meiryo UI" panose="020B0604030504040204" pitchFamily="50" charset="-128"/>
                <a:ea typeface="Meiryo UI" panose="020B0604030504040204" pitchFamily="50" charset="-128"/>
              </a:rPr>
              <a:t>2020</a:t>
            </a:r>
            <a:endParaRPr kumimoji="1" lang="ja-JP" altLang="en-US" sz="900" dirty="0">
              <a:latin typeface="Meiryo UI" panose="020B0604030504040204" pitchFamily="50" charset="-128"/>
              <a:ea typeface="Meiryo UI" panose="020B0604030504040204" pitchFamily="50" charset="-128"/>
            </a:endParaRPr>
          </a:p>
        </p:txBody>
      </p:sp>
      <p:cxnSp>
        <p:nvCxnSpPr>
          <p:cNvPr id="16" name="直線コネクタ 15"/>
          <p:cNvCxnSpPr>
            <a:stCxn id="5" idx="2"/>
          </p:cNvCxnSpPr>
          <p:nvPr/>
        </p:nvCxnSpPr>
        <p:spPr>
          <a:xfrm>
            <a:off x="6536795" y="4012965"/>
            <a:ext cx="123437" cy="22807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21" idx="2"/>
          </p:cNvCxnSpPr>
          <p:nvPr/>
        </p:nvCxnSpPr>
        <p:spPr>
          <a:xfrm flipH="1">
            <a:off x="3410572" y="4049949"/>
            <a:ext cx="309155" cy="116237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4" idx="2"/>
          </p:cNvCxnSpPr>
          <p:nvPr/>
        </p:nvCxnSpPr>
        <p:spPr>
          <a:xfrm>
            <a:off x="4443354" y="4401303"/>
            <a:ext cx="204846" cy="81102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3483124" y="3819117"/>
            <a:ext cx="473206" cy="230832"/>
          </a:xfrm>
          <a:prstGeom prst="rect">
            <a:avLst/>
          </a:prstGeom>
          <a:noFill/>
        </p:spPr>
        <p:txBody>
          <a:bodyPr wrap="none" rtlCol="0">
            <a:spAutoFit/>
          </a:bodyPr>
          <a:lstStyle/>
          <a:p>
            <a:r>
              <a:rPr kumimoji="1" lang="en-US" altLang="ja-JP" sz="900" dirty="0">
                <a:latin typeface="Meiryo UI" panose="020B0604030504040204" pitchFamily="50" charset="-128"/>
                <a:ea typeface="Meiryo UI" panose="020B0604030504040204" pitchFamily="50" charset="-128"/>
              </a:rPr>
              <a:t>2022</a:t>
            </a:r>
            <a:endParaRPr kumimoji="1" lang="ja-JP" altLang="en-US" sz="900" dirty="0">
              <a:latin typeface="Meiryo UI" panose="020B0604030504040204" pitchFamily="50" charset="-128"/>
              <a:ea typeface="Meiryo UI" panose="020B0604030504040204" pitchFamily="50" charset="-128"/>
            </a:endParaRPr>
          </a:p>
        </p:txBody>
      </p:sp>
      <p:cxnSp>
        <p:nvCxnSpPr>
          <p:cNvPr id="28" name="直線コネクタ 27"/>
          <p:cNvCxnSpPr>
            <a:stCxn id="13" idx="2"/>
          </p:cNvCxnSpPr>
          <p:nvPr/>
        </p:nvCxnSpPr>
        <p:spPr>
          <a:xfrm>
            <a:off x="8120971" y="4170471"/>
            <a:ext cx="123437" cy="46066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279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666304638"/>
              </p:ext>
            </p:extLst>
          </p:nvPr>
        </p:nvGraphicFramePr>
        <p:xfrm>
          <a:off x="169005" y="726638"/>
          <a:ext cx="8819999" cy="6014730"/>
        </p:xfrm>
        <a:graphic>
          <a:graphicData uri="http://schemas.openxmlformats.org/drawingml/2006/table">
            <a:tbl>
              <a:tblPr firstRow="1" bandRow="1">
                <a:tableStyleId>{5C22544A-7EE6-4342-B048-85BDC9FD1C3A}</a:tableStyleId>
              </a:tblPr>
              <a:tblGrid>
                <a:gridCol w="1703731">
                  <a:extLst>
                    <a:ext uri="{9D8B030D-6E8A-4147-A177-3AD203B41FA5}">
                      <a16:colId xmlns:a16="http://schemas.microsoft.com/office/drawing/2014/main" val="3083801403"/>
                    </a:ext>
                  </a:extLst>
                </a:gridCol>
                <a:gridCol w="1779067">
                  <a:extLst>
                    <a:ext uri="{9D8B030D-6E8A-4147-A177-3AD203B41FA5}">
                      <a16:colId xmlns:a16="http://schemas.microsoft.com/office/drawing/2014/main" val="1776016710"/>
                    </a:ext>
                  </a:extLst>
                </a:gridCol>
                <a:gridCol w="1779067">
                  <a:extLst>
                    <a:ext uri="{9D8B030D-6E8A-4147-A177-3AD203B41FA5}">
                      <a16:colId xmlns:a16="http://schemas.microsoft.com/office/drawing/2014/main" val="2408811415"/>
                    </a:ext>
                  </a:extLst>
                </a:gridCol>
                <a:gridCol w="1779067">
                  <a:extLst>
                    <a:ext uri="{9D8B030D-6E8A-4147-A177-3AD203B41FA5}">
                      <a16:colId xmlns:a16="http://schemas.microsoft.com/office/drawing/2014/main" val="3793600257"/>
                    </a:ext>
                  </a:extLst>
                </a:gridCol>
                <a:gridCol w="1779067">
                  <a:extLst>
                    <a:ext uri="{9D8B030D-6E8A-4147-A177-3AD203B41FA5}">
                      <a16:colId xmlns:a16="http://schemas.microsoft.com/office/drawing/2014/main" val="3754274535"/>
                    </a:ext>
                  </a:extLst>
                </a:gridCol>
              </a:tblGrid>
              <a:tr h="248492">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3">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41541">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535213">
                <a:tc>
                  <a:txBody>
                    <a:bodyPr/>
                    <a:lstStyle/>
                    <a:p>
                      <a:r>
                        <a:rPr lang="ja-JP" altLang="en-US" sz="1000" u="none" dirty="0">
                          <a:latin typeface="Meiryo UI" panose="020B0604030504040204" pitchFamily="50" charset="-128"/>
                          <a:ea typeface="Meiryo UI" panose="020B0604030504040204" pitchFamily="50" charset="-128"/>
                        </a:rPr>
                        <a:t>日本人訪問者数</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latin typeface="Meiryo UI" panose="020B0604030504040204" pitchFamily="50" charset="-128"/>
                          <a:ea typeface="Meiryo UI" panose="020B0604030504040204" pitchFamily="50" charset="-128"/>
                        </a:rPr>
                        <a:t>5,438</a:t>
                      </a:r>
                      <a:r>
                        <a:rPr kumimoji="1" lang="ja-JP" altLang="en-US" sz="1000" u="none" dirty="0">
                          <a:latin typeface="Meiryo UI" panose="020B0604030504040204" pitchFamily="50" charset="-128"/>
                          <a:ea typeface="Meiryo UI" panose="020B0604030504040204" pitchFamily="50" charset="-128"/>
                        </a:rPr>
                        <a:t>万人</a:t>
                      </a:r>
                      <a:endParaRPr kumimoji="1" lang="en-US" altLang="ja-JP" sz="1000" u="none"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2,038</a:t>
                      </a:r>
                      <a:r>
                        <a:rPr kumimoji="1" lang="ja-JP" altLang="en-US" sz="1000" u="none" dirty="0">
                          <a:solidFill>
                            <a:schemeClr val="tx1"/>
                          </a:solidFill>
                          <a:latin typeface="Meiryo UI" panose="020B0604030504040204" pitchFamily="50" charset="-128"/>
                          <a:ea typeface="Meiryo UI" panose="020B0604030504040204" pitchFamily="50" charset="-128"/>
                        </a:rPr>
                        <a:t>万人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（観光庁）　</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000" u="none" dirty="0">
                          <a:solidFill>
                            <a:schemeClr val="tx1"/>
                          </a:solidFill>
                          <a:latin typeface="Meiryo UI" panose="020B0604030504040204" pitchFamily="50" charset="-128"/>
                          <a:ea typeface="Meiryo UI" panose="020B0604030504040204" pitchFamily="50" charset="-128"/>
                        </a:rPr>
                        <a:t>【</a:t>
                      </a:r>
                      <a:r>
                        <a:rPr lang="zh-TW" altLang="en-US" sz="1000" u="none" dirty="0">
                          <a:solidFill>
                            <a:schemeClr val="tx1"/>
                          </a:solidFill>
                          <a:latin typeface="Meiryo UI" panose="020B0604030504040204" pitchFamily="50" charset="-128"/>
                          <a:ea typeface="Meiryo UI" panose="020B0604030504040204" pitchFamily="50" charset="-128"/>
                        </a:rPr>
                        <a:t>参考表</a:t>
                      </a:r>
                      <a:r>
                        <a:rPr lang="en-US" altLang="zh-TW"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53419002"/>
                  </a:ext>
                </a:extLst>
              </a:tr>
              <a:tr h="91171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国籍別来阪外国人訪問率</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韓国 </a:t>
                      </a:r>
                      <a:r>
                        <a:rPr kumimoji="1" lang="en-US" altLang="ja-JP" sz="1000" u="none" dirty="0">
                          <a:solidFill>
                            <a:schemeClr val="tx1"/>
                          </a:solidFill>
                          <a:latin typeface="Meiryo UI" panose="020B0604030504040204" pitchFamily="50" charset="-128"/>
                          <a:ea typeface="Meiryo UI" panose="020B0604030504040204" pitchFamily="50" charset="-128"/>
                        </a:rPr>
                        <a:t>28.8%</a:t>
                      </a:r>
                      <a:r>
                        <a:rPr kumimoji="1" lang="ja-JP" altLang="en-US" sz="1000" u="none" dirty="0" err="1">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台湾 </a:t>
                      </a:r>
                      <a:r>
                        <a:rPr kumimoji="1" lang="en-US" altLang="ja-JP" sz="1000" u="none" dirty="0">
                          <a:solidFill>
                            <a:schemeClr val="tx1"/>
                          </a:solidFill>
                          <a:latin typeface="Meiryo UI" panose="020B0604030504040204" pitchFamily="50" charset="-128"/>
                          <a:ea typeface="Meiryo UI" panose="020B0604030504040204" pitchFamily="50" charset="-128"/>
                        </a:rPr>
                        <a:t>26.1%</a:t>
                      </a:r>
                      <a:r>
                        <a:rPr kumimoji="1" lang="ja-JP" altLang="en-US" sz="1000" u="none" dirty="0" err="1">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中国 </a:t>
                      </a:r>
                      <a:r>
                        <a:rPr kumimoji="1" lang="en-US" altLang="ja-JP" sz="1000" u="none" dirty="0">
                          <a:solidFill>
                            <a:schemeClr val="tx1"/>
                          </a:solidFill>
                          <a:latin typeface="Meiryo UI" panose="020B0604030504040204" pitchFamily="50" charset="-128"/>
                          <a:ea typeface="Meiryo UI" panose="020B0604030504040204" pitchFamily="50" charset="-128"/>
                        </a:rPr>
                        <a:t>58.8%</a:t>
                      </a:r>
                      <a:r>
                        <a:rPr kumimoji="1" lang="ja-JP" altLang="en-US" sz="1000" u="none" dirty="0" err="1">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香港 </a:t>
                      </a:r>
                      <a:r>
                        <a:rPr kumimoji="1" lang="en-US" altLang="ja-JP" sz="1000" u="none" dirty="0">
                          <a:solidFill>
                            <a:schemeClr val="tx1"/>
                          </a:solidFill>
                          <a:latin typeface="Meiryo UI" panose="020B0604030504040204" pitchFamily="50" charset="-128"/>
                          <a:ea typeface="Meiryo UI" panose="020B0604030504040204" pitchFamily="50" charset="-128"/>
                        </a:rPr>
                        <a:t>31.4</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タイ </a:t>
                      </a:r>
                      <a:r>
                        <a:rPr kumimoji="1" lang="en-US" altLang="ja-JP" sz="1000" u="none" dirty="0">
                          <a:solidFill>
                            <a:schemeClr val="tx1"/>
                          </a:solidFill>
                          <a:latin typeface="Meiryo UI" panose="020B0604030504040204" pitchFamily="50" charset="-128"/>
                          <a:ea typeface="Meiryo UI" panose="020B0604030504040204" pitchFamily="50" charset="-128"/>
                        </a:rPr>
                        <a:t>28.4</a:t>
                      </a:r>
                      <a:r>
                        <a:rPr kumimoji="1" lang="ja-JP" altLang="en-US" sz="1000" u="none" dirty="0">
                          <a:solidFill>
                            <a:schemeClr val="tx1"/>
                          </a:solidFill>
                          <a:latin typeface="Meiryo UI" panose="020B0604030504040204" pitchFamily="50" charset="-128"/>
                          <a:ea typeface="Meiryo UI" panose="020B0604030504040204" pitchFamily="50" charset="-128"/>
                        </a:rPr>
                        <a:t>％、インド </a:t>
                      </a:r>
                      <a:r>
                        <a:rPr kumimoji="1" lang="en-US" altLang="ja-JP" sz="1000" u="none" dirty="0">
                          <a:solidFill>
                            <a:schemeClr val="tx1"/>
                          </a:solidFill>
                          <a:latin typeface="Meiryo UI" panose="020B0604030504040204" pitchFamily="50" charset="-128"/>
                          <a:ea typeface="Meiryo UI" panose="020B0604030504040204" pitchFamily="50" charset="-128"/>
                        </a:rPr>
                        <a:t>23.2</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英国 </a:t>
                      </a:r>
                      <a:r>
                        <a:rPr kumimoji="1" lang="en-US" altLang="ja-JP" sz="1000" u="none" dirty="0">
                          <a:solidFill>
                            <a:schemeClr val="tx1"/>
                          </a:solidFill>
                          <a:latin typeface="Meiryo UI" panose="020B0604030504040204" pitchFamily="50" charset="-128"/>
                          <a:ea typeface="Meiryo UI" panose="020B0604030504040204" pitchFamily="50" charset="-128"/>
                        </a:rPr>
                        <a:t>32.8%</a:t>
                      </a:r>
                      <a:r>
                        <a:rPr kumimoji="1" lang="ja-JP" altLang="en-US" sz="1000" u="none" dirty="0" err="1">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米国 </a:t>
                      </a:r>
                      <a:r>
                        <a:rPr kumimoji="1" lang="en-US" altLang="ja-JP" sz="1000" u="none" dirty="0">
                          <a:solidFill>
                            <a:schemeClr val="tx1"/>
                          </a:solidFill>
                          <a:latin typeface="Meiryo UI" panose="020B0604030504040204" pitchFamily="50" charset="-128"/>
                          <a:ea typeface="Meiryo UI" panose="020B0604030504040204" pitchFamily="50" charset="-128"/>
                        </a:rPr>
                        <a:t>28.3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カナダ </a:t>
                      </a:r>
                      <a:r>
                        <a:rPr kumimoji="1" lang="en-US" altLang="ja-JP" sz="1000" u="none" dirty="0">
                          <a:solidFill>
                            <a:schemeClr val="tx1"/>
                          </a:solidFill>
                          <a:latin typeface="Meiryo UI" panose="020B0604030504040204" pitchFamily="50" charset="-128"/>
                          <a:ea typeface="Meiryo UI" panose="020B0604030504040204" pitchFamily="50" charset="-128"/>
                        </a:rPr>
                        <a:t>41.6</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オーストラリア</a:t>
                      </a:r>
                      <a:r>
                        <a:rPr kumimoji="1" lang="en-US" altLang="ja-JP" sz="1000" u="none" dirty="0">
                          <a:solidFill>
                            <a:schemeClr val="tx1"/>
                          </a:solidFill>
                          <a:latin typeface="Meiryo UI" panose="020B0604030504040204" pitchFamily="50" charset="-128"/>
                          <a:ea typeface="Meiryo UI" panose="020B0604030504040204" pitchFamily="50" charset="-128"/>
                        </a:rPr>
                        <a:t>45.0</a:t>
                      </a:r>
                      <a:r>
                        <a:rPr kumimoji="1" lang="ja-JP" altLang="en-US" sz="1000" u="none" dirty="0">
                          <a:solidFill>
                            <a:schemeClr val="tx1"/>
                          </a:solidFill>
                          <a:latin typeface="Meiryo UI" panose="020B0604030504040204" pitchFamily="50" charset="-128"/>
                          <a:ea typeface="Meiryo UI" panose="020B0604030504040204" pitchFamily="50" charset="-128"/>
                        </a:rPr>
                        <a:t>％　など　</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訪日外国人消費動向調査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（観光庁）</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04966733"/>
                  </a:ext>
                </a:extLst>
              </a:tr>
              <a:tr h="664088">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延べ宿泊者数</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4,743</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1,972</a:t>
                      </a:r>
                      <a:r>
                        <a:rPr kumimoji="1" lang="ja-JP" altLang="en-US" sz="1050" u="none" dirty="0">
                          <a:solidFill>
                            <a:schemeClr val="tx1"/>
                          </a:solidFill>
                          <a:latin typeface="Meiryo UI" panose="020B0604030504040204" pitchFamily="50" charset="-128"/>
                          <a:ea typeface="Meiryo UI" panose="020B0604030504040204" pitchFamily="50" charset="-128"/>
                        </a:rPr>
                        <a:t>万人泊</a:t>
                      </a:r>
                      <a:endParaRPr kumimoji="1" lang="en-US" altLang="ja-JP" sz="10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sng" dirty="0">
                          <a:solidFill>
                            <a:schemeClr val="tx1"/>
                          </a:solidFill>
                          <a:latin typeface="Meiryo UI" panose="020B0604030504040204" pitchFamily="50" charset="-128"/>
                          <a:ea typeface="Meiryo UI" panose="020B0604030504040204" pitchFamily="50" charset="-128"/>
                        </a:rPr>
                        <a:t>1,786</a:t>
                      </a:r>
                      <a:r>
                        <a:rPr kumimoji="1" lang="ja-JP" altLang="en-US" sz="1000" u="sng" dirty="0">
                          <a:solidFill>
                            <a:schemeClr val="tx1"/>
                          </a:solidFill>
                          <a:latin typeface="Meiryo UI" panose="020B0604030504040204" pitchFamily="50" charset="-128"/>
                          <a:ea typeface="Meiryo UI" panose="020B0604030504040204" pitchFamily="50" charset="-128"/>
                        </a:rPr>
                        <a:t>万人泊</a:t>
                      </a:r>
                      <a:endParaRPr kumimoji="1" lang="en-US" altLang="ja-JP" sz="1000"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※2022</a:t>
                      </a:r>
                      <a:r>
                        <a:rPr kumimoji="1" lang="ja-JP" altLang="en-US" sz="900" u="none" dirty="0">
                          <a:solidFill>
                            <a:schemeClr val="tx1"/>
                          </a:solidFill>
                          <a:latin typeface="Meiryo UI" panose="020B0604030504040204" pitchFamily="50" charset="-128"/>
                          <a:ea typeface="Meiryo UI" panose="020B0604030504040204" pitchFamily="50" charset="-128"/>
                        </a:rPr>
                        <a:t>年（</a:t>
                      </a:r>
                      <a:r>
                        <a:rPr kumimoji="1" lang="en-US" altLang="ja-JP" sz="900" u="none" dirty="0">
                          <a:solidFill>
                            <a:schemeClr val="tx1"/>
                          </a:solidFill>
                          <a:latin typeface="Meiryo UI" panose="020B0604030504040204" pitchFamily="50" charset="-128"/>
                          <a:ea typeface="Meiryo UI" panose="020B0604030504040204" pitchFamily="50" charset="-128"/>
                        </a:rPr>
                        <a:t>5</a:t>
                      </a:r>
                      <a:r>
                        <a:rPr kumimoji="1" lang="ja-JP" altLang="en-US" sz="900" u="none" dirty="0">
                          <a:solidFill>
                            <a:schemeClr val="tx1"/>
                          </a:solidFill>
                          <a:latin typeface="Meiryo UI" panose="020B0604030504040204" pitchFamily="50" charset="-128"/>
                          <a:ea typeface="Meiryo UI" panose="020B0604030504040204" pitchFamily="50" charset="-128"/>
                        </a:rPr>
                        <a:t>月末時点）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978</a:t>
                      </a:r>
                      <a:r>
                        <a:rPr kumimoji="1" lang="ja-JP" altLang="en-US" sz="900" u="none" dirty="0">
                          <a:solidFill>
                            <a:schemeClr val="tx1"/>
                          </a:solidFill>
                          <a:latin typeface="Meiryo UI" panose="020B0604030504040204" pitchFamily="50" charset="-128"/>
                          <a:ea typeface="Meiryo UI" panose="020B0604030504040204" pitchFamily="50" charset="-128"/>
                        </a:rPr>
                        <a:t>万人宿泊</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zh-TW" altLang="en-US" sz="900" u="none" dirty="0">
                          <a:solidFill>
                            <a:schemeClr val="tx1"/>
                          </a:solidFill>
                          <a:latin typeface="Meiryo UI" panose="020B0604030504040204" pitchFamily="50" charset="-128"/>
                          <a:ea typeface="Meiryo UI" panose="020B0604030504040204" pitchFamily="50" charset="-128"/>
                        </a:rPr>
                        <a:t>宿泊旅行統計調査</a:t>
                      </a:r>
                      <a:r>
                        <a:rPr lang="ja-JP" altLang="en-US" sz="900" u="none" dirty="0">
                          <a:solidFill>
                            <a:schemeClr val="tx1"/>
                          </a:solidFill>
                          <a:latin typeface="Meiryo UI" panose="020B0604030504040204" pitchFamily="50" charset="-128"/>
                          <a:ea typeface="Meiryo UI" panose="020B0604030504040204" pitchFamily="50" charset="-128"/>
                        </a:rPr>
                        <a:t>（観光庁）</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59645871"/>
                  </a:ext>
                </a:extLst>
              </a:tr>
              <a:tr h="384612">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来阪外国人消費単価</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127,292</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来阪インバウンド消費額調査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（大阪観光局）</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21596684"/>
                  </a:ext>
                </a:extLst>
              </a:tr>
              <a:tr h="685814">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来阪日本人消費単価</a:t>
                      </a:r>
                      <a:endParaRPr kumimoji="1" lang="ja-JP" altLang="en-US"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19,000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観光・レクリエーション目的</a:t>
                      </a:r>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　</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21,000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18,000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1000" u="none" baseline="0" dirty="0">
                          <a:solidFill>
                            <a:schemeClr val="tx1"/>
                          </a:solidFill>
                          <a:latin typeface="Meiryo UI" panose="020B0604030504040204" pitchFamily="50" charset="-128"/>
                          <a:ea typeface="Meiryo UI" panose="020B0604030504040204" pitchFamily="50" charset="-128"/>
                        </a:rPr>
                        <a:t>〈</a:t>
                      </a:r>
                      <a:r>
                        <a:rPr kumimoji="1" lang="ja-JP" altLang="en-US" sz="1000" u="none" baseline="0" dirty="0">
                          <a:solidFill>
                            <a:schemeClr val="tx1"/>
                          </a:solidFill>
                          <a:latin typeface="Meiryo UI" panose="020B0604030504040204" pitchFamily="50" charset="-128"/>
                          <a:ea typeface="Meiryo UI" panose="020B0604030504040204" pitchFamily="50" charset="-128"/>
                        </a:rPr>
                        <a:t>観光・ﾚｸﾚｰｼｮﾝ目的</a:t>
                      </a:r>
                      <a:r>
                        <a:rPr kumimoji="1" lang="en-US" altLang="ja-JP" sz="1000" u="none" baseline="0"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（観光庁）</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参考表</a:t>
                      </a:r>
                      <a:r>
                        <a:rPr lang="en-US" altLang="ja-JP"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88977304"/>
                  </a:ext>
                </a:extLst>
              </a:tr>
              <a:tr h="408194">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国際会議開催件数</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en-US" altLang="ja-JP" sz="1000" u="none" dirty="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基準）</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300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国際会議統計（日本政府観光局（</a:t>
                      </a:r>
                      <a:r>
                        <a:rPr lang="en-US" altLang="ja-JP" sz="1000" u="none" dirty="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89153177"/>
                  </a:ext>
                </a:extLst>
              </a:tr>
              <a:tr h="535213">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世界の都市総合ランキング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baseline="0"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19</a:t>
                      </a:r>
                      <a:r>
                        <a:rPr lang="ja-JP" altLang="en-US" sz="1000" u="none" dirty="0">
                          <a:solidFill>
                            <a:schemeClr val="tx1"/>
                          </a:solidFill>
                          <a:latin typeface="Meiryo UI" panose="020B0604030504040204" pitchFamily="50" charset="-128"/>
                          <a:ea typeface="Meiryo UI" panose="020B0604030504040204" pitchFamily="50" charset="-128"/>
                        </a:rPr>
                        <a:t>位     </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33</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21</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36</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20</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40721469"/>
                  </a:ext>
                </a:extLst>
              </a:tr>
              <a:tr h="53521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72.6</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71.7%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sng" dirty="0">
                          <a:solidFill>
                            <a:schemeClr val="tx1"/>
                          </a:solidFill>
                          <a:latin typeface="Meiryo UI" panose="020B0604030504040204" pitchFamily="50" charset="-128"/>
                          <a:ea typeface="Meiryo UI" panose="020B0604030504040204" pitchFamily="50" charset="-128"/>
                        </a:rPr>
                        <a:t>65.1</a:t>
                      </a:r>
                      <a:r>
                        <a:rPr kumimoji="1" lang="ja-JP" altLang="en-US" sz="1000" u="sng" dirty="0">
                          <a:solidFill>
                            <a:schemeClr val="tx1"/>
                          </a:solidFill>
                          <a:latin typeface="Meiryo UI" panose="020B0604030504040204" pitchFamily="50" charset="-128"/>
                          <a:ea typeface="Meiryo UI" panose="020B0604030504040204" pitchFamily="50" charset="-128"/>
                        </a:rPr>
                        <a:t>％</a:t>
                      </a:r>
                      <a:endParaRPr kumimoji="1" lang="en-US" altLang="ja-JP" sz="1000" u="sng"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将来ビジョン・大阪（全国・大阪府）に関する調査（大阪府）</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66581733"/>
                  </a:ext>
                </a:extLst>
              </a:tr>
              <a:tr h="806295">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endParaRPr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26.4%</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劇場、音楽堂等の活動状況に関する調査（文化庁）</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9346334"/>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
        <p:nvSpPr>
          <p:cNvPr id="5" name="正方形/長方形 4">
            <a:extLst>
              <a:ext uri="{FF2B5EF4-FFF2-40B4-BE49-F238E27FC236}">
                <a16:creationId xmlns:a16="http://schemas.microsoft.com/office/drawing/2014/main" id="{5919572B-41D0-4F72-A375-39D0070836D8}"/>
              </a:ext>
            </a:extLst>
          </p:cNvPr>
          <p:cNvSpPr/>
          <p:nvPr/>
        </p:nvSpPr>
        <p:spPr>
          <a:xfrm>
            <a:off x="172307" y="170331"/>
            <a:ext cx="4079855" cy="285517"/>
          </a:xfrm>
          <a:prstGeom prst="rect">
            <a:avLst/>
          </a:prstGeom>
          <a:solidFill>
            <a:srgbClr val="4BACC6"/>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dirty="0">
                <a:latin typeface="Meiryo UI" panose="020B0604030504040204" pitchFamily="50" charset="-128"/>
                <a:ea typeface="Meiryo UI" panose="020B0604030504040204" pitchFamily="50" charset="-128"/>
              </a:rPr>
              <a:t>　</a:t>
            </a:r>
            <a:r>
              <a:rPr lang="ja-JP" altLang="en-US" sz="1477" b="1" spc="185" dirty="0">
                <a:latin typeface="Meiryo UI" panose="020B0604030504040204" pitchFamily="50" charset="-128"/>
                <a:ea typeface="Meiryo UI" panose="020B0604030504040204" pitchFamily="50" charset="-128"/>
              </a:rPr>
              <a:t>参考指標</a:t>
            </a:r>
          </a:p>
        </p:txBody>
      </p:sp>
      <p:sp>
        <p:nvSpPr>
          <p:cNvPr id="6" name="正方形/長方形 5"/>
          <p:cNvSpPr/>
          <p:nvPr/>
        </p:nvSpPr>
        <p:spPr>
          <a:xfrm>
            <a:off x="153778" y="458363"/>
            <a:ext cx="8882718" cy="3063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
        <p:nvSpPr>
          <p:cNvPr id="2" name="テキスト ボックス 1"/>
          <p:cNvSpPr txBox="1"/>
          <p:nvPr/>
        </p:nvSpPr>
        <p:spPr>
          <a:xfrm>
            <a:off x="1403647" y="2456602"/>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403648" y="1556792"/>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396012" y="314154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393621" y="3503247"/>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403647" y="422166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393620" y="458112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403647" y="5160591"/>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352350" y="5677845"/>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342323" y="653504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0930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52068172"/>
              </p:ext>
            </p:extLst>
          </p:nvPr>
        </p:nvGraphicFramePr>
        <p:xfrm>
          <a:off x="179512" y="408539"/>
          <a:ext cx="8819999" cy="6217867"/>
        </p:xfrm>
        <a:graphic>
          <a:graphicData uri="http://schemas.openxmlformats.org/drawingml/2006/table">
            <a:tbl>
              <a:tblPr firstRow="1" bandRow="1">
                <a:tableStyleId>{5C22544A-7EE6-4342-B048-85BDC9FD1C3A}</a:tableStyleId>
              </a:tblPr>
              <a:tblGrid>
                <a:gridCol w="1704203">
                  <a:extLst>
                    <a:ext uri="{9D8B030D-6E8A-4147-A177-3AD203B41FA5}">
                      <a16:colId xmlns:a16="http://schemas.microsoft.com/office/drawing/2014/main" val="3083801403"/>
                    </a:ext>
                  </a:extLst>
                </a:gridCol>
                <a:gridCol w="1793898">
                  <a:extLst>
                    <a:ext uri="{9D8B030D-6E8A-4147-A177-3AD203B41FA5}">
                      <a16:colId xmlns:a16="http://schemas.microsoft.com/office/drawing/2014/main" val="1776016710"/>
                    </a:ext>
                  </a:extLst>
                </a:gridCol>
                <a:gridCol w="1793898">
                  <a:extLst>
                    <a:ext uri="{9D8B030D-6E8A-4147-A177-3AD203B41FA5}">
                      <a16:colId xmlns:a16="http://schemas.microsoft.com/office/drawing/2014/main" val="2081128372"/>
                    </a:ext>
                  </a:extLst>
                </a:gridCol>
                <a:gridCol w="1793898">
                  <a:extLst>
                    <a:ext uri="{9D8B030D-6E8A-4147-A177-3AD203B41FA5}">
                      <a16:colId xmlns:a16="http://schemas.microsoft.com/office/drawing/2014/main" val="3793600257"/>
                    </a:ext>
                  </a:extLst>
                </a:gridCol>
                <a:gridCol w="1734102">
                  <a:extLst>
                    <a:ext uri="{9D8B030D-6E8A-4147-A177-3AD203B41FA5}">
                      <a16:colId xmlns:a16="http://schemas.microsoft.com/office/drawing/2014/main" val="3754274535"/>
                    </a:ext>
                  </a:extLst>
                </a:gridCol>
              </a:tblGrid>
              <a:tr h="252000">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3">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35622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大阪が楽しいまちだと思っている人の割合（全国）</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43.3</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41.4%</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sng" dirty="0">
                          <a:solidFill>
                            <a:schemeClr val="tx1"/>
                          </a:solidFill>
                          <a:latin typeface="Meiryo UI" panose="020B0604030504040204" pitchFamily="50" charset="-128"/>
                          <a:ea typeface="Meiryo UI" panose="020B0604030504040204" pitchFamily="50" charset="-128"/>
                        </a:rPr>
                        <a:t>40.9</a:t>
                      </a:r>
                      <a:r>
                        <a:rPr kumimoji="1" lang="ja-JP" altLang="en-US" sz="1000" u="sng" dirty="0">
                          <a:solidFill>
                            <a:schemeClr val="tx1"/>
                          </a:solidFill>
                          <a:latin typeface="Meiryo UI" panose="020B0604030504040204" pitchFamily="50" charset="-128"/>
                          <a:ea typeface="Meiryo UI" panose="020B0604030504040204" pitchFamily="50" charset="-128"/>
                        </a:rPr>
                        <a:t>％</a:t>
                      </a:r>
                      <a:endParaRPr kumimoji="1" lang="en-US" altLang="ja-JP" sz="1000" u="sng"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将来ビジョン・大阪（全国・大阪府）に関する調査（大阪府）</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23033517"/>
                  </a:ext>
                </a:extLst>
              </a:tr>
              <a:tr h="684000">
                <a:tc>
                  <a:txBody>
                    <a:bodyPr/>
                    <a:lstStyle/>
                    <a:p>
                      <a:r>
                        <a:rPr lang="ja-JP" altLang="en-US" sz="1000" dirty="0">
                          <a:solidFill>
                            <a:schemeClr val="tx1"/>
                          </a:solidFill>
                          <a:latin typeface="Meiryo UI" panose="020B0604030504040204" pitchFamily="50" charset="-128"/>
                          <a:ea typeface="Meiryo UI" panose="020B0604030504040204" pitchFamily="50" charset="-128"/>
                        </a:rPr>
                        <a:t>舞台芸術・芸能公演数</a:t>
                      </a:r>
                      <a:endParaRPr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900" dirty="0">
                          <a:solidFill>
                            <a:schemeClr val="tx1"/>
                          </a:solidFill>
                          <a:latin typeface="Meiryo UI" panose="020B0604030504040204" pitchFamily="50" charset="-128"/>
                          <a:ea typeface="Meiryo UI" panose="020B0604030504040204" pitchFamily="50" charset="-128"/>
                        </a:rPr>
                        <a:t>300</a:t>
                      </a:r>
                      <a:r>
                        <a:rPr kumimoji="1" lang="ja-JP" altLang="en-US" sz="9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2017</a:t>
                      </a:r>
                      <a:r>
                        <a:rPr kumimoji="1" lang="ja-JP" altLang="en-US" sz="1000" dirty="0">
                          <a:solidFill>
                            <a:schemeClr val="tx1"/>
                          </a:solidFill>
                          <a:latin typeface="Meiryo UI" panose="020B0604030504040204" pitchFamily="50" charset="-128"/>
                          <a:ea typeface="Meiryo UI" panose="020B0604030504040204" pitchFamily="50" charset="-128"/>
                        </a:rPr>
                        <a:t>年度） </a:t>
                      </a:r>
                      <a:r>
                        <a:rPr kumimoji="1" lang="en-US" altLang="ja-JP" sz="1000" dirty="0">
                          <a:solidFill>
                            <a:schemeClr val="tx1"/>
                          </a:solidFill>
                          <a:latin typeface="Meiryo UI" panose="020B0604030504040204" pitchFamily="50" charset="-128"/>
                          <a:ea typeface="Meiryo UI" panose="020B0604030504040204" pitchFamily="50" charset="-128"/>
                        </a:rPr>
                        <a:t>743</a:t>
                      </a:r>
                      <a:r>
                        <a:rPr kumimoji="1" lang="ja-JP" altLang="en-US" sz="1000" dirty="0">
                          <a:solidFill>
                            <a:schemeClr val="tx1"/>
                          </a:solidFill>
                          <a:latin typeface="Meiryo UI" panose="020B0604030504040204" pitchFamily="50" charset="-128"/>
                          <a:ea typeface="Meiryo UI" panose="020B0604030504040204" pitchFamily="50" charset="-128"/>
                        </a:rPr>
                        <a:t>件　</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平成</a:t>
                      </a:r>
                      <a:r>
                        <a:rPr kumimoji="1" lang="en-US" altLang="ja-JP" sz="1000" u="none" dirty="0">
                          <a:solidFill>
                            <a:schemeClr val="tx1"/>
                          </a:solidFill>
                          <a:latin typeface="Meiryo UI" panose="020B0604030504040204" pitchFamily="50" charset="-128"/>
                          <a:ea typeface="Meiryo UI" panose="020B0604030504040204" pitchFamily="50" charset="-128"/>
                        </a:rPr>
                        <a:t>30</a:t>
                      </a:r>
                      <a:r>
                        <a:rPr kumimoji="1" lang="ja-JP" altLang="en-US" sz="1000" u="none" dirty="0">
                          <a:solidFill>
                            <a:schemeClr val="tx1"/>
                          </a:solidFill>
                          <a:latin typeface="Meiryo UI" panose="020B0604030504040204" pitchFamily="50" charset="-128"/>
                          <a:ea typeface="Meiryo UI" panose="020B0604030504040204" pitchFamily="50" charset="-128"/>
                        </a:rPr>
                        <a:t>年度社会教育調査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（文部科学省）</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49921995"/>
                  </a:ext>
                </a:extLst>
              </a:tr>
              <a:tr h="684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3,030,617</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663,705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sng" dirty="0">
                          <a:solidFill>
                            <a:schemeClr val="tx1"/>
                          </a:solidFill>
                          <a:latin typeface="Meiryo UI" panose="020B0604030504040204" pitchFamily="50" charset="-128"/>
                          <a:ea typeface="Meiryo UI" panose="020B0604030504040204" pitchFamily="50" charset="-128"/>
                        </a:rPr>
                        <a:t>752,522</a:t>
                      </a:r>
                      <a:r>
                        <a:rPr kumimoji="1" lang="ja-JP" altLang="en-US" sz="1000" u="sng" dirty="0">
                          <a:solidFill>
                            <a:schemeClr val="tx1"/>
                          </a:solidFill>
                          <a:latin typeface="Meiryo UI" panose="020B0604030504040204" pitchFamily="50" charset="-128"/>
                          <a:ea typeface="Meiryo UI" panose="020B0604030504040204" pitchFamily="50" charset="-128"/>
                        </a:rPr>
                        <a:t>人</a:t>
                      </a:r>
                      <a:endParaRPr kumimoji="1" lang="en-US" altLang="ja-JP" sz="1000" u="sng"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30146265"/>
                  </a:ext>
                </a:extLst>
              </a:tr>
              <a:tr h="525445">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大阪マラソンの外国人エントリー数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lang="en-US" altLang="ja-JP" sz="1000" u="none" dirty="0">
                          <a:solidFill>
                            <a:schemeClr val="tx1"/>
                          </a:solidFill>
                          <a:latin typeface="Meiryo UI" panose="020B0604030504040204" pitchFamily="50" charset="-128"/>
                          <a:ea typeface="Meiryo UI" panose="020B0604030504040204" pitchFamily="50" charset="-128"/>
                        </a:rPr>
                        <a:t>15,082</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開催中止</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a:solidFill>
                            <a:schemeClr val="tx1"/>
                          </a:solidFill>
                          <a:latin typeface="Meiryo UI" panose="020B0604030504040204" pitchFamily="50" charset="-128"/>
                          <a:ea typeface="Meiryo UI" panose="020B0604030504040204" pitchFamily="50" charset="-128"/>
                        </a:rPr>
                        <a:t>一般部門</a:t>
                      </a:r>
                      <a:r>
                        <a:rPr kumimoji="1" lang="ja-JP" altLang="en-US" sz="1000" u="none" dirty="0">
                          <a:solidFill>
                            <a:schemeClr val="tx1"/>
                          </a:solidFill>
                          <a:latin typeface="Meiryo UI" panose="020B0604030504040204" pitchFamily="50" charset="-128"/>
                          <a:ea typeface="Meiryo UI" panose="020B0604030504040204" pitchFamily="50" charset="-128"/>
                        </a:rPr>
                        <a:t>開催中止</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大阪マラソン実績</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56027479"/>
                  </a:ext>
                </a:extLst>
              </a:tr>
              <a:tr h="525445">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成人の週１回以上のスポーツ実施率</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56.3%</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59.5</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sng" dirty="0">
                          <a:solidFill>
                            <a:schemeClr val="tx1"/>
                          </a:solidFill>
                          <a:latin typeface="Meiryo UI" panose="020B0604030504040204" pitchFamily="50" charset="-128"/>
                          <a:ea typeface="Meiryo UI" panose="020B0604030504040204" pitchFamily="50" charset="-128"/>
                        </a:rPr>
                        <a:t>57.4</a:t>
                      </a:r>
                      <a:r>
                        <a:rPr kumimoji="1" lang="ja-JP" altLang="en-US" sz="1000" u="sng" dirty="0">
                          <a:solidFill>
                            <a:schemeClr val="tx1"/>
                          </a:solidFill>
                          <a:latin typeface="Meiryo UI" panose="020B0604030504040204" pitchFamily="50" charset="-128"/>
                          <a:ea typeface="Meiryo UI" panose="020B0604030504040204" pitchFamily="50" charset="-128"/>
                        </a:rPr>
                        <a:t>％</a:t>
                      </a:r>
                      <a:endParaRPr kumimoji="1" lang="en-US" altLang="ja-JP" sz="1000" u="sng"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スポーツの実施状況等に関する世論調査（スポーツ庁）</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170124236"/>
                  </a:ext>
                </a:extLst>
              </a:tr>
              <a:tr h="684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45.1</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45.7%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sng" dirty="0">
                          <a:solidFill>
                            <a:schemeClr val="tx1"/>
                          </a:solidFill>
                          <a:latin typeface="Meiryo UI" panose="020B0604030504040204" pitchFamily="50" charset="-128"/>
                          <a:ea typeface="Meiryo UI" panose="020B0604030504040204" pitchFamily="50" charset="-128"/>
                        </a:rPr>
                        <a:t>38.3</a:t>
                      </a:r>
                      <a:r>
                        <a:rPr kumimoji="1" lang="ja-JP" altLang="en-US" sz="1000" u="sng" dirty="0">
                          <a:solidFill>
                            <a:schemeClr val="tx1"/>
                          </a:solidFill>
                          <a:latin typeface="Meiryo UI" panose="020B0604030504040204" pitchFamily="50" charset="-128"/>
                          <a:ea typeface="Meiryo UI" panose="020B0604030504040204" pitchFamily="50" charset="-128"/>
                        </a:rPr>
                        <a:t>％</a:t>
                      </a:r>
                      <a:endParaRPr kumimoji="1" lang="en-US" altLang="ja-JP" sz="1000" u="sng"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将来ビジョン・大阪（全国・大阪府）に関する調査（大阪府）</a:t>
                      </a: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28436112"/>
                  </a:ext>
                </a:extLst>
              </a:tr>
              <a:tr h="464253">
                <a:tc>
                  <a:txBody>
                    <a:bodyPr/>
                    <a:lstStyle/>
                    <a:p>
                      <a:pPr>
                        <a:lnSpc>
                          <a:spcPct val="150000"/>
                        </a:lnSpc>
                      </a:pPr>
                      <a:r>
                        <a:rPr lang="ja-JP" altLang="en-US" sz="10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2017</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455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高等学校等における国際交流等の状況について（文部科学省）</a:t>
                      </a:r>
                      <a:endParaRPr kumimoji="1"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372046935"/>
                  </a:ext>
                </a:extLst>
              </a:tr>
              <a:tr h="57071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2,952</a:t>
                      </a:r>
                      <a:r>
                        <a:rPr kumimoji="1" lang="ja-JP" altLang="en-US" sz="1000" dirty="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800" dirty="0">
                          <a:solidFill>
                            <a:schemeClr val="tx1"/>
                          </a:solidFill>
                          <a:latin typeface="Meiryo UI" panose="020B0604030504040204" pitchFamily="50" charset="-128"/>
                          <a:ea typeface="Meiryo UI" panose="020B0604030504040204" pitchFamily="50" charset="-128"/>
                        </a:rPr>
                        <a:t>2,431</a:t>
                      </a:r>
                      <a:r>
                        <a:rPr kumimoji="1" lang="ja-JP" altLang="en-US" sz="800" dirty="0">
                          <a:solidFill>
                            <a:schemeClr val="tx1"/>
                          </a:solidFill>
                          <a:latin typeface="Meiryo UI" panose="020B0604030504040204" pitchFamily="50" charset="-128"/>
                          <a:ea typeface="Meiryo UI" panose="020B0604030504040204" pitchFamily="50" charset="-128"/>
                        </a:rPr>
                        <a:t>人）</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sng" dirty="0">
                          <a:solidFill>
                            <a:schemeClr val="tx1"/>
                          </a:solidFill>
                          <a:latin typeface="Meiryo UI" panose="020B0604030504040204" pitchFamily="50" charset="-128"/>
                          <a:ea typeface="Meiryo UI" panose="020B0604030504040204" pitchFamily="50" charset="-128"/>
                        </a:rPr>
                        <a:t>176</a:t>
                      </a:r>
                      <a:r>
                        <a:rPr kumimoji="1" lang="ja-JP" altLang="en-US" sz="1000" u="sng" dirty="0">
                          <a:solidFill>
                            <a:schemeClr val="tx1"/>
                          </a:solidFill>
                          <a:latin typeface="Meiryo UI" panose="020B0604030504040204" pitchFamily="50" charset="-128"/>
                          <a:ea typeface="Meiryo UI" panose="020B0604030504040204" pitchFamily="50" charset="-128"/>
                        </a:rPr>
                        <a:t>人</a:t>
                      </a:r>
                      <a:endParaRPr kumimoji="1" lang="en-US" altLang="ja-JP" sz="1000"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800" dirty="0">
                          <a:solidFill>
                            <a:schemeClr val="tx1"/>
                          </a:solidFill>
                          <a:latin typeface="Meiryo UI" panose="020B0604030504040204" pitchFamily="50" charset="-128"/>
                          <a:ea typeface="Meiryo UI" panose="020B0604030504040204" pitchFamily="50" charset="-128"/>
                        </a:rPr>
                        <a:t>123</a:t>
                      </a:r>
                      <a:r>
                        <a:rPr kumimoji="1" lang="ja-JP" altLang="en-US" sz="800" dirty="0">
                          <a:solidFill>
                            <a:schemeClr val="tx1"/>
                          </a:solidFill>
                          <a:latin typeface="Meiryo UI" panose="020B0604030504040204" pitchFamily="50" charset="-128"/>
                          <a:ea typeface="Meiryo UI" panose="020B0604030504040204" pitchFamily="50" charset="-128"/>
                        </a:rPr>
                        <a:t>人）</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zh-CN" altLang="en-US" sz="1000" u="none" dirty="0">
                          <a:solidFill>
                            <a:schemeClr val="tx1"/>
                          </a:solidFill>
                          <a:latin typeface="Meiryo UI" panose="020B0604030504040204" pitchFamily="50" charset="-128"/>
                          <a:ea typeface="Meiryo UI" panose="020B0604030504040204" pitchFamily="50" charset="-128"/>
                        </a:rPr>
                        <a:t>独立行政法人</a:t>
                      </a:r>
                      <a:r>
                        <a:rPr lang="ja-JP" altLang="en-US" sz="1000" u="none" dirty="0">
                          <a:solidFill>
                            <a:schemeClr val="tx1"/>
                          </a:solidFill>
                          <a:latin typeface="Meiryo UI" panose="020B0604030504040204" pitchFamily="50" charset="-128"/>
                          <a:ea typeface="Meiryo UI" panose="020B0604030504040204" pitchFamily="50" charset="-128"/>
                        </a:rPr>
                        <a:t>日本学生支援機構（</a:t>
                      </a:r>
                      <a:r>
                        <a:rPr lang="en-US" altLang="ja-JP" sz="1000" u="none" dirty="0">
                          <a:solidFill>
                            <a:schemeClr val="tx1"/>
                          </a:solidFill>
                          <a:latin typeface="Meiryo UI" panose="020B0604030504040204" pitchFamily="50" charset="-128"/>
                          <a:ea typeface="Meiryo UI" panose="020B0604030504040204" pitchFamily="50" charset="-128"/>
                        </a:rPr>
                        <a:t>JASSO</a:t>
                      </a:r>
                      <a:r>
                        <a:rPr lang="ja-JP" altLang="en-US" sz="1000" u="none" dirty="0">
                          <a:solidFill>
                            <a:schemeClr val="tx1"/>
                          </a:solidFill>
                          <a:latin typeface="Meiryo UI" panose="020B0604030504040204" pitchFamily="50" charset="-128"/>
                          <a:ea typeface="Meiryo UI" panose="020B0604030504040204" pitchFamily="50" charset="-128"/>
                        </a:rPr>
                        <a:t>））</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097636792"/>
                  </a:ext>
                </a:extLst>
              </a:tr>
              <a:tr h="1008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 CEFR A2</a:t>
                      </a:r>
                      <a:r>
                        <a:rPr lang="ja-JP" altLang="en-US" sz="10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a:t>
                      </a:r>
                      <a:r>
                        <a:rPr lang="ja-JP" altLang="en-US" sz="900" u="none" dirty="0">
                          <a:solidFill>
                            <a:schemeClr val="tx1"/>
                          </a:solidFill>
                          <a:latin typeface="Meiryo UI" panose="020B0604030504040204" pitchFamily="50" charset="-128"/>
                          <a:ea typeface="Meiryo UI" panose="020B0604030504040204" pitchFamily="50" charset="-128"/>
                        </a:rPr>
                        <a:t>（公立高等学校　第３学年）</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43.7</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※2019.12.1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sng" dirty="0">
                          <a:solidFill>
                            <a:schemeClr val="tx1"/>
                          </a:solidFill>
                          <a:latin typeface="Meiryo UI" panose="020B0604030504040204" pitchFamily="50" charset="-128"/>
                          <a:ea typeface="Meiryo UI" panose="020B0604030504040204" pitchFamily="50" charset="-128"/>
                        </a:rPr>
                        <a:t>48.2%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※2021.12.1</a:t>
                      </a:r>
                      <a:r>
                        <a:rPr kumimoji="1" lang="ja-JP" altLang="en-US" sz="1000" u="none" dirty="0">
                          <a:solidFill>
                            <a:schemeClr val="tx1"/>
                          </a:solidFill>
                          <a:latin typeface="Meiryo UI" panose="020B0604030504040204" pitchFamily="50" charset="-128"/>
                          <a:ea typeface="Meiryo UI" panose="020B0604030504040204" pitchFamily="50" charset="-128"/>
                        </a:rPr>
                        <a:t>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0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（文部科学省）</a:t>
                      </a:r>
                      <a:endParaRPr lang="en-US" altLang="zh-TW"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269396055"/>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5" name="テキスト ボックス 4"/>
          <p:cNvSpPr txBox="1"/>
          <p:nvPr/>
        </p:nvSpPr>
        <p:spPr>
          <a:xfrm>
            <a:off x="1393420" y="1124744"/>
            <a:ext cx="688938"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393420" y="1917412"/>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444715" y="260235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393418" y="307186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393417" y="3616234"/>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393416" y="4271909"/>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393415" y="4842446"/>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393414" y="5418172"/>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444709" y="638132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22192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822957285"/>
              </p:ext>
            </p:extLst>
          </p:nvPr>
        </p:nvGraphicFramePr>
        <p:xfrm>
          <a:off x="179512" y="489042"/>
          <a:ext cx="8820000" cy="5833772"/>
        </p:xfrm>
        <a:graphic>
          <a:graphicData uri="http://schemas.openxmlformats.org/drawingml/2006/table">
            <a:tbl>
              <a:tblPr firstRow="1" bandRow="1">
                <a:tableStyleId>{5C22544A-7EE6-4342-B048-85BDC9FD1C3A}</a:tableStyleId>
              </a:tblPr>
              <a:tblGrid>
                <a:gridCol w="1704204">
                  <a:extLst>
                    <a:ext uri="{9D8B030D-6E8A-4147-A177-3AD203B41FA5}">
                      <a16:colId xmlns:a16="http://schemas.microsoft.com/office/drawing/2014/main" val="3083801403"/>
                    </a:ext>
                  </a:extLst>
                </a:gridCol>
                <a:gridCol w="1793898">
                  <a:extLst>
                    <a:ext uri="{9D8B030D-6E8A-4147-A177-3AD203B41FA5}">
                      <a16:colId xmlns:a16="http://schemas.microsoft.com/office/drawing/2014/main" val="1776016710"/>
                    </a:ext>
                  </a:extLst>
                </a:gridCol>
                <a:gridCol w="1793898">
                  <a:extLst>
                    <a:ext uri="{9D8B030D-6E8A-4147-A177-3AD203B41FA5}">
                      <a16:colId xmlns:a16="http://schemas.microsoft.com/office/drawing/2014/main" val="423059768"/>
                    </a:ext>
                  </a:extLst>
                </a:gridCol>
                <a:gridCol w="1793898">
                  <a:extLst>
                    <a:ext uri="{9D8B030D-6E8A-4147-A177-3AD203B41FA5}">
                      <a16:colId xmlns:a16="http://schemas.microsoft.com/office/drawing/2014/main" val="3793600257"/>
                    </a:ext>
                  </a:extLst>
                </a:gridCol>
                <a:gridCol w="1734102">
                  <a:extLst>
                    <a:ext uri="{9D8B030D-6E8A-4147-A177-3AD203B41FA5}">
                      <a16:colId xmlns:a16="http://schemas.microsoft.com/office/drawing/2014/main" val="3754274535"/>
                    </a:ext>
                  </a:extLst>
                </a:gridCol>
              </a:tblGrid>
              <a:tr h="249055">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3">
                  <a:txBody>
                    <a:bodyPr/>
                    <a:lstStyle/>
                    <a:p>
                      <a:pPr algn="ctr"/>
                      <a:r>
                        <a:rPr kumimoji="1" lang="ja-JP" altLang="en-US" sz="1050" dirty="0">
                          <a:latin typeface="Meiryo UI" panose="020B0604030504040204" pitchFamily="50" charset="-128"/>
                          <a:ea typeface="Meiryo UI" panose="020B0604030504040204" pitchFamily="50" charset="-128"/>
                        </a:rPr>
                        <a:t>参考値</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rowSpan="2">
                  <a:txBody>
                    <a:bodyPr/>
                    <a:lstStyle/>
                    <a:p>
                      <a:pPr algn="ctr"/>
                      <a:r>
                        <a:rPr kumimoji="1" lang="ja-JP" altLang="en-US" sz="1050" dirty="0">
                          <a:latin typeface="Meiryo UI" panose="020B0604030504040204" pitchFamily="50" charset="-128"/>
                          <a:ea typeface="Meiryo UI" panose="020B0604030504040204" pitchFamily="50" charset="-128"/>
                        </a:rPr>
                        <a:t>出典</a:t>
                      </a:r>
                      <a:endParaRPr kumimoji="1" lang="ja-JP" altLang="en-US" sz="1050" b="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49055">
                <a:tc vMerge="1">
                  <a:txBody>
                    <a:bodyPr/>
                    <a:lstStyle/>
                    <a:p>
                      <a:endParaRPr kumimoji="1" lang="ja-JP" altLang="en-US"/>
                    </a:p>
                  </a:txBody>
                  <a:tcPr/>
                </a:tc>
                <a:tc>
                  <a:txBody>
                    <a:bodyPr/>
                    <a:lstStyle/>
                    <a:p>
                      <a:pPr algn="ctr"/>
                      <a:r>
                        <a:rPr kumimoji="1" lang="en-US" altLang="ja-JP" sz="1050" dirty="0">
                          <a:solidFill>
                            <a:schemeClr val="bg1"/>
                          </a:solidFill>
                          <a:latin typeface="Meiryo UI" panose="020B0604030504040204" pitchFamily="50" charset="-128"/>
                          <a:ea typeface="Meiryo UI" panose="020B0604030504040204" pitchFamily="50" charset="-128"/>
                        </a:rPr>
                        <a:t>2019</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bg1"/>
                          </a:solidFill>
                          <a:latin typeface="Meiryo UI" panose="020B0604030504040204" pitchFamily="50" charset="-128"/>
                          <a:ea typeface="Meiryo UI" panose="020B0604030504040204" pitchFamily="50" charset="-128"/>
                        </a:rPr>
                        <a:t>2020</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dirty="0">
                          <a:solidFill>
                            <a:schemeClr val="bg1"/>
                          </a:solidFill>
                          <a:latin typeface="Meiryo UI" panose="020B0604030504040204" pitchFamily="50" charset="-128"/>
                          <a:ea typeface="Meiryo UI" panose="020B0604030504040204" pitchFamily="50" charset="-128"/>
                        </a:rPr>
                        <a:t>2021</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355832">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府内在留高度外国人材数</a:t>
                      </a:r>
                      <a:endParaRPr lang="en-US" altLang="ja-JP" sz="10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（在留資格別含む）</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30,173</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585</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2,831</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23,590</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 ※2019.12.31</a:t>
                      </a:r>
                      <a:r>
                        <a:rPr kumimoji="1" lang="ja-JP" altLang="en-US" sz="900" dirty="0">
                          <a:latin typeface="Meiryo UI" panose="020B0604030504040204" pitchFamily="50" charset="-128"/>
                          <a:ea typeface="Meiryo UI" panose="020B0604030504040204" pitchFamily="50" charset="-128"/>
                        </a:rPr>
                        <a:t>時点　</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31,161</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684</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2,845</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24,782</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※2020.12.31</a:t>
                      </a:r>
                      <a:r>
                        <a:rPr kumimoji="1" lang="ja-JP" altLang="en-US" sz="900" dirty="0">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u="sng" dirty="0">
                          <a:latin typeface="Meiryo UI" panose="020B0604030504040204" pitchFamily="50" charset="-128"/>
                          <a:ea typeface="Meiryo UI" panose="020B0604030504040204" pitchFamily="50" charset="-128"/>
                        </a:rPr>
                        <a:t>30,103</a:t>
                      </a:r>
                      <a:r>
                        <a:rPr kumimoji="1" lang="ja-JP" altLang="en-US" sz="1050" u="sng" dirty="0">
                          <a:latin typeface="Meiryo UI" panose="020B0604030504040204" pitchFamily="50" charset="-128"/>
                          <a:ea typeface="Meiryo UI" panose="020B0604030504040204" pitchFamily="50" charset="-128"/>
                        </a:rPr>
                        <a:t>人</a:t>
                      </a:r>
                      <a:endParaRPr kumimoji="1" lang="en-US" altLang="ja-JP" sz="1050" u="sng"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749</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2,933</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23,934</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※2021.12.31</a:t>
                      </a:r>
                      <a:r>
                        <a:rPr kumimoji="1" lang="ja-JP" altLang="en-US" sz="900" dirty="0">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latin typeface="Meiryo UI" panose="020B0604030504040204" pitchFamily="50" charset="-128"/>
                          <a:ea typeface="Meiryo UI" panose="020B0604030504040204" pitchFamily="50" charset="-128"/>
                        </a:rPr>
                        <a:t>在留外国人統計　</a:t>
                      </a:r>
                      <a:r>
                        <a:rPr kumimoji="1" lang="ja-JP" altLang="en-US" sz="1000" u="none" strike="noStrike" dirty="0">
                          <a:latin typeface="Meiryo UI" panose="020B0604030504040204" pitchFamily="50" charset="-128"/>
                          <a:ea typeface="Meiryo UI" panose="020B0604030504040204" pitchFamily="50" charset="-128"/>
                        </a:rPr>
                        <a:t>都道府県別在留資格別在留外国人数</a:t>
                      </a:r>
                      <a:r>
                        <a:rPr kumimoji="1" lang="ja-JP" altLang="en-US" sz="1000" u="none" dirty="0">
                          <a:latin typeface="Meiryo UI" panose="020B0604030504040204" pitchFamily="50" charset="-128"/>
                          <a:ea typeface="Meiryo UI" panose="020B0604030504040204" pitchFamily="50" charset="-128"/>
                        </a:rPr>
                        <a:t>（法務省）</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181774995"/>
                  </a:ext>
                </a:extLst>
              </a:tr>
              <a:tr h="42699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10.4</a:t>
                      </a:r>
                      <a:r>
                        <a:rPr kumimoji="1" lang="ja-JP" altLang="en-US" sz="1000" u="none" dirty="0">
                          <a:latin typeface="Meiryo UI" panose="020B0604030504040204" pitchFamily="50" charset="-128"/>
                          <a:ea typeface="Meiryo UI" panose="020B0604030504040204" pitchFamily="50" charset="-128"/>
                        </a:rPr>
                        <a:t>％</a:t>
                      </a:r>
                      <a:endParaRPr kumimoji="1" lang="ja-JP" altLang="en-US" sz="1000" u="none" dirty="0">
                        <a:solidFill>
                          <a:srgbClr val="FF0000"/>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10.4</a:t>
                      </a:r>
                      <a:r>
                        <a:rPr kumimoji="1" lang="ja-JP" altLang="en-US" sz="1000" u="none" dirty="0">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1000" dirty="0" err="1">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latin typeface="Meiryo UI" panose="020B0604030504040204" pitchFamily="50" charset="-128"/>
                          <a:ea typeface="Meiryo UI" panose="020B0604030504040204" pitchFamily="50" charset="-128"/>
                        </a:rPr>
                        <a:t>留学生の日本企業等への就職状況について（</a:t>
                      </a:r>
                      <a:r>
                        <a:rPr kumimoji="1" lang="zh-CN" altLang="en-US" sz="1000" u="none" dirty="0">
                          <a:latin typeface="Meiryo UI" panose="020B0604030504040204" pitchFamily="50" charset="-128"/>
                          <a:ea typeface="Meiryo UI" panose="020B0604030504040204" pitchFamily="50" charset="-128"/>
                        </a:rPr>
                        <a:t>出入国在留管理庁</a:t>
                      </a:r>
                      <a:r>
                        <a:rPr kumimoji="1" lang="ja-JP" altLang="en-US" sz="1000" u="none" dirty="0">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30199759"/>
                  </a:ext>
                </a:extLst>
              </a:tr>
              <a:tr h="29505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府内外国人のビジネス日本語</a:t>
                      </a:r>
                      <a:endParaRPr lang="en-US" altLang="ja-JP" sz="10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a:t>
                      </a:r>
                      <a:r>
                        <a:rPr lang="en-US" altLang="ja-JP" sz="1000" u="none" dirty="0">
                          <a:latin typeface="Meiryo UI" panose="020B0604030504040204" pitchFamily="50" charset="-128"/>
                          <a:ea typeface="Meiryo UI" panose="020B0604030504040204" pitchFamily="50" charset="-128"/>
                        </a:rPr>
                        <a:t>J2</a:t>
                      </a:r>
                      <a:r>
                        <a:rPr lang="ja-JP" altLang="en-US" sz="1000" u="none" dirty="0">
                          <a:latin typeface="Meiryo UI" panose="020B0604030504040204" pitchFamily="50" charset="-128"/>
                          <a:ea typeface="Meiryo UI" panose="020B0604030504040204" pitchFamily="50" charset="-128"/>
                        </a:rPr>
                        <a:t>以上）取得者数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190</a:t>
                      </a:r>
                      <a:r>
                        <a:rPr kumimoji="1" lang="ja-JP" altLang="en-US" sz="1000" dirty="0">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170</a:t>
                      </a:r>
                      <a:r>
                        <a:rPr kumimoji="1" lang="ja-JP" altLang="en-US" sz="1000" u="none" dirty="0">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sng" dirty="0">
                          <a:latin typeface="Meiryo UI" panose="020B0604030504040204" pitchFamily="50" charset="-128"/>
                          <a:ea typeface="Meiryo UI" panose="020B0604030504040204" pitchFamily="50" charset="-128"/>
                        </a:rPr>
                        <a:t>309</a:t>
                      </a:r>
                      <a:r>
                        <a:rPr kumimoji="1" lang="ja-JP" altLang="en-US" sz="1000" u="sng" dirty="0">
                          <a:latin typeface="Meiryo UI" panose="020B0604030504040204" pitchFamily="50" charset="-128"/>
                          <a:ea typeface="Meiryo UI" panose="020B0604030504040204" pitchFamily="50" charset="-128"/>
                        </a:rPr>
                        <a:t>人</a:t>
                      </a:r>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dirty="0">
                          <a:latin typeface="Meiryo UI" panose="020B0604030504040204" pitchFamily="50" charset="-128"/>
                          <a:ea typeface="Meiryo UI" panose="020B0604030504040204" pitchFamily="50" charset="-128"/>
                        </a:rPr>
                        <a:t>BJT</a:t>
                      </a:r>
                      <a:r>
                        <a:rPr kumimoji="1" lang="ja-JP" altLang="en-US" sz="1000" dirty="0">
                          <a:latin typeface="Meiryo UI" panose="020B0604030504040204" pitchFamily="50" charset="-128"/>
                          <a:ea typeface="Meiryo UI" panose="020B0604030504040204" pitchFamily="50" charset="-128"/>
                        </a:rPr>
                        <a:t>ビジネス日本語能力テスト</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（公財）日本漢字能力検定協会）</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566686993"/>
                  </a:ext>
                </a:extLst>
              </a:tr>
              <a:tr h="143411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大阪で働く外国人労働者数</a:t>
                      </a:r>
                      <a:endParaRPr kumimoji="1" lang="en-US" altLang="ja-JP" sz="10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105,379</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 </a:t>
                      </a:r>
                      <a:r>
                        <a:rPr kumimoji="1" lang="en-US" altLang="ja-JP" sz="800" baseline="0" dirty="0">
                          <a:latin typeface="Meiryo UI" panose="020B0604030504040204" pitchFamily="50" charset="-128"/>
                          <a:ea typeface="Meiryo UI" panose="020B0604030504040204" pitchFamily="50" charset="-128"/>
                        </a:rPr>
                        <a:t>25,816</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2,821</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baseline="0" dirty="0">
                          <a:latin typeface="Meiryo UI" panose="020B0604030504040204" pitchFamily="50" charset="-128"/>
                          <a:ea typeface="Meiryo UI" panose="020B0604030504040204" pitchFamily="50" charset="-128"/>
                        </a:rPr>
                        <a:t> </a:t>
                      </a:r>
                      <a:r>
                        <a:rPr kumimoji="1" lang="ja-JP" altLang="en-US" sz="800" u="none" dirty="0">
                          <a:latin typeface="Meiryo UI" panose="020B0604030504040204" pitchFamily="50" charset="-128"/>
                          <a:ea typeface="Meiryo UI" panose="020B0604030504040204" pitchFamily="50" charset="-128"/>
                        </a:rPr>
                        <a:t>技能実習</a:t>
                      </a: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20,838</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31,220</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a:t>
                      </a:r>
                      <a:r>
                        <a:rPr lang="ja-JP" altLang="en-US" sz="800" u="none" baseline="0" dirty="0">
                          <a:latin typeface="Meiryo UI" panose="020B0604030504040204" pitchFamily="50" charset="-128"/>
                          <a:ea typeface="Meiryo UI" panose="020B0604030504040204" pitchFamily="50" charset="-128"/>
                        </a:rPr>
                        <a:t> </a:t>
                      </a:r>
                      <a:r>
                        <a:rPr lang="en-US" altLang="ja-JP" sz="800" u="none" dirty="0">
                          <a:latin typeface="Meiryo UI" panose="020B0604030504040204" pitchFamily="50" charset="-128"/>
                          <a:ea typeface="Meiryo UI" panose="020B0604030504040204" pitchFamily="50" charset="-128"/>
                        </a:rPr>
                        <a:t>24,684</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2019.10.31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117,596</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 </a:t>
                      </a:r>
                      <a:r>
                        <a:rPr kumimoji="1" lang="en-US" altLang="ja-JP" sz="800" baseline="0" dirty="0">
                          <a:latin typeface="Meiryo UI" panose="020B0604030504040204" pitchFamily="50" charset="-128"/>
                          <a:ea typeface="Meiryo UI" panose="020B0604030504040204" pitchFamily="50" charset="-128"/>
                        </a:rPr>
                        <a:t>28,768</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3,453</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baseline="0" dirty="0">
                          <a:latin typeface="Meiryo UI" panose="020B0604030504040204" pitchFamily="50" charset="-128"/>
                          <a:ea typeface="Meiryo UI" panose="020B0604030504040204" pitchFamily="50" charset="-128"/>
                        </a:rPr>
                        <a:t>23,034</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36,589</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r>
                        <a:rPr lang="en-US" altLang="ja-JP" sz="800" u="none" dirty="0">
                          <a:latin typeface="Meiryo UI" panose="020B0604030504040204" pitchFamily="50" charset="-128"/>
                          <a:ea typeface="Meiryo UI" panose="020B0604030504040204" pitchFamily="50" charset="-128"/>
                        </a:rPr>
                        <a:t>25,750</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2020.10.31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111,862</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r>
                        <a:rPr kumimoji="1" lang="en-US" altLang="ja-JP" sz="800" baseline="0" dirty="0">
                          <a:latin typeface="Meiryo UI" panose="020B0604030504040204" pitchFamily="50" charset="-128"/>
                          <a:ea typeface="Meiryo UI" panose="020B0604030504040204" pitchFamily="50" charset="-128"/>
                        </a:rPr>
                        <a:t>31,947</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4,813</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dirty="0">
                          <a:latin typeface="Meiryo UI" panose="020B0604030504040204" pitchFamily="50" charset="-128"/>
                          <a:ea typeface="Meiryo UI" panose="020B0604030504040204" pitchFamily="50" charset="-128"/>
                        </a:rPr>
                        <a:t>21,498</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26,943</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r>
                        <a:rPr lang="en-US" altLang="ja-JP" sz="800" u="none" dirty="0">
                          <a:latin typeface="Meiryo UI" panose="020B0604030504040204" pitchFamily="50" charset="-128"/>
                          <a:ea typeface="Meiryo UI" panose="020B0604030504040204" pitchFamily="50" charset="-128"/>
                        </a:rPr>
                        <a:t>26,661</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2021.10.31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ja-JP" altLang="en-US" sz="1000" u="none" dirty="0">
                          <a:latin typeface="Meiryo UI" panose="020B0604030504040204" pitchFamily="50" charset="-128"/>
                          <a:ea typeface="Meiryo UI" panose="020B0604030504040204" pitchFamily="50" charset="-128"/>
                        </a:rPr>
                        <a:t>「外国人雇用状況」の届け出状況について（厚生労働省）</a:t>
                      </a:r>
                      <a:endParaRPr kumimoji="1" lang="ja-JP" altLang="en-US" sz="1000"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14238072"/>
                  </a:ext>
                </a:extLst>
              </a:tr>
              <a:tr h="1245275">
                <a:tc>
                  <a:txBody>
                    <a:bodyPr/>
                    <a:lstStyle/>
                    <a:p>
                      <a:r>
                        <a:rPr lang="ja-JP" altLang="en-US" sz="1000" u="none" dirty="0">
                          <a:latin typeface="Meiryo UI" panose="020B0604030504040204" pitchFamily="50" charset="-128"/>
                          <a:ea typeface="Meiryo UI" panose="020B0604030504040204" pitchFamily="50" charset="-128"/>
                        </a:rPr>
                        <a:t>大阪で学ぶ留学生数</a:t>
                      </a:r>
                      <a:endParaRPr lang="en-US" altLang="ja-JP" sz="1000" u="none" dirty="0">
                        <a:latin typeface="Meiryo UI" panose="020B0604030504040204" pitchFamily="50" charset="-128"/>
                        <a:ea typeface="Meiryo UI" panose="020B0604030504040204" pitchFamily="50" charset="-128"/>
                      </a:endParaRPr>
                    </a:p>
                    <a:p>
                      <a:r>
                        <a:rPr lang="ja-JP" altLang="en-US" sz="1000" u="none" dirty="0">
                          <a:latin typeface="Meiryo UI" panose="020B0604030504040204" pitchFamily="50" charset="-128"/>
                          <a:ea typeface="Meiryo UI" panose="020B0604030504040204" pitchFamily="50" charset="-128"/>
                        </a:rPr>
                        <a:t>（大学・短大、高専・専修等、日本語教育機関の内訳を含む）</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a:lnSpc>
                          <a:spcPts val="1100"/>
                        </a:lnSpc>
                      </a:pPr>
                      <a:r>
                        <a:rPr kumimoji="1" lang="en-US" altLang="ja-JP" sz="1000" u="none" dirty="0">
                          <a:latin typeface="Meiryo UI" panose="020B0604030504040204" pitchFamily="50" charset="-128"/>
                          <a:ea typeface="Meiryo UI" panose="020B0604030504040204" pitchFamily="50" charset="-128"/>
                        </a:rPr>
                        <a:t>26,257</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大学・短大 </a:t>
                      </a:r>
                      <a:r>
                        <a:rPr kumimoji="1" lang="en-US" altLang="ja-JP" sz="900" dirty="0">
                          <a:latin typeface="Meiryo UI" panose="020B0604030504040204" pitchFamily="50" charset="-128"/>
                          <a:ea typeface="Meiryo UI" panose="020B0604030504040204" pitchFamily="50" charset="-128"/>
                        </a:rPr>
                        <a:t>9,592</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高専・専修等 </a:t>
                      </a:r>
                      <a:r>
                        <a:rPr kumimoji="1" lang="en-US" altLang="ja-JP" sz="900" dirty="0">
                          <a:latin typeface="Meiryo UI" panose="020B0604030504040204" pitchFamily="50" charset="-128"/>
                          <a:ea typeface="Meiryo UI" panose="020B0604030504040204" pitchFamily="50" charset="-128"/>
                        </a:rPr>
                        <a:t>8,742</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a:t>
                      </a:r>
                      <a:r>
                        <a:rPr kumimoji="1" lang="zh-TW" altLang="en-US" sz="900" dirty="0">
                          <a:latin typeface="Meiryo UI" panose="020B0604030504040204" pitchFamily="50" charset="-128"/>
                          <a:ea typeface="Meiryo UI" panose="020B0604030504040204" pitchFamily="50" charset="-128"/>
                        </a:rPr>
                        <a:t>日本語教育機関</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7,923</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en-US" altLang="ja-JP" sz="1000" u="none"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2019.5.1</a:t>
                      </a:r>
                      <a:r>
                        <a:rPr kumimoji="1" lang="ja-JP" altLang="en-US" sz="1000" dirty="0">
                          <a:latin typeface="Meiryo UI" panose="020B0604030504040204" pitchFamily="50" charset="-128"/>
                          <a:ea typeface="Meiryo UI" panose="020B0604030504040204" pitchFamily="50" charset="-128"/>
                        </a:rPr>
                        <a:t>時点</a:t>
                      </a:r>
                      <a:r>
                        <a:rPr kumimoji="1" lang="ja-JP" altLang="en-US" sz="1000" u="none" dirty="0">
                          <a:latin typeface="Meiryo UI" panose="020B0604030504040204" pitchFamily="50" charset="-128"/>
                          <a:ea typeface="Meiryo UI" panose="020B0604030504040204" pitchFamily="50" charset="-128"/>
                        </a:rPr>
                        <a:t> </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a:lnSpc>
                          <a:spcPts val="1100"/>
                        </a:lnSpc>
                      </a:pPr>
                      <a:r>
                        <a:rPr kumimoji="1" lang="en-US" altLang="ja-JP" sz="1000" u="none" dirty="0">
                          <a:latin typeface="Meiryo UI" panose="020B0604030504040204" pitchFamily="50" charset="-128"/>
                          <a:ea typeface="Meiryo UI" panose="020B0604030504040204" pitchFamily="50" charset="-128"/>
                        </a:rPr>
                        <a:t>24,361</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en-US" altLang="ja-JP"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大学・短大 </a:t>
                      </a:r>
                      <a:r>
                        <a:rPr kumimoji="1" lang="en-US" altLang="ja-JP" sz="900" dirty="0">
                          <a:latin typeface="Meiryo UI" panose="020B0604030504040204" pitchFamily="50" charset="-128"/>
                          <a:ea typeface="Meiryo UI" panose="020B0604030504040204" pitchFamily="50" charset="-128"/>
                        </a:rPr>
                        <a:t>9,458</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高専・専修等 </a:t>
                      </a:r>
                      <a:r>
                        <a:rPr kumimoji="1" lang="en-US" altLang="ja-JP" sz="900" dirty="0">
                          <a:latin typeface="Meiryo UI" panose="020B0604030504040204" pitchFamily="50" charset="-128"/>
                          <a:ea typeface="Meiryo UI" panose="020B0604030504040204" pitchFamily="50" charset="-128"/>
                        </a:rPr>
                        <a:t>8,774</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a:t>
                      </a:r>
                      <a:r>
                        <a:rPr kumimoji="1" lang="zh-TW" altLang="en-US" sz="900" dirty="0">
                          <a:latin typeface="Meiryo UI" panose="020B0604030504040204" pitchFamily="50" charset="-128"/>
                          <a:ea typeface="Meiryo UI" panose="020B0604030504040204" pitchFamily="50" charset="-128"/>
                        </a:rPr>
                        <a:t>日本語教育機関</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6,129</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en-US" altLang="ja-JP" sz="1000" u="none"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2020.5.1</a:t>
                      </a:r>
                      <a:r>
                        <a:rPr kumimoji="1" lang="ja-JP" altLang="en-US" sz="1000" dirty="0">
                          <a:latin typeface="Meiryo UI" panose="020B0604030504040204" pitchFamily="50" charset="-128"/>
                          <a:ea typeface="Meiryo UI" panose="020B0604030504040204" pitchFamily="50" charset="-128"/>
                        </a:rPr>
                        <a:t>時点</a:t>
                      </a:r>
                      <a:r>
                        <a:rPr kumimoji="1" lang="ja-JP" altLang="en-US" sz="1000" u="none" dirty="0">
                          <a:latin typeface="Meiryo UI" panose="020B0604030504040204" pitchFamily="50" charset="-128"/>
                          <a:ea typeface="Meiryo UI" panose="020B0604030504040204" pitchFamily="50" charset="-128"/>
                        </a:rPr>
                        <a:t> </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u="sng" dirty="0">
                          <a:latin typeface="Meiryo UI" panose="020B0604030504040204" pitchFamily="50" charset="-128"/>
                          <a:ea typeface="Meiryo UI" panose="020B0604030504040204" pitchFamily="50" charset="-128"/>
                        </a:rPr>
                        <a:t>21,783</a:t>
                      </a:r>
                      <a:r>
                        <a:rPr kumimoji="1" lang="ja-JP" altLang="en-US" sz="1000" u="sng" dirty="0">
                          <a:latin typeface="Meiryo UI" panose="020B0604030504040204" pitchFamily="50" charset="-128"/>
                          <a:ea typeface="Meiryo UI" panose="020B0604030504040204" pitchFamily="50" charset="-128"/>
                        </a:rPr>
                        <a:t>人</a:t>
                      </a:r>
                      <a:endParaRPr kumimoji="1" lang="en-US" altLang="ja-JP" sz="1000" u="sng"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大学・短大</a:t>
                      </a:r>
                      <a:r>
                        <a:rPr kumimoji="1" lang="ja-JP" altLang="en-US" sz="900" baseline="0" dirty="0">
                          <a:latin typeface="Meiryo UI" panose="020B0604030504040204" pitchFamily="50" charset="-128"/>
                          <a:ea typeface="Meiryo UI" panose="020B0604030504040204" pitchFamily="50" charset="-128"/>
                        </a:rPr>
                        <a:t> </a:t>
                      </a:r>
                      <a:r>
                        <a:rPr kumimoji="1" lang="en-US" altLang="ja-JP" sz="900" baseline="0" dirty="0">
                          <a:latin typeface="Meiryo UI" panose="020B0604030504040204" pitchFamily="50" charset="-128"/>
                          <a:ea typeface="Meiryo UI" panose="020B0604030504040204" pitchFamily="50" charset="-128"/>
                        </a:rPr>
                        <a:t>9,083</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en-US" altLang="ja-JP"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高専・専修等</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8,777</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a:t>
                      </a:r>
                      <a:r>
                        <a:rPr kumimoji="1" lang="zh-TW" altLang="en-US" sz="900" dirty="0">
                          <a:latin typeface="Meiryo UI" panose="020B0604030504040204" pitchFamily="50" charset="-128"/>
                          <a:ea typeface="Meiryo UI" panose="020B0604030504040204" pitchFamily="50" charset="-128"/>
                        </a:rPr>
                        <a:t>日本語教育機関</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3,923</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※2021.5.1</a:t>
                      </a:r>
                      <a:r>
                        <a:rPr kumimoji="1" lang="ja-JP" altLang="en-US" sz="1000" u="none" dirty="0">
                          <a:latin typeface="Meiryo UI" panose="020B0604030504040204" pitchFamily="50" charset="-128"/>
                          <a:ea typeface="Meiryo UI" panose="020B0604030504040204" pitchFamily="50" charset="-128"/>
                        </a:rPr>
                        <a:t>時点</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latin typeface="Meiryo UI" panose="020B0604030504040204" pitchFamily="50" charset="-128"/>
                          <a:ea typeface="Meiryo UI" panose="020B0604030504040204" pitchFamily="50" charset="-128"/>
                        </a:rPr>
                        <a:t>外国人留学生在籍状況調査</a:t>
                      </a:r>
                      <a:endParaRPr kumimoji="1" lang="en-US" altLang="ja-JP" sz="10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a:t>
                      </a:r>
                      <a:r>
                        <a:rPr lang="zh-CN" altLang="en-US" sz="1000" u="none" dirty="0">
                          <a:latin typeface="Meiryo UI" panose="020B0604030504040204" pitchFamily="50" charset="-128"/>
                          <a:ea typeface="Meiryo UI" panose="020B0604030504040204" pitchFamily="50" charset="-128"/>
                        </a:rPr>
                        <a:t>独立行政法人</a:t>
                      </a:r>
                      <a:r>
                        <a:rPr lang="ja-JP" altLang="en-US" sz="1000" u="none" dirty="0">
                          <a:latin typeface="Meiryo UI" panose="020B0604030504040204" pitchFamily="50" charset="-128"/>
                          <a:ea typeface="Meiryo UI" panose="020B0604030504040204" pitchFamily="50" charset="-128"/>
                        </a:rPr>
                        <a:t>日本学生支援機構（</a:t>
                      </a:r>
                      <a:r>
                        <a:rPr lang="en-US" altLang="ja-JP" sz="1000" u="none" dirty="0">
                          <a:latin typeface="Meiryo UI" panose="020B0604030504040204" pitchFamily="50" charset="-128"/>
                          <a:ea typeface="Meiryo UI" panose="020B0604030504040204" pitchFamily="50" charset="-128"/>
                        </a:rPr>
                        <a:t>JASSO</a:t>
                      </a:r>
                      <a:r>
                        <a:rPr lang="ja-JP" altLang="en-US" sz="1000" u="none" dirty="0">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62113699"/>
                  </a:ext>
                </a:extLst>
              </a:tr>
              <a:tr h="640427">
                <a:tc>
                  <a:txBody>
                    <a:bodyPr/>
                    <a:lstStyle/>
                    <a:p>
                      <a:r>
                        <a:rPr lang="ja-JP" altLang="en-US" sz="1000" dirty="0">
                          <a:latin typeface="Meiryo UI" panose="020B0604030504040204" pitchFamily="50" charset="-128"/>
                          <a:ea typeface="Meiryo UI" panose="020B0604030504040204" pitchFamily="50" charset="-128"/>
                        </a:rPr>
                        <a:t>大阪外国企業誘致センター（</a:t>
                      </a:r>
                      <a:r>
                        <a:rPr lang="en-US" altLang="ja-JP" sz="1000" dirty="0">
                          <a:latin typeface="Meiryo UI" panose="020B0604030504040204" pitchFamily="50" charset="-128"/>
                          <a:ea typeface="Meiryo UI" panose="020B0604030504040204" pitchFamily="50" charset="-128"/>
                        </a:rPr>
                        <a:t>O-BIC</a:t>
                      </a:r>
                      <a:r>
                        <a:rPr lang="ja-JP" altLang="en-US" sz="1000" dirty="0">
                          <a:latin typeface="Meiryo UI" panose="020B0604030504040204" pitchFamily="50" charset="-128"/>
                          <a:ea typeface="Meiryo UI" panose="020B0604030504040204" pitchFamily="50" charset="-128"/>
                        </a:rPr>
                        <a:t>）による外国企業の誘致件数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latin typeface="Meiryo UI" panose="020B0604030504040204" pitchFamily="50" charset="-128"/>
                          <a:ea typeface="Meiryo UI" panose="020B0604030504040204" pitchFamily="50" charset="-128"/>
                        </a:rPr>
                        <a:t>35</a:t>
                      </a:r>
                      <a:r>
                        <a:rPr kumimoji="1" lang="ja-JP" altLang="en-US" sz="1000" u="none" dirty="0">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20</a:t>
                      </a:r>
                      <a:r>
                        <a:rPr kumimoji="1" lang="ja-JP" altLang="en-US" sz="1000" u="none" dirty="0">
                          <a:latin typeface="Meiryo UI" panose="020B0604030504040204" pitchFamily="50" charset="-128"/>
                          <a:ea typeface="Meiryo UI" panose="020B0604030504040204" pitchFamily="50" charset="-128"/>
                        </a:rPr>
                        <a:t>件</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sng" dirty="0">
                          <a:latin typeface="Meiryo UI" panose="020B0604030504040204" pitchFamily="50" charset="-128"/>
                          <a:ea typeface="Meiryo UI" panose="020B0604030504040204" pitchFamily="50" charset="-128"/>
                        </a:rPr>
                        <a:t>18</a:t>
                      </a:r>
                      <a:r>
                        <a:rPr kumimoji="1" lang="ja-JP" altLang="en-US" sz="1000" u="sng" dirty="0">
                          <a:latin typeface="Meiryo UI" panose="020B0604030504040204" pitchFamily="50" charset="-128"/>
                          <a:ea typeface="Meiryo UI" panose="020B0604030504040204" pitchFamily="50" charset="-128"/>
                        </a:rPr>
                        <a:t>件</a:t>
                      </a:r>
                      <a:endParaRPr kumimoji="1" lang="ja-JP" altLang="en-US" sz="1000" u="sng"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lang="ja-JP" altLang="en-US" sz="1000" dirty="0">
                          <a:latin typeface="Meiryo UI" panose="020B0604030504040204" pitchFamily="50" charset="-128"/>
                          <a:ea typeface="Meiryo UI" panose="020B0604030504040204" pitchFamily="50" charset="-128"/>
                        </a:rPr>
                        <a:t>大阪外国企業誘致センター（</a:t>
                      </a:r>
                      <a:r>
                        <a:rPr lang="en-US" altLang="ja-JP" sz="1000" dirty="0">
                          <a:latin typeface="Meiryo UI" panose="020B0604030504040204" pitchFamily="50" charset="-128"/>
                          <a:ea typeface="Meiryo UI" panose="020B0604030504040204" pitchFamily="50" charset="-128"/>
                        </a:rPr>
                        <a:t>O-BIC</a:t>
                      </a:r>
                      <a:r>
                        <a:rPr lang="ja-JP" altLang="en-US" sz="1000" dirty="0">
                          <a:latin typeface="Meiryo UI" panose="020B0604030504040204" pitchFamily="50" charset="-128"/>
                          <a:ea typeface="Meiryo UI" panose="020B0604030504040204" pitchFamily="50" charset="-128"/>
                        </a:rPr>
                        <a:t>）公表</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289153177"/>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
        <p:nvSpPr>
          <p:cNvPr id="5" name="テキスト ボックス 4"/>
          <p:cNvSpPr txBox="1"/>
          <p:nvPr/>
        </p:nvSpPr>
        <p:spPr>
          <a:xfrm>
            <a:off x="1403648" y="170080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403648" y="2276872"/>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403647" y="4192121"/>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403647" y="5445224"/>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352350" y="2795701"/>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352350" y="6087119"/>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976605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576</TotalTime>
  <Words>1429</Words>
  <PresentationFormat>画面に合わせる (4:3)</PresentationFormat>
  <Paragraphs>293</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游ゴシック</vt:lpstr>
      <vt:lpstr>游ゴシック Light</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2022-08-25T07:05:13Z</cp:lastPrinted>
  <dcterms:modified xsi:type="dcterms:W3CDTF">2022-08-28T13:11:47Z</dcterms:modified>
</cp:coreProperties>
</file>