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5"/>
  </p:notesMasterIdLst>
  <p:handoutMasterIdLst>
    <p:handoutMasterId r:id="rId6"/>
  </p:handoutMasterIdLst>
  <p:sldIdLst>
    <p:sldId id="340" r:id="rId2"/>
    <p:sldId id="341" r:id="rId3"/>
    <p:sldId id="343" r:id="rId4"/>
  </p:sldIdLst>
  <p:sldSz cx="9906000" cy="6858000" type="A4"/>
  <p:notesSz cx="9926638" cy="14355763"/>
  <p:defaultText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FF6600"/>
    <a:srgbClr val="3333FF"/>
    <a:srgbClr val="FFFF66"/>
    <a:srgbClr val="4F81BD"/>
    <a:srgbClr val="D0D8E8"/>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74" autoAdjust="0"/>
    <p:restoredTop sz="94434" autoAdjust="0"/>
  </p:normalViewPr>
  <p:slideViewPr>
    <p:cSldViewPr>
      <p:cViewPr varScale="1">
        <p:scale>
          <a:sx n="91" d="100"/>
          <a:sy n="91" d="100"/>
        </p:scale>
        <p:origin x="882" y="84"/>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3" y="14"/>
            <a:ext cx="4302625" cy="718591"/>
          </a:xfrm>
          <a:prstGeom prst="rect">
            <a:avLst/>
          </a:prstGeom>
        </p:spPr>
        <p:txBody>
          <a:bodyPr vert="horz" lIns="132560" tIns="66273" rIns="132560" bIns="66273" rtlCol="0"/>
          <a:lstStyle>
            <a:lvl1pPr algn="l">
              <a:defRPr sz="1700"/>
            </a:lvl1pPr>
          </a:lstStyle>
          <a:p>
            <a:endParaRPr kumimoji="1" lang="ja-JP" altLang="en-US"/>
          </a:p>
        </p:txBody>
      </p:sp>
      <p:sp>
        <p:nvSpPr>
          <p:cNvPr id="3" name="日付プレースホルダー 2"/>
          <p:cNvSpPr>
            <a:spLocks noGrp="1"/>
          </p:cNvSpPr>
          <p:nvPr>
            <p:ph type="dt" sz="quarter" idx="1"/>
          </p:nvPr>
        </p:nvSpPr>
        <p:spPr>
          <a:xfrm>
            <a:off x="5621703" y="14"/>
            <a:ext cx="4302625" cy="718591"/>
          </a:xfrm>
          <a:prstGeom prst="rect">
            <a:avLst/>
          </a:prstGeom>
        </p:spPr>
        <p:txBody>
          <a:bodyPr vert="horz" lIns="132560" tIns="66273" rIns="132560" bIns="66273" rtlCol="0"/>
          <a:lstStyle>
            <a:lvl1pPr algn="r">
              <a:defRPr sz="1700"/>
            </a:lvl1pPr>
          </a:lstStyle>
          <a:p>
            <a:fld id="{34B1B429-954D-41B5-A09A-A56172F1A47F}" type="datetimeFigureOut">
              <a:rPr kumimoji="1" lang="ja-JP" altLang="en-US" smtClean="0"/>
              <a:t>2022/9/1</a:t>
            </a:fld>
            <a:endParaRPr kumimoji="1" lang="ja-JP" altLang="en-US"/>
          </a:p>
        </p:txBody>
      </p:sp>
      <p:sp>
        <p:nvSpPr>
          <p:cNvPr id="4" name="フッター プレースホルダー 3"/>
          <p:cNvSpPr>
            <a:spLocks noGrp="1"/>
          </p:cNvSpPr>
          <p:nvPr>
            <p:ph type="ftr" sz="quarter" idx="2"/>
          </p:nvPr>
        </p:nvSpPr>
        <p:spPr>
          <a:xfrm>
            <a:off x="13" y="13634894"/>
            <a:ext cx="4302625" cy="718591"/>
          </a:xfrm>
          <a:prstGeom prst="rect">
            <a:avLst/>
          </a:prstGeom>
        </p:spPr>
        <p:txBody>
          <a:bodyPr vert="horz" lIns="132560" tIns="66273" rIns="132560" bIns="66273" rtlCol="0" anchor="b"/>
          <a:lstStyle>
            <a:lvl1pPr algn="l">
              <a:defRPr sz="1700"/>
            </a:lvl1pPr>
          </a:lstStyle>
          <a:p>
            <a:endParaRPr kumimoji="1" lang="ja-JP" altLang="en-US"/>
          </a:p>
        </p:txBody>
      </p:sp>
      <p:sp>
        <p:nvSpPr>
          <p:cNvPr id="5" name="スライド番号プレースホルダー 4"/>
          <p:cNvSpPr>
            <a:spLocks noGrp="1"/>
          </p:cNvSpPr>
          <p:nvPr>
            <p:ph type="sldNum" sz="quarter" idx="3"/>
          </p:nvPr>
        </p:nvSpPr>
        <p:spPr>
          <a:xfrm>
            <a:off x="5621703" y="13634894"/>
            <a:ext cx="4302625" cy="718591"/>
          </a:xfrm>
          <a:prstGeom prst="rect">
            <a:avLst/>
          </a:prstGeom>
        </p:spPr>
        <p:txBody>
          <a:bodyPr vert="horz" lIns="132560" tIns="66273" rIns="132560" bIns="66273" rtlCol="0" anchor="b"/>
          <a:lstStyle>
            <a:lvl1pPr algn="r">
              <a:defRPr sz="1700"/>
            </a:lvl1pPr>
          </a:lstStyle>
          <a:p>
            <a:fld id="{D4C43641-6CD8-47D0-A001-EB1EDC16A42E}" type="slidenum">
              <a:rPr kumimoji="1" lang="ja-JP" altLang="en-US" smtClean="0"/>
              <a:t>‹#›</a:t>
            </a:fld>
            <a:endParaRPr kumimoji="1" lang="ja-JP" altLang="en-US"/>
          </a:p>
        </p:txBody>
      </p:sp>
    </p:spTree>
    <p:extLst>
      <p:ext uri="{BB962C8B-B14F-4D97-AF65-F5344CB8AC3E}">
        <p14:creationId xmlns:p14="http://schemas.microsoft.com/office/powerpoint/2010/main" val="18457634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3" y="14"/>
            <a:ext cx="4302625" cy="718591"/>
          </a:xfrm>
          <a:prstGeom prst="rect">
            <a:avLst/>
          </a:prstGeom>
        </p:spPr>
        <p:txBody>
          <a:bodyPr vert="horz" lIns="132560" tIns="66273" rIns="132560" bIns="66273" rtlCol="0"/>
          <a:lstStyle>
            <a:lvl1pPr algn="l">
              <a:defRPr sz="1700"/>
            </a:lvl1pPr>
          </a:lstStyle>
          <a:p>
            <a:endParaRPr kumimoji="1" lang="ja-JP" altLang="en-US"/>
          </a:p>
        </p:txBody>
      </p:sp>
      <p:sp>
        <p:nvSpPr>
          <p:cNvPr id="3" name="日付プレースホルダー 2"/>
          <p:cNvSpPr>
            <a:spLocks noGrp="1"/>
          </p:cNvSpPr>
          <p:nvPr>
            <p:ph type="dt" idx="1"/>
          </p:nvPr>
        </p:nvSpPr>
        <p:spPr>
          <a:xfrm>
            <a:off x="5621703" y="14"/>
            <a:ext cx="4302625" cy="718591"/>
          </a:xfrm>
          <a:prstGeom prst="rect">
            <a:avLst/>
          </a:prstGeom>
        </p:spPr>
        <p:txBody>
          <a:bodyPr vert="horz" lIns="132560" tIns="66273" rIns="132560" bIns="66273" rtlCol="0"/>
          <a:lstStyle>
            <a:lvl1pPr algn="r">
              <a:defRPr sz="1700"/>
            </a:lvl1pPr>
          </a:lstStyle>
          <a:p>
            <a:fld id="{5B88DDF3-744A-409A-A8FA-7A07472BA875}" type="datetimeFigureOut">
              <a:rPr kumimoji="1" lang="ja-JP" altLang="en-US" smtClean="0"/>
              <a:t>2022/9/1</a:t>
            </a:fld>
            <a:endParaRPr kumimoji="1" lang="ja-JP" altLang="en-US"/>
          </a:p>
        </p:txBody>
      </p:sp>
      <p:sp>
        <p:nvSpPr>
          <p:cNvPr id="4" name="スライド イメージ プレースホルダー 3"/>
          <p:cNvSpPr>
            <a:spLocks noGrp="1" noRot="1" noChangeAspect="1"/>
          </p:cNvSpPr>
          <p:nvPr>
            <p:ph type="sldImg" idx="2"/>
          </p:nvPr>
        </p:nvSpPr>
        <p:spPr>
          <a:xfrm>
            <a:off x="1074738" y="1076325"/>
            <a:ext cx="7777162" cy="5384800"/>
          </a:xfrm>
          <a:prstGeom prst="rect">
            <a:avLst/>
          </a:prstGeom>
          <a:noFill/>
          <a:ln w="12700">
            <a:solidFill>
              <a:prstClr val="black"/>
            </a:solidFill>
          </a:ln>
        </p:spPr>
        <p:txBody>
          <a:bodyPr vert="horz" lIns="132560" tIns="66273" rIns="132560" bIns="66273" rtlCol="0" anchor="ctr"/>
          <a:lstStyle/>
          <a:p>
            <a:endParaRPr lang="ja-JP" altLang="en-US"/>
          </a:p>
        </p:txBody>
      </p:sp>
      <p:sp>
        <p:nvSpPr>
          <p:cNvPr id="5" name="ノート プレースホルダー 4"/>
          <p:cNvSpPr>
            <a:spLocks noGrp="1"/>
          </p:cNvSpPr>
          <p:nvPr>
            <p:ph type="body" sz="quarter" idx="3"/>
          </p:nvPr>
        </p:nvSpPr>
        <p:spPr>
          <a:xfrm>
            <a:off x="992206" y="6818602"/>
            <a:ext cx="7942239" cy="6460437"/>
          </a:xfrm>
          <a:prstGeom prst="rect">
            <a:avLst/>
          </a:prstGeom>
        </p:spPr>
        <p:txBody>
          <a:bodyPr vert="horz" lIns="132560" tIns="66273" rIns="132560" bIns="6627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3" y="13634894"/>
            <a:ext cx="4302625" cy="718591"/>
          </a:xfrm>
          <a:prstGeom prst="rect">
            <a:avLst/>
          </a:prstGeom>
        </p:spPr>
        <p:txBody>
          <a:bodyPr vert="horz" lIns="132560" tIns="66273" rIns="132560" bIns="66273"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621703" y="13634894"/>
            <a:ext cx="4302625" cy="718591"/>
          </a:xfrm>
          <a:prstGeom prst="rect">
            <a:avLst/>
          </a:prstGeom>
        </p:spPr>
        <p:txBody>
          <a:bodyPr vert="horz" lIns="132560" tIns="66273" rIns="132560" bIns="66273" rtlCol="0" anchor="b"/>
          <a:lstStyle>
            <a:lvl1pPr algn="r">
              <a:defRPr sz="1700"/>
            </a:lvl1pPr>
          </a:lstStyle>
          <a:p>
            <a:fld id="{C49E128D-ADCE-40C3-812B-5A8D45823D12}" type="slidenum">
              <a:rPr kumimoji="1" lang="ja-JP" altLang="en-US" smtClean="0"/>
              <a:t>‹#›</a:t>
            </a:fld>
            <a:endParaRPr kumimoji="1" lang="ja-JP" altLang="en-US"/>
          </a:p>
        </p:txBody>
      </p:sp>
    </p:spTree>
    <p:extLst>
      <p:ext uri="{BB962C8B-B14F-4D97-AF65-F5344CB8AC3E}">
        <p14:creationId xmlns:p14="http://schemas.microsoft.com/office/powerpoint/2010/main" val="266757446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資料ベースは</a:t>
            </a:r>
            <a:r>
              <a:rPr kumimoji="1" lang="en-US" altLang="ja-JP" dirty="0"/>
              <a:t>R3</a:t>
            </a:r>
            <a:r>
              <a:rPr kumimoji="1" lang="ja-JP" altLang="en-US" dirty="0"/>
              <a:t>年２月の第二回会議資料</a:t>
            </a:r>
            <a:endParaRPr kumimoji="1" lang="en-US" altLang="ja-JP" dirty="0"/>
          </a:p>
        </p:txBody>
      </p:sp>
      <p:sp>
        <p:nvSpPr>
          <p:cNvPr id="4" name="スライド番号プレースホルダー 3"/>
          <p:cNvSpPr>
            <a:spLocks noGrp="1"/>
          </p:cNvSpPr>
          <p:nvPr>
            <p:ph type="sldNum" sz="quarter" idx="5"/>
          </p:nvPr>
        </p:nvSpPr>
        <p:spPr/>
        <p:txBody>
          <a:bodyPr/>
          <a:lstStyle/>
          <a:p>
            <a:fld id="{C49E128D-ADCE-40C3-812B-5A8D45823D12}" type="slidenum">
              <a:rPr kumimoji="1" lang="ja-JP" altLang="en-US" smtClean="0"/>
              <a:t>1</a:t>
            </a:fld>
            <a:endParaRPr kumimoji="1" lang="ja-JP" altLang="en-US"/>
          </a:p>
        </p:txBody>
      </p:sp>
    </p:spTree>
    <p:extLst>
      <p:ext uri="{BB962C8B-B14F-4D97-AF65-F5344CB8AC3E}">
        <p14:creationId xmlns:p14="http://schemas.microsoft.com/office/powerpoint/2010/main" val="2559450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49E128D-ADCE-40C3-812B-5A8D45823D12}" type="slidenum">
              <a:rPr kumimoji="1" lang="ja-JP" altLang="en-US" smtClean="0"/>
              <a:t>2</a:t>
            </a:fld>
            <a:endParaRPr kumimoji="1" lang="ja-JP" altLang="en-US"/>
          </a:p>
        </p:txBody>
      </p:sp>
    </p:spTree>
    <p:extLst>
      <p:ext uri="{BB962C8B-B14F-4D97-AF65-F5344CB8AC3E}">
        <p14:creationId xmlns:p14="http://schemas.microsoft.com/office/powerpoint/2010/main" val="1723364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49E128D-ADCE-40C3-812B-5A8D45823D12}" type="slidenum">
              <a:rPr kumimoji="1" lang="ja-JP" altLang="en-US" smtClean="0"/>
              <a:t>3</a:t>
            </a:fld>
            <a:endParaRPr kumimoji="1" lang="ja-JP" altLang="en-US"/>
          </a:p>
        </p:txBody>
      </p:sp>
    </p:spTree>
    <p:extLst>
      <p:ext uri="{BB962C8B-B14F-4D97-AF65-F5344CB8AC3E}">
        <p14:creationId xmlns:p14="http://schemas.microsoft.com/office/powerpoint/2010/main" val="147311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78908" indent="0" algn="ctr">
              <a:buNone/>
              <a:defRPr>
                <a:solidFill>
                  <a:schemeClr val="tx1">
                    <a:tint val="75000"/>
                  </a:schemeClr>
                </a:solidFill>
              </a:defRPr>
            </a:lvl2pPr>
            <a:lvl3pPr marL="957816" indent="0" algn="ctr">
              <a:buNone/>
              <a:defRPr>
                <a:solidFill>
                  <a:schemeClr val="tx1">
                    <a:tint val="75000"/>
                  </a:schemeClr>
                </a:solidFill>
              </a:defRPr>
            </a:lvl3pPr>
            <a:lvl4pPr marL="1436724" indent="0" algn="ctr">
              <a:buNone/>
              <a:defRPr>
                <a:solidFill>
                  <a:schemeClr val="tx1">
                    <a:tint val="75000"/>
                  </a:schemeClr>
                </a:solidFill>
              </a:defRPr>
            </a:lvl4pPr>
            <a:lvl5pPr marL="1915631" indent="0" algn="ctr">
              <a:buNone/>
              <a:defRPr>
                <a:solidFill>
                  <a:schemeClr val="tx1">
                    <a:tint val="75000"/>
                  </a:schemeClr>
                </a:solidFill>
              </a:defRPr>
            </a:lvl5pPr>
            <a:lvl6pPr marL="2394539" indent="0" algn="ctr">
              <a:buNone/>
              <a:defRPr>
                <a:solidFill>
                  <a:schemeClr val="tx1">
                    <a:tint val="75000"/>
                  </a:schemeClr>
                </a:solidFill>
              </a:defRPr>
            </a:lvl6pPr>
            <a:lvl7pPr marL="2873447" indent="0" algn="ctr">
              <a:buNone/>
              <a:defRPr>
                <a:solidFill>
                  <a:schemeClr val="tx1">
                    <a:tint val="75000"/>
                  </a:schemeClr>
                </a:solidFill>
              </a:defRPr>
            </a:lvl7pPr>
            <a:lvl8pPr marL="3352355" indent="0" algn="ctr">
              <a:buNone/>
              <a:defRPr>
                <a:solidFill>
                  <a:schemeClr val="tx1">
                    <a:tint val="75000"/>
                  </a:schemeClr>
                </a:solidFill>
              </a:defRPr>
            </a:lvl8pPr>
            <a:lvl9pPr marL="383126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921BF-A6C0-4B0E-8A79-C82E8C47DA6E}" type="datetime1">
              <a:rPr kumimoji="1" lang="ja-JP" altLang="en-US" smtClean="0"/>
              <a:t>2022/9/1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2844822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37C3ED9-EE00-4554-936C-F8C249380D43}" type="datetime1">
              <a:rPr kumimoji="1" lang="ja-JP" altLang="en-US" smtClean="0"/>
              <a:t>2022/9/1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338991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C4F0C13-4533-4EFC-B43F-2082BCC8E794}" type="datetime1">
              <a:rPr kumimoji="1" lang="ja-JP" altLang="en-US" smtClean="0"/>
              <a:t>2022/9/1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271893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DBD5B3-DD61-4729-807D-BB1291DC3D84}" type="datetime1">
              <a:rPr kumimoji="1" lang="ja-JP" altLang="en-US" smtClean="0"/>
              <a:t>2022/9/1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602143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2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100">
                <a:solidFill>
                  <a:schemeClr val="tx1">
                    <a:tint val="75000"/>
                  </a:schemeClr>
                </a:solidFill>
              </a:defRPr>
            </a:lvl1pPr>
            <a:lvl2pPr marL="478908" indent="0">
              <a:buNone/>
              <a:defRPr sz="1900">
                <a:solidFill>
                  <a:schemeClr val="tx1">
                    <a:tint val="75000"/>
                  </a:schemeClr>
                </a:solidFill>
              </a:defRPr>
            </a:lvl2pPr>
            <a:lvl3pPr marL="957816" indent="0">
              <a:buNone/>
              <a:defRPr sz="1600">
                <a:solidFill>
                  <a:schemeClr val="tx1">
                    <a:tint val="75000"/>
                  </a:schemeClr>
                </a:solidFill>
              </a:defRPr>
            </a:lvl3pPr>
            <a:lvl4pPr marL="1436724" indent="0">
              <a:buNone/>
              <a:defRPr sz="1500">
                <a:solidFill>
                  <a:schemeClr val="tx1">
                    <a:tint val="75000"/>
                  </a:schemeClr>
                </a:solidFill>
              </a:defRPr>
            </a:lvl4pPr>
            <a:lvl5pPr marL="1915631" indent="0">
              <a:buNone/>
              <a:defRPr sz="1500">
                <a:solidFill>
                  <a:schemeClr val="tx1">
                    <a:tint val="75000"/>
                  </a:schemeClr>
                </a:solidFill>
              </a:defRPr>
            </a:lvl5pPr>
            <a:lvl6pPr marL="2394539" indent="0">
              <a:buNone/>
              <a:defRPr sz="1500">
                <a:solidFill>
                  <a:schemeClr val="tx1">
                    <a:tint val="75000"/>
                  </a:schemeClr>
                </a:solidFill>
              </a:defRPr>
            </a:lvl6pPr>
            <a:lvl7pPr marL="2873447" indent="0">
              <a:buNone/>
              <a:defRPr sz="1500">
                <a:solidFill>
                  <a:schemeClr val="tx1">
                    <a:tint val="75000"/>
                  </a:schemeClr>
                </a:solidFill>
              </a:defRPr>
            </a:lvl7pPr>
            <a:lvl8pPr marL="3352355" indent="0">
              <a:buNone/>
              <a:defRPr sz="1500">
                <a:solidFill>
                  <a:schemeClr val="tx1">
                    <a:tint val="75000"/>
                  </a:schemeClr>
                </a:solidFill>
              </a:defRPr>
            </a:lvl8pPr>
            <a:lvl9pPr marL="3831263"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3169B97-A139-4291-8C15-455326CABC95}" type="datetime1">
              <a:rPr kumimoji="1" lang="ja-JP" altLang="en-US" smtClean="0"/>
              <a:t>2022/9/1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783942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498872E-1EFF-4F45-84BF-E87D425A989E}" type="datetime1">
              <a:rPr kumimoji="1" lang="ja-JP" altLang="en-US" smtClean="0"/>
              <a:t>2022/9/1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037213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BB23EFB-C6E8-45FD-92BB-6B9C41DACBC0}" type="datetime1">
              <a:rPr kumimoji="1" lang="ja-JP" altLang="en-US" smtClean="0"/>
              <a:t>2022/9/1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052347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50DC387-986C-4CF8-9B84-2D674ADD3B9E}" type="datetime1">
              <a:rPr kumimoji="1" lang="ja-JP" altLang="en-US" smtClean="0"/>
              <a:t>2022/9/1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2074595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EAB7A00-A7E1-4F45-BE7B-0FDA4117455C}" type="datetime1">
              <a:rPr kumimoji="1" lang="ja-JP" altLang="en-US" smtClean="0"/>
              <a:t>2022/9/1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58932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1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BCEF907-2261-4CFD-9FF5-F1C485FAD430}" type="datetime1">
              <a:rPr kumimoji="1" lang="ja-JP" altLang="en-US" smtClean="0"/>
              <a:t>2022/9/1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688106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400"/>
            </a:lvl1pPr>
            <a:lvl2pPr marL="478908" indent="0">
              <a:buNone/>
              <a:defRPr sz="2900"/>
            </a:lvl2pPr>
            <a:lvl3pPr marL="957816" indent="0">
              <a:buNone/>
              <a:defRPr sz="2500"/>
            </a:lvl3pPr>
            <a:lvl4pPr marL="1436724" indent="0">
              <a:buNone/>
              <a:defRPr sz="2100"/>
            </a:lvl4pPr>
            <a:lvl5pPr marL="1915631" indent="0">
              <a:buNone/>
              <a:defRPr sz="2100"/>
            </a:lvl5pPr>
            <a:lvl6pPr marL="2394539" indent="0">
              <a:buNone/>
              <a:defRPr sz="2100"/>
            </a:lvl6pPr>
            <a:lvl7pPr marL="2873447" indent="0">
              <a:buNone/>
              <a:defRPr sz="2100"/>
            </a:lvl7pPr>
            <a:lvl8pPr marL="3352355" indent="0">
              <a:buNone/>
              <a:defRPr sz="2100"/>
            </a:lvl8pPr>
            <a:lvl9pPr marL="3831263" indent="0">
              <a:buNone/>
              <a:defRPr sz="21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76A7956-C962-4E2B-83CB-AC04A62C8AF7}" type="datetime1">
              <a:rPr kumimoji="1" lang="ja-JP" altLang="en-US" smtClean="0"/>
              <a:t>2022/9/1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214268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5782" tIns="47891" rIns="95782" bIns="47891"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5782" tIns="47891" rIns="95782" bIns="47891"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5782" tIns="47891" rIns="95782" bIns="47891" rtlCol="0" anchor="ctr"/>
          <a:lstStyle>
            <a:lvl1pPr algn="l">
              <a:defRPr sz="1300">
                <a:solidFill>
                  <a:schemeClr val="tx1">
                    <a:tint val="75000"/>
                  </a:schemeClr>
                </a:solidFill>
              </a:defRPr>
            </a:lvl1pPr>
          </a:lstStyle>
          <a:p>
            <a:fld id="{A8AA8E67-DB69-4347-B622-4C7CC8B252C0}" type="datetime1">
              <a:rPr kumimoji="1" lang="ja-JP" altLang="en-US" smtClean="0"/>
              <a:t>2022/9/1</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5782" tIns="47891" rIns="95782" bIns="47891"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5782" tIns="47891" rIns="95782" bIns="47891" rtlCol="0" anchor="ctr"/>
          <a:lstStyle>
            <a:lvl1pPr algn="r">
              <a:defRPr sz="1300">
                <a:solidFill>
                  <a:schemeClr val="tx1">
                    <a:tint val="75000"/>
                  </a:schemeClr>
                </a:solidFill>
              </a:defRPr>
            </a:lvl1p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351014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57816" rtl="0" eaLnBrk="1" latinLnBrk="0" hangingPunct="1">
        <a:spcBef>
          <a:spcPct val="0"/>
        </a:spcBef>
        <a:buNone/>
        <a:defRPr kumimoji="1" sz="4600" kern="1200">
          <a:solidFill>
            <a:schemeClr val="tx1"/>
          </a:solidFill>
          <a:latin typeface="+mj-lt"/>
          <a:ea typeface="+mj-ea"/>
          <a:cs typeface="+mj-cs"/>
        </a:defRPr>
      </a:lvl1pPr>
    </p:titleStyle>
    <p:bodyStyle>
      <a:lvl1pPr marL="359181" indent="-359181" algn="l" defTabSz="957816"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78225" indent="-299317" algn="l" defTabSz="957816"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7270" indent="-239454" algn="l" defTabSz="957816"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7617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55085"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33993"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2901"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91809"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7071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テキスト ボックス 53"/>
          <p:cNvSpPr txBox="1"/>
          <p:nvPr/>
        </p:nvSpPr>
        <p:spPr>
          <a:xfrm>
            <a:off x="96345" y="3934372"/>
            <a:ext cx="3168000" cy="2785378"/>
          </a:xfrm>
          <a:prstGeom prst="rect">
            <a:avLst/>
          </a:prstGeom>
          <a:noFill/>
          <a:ln w="6350">
            <a:solidFill>
              <a:srgbClr val="4F81BD"/>
            </a:solidFill>
          </a:ln>
        </p:spPr>
        <p:txBody>
          <a:bodyPr wrap="square" rtlCol="0">
            <a:spAutoFit/>
          </a:bodyPr>
          <a:lstStyle/>
          <a:p>
            <a:pPr lvl="0">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夢洲において、大阪・関西の持続的な経済成長のエンジンとなる世界最高水準の成長型ＩＲの実現をめざす。</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2021</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・事業者の選定、区域整備計画の作成及び公聴会の開催など、</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区域認定申請に向けた準備を進める。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：計画どおりに実施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年９月：設置運営事業予定者を選定</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MGM</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・オリックスコンソーシアム）</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月：区域整備計画（案）の作成</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年１月：公聴会開催</a:t>
            </a: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年２月：区域整備計画の作成</a:t>
            </a: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年３月：府議会・大阪市会で議決</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年４月　区域整備計画の認定の申請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1" name="テキスト ボックス 80"/>
          <p:cNvSpPr txBox="1"/>
          <p:nvPr/>
        </p:nvSpPr>
        <p:spPr>
          <a:xfrm>
            <a:off x="6512300" y="1036487"/>
            <a:ext cx="3168000" cy="1944000"/>
          </a:xfrm>
          <a:prstGeom prst="rect">
            <a:avLst/>
          </a:prstGeom>
          <a:noFill/>
          <a:ln w="6350">
            <a:solidFill>
              <a:srgbClr val="4F81BD"/>
            </a:solidFill>
          </a:ln>
        </p:spPr>
        <p:txBody>
          <a:bodyPr wrap="square" rtlCol="0">
            <a:noAutofit/>
          </a:bodyPr>
          <a:lstStyle/>
          <a:p>
            <a:pPr lvl="0">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国内外の人々を惹きつけるキラーコンテンツを実施し、大阪の魅力を全世界に強力に発信することで、多くの方々を大阪に誘客する起爆剤となる事業を実施する。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2021</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・大阪のシンボリックなエリア（御堂筋、中之島、</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水の回廊など）において話題性のあるキラー</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コンテンツを実施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計画どおりに実施</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・新型コロナウイルス感染症の状況を踏まえ、</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御堂筋オータムパーティー</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の開催中止</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・中之島ウィンターパーティーの開催（</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により、大阪の魅力を広く発信した。（来場者約</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4,500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人）</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（コロナ対策のため事前申込による）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テキスト ボックス 78"/>
          <p:cNvSpPr txBox="1"/>
          <p:nvPr/>
        </p:nvSpPr>
        <p:spPr>
          <a:xfrm>
            <a:off x="96345" y="809407"/>
            <a:ext cx="3168000" cy="215444"/>
          </a:xfrm>
          <a:prstGeom prst="rect">
            <a:avLst/>
          </a:prstGeom>
          <a:solidFill>
            <a:srgbClr val="4F81BD"/>
          </a:solidFill>
          <a:ln w="6350">
            <a:solidFill>
              <a:srgbClr val="4F81BD"/>
            </a:solidFill>
          </a:ln>
        </p:spPr>
        <p:txBody>
          <a:bodyPr wrap="square" rtlCol="0">
            <a:spAutoFit/>
          </a:bodyPr>
          <a:lstStyle/>
          <a:p>
            <a:r>
              <a:rPr lang="en-US" altLang="zh-TW"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2025</a:t>
            </a:r>
            <a:r>
              <a:rPr lang="zh-TW"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年日本国際博覧会</a:t>
            </a:r>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a:t>
            </a:r>
            <a:r>
              <a:rPr lang="zh-TW"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推進</a:t>
            </a:r>
          </a:p>
        </p:txBody>
      </p:sp>
      <p:sp>
        <p:nvSpPr>
          <p:cNvPr id="28" name="テキスト ボックス 27"/>
          <p:cNvSpPr txBox="1"/>
          <p:nvPr/>
        </p:nvSpPr>
        <p:spPr>
          <a:xfrm>
            <a:off x="0" y="-29065"/>
            <a:ext cx="6898365" cy="246221"/>
          </a:xfrm>
          <a:prstGeom prst="rect">
            <a:avLst/>
          </a:prstGeom>
          <a:noFill/>
        </p:spPr>
        <p:txBody>
          <a:bodyPr wrap="square" rtlCol="0">
            <a:spAutoFit/>
          </a:bodyPr>
          <a:lstStyle/>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資料４　都市像ごとの</a:t>
            </a:r>
            <a:r>
              <a:rPr lang="en-US" altLang="ja-JP" sz="1000" b="1"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年度期末評価（主要事業抜粋）</a:t>
            </a:r>
          </a:p>
        </p:txBody>
      </p:sp>
      <p:sp>
        <p:nvSpPr>
          <p:cNvPr id="4" name="テキスト ボックス 3"/>
          <p:cNvSpPr txBox="1"/>
          <p:nvPr/>
        </p:nvSpPr>
        <p:spPr>
          <a:xfrm>
            <a:off x="7905328" y="0"/>
            <a:ext cx="184731" cy="384721"/>
          </a:xfrm>
          <a:prstGeom prst="rect">
            <a:avLst/>
          </a:prstGeom>
          <a:noFill/>
        </p:spPr>
        <p:txBody>
          <a:bodyPr wrap="none" rtlCol="0">
            <a:spAutoFit/>
          </a:bodyPr>
          <a:lstStyle/>
          <a:p>
            <a:endParaRPr kumimoji="1" lang="ja-JP" altLang="en-US" dirty="0"/>
          </a:p>
        </p:txBody>
      </p:sp>
      <p:sp>
        <p:nvSpPr>
          <p:cNvPr id="49" name="テキスト ボックス 48"/>
          <p:cNvSpPr txBox="1"/>
          <p:nvPr/>
        </p:nvSpPr>
        <p:spPr>
          <a:xfrm>
            <a:off x="-15552" y="158443"/>
            <a:ext cx="3064389" cy="246221"/>
          </a:xfrm>
          <a:prstGeom prst="rect">
            <a:avLst/>
          </a:prstGeom>
          <a:noFill/>
          <a:ln w="6350">
            <a:noFill/>
          </a:ln>
        </p:spPr>
        <p:txBody>
          <a:bodyPr wrap="square" rtlCol="0">
            <a:spAutoFit/>
          </a:bodyPr>
          <a:lstStyle/>
          <a:p>
            <a:r>
              <a:rPr lang="ja-JP" altLang="en-US" sz="10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２．大阪ならではの賑わいを創出する都市</a:t>
            </a:r>
          </a:p>
        </p:txBody>
      </p:sp>
      <p:graphicFrame>
        <p:nvGraphicFramePr>
          <p:cNvPr id="57" name="表 56"/>
          <p:cNvGraphicFramePr>
            <a:graphicFrameLocks noGrp="1"/>
          </p:cNvGraphicFramePr>
          <p:nvPr>
            <p:extLst>
              <p:ext uri="{D42A27DB-BD31-4B8C-83A1-F6EECF244321}">
                <p14:modId xmlns:p14="http://schemas.microsoft.com/office/powerpoint/2010/main" val="3751491739"/>
              </p:ext>
            </p:extLst>
          </p:nvPr>
        </p:nvGraphicFramePr>
        <p:xfrm>
          <a:off x="97240" y="429424"/>
          <a:ext cx="9576000" cy="335280"/>
        </p:xfrm>
        <a:graphic>
          <a:graphicData uri="http://schemas.openxmlformats.org/drawingml/2006/table">
            <a:tbl>
              <a:tblPr firstRow="1" bandRow="1">
                <a:tableStyleId>{5C22544A-7EE6-4342-B048-85BDC9FD1C3A}</a:tableStyleId>
              </a:tblPr>
              <a:tblGrid>
                <a:gridCol w="9576000">
                  <a:extLst>
                    <a:ext uri="{9D8B030D-6E8A-4147-A177-3AD203B41FA5}">
                      <a16:colId xmlns:a16="http://schemas.microsoft.com/office/drawing/2014/main" val="554079531"/>
                    </a:ext>
                  </a:extLst>
                </a:gridCol>
              </a:tblGrid>
              <a:tr h="316736">
                <a:tc>
                  <a:txBody>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・新型コロナウイルス感染症拡大の影響を受けた事業もあったが、夢洲での</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を含む国際観光拠点形成を始めとした世界第一級の文化・観光拠点形成・発信や、水と光のまちづくりといった大阪ならではの魅力創出等、各種プロ</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ジェクトを着実に推進した。今後も、</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年大阪・関西万博の開催を見据え、国際都市にふさわしい文化・観光拠点の形成や大阪の強みを生かしたさらなる誘客強化に取り組む。</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262241449"/>
                  </a:ext>
                </a:extLst>
              </a:tr>
            </a:tbl>
          </a:graphicData>
        </a:graphic>
      </p:graphicFrame>
      <p:sp>
        <p:nvSpPr>
          <p:cNvPr id="34" name="テキスト ボックス 33"/>
          <p:cNvSpPr txBox="1"/>
          <p:nvPr/>
        </p:nvSpPr>
        <p:spPr>
          <a:xfrm>
            <a:off x="96345" y="1028387"/>
            <a:ext cx="3168000" cy="2556000"/>
          </a:xfrm>
          <a:prstGeom prst="rect">
            <a:avLst/>
          </a:prstGeom>
          <a:noFill/>
          <a:ln w="6350">
            <a:solidFill>
              <a:srgbClr val="4F81BD"/>
            </a:solidFill>
          </a:ln>
        </p:spPr>
        <p:txBody>
          <a:bodyPr wrap="square" rtlCol="0">
            <a:noAutofit/>
          </a:bodyPr>
          <a:lstStyle/>
          <a:p>
            <a:pPr lvl="0">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年日本国際博覧会（大阪・関西万博）の成功に向け、地元自治体として</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担うべき開催準備等を推進する。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2021</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・地元自治体として担うべき開催準備等を推進</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：計画どおりに実施</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・大阪パビリオン出展に向けた準備や、</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府民及び市民の機運を高めるため、</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（公社）２０２５年日本国際博覧会協会と</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連携した情報発信等を行うなど各種事業を</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着実に推進。</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月・・・「バーチャル大阪」（大阪の都市魅力を国内外に発信する都市連動型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メタバース）が一般公開</a:t>
            </a:r>
          </a:p>
          <a:p>
            <a:pPr>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 大阪府・大阪市万博推進局を設置</a:t>
            </a:r>
          </a:p>
          <a:p>
            <a:pPr>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月・・・「バーチャル大阪」が本格オープン</a:t>
            </a:r>
          </a:p>
          <a:p>
            <a:pPr>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年日本国際博覧会大阪パビリオン出展基本計画」を策定</a:t>
            </a:r>
            <a:endParaRPr lang="en-US" altLang="ja-JP" sz="700" b="1"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36" name="図 35"/>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912032" y="1635415"/>
            <a:ext cx="1240768" cy="785473"/>
          </a:xfrm>
          <a:prstGeom prst="rect">
            <a:avLst/>
          </a:prstGeom>
        </p:spPr>
      </p:pic>
      <p:sp>
        <p:nvSpPr>
          <p:cNvPr id="71" name="テキスト ボックス 70"/>
          <p:cNvSpPr txBox="1"/>
          <p:nvPr/>
        </p:nvSpPr>
        <p:spPr>
          <a:xfrm>
            <a:off x="96345" y="3720803"/>
            <a:ext cx="3168000" cy="216000"/>
          </a:xfrm>
          <a:prstGeom prst="rect">
            <a:avLst/>
          </a:prstGeom>
          <a:solidFill>
            <a:srgbClr val="4F81BD"/>
          </a:solidFill>
          <a:ln w="6350">
            <a:solidFill>
              <a:srgbClr val="4F81BD"/>
            </a:solidFill>
          </a:ln>
        </p:spPr>
        <p:txBody>
          <a:bodyPr wrap="square" rtlCol="0">
            <a:spAutoFit/>
          </a:bodyPr>
          <a:lstStyle/>
          <a:p>
            <a:r>
              <a:rPr lang="en-US" altLang="ja-JP"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の推進</a:t>
            </a:r>
          </a:p>
        </p:txBody>
      </p:sp>
      <p:pic>
        <p:nvPicPr>
          <p:cNvPr id="65" name="図 6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933581" y="5150931"/>
            <a:ext cx="1269471" cy="1014373"/>
          </a:xfrm>
          <a:prstGeom prst="rect">
            <a:avLst/>
          </a:prstGeom>
        </p:spPr>
      </p:pic>
      <p:grpSp>
        <p:nvGrpSpPr>
          <p:cNvPr id="66" name="グループ化 65"/>
          <p:cNvGrpSpPr/>
          <p:nvPr/>
        </p:nvGrpSpPr>
        <p:grpSpPr>
          <a:xfrm>
            <a:off x="487551" y="3719819"/>
            <a:ext cx="792000" cy="216000"/>
            <a:chOff x="-1807864" y="3040431"/>
            <a:chExt cx="792000" cy="216000"/>
          </a:xfrm>
        </p:grpSpPr>
        <p:sp>
          <p:nvSpPr>
            <p:cNvPr id="67" name="楕円 66"/>
            <p:cNvSpPr/>
            <p:nvPr/>
          </p:nvSpPr>
          <p:spPr>
            <a:xfrm>
              <a:off x="-1573864" y="3058200"/>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69" name="楕円 68"/>
            <p:cNvSpPr/>
            <p:nvPr/>
          </p:nvSpPr>
          <p:spPr>
            <a:xfrm>
              <a:off x="-1807864" y="3040431"/>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82" name="テキスト ボックス 81"/>
          <p:cNvSpPr txBox="1"/>
          <p:nvPr/>
        </p:nvSpPr>
        <p:spPr>
          <a:xfrm>
            <a:off x="6512300" y="810420"/>
            <a:ext cx="3168000" cy="246221"/>
          </a:xfrm>
          <a:prstGeom prst="rect">
            <a:avLst/>
          </a:prstGeom>
          <a:solidFill>
            <a:srgbClr val="4F81BD"/>
          </a:solidFill>
          <a:ln w="6350">
            <a:solidFill>
              <a:srgbClr val="4F81BD"/>
            </a:solidFill>
          </a:ln>
        </p:spPr>
        <p:txBody>
          <a:bodyPr wrap="square" rtlCol="0">
            <a:spAutoFit/>
          </a:bodyPr>
          <a:lstStyle/>
          <a:p>
            <a:pPr>
              <a:lnSpc>
                <a:spcPts val="1200"/>
              </a:lnSpc>
            </a:pPr>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国内外の人々を惹きつけるキラーコンテンツの創出</a:t>
            </a:r>
          </a:p>
        </p:txBody>
      </p:sp>
      <p:pic>
        <p:nvPicPr>
          <p:cNvPr id="83" name="図 82"/>
          <p:cNvPicPr>
            <a:picLocks noChangeAspect="1"/>
          </p:cNvPicPr>
          <p:nvPr/>
        </p:nvPicPr>
        <p:blipFill>
          <a:blip r:embed="rId5"/>
          <a:stretch>
            <a:fillRect/>
          </a:stretch>
        </p:blipFill>
        <p:spPr>
          <a:xfrm>
            <a:off x="8374718" y="1717456"/>
            <a:ext cx="1249272" cy="756000"/>
          </a:xfrm>
          <a:prstGeom prst="rect">
            <a:avLst/>
          </a:prstGeom>
        </p:spPr>
      </p:pic>
      <p:sp>
        <p:nvSpPr>
          <p:cNvPr id="27" name="正方形/長方形 26"/>
          <p:cNvSpPr/>
          <p:nvPr/>
        </p:nvSpPr>
        <p:spPr>
          <a:xfrm>
            <a:off x="9680300" y="6608490"/>
            <a:ext cx="216278" cy="249509"/>
          </a:xfrm>
          <a:prstGeom prst="rect">
            <a:avLst/>
          </a:prstGeom>
          <a:solidFill>
            <a:srgbClr val="00B050"/>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85" name="グループ化 84"/>
          <p:cNvGrpSpPr/>
          <p:nvPr/>
        </p:nvGrpSpPr>
        <p:grpSpPr>
          <a:xfrm>
            <a:off x="8514390" y="817858"/>
            <a:ext cx="792000" cy="238783"/>
            <a:chOff x="-1807864" y="2317564"/>
            <a:chExt cx="792000" cy="216000"/>
          </a:xfrm>
        </p:grpSpPr>
        <p:sp>
          <p:nvSpPr>
            <p:cNvPr id="86" name="楕円 85"/>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87" name="楕円 86"/>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80" name="グループ化 79"/>
          <p:cNvGrpSpPr/>
          <p:nvPr/>
        </p:nvGrpSpPr>
        <p:grpSpPr>
          <a:xfrm>
            <a:off x="1457960" y="805067"/>
            <a:ext cx="792000" cy="238783"/>
            <a:chOff x="-1807864" y="2317564"/>
            <a:chExt cx="792000" cy="216000"/>
          </a:xfrm>
        </p:grpSpPr>
        <p:sp>
          <p:nvSpPr>
            <p:cNvPr id="88" name="楕円 87"/>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89" name="楕円 88"/>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40" name="テキスト ボックス 39"/>
          <p:cNvSpPr txBox="1"/>
          <p:nvPr/>
        </p:nvSpPr>
        <p:spPr>
          <a:xfrm>
            <a:off x="3308577" y="1007162"/>
            <a:ext cx="3168000" cy="2339026"/>
          </a:xfrm>
          <a:prstGeom prst="rect">
            <a:avLst/>
          </a:prstGeom>
          <a:noFill/>
          <a:ln w="6350">
            <a:solidFill>
              <a:srgbClr val="4F81BD"/>
            </a:solidFill>
          </a:ln>
        </p:spPr>
        <p:txBody>
          <a:bodyPr wrap="square" rtlCol="0">
            <a:noAutofit/>
          </a:bodyPr>
          <a:lstStyle/>
          <a:p>
            <a:pPr lvl="0">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「御堂筋イルミネーション」、「</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光のルネサンス」、地域団体等が展開するエリアプログラムを一体的に展開して、都市魅力の創造・発信や都市ブランドの向上を図る。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6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2021</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・都市魅力の創造・発信や都市ブランドの向上を図るため、大阪・光の饗宴を実施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6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：計画どおりに実施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〇「大阪・光の饗宴」を</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日まで実施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・「御堂筋イルミネーション」は、</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日まで実施。</a:t>
            </a:r>
            <a:endParaRPr lang="ja-JP" altLang="en-US" sz="700" dirty="0">
              <a:highlight>
                <a:srgbClr val="FFFF00"/>
              </a:highligh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光のルネサンス」は、</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日まで</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（ただし</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　から一部点灯）実施。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7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・大阪・光の饗宴を実施し、都市魅力の創造・発信やブランドの向上を図った。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来場者数：約</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2,060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万人</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経済波及効果：約</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1,056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700" strike="dblStrike"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endParaRPr lang="en-US" altLang="ja-JP" sz="700" b="1"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41" name="図 40" descr="\\G0000sv0ns101\d10939$\doc\み_魅力づくり\4魅力推進グループ\御堂筋イルミネーション\★R3年度イルミネーション事業関係\26_《イルミ》水光推進会議\会議資料\候補写真\WORK\【桜色】北（桜色）.png"/>
          <p:cNvPicPr/>
          <p:nvPr/>
        </p:nvPicPr>
        <p:blipFill rotWithShape="1">
          <a:blip r:embed="rId6" cstate="email">
            <a:extLst>
              <a:ext uri="{28A0092B-C50C-407E-A947-70E740481C1C}">
                <a14:useLocalDpi xmlns:a14="http://schemas.microsoft.com/office/drawing/2010/main"/>
              </a:ext>
            </a:extLst>
          </a:blip>
          <a:srcRect/>
          <a:stretch/>
        </p:blipFill>
        <p:spPr bwMode="auto">
          <a:xfrm>
            <a:off x="5108710" y="2247638"/>
            <a:ext cx="1330520" cy="677306"/>
          </a:xfrm>
          <a:prstGeom prst="rect">
            <a:avLst/>
          </a:prstGeom>
          <a:noFill/>
          <a:ln>
            <a:noFill/>
          </a:ln>
          <a:extLst>
            <a:ext uri="{53640926-AAD7-44D8-BBD7-CCE9431645EC}">
              <a14:shadowObscured xmlns:a14="http://schemas.microsoft.com/office/drawing/2010/main"/>
            </a:ext>
          </a:extLst>
        </p:spPr>
      </p:pic>
      <p:sp>
        <p:nvSpPr>
          <p:cNvPr id="42" name="大かっこ 41"/>
          <p:cNvSpPr/>
          <p:nvPr/>
        </p:nvSpPr>
        <p:spPr>
          <a:xfrm>
            <a:off x="3388964" y="2241320"/>
            <a:ext cx="1688314" cy="648000"/>
          </a:xfrm>
          <a:prstGeom prst="bracketPair">
            <a:avLst/>
          </a:prstGeom>
          <a:ln w="3175"/>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43" name="テキスト ボックス 42"/>
          <p:cNvSpPr txBox="1"/>
          <p:nvPr/>
        </p:nvSpPr>
        <p:spPr>
          <a:xfrm>
            <a:off x="3307158" y="813112"/>
            <a:ext cx="3171600" cy="216000"/>
          </a:xfrm>
          <a:prstGeom prst="rect">
            <a:avLst/>
          </a:prstGeom>
          <a:solidFill>
            <a:srgbClr val="4F81BD"/>
          </a:solidFill>
          <a:ln w="6350">
            <a:solidFill>
              <a:srgbClr val="4F81BD"/>
            </a:solidFill>
          </a:ln>
        </p:spPr>
        <p:txBody>
          <a:bodyPr wrap="square" rtlCol="0">
            <a:spAutoFit/>
          </a:bodyPr>
          <a:lstStyle/>
          <a:p>
            <a:pPr>
              <a:lnSpc>
                <a:spcPts val="1200"/>
              </a:lnSpc>
            </a:pPr>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大阪・光の饗宴</a:t>
            </a:r>
          </a:p>
        </p:txBody>
      </p:sp>
      <p:grpSp>
        <p:nvGrpSpPr>
          <p:cNvPr id="44" name="グループ化 43"/>
          <p:cNvGrpSpPr/>
          <p:nvPr/>
        </p:nvGrpSpPr>
        <p:grpSpPr>
          <a:xfrm>
            <a:off x="3888993" y="809505"/>
            <a:ext cx="792000" cy="216000"/>
            <a:chOff x="-1807864" y="2317564"/>
            <a:chExt cx="792000" cy="216000"/>
          </a:xfrm>
        </p:grpSpPr>
        <p:sp>
          <p:nvSpPr>
            <p:cNvPr id="45" name="楕円 44"/>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6" name="楕円 45"/>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47" name="テキスト ボックス 46"/>
          <p:cNvSpPr txBox="1"/>
          <p:nvPr/>
        </p:nvSpPr>
        <p:spPr>
          <a:xfrm>
            <a:off x="6520810" y="3213368"/>
            <a:ext cx="3168000" cy="3528000"/>
          </a:xfrm>
          <a:prstGeom prst="rect">
            <a:avLst/>
          </a:prstGeom>
          <a:noFill/>
          <a:ln w="6350">
            <a:solidFill>
              <a:srgbClr val="4F81BD"/>
            </a:solidFill>
          </a:ln>
        </p:spPr>
        <p:txBody>
          <a:bodyPr wrap="square" rtlCol="0">
            <a:noAutofit/>
          </a:bodyPr>
          <a:lstStyle/>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①大阪城公園の魅力向上</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2015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年度に導入した大阪城公園</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PMO</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事業を推進し、民間活力を活用した公園の新たな魅力を創出する。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②豊臣期石垣公開事業</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初代大坂城の石垣を掘り起こし、公開施設の整備、特別史跡大坂城跡保存管理計画の推進、文化財の整備・活用を行い歴史拠点を創出する。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③ 難波宮跡公園の整備</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大阪・関西万博開催に向け、「史跡難波宮跡附法円坂遺跡整備基本計画」に示された短期計画の早期実現をめざす。事業者公募により、難波宮跡公園の整備及び管理運営を実施し、ハード・ソフト両面からの魅力向上を行う。</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4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2021</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①</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PMO</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事業者による、大阪城公園の適正な管理運営を年間を通じて実施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②豊臣石垣公開施設の建設工事を計画に沿って着実に実施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③難波宮跡公園整備に向けた事業者公募を実施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4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：計画どおりに実施</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①・新型コロナウイルス感染症拡大に伴い、</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日から同年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日まで</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大阪城天守閣等施設の一時休館等を行ったが、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PMO</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事業者による適正な管理</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運営の実施、イベント開催などにより、</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周年を迎えた大阪城及びエリアの魅力を</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継続的に維持・向上させた。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・コロナ禍の状況によっては今後も休館の可能性があり、主たる集客施設である天守</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閣の休館は、観光拠点として賑わい創出を行う上で支障となる。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②</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年春の豊臣石垣公開施設オープンをめざし、施設整備工事、遺構モニタリン</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グを実施したほか、</a:t>
            </a:r>
            <a:r>
              <a:rPr lang="zh-TW" altLang="en-US" sz="700" dirty="0">
                <a:latin typeface="Meiryo UI" panose="020B0604030504040204" pitchFamily="50" charset="-128"/>
                <a:ea typeface="Meiryo UI" panose="020B0604030504040204" pitchFamily="50" charset="-128"/>
                <a:cs typeface="Meiryo UI" panose="020B0604030504040204" pitchFamily="50" charset="-128"/>
              </a:rPr>
              <a:t>豊臣石垣保存公開検討会議</a:t>
            </a:r>
            <a:r>
              <a:rPr lang="ja-JP" altLang="en-US" sz="700" dirty="0" err="1">
                <a:latin typeface="Meiryo UI" panose="020B0604030504040204" pitchFamily="50" charset="-128"/>
                <a:ea typeface="Meiryo UI" panose="020B0604030504040204" pitchFamily="50" charset="-128"/>
                <a:cs typeface="Meiryo UI" panose="020B0604030504040204" pitchFamily="50" charset="-128"/>
              </a:rPr>
              <a:t>を開</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催した。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③難波宮跡公園北部ブロックの公園整備及び南部ブロックの管理運営事業者の公</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募を実施した。 </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テキスト ボックス 47"/>
          <p:cNvSpPr txBox="1"/>
          <p:nvPr/>
        </p:nvSpPr>
        <p:spPr>
          <a:xfrm>
            <a:off x="6520810" y="3037215"/>
            <a:ext cx="3168000" cy="215444"/>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大阪城・大手前地区の魅力向上</a:t>
            </a:r>
          </a:p>
        </p:txBody>
      </p:sp>
      <p:grpSp>
        <p:nvGrpSpPr>
          <p:cNvPr id="50" name="グループ化 49"/>
          <p:cNvGrpSpPr/>
          <p:nvPr/>
        </p:nvGrpSpPr>
        <p:grpSpPr>
          <a:xfrm>
            <a:off x="7833622" y="3037213"/>
            <a:ext cx="792000" cy="216000"/>
            <a:chOff x="-1807864" y="2317565"/>
            <a:chExt cx="792000" cy="216000"/>
          </a:xfrm>
        </p:grpSpPr>
        <p:sp>
          <p:nvSpPr>
            <p:cNvPr id="51" name="楕円 50"/>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52" name="楕円 51"/>
            <p:cNvSpPr/>
            <p:nvPr/>
          </p:nvSpPr>
          <p:spPr>
            <a:xfrm>
              <a:off x="-1807864" y="2317565"/>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53" name="テキスト ボックス 52"/>
          <p:cNvSpPr txBox="1"/>
          <p:nvPr/>
        </p:nvSpPr>
        <p:spPr>
          <a:xfrm>
            <a:off x="3304951" y="3645368"/>
            <a:ext cx="3168000" cy="3096000"/>
          </a:xfrm>
          <a:prstGeom prst="rect">
            <a:avLst/>
          </a:prstGeom>
          <a:noFill/>
          <a:ln w="6350">
            <a:solidFill>
              <a:srgbClr val="4F81BD"/>
            </a:solidFill>
          </a:ln>
        </p:spPr>
        <p:txBody>
          <a:bodyPr wrap="square" rtlCol="0">
            <a:noAutofit/>
          </a:bodyPr>
          <a:lstStyle/>
          <a:p>
            <a:pPr lvl="0">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①新たな将来ビジョンの策定</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万博記念公園を取り巻く状況が大きく変化していることを踏まえ、万博のレガシーを次世代に継承していくとともに、公園のさらなる活性化を図るため、新たな将来ビジョンを策定する。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②万博記念公園駅前周辺地区活性化事業</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規模アリーナを中核とした大阪・関西を代表する新たなスポーツ・文化の拠点づくりを推進する。世界最先端の機能を有するアリーナと、アリーナを中核とした周辺施設が相乗効果を発揮し、大阪・関西、ひいては西日本の成長、発展の起爆剤となることをめざす。</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6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2021</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①新たな将来ビジョンの策定に向けた検討</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②大規模アリーナの選定委員会の審査結果を</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踏まえ、事業予定者を決定する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6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：計画どおりに実施</a:t>
            </a:r>
            <a:endParaRPr lang="en-US" altLang="ja-JP" sz="700"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①</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月の新たな将来ビジョン</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策定に向け、</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月に万国博覧会</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記念公園運営審議会へ諮問。</a:t>
            </a:r>
            <a:br>
              <a:rPr lang="en-US" altLang="ja-JP" sz="700" dirty="0">
                <a:latin typeface="Meiryo UI" panose="020B0604030504040204" pitchFamily="50" charset="-128"/>
                <a:ea typeface="Meiryo UI" panose="020B0604030504040204" pitchFamily="50" charset="-128"/>
                <a:cs typeface="Meiryo UI" panose="020B0604030504040204" pitchFamily="50" charset="-128"/>
              </a:rPr>
            </a:br>
            <a:r>
              <a:rPr lang="ja-JP" altLang="en-US" sz="700" dirty="0">
                <a:latin typeface="Meiryo UI" panose="020B0604030504040204" pitchFamily="50" charset="-128"/>
                <a:ea typeface="Meiryo UI" panose="020B0604030504040204" pitchFamily="50" charset="-128"/>
                <a:cs typeface="Meiryo UI" panose="020B0604030504040204" pitchFamily="50" charset="-128"/>
              </a:rPr>
              <a:t>②大規模アリーナについては、</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〇</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　 事業予定者（三菱商事都市開発株式会社、</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Anschutz</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Entertainment Group, Inc.</a:t>
            </a:r>
            <a:r>
              <a:rPr lang="ja-JP" altLang="en-US" sz="70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関電不動産開発株式会社　共同企業体）の</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決定</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〇</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　地元自治会意見交換会を実施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ct val="130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56" name="図 55"/>
          <p:cNvPicPr>
            <a:picLocks noChangeAspect="1"/>
          </p:cNvPicPr>
          <p:nvPr/>
        </p:nvPicPr>
        <p:blipFill rotWithShape="1">
          <a:blip r:embed="rId7" cstate="hqprint">
            <a:extLst>
              <a:ext uri="{28A0092B-C50C-407E-A947-70E740481C1C}">
                <a14:useLocalDpi xmlns:a14="http://schemas.microsoft.com/office/drawing/2010/main"/>
              </a:ext>
            </a:extLst>
          </a:blip>
          <a:srcRect/>
          <a:stretch/>
        </p:blipFill>
        <p:spPr>
          <a:xfrm>
            <a:off x="5052179" y="5084317"/>
            <a:ext cx="1392774" cy="842855"/>
          </a:xfrm>
          <a:prstGeom prst="rect">
            <a:avLst/>
          </a:prstGeom>
        </p:spPr>
      </p:pic>
      <p:sp>
        <p:nvSpPr>
          <p:cNvPr id="58" name="テキスト ボックス 57"/>
          <p:cNvSpPr txBox="1"/>
          <p:nvPr/>
        </p:nvSpPr>
        <p:spPr>
          <a:xfrm>
            <a:off x="3301364" y="3433838"/>
            <a:ext cx="3171600" cy="215444"/>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万博記念公園の魅力創出</a:t>
            </a:r>
          </a:p>
        </p:txBody>
      </p:sp>
      <p:sp>
        <p:nvSpPr>
          <p:cNvPr id="59" name="楕円 58"/>
          <p:cNvSpPr/>
          <p:nvPr/>
        </p:nvSpPr>
        <p:spPr>
          <a:xfrm>
            <a:off x="4577558" y="3461769"/>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Tree>
    <p:extLst>
      <p:ext uri="{BB962C8B-B14F-4D97-AF65-F5344CB8AC3E}">
        <p14:creationId xmlns:p14="http://schemas.microsoft.com/office/powerpoint/2010/main" val="816434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テキスト ボックス 67"/>
          <p:cNvSpPr txBox="1"/>
          <p:nvPr/>
        </p:nvSpPr>
        <p:spPr>
          <a:xfrm>
            <a:off x="-1" y="151527"/>
            <a:ext cx="3064389" cy="246221"/>
          </a:xfrm>
          <a:prstGeom prst="rect">
            <a:avLst/>
          </a:prstGeom>
          <a:noFill/>
          <a:ln w="6350">
            <a:noFill/>
          </a:ln>
        </p:spPr>
        <p:txBody>
          <a:bodyPr wrap="square" rtlCol="0">
            <a:spAutoFit/>
          </a:bodyPr>
          <a:lstStyle/>
          <a:p>
            <a:r>
              <a:rPr lang="ja-JP" altLang="en-US" sz="10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２．大阪ならではの賑わいを創出する都市</a:t>
            </a:r>
          </a:p>
        </p:txBody>
      </p:sp>
      <p:sp>
        <p:nvSpPr>
          <p:cNvPr id="27" name="正方形/長方形 26"/>
          <p:cNvSpPr/>
          <p:nvPr/>
        </p:nvSpPr>
        <p:spPr>
          <a:xfrm>
            <a:off x="9689722" y="6625631"/>
            <a:ext cx="216278" cy="216024"/>
          </a:xfrm>
          <a:prstGeom prst="rect">
            <a:avLst/>
          </a:prstGeom>
          <a:solidFill>
            <a:srgbClr val="00B050"/>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p:cNvSpPr txBox="1"/>
          <p:nvPr/>
        </p:nvSpPr>
        <p:spPr>
          <a:xfrm>
            <a:off x="0" y="-29065"/>
            <a:ext cx="6898365" cy="246221"/>
          </a:xfrm>
          <a:prstGeom prst="rect">
            <a:avLst/>
          </a:prstGeom>
          <a:noFill/>
        </p:spPr>
        <p:txBody>
          <a:bodyPr wrap="square" rtlCol="0">
            <a:spAutoFit/>
          </a:bodyPr>
          <a:lstStyle/>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資料４　都市像ごとの</a:t>
            </a:r>
            <a:r>
              <a:rPr lang="en-US" altLang="ja-JP" sz="1000" b="1"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年度期末評価（主要事業抜粋）</a:t>
            </a:r>
          </a:p>
        </p:txBody>
      </p:sp>
      <p:sp>
        <p:nvSpPr>
          <p:cNvPr id="71" name="テキスト ボックス 70"/>
          <p:cNvSpPr txBox="1"/>
          <p:nvPr/>
        </p:nvSpPr>
        <p:spPr>
          <a:xfrm>
            <a:off x="72619" y="653920"/>
            <a:ext cx="3168000" cy="6120000"/>
          </a:xfrm>
          <a:prstGeom prst="rect">
            <a:avLst/>
          </a:prstGeom>
          <a:noFill/>
          <a:ln w="6350">
            <a:solidFill>
              <a:srgbClr val="4F81BD"/>
            </a:solidFill>
          </a:ln>
        </p:spPr>
        <p:txBody>
          <a:bodyPr wrap="square" rtlCol="0">
            <a:spAutoFit/>
          </a:bodyPr>
          <a:lstStyle/>
          <a:p>
            <a:pPr>
              <a:lnSpc>
                <a:spcPts val="12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①「食」のブランディングに向けた取り組み</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大阪観光局において、大阪商工会議所と共に「食創造都市　大阪推進機構」の活動を通じて世界における「食のまち・大阪」を発信し、食に関する事業を通じて大阪の「食」ブランディングに向けた取組みを推進する。</a:t>
            </a:r>
          </a:p>
          <a:p>
            <a:pPr lvl="0">
              <a:lnSpc>
                <a:spcPts val="1200"/>
              </a:lnSpc>
            </a:pP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②大阪産（もん）グローバルブランド化推進</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大阪産</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もん</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・大阪産</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もん</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名品等の</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PR</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や販路拡大、付加価値の高い商品等開発を促進するとともに、伝統や特徴のある一次産品・加工食品など「大阪の食」の魅力を発信し、大阪産</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もん</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・大阪産</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もん</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名品等のブランド力向上と購入機会の拡大を図る。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③民間との連携による食の魅力発信（食を活用した観光魅力開発事業）</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民間事業者等との連携により、大阪の食の魅力を活用した新たな大阪ならではの観光コンテンツを開発し、上質で特別感のある食の魅力を発信することで、旅行者の誘致および観光消費の拡大を図る。</a:t>
            </a:r>
          </a:p>
          <a:p>
            <a:pPr>
              <a:lnSpc>
                <a:spcPts val="7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2021</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①情報発信やプロモーションの実施による食のまち・大阪ブランディングの推進</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②大阪産</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もん</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ロゴマーク使用許可件数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920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③・プログラム終了時のアンケート調査における企画満足度及び店舗への再訪意欲</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80%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以上</a:t>
            </a:r>
          </a:p>
          <a:p>
            <a:pPr lvl="0">
              <a:lnSpc>
                <a:spcPts val="12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・観光コンテンツの企画・造成および販売にかかるプラットフォームの構築</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7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・①計画より遅延、②計画どおりに実施、③計画どおりに実施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①・食の魅力に関するサイト制作について、新型コロナウイルス感染症の影響により</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延期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・和泉市の観光農園施設と連携した食体験、農業体験コンテンツの造成、国内外</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err="1">
                <a:latin typeface="Meiryo UI" panose="020B0604030504040204" pitchFamily="50" charset="-128"/>
                <a:ea typeface="Meiryo UI" panose="020B0604030504040204" pitchFamily="50" charset="-128"/>
                <a:cs typeface="Meiryo UI" panose="020B0604030504040204" pitchFamily="50" charset="-128"/>
              </a:rPr>
              <a:t>への</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プロモーション等の実施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②・大阪産</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もん</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ロゴマーク使用許可件数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lang="en-US" altLang="ja-JP" sz="700"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019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年度実績）</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・６次化に取組む事業者数（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件）人材育成研修・交流会（</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回）大阪産</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もん</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)PR</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イベント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③・食を活用した着地型観光コンテンツ「あじわい大阪」を実施</a:t>
            </a:r>
            <a:endParaRPr lang="en-US" altLang="ja-JP" sz="700" strike="sngStrike"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のプログラムを造成し</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60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回開催</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297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名参加）</a:t>
            </a:r>
          </a:p>
          <a:p>
            <a:pPr>
              <a:lnSpc>
                <a:spcPts val="12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・企画満足度及びプログラムへの参加意欲</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97.9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p>
          <a:p>
            <a:pPr>
              <a:lnSpc>
                <a:spcPts val="12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・店舗のプログラム自走化へ向け、各プログラム毎に造成したツアーやプログラムを実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施するための詳細な運営マニュアルを作成し、参加店舗に配付</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（第１ターム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　第２ターム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p>
          <a:p>
            <a:pPr>
              <a:lnSpc>
                <a:spcPts val="12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・㈱ぐるなびとの包括連携協定に基づく協働事業を実施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（飲食店関係者向けセミナー）</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2" name="テキスト ボックス 71"/>
          <p:cNvSpPr txBox="1"/>
          <p:nvPr/>
        </p:nvSpPr>
        <p:spPr>
          <a:xfrm>
            <a:off x="72619" y="438445"/>
            <a:ext cx="3168000" cy="215476"/>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大阪の食の魅力の発信</a:t>
            </a:r>
          </a:p>
        </p:txBody>
      </p:sp>
      <p:grpSp>
        <p:nvGrpSpPr>
          <p:cNvPr id="77" name="グループ化 76"/>
          <p:cNvGrpSpPr/>
          <p:nvPr/>
        </p:nvGrpSpPr>
        <p:grpSpPr>
          <a:xfrm>
            <a:off x="992560" y="453744"/>
            <a:ext cx="792000" cy="216000"/>
            <a:chOff x="-1807864" y="2317564"/>
            <a:chExt cx="792000" cy="216000"/>
          </a:xfrm>
        </p:grpSpPr>
        <p:sp>
          <p:nvSpPr>
            <p:cNvPr id="78" name="楕円 77"/>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79" name="楕円 78"/>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pic>
        <p:nvPicPr>
          <p:cNvPr id="34" name="図 33">
            <a:extLst>
              <a:ext uri="{FF2B5EF4-FFF2-40B4-BE49-F238E27FC236}">
                <a16:creationId xmlns:a16="http://schemas.microsoft.com/office/drawing/2014/main" id="{28CD7091-1DD1-45F6-8C5E-704FF6A3D05C}"/>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2245226" y="6072555"/>
            <a:ext cx="975490" cy="650325"/>
          </a:xfrm>
          <a:prstGeom prst="rect">
            <a:avLst/>
          </a:prstGeom>
        </p:spPr>
      </p:pic>
      <p:sp>
        <p:nvSpPr>
          <p:cNvPr id="29" name="テキスト ボックス 28"/>
          <p:cNvSpPr txBox="1"/>
          <p:nvPr/>
        </p:nvSpPr>
        <p:spPr>
          <a:xfrm>
            <a:off x="3308595" y="662200"/>
            <a:ext cx="3168000" cy="3420000"/>
          </a:xfrm>
          <a:prstGeom prst="rect">
            <a:avLst/>
          </a:prstGeom>
          <a:noFill/>
          <a:ln w="6350">
            <a:solidFill>
              <a:srgbClr val="4F81BD"/>
            </a:solidFill>
          </a:ln>
        </p:spPr>
        <p:txBody>
          <a:bodyPr wrap="square" rtlCol="0">
            <a:noAutofit/>
          </a:bodyPr>
          <a:lstStyle/>
          <a:p>
            <a:pPr lvl="0">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世界遺産「百舌鳥・古市古墳群」について、「世界遺産条約」に基づく義務を果たすため、資産の保存・活用の取組みや資産の価値と魅力を発信する取り組みを、大阪府、堺市、羽曳野市、藤井寺市が一体となり進め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2021</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・適切な資産の保存管理</a:t>
            </a: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・価値と魅力の発信による知名度向上</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：計画どおりに実施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〇適切な資産の保存管理について</a:t>
            </a: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　「保全状況報告書」をまとめ、文化庁へ提出</a:t>
            </a: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〇価値と魅力の発信による知名度向上について</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高精細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PR</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映像：</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YouTube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再生回数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万回達成</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日配信開始）、</a:t>
            </a:r>
            <a:r>
              <a:rPr lang="en-US" altLang="ja-JP" sz="700" dirty="0" err="1">
                <a:latin typeface="Meiryo UI" panose="020B0604030504040204" pitchFamily="50" charset="-128"/>
                <a:ea typeface="Meiryo UI" panose="020B0604030504040204" pitchFamily="50" charset="-128"/>
                <a:cs typeface="Meiryo UI" panose="020B0604030504040204" pitchFamily="50" charset="-128"/>
              </a:rPr>
              <a:t>weibo</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再生回数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48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万回達成、</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年度内総再生回数目標</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万回を大きく上回る結果となった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テキスト ボックス 31"/>
          <p:cNvSpPr txBox="1"/>
          <p:nvPr/>
        </p:nvSpPr>
        <p:spPr>
          <a:xfrm>
            <a:off x="3308595" y="434124"/>
            <a:ext cx="3168000" cy="228076"/>
          </a:xfrm>
          <a:prstGeom prst="rect">
            <a:avLst/>
          </a:prstGeom>
          <a:solidFill>
            <a:srgbClr val="4F81BD"/>
          </a:solidFill>
          <a:ln w="6350">
            <a:solidFill>
              <a:srgbClr val="4F81BD"/>
            </a:solidFill>
          </a:ln>
        </p:spPr>
        <p:txBody>
          <a:bodyPr wrap="square" rtlCol="0">
            <a:spAutoFit/>
          </a:bodyPr>
          <a:lstStyle/>
          <a:p>
            <a:pPr>
              <a:lnSpc>
                <a:spcPts val="1200"/>
              </a:lnSpc>
            </a:pPr>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百舌鳥・古市古墳群世界遺産保存活用事業</a:t>
            </a:r>
          </a:p>
        </p:txBody>
      </p:sp>
      <p:pic>
        <p:nvPicPr>
          <p:cNvPr id="33" name="図 32" descr="テキスト  自動的に生成された説明">
            <a:extLst>
              <a:ext uri="{FF2B5EF4-FFF2-40B4-BE49-F238E27FC236}">
                <a16:creationId xmlns:a16="http://schemas.microsoft.com/office/drawing/2014/main" id="{23B239EF-7F5E-4FD1-ACB5-326F96B35478}"/>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3954718" y="2852936"/>
            <a:ext cx="1872208" cy="1058681"/>
          </a:xfrm>
          <a:prstGeom prst="rect">
            <a:avLst/>
          </a:prstGeom>
        </p:spPr>
      </p:pic>
      <p:sp>
        <p:nvSpPr>
          <p:cNvPr id="35" name="楕円 34"/>
          <p:cNvSpPr/>
          <p:nvPr/>
        </p:nvSpPr>
        <p:spPr>
          <a:xfrm>
            <a:off x="5385048" y="464200"/>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36" name="テキスト ボックス 35"/>
          <p:cNvSpPr txBox="1"/>
          <p:nvPr/>
        </p:nvSpPr>
        <p:spPr>
          <a:xfrm>
            <a:off x="3306822" y="4376508"/>
            <a:ext cx="3168000" cy="2129942"/>
          </a:xfrm>
          <a:prstGeom prst="rect">
            <a:avLst/>
          </a:prstGeom>
          <a:noFill/>
          <a:ln w="6350">
            <a:solidFill>
              <a:srgbClr val="4F81BD"/>
            </a:solidFill>
          </a:ln>
        </p:spPr>
        <p:txBody>
          <a:bodyPr wrap="square" rtlCol="0">
            <a:spAutoFit/>
          </a:bodyPr>
          <a:lstStyle/>
          <a:p>
            <a:pPr lvl="0">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アウトドアスポーツやサイクルを中心とした新たなスポーツツーリズムの需要を喚起するため、府内の観光資源と組み合わせた取組みを進める。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2021</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・ホームページセッション数：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2,000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：計画の一部実施、中止</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・ホームページへのセッション数：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32,167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・府内各地域のサイクルルートをホームページ（スポーツ大阪）に掲載</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（４ルートを追加掲載（計１０ルートを掲載中））</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・国公募事業の不採択を受け、サイクルツーリズムモデル事業を中止</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・ガンバ大阪・吹田市と連携したシェアサイクル事業の実施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（シェアサイクル・試合観戦・観光資源を組み合わせた実証実験</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新型コロナウイルス感染症の影響を受け、他地域での実施は中止</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テキスト ボックス 37"/>
          <p:cNvSpPr txBox="1"/>
          <p:nvPr/>
        </p:nvSpPr>
        <p:spPr>
          <a:xfrm>
            <a:off x="3306822" y="4159346"/>
            <a:ext cx="3168000" cy="217163"/>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スポーツツーリズムモデル事業</a:t>
            </a:r>
          </a:p>
        </p:txBody>
      </p:sp>
      <p:sp>
        <p:nvSpPr>
          <p:cNvPr id="40" name="楕円 39"/>
          <p:cNvSpPr/>
          <p:nvPr/>
        </p:nvSpPr>
        <p:spPr>
          <a:xfrm>
            <a:off x="4712273" y="4177928"/>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41" name="テキスト ボックス 40">
            <a:extLst>
              <a:ext uri="{FF2B5EF4-FFF2-40B4-BE49-F238E27FC236}">
                <a16:creationId xmlns:a16="http://schemas.microsoft.com/office/drawing/2014/main" id="{597D83AE-A6B1-478D-B32C-37C0DC793CED}"/>
              </a:ext>
            </a:extLst>
          </p:cNvPr>
          <p:cNvSpPr txBox="1"/>
          <p:nvPr/>
        </p:nvSpPr>
        <p:spPr>
          <a:xfrm>
            <a:off x="6546588" y="446200"/>
            <a:ext cx="3168000" cy="216000"/>
          </a:xfrm>
          <a:prstGeom prst="rect">
            <a:avLst/>
          </a:prstGeom>
          <a:solidFill>
            <a:srgbClr val="4F81BD"/>
          </a:solidFill>
          <a:ln w="6350">
            <a:solidFill>
              <a:srgbClr val="4F81BD"/>
            </a:solidFill>
          </a:ln>
        </p:spPr>
        <p:txBody>
          <a:bodyPr wrap="square" rtlCol="0">
            <a:spAutoFit/>
          </a:bodyPr>
          <a:lstStyle/>
          <a:p>
            <a:pPr>
              <a:lnSpc>
                <a:spcPts val="1200"/>
              </a:lnSpc>
            </a:pPr>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水都大阪</a:t>
            </a:r>
          </a:p>
        </p:txBody>
      </p:sp>
      <p:sp>
        <p:nvSpPr>
          <p:cNvPr id="42" name="テキスト ボックス 41">
            <a:extLst>
              <a:ext uri="{FF2B5EF4-FFF2-40B4-BE49-F238E27FC236}">
                <a16:creationId xmlns:a16="http://schemas.microsoft.com/office/drawing/2014/main" id="{0D52F0DC-53D2-4D11-9379-9F4F6DDB2196}"/>
              </a:ext>
            </a:extLst>
          </p:cNvPr>
          <p:cNvSpPr txBox="1"/>
          <p:nvPr/>
        </p:nvSpPr>
        <p:spPr>
          <a:xfrm>
            <a:off x="6551395" y="669744"/>
            <a:ext cx="3168000" cy="6084000"/>
          </a:xfrm>
          <a:prstGeom prst="rect">
            <a:avLst/>
          </a:prstGeom>
          <a:noFill/>
          <a:ln w="6350">
            <a:solidFill>
              <a:srgbClr val="4F81BD"/>
            </a:solidFill>
          </a:ln>
        </p:spPr>
        <p:txBody>
          <a:bodyPr wrap="square" rtlCol="0">
            <a:noAutofit/>
          </a:bodyPr>
          <a:lstStyle/>
          <a:p>
            <a:pPr lvl="0">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①水辺の魅力空間づくり</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舟運をはじめ水辺も楽しめる観光メニューが集結するターミナルの整備、水辺魅力の向上や、舟運活性化に資する空間・景観整備を行い、水辺の魅力空間づくりや舟運活性化に向けた環境整備、遊歩道等の緑化など、水辺の回遊性の向上などを推進する。</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u="sng" dirty="0">
                <a:latin typeface="Meiryo UI" panose="020B0604030504040204" pitchFamily="50" charset="-128"/>
                <a:ea typeface="Meiryo UI" panose="020B0604030504040204" pitchFamily="50" charset="-128"/>
                <a:cs typeface="Meiryo UI" panose="020B0604030504040204" pitchFamily="50" charset="-128"/>
              </a:rPr>
              <a:t>②水都大阪コンソーシアム事業負担金</a:t>
            </a:r>
            <a:endParaRPr lang="en-US" altLang="ja-JP" sz="700" u="sng"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「水と光の首都大阪」の実現に向けて、公民共通のプラットフォームである「水都大阪コンソーシアム」において、水辺魅力創出や舟運活性化、ブランディング、観光、安全安心を推進する。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2021</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①水辺魅力の向上や、舟運活性化に資する空間・景観整備等を行う</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②にぎわい・舟運の復活を優先するとともに、恒久的なにぎわい創出・基盤整備や新</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たな魅力づくりに取り組む</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：計画どおりに実施</a:t>
            </a:r>
            <a:endParaRPr lang="en-US" altLang="ja-JP" sz="700"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①</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中之島ゲートターミナル</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月サウンディング型市場調査を実施、事業者公募は</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年中に開始</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大阪城エリアの船着場等整備</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p>
          <a:p>
            <a:pPr lvl="0">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 船着場等整備工事（</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年度末完成予定）</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zh-TW" sz="700" dirty="0">
                <a:latin typeface="Meiryo UI" panose="020B0604030504040204" pitchFamily="50" charset="-128"/>
                <a:ea typeface="Meiryo UI" panose="020B0604030504040204" pitchFamily="50" charset="-128"/>
                <a:cs typeface="Meiryo UI" panose="020B0604030504040204" pitchFamily="50" charset="-128"/>
              </a:rPr>
              <a:t>【</a:t>
            </a:r>
            <a:r>
              <a:rPr lang="zh-TW" altLang="en-US" sz="700" dirty="0">
                <a:latin typeface="Meiryo UI" panose="020B0604030504040204" pitchFamily="50" charset="-128"/>
                <a:ea typeface="Meiryo UI" panose="020B0604030504040204" pitchFamily="50" charset="-128"/>
                <a:cs typeface="Meiryo UI" panose="020B0604030504040204" pitchFamily="50" charset="-128"/>
              </a:rPr>
              <a:t>東横堀川</a:t>
            </a:r>
            <a:r>
              <a:rPr lang="en-US" altLang="zh-TW" sz="700" dirty="0">
                <a:latin typeface="Meiryo UI" panose="020B0604030504040204" pitchFamily="50" charset="-128"/>
                <a:ea typeface="Meiryo UI" panose="020B0604030504040204" pitchFamily="50" charset="-128"/>
                <a:cs typeface="Meiryo UI" panose="020B0604030504040204" pitchFamily="50" charset="-128"/>
              </a:rPr>
              <a:t>】</a:t>
            </a:r>
          </a:p>
          <a:p>
            <a:pPr lvl="0">
              <a:lnSpc>
                <a:spcPts val="1000"/>
              </a:lnSpc>
            </a:pPr>
            <a:r>
              <a:rPr lang="en-US" altLang="zh-TW" sz="700" dirty="0">
                <a:latin typeface="Meiryo UI" panose="020B0604030504040204" pitchFamily="50" charset="-128"/>
                <a:ea typeface="Meiryo UI" panose="020B0604030504040204" pitchFamily="50" charset="-128"/>
                <a:cs typeface="Meiryo UI" panose="020B0604030504040204" pitchFamily="50" charset="-128"/>
              </a:rPr>
              <a:t>     β</a:t>
            </a:r>
            <a:r>
              <a:rPr lang="zh-TW" altLang="en-US" sz="700" dirty="0">
                <a:latin typeface="Meiryo UI" panose="020B0604030504040204" pitchFamily="50" charset="-128"/>
                <a:ea typeface="Meiryo UI" panose="020B0604030504040204" pitchFamily="50" charset="-128"/>
                <a:cs typeface="Meiryo UI" panose="020B0604030504040204" pitchFamily="50" charset="-128"/>
              </a:rPr>
              <a:t>本町橋開業（</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zh-TW"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zh-TW" sz="700" dirty="0">
                <a:latin typeface="Meiryo UI" panose="020B0604030504040204" pitchFamily="50" charset="-128"/>
                <a:ea typeface="Meiryo UI" panose="020B0604030504040204" pitchFamily="50" charset="-128"/>
                <a:cs typeface="Meiryo UI" panose="020B0604030504040204" pitchFamily="50" charset="-128"/>
              </a:rPr>
              <a:t>8</a:t>
            </a:r>
            <a:r>
              <a:rPr lang="zh-TW" altLang="en-US" sz="700" dirty="0">
                <a:latin typeface="Meiryo UI" panose="020B0604030504040204" pitchFamily="50" charset="-128"/>
                <a:ea typeface="Meiryo UI" panose="020B0604030504040204" pitchFamily="50" charset="-128"/>
                <a:cs typeface="Meiryo UI" panose="020B0604030504040204" pitchFamily="50" charset="-128"/>
              </a:rPr>
              <a:t>月）</a:t>
            </a:r>
            <a:r>
              <a:rPr lang="ja-JP" altLang="en-US" sz="700" dirty="0" err="1">
                <a:latin typeface="Meiryo UI" panose="020B0604030504040204" pitchFamily="50" charset="-128"/>
                <a:ea typeface="Meiryo UI" panose="020B0604030504040204" pitchFamily="50" charset="-128"/>
                <a:cs typeface="Meiryo UI" panose="020B0604030504040204" pitchFamily="50" charset="-128"/>
              </a:rPr>
              <a:t>、</a:t>
            </a:r>
            <a:r>
              <a:rPr lang="zh-TW" altLang="en-US" sz="700" dirty="0">
                <a:latin typeface="Meiryo UI" panose="020B0604030504040204" pitchFamily="50" charset="-128"/>
                <a:ea typeface="Meiryo UI" panose="020B0604030504040204" pitchFamily="50" charset="-128"/>
                <a:cs typeface="Meiryo UI" panose="020B0604030504040204" pitchFamily="50" charset="-128"/>
              </a:rPr>
              <a:t>本町橋～農人橋間</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水辺魅力空間整備等</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en-US" altLang="zh-TW" sz="700" dirty="0">
                <a:latin typeface="Meiryo UI" panose="020B0604030504040204" pitchFamily="50" charset="-128"/>
                <a:ea typeface="Meiryo UI" panose="020B0604030504040204" pitchFamily="50" charset="-128"/>
                <a:cs typeface="Meiryo UI" panose="020B0604030504040204" pitchFamily="50" charset="-128"/>
              </a:rPr>
              <a:t>     </a:t>
            </a:r>
            <a:r>
              <a:rPr lang="zh-TW" altLang="en-US" sz="700" dirty="0">
                <a:latin typeface="Meiryo UI" panose="020B0604030504040204" pitchFamily="50" charset="-128"/>
                <a:ea typeface="Meiryo UI" panose="020B0604030504040204" pitchFamily="50" charset="-128"/>
                <a:cs typeface="Meiryo UI" panose="020B0604030504040204" pitchFamily="50" charset="-128"/>
              </a:rPr>
              <a:t>実施設計</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完了</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②・新型コロナ感染症に対する運営上の配慮から、多くの事業において見直しを余儀</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なくされたが、実施可能な事業を見極め、にぎわい創出や新たな魅力づくりに、着</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実に取り組んだ。</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・水辺のにぎわい創出や舟運活性化のため、秋と冬に「水都大阪ウイーク」を開催</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月及び</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〇秋の水都大阪ウイーク</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・熱気球体験事業（</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2,500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組を超える応募があり、約</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640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人が搭乗）</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・リバー・ザ・ワンダーパレード</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〇冬の水都大阪ウイーク</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・天神橋らせんスロープ　ライトアップ　・クリスマス音楽パフォーマンス船</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・クリスマスクルーズの装飾支援</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ct val="150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5" name="グループ化 44"/>
          <p:cNvGrpSpPr/>
          <p:nvPr/>
        </p:nvGrpSpPr>
        <p:grpSpPr>
          <a:xfrm>
            <a:off x="8102505" y="5369058"/>
            <a:ext cx="1581426" cy="1306707"/>
            <a:chOff x="5313040" y="3148579"/>
            <a:chExt cx="1843240" cy="1411461"/>
          </a:xfrm>
        </p:grpSpPr>
        <p:pic>
          <p:nvPicPr>
            <p:cNvPr id="46" name="図 45"/>
            <p:cNvPicPr>
              <a:picLocks noChangeAspect="1"/>
            </p:cNvPicPr>
            <p:nvPr/>
          </p:nvPicPr>
          <p:blipFill>
            <a:blip r:embed="rId5"/>
            <a:stretch>
              <a:fillRect/>
            </a:stretch>
          </p:blipFill>
          <p:spPr>
            <a:xfrm>
              <a:off x="5313040" y="3148579"/>
              <a:ext cx="1843240" cy="1228827"/>
            </a:xfrm>
            <a:prstGeom prst="rect">
              <a:avLst/>
            </a:prstGeom>
          </p:spPr>
        </p:pic>
        <p:sp>
          <p:nvSpPr>
            <p:cNvPr id="47" name="テキスト ボックス 46"/>
            <p:cNvSpPr txBox="1"/>
            <p:nvPr/>
          </p:nvSpPr>
          <p:spPr>
            <a:xfrm>
              <a:off x="5982632" y="4360570"/>
              <a:ext cx="611315" cy="199470"/>
            </a:xfrm>
            <a:prstGeom prst="rect">
              <a:avLst/>
            </a:prstGeom>
            <a:noFill/>
          </p:spPr>
          <p:txBody>
            <a:bodyPr wrap="square" rtlCol="0">
              <a:spAutoFit/>
            </a:bodyPr>
            <a:lstStyle/>
            <a:p>
              <a:r>
                <a:rPr lang="en-US" altLang="ja-JP" sz="600" dirty="0">
                  <a:latin typeface="Meiryo UI" panose="020B0604030504040204" pitchFamily="50" charset="-128"/>
                  <a:ea typeface="Meiryo UI" panose="020B0604030504040204" pitchFamily="50" charset="-128"/>
                </a:rPr>
                <a:t>β</a:t>
              </a:r>
              <a:r>
                <a:rPr lang="ja-JP" altLang="en-US" sz="600" dirty="0">
                  <a:latin typeface="Meiryo UI" panose="020B0604030504040204" pitchFamily="50" charset="-128"/>
                  <a:ea typeface="Meiryo UI" panose="020B0604030504040204" pitchFamily="50" charset="-128"/>
                </a:rPr>
                <a:t>本町橋</a:t>
              </a:r>
              <a:endParaRPr kumimoji="1" lang="ja-JP" altLang="en-US" sz="600" dirty="0">
                <a:latin typeface="Meiryo UI" panose="020B0604030504040204" pitchFamily="50" charset="-128"/>
                <a:ea typeface="Meiryo UI" panose="020B0604030504040204" pitchFamily="50" charset="-128"/>
              </a:endParaRPr>
            </a:p>
          </p:txBody>
        </p:sp>
      </p:grpSp>
      <p:grpSp>
        <p:nvGrpSpPr>
          <p:cNvPr id="48" name="グループ化 47"/>
          <p:cNvGrpSpPr/>
          <p:nvPr/>
        </p:nvGrpSpPr>
        <p:grpSpPr>
          <a:xfrm>
            <a:off x="6648704" y="5369055"/>
            <a:ext cx="1405311" cy="1314388"/>
            <a:chOff x="7523967" y="3013415"/>
            <a:chExt cx="1722627" cy="1488734"/>
          </a:xfrm>
        </p:grpSpPr>
        <p:pic>
          <p:nvPicPr>
            <p:cNvPr id="49" name="図 48"/>
            <p:cNvPicPr>
              <a:picLocks noChangeAspect="1"/>
            </p:cNvPicPr>
            <p:nvPr/>
          </p:nvPicPr>
          <p:blipFill>
            <a:blip r:embed="rId6"/>
            <a:stretch>
              <a:fillRect/>
            </a:stretch>
          </p:blipFill>
          <p:spPr>
            <a:xfrm>
              <a:off x="7523967" y="3013415"/>
              <a:ext cx="1722627" cy="1296409"/>
            </a:xfrm>
            <a:prstGeom prst="rect">
              <a:avLst/>
            </a:prstGeom>
          </p:spPr>
        </p:pic>
        <p:sp>
          <p:nvSpPr>
            <p:cNvPr id="50" name="テキスト ボックス 49"/>
            <p:cNvSpPr txBox="1"/>
            <p:nvPr/>
          </p:nvSpPr>
          <p:spPr>
            <a:xfrm>
              <a:off x="7886298" y="4292988"/>
              <a:ext cx="1178036" cy="209161"/>
            </a:xfrm>
            <a:prstGeom prst="rect">
              <a:avLst/>
            </a:prstGeom>
            <a:noFill/>
          </p:spPr>
          <p:txBody>
            <a:bodyPr wrap="square" rtlCol="0">
              <a:spAutoFit/>
            </a:bodyPr>
            <a:lstStyle/>
            <a:p>
              <a:r>
                <a:rPr lang="ja-JP" altLang="en-US" sz="600" dirty="0">
                  <a:latin typeface="Meiryo UI" panose="020B0604030504040204" pitchFamily="50" charset="-128"/>
                  <a:ea typeface="Meiryo UI" panose="020B0604030504040204" pitchFamily="50" charset="-128"/>
                </a:rPr>
                <a:t>水都大阪ウイーク（秋）</a:t>
              </a:r>
              <a:endParaRPr kumimoji="1" lang="ja-JP" altLang="en-US" sz="600" dirty="0">
                <a:latin typeface="Meiryo UI" panose="020B0604030504040204" pitchFamily="50" charset="-128"/>
                <a:ea typeface="Meiryo UI" panose="020B0604030504040204" pitchFamily="50" charset="-128"/>
              </a:endParaRPr>
            </a:p>
          </p:txBody>
        </p:sp>
      </p:grpSp>
      <p:sp>
        <p:nvSpPr>
          <p:cNvPr id="51" name="大かっこ 50"/>
          <p:cNvSpPr/>
          <p:nvPr/>
        </p:nvSpPr>
        <p:spPr>
          <a:xfrm>
            <a:off x="6715506" y="4525144"/>
            <a:ext cx="2773997" cy="756000"/>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grpSp>
        <p:nvGrpSpPr>
          <p:cNvPr id="54" name="グループ化 53"/>
          <p:cNvGrpSpPr/>
          <p:nvPr/>
        </p:nvGrpSpPr>
        <p:grpSpPr>
          <a:xfrm>
            <a:off x="6898365" y="462874"/>
            <a:ext cx="792000" cy="216000"/>
            <a:chOff x="-1807864" y="2317564"/>
            <a:chExt cx="792000" cy="216000"/>
          </a:xfrm>
        </p:grpSpPr>
        <p:sp>
          <p:nvSpPr>
            <p:cNvPr id="55" name="楕円 54"/>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56" name="楕円 55"/>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Tree>
    <p:extLst>
      <p:ext uri="{BB962C8B-B14F-4D97-AF65-F5344CB8AC3E}">
        <p14:creationId xmlns:p14="http://schemas.microsoft.com/office/powerpoint/2010/main" val="2955016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テキスト ボックス 67"/>
          <p:cNvSpPr txBox="1"/>
          <p:nvPr/>
        </p:nvSpPr>
        <p:spPr>
          <a:xfrm>
            <a:off x="-1" y="151527"/>
            <a:ext cx="3064389" cy="246221"/>
          </a:xfrm>
          <a:prstGeom prst="rect">
            <a:avLst/>
          </a:prstGeom>
          <a:noFill/>
          <a:ln w="6350">
            <a:noFill/>
          </a:ln>
        </p:spPr>
        <p:txBody>
          <a:bodyPr wrap="square" rtlCol="0">
            <a:spAutoFit/>
          </a:bodyPr>
          <a:lstStyle/>
          <a:p>
            <a:r>
              <a:rPr lang="ja-JP" altLang="en-US" sz="10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３．多様な楽しみ方ができる周遊・観光都市</a:t>
            </a:r>
          </a:p>
        </p:txBody>
      </p:sp>
      <p:graphicFrame>
        <p:nvGraphicFramePr>
          <p:cNvPr id="3" name="表 2"/>
          <p:cNvGraphicFramePr>
            <a:graphicFrameLocks noGrp="1"/>
          </p:cNvGraphicFramePr>
          <p:nvPr>
            <p:extLst>
              <p:ext uri="{D42A27DB-BD31-4B8C-83A1-F6EECF244321}">
                <p14:modId xmlns:p14="http://schemas.microsoft.com/office/powerpoint/2010/main" val="459661200"/>
              </p:ext>
            </p:extLst>
          </p:nvPr>
        </p:nvGraphicFramePr>
        <p:xfrm>
          <a:off x="81434" y="417056"/>
          <a:ext cx="9692702" cy="335280"/>
        </p:xfrm>
        <a:graphic>
          <a:graphicData uri="http://schemas.openxmlformats.org/drawingml/2006/table">
            <a:tbl>
              <a:tblPr firstRow="1" bandRow="1">
                <a:tableStyleId>{5C22544A-7EE6-4342-B048-85BDC9FD1C3A}</a:tableStyleId>
              </a:tblPr>
              <a:tblGrid>
                <a:gridCol w="9692702">
                  <a:extLst>
                    <a:ext uri="{9D8B030D-6E8A-4147-A177-3AD203B41FA5}">
                      <a16:colId xmlns:a16="http://schemas.microsoft.com/office/drawing/2014/main" val="554079531"/>
                    </a:ext>
                  </a:extLst>
                </a:gridCol>
              </a:tblGrid>
              <a:tr h="316736">
                <a:tc>
                  <a:txBody>
                    <a:bodyPr/>
                    <a:lstStyle/>
                    <a:p>
                      <a:pPr algn="l"/>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拡大により大きな影響を受けている観光関連事業者を支援するとともに、観光客が府内各地を訪れ食やスポーツなどを楽しめる都市の実現をめざし、マイクロツーリズムを起点とする国内からの誘客強化に</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取り組んだ。今後も、府内の魅力的なコンテンツの発掘や磨き上げにより、府域の周遊性を高めていくとともに、インバウンドの受入再開に向け準備を進めていく。</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262241449"/>
                  </a:ext>
                </a:extLst>
              </a:tr>
            </a:tbl>
          </a:graphicData>
        </a:graphic>
      </p:graphicFrame>
      <p:sp>
        <p:nvSpPr>
          <p:cNvPr id="25" name="テキスト ボックス 24"/>
          <p:cNvSpPr txBox="1"/>
          <p:nvPr/>
        </p:nvSpPr>
        <p:spPr>
          <a:xfrm>
            <a:off x="5042679" y="1000372"/>
            <a:ext cx="2340000" cy="3554819"/>
          </a:xfrm>
          <a:prstGeom prst="rect">
            <a:avLst/>
          </a:prstGeom>
          <a:noFill/>
          <a:ln w="6350">
            <a:solidFill>
              <a:srgbClr val="4F81BD"/>
            </a:solidFill>
          </a:ln>
        </p:spPr>
        <p:txBody>
          <a:bodyPr wrap="square" rtlCol="0">
            <a:spAutoFit/>
          </a:bodyPr>
          <a:lstStyle/>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市及び堺市ならびに百舌鳥・古市古墳群とその周辺地域において、旅行商品化を見据えた採算性があり、新型コロナウイルス感染症にも対応したバスツアーの実証運行を行い、その実証結果を民間事業者にフィードバックすることで、新型コロナウイルス感染症により影響を受けている観光産業の活性化につなげ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2021</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・民間での事業化に向けた事業手法</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（運行手法）の検証</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・実証事業（バスツアー）の企画・実施</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：計画どおりに実施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・大阪市と堺市を歴史や食をテーマにめぐる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観光バスツアーを企画。</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月からバスツアーを催行（</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コース（グルメ</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歴史）、</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ツアー</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参加人数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192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人）</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・百舌鳥・古市古墳群とその周辺エリアの魅力的な観光資源</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をつなぐ観光周遊バスを企画。</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月からバスツアーを</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催行。（</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コース（謎解き</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宿泊）、</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ツアー</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参加人数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19</a:t>
            </a: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人）</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日以降はまん延防止等重点措置適用</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のため催行中止した</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・民間での事業化が今後の課題</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p:cNvSpPr txBox="1"/>
          <p:nvPr/>
        </p:nvSpPr>
        <p:spPr>
          <a:xfrm>
            <a:off x="5042681" y="809103"/>
            <a:ext cx="2340000" cy="220677"/>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大阪周遊促進事業</a:t>
            </a:r>
          </a:p>
        </p:txBody>
      </p:sp>
      <p:sp>
        <p:nvSpPr>
          <p:cNvPr id="28" name="テキスト ボックス 27"/>
          <p:cNvSpPr txBox="1"/>
          <p:nvPr/>
        </p:nvSpPr>
        <p:spPr>
          <a:xfrm>
            <a:off x="0" y="-29065"/>
            <a:ext cx="6898365" cy="246221"/>
          </a:xfrm>
          <a:prstGeom prst="rect">
            <a:avLst/>
          </a:prstGeom>
          <a:noFill/>
        </p:spPr>
        <p:txBody>
          <a:bodyPr wrap="square" rtlCol="0">
            <a:spAutoFit/>
          </a:bodyPr>
          <a:lstStyle/>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資料４　都市像ごとの</a:t>
            </a:r>
            <a:r>
              <a:rPr lang="en-US" altLang="ja-JP" sz="1000" b="1"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年度期末評価（主要事業抜粋）</a:t>
            </a:r>
          </a:p>
        </p:txBody>
      </p:sp>
      <p:sp>
        <p:nvSpPr>
          <p:cNvPr id="31" name="テキスト ボックス 30"/>
          <p:cNvSpPr txBox="1"/>
          <p:nvPr/>
        </p:nvSpPr>
        <p:spPr>
          <a:xfrm>
            <a:off x="2495768" y="993424"/>
            <a:ext cx="2484000" cy="3541995"/>
          </a:xfrm>
          <a:prstGeom prst="rect">
            <a:avLst/>
          </a:prstGeom>
          <a:noFill/>
          <a:ln w="6350">
            <a:solidFill>
              <a:srgbClr val="4F81BD"/>
            </a:solidFill>
          </a:ln>
        </p:spPr>
        <p:txBody>
          <a:bodyPr wrap="square" rtlCol="0">
            <a:spAutoFit/>
          </a:bodyPr>
          <a:lstStyle/>
          <a:p>
            <a:pPr>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DISCOVER OSAKA</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」を全面リニューアルし、周遊ルート及びその周辺のミュージアム登録物の認知度向上を図り、府域の観光資源の魅力を内外に発信する。</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4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2021</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DISCOVER OSAKA</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」のリニューアル</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PR</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イベントの実施  ４回</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・情報発信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HP</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ビュー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18,786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件以上</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4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：計画どおりに実施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PR</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イベントの実施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・情報発信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HP</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ビュー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50,240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・自然や温泉、歴史的な町並みなど、魅力的な観光スポットを</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巡る周遊コースを紹介するガイドブック「</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DISCOVER OSAKA</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」を</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全面リニューアルし、</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10,000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部制作。（</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10/15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）、府内観光案</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内所や宿泊施設、商業施設、博物館、兵庫県、東京都等に配</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架。好評により、</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月に</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5,000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部ずつ増刷。</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a:ea typeface="Meiryo UI"/>
                <a:cs typeface="Meiryo UI" panose="020B0604030504040204" pitchFamily="50" charset="-128"/>
              </a:rPr>
              <a:t>・各種イベントにて「</a:t>
            </a:r>
            <a:r>
              <a:rPr lang="en-US" altLang="ja-JP" sz="700" dirty="0">
                <a:latin typeface="Meiryo UI"/>
                <a:ea typeface="Meiryo UI"/>
                <a:cs typeface="Meiryo UI" panose="020B0604030504040204" pitchFamily="50" charset="-128"/>
              </a:rPr>
              <a:t>DISCOVER</a:t>
            </a:r>
            <a:r>
              <a:rPr lang="ja-JP" altLang="en-US" sz="700" dirty="0">
                <a:latin typeface="Meiryo UI"/>
                <a:ea typeface="Meiryo UI"/>
                <a:cs typeface="Meiryo UI" panose="020B0604030504040204" pitchFamily="50" charset="-128"/>
              </a:rPr>
              <a:t>　</a:t>
            </a:r>
            <a:r>
              <a:rPr lang="en-US" altLang="ja-JP" sz="700" dirty="0">
                <a:latin typeface="Meiryo UI"/>
                <a:ea typeface="Meiryo UI"/>
                <a:cs typeface="Meiryo UI" panose="020B0604030504040204" pitchFamily="50" charset="-128"/>
              </a:rPr>
              <a:t>OSAKA</a:t>
            </a:r>
            <a:r>
              <a:rPr lang="ja-JP" altLang="en-US" sz="700" dirty="0">
                <a:latin typeface="Meiryo UI"/>
                <a:ea typeface="Meiryo UI"/>
                <a:cs typeface="Meiryo UI" panose="020B0604030504040204" pitchFamily="50" charset="-128"/>
              </a:rPr>
              <a:t>」の</a:t>
            </a:r>
            <a:r>
              <a:rPr lang="en-US" altLang="ja-JP" sz="700" dirty="0">
                <a:latin typeface="Meiryo UI"/>
                <a:ea typeface="Meiryo UI"/>
                <a:cs typeface="Meiryo UI" panose="020B0604030504040204" pitchFamily="50" charset="-128"/>
              </a:rPr>
              <a:t>PR</a:t>
            </a:r>
            <a:r>
              <a:rPr lang="ja-JP" altLang="en-US" sz="700" dirty="0">
                <a:latin typeface="Meiryo UI"/>
                <a:ea typeface="Meiryo UI"/>
                <a:cs typeface="Meiryo UI" panose="020B0604030504040204" pitchFamily="50" charset="-128"/>
              </a:rPr>
              <a:t>ブース</a:t>
            </a:r>
            <a:r>
              <a:rPr lang="en-US" altLang="ja-JP" sz="700" dirty="0">
                <a:latin typeface="Meiryo UI"/>
                <a:ea typeface="Meiryo UI"/>
                <a:cs typeface="Meiryo UI" panose="020B0604030504040204" pitchFamily="50" charset="-128"/>
              </a:rPr>
              <a:t>を</a:t>
            </a:r>
            <a:r>
              <a:rPr lang="ja-JP" altLang="en-US" sz="700" dirty="0">
                <a:latin typeface="Meiryo UI"/>
                <a:ea typeface="Meiryo UI"/>
                <a:cs typeface="Meiryo UI" panose="020B0604030504040204" pitchFamily="50" charset="-128"/>
              </a:rPr>
              <a:t>出展。</a:t>
            </a:r>
            <a:endParaRPr lang="en-US" altLang="ja-JP" sz="700" dirty="0">
              <a:latin typeface="Meiryo UI"/>
              <a:ea typeface="Meiryo UI"/>
              <a:cs typeface="Meiryo UI" panose="020B0604030504040204" pitchFamily="50" charset="-128"/>
            </a:endParaRPr>
          </a:p>
          <a:p>
            <a:pPr>
              <a:lnSpc>
                <a:spcPts val="900"/>
              </a:lnSpc>
            </a:pPr>
            <a:r>
              <a:rPr lang="ja-JP" altLang="en-US" sz="700" dirty="0">
                <a:ea typeface="+mn-lt"/>
                <a:cs typeface="+mn-lt"/>
              </a:rPr>
              <a:t> </a:t>
            </a:r>
            <a:r>
              <a:rPr lang="en-US" altLang="ja-JP" sz="700" dirty="0">
                <a:ea typeface="+mn-lt"/>
                <a:cs typeface="+mn-lt"/>
              </a:rPr>
              <a:t>10/16-17</a:t>
            </a:r>
            <a:r>
              <a:rPr lang="ja-JP" altLang="en-US" sz="700" dirty="0">
                <a:ea typeface="+mn-lt"/>
                <a:cs typeface="+mn-lt"/>
              </a:rPr>
              <a:t>「大阪</a:t>
            </a:r>
            <a:r>
              <a:rPr lang="en-US" altLang="ja-JP" sz="700" dirty="0" err="1">
                <a:ea typeface="+mn-lt"/>
                <a:cs typeface="+mn-lt"/>
              </a:rPr>
              <a:t>文化</a:t>
            </a:r>
            <a:r>
              <a:rPr lang="ja-JP" altLang="en-US" sz="700" dirty="0">
                <a:ea typeface="+mn-lt"/>
                <a:cs typeface="+mn-lt"/>
              </a:rPr>
              <a:t>芸術支援プログラム</a:t>
            </a:r>
            <a:r>
              <a:rPr lang="en-US" altLang="ja-JP" sz="700" dirty="0">
                <a:ea typeface="+mn-lt"/>
                <a:cs typeface="+mn-lt"/>
              </a:rPr>
              <a:t>(</a:t>
            </a:r>
            <a:r>
              <a:rPr lang="en-US" altLang="ja-JP" sz="700" dirty="0" err="1">
                <a:ea typeface="+mn-lt"/>
                <a:cs typeface="+mn-lt"/>
              </a:rPr>
              <a:t>万博記念公園</a:t>
            </a:r>
            <a:r>
              <a:rPr lang="en-US" altLang="ja-JP" sz="700" dirty="0">
                <a:ea typeface="+mn-lt"/>
                <a:cs typeface="+mn-lt"/>
              </a:rPr>
              <a:t>)</a:t>
            </a:r>
            <a:r>
              <a:rPr lang="ja-JP" altLang="en-US" sz="700" dirty="0">
                <a:ea typeface="+mn-lt"/>
                <a:cs typeface="+mn-lt"/>
              </a:rPr>
              <a:t>」</a:t>
            </a:r>
            <a:br>
              <a:rPr lang="en-US" altLang="ja-JP" sz="700" dirty="0">
                <a:ea typeface="+mn-lt"/>
                <a:cs typeface="+mn-lt"/>
              </a:rPr>
            </a:br>
            <a:r>
              <a:rPr lang="en-US" altLang="ja-JP" sz="700" dirty="0">
                <a:ea typeface="+mn-lt"/>
                <a:cs typeface="+mn-lt"/>
              </a:rPr>
              <a:t> 1/14～16</a:t>
            </a:r>
            <a:r>
              <a:rPr lang="ja-JP" altLang="en-US" sz="700" dirty="0">
                <a:ea typeface="+mn-lt"/>
                <a:cs typeface="+mn-lt"/>
              </a:rPr>
              <a:t>「星空スタンド</a:t>
            </a:r>
            <a:r>
              <a:rPr lang="en-US" altLang="ja-JP" sz="700" dirty="0">
                <a:ea typeface="+mn-lt"/>
                <a:cs typeface="+mn-lt"/>
              </a:rPr>
              <a:t>(</a:t>
            </a:r>
            <a:r>
              <a:rPr lang="en-US" altLang="ja-JP" sz="700" dirty="0" err="1">
                <a:ea typeface="+mn-lt"/>
                <a:cs typeface="+mn-lt"/>
              </a:rPr>
              <a:t>なんばカーニバルモール</a:t>
            </a:r>
            <a:r>
              <a:rPr lang="en-US" altLang="ja-JP" sz="700" dirty="0">
                <a:ea typeface="+mn-lt"/>
                <a:cs typeface="+mn-lt"/>
              </a:rPr>
              <a:t>)</a:t>
            </a:r>
            <a:r>
              <a:rPr lang="ja-JP" altLang="en-US" sz="700" dirty="0">
                <a:ea typeface="+mn-lt"/>
                <a:cs typeface="+mn-lt"/>
              </a:rPr>
              <a:t>」</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・オンラインでおみくじイベント・フォトコンテストを実施し、</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SNS</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を活</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用した</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PR</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を強化。（</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11/19</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2/28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参加実績</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p>
          <a:p>
            <a:pPr>
              <a:lnSpc>
                <a:spcPts val="9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おみくじイベント：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9,238</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人、フォトコンテスト：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192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作品</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WEB</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サイトを開設し、スマートフォンでの閲覧にも対応。今後は、</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多言語版（英・韓・繁・簡）のガイドブックの制作やデジタルコン</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テンツの充実を図り、情報発信に注力。</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・冊子の活用方法の検討や周遊ルートの誘客促進が今後の課題。</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テキスト ボックス 31"/>
          <p:cNvSpPr txBox="1"/>
          <p:nvPr/>
        </p:nvSpPr>
        <p:spPr>
          <a:xfrm>
            <a:off x="2495766" y="803159"/>
            <a:ext cx="2484000" cy="215444"/>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大阪ミュージアム推進事業（地域魅力発信事業）</a:t>
            </a:r>
          </a:p>
        </p:txBody>
      </p:sp>
      <p:pic>
        <p:nvPicPr>
          <p:cNvPr id="20" name="図 1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056767" y="1405828"/>
            <a:ext cx="827970" cy="1186745"/>
          </a:xfrm>
          <a:prstGeom prst="rect">
            <a:avLst/>
          </a:prstGeom>
        </p:spPr>
      </p:pic>
      <p:sp>
        <p:nvSpPr>
          <p:cNvPr id="17" name="テキスト ボックス 16">
            <a:extLst>
              <a:ext uri="{FF2B5EF4-FFF2-40B4-BE49-F238E27FC236}">
                <a16:creationId xmlns:a16="http://schemas.microsoft.com/office/drawing/2014/main" id="{A050B08E-2E1F-4BEC-A94D-A8F13E8D69DA}"/>
              </a:ext>
            </a:extLst>
          </p:cNvPr>
          <p:cNvSpPr txBox="1"/>
          <p:nvPr/>
        </p:nvSpPr>
        <p:spPr>
          <a:xfrm>
            <a:off x="81434" y="1000371"/>
            <a:ext cx="2376000" cy="3461919"/>
          </a:xfrm>
          <a:prstGeom prst="rect">
            <a:avLst/>
          </a:prstGeom>
          <a:noFill/>
          <a:ln w="6350">
            <a:solidFill>
              <a:srgbClr val="4F81BD"/>
            </a:solidFill>
          </a:ln>
        </p:spPr>
        <p:txBody>
          <a:bodyPr wrap="square" rtlCol="0">
            <a:noAutofit/>
          </a:bodyPr>
          <a:lstStyle/>
          <a:p>
            <a:pPr lvl="0">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対象となる宿泊プラン等を利用して府内に宿泊する旅行者及び、旅行業者が造成した対象バスツアー等を利用する旅行者に対し、宿泊等の割引や大阪独自のクーポンを配布するキャンペーンを大阪府・大阪市共同で実施し、大阪府域へ来訪・周遊する旅行者の観光消費の喚起、並びに旅行機運の醸成を図ることで、新型コロナウイルス感染症拡大の影響を受ける大阪府内の観光関連事業者を支援。</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8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2021</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・大阪府域へ来訪・周遊する旅行者の観光消費の喚起、並びに旅行機運の醸成を図ることで、新型コロナウイルス感染症の感染拡大の影響を受ける大阪府内の観光関連事業者を支援する。</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万泊分を予定。</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：計画どおりに実施</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日から大阪府民を対象に「大阪いらっしゃいキャンペーン</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」を実施。</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日から対象地域を隣接府県（京都府、兵庫県、奈良県、和歌山県）に拡大。</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日に新規予約の受付を停止</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日から</a:t>
            </a:r>
            <a:r>
              <a:rPr lang="ja-JP" altLang="ja-JP" sz="700" kern="100" dirty="0">
                <a:latin typeface="Meiryo UI" panose="020B0604030504040204" pitchFamily="50" charset="-128"/>
                <a:ea typeface="Meiryo UI" panose="020B0604030504040204" pitchFamily="50" charset="-128"/>
                <a:cs typeface="Times New Roman" panose="02020603050405020304" pitchFamily="18" charset="0"/>
              </a:rPr>
              <a:t>まん延防止等重点措置の適用に伴</a:t>
            </a:r>
            <a:r>
              <a:rPr lang="ja-JP" altLang="en-US" sz="700" kern="100" dirty="0">
                <a:latin typeface="Meiryo UI" panose="020B0604030504040204" pitchFamily="50" charset="-128"/>
                <a:ea typeface="Meiryo UI" panose="020B0604030504040204" pitchFamily="50" charset="-128"/>
                <a:cs typeface="Times New Roman" panose="02020603050405020304" pitchFamily="18" charset="0"/>
              </a:rPr>
              <a:t>い</a:t>
            </a:r>
            <a:r>
              <a:rPr lang="ja-JP" altLang="ja-JP" sz="700" dirty="0">
                <a:latin typeface="Meiryo UI" panose="020B0604030504040204" pitchFamily="50" charset="-128"/>
                <a:ea typeface="Meiryo UI" panose="020B0604030504040204" pitchFamily="50" charset="-128"/>
                <a:cs typeface="Times New Roman" panose="02020603050405020304" pitchFamily="18" charset="0"/>
              </a:rPr>
              <a:t>キャンペーン利用</a:t>
            </a:r>
            <a:r>
              <a:rPr lang="ja-JP" altLang="en-US" sz="700" dirty="0">
                <a:latin typeface="Meiryo UI" panose="020B0604030504040204" pitchFamily="50" charset="-128"/>
                <a:ea typeface="Meiryo UI" panose="020B0604030504040204" pitchFamily="50" charset="-128"/>
                <a:cs typeface="Times New Roman" panose="02020603050405020304" pitchFamily="18" charset="0"/>
              </a:rPr>
              <a:t>を</a:t>
            </a:r>
            <a:r>
              <a:rPr lang="ja-JP" altLang="ja-JP" sz="700" dirty="0">
                <a:latin typeface="Meiryo UI" panose="020B0604030504040204" pitchFamily="50" charset="-128"/>
                <a:ea typeface="Meiryo UI" panose="020B0604030504040204" pitchFamily="50" charset="-128"/>
                <a:cs typeface="Times New Roman" panose="02020603050405020304" pitchFamily="18" charset="0"/>
              </a:rPr>
              <a:t>停止</a:t>
            </a:r>
            <a:r>
              <a:rPr lang="ja-JP" altLang="en-US" sz="7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700" dirty="0">
                <a:latin typeface="Meiryo UI" panose="020B0604030504040204" pitchFamily="50" charset="-128"/>
                <a:ea typeface="Meiryo UI" panose="020B0604030504040204" pitchFamily="50" charset="-128"/>
                <a:cs typeface="Times New Roman" panose="02020603050405020304" pitchFamily="18" charset="0"/>
              </a:rPr>
              <a:t>2022</a:t>
            </a:r>
            <a:r>
              <a:rPr lang="ja-JP" altLang="en-US" sz="700" dirty="0">
                <a:latin typeface="Meiryo UI" panose="020B0604030504040204" pitchFamily="50" charset="-128"/>
                <a:ea typeface="Meiryo UI" panose="020B0604030504040204" pitchFamily="50" charset="-128"/>
                <a:cs typeface="Times New Roman" panose="02020603050405020304" pitchFamily="18" charset="0"/>
              </a:rPr>
              <a:t>年</a:t>
            </a:r>
            <a:r>
              <a:rPr lang="en-US" altLang="ja-JP" sz="700" dirty="0">
                <a:latin typeface="Meiryo UI" panose="020B0604030504040204" pitchFamily="50" charset="-128"/>
                <a:ea typeface="Meiryo UI" panose="020B0604030504040204" pitchFamily="50" charset="-128"/>
                <a:cs typeface="Times New Roman" panose="02020603050405020304" pitchFamily="18" charset="0"/>
              </a:rPr>
              <a:t>2</a:t>
            </a:r>
            <a:r>
              <a:rPr lang="ja-JP" altLang="en-US" sz="700" dirty="0">
                <a:latin typeface="Meiryo UI" panose="020B0604030504040204" pitchFamily="50" charset="-128"/>
                <a:ea typeface="Meiryo UI" panose="020B0604030504040204" pitchFamily="50" charset="-128"/>
                <a:cs typeface="Times New Roman" panose="02020603050405020304" pitchFamily="18" charset="0"/>
              </a:rPr>
              <a:t>月</a:t>
            </a:r>
            <a:r>
              <a:rPr lang="en-US" altLang="ja-JP" sz="700" dirty="0">
                <a:latin typeface="Meiryo UI" panose="020B0604030504040204" pitchFamily="50" charset="-128"/>
                <a:ea typeface="Meiryo UI" panose="020B0604030504040204" pitchFamily="50" charset="-128"/>
                <a:cs typeface="Times New Roman" panose="02020603050405020304" pitchFamily="18" charset="0"/>
              </a:rPr>
              <a:t>1</a:t>
            </a:r>
            <a:r>
              <a:rPr lang="ja-JP" altLang="en-US" sz="700" dirty="0">
                <a:latin typeface="Meiryo UI" panose="020B0604030504040204" pitchFamily="50" charset="-128"/>
                <a:ea typeface="Meiryo UI" panose="020B0604030504040204" pitchFamily="50" charset="-128"/>
                <a:cs typeface="Times New Roman" panose="02020603050405020304" pitchFamily="18" charset="0"/>
              </a:rPr>
              <a:t>日まで猶予期間とし、</a:t>
            </a:r>
            <a:r>
              <a:rPr lang="en-US" altLang="ja-JP" sz="700" dirty="0">
                <a:latin typeface="Meiryo UI" panose="020B0604030504040204" pitchFamily="50" charset="-128"/>
                <a:ea typeface="Meiryo UI" panose="020B0604030504040204" pitchFamily="50" charset="-128"/>
                <a:cs typeface="Times New Roman" panose="02020603050405020304" pitchFamily="18" charset="0"/>
              </a:rPr>
              <a:t>2</a:t>
            </a:r>
            <a:r>
              <a:rPr lang="ja-JP" altLang="en-US" sz="700" dirty="0">
                <a:latin typeface="Meiryo UI" panose="020B0604030504040204" pitchFamily="50" charset="-128"/>
                <a:ea typeface="Meiryo UI" panose="020B0604030504040204" pitchFamily="50" charset="-128"/>
                <a:cs typeface="Times New Roman" panose="02020603050405020304" pitchFamily="18" charset="0"/>
              </a:rPr>
              <a:t>月</a:t>
            </a:r>
            <a:r>
              <a:rPr lang="en-US" altLang="ja-JP" sz="700" dirty="0">
                <a:latin typeface="Meiryo UI" panose="020B0604030504040204" pitchFamily="50" charset="-128"/>
                <a:ea typeface="Meiryo UI" panose="020B0604030504040204" pitchFamily="50" charset="-128"/>
                <a:cs typeface="Times New Roman" panose="02020603050405020304" pitchFamily="18" charset="0"/>
              </a:rPr>
              <a:t>2</a:t>
            </a:r>
            <a:r>
              <a:rPr lang="ja-JP" altLang="en-US" sz="700" dirty="0">
                <a:latin typeface="Meiryo UI" panose="020B0604030504040204" pitchFamily="50" charset="-128"/>
                <a:ea typeface="Meiryo UI" panose="020B0604030504040204" pitchFamily="50" charset="-128"/>
                <a:cs typeface="Times New Roman" panose="02020603050405020304" pitchFamily="18" charset="0"/>
              </a:rPr>
              <a:t>日から完全停止）。</a:t>
            </a:r>
            <a:endParaRPr lang="en-US" altLang="ja-JP" sz="700" dirty="0">
              <a:latin typeface="Meiryo UI" panose="020B0604030504040204" pitchFamily="50" charset="-128"/>
              <a:ea typeface="Meiryo UI" panose="020B0604030504040204" pitchFamily="50" charset="-128"/>
              <a:cs typeface="Times New Roman" panose="02020603050405020304" pitchFamily="18" charset="0"/>
            </a:endParaRPr>
          </a:p>
          <a:p>
            <a:pPr>
              <a:lnSpc>
                <a:spcPts val="1000"/>
              </a:lnSpc>
            </a:pPr>
            <a:r>
              <a:rPr lang="ja-JP" altLang="en-US" sz="700" dirty="0">
                <a:latin typeface="Meiryo UI" panose="020B0604030504040204" pitchFamily="50" charset="-128"/>
                <a:ea typeface="Meiryo UI" panose="020B0604030504040204" pitchFamily="50" charset="-128"/>
                <a:cs typeface="Times New Roman" panose="02020603050405020304" pitchFamily="18" charset="0"/>
              </a:rPr>
              <a:t>・利用実績：</a:t>
            </a:r>
            <a:r>
              <a:rPr lang="en-US" altLang="ja-JP" sz="700" dirty="0">
                <a:latin typeface="Meiryo UI" panose="020B0604030504040204" pitchFamily="50" charset="-128"/>
                <a:ea typeface="Meiryo UI" panose="020B0604030504040204" pitchFamily="50" charset="-128"/>
                <a:cs typeface="Times New Roman" panose="02020603050405020304" pitchFamily="18" charset="0"/>
              </a:rPr>
              <a:t>402,645</a:t>
            </a:r>
            <a:r>
              <a:rPr lang="ja-JP" altLang="en-US" sz="700" dirty="0">
                <a:latin typeface="Meiryo UI" panose="020B0604030504040204" pitchFamily="50" charset="-128"/>
                <a:ea typeface="Meiryo UI" panose="020B0604030504040204" pitchFamily="50" charset="-128"/>
                <a:cs typeface="Times New Roman" panose="02020603050405020304" pitchFamily="18" charset="0"/>
              </a:rPr>
              <a:t>人</a:t>
            </a:r>
            <a:endParaRPr lang="en-US" altLang="ja-JP" sz="700" dirty="0">
              <a:latin typeface="Meiryo UI" panose="020B0604030504040204" pitchFamily="50" charset="-128"/>
              <a:ea typeface="Meiryo UI" panose="020B0604030504040204" pitchFamily="50" charset="-128"/>
              <a:cs typeface="Times New Roman" panose="02020603050405020304" pitchFamily="18" charset="0"/>
            </a:endParaRPr>
          </a:p>
          <a:p>
            <a:pPr>
              <a:lnSpc>
                <a:spcPct val="150000"/>
              </a:lnSpc>
            </a:pPr>
            <a:endParaRPr lang="en-US" altLang="ja-JP" sz="700" strike="dbl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a:extLst>
              <a:ext uri="{FF2B5EF4-FFF2-40B4-BE49-F238E27FC236}">
                <a16:creationId xmlns:a16="http://schemas.microsoft.com/office/drawing/2014/main" id="{2284A540-F017-4B89-BD83-379589B4CEC3}"/>
              </a:ext>
            </a:extLst>
          </p:cNvPr>
          <p:cNvSpPr txBox="1"/>
          <p:nvPr/>
        </p:nvSpPr>
        <p:spPr>
          <a:xfrm>
            <a:off x="81434" y="803159"/>
            <a:ext cx="2376000" cy="215444"/>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おおさか観光消費喚起事業</a:t>
            </a:r>
            <a:endParaRPr lang="zh-TW"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33"/>
          <p:cNvSpPr txBox="1"/>
          <p:nvPr/>
        </p:nvSpPr>
        <p:spPr>
          <a:xfrm>
            <a:off x="7470134" y="814336"/>
            <a:ext cx="2304000" cy="216000"/>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大阪観光局運営事業</a:t>
            </a:r>
          </a:p>
        </p:txBody>
      </p:sp>
      <p:sp>
        <p:nvSpPr>
          <p:cNvPr id="29" name="楕円 28"/>
          <p:cNvSpPr/>
          <p:nvPr/>
        </p:nvSpPr>
        <p:spPr>
          <a:xfrm>
            <a:off x="4729632" y="813933"/>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grpSp>
        <p:nvGrpSpPr>
          <p:cNvPr id="35" name="グループ化 34"/>
          <p:cNvGrpSpPr/>
          <p:nvPr/>
        </p:nvGrpSpPr>
        <p:grpSpPr>
          <a:xfrm>
            <a:off x="1136193" y="795655"/>
            <a:ext cx="792000" cy="216000"/>
            <a:chOff x="-1807864" y="2317564"/>
            <a:chExt cx="792000" cy="216000"/>
          </a:xfrm>
        </p:grpSpPr>
        <p:sp>
          <p:nvSpPr>
            <p:cNvPr id="36" name="楕円 35"/>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7" name="楕円 36"/>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38" name="グループ化 37"/>
          <p:cNvGrpSpPr/>
          <p:nvPr/>
        </p:nvGrpSpPr>
        <p:grpSpPr>
          <a:xfrm>
            <a:off x="8337376" y="817854"/>
            <a:ext cx="792000" cy="216000"/>
            <a:chOff x="-1807864" y="2317564"/>
            <a:chExt cx="792000" cy="216000"/>
          </a:xfrm>
        </p:grpSpPr>
        <p:sp>
          <p:nvSpPr>
            <p:cNvPr id="39" name="楕円 38"/>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0" name="楕円 39"/>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41" name="グループ化 40"/>
          <p:cNvGrpSpPr/>
          <p:nvPr/>
        </p:nvGrpSpPr>
        <p:grpSpPr>
          <a:xfrm>
            <a:off x="5784422" y="811411"/>
            <a:ext cx="792000" cy="216000"/>
            <a:chOff x="-1807864" y="2317564"/>
            <a:chExt cx="792000" cy="216000"/>
          </a:xfrm>
        </p:grpSpPr>
        <p:sp>
          <p:nvSpPr>
            <p:cNvPr id="42" name="楕円 41"/>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3" name="楕円 42"/>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30" name="テキスト ボックス 29"/>
          <p:cNvSpPr txBox="1"/>
          <p:nvPr/>
        </p:nvSpPr>
        <p:spPr>
          <a:xfrm>
            <a:off x="7469982" y="991617"/>
            <a:ext cx="2304000" cy="3563573"/>
          </a:xfrm>
          <a:prstGeom prst="rect">
            <a:avLst/>
          </a:prstGeom>
          <a:noFill/>
          <a:ln w="6350">
            <a:solidFill>
              <a:srgbClr val="4F81BD"/>
            </a:solidFill>
          </a:ln>
        </p:spPr>
        <p:txBody>
          <a:bodyPr wrap="square" rtlCol="0">
            <a:noAutofit/>
          </a:bodyPr>
          <a:lstStyle/>
          <a:p>
            <a:pPr lvl="0">
              <a:lnSpc>
                <a:spcPts val="11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大阪観光局において、新たな観光関連産業の振興や地域の活性化、効果的なプロモーションや地域と連携した</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誘致などの事業に取り組み、来阪宿泊数等を増加させることで、新たな観光関連産業の振興や地域の活性化につなげ、経済効果の向上を図る。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2021</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・観光地域づくり法人としての事業推進</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：計画より遅延</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・来阪日本人延べ宿泊者数　約</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1,754</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万人</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・新たな自主財源の獲得に向けた商品造成</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（「大阪楽遊パス」のアプリ開発）</a:t>
            </a:r>
          </a:p>
          <a:p>
            <a:pPr lvl="0">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・東京観光財団との包括連携協定締結</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・インバウンド回復に向けた体制整備、メディアプロモーション、</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新規素材の開発・発信</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・大阪観光局で策定している</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KPI</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（来阪外国人旅行者数、</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大阪楽遊パスの販売目標など）が未達成。</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・新たな自主財源の確保や新型コロナの影響による観光客</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1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数減からの回復が今後の課題。</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p:nvPr/>
        </p:nvSpPr>
        <p:spPr>
          <a:xfrm>
            <a:off x="9680300" y="6608491"/>
            <a:ext cx="216278" cy="216024"/>
          </a:xfrm>
          <a:prstGeom prst="rect">
            <a:avLst/>
          </a:prstGeom>
          <a:solidFill>
            <a:srgbClr val="00B050"/>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テキスト ボックス 32"/>
          <p:cNvSpPr txBox="1"/>
          <p:nvPr/>
        </p:nvSpPr>
        <p:spPr>
          <a:xfrm>
            <a:off x="0" y="4437112"/>
            <a:ext cx="3064389" cy="246221"/>
          </a:xfrm>
          <a:prstGeom prst="rect">
            <a:avLst/>
          </a:prstGeom>
          <a:noFill/>
          <a:ln w="6350">
            <a:noFill/>
          </a:ln>
        </p:spPr>
        <p:txBody>
          <a:bodyPr wrap="square" rtlCol="0">
            <a:spAutoFit/>
          </a:bodyPr>
          <a:lstStyle/>
          <a:p>
            <a:r>
              <a:rPr lang="ja-JP" altLang="en-US" sz="10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４．世界水準の</a:t>
            </a:r>
            <a:r>
              <a:rPr lang="en-US" altLang="ja-JP" sz="10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MICE</a:t>
            </a:r>
            <a:r>
              <a:rPr lang="ja-JP" altLang="en-US" sz="1000" b="1" u="sng" dirty="0">
                <a:solidFill>
                  <a:srgbClr val="4F81BD"/>
                </a:solidFill>
                <a:latin typeface="Meiryo UI" panose="020B0604030504040204" pitchFamily="50" charset="-128"/>
                <a:ea typeface="Meiryo UI" panose="020B0604030504040204" pitchFamily="50" charset="-128"/>
                <a:cs typeface="Meiryo UI" panose="020B0604030504040204" pitchFamily="50" charset="-128"/>
              </a:rPr>
              <a:t>都市</a:t>
            </a:r>
          </a:p>
        </p:txBody>
      </p:sp>
      <p:graphicFrame>
        <p:nvGraphicFramePr>
          <p:cNvPr id="44" name="表 43"/>
          <p:cNvGraphicFramePr>
            <a:graphicFrameLocks noGrp="1"/>
          </p:cNvGraphicFramePr>
          <p:nvPr>
            <p:extLst>
              <p:ext uri="{D42A27DB-BD31-4B8C-83A1-F6EECF244321}">
                <p14:modId xmlns:p14="http://schemas.microsoft.com/office/powerpoint/2010/main" val="2346199295"/>
              </p:ext>
            </p:extLst>
          </p:nvPr>
        </p:nvGraphicFramePr>
        <p:xfrm>
          <a:off x="82800" y="4700253"/>
          <a:ext cx="9721741" cy="335280"/>
        </p:xfrm>
        <a:graphic>
          <a:graphicData uri="http://schemas.openxmlformats.org/drawingml/2006/table">
            <a:tbl>
              <a:tblPr firstRow="1" bandRow="1">
                <a:tableStyleId>{5C22544A-7EE6-4342-B048-85BDC9FD1C3A}</a:tableStyleId>
              </a:tblPr>
              <a:tblGrid>
                <a:gridCol w="9721741">
                  <a:extLst>
                    <a:ext uri="{9D8B030D-6E8A-4147-A177-3AD203B41FA5}">
                      <a16:colId xmlns:a16="http://schemas.microsoft.com/office/drawing/2014/main" val="554079531"/>
                    </a:ext>
                  </a:extLst>
                </a:gridCol>
              </a:tblGrid>
              <a:tr h="316736">
                <a:tc>
                  <a:txBody>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拡大の影響で延期・中止になった展示会等もあったが、大規模展示会の継続開催支援をはじめ、国際会議の誘致など、多様な人々が訪れ、集い、交流する活気あふれる都市をめざし取り組んだ。今後も、</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交流人口の増加やビジネス、イノベーションの機会創出に向けて戦略的に取組んでいく。</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262241449"/>
                  </a:ext>
                </a:extLst>
              </a:tr>
            </a:tbl>
          </a:graphicData>
        </a:graphic>
      </p:graphicFrame>
      <p:sp>
        <p:nvSpPr>
          <p:cNvPr id="45" name="テキスト ボックス 44"/>
          <p:cNvSpPr txBox="1"/>
          <p:nvPr/>
        </p:nvSpPr>
        <p:spPr>
          <a:xfrm>
            <a:off x="4831362" y="5105966"/>
            <a:ext cx="4967990" cy="215444"/>
          </a:xfrm>
          <a:prstGeom prst="rect">
            <a:avLst/>
          </a:prstGeom>
          <a:solidFill>
            <a:srgbClr val="4F81BD"/>
          </a:solidFill>
          <a:ln w="6350">
            <a:solidFill>
              <a:srgbClr val="4F81BD"/>
            </a:solidFill>
          </a:ln>
        </p:spPr>
        <p:txBody>
          <a:bodyPr wrap="square" rtlCol="0">
            <a:spAutoFit/>
          </a:bodyPr>
          <a:lstStyle/>
          <a:p>
            <a:r>
              <a:rPr lang="en-US" altLang="ja-JP"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MICE</a:t>
            </a:r>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推進に向けた取組み</a:t>
            </a:r>
          </a:p>
        </p:txBody>
      </p:sp>
      <p:sp>
        <p:nvSpPr>
          <p:cNvPr id="46" name="テキスト ボックス 45"/>
          <p:cNvSpPr txBox="1"/>
          <p:nvPr/>
        </p:nvSpPr>
        <p:spPr>
          <a:xfrm>
            <a:off x="92002" y="5267633"/>
            <a:ext cx="4673176" cy="1541448"/>
          </a:xfrm>
          <a:prstGeom prst="rect">
            <a:avLst/>
          </a:prstGeom>
          <a:noFill/>
          <a:ln w="6350">
            <a:solidFill>
              <a:srgbClr val="4F81BD"/>
            </a:solidFill>
          </a:ln>
        </p:spPr>
        <p:txBody>
          <a:bodyPr wrap="square" rtlCol="0">
            <a:spAutoFit/>
          </a:bodyPr>
          <a:lstStyle/>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等国際イベントに関する調査研究を行うとともに、府・市・経済界が一体となって取組みを進めるため、新たな</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戦略を策定する。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500"/>
              </a:lnSpc>
            </a:pP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2021</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・新たな</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戦略の策定</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5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：計画より遅延</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・国内外の</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誘致に向けた調査・研究を行い、</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月に調査委託事業者</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と契約を締結し調査を開始。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・第</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回大阪</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戦略検討会議の開催</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・調査結果報告書の納品（</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月）</a:t>
            </a:r>
            <a:endParaRPr lang="en-US" altLang="ja-JP" sz="700" strike="dblStrike"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なお、新たな</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戦略については、コロナ禍における</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の開催状況を踏まえ、</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年度中に策定予定</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テキスト ボックス 46"/>
          <p:cNvSpPr txBox="1"/>
          <p:nvPr/>
        </p:nvSpPr>
        <p:spPr>
          <a:xfrm>
            <a:off x="82800" y="5105966"/>
            <a:ext cx="4691580" cy="215444"/>
          </a:xfrm>
          <a:prstGeom prst="rect">
            <a:avLst/>
          </a:prstGeom>
          <a:solidFill>
            <a:srgbClr val="4F81BD"/>
          </a:solidFill>
          <a:ln w="6350">
            <a:solidFill>
              <a:srgbClr val="4F81BD"/>
            </a:solidFill>
          </a:ln>
        </p:spPr>
        <p:txBody>
          <a:bodyPr wrap="square" rtlCol="0">
            <a:spAutoFit/>
          </a:bodyPr>
          <a:lstStyle/>
          <a:p>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新たな</a:t>
            </a:r>
            <a:r>
              <a:rPr lang="en-US" altLang="ja-JP"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MICE</a:t>
            </a:r>
            <a:r>
              <a:rPr lang="ja-JP" altLang="en-US" sz="8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戦略の策定</a:t>
            </a:r>
          </a:p>
        </p:txBody>
      </p:sp>
      <p:pic>
        <p:nvPicPr>
          <p:cNvPr id="48" name="図 47">
            <a:extLst>
              <a:ext uri="{FF2B5EF4-FFF2-40B4-BE49-F238E27FC236}">
                <a16:creationId xmlns:a16="http://schemas.microsoft.com/office/drawing/2014/main" id="{550967A9-410A-46B7-B821-CC9F91663F21}"/>
              </a:ext>
            </a:extLst>
          </p:cNvPr>
          <p:cNvPicPr>
            <a:picLocks noChangeAspect="1"/>
          </p:cNvPicPr>
          <p:nvPr/>
        </p:nvPicPr>
        <p:blipFill>
          <a:blip r:embed="rId4" cstate="hqprint">
            <a:extLst>
              <a:ext uri="{28A0092B-C50C-407E-A947-70E740481C1C}">
                <a14:useLocalDpi xmlns:a14="http://schemas.microsoft.com/office/drawing/2010/main"/>
              </a:ext>
            </a:extLst>
          </a:blip>
          <a:stretch>
            <a:fillRect/>
          </a:stretch>
        </p:blipFill>
        <p:spPr>
          <a:xfrm>
            <a:off x="3100762" y="5704148"/>
            <a:ext cx="1464511" cy="821196"/>
          </a:xfrm>
          <a:prstGeom prst="rect">
            <a:avLst/>
          </a:prstGeom>
        </p:spPr>
      </p:pic>
      <p:sp>
        <p:nvSpPr>
          <p:cNvPr id="49" name="テキスト ボックス 48"/>
          <p:cNvSpPr txBox="1"/>
          <p:nvPr/>
        </p:nvSpPr>
        <p:spPr>
          <a:xfrm>
            <a:off x="4831362" y="5321240"/>
            <a:ext cx="4967990" cy="1502976"/>
          </a:xfrm>
          <a:prstGeom prst="rect">
            <a:avLst/>
          </a:prstGeom>
          <a:noFill/>
          <a:ln w="6350">
            <a:solidFill>
              <a:srgbClr val="4F81BD"/>
            </a:solidFill>
          </a:ln>
        </p:spPr>
        <p:txBody>
          <a:bodyPr wrap="square" rtlCol="0">
            <a:spAutoFit/>
          </a:bodyPr>
          <a:lstStyle/>
          <a:p>
            <a:pPr lvl="0">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の開催を通じた観光消費の拡大を図るとともに、大阪に集積する産業分野を生かしたビジネスやイノベーションの機会を創出するため、官民が一体となって戦略的に</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誘致を展開するとともに、大阪における</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受入体制の充実を図る。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5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2021</a:t>
            </a: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年度目標</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・国際会議誘致件数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500"/>
              </a:lnSpc>
            </a:pP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期末評価</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：計画どおりに実施</a:t>
            </a:r>
            <a:endParaRPr lang="en-US" altLang="ja-JP" sz="7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・コロナ禍でイベント開催に制限がある中、「ホテル・レストラン・ショー＆</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en-US" altLang="ja-JP" sz="700" dirty="0">
                <a:latin typeface="Meiryo UI" panose="020B0604030504040204" pitchFamily="50" charset="-128"/>
                <a:ea typeface="Meiryo UI" panose="020B0604030504040204" pitchFamily="50" charset="-128"/>
                <a:cs typeface="Meiryo UI" panose="020B0604030504040204" pitchFamily="50" charset="-128"/>
              </a:rPr>
              <a:t> FOODEX JAPAN in </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関西</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」の継続開催を支援するとともに、</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「外国人留学生エキスポ」など新たな観点からの</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誘致・創出に取り組んだ。</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　また、ポストコロナを見据え、国際会議の誘致にも取り組んだ。（国際会議誘致件数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15</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件）</a:t>
            </a:r>
            <a:endParaRPr lang="en-US" altLang="ja-JP" sz="7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50" name="グループ化 49"/>
          <p:cNvGrpSpPr/>
          <p:nvPr/>
        </p:nvGrpSpPr>
        <p:grpSpPr>
          <a:xfrm>
            <a:off x="7822958" y="5885986"/>
            <a:ext cx="1857342" cy="855382"/>
            <a:chOff x="7683768" y="5659257"/>
            <a:chExt cx="2073925" cy="980619"/>
          </a:xfrm>
        </p:grpSpPr>
        <p:pic>
          <p:nvPicPr>
            <p:cNvPr id="51" name="図 50"/>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7683768" y="5659257"/>
              <a:ext cx="994465" cy="790018"/>
            </a:xfrm>
            <a:prstGeom prst="rect">
              <a:avLst/>
            </a:prstGeom>
          </p:spPr>
        </p:pic>
        <p:pic>
          <p:nvPicPr>
            <p:cNvPr id="52" name="図 51"/>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8714745" y="5659257"/>
              <a:ext cx="1042948" cy="782330"/>
            </a:xfrm>
            <a:prstGeom prst="rect">
              <a:avLst/>
            </a:prstGeom>
          </p:spPr>
        </p:pic>
        <p:sp>
          <p:nvSpPr>
            <p:cNvPr id="53" name="テキスト ボックス 52"/>
            <p:cNvSpPr txBox="1"/>
            <p:nvPr/>
          </p:nvSpPr>
          <p:spPr>
            <a:xfrm>
              <a:off x="8149432" y="6439822"/>
              <a:ext cx="1057603" cy="200054"/>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提供：大阪観光局</a:t>
              </a:r>
            </a:p>
          </p:txBody>
        </p:sp>
      </p:grpSp>
      <p:grpSp>
        <p:nvGrpSpPr>
          <p:cNvPr id="54" name="グループ化 53"/>
          <p:cNvGrpSpPr/>
          <p:nvPr/>
        </p:nvGrpSpPr>
        <p:grpSpPr>
          <a:xfrm>
            <a:off x="5938588" y="5103720"/>
            <a:ext cx="792000" cy="216000"/>
            <a:chOff x="-1807864" y="2317564"/>
            <a:chExt cx="792000" cy="216000"/>
          </a:xfrm>
        </p:grpSpPr>
        <p:sp>
          <p:nvSpPr>
            <p:cNvPr id="55" name="楕円 54"/>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56" name="楕円 55"/>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pic>
        <p:nvPicPr>
          <p:cNvPr id="58" name="図 57"/>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6672367" y="1978815"/>
            <a:ext cx="630389" cy="870795"/>
          </a:xfrm>
          <a:prstGeom prst="rect">
            <a:avLst/>
          </a:prstGeom>
        </p:spPr>
      </p:pic>
      <p:grpSp>
        <p:nvGrpSpPr>
          <p:cNvPr id="59" name="グループ化 58">
            <a:extLst>
              <a:ext uri="{FF2B5EF4-FFF2-40B4-BE49-F238E27FC236}">
                <a16:creationId xmlns:a16="http://schemas.microsoft.com/office/drawing/2014/main" id="{D20A695D-B120-43BE-AD97-48BD005E0326}"/>
              </a:ext>
            </a:extLst>
          </p:cNvPr>
          <p:cNvGrpSpPr/>
          <p:nvPr/>
        </p:nvGrpSpPr>
        <p:grpSpPr>
          <a:xfrm>
            <a:off x="1136193" y="5104225"/>
            <a:ext cx="792000" cy="216000"/>
            <a:chOff x="-1807864" y="2317564"/>
            <a:chExt cx="792000" cy="216000"/>
          </a:xfrm>
        </p:grpSpPr>
        <p:sp>
          <p:nvSpPr>
            <p:cNvPr id="60" name="楕円 59">
              <a:extLst>
                <a:ext uri="{FF2B5EF4-FFF2-40B4-BE49-F238E27FC236}">
                  <a16:creationId xmlns:a16="http://schemas.microsoft.com/office/drawing/2014/main" id="{E07C451F-D261-4B95-AF29-97DB6D4903DF}"/>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61" name="楕円 60">
              <a:extLst>
                <a:ext uri="{FF2B5EF4-FFF2-40B4-BE49-F238E27FC236}">
                  <a16:creationId xmlns:a16="http://schemas.microsoft.com/office/drawing/2014/main" id="{5D107997-E99D-4E76-822E-48AC516012D4}"/>
                </a:ext>
              </a:extLst>
            </p:cNvPr>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solidFill>
                    <a:schemeClr val="tx1"/>
                  </a:solidFill>
                  <a:latin typeface="Meiryo UI" panose="020B0604030504040204" pitchFamily="50" charset="-128"/>
                  <a:ea typeface="Meiryo UI" panose="020B0604030504040204" pitchFamily="50" charset="-128"/>
                </a:rPr>
                <a:t>府市</a:t>
              </a:r>
            </a:p>
          </p:txBody>
        </p:sp>
      </p:grpSp>
    </p:spTree>
    <p:extLst>
      <p:ext uri="{BB962C8B-B14F-4D97-AF65-F5344CB8AC3E}">
        <p14:creationId xmlns:p14="http://schemas.microsoft.com/office/powerpoint/2010/main" val="65747121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4312</Words>
  <PresentationFormat>A4 210 x 297 mm</PresentationFormat>
  <Paragraphs>359</Paragraphs>
  <Slides>3</Slides>
  <Notes>3</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vt:i4>
      </vt:variant>
    </vt:vector>
  </HeadingPairs>
  <TitlesOfParts>
    <vt:vector size="7" baseType="lpstr">
      <vt:lpstr>Meiryo UI</vt:lpstr>
      <vt:lpstr>Arial</vt:lpstr>
      <vt:lpstr>Calibri</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dcterms:modified xsi:type="dcterms:W3CDTF">2022-09-01T06:51:52Z</dcterms:modified>
</cp:coreProperties>
</file>