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5"/>
  </p:notesMasterIdLst>
  <p:handoutMasterIdLst>
    <p:handoutMasterId r:id="rId6"/>
  </p:handoutMasterIdLst>
  <p:sldIdLst>
    <p:sldId id="335" r:id="rId2"/>
    <p:sldId id="336" r:id="rId3"/>
    <p:sldId id="325" r:id="rId4"/>
  </p:sldIdLst>
  <p:sldSz cx="9906000" cy="6858000" type="A4"/>
  <p:notesSz cx="9926638" cy="14355763"/>
  <p:defaultTextStyle>
    <a:defPPr>
      <a:defRPr lang="ja-JP"/>
    </a:defPPr>
    <a:lvl1pPr marL="0" algn="l" defTabSz="957816" rtl="0" eaLnBrk="1" latinLnBrk="0" hangingPunct="1">
      <a:defRPr kumimoji="1" sz="1900" kern="1200">
        <a:solidFill>
          <a:schemeClr val="tx1"/>
        </a:solidFill>
        <a:latin typeface="+mn-lt"/>
        <a:ea typeface="+mn-ea"/>
        <a:cs typeface="+mn-cs"/>
      </a:defRPr>
    </a:lvl1pPr>
    <a:lvl2pPr marL="478908" algn="l" defTabSz="957816" rtl="0" eaLnBrk="1" latinLnBrk="0" hangingPunct="1">
      <a:defRPr kumimoji="1" sz="1900" kern="1200">
        <a:solidFill>
          <a:schemeClr val="tx1"/>
        </a:solidFill>
        <a:latin typeface="+mn-lt"/>
        <a:ea typeface="+mn-ea"/>
        <a:cs typeface="+mn-cs"/>
      </a:defRPr>
    </a:lvl2pPr>
    <a:lvl3pPr marL="957816" algn="l" defTabSz="957816" rtl="0" eaLnBrk="1" latinLnBrk="0" hangingPunct="1">
      <a:defRPr kumimoji="1" sz="1900" kern="1200">
        <a:solidFill>
          <a:schemeClr val="tx1"/>
        </a:solidFill>
        <a:latin typeface="+mn-lt"/>
        <a:ea typeface="+mn-ea"/>
        <a:cs typeface="+mn-cs"/>
      </a:defRPr>
    </a:lvl3pPr>
    <a:lvl4pPr marL="1436724" algn="l" defTabSz="957816" rtl="0" eaLnBrk="1" latinLnBrk="0" hangingPunct="1">
      <a:defRPr kumimoji="1" sz="1900" kern="1200">
        <a:solidFill>
          <a:schemeClr val="tx1"/>
        </a:solidFill>
        <a:latin typeface="+mn-lt"/>
        <a:ea typeface="+mn-ea"/>
        <a:cs typeface="+mn-cs"/>
      </a:defRPr>
    </a:lvl4pPr>
    <a:lvl5pPr marL="1915631" algn="l" defTabSz="957816" rtl="0" eaLnBrk="1" latinLnBrk="0" hangingPunct="1">
      <a:defRPr kumimoji="1" sz="1900" kern="1200">
        <a:solidFill>
          <a:schemeClr val="tx1"/>
        </a:solidFill>
        <a:latin typeface="+mn-lt"/>
        <a:ea typeface="+mn-ea"/>
        <a:cs typeface="+mn-cs"/>
      </a:defRPr>
    </a:lvl5pPr>
    <a:lvl6pPr marL="2394539" algn="l" defTabSz="957816" rtl="0" eaLnBrk="1" latinLnBrk="0" hangingPunct="1">
      <a:defRPr kumimoji="1" sz="1900" kern="1200">
        <a:solidFill>
          <a:schemeClr val="tx1"/>
        </a:solidFill>
        <a:latin typeface="+mn-lt"/>
        <a:ea typeface="+mn-ea"/>
        <a:cs typeface="+mn-cs"/>
      </a:defRPr>
    </a:lvl6pPr>
    <a:lvl7pPr marL="2873447" algn="l" defTabSz="957816" rtl="0" eaLnBrk="1" latinLnBrk="0" hangingPunct="1">
      <a:defRPr kumimoji="1" sz="1900" kern="1200">
        <a:solidFill>
          <a:schemeClr val="tx1"/>
        </a:solidFill>
        <a:latin typeface="+mn-lt"/>
        <a:ea typeface="+mn-ea"/>
        <a:cs typeface="+mn-cs"/>
      </a:defRPr>
    </a:lvl7pPr>
    <a:lvl8pPr marL="3352355" algn="l" defTabSz="957816" rtl="0" eaLnBrk="1" latinLnBrk="0" hangingPunct="1">
      <a:defRPr kumimoji="1" sz="1900" kern="1200">
        <a:solidFill>
          <a:schemeClr val="tx1"/>
        </a:solidFill>
        <a:latin typeface="+mn-lt"/>
        <a:ea typeface="+mn-ea"/>
        <a:cs typeface="+mn-cs"/>
      </a:defRPr>
    </a:lvl8pPr>
    <a:lvl9pPr marL="3831263" algn="l" defTabSz="957816" rtl="0" eaLnBrk="1" latinLnBrk="0" hangingPunct="1">
      <a:defRPr kumimoji="1"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FF"/>
    <a:srgbClr val="FF6600"/>
    <a:srgbClr val="3333FF"/>
    <a:srgbClr val="FFFF66"/>
    <a:srgbClr val="4F81BD"/>
    <a:srgbClr val="D0D8E8"/>
    <a:srgbClr val="E9ED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574" autoAdjust="0"/>
    <p:restoredTop sz="94434" autoAdjust="0"/>
  </p:normalViewPr>
  <p:slideViewPr>
    <p:cSldViewPr>
      <p:cViewPr varScale="1">
        <p:scale>
          <a:sx n="91" d="100"/>
          <a:sy n="91" d="100"/>
        </p:scale>
        <p:origin x="882" y="84"/>
      </p:cViewPr>
      <p:guideLst>
        <p:guide orient="horz" pos="2160"/>
        <p:guide pos="312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52" d="100"/>
          <a:sy n="52" d="100"/>
        </p:scale>
        <p:origin x="295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3" y="14"/>
            <a:ext cx="4302625" cy="718591"/>
          </a:xfrm>
          <a:prstGeom prst="rect">
            <a:avLst/>
          </a:prstGeom>
        </p:spPr>
        <p:txBody>
          <a:bodyPr vert="horz" lIns="132560" tIns="66273" rIns="132560" bIns="66273" rtlCol="0"/>
          <a:lstStyle>
            <a:lvl1pPr algn="l">
              <a:defRPr sz="1700"/>
            </a:lvl1pPr>
          </a:lstStyle>
          <a:p>
            <a:endParaRPr kumimoji="1" lang="ja-JP" altLang="en-US"/>
          </a:p>
        </p:txBody>
      </p:sp>
      <p:sp>
        <p:nvSpPr>
          <p:cNvPr id="3" name="日付プレースホルダー 2"/>
          <p:cNvSpPr>
            <a:spLocks noGrp="1"/>
          </p:cNvSpPr>
          <p:nvPr>
            <p:ph type="dt" sz="quarter" idx="1"/>
          </p:nvPr>
        </p:nvSpPr>
        <p:spPr>
          <a:xfrm>
            <a:off x="5621703" y="14"/>
            <a:ext cx="4302625" cy="718591"/>
          </a:xfrm>
          <a:prstGeom prst="rect">
            <a:avLst/>
          </a:prstGeom>
        </p:spPr>
        <p:txBody>
          <a:bodyPr vert="horz" lIns="132560" tIns="66273" rIns="132560" bIns="66273" rtlCol="0"/>
          <a:lstStyle>
            <a:lvl1pPr algn="r">
              <a:defRPr sz="1700"/>
            </a:lvl1pPr>
          </a:lstStyle>
          <a:p>
            <a:fld id="{34B1B429-954D-41B5-A09A-A56172F1A47F}" type="datetimeFigureOut">
              <a:rPr kumimoji="1" lang="ja-JP" altLang="en-US" smtClean="0"/>
              <a:t>2022/9/1</a:t>
            </a:fld>
            <a:endParaRPr kumimoji="1" lang="ja-JP" altLang="en-US"/>
          </a:p>
        </p:txBody>
      </p:sp>
      <p:sp>
        <p:nvSpPr>
          <p:cNvPr id="4" name="フッター プレースホルダー 3"/>
          <p:cNvSpPr>
            <a:spLocks noGrp="1"/>
          </p:cNvSpPr>
          <p:nvPr>
            <p:ph type="ftr" sz="quarter" idx="2"/>
          </p:nvPr>
        </p:nvSpPr>
        <p:spPr>
          <a:xfrm>
            <a:off x="13" y="13634894"/>
            <a:ext cx="4302625" cy="718591"/>
          </a:xfrm>
          <a:prstGeom prst="rect">
            <a:avLst/>
          </a:prstGeom>
        </p:spPr>
        <p:txBody>
          <a:bodyPr vert="horz" lIns="132560" tIns="66273" rIns="132560" bIns="66273" rtlCol="0" anchor="b"/>
          <a:lstStyle>
            <a:lvl1pPr algn="l">
              <a:defRPr sz="1700"/>
            </a:lvl1pPr>
          </a:lstStyle>
          <a:p>
            <a:endParaRPr kumimoji="1" lang="ja-JP" altLang="en-US"/>
          </a:p>
        </p:txBody>
      </p:sp>
      <p:sp>
        <p:nvSpPr>
          <p:cNvPr id="5" name="スライド番号プレースホルダー 4"/>
          <p:cNvSpPr>
            <a:spLocks noGrp="1"/>
          </p:cNvSpPr>
          <p:nvPr>
            <p:ph type="sldNum" sz="quarter" idx="3"/>
          </p:nvPr>
        </p:nvSpPr>
        <p:spPr>
          <a:xfrm>
            <a:off x="5621703" y="13634894"/>
            <a:ext cx="4302625" cy="718591"/>
          </a:xfrm>
          <a:prstGeom prst="rect">
            <a:avLst/>
          </a:prstGeom>
        </p:spPr>
        <p:txBody>
          <a:bodyPr vert="horz" lIns="132560" tIns="66273" rIns="132560" bIns="66273" rtlCol="0" anchor="b"/>
          <a:lstStyle>
            <a:lvl1pPr algn="r">
              <a:defRPr sz="1700"/>
            </a:lvl1pPr>
          </a:lstStyle>
          <a:p>
            <a:fld id="{D4C43641-6CD8-47D0-A001-EB1EDC16A42E}" type="slidenum">
              <a:rPr kumimoji="1" lang="ja-JP" altLang="en-US" smtClean="0"/>
              <a:t>‹#›</a:t>
            </a:fld>
            <a:endParaRPr kumimoji="1" lang="ja-JP" altLang="en-US"/>
          </a:p>
        </p:txBody>
      </p:sp>
    </p:spTree>
    <p:extLst>
      <p:ext uri="{BB962C8B-B14F-4D97-AF65-F5344CB8AC3E}">
        <p14:creationId xmlns:p14="http://schemas.microsoft.com/office/powerpoint/2010/main" val="184576341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3" y="14"/>
            <a:ext cx="4302625" cy="718591"/>
          </a:xfrm>
          <a:prstGeom prst="rect">
            <a:avLst/>
          </a:prstGeom>
        </p:spPr>
        <p:txBody>
          <a:bodyPr vert="horz" lIns="132560" tIns="66273" rIns="132560" bIns="66273" rtlCol="0"/>
          <a:lstStyle>
            <a:lvl1pPr algn="l">
              <a:defRPr sz="1700"/>
            </a:lvl1pPr>
          </a:lstStyle>
          <a:p>
            <a:endParaRPr kumimoji="1" lang="ja-JP" altLang="en-US"/>
          </a:p>
        </p:txBody>
      </p:sp>
      <p:sp>
        <p:nvSpPr>
          <p:cNvPr id="3" name="日付プレースホルダー 2"/>
          <p:cNvSpPr>
            <a:spLocks noGrp="1"/>
          </p:cNvSpPr>
          <p:nvPr>
            <p:ph type="dt" idx="1"/>
          </p:nvPr>
        </p:nvSpPr>
        <p:spPr>
          <a:xfrm>
            <a:off x="5621703" y="14"/>
            <a:ext cx="4302625" cy="718591"/>
          </a:xfrm>
          <a:prstGeom prst="rect">
            <a:avLst/>
          </a:prstGeom>
        </p:spPr>
        <p:txBody>
          <a:bodyPr vert="horz" lIns="132560" tIns="66273" rIns="132560" bIns="66273" rtlCol="0"/>
          <a:lstStyle>
            <a:lvl1pPr algn="r">
              <a:defRPr sz="1700"/>
            </a:lvl1pPr>
          </a:lstStyle>
          <a:p>
            <a:fld id="{5B88DDF3-744A-409A-A8FA-7A07472BA875}" type="datetimeFigureOut">
              <a:rPr kumimoji="1" lang="ja-JP" altLang="en-US" smtClean="0"/>
              <a:t>2022/9/1</a:t>
            </a:fld>
            <a:endParaRPr kumimoji="1" lang="ja-JP" altLang="en-US"/>
          </a:p>
        </p:txBody>
      </p:sp>
      <p:sp>
        <p:nvSpPr>
          <p:cNvPr id="4" name="スライド イメージ プレースホルダー 3"/>
          <p:cNvSpPr>
            <a:spLocks noGrp="1" noRot="1" noChangeAspect="1"/>
          </p:cNvSpPr>
          <p:nvPr>
            <p:ph type="sldImg" idx="2"/>
          </p:nvPr>
        </p:nvSpPr>
        <p:spPr>
          <a:xfrm>
            <a:off x="1074738" y="1076325"/>
            <a:ext cx="7777162" cy="5384800"/>
          </a:xfrm>
          <a:prstGeom prst="rect">
            <a:avLst/>
          </a:prstGeom>
          <a:noFill/>
          <a:ln w="12700">
            <a:solidFill>
              <a:prstClr val="black"/>
            </a:solidFill>
          </a:ln>
        </p:spPr>
        <p:txBody>
          <a:bodyPr vert="horz" lIns="132560" tIns="66273" rIns="132560" bIns="66273" rtlCol="0" anchor="ctr"/>
          <a:lstStyle/>
          <a:p>
            <a:endParaRPr lang="ja-JP" altLang="en-US"/>
          </a:p>
        </p:txBody>
      </p:sp>
      <p:sp>
        <p:nvSpPr>
          <p:cNvPr id="5" name="ノート プレースホルダー 4"/>
          <p:cNvSpPr>
            <a:spLocks noGrp="1"/>
          </p:cNvSpPr>
          <p:nvPr>
            <p:ph type="body" sz="quarter" idx="3"/>
          </p:nvPr>
        </p:nvSpPr>
        <p:spPr>
          <a:xfrm>
            <a:off x="992206" y="6818602"/>
            <a:ext cx="7942239" cy="6460437"/>
          </a:xfrm>
          <a:prstGeom prst="rect">
            <a:avLst/>
          </a:prstGeom>
        </p:spPr>
        <p:txBody>
          <a:bodyPr vert="horz" lIns="132560" tIns="66273" rIns="132560" bIns="6627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3" y="13634894"/>
            <a:ext cx="4302625" cy="718591"/>
          </a:xfrm>
          <a:prstGeom prst="rect">
            <a:avLst/>
          </a:prstGeom>
        </p:spPr>
        <p:txBody>
          <a:bodyPr vert="horz" lIns="132560" tIns="66273" rIns="132560" bIns="66273" rtlCol="0" anchor="b"/>
          <a:lstStyle>
            <a:lvl1pPr algn="l">
              <a:defRPr sz="1700"/>
            </a:lvl1pPr>
          </a:lstStyle>
          <a:p>
            <a:endParaRPr kumimoji="1" lang="ja-JP" altLang="en-US"/>
          </a:p>
        </p:txBody>
      </p:sp>
      <p:sp>
        <p:nvSpPr>
          <p:cNvPr id="7" name="スライド番号プレースホルダー 6"/>
          <p:cNvSpPr>
            <a:spLocks noGrp="1"/>
          </p:cNvSpPr>
          <p:nvPr>
            <p:ph type="sldNum" sz="quarter" idx="5"/>
          </p:nvPr>
        </p:nvSpPr>
        <p:spPr>
          <a:xfrm>
            <a:off x="5621703" y="13634894"/>
            <a:ext cx="4302625" cy="718591"/>
          </a:xfrm>
          <a:prstGeom prst="rect">
            <a:avLst/>
          </a:prstGeom>
        </p:spPr>
        <p:txBody>
          <a:bodyPr vert="horz" lIns="132560" tIns="66273" rIns="132560" bIns="66273" rtlCol="0" anchor="b"/>
          <a:lstStyle>
            <a:lvl1pPr algn="r">
              <a:defRPr sz="1700"/>
            </a:lvl1pPr>
          </a:lstStyle>
          <a:p>
            <a:fld id="{C49E128D-ADCE-40C3-812B-5A8D45823D12}" type="slidenum">
              <a:rPr kumimoji="1" lang="ja-JP" altLang="en-US" smtClean="0"/>
              <a:t>‹#›</a:t>
            </a:fld>
            <a:endParaRPr kumimoji="1" lang="ja-JP" altLang="en-US"/>
          </a:p>
        </p:txBody>
      </p:sp>
    </p:spTree>
    <p:extLst>
      <p:ext uri="{BB962C8B-B14F-4D97-AF65-F5344CB8AC3E}">
        <p14:creationId xmlns:p14="http://schemas.microsoft.com/office/powerpoint/2010/main" val="266757446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C49E128D-ADCE-40C3-812B-5A8D45823D12}" type="slidenum">
              <a:rPr kumimoji="1" lang="ja-JP" altLang="en-US" smtClean="0"/>
              <a:t>1</a:t>
            </a:fld>
            <a:endParaRPr kumimoji="1" lang="ja-JP" altLang="en-US"/>
          </a:p>
        </p:txBody>
      </p:sp>
    </p:spTree>
    <p:extLst>
      <p:ext uri="{BB962C8B-B14F-4D97-AF65-F5344CB8AC3E}">
        <p14:creationId xmlns:p14="http://schemas.microsoft.com/office/powerpoint/2010/main" val="2612330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C49E128D-ADCE-40C3-812B-5A8D45823D12}" type="slidenum">
              <a:rPr kumimoji="1" lang="ja-JP" altLang="en-US" smtClean="0"/>
              <a:t>2</a:t>
            </a:fld>
            <a:endParaRPr kumimoji="1" lang="ja-JP" altLang="en-US"/>
          </a:p>
        </p:txBody>
      </p:sp>
    </p:spTree>
    <p:extLst>
      <p:ext uri="{BB962C8B-B14F-4D97-AF65-F5344CB8AC3E}">
        <p14:creationId xmlns:p14="http://schemas.microsoft.com/office/powerpoint/2010/main" val="15405563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C49E128D-ADCE-40C3-812B-5A8D45823D12}" type="slidenum">
              <a:rPr kumimoji="1" lang="ja-JP" altLang="en-US" smtClean="0"/>
              <a:t>3</a:t>
            </a:fld>
            <a:endParaRPr kumimoji="1" lang="ja-JP" altLang="en-US"/>
          </a:p>
        </p:txBody>
      </p:sp>
    </p:spTree>
    <p:extLst>
      <p:ext uri="{BB962C8B-B14F-4D97-AF65-F5344CB8AC3E}">
        <p14:creationId xmlns:p14="http://schemas.microsoft.com/office/powerpoint/2010/main" val="2306667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78908" indent="0" algn="ctr">
              <a:buNone/>
              <a:defRPr>
                <a:solidFill>
                  <a:schemeClr val="tx1">
                    <a:tint val="75000"/>
                  </a:schemeClr>
                </a:solidFill>
              </a:defRPr>
            </a:lvl2pPr>
            <a:lvl3pPr marL="957816" indent="0" algn="ctr">
              <a:buNone/>
              <a:defRPr>
                <a:solidFill>
                  <a:schemeClr val="tx1">
                    <a:tint val="75000"/>
                  </a:schemeClr>
                </a:solidFill>
              </a:defRPr>
            </a:lvl3pPr>
            <a:lvl4pPr marL="1436724" indent="0" algn="ctr">
              <a:buNone/>
              <a:defRPr>
                <a:solidFill>
                  <a:schemeClr val="tx1">
                    <a:tint val="75000"/>
                  </a:schemeClr>
                </a:solidFill>
              </a:defRPr>
            </a:lvl4pPr>
            <a:lvl5pPr marL="1915631" indent="0" algn="ctr">
              <a:buNone/>
              <a:defRPr>
                <a:solidFill>
                  <a:schemeClr val="tx1">
                    <a:tint val="75000"/>
                  </a:schemeClr>
                </a:solidFill>
              </a:defRPr>
            </a:lvl5pPr>
            <a:lvl6pPr marL="2394539" indent="0" algn="ctr">
              <a:buNone/>
              <a:defRPr>
                <a:solidFill>
                  <a:schemeClr val="tx1">
                    <a:tint val="75000"/>
                  </a:schemeClr>
                </a:solidFill>
              </a:defRPr>
            </a:lvl6pPr>
            <a:lvl7pPr marL="2873447" indent="0" algn="ctr">
              <a:buNone/>
              <a:defRPr>
                <a:solidFill>
                  <a:schemeClr val="tx1">
                    <a:tint val="75000"/>
                  </a:schemeClr>
                </a:solidFill>
              </a:defRPr>
            </a:lvl7pPr>
            <a:lvl8pPr marL="3352355" indent="0" algn="ctr">
              <a:buNone/>
              <a:defRPr>
                <a:solidFill>
                  <a:schemeClr val="tx1">
                    <a:tint val="75000"/>
                  </a:schemeClr>
                </a:solidFill>
              </a:defRPr>
            </a:lvl8pPr>
            <a:lvl9pPr marL="3831263"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21921BF-A6C0-4B0E-8A79-C82E8C47DA6E}" type="datetime1">
              <a:rPr kumimoji="1" lang="ja-JP" altLang="en-US" smtClean="0"/>
              <a:t>2022/9/1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28448228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 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37C3ED9-EE00-4554-936C-F8C249380D43}" type="datetime1">
              <a:rPr kumimoji="1" lang="ja-JP" altLang="en-US" smtClean="0"/>
              <a:t>2022/9/1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33389917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C4F0C13-4533-4EFC-B43F-2082BCC8E794}" type="datetime1">
              <a:rPr kumimoji="1" lang="ja-JP" altLang="en-US" smtClean="0"/>
              <a:t>2022/9/1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1271893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0DBD5B3-DD61-4729-807D-BB1291DC3D84}" type="datetime1">
              <a:rPr kumimoji="1" lang="ja-JP" altLang="en-US" smtClean="0"/>
              <a:t>2022/9/1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1602143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2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4"/>
            <a:ext cx="8420100" cy="1500187"/>
          </a:xfrm>
        </p:spPr>
        <p:txBody>
          <a:bodyPr anchor="b"/>
          <a:lstStyle>
            <a:lvl1pPr marL="0" indent="0">
              <a:buNone/>
              <a:defRPr sz="2100">
                <a:solidFill>
                  <a:schemeClr val="tx1">
                    <a:tint val="75000"/>
                  </a:schemeClr>
                </a:solidFill>
              </a:defRPr>
            </a:lvl1pPr>
            <a:lvl2pPr marL="478908" indent="0">
              <a:buNone/>
              <a:defRPr sz="1900">
                <a:solidFill>
                  <a:schemeClr val="tx1">
                    <a:tint val="75000"/>
                  </a:schemeClr>
                </a:solidFill>
              </a:defRPr>
            </a:lvl2pPr>
            <a:lvl3pPr marL="957816" indent="0">
              <a:buNone/>
              <a:defRPr sz="1600">
                <a:solidFill>
                  <a:schemeClr val="tx1">
                    <a:tint val="75000"/>
                  </a:schemeClr>
                </a:solidFill>
              </a:defRPr>
            </a:lvl3pPr>
            <a:lvl4pPr marL="1436724" indent="0">
              <a:buNone/>
              <a:defRPr sz="1500">
                <a:solidFill>
                  <a:schemeClr val="tx1">
                    <a:tint val="75000"/>
                  </a:schemeClr>
                </a:solidFill>
              </a:defRPr>
            </a:lvl4pPr>
            <a:lvl5pPr marL="1915631" indent="0">
              <a:buNone/>
              <a:defRPr sz="1500">
                <a:solidFill>
                  <a:schemeClr val="tx1">
                    <a:tint val="75000"/>
                  </a:schemeClr>
                </a:solidFill>
              </a:defRPr>
            </a:lvl5pPr>
            <a:lvl6pPr marL="2394539" indent="0">
              <a:buNone/>
              <a:defRPr sz="1500">
                <a:solidFill>
                  <a:schemeClr val="tx1">
                    <a:tint val="75000"/>
                  </a:schemeClr>
                </a:solidFill>
              </a:defRPr>
            </a:lvl6pPr>
            <a:lvl7pPr marL="2873447" indent="0">
              <a:buNone/>
              <a:defRPr sz="1500">
                <a:solidFill>
                  <a:schemeClr val="tx1">
                    <a:tint val="75000"/>
                  </a:schemeClr>
                </a:solidFill>
              </a:defRPr>
            </a:lvl7pPr>
            <a:lvl8pPr marL="3352355" indent="0">
              <a:buNone/>
              <a:defRPr sz="1500">
                <a:solidFill>
                  <a:schemeClr val="tx1">
                    <a:tint val="75000"/>
                  </a:schemeClr>
                </a:solidFill>
              </a:defRPr>
            </a:lvl8pPr>
            <a:lvl9pPr marL="3831263" indent="0">
              <a:buNone/>
              <a:defRPr sz="15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F3169B97-A139-4291-8C15-455326CABC95}" type="datetime1">
              <a:rPr kumimoji="1" lang="ja-JP" altLang="en-US" smtClean="0"/>
              <a:t>2022/9/1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1783942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2498872E-1EFF-4F45-84BF-E87D425A989E}" type="datetime1">
              <a:rPr kumimoji="1" lang="ja-JP" altLang="en-US" smtClean="0"/>
              <a:t>2022/9/1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10372135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500" b="1"/>
            </a:lvl1pPr>
            <a:lvl2pPr marL="478908" indent="0">
              <a:buNone/>
              <a:defRPr sz="2100" b="1"/>
            </a:lvl2pPr>
            <a:lvl3pPr marL="957816" indent="0">
              <a:buNone/>
              <a:defRPr sz="1900" b="1"/>
            </a:lvl3pPr>
            <a:lvl4pPr marL="1436724" indent="0">
              <a:buNone/>
              <a:defRPr sz="1600" b="1"/>
            </a:lvl4pPr>
            <a:lvl5pPr marL="1915631" indent="0">
              <a:buNone/>
              <a:defRPr sz="1600" b="1"/>
            </a:lvl5pPr>
            <a:lvl6pPr marL="2394539" indent="0">
              <a:buNone/>
              <a:defRPr sz="1600" b="1"/>
            </a:lvl6pPr>
            <a:lvl7pPr marL="2873447" indent="0">
              <a:buNone/>
              <a:defRPr sz="1600" b="1"/>
            </a:lvl7pPr>
            <a:lvl8pPr marL="3352355" indent="0">
              <a:buNone/>
              <a:defRPr sz="1600" b="1"/>
            </a:lvl8pPr>
            <a:lvl9pPr marL="3831263"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500"/>
            </a:lvl1pPr>
            <a:lvl2pPr>
              <a:defRPr sz="2100"/>
            </a:lvl2pPr>
            <a:lvl3pPr>
              <a:defRPr sz="19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500" b="1"/>
            </a:lvl1pPr>
            <a:lvl2pPr marL="478908" indent="0">
              <a:buNone/>
              <a:defRPr sz="2100" b="1"/>
            </a:lvl2pPr>
            <a:lvl3pPr marL="957816" indent="0">
              <a:buNone/>
              <a:defRPr sz="1900" b="1"/>
            </a:lvl3pPr>
            <a:lvl4pPr marL="1436724" indent="0">
              <a:buNone/>
              <a:defRPr sz="1600" b="1"/>
            </a:lvl4pPr>
            <a:lvl5pPr marL="1915631" indent="0">
              <a:buNone/>
              <a:defRPr sz="1600" b="1"/>
            </a:lvl5pPr>
            <a:lvl6pPr marL="2394539" indent="0">
              <a:buNone/>
              <a:defRPr sz="1600" b="1"/>
            </a:lvl6pPr>
            <a:lvl7pPr marL="2873447" indent="0">
              <a:buNone/>
              <a:defRPr sz="1600" b="1"/>
            </a:lvl7pPr>
            <a:lvl8pPr marL="3352355" indent="0">
              <a:buNone/>
              <a:defRPr sz="1600" b="1"/>
            </a:lvl8pPr>
            <a:lvl9pPr marL="3831263"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500"/>
            </a:lvl1pPr>
            <a:lvl2pPr>
              <a:defRPr sz="2100"/>
            </a:lvl2pPr>
            <a:lvl3pPr>
              <a:defRPr sz="19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3BB23EFB-C6E8-45FD-92BB-6B9C41DACBC0}" type="datetime1">
              <a:rPr kumimoji="1" lang="ja-JP" altLang="en-US" smtClean="0"/>
              <a:t>2022/9/1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30523475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50DC387-986C-4CF8-9B84-2D674ADD3B9E}" type="datetime1">
              <a:rPr kumimoji="1" lang="ja-JP" altLang="en-US" smtClean="0"/>
              <a:t>2022/9/1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20745958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EAB7A00-A7E1-4F45-BE7B-0FDA4117455C}" type="datetime1">
              <a:rPr kumimoji="1" lang="ja-JP" altLang="en-US" smtClean="0"/>
              <a:t>2022/9/1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58932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 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1" y="273050"/>
            <a:ext cx="3259006" cy="1162050"/>
          </a:xfrm>
        </p:spPr>
        <p:txBody>
          <a:bodyPr anchor="b"/>
          <a:lstStyle>
            <a:lvl1pPr algn="l">
              <a:defRPr sz="21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400"/>
            </a:lvl1pPr>
            <a:lvl2pPr>
              <a:defRPr sz="2900"/>
            </a:lvl2pPr>
            <a:lvl3pPr>
              <a:defRPr sz="2500"/>
            </a:lvl3pPr>
            <a:lvl4pPr>
              <a:defRPr sz="2100"/>
            </a:lvl4pPr>
            <a:lvl5pPr>
              <a:defRPr sz="2100"/>
            </a:lvl5pPr>
            <a:lvl6pPr>
              <a:defRPr sz="2100"/>
            </a:lvl6pPr>
            <a:lvl7pPr>
              <a:defRPr sz="2100"/>
            </a:lvl7pPr>
            <a:lvl8pPr>
              <a:defRPr sz="2100"/>
            </a:lvl8pPr>
            <a:lvl9pPr>
              <a:defRPr sz="21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1" y="1435101"/>
            <a:ext cx="3259006" cy="4691063"/>
          </a:xfrm>
        </p:spPr>
        <p:txBody>
          <a:bodyPr/>
          <a:lstStyle>
            <a:lvl1pPr marL="0" indent="0">
              <a:buNone/>
              <a:defRPr sz="1500"/>
            </a:lvl1pPr>
            <a:lvl2pPr marL="478908" indent="0">
              <a:buNone/>
              <a:defRPr sz="1300"/>
            </a:lvl2pPr>
            <a:lvl3pPr marL="957816" indent="0">
              <a:buNone/>
              <a:defRPr sz="1000"/>
            </a:lvl3pPr>
            <a:lvl4pPr marL="1436724" indent="0">
              <a:buNone/>
              <a:defRPr sz="1000"/>
            </a:lvl4pPr>
            <a:lvl5pPr marL="1915631" indent="0">
              <a:buNone/>
              <a:defRPr sz="1000"/>
            </a:lvl5pPr>
            <a:lvl6pPr marL="2394539" indent="0">
              <a:buNone/>
              <a:defRPr sz="1000"/>
            </a:lvl6pPr>
            <a:lvl7pPr marL="2873447" indent="0">
              <a:buNone/>
              <a:defRPr sz="1000"/>
            </a:lvl7pPr>
            <a:lvl8pPr marL="3352355" indent="0">
              <a:buNone/>
              <a:defRPr sz="1000"/>
            </a:lvl8pPr>
            <a:lvl9pPr marL="3831263"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BCEF907-2261-4CFD-9FF5-F1C485FAD430}" type="datetime1">
              <a:rPr kumimoji="1" lang="ja-JP" altLang="en-US" smtClean="0"/>
              <a:t>2022/9/1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688106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1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400"/>
            </a:lvl1pPr>
            <a:lvl2pPr marL="478908" indent="0">
              <a:buNone/>
              <a:defRPr sz="2900"/>
            </a:lvl2pPr>
            <a:lvl3pPr marL="957816" indent="0">
              <a:buNone/>
              <a:defRPr sz="2500"/>
            </a:lvl3pPr>
            <a:lvl4pPr marL="1436724" indent="0">
              <a:buNone/>
              <a:defRPr sz="2100"/>
            </a:lvl4pPr>
            <a:lvl5pPr marL="1915631" indent="0">
              <a:buNone/>
              <a:defRPr sz="2100"/>
            </a:lvl5pPr>
            <a:lvl6pPr marL="2394539" indent="0">
              <a:buNone/>
              <a:defRPr sz="2100"/>
            </a:lvl6pPr>
            <a:lvl7pPr marL="2873447" indent="0">
              <a:buNone/>
              <a:defRPr sz="2100"/>
            </a:lvl7pPr>
            <a:lvl8pPr marL="3352355" indent="0">
              <a:buNone/>
              <a:defRPr sz="2100"/>
            </a:lvl8pPr>
            <a:lvl9pPr marL="3831263" indent="0">
              <a:buNone/>
              <a:defRPr sz="21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500"/>
            </a:lvl1pPr>
            <a:lvl2pPr marL="478908" indent="0">
              <a:buNone/>
              <a:defRPr sz="1300"/>
            </a:lvl2pPr>
            <a:lvl3pPr marL="957816" indent="0">
              <a:buNone/>
              <a:defRPr sz="1000"/>
            </a:lvl3pPr>
            <a:lvl4pPr marL="1436724" indent="0">
              <a:buNone/>
              <a:defRPr sz="1000"/>
            </a:lvl4pPr>
            <a:lvl5pPr marL="1915631" indent="0">
              <a:buNone/>
              <a:defRPr sz="1000"/>
            </a:lvl5pPr>
            <a:lvl6pPr marL="2394539" indent="0">
              <a:buNone/>
              <a:defRPr sz="1000"/>
            </a:lvl6pPr>
            <a:lvl7pPr marL="2873447" indent="0">
              <a:buNone/>
              <a:defRPr sz="1000"/>
            </a:lvl7pPr>
            <a:lvl8pPr marL="3352355" indent="0">
              <a:buNone/>
              <a:defRPr sz="1000"/>
            </a:lvl8pPr>
            <a:lvl9pPr marL="3831263"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76A7956-C962-4E2B-83CB-AC04A62C8AF7}" type="datetime1">
              <a:rPr kumimoji="1" lang="ja-JP" altLang="en-US" smtClean="0"/>
              <a:t>2022/9/1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32142688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5782" tIns="47891" rIns="95782" bIns="47891"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5782" tIns="47891" rIns="95782" bIns="47891"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5782" tIns="47891" rIns="95782" bIns="47891" rtlCol="0" anchor="ctr"/>
          <a:lstStyle>
            <a:lvl1pPr algn="l">
              <a:defRPr sz="1300">
                <a:solidFill>
                  <a:schemeClr val="tx1">
                    <a:tint val="75000"/>
                  </a:schemeClr>
                </a:solidFill>
              </a:defRPr>
            </a:lvl1pPr>
          </a:lstStyle>
          <a:p>
            <a:fld id="{A8AA8E67-DB69-4347-B622-4C7CC8B252C0}" type="datetime1">
              <a:rPr kumimoji="1" lang="ja-JP" altLang="en-US" smtClean="0"/>
              <a:t>2022/9/1</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5782" tIns="47891" rIns="95782" bIns="47891" rtlCol="0" anchor="ctr"/>
          <a:lstStyle>
            <a:lvl1pPr algn="ctr">
              <a:defRPr sz="13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5782" tIns="47891" rIns="95782" bIns="47891" rtlCol="0" anchor="ctr"/>
          <a:lstStyle>
            <a:lvl1pPr algn="r">
              <a:defRPr sz="1300">
                <a:solidFill>
                  <a:schemeClr val="tx1">
                    <a:tint val="75000"/>
                  </a:schemeClr>
                </a:solidFill>
              </a:defRPr>
            </a:lvl1p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33510140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57816" rtl="0" eaLnBrk="1" latinLnBrk="0" hangingPunct="1">
        <a:spcBef>
          <a:spcPct val="0"/>
        </a:spcBef>
        <a:buNone/>
        <a:defRPr kumimoji="1" sz="4600" kern="1200">
          <a:solidFill>
            <a:schemeClr val="tx1"/>
          </a:solidFill>
          <a:latin typeface="+mj-lt"/>
          <a:ea typeface="+mj-ea"/>
          <a:cs typeface="+mj-cs"/>
        </a:defRPr>
      </a:lvl1pPr>
    </p:titleStyle>
    <p:bodyStyle>
      <a:lvl1pPr marL="359181" indent="-359181" algn="l" defTabSz="957816"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1pPr>
      <a:lvl2pPr marL="778225" indent="-299317" algn="l" defTabSz="957816" rtl="0" eaLnBrk="1" latinLnBrk="0" hangingPunct="1">
        <a:spcBef>
          <a:spcPct val="20000"/>
        </a:spcBef>
        <a:buFont typeface="Arial" panose="020B0604020202020204" pitchFamily="34" charset="0"/>
        <a:buChar char="–"/>
        <a:defRPr kumimoji="1" sz="2900" kern="1200">
          <a:solidFill>
            <a:schemeClr val="tx1"/>
          </a:solidFill>
          <a:latin typeface="+mn-lt"/>
          <a:ea typeface="+mn-ea"/>
          <a:cs typeface="+mn-cs"/>
        </a:defRPr>
      </a:lvl2pPr>
      <a:lvl3pPr marL="1197270" indent="-239454" algn="l" defTabSz="957816" rtl="0" eaLnBrk="1" latinLnBrk="0" hangingPunct="1">
        <a:spcBef>
          <a:spcPct val="20000"/>
        </a:spcBef>
        <a:buFont typeface="Arial" panose="020B0604020202020204" pitchFamily="34" charset="0"/>
        <a:buChar char="•"/>
        <a:defRPr kumimoji="1" sz="2500" kern="1200">
          <a:solidFill>
            <a:schemeClr val="tx1"/>
          </a:solidFill>
          <a:latin typeface="+mn-lt"/>
          <a:ea typeface="+mn-ea"/>
          <a:cs typeface="+mn-cs"/>
        </a:defRPr>
      </a:lvl3pPr>
      <a:lvl4pPr marL="1676177"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4pPr>
      <a:lvl5pPr marL="2155085"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5pPr>
      <a:lvl6pPr marL="2633993"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6pPr>
      <a:lvl7pPr marL="3112901"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7pPr>
      <a:lvl8pPr marL="3591809"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8pPr>
      <a:lvl9pPr marL="4070717"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9pPr>
    </p:bodyStyle>
    <p:otherStyle>
      <a:defPPr>
        <a:defRPr lang="ja-JP"/>
      </a:defPPr>
      <a:lvl1pPr marL="0" algn="l" defTabSz="957816" rtl="0" eaLnBrk="1" latinLnBrk="0" hangingPunct="1">
        <a:defRPr kumimoji="1" sz="1900" kern="1200">
          <a:solidFill>
            <a:schemeClr val="tx1"/>
          </a:solidFill>
          <a:latin typeface="+mn-lt"/>
          <a:ea typeface="+mn-ea"/>
          <a:cs typeface="+mn-cs"/>
        </a:defRPr>
      </a:lvl1pPr>
      <a:lvl2pPr marL="478908" algn="l" defTabSz="957816" rtl="0" eaLnBrk="1" latinLnBrk="0" hangingPunct="1">
        <a:defRPr kumimoji="1" sz="1900" kern="1200">
          <a:solidFill>
            <a:schemeClr val="tx1"/>
          </a:solidFill>
          <a:latin typeface="+mn-lt"/>
          <a:ea typeface="+mn-ea"/>
          <a:cs typeface="+mn-cs"/>
        </a:defRPr>
      </a:lvl2pPr>
      <a:lvl3pPr marL="957816" algn="l" defTabSz="957816" rtl="0" eaLnBrk="1" latinLnBrk="0" hangingPunct="1">
        <a:defRPr kumimoji="1" sz="1900" kern="1200">
          <a:solidFill>
            <a:schemeClr val="tx1"/>
          </a:solidFill>
          <a:latin typeface="+mn-lt"/>
          <a:ea typeface="+mn-ea"/>
          <a:cs typeface="+mn-cs"/>
        </a:defRPr>
      </a:lvl3pPr>
      <a:lvl4pPr marL="1436724" algn="l" defTabSz="957816" rtl="0" eaLnBrk="1" latinLnBrk="0" hangingPunct="1">
        <a:defRPr kumimoji="1" sz="1900" kern="1200">
          <a:solidFill>
            <a:schemeClr val="tx1"/>
          </a:solidFill>
          <a:latin typeface="+mn-lt"/>
          <a:ea typeface="+mn-ea"/>
          <a:cs typeface="+mn-cs"/>
        </a:defRPr>
      </a:lvl4pPr>
      <a:lvl5pPr marL="1915631" algn="l" defTabSz="957816" rtl="0" eaLnBrk="1" latinLnBrk="0" hangingPunct="1">
        <a:defRPr kumimoji="1" sz="1900" kern="1200">
          <a:solidFill>
            <a:schemeClr val="tx1"/>
          </a:solidFill>
          <a:latin typeface="+mn-lt"/>
          <a:ea typeface="+mn-ea"/>
          <a:cs typeface="+mn-cs"/>
        </a:defRPr>
      </a:lvl5pPr>
      <a:lvl6pPr marL="2394539" algn="l" defTabSz="957816" rtl="0" eaLnBrk="1" latinLnBrk="0" hangingPunct="1">
        <a:defRPr kumimoji="1" sz="1900" kern="1200">
          <a:solidFill>
            <a:schemeClr val="tx1"/>
          </a:solidFill>
          <a:latin typeface="+mn-lt"/>
          <a:ea typeface="+mn-ea"/>
          <a:cs typeface="+mn-cs"/>
        </a:defRPr>
      </a:lvl6pPr>
      <a:lvl7pPr marL="2873447" algn="l" defTabSz="957816" rtl="0" eaLnBrk="1" latinLnBrk="0" hangingPunct="1">
        <a:defRPr kumimoji="1" sz="1900" kern="1200">
          <a:solidFill>
            <a:schemeClr val="tx1"/>
          </a:solidFill>
          <a:latin typeface="+mn-lt"/>
          <a:ea typeface="+mn-ea"/>
          <a:cs typeface="+mn-cs"/>
        </a:defRPr>
      </a:lvl7pPr>
      <a:lvl8pPr marL="3352355" algn="l" defTabSz="957816" rtl="0" eaLnBrk="1" latinLnBrk="0" hangingPunct="1">
        <a:defRPr kumimoji="1" sz="1900" kern="1200">
          <a:solidFill>
            <a:schemeClr val="tx1"/>
          </a:solidFill>
          <a:latin typeface="+mn-lt"/>
          <a:ea typeface="+mn-ea"/>
          <a:cs typeface="+mn-cs"/>
        </a:defRPr>
      </a:lvl8pPr>
      <a:lvl9pPr marL="3831263" algn="l" defTabSz="957816"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8" Type="http://schemas.openxmlformats.org/officeDocument/2006/relationships/image" Target="../media/image11.jpeg"/><Relationship Id="rId3" Type="http://schemas.openxmlformats.org/officeDocument/2006/relationships/image" Target="../media/image6.jpeg"/><Relationship Id="rId7" Type="http://schemas.openxmlformats.org/officeDocument/2006/relationships/image" Target="../media/image10.jpe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9.jpeg"/><Relationship Id="rId5" Type="http://schemas.openxmlformats.org/officeDocument/2006/relationships/image" Target="../media/image8.png"/><Relationship Id="rId4" Type="http://schemas.openxmlformats.org/officeDocument/2006/relationships/image" Target="../media/image7.jpeg"/></Relationships>
</file>

<file path=ppt/slides/_rels/slide3.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12.jpeg"/><Relationship Id="rId7" Type="http://schemas.openxmlformats.org/officeDocument/2006/relationships/image" Target="../media/image16.pn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15.png"/><Relationship Id="rId5" Type="http://schemas.openxmlformats.org/officeDocument/2006/relationships/image" Target="../media/image14.jpeg"/><Relationship Id="rId4" Type="http://schemas.openxmlformats.org/officeDocument/2006/relationships/image" Target="../media/image13.jpeg"/><Relationship Id="rId9" Type="http://schemas.openxmlformats.org/officeDocument/2006/relationships/image" Target="../media/image1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正方形/長方形 26"/>
          <p:cNvSpPr/>
          <p:nvPr/>
        </p:nvSpPr>
        <p:spPr>
          <a:xfrm>
            <a:off x="9680300" y="6608491"/>
            <a:ext cx="216278" cy="216024"/>
          </a:xfrm>
          <a:prstGeom prst="rect">
            <a:avLst/>
          </a:prstGeom>
          <a:solidFill>
            <a:srgbClr val="00B050"/>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endParaRPr kumimoji="1"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テキスト ボックス 27"/>
          <p:cNvSpPr txBox="1"/>
          <p:nvPr/>
        </p:nvSpPr>
        <p:spPr>
          <a:xfrm>
            <a:off x="0" y="-29065"/>
            <a:ext cx="6898365" cy="246221"/>
          </a:xfrm>
          <a:prstGeom prst="rect">
            <a:avLst/>
          </a:prstGeom>
          <a:noFill/>
        </p:spPr>
        <p:txBody>
          <a:bodyPr wrap="square" rtlCol="0">
            <a:spAutoFit/>
          </a:bodyPr>
          <a:lstStyle/>
          <a:p>
            <a:r>
              <a:rPr lang="ja-JP" altLang="en-US" sz="1000" b="1" dirty="0">
                <a:latin typeface="Meiryo UI" panose="020B0604030504040204" pitchFamily="50" charset="-128"/>
                <a:ea typeface="Meiryo UI" panose="020B0604030504040204" pitchFamily="50" charset="-128"/>
                <a:cs typeface="Meiryo UI" panose="020B0604030504040204" pitchFamily="50" charset="-128"/>
              </a:rPr>
              <a:t>資料４　都市像ごとの</a:t>
            </a:r>
            <a:r>
              <a:rPr lang="en-US" altLang="ja-JP" sz="1000" b="1" dirty="0">
                <a:latin typeface="Meiryo UI" panose="020B0604030504040204" pitchFamily="50" charset="-128"/>
                <a:ea typeface="Meiryo UI" panose="020B0604030504040204" pitchFamily="50" charset="-128"/>
                <a:cs typeface="Meiryo UI" panose="020B0604030504040204" pitchFamily="50" charset="-128"/>
              </a:rPr>
              <a:t>2021</a:t>
            </a:r>
            <a:r>
              <a:rPr lang="ja-JP" altLang="en-US" sz="1000" b="1" dirty="0">
                <a:latin typeface="Meiryo UI" panose="020B0604030504040204" pitchFamily="50" charset="-128"/>
                <a:ea typeface="Meiryo UI" panose="020B0604030504040204" pitchFamily="50" charset="-128"/>
                <a:cs typeface="Meiryo UI" panose="020B0604030504040204" pitchFamily="50" charset="-128"/>
              </a:rPr>
              <a:t>年度期末評価（主要事業抜粋）</a:t>
            </a:r>
          </a:p>
        </p:txBody>
      </p:sp>
      <p:sp>
        <p:nvSpPr>
          <p:cNvPr id="25" name="テキスト ボックス 24"/>
          <p:cNvSpPr txBox="1"/>
          <p:nvPr/>
        </p:nvSpPr>
        <p:spPr>
          <a:xfrm>
            <a:off x="81082" y="179291"/>
            <a:ext cx="3064389" cy="246221"/>
          </a:xfrm>
          <a:prstGeom prst="rect">
            <a:avLst/>
          </a:prstGeom>
          <a:noFill/>
          <a:ln w="6350">
            <a:noFill/>
          </a:ln>
        </p:spPr>
        <p:txBody>
          <a:bodyPr wrap="square" rtlCol="0">
            <a:spAutoFit/>
          </a:bodyPr>
          <a:lstStyle/>
          <a:p>
            <a:r>
              <a:rPr lang="ja-JP" altLang="en-US" sz="1000" b="1" u="sng" dirty="0">
                <a:solidFill>
                  <a:srgbClr val="4F81BD"/>
                </a:solidFill>
                <a:latin typeface="Meiryo UI" panose="020B0604030504040204" pitchFamily="50" charset="-128"/>
                <a:ea typeface="Meiryo UI" panose="020B0604030504040204" pitchFamily="50" charset="-128"/>
                <a:cs typeface="Meiryo UI" panose="020B0604030504040204" pitchFamily="50" charset="-128"/>
              </a:rPr>
              <a:t>５．大阪が誇る文化力を活用した魅力あふれる都市</a:t>
            </a:r>
          </a:p>
        </p:txBody>
      </p:sp>
      <p:graphicFrame>
        <p:nvGraphicFramePr>
          <p:cNvPr id="26" name="表 25"/>
          <p:cNvGraphicFramePr>
            <a:graphicFrameLocks noGrp="1"/>
          </p:cNvGraphicFramePr>
          <p:nvPr>
            <p:extLst>
              <p:ext uri="{D42A27DB-BD31-4B8C-83A1-F6EECF244321}">
                <p14:modId xmlns:p14="http://schemas.microsoft.com/office/powerpoint/2010/main" val="2087468937"/>
              </p:ext>
            </p:extLst>
          </p:nvPr>
        </p:nvGraphicFramePr>
        <p:xfrm>
          <a:off x="95463" y="445202"/>
          <a:ext cx="9746312" cy="335280"/>
        </p:xfrm>
        <a:graphic>
          <a:graphicData uri="http://schemas.openxmlformats.org/drawingml/2006/table">
            <a:tbl>
              <a:tblPr firstRow="1" bandRow="1">
                <a:tableStyleId>{5C22544A-7EE6-4342-B048-85BDC9FD1C3A}</a:tableStyleId>
              </a:tblPr>
              <a:tblGrid>
                <a:gridCol w="9746312">
                  <a:extLst>
                    <a:ext uri="{9D8B030D-6E8A-4147-A177-3AD203B41FA5}">
                      <a16:colId xmlns:a16="http://schemas.microsoft.com/office/drawing/2014/main" val="554079531"/>
                    </a:ext>
                  </a:extLst>
                </a:gridCol>
              </a:tblGrid>
              <a:tr h="330281">
                <a:tc>
                  <a:txBody>
                    <a:bodyPr/>
                    <a:lstStyle/>
                    <a:p>
                      <a:pPr marL="0"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型コロナウイルス感染症拡大により大きく影響を受けた大阪の文化芸術活動の回復・活性化を支援するとともに、国内外に情報発信していくことにより、大阪の魅力を高め、多くの人々が大阪に集い交流する都市をめざし取り組んだ。</a:t>
                      </a:r>
                      <a:r>
                        <a:rPr kumimoji="1" lang="ja-JP" altLang="en-US" sz="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今後も、文化芸術に対する支援の充実や大阪の文化力および都市の魅力のさらなる向上に取り組む。</a:t>
                      </a:r>
                      <a:endParaRPr kumimoji="1" lang="en-US" altLang="ja-JP" sz="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262241449"/>
                  </a:ext>
                </a:extLst>
              </a:tr>
            </a:tbl>
          </a:graphicData>
        </a:graphic>
      </p:graphicFrame>
      <p:sp>
        <p:nvSpPr>
          <p:cNvPr id="36" name="テキスト ボックス 35"/>
          <p:cNvSpPr txBox="1"/>
          <p:nvPr/>
        </p:nvSpPr>
        <p:spPr>
          <a:xfrm>
            <a:off x="6927997" y="1028929"/>
            <a:ext cx="2916000" cy="1836000"/>
          </a:xfrm>
          <a:prstGeom prst="rect">
            <a:avLst/>
          </a:prstGeom>
          <a:noFill/>
          <a:ln w="6350">
            <a:solidFill>
              <a:srgbClr val="4F81BD"/>
            </a:solidFill>
          </a:ln>
        </p:spPr>
        <p:txBody>
          <a:bodyPr wrap="square" rtlCol="0">
            <a:noAutofit/>
          </a:bodyPr>
          <a:lstStyle/>
          <a:p>
            <a:pPr>
              <a:lnSpc>
                <a:spcPts val="11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lang="ja-JP" altLang="en-US" sz="7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大阪市が所蔵する第一級のコレクションを活用して、市立美術館や東洋陶磁美術館とは異なる新たな魅力あふれる美術館を整備する。</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800"/>
              </a:lnSpc>
            </a:pP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100"/>
              </a:lnSpc>
            </a:pPr>
            <a:r>
              <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2021</a:t>
            </a: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年度目標</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11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・大阪中之島美術館の開館</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800"/>
              </a:lnSpc>
            </a:pP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11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期末評価</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：計画どおりに実施</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年６月完成・</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7</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a:t>
            </a:r>
            <a:r>
              <a:rPr lang="zh-CN" altLang="en-US" sz="700" dirty="0">
                <a:latin typeface="Meiryo UI" panose="020B0604030504040204" pitchFamily="50" charset="-128"/>
                <a:ea typeface="Meiryo UI" panose="020B0604030504040204" pitchFamily="50" charset="-128"/>
                <a:cs typeface="Meiryo UI" panose="020B0604030504040204" pitchFamily="50" charset="-128"/>
              </a:rPr>
              <a:t>地方独立行政法人大阪市博物</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館機構へ出資</a:t>
            </a:r>
          </a:p>
          <a:p>
            <a:pPr>
              <a:lnSpc>
                <a:spcPts val="11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年２月２日に開館</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年２月２日～</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年３月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日　⼤阪中之島美術館 開館記念</a:t>
            </a:r>
          </a:p>
          <a:p>
            <a:pPr>
              <a:lnSpc>
                <a:spcPts val="11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Hello! Super Collection </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超コレクション展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―99</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のものがたり</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」開催（来場者数：</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127,688</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人）</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1" name="テキスト ボックス 40"/>
          <p:cNvSpPr txBox="1"/>
          <p:nvPr/>
        </p:nvSpPr>
        <p:spPr>
          <a:xfrm>
            <a:off x="6925729" y="824431"/>
            <a:ext cx="2916045" cy="215444"/>
          </a:xfrm>
          <a:prstGeom prst="rect">
            <a:avLst/>
          </a:prstGeom>
          <a:solidFill>
            <a:srgbClr val="4F81BD"/>
          </a:solidFill>
          <a:ln w="6350">
            <a:solidFill>
              <a:srgbClr val="4F81BD"/>
            </a:solidFill>
          </a:ln>
        </p:spPr>
        <p:txBody>
          <a:bodyPr wrap="square" rtlCol="0">
            <a:spAutoFit/>
          </a:bodyPr>
          <a:lstStyle/>
          <a:p>
            <a:r>
              <a:rPr lang="ja-JP" altLang="en-US" sz="8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大阪中之島美術館の整備</a:t>
            </a:r>
          </a:p>
        </p:txBody>
      </p:sp>
      <p:pic>
        <p:nvPicPr>
          <p:cNvPr id="42" name="図 41"/>
          <p:cNvPicPr>
            <a:picLocks noChangeAspect="1"/>
          </p:cNvPicPr>
          <p:nvPr/>
        </p:nvPicPr>
        <p:blipFill>
          <a:blip r:embed="rId3" cstate="hqprint">
            <a:extLst>
              <a:ext uri="{28A0092B-C50C-407E-A947-70E740481C1C}">
                <a14:useLocalDpi xmlns:a14="http://schemas.microsoft.com/office/drawing/2010/main"/>
              </a:ext>
            </a:extLst>
          </a:blip>
          <a:stretch>
            <a:fillRect/>
          </a:stretch>
        </p:blipFill>
        <p:spPr>
          <a:xfrm>
            <a:off x="8727115" y="1497744"/>
            <a:ext cx="953185" cy="635112"/>
          </a:xfrm>
          <a:prstGeom prst="rect">
            <a:avLst/>
          </a:prstGeom>
        </p:spPr>
      </p:pic>
      <p:sp>
        <p:nvSpPr>
          <p:cNvPr id="43" name="楕円 42"/>
          <p:cNvSpPr/>
          <p:nvPr/>
        </p:nvSpPr>
        <p:spPr>
          <a:xfrm>
            <a:off x="8167250" y="836680"/>
            <a:ext cx="180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800" dirty="0">
                <a:latin typeface="Meiryo UI" panose="020B0604030504040204" pitchFamily="50" charset="-128"/>
                <a:ea typeface="Meiryo UI" panose="020B0604030504040204" pitchFamily="50" charset="-128"/>
              </a:rPr>
              <a:t>市</a:t>
            </a:r>
            <a:endParaRPr kumimoji="1" lang="ja-JP" altLang="en-US" sz="800" dirty="0">
              <a:latin typeface="Meiryo UI" panose="020B0604030504040204" pitchFamily="50" charset="-128"/>
              <a:ea typeface="Meiryo UI" panose="020B0604030504040204" pitchFamily="50" charset="-128"/>
            </a:endParaRPr>
          </a:p>
        </p:txBody>
      </p:sp>
      <p:sp>
        <p:nvSpPr>
          <p:cNvPr id="46" name="テキスト ボックス 45"/>
          <p:cNvSpPr txBox="1"/>
          <p:nvPr/>
        </p:nvSpPr>
        <p:spPr>
          <a:xfrm>
            <a:off x="6925773" y="2973302"/>
            <a:ext cx="2916000" cy="215444"/>
          </a:xfrm>
          <a:prstGeom prst="rect">
            <a:avLst/>
          </a:prstGeom>
          <a:solidFill>
            <a:srgbClr val="4F81BD"/>
          </a:solidFill>
          <a:ln w="6350">
            <a:solidFill>
              <a:srgbClr val="4F81BD"/>
            </a:solidFill>
          </a:ln>
        </p:spPr>
        <p:txBody>
          <a:bodyPr wrap="square" rtlCol="0">
            <a:spAutoFit/>
          </a:bodyPr>
          <a:lstStyle/>
          <a:p>
            <a:r>
              <a:rPr lang="ja-JP" altLang="en-US" sz="8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大阪市立美術館の魅力向上</a:t>
            </a:r>
          </a:p>
        </p:txBody>
      </p:sp>
      <p:sp>
        <p:nvSpPr>
          <p:cNvPr id="47" name="テキスト ボックス 46"/>
          <p:cNvSpPr txBox="1"/>
          <p:nvPr/>
        </p:nvSpPr>
        <p:spPr>
          <a:xfrm>
            <a:off x="6925774" y="3177800"/>
            <a:ext cx="2916000" cy="1476000"/>
          </a:xfrm>
          <a:prstGeom prst="rect">
            <a:avLst/>
          </a:prstGeom>
          <a:noFill/>
          <a:ln w="6350">
            <a:solidFill>
              <a:srgbClr val="4F81BD"/>
            </a:solidFill>
          </a:ln>
        </p:spPr>
        <p:txBody>
          <a:bodyPr wrap="square" rtlCol="0">
            <a:noAutofit/>
          </a:bodyPr>
          <a:lstStyle/>
          <a:p>
            <a:pPr>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美術館として必要な機能強化と利用者サービス向上のための抜本的改修を行い、</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2024</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年度中のリニューアルオープンをめざす。</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500"/>
              </a:lnSpc>
            </a:pP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2021</a:t>
            </a: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年度目標</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・大規模改修に向けた実施設計の完了</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500"/>
              </a:lnSpc>
            </a:pP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期末評価</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：計画どおりに実施</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2024</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年度のリニューアルオープンに向け、</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実施設計を完了</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年度～</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2023</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年度　改修工事</a:t>
            </a: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2024</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年度中にリニューアルオープン</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ct val="120000"/>
              </a:lnSpc>
            </a:pP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48" name="図 47"/>
          <p:cNvPicPr>
            <a:picLocks noChangeAspect="1"/>
          </p:cNvPicPr>
          <p:nvPr/>
        </p:nvPicPr>
        <p:blipFill>
          <a:blip r:embed="rId4" cstate="hqprint">
            <a:extLst>
              <a:ext uri="{28A0092B-C50C-407E-A947-70E740481C1C}">
                <a14:useLocalDpi xmlns:a14="http://schemas.microsoft.com/office/drawing/2010/main"/>
              </a:ext>
            </a:extLst>
          </a:blip>
          <a:stretch>
            <a:fillRect/>
          </a:stretch>
        </p:blipFill>
        <p:spPr>
          <a:xfrm>
            <a:off x="8489845" y="3723588"/>
            <a:ext cx="1282148" cy="857540"/>
          </a:xfrm>
          <a:prstGeom prst="rect">
            <a:avLst/>
          </a:prstGeom>
        </p:spPr>
      </p:pic>
      <p:sp>
        <p:nvSpPr>
          <p:cNvPr id="49" name="楕円 48"/>
          <p:cNvSpPr/>
          <p:nvPr/>
        </p:nvSpPr>
        <p:spPr>
          <a:xfrm>
            <a:off x="8293751" y="2991024"/>
            <a:ext cx="180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800" dirty="0">
                <a:latin typeface="Meiryo UI" panose="020B0604030504040204" pitchFamily="50" charset="-128"/>
                <a:ea typeface="Meiryo UI" panose="020B0604030504040204" pitchFamily="50" charset="-128"/>
              </a:rPr>
              <a:t>市</a:t>
            </a:r>
            <a:endParaRPr kumimoji="1" lang="ja-JP" altLang="en-US" sz="800" dirty="0">
              <a:latin typeface="Meiryo UI" panose="020B0604030504040204" pitchFamily="50" charset="-128"/>
              <a:ea typeface="Meiryo UI" panose="020B0604030504040204" pitchFamily="50" charset="-128"/>
            </a:endParaRPr>
          </a:p>
        </p:txBody>
      </p:sp>
      <p:sp>
        <p:nvSpPr>
          <p:cNvPr id="30" name="テキスト ボックス 29"/>
          <p:cNvSpPr txBox="1"/>
          <p:nvPr/>
        </p:nvSpPr>
        <p:spPr>
          <a:xfrm>
            <a:off x="95463" y="1021474"/>
            <a:ext cx="3312000" cy="3636000"/>
          </a:xfrm>
          <a:prstGeom prst="rect">
            <a:avLst/>
          </a:prstGeom>
          <a:noFill/>
          <a:ln w="6350">
            <a:solidFill>
              <a:srgbClr val="4F81BD"/>
            </a:solidFill>
          </a:ln>
        </p:spPr>
        <p:txBody>
          <a:bodyPr wrap="square" rtlCol="0">
            <a:noAutofit/>
          </a:bodyPr>
          <a:lstStyle/>
          <a:p>
            <a:pPr lvl="0">
              <a:lnSpc>
                <a:spcPts val="11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11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・文化を核として大阪の都市魅力を創造し、広く国内外に発信していく事業として、大阪</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100"/>
              </a:lnSpc>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文化芸術フェスを実施する。府内のホールや劇場、公園において、大阪が誇る上方伝統</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100"/>
              </a:lnSpc>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芸能や上方演芸をはじめ、音楽や演劇等、多彩で豊かな文化資源を活用した様々なプ</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100"/>
              </a:lnSpc>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ログラムを展開し、多くの観光客を呼び込むことをめざす。</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1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・新型コロナウイルス感染症と共存しながら、文化芸術活動の回復に取り組むため、大阪</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100"/>
              </a:lnSpc>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府市が連携して文化芸術プログラムを実施し、大阪ゆかりのアーティスト・演芸人や劇</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100"/>
              </a:lnSpc>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団・楽団等の公演・活動の場を創出するとともに、府民に文化芸術に触れる機会を提供</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100"/>
              </a:lnSpc>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する。</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100"/>
              </a:lnSpc>
            </a:pP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1100"/>
              </a:lnSpc>
            </a:pPr>
            <a:r>
              <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2021</a:t>
            </a: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年度目標</a:t>
            </a:r>
            <a:r>
              <a:rPr lang="ja-JP" altLang="en-US" sz="7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・大阪の多彩な文化を核とした都市魅力の発信。</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1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・大阪ゆかりのアーティスト・演芸人・楽団等による公演を実施し、活動の場を提供。</a:t>
            </a:r>
          </a:p>
          <a:p>
            <a:pPr lvl="0">
              <a:lnSpc>
                <a:spcPts val="11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（参考：目標値）</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1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・集客数：</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250,000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人</a:t>
            </a:r>
          </a:p>
          <a:p>
            <a:pPr lvl="0">
              <a:lnSpc>
                <a:spcPts val="11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・プログラム公演数：</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85</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公演</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期末評価</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：計画どおりに実施</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・集客数：</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285,621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人</a:t>
            </a:r>
          </a:p>
          <a:p>
            <a:pPr>
              <a:lnSpc>
                <a:spcPts val="11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・プログラム公演数：</a:t>
            </a:r>
            <a:r>
              <a:rPr lang="en-US" altLang="ja-JP" sz="700">
                <a:latin typeface="Meiryo UI" panose="020B0604030504040204" pitchFamily="50" charset="-128"/>
                <a:ea typeface="Meiryo UI" panose="020B0604030504040204" pitchFamily="50" charset="-128"/>
                <a:cs typeface="Meiryo UI" panose="020B0604030504040204" pitchFamily="50" charset="-128"/>
              </a:rPr>
              <a:t>132</a:t>
            </a:r>
            <a:r>
              <a:rPr lang="ja-JP" altLang="en-US" sz="700">
                <a:latin typeface="Meiryo UI" panose="020B0604030504040204" pitchFamily="50" charset="-128"/>
                <a:ea typeface="Meiryo UI" panose="020B0604030504040204" pitchFamily="50" charset="-128"/>
                <a:cs typeface="Meiryo UI" panose="020B0604030504040204" pitchFamily="50" charset="-128"/>
              </a:rPr>
              <a:t>公演</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主催・共催プログラム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14</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件</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110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公演実施済</a:t>
            </a:r>
            <a:endParaRPr lang="en-US" altLang="ja-JP" sz="700" strike="sngStrike" dirty="0">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（うち１件新型コロナウイルス感染拡大の</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影響により中止）</a:t>
            </a:r>
          </a:p>
          <a:p>
            <a:pPr>
              <a:lnSpc>
                <a:spcPts val="11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参加プログラム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件</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公演実施済</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テキスト ボックス 31"/>
          <p:cNvSpPr txBox="1"/>
          <p:nvPr/>
        </p:nvSpPr>
        <p:spPr>
          <a:xfrm>
            <a:off x="95464" y="829133"/>
            <a:ext cx="3312000" cy="215444"/>
          </a:xfrm>
          <a:prstGeom prst="rect">
            <a:avLst/>
          </a:prstGeom>
          <a:solidFill>
            <a:srgbClr val="4F81BD"/>
          </a:solidFill>
          <a:ln w="6350">
            <a:solidFill>
              <a:srgbClr val="4F81BD"/>
            </a:solidFill>
          </a:ln>
        </p:spPr>
        <p:txBody>
          <a:bodyPr wrap="square" rtlCol="0">
            <a:spAutoFit/>
          </a:bodyPr>
          <a:lstStyle/>
          <a:p>
            <a:r>
              <a:rPr lang="ja-JP" altLang="en-US" sz="8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大阪文化芸術創出事業（文化芸術の魅力発信・公演機会の創出）</a:t>
            </a:r>
            <a:endParaRPr lang="zh-TW" altLang="en-US" sz="8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34" name="図 33"/>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2010750" y="3200433"/>
            <a:ext cx="1337305" cy="891536"/>
          </a:xfrm>
          <a:prstGeom prst="rect">
            <a:avLst/>
          </a:prstGeom>
        </p:spPr>
      </p:pic>
      <p:grpSp>
        <p:nvGrpSpPr>
          <p:cNvPr id="44" name="グループ化 43"/>
          <p:cNvGrpSpPr/>
          <p:nvPr/>
        </p:nvGrpSpPr>
        <p:grpSpPr>
          <a:xfrm>
            <a:off x="2826340" y="829133"/>
            <a:ext cx="792000" cy="216000"/>
            <a:chOff x="-1807864" y="2317564"/>
            <a:chExt cx="792000" cy="216000"/>
          </a:xfrm>
        </p:grpSpPr>
        <p:sp>
          <p:nvSpPr>
            <p:cNvPr id="45" name="楕円 44"/>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50" name="楕円 49"/>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sp>
        <p:nvSpPr>
          <p:cNvPr id="51" name="テキスト ボックス 50"/>
          <p:cNvSpPr txBox="1"/>
          <p:nvPr/>
        </p:nvSpPr>
        <p:spPr>
          <a:xfrm>
            <a:off x="1998919" y="4100613"/>
            <a:ext cx="1493816" cy="184666"/>
          </a:xfrm>
          <a:prstGeom prst="rect">
            <a:avLst/>
          </a:prstGeom>
          <a:noFill/>
        </p:spPr>
        <p:txBody>
          <a:bodyPr wrap="square" rtlCol="0">
            <a:spAutoFit/>
          </a:bodyPr>
          <a:lstStyle/>
          <a:p>
            <a:pPr algn="ctr"/>
            <a:r>
              <a:rPr kumimoji="1" lang="ja-JP" altLang="en-US" sz="600" dirty="0">
                <a:latin typeface="Meiryo UI" panose="020B0604030504040204" pitchFamily="50" charset="-128"/>
                <a:ea typeface="Meiryo UI" panose="020B0604030504040204" pitchFamily="50" charset="-128"/>
              </a:rPr>
              <a:t>大阪文化芸術祭（フェスティバルホール）</a:t>
            </a:r>
          </a:p>
        </p:txBody>
      </p:sp>
      <p:sp>
        <p:nvSpPr>
          <p:cNvPr id="52" name="大かっこ 51"/>
          <p:cNvSpPr/>
          <p:nvPr/>
        </p:nvSpPr>
        <p:spPr>
          <a:xfrm>
            <a:off x="222449" y="3868780"/>
            <a:ext cx="1716161" cy="576000"/>
          </a:xfrm>
          <a:prstGeom prst="bracketPair">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53" name="テキスト ボックス 52"/>
          <p:cNvSpPr txBox="1"/>
          <p:nvPr/>
        </p:nvSpPr>
        <p:spPr>
          <a:xfrm>
            <a:off x="3495113" y="824431"/>
            <a:ext cx="3384000" cy="215444"/>
          </a:xfrm>
          <a:prstGeom prst="rect">
            <a:avLst/>
          </a:prstGeom>
          <a:solidFill>
            <a:srgbClr val="4F81BD"/>
          </a:solidFill>
          <a:ln w="6350">
            <a:solidFill>
              <a:srgbClr val="4F81BD"/>
            </a:solidFill>
          </a:ln>
        </p:spPr>
        <p:txBody>
          <a:bodyPr wrap="square" rtlCol="0">
            <a:spAutoFit/>
          </a:bodyPr>
          <a:lstStyle/>
          <a:p>
            <a:r>
              <a:rPr lang="ja-JP" altLang="en-US" sz="8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芸術文化による大阪の魅力向上</a:t>
            </a:r>
          </a:p>
        </p:txBody>
      </p:sp>
      <p:pic>
        <p:nvPicPr>
          <p:cNvPr id="55" name="図 54"/>
          <p:cNvPicPr>
            <a:picLocks noChangeAspect="1"/>
          </p:cNvPicPr>
          <p:nvPr/>
        </p:nvPicPr>
        <p:blipFill>
          <a:blip r:embed="rId6" cstate="hqprint">
            <a:extLst>
              <a:ext uri="{28A0092B-C50C-407E-A947-70E740481C1C}">
                <a14:useLocalDpi xmlns:a14="http://schemas.microsoft.com/office/drawing/2010/main"/>
              </a:ext>
            </a:extLst>
          </a:blip>
          <a:stretch>
            <a:fillRect/>
          </a:stretch>
        </p:blipFill>
        <p:spPr>
          <a:xfrm>
            <a:off x="5567524" y="2644997"/>
            <a:ext cx="1281935" cy="856011"/>
          </a:xfrm>
          <a:prstGeom prst="rect">
            <a:avLst/>
          </a:prstGeom>
        </p:spPr>
      </p:pic>
      <p:sp>
        <p:nvSpPr>
          <p:cNvPr id="56" name="楕円 55"/>
          <p:cNvSpPr/>
          <p:nvPr/>
        </p:nvSpPr>
        <p:spPr>
          <a:xfrm>
            <a:off x="4996477" y="842153"/>
            <a:ext cx="180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800" dirty="0">
                <a:latin typeface="Meiryo UI" panose="020B0604030504040204" pitchFamily="50" charset="-128"/>
                <a:ea typeface="Meiryo UI" panose="020B0604030504040204" pitchFamily="50" charset="-128"/>
              </a:rPr>
              <a:t>市</a:t>
            </a:r>
            <a:endParaRPr kumimoji="1" lang="ja-JP" altLang="en-US" sz="800" dirty="0">
              <a:latin typeface="Meiryo UI" panose="020B0604030504040204" pitchFamily="50" charset="-128"/>
              <a:ea typeface="Meiryo UI" panose="020B0604030504040204" pitchFamily="50" charset="-128"/>
            </a:endParaRPr>
          </a:p>
        </p:txBody>
      </p:sp>
      <p:sp>
        <p:nvSpPr>
          <p:cNvPr id="57" name="テキスト ボックス 56"/>
          <p:cNvSpPr txBox="1"/>
          <p:nvPr/>
        </p:nvSpPr>
        <p:spPr>
          <a:xfrm>
            <a:off x="5564866" y="3460358"/>
            <a:ext cx="1401896" cy="184666"/>
          </a:xfrm>
          <a:prstGeom prst="rect">
            <a:avLst/>
          </a:prstGeom>
          <a:noFill/>
        </p:spPr>
        <p:txBody>
          <a:bodyPr wrap="square" rtlCol="0">
            <a:spAutoFit/>
          </a:bodyPr>
          <a:lstStyle/>
          <a:p>
            <a:pPr algn="ctr"/>
            <a:r>
              <a:rPr kumimoji="1" lang="ja-JP" altLang="en-US" sz="600" dirty="0">
                <a:latin typeface="Meiryo UI" panose="020B0604030504040204" pitchFamily="50" charset="-128"/>
                <a:ea typeface="Meiryo UI" panose="020B0604030504040204" pitchFamily="50" charset="-128"/>
              </a:rPr>
              <a:t>大阪クラシック</a:t>
            </a:r>
            <a:r>
              <a:rPr kumimoji="1" lang="ja-JP" altLang="en-US" sz="600" dirty="0">
                <a:solidFill>
                  <a:srgbClr val="FF0000"/>
                </a:solidFill>
                <a:latin typeface="Meiryo UI" panose="020B0604030504040204" pitchFamily="50" charset="-128"/>
                <a:ea typeface="Meiryo UI" panose="020B0604030504040204" pitchFamily="50" charset="-128"/>
              </a:rPr>
              <a:t>　</a:t>
            </a:r>
            <a:r>
              <a:rPr kumimoji="1" lang="en-US" altLang="ja-JP" sz="600" dirty="0">
                <a:latin typeface="Meiryo UI" panose="020B0604030504040204" pitchFamily="50" charset="-128"/>
                <a:ea typeface="Meiryo UI" panose="020B0604030504040204" pitchFamily="50" charset="-128"/>
              </a:rPr>
              <a:t>©</a:t>
            </a:r>
            <a:r>
              <a:rPr lang="ja-JP" altLang="en-US" sz="600" dirty="0">
                <a:latin typeface="Meiryo UI" panose="020B0604030504040204" pitchFamily="50" charset="-128"/>
                <a:ea typeface="Meiryo UI" panose="020B0604030504040204" pitchFamily="50" charset="-128"/>
              </a:rPr>
              <a:t>飯島隆</a:t>
            </a:r>
            <a:endParaRPr kumimoji="1" lang="ja-JP" altLang="en-US" sz="600" dirty="0">
              <a:latin typeface="Meiryo UI" panose="020B0604030504040204" pitchFamily="50" charset="-128"/>
              <a:ea typeface="Meiryo UI" panose="020B0604030504040204" pitchFamily="50" charset="-128"/>
            </a:endParaRPr>
          </a:p>
        </p:txBody>
      </p:sp>
      <p:sp>
        <p:nvSpPr>
          <p:cNvPr id="58" name="テキスト ボックス 57">
            <a:extLst>
              <a:ext uri="{FF2B5EF4-FFF2-40B4-BE49-F238E27FC236}">
                <a16:creationId xmlns:a16="http://schemas.microsoft.com/office/drawing/2014/main" id="{0D52F0DC-53D2-4D11-9379-9F4F6DDB2196}"/>
              </a:ext>
            </a:extLst>
          </p:cNvPr>
          <p:cNvSpPr txBox="1"/>
          <p:nvPr/>
        </p:nvSpPr>
        <p:spPr>
          <a:xfrm>
            <a:off x="65205" y="5512268"/>
            <a:ext cx="4806000" cy="1224000"/>
          </a:xfrm>
          <a:prstGeom prst="rect">
            <a:avLst/>
          </a:prstGeom>
          <a:noFill/>
          <a:ln w="6350">
            <a:solidFill>
              <a:srgbClr val="4F81BD"/>
            </a:solidFill>
          </a:ln>
        </p:spPr>
        <p:txBody>
          <a:bodyPr wrap="square" rtlCol="0">
            <a:noAutofit/>
          </a:bodyPr>
          <a:lstStyle/>
          <a:p>
            <a:pPr lvl="0">
              <a:lnSpc>
                <a:spcPts val="9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新型コロナウイルス感染症拡大により、舞台公演等の文化芸術活動に影響を受けているアーティストや文化芸術団体等の活動を</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支援するため、大阪府と市が連携し、公演等の実施にかかる会場使用料等を補助する。</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900"/>
              </a:lnSpc>
            </a:pP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900"/>
              </a:lnSpc>
            </a:pPr>
            <a:r>
              <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2021</a:t>
            </a: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年度目標</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・新型コロナウイルス感染症の影響を受けているアーティスト等の活動を促進</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・会場使用料等の補助制度の創設・実施</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900"/>
              </a:lnSpc>
            </a:pP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9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期末評価</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：計画どおりに実施</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a:t>
            </a:r>
            <a:r>
              <a:rPr lang="zh-CN" altLang="en-US" sz="700" dirty="0">
                <a:latin typeface="Meiryo UI" panose="020B0604030504040204" pitchFamily="50" charset="-128"/>
                <a:ea typeface="Meiryo UI" panose="020B0604030504040204" pitchFamily="50" charset="-128"/>
                <a:cs typeface="Meiryo UI" panose="020B0604030504040204" pitchFamily="50" charset="-128"/>
              </a:rPr>
              <a:t>交付件数：</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433</a:t>
            </a:r>
            <a:r>
              <a:rPr lang="zh-CN" altLang="en-US" sz="700" dirty="0">
                <a:latin typeface="Meiryo UI" panose="020B0604030504040204" pitchFamily="50" charset="-128"/>
                <a:ea typeface="Meiryo UI" panose="020B0604030504040204" pitchFamily="50" charset="-128"/>
                <a:cs typeface="Meiryo UI" panose="020B0604030504040204" pitchFamily="50" charset="-128"/>
              </a:rPr>
              <a:t>件</a:t>
            </a:r>
            <a:r>
              <a:rPr lang="zh-TW" altLang="en-US" sz="700" dirty="0">
                <a:latin typeface="Meiryo UI" panose="020B0604030504040204" pitchFamily="50" charset="-128"/>
                <a:ea typeface="Meiryo UI" panose="020B0604030504040204" pitchFamily="50" charset="-128"/>
                <a:cs typeface="Meiryo UI" panose="020B0604030504040204" pitchFamily="50" charset="-128"/>
              </a:rPr>
              <a:t>（分野：音楽、落語、</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美術、演劇、</a:t>
            </a:r>
            <a:r>
              <a:rPr lang="zh-TW" altLang="en-US" sz="700" dirty="0">
                <a:latin typeface="Meiryo UI" panose="020B0604030504040204" pitchFamily="50" charset="-128"/>
                <a:ea typeface="Meiryo UI" panose="020B0604030504040204" pitchFamily="50" charset="-128"/>
                <a:cs typeface="Meiryo UI" panose="020B0604030504040204" pitchFamily="50" charset="-128"/>
              </a:rPr>
              <a:t>舞踊等）</a:t>
            </a:r>
            <a:endParaRPr lang="en-US" altLang="zh-CN"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endParaRPr lang="en-US" altLang="ja-JP" sz="700" strike="dblStrike"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9" name="テキスト ボックス 58">
            <a:extLst>
              <a:ext uri="{FF2B5EF4-FFF2-40B4-BE49-F238E27FC236}">
                <a16:creationId xmlns:a16="http://schemas.microsoft.com/office/drawing/2014/main" id="{597D83AE-A6B1-478D-B32C-37C0DC793CED}"/>
              </a:ext>
            </a:extLst>
          </p:cNvPr>
          <p:cNvSpPr txBox="1"/>
          <p:nvPr/>
        </p:nvSpPr>
        <p:spPr>
          <a:xfrm>
            <a:off x="65205" y="5296268"/>
            <a:ext cx="4806000" cy="216000"/>
          </a:xfrm>
          <a:prstGeom prst="rect">
            <a:avLst/>
          </a:prstGeom>
          <a:solidFill>
            <a:srgbClr val="4F81BD"/>
          </a:solidFill>
          <a:ln w="6350">
            <a:solidFill>
              <a:srgbClr val="4F81BD"/>
            </a:solidFill>
          </a:ln>
        </p:spPr>
        <p:txBody>
          <a:bodyPr wrap="square" rtlCol="0">
            <a:spAutoFit/>
          </a:bodyPr>
          <a:lstStyle/>
          <a:p>
            <a:pPr>
              <a:lnSpc>
                <a:spcPts val="1200"/>
              </a:lnSpc>
            </a:pPr>
            <a:r>
              <a:rPr lang="ja-JP" altLang="en-US" sz="8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大阪文化芸術創出事業（文化芸術活動の助成）</a:t>
            </a:r>
          </a:p>
        </p:txBody>
      </p:sp>
      <p:sp>
        <p:nvSpPr>
          <p:cNvPr id="60" name="テキスト ボックス 59"/>
          <p:cNvSpPr txBox="1"/>
          <p:nvPr/>
        </p:nvSpPr>
        <p:spPr>
          <a:xfrm>
            <a:off x="0" y="4653136"/>
            <a:ext cx="3064389" cy="246221"/>
          </a:xfrm>
          <a:prstGeom prst="rect">
            <a:avLst/>
          </a:prstGeom>
          <a:noFill/>
          <a:ln w="6350">
            <a:noFill/>
          </a:ln>
        </p:spPr>
        <p:txBody>
          <a:bodyPr wrap="square" rtlCol="0">
            <a:spAutoFit/>
          </a:bodyPr>
          <a:lstStyle/>
          <a:p>
            <a:r>
              <a:rPr lang="ja-JP" altLang="en-US" sz="1000" b="1" u="sng" dirty="0">
                <a:solidFill>
                  <a:srgbClr val="4F81BD"/>
                </a:solidFill>
                <a:latin typeface="Meiryo UI" panose="020B0604030504040204" pitchFamily="50" charset="-128"/>
                <a:ea typeface="Meiryo UI" panose="020B0604030504040204" pitchFamily="50" charset="-128"/>
                <a:cs typeface="Meiryo UI" panose="020B0604030504040204" pitchFamily="50" charset="-128"/>
              </a:rPr>
              <a:t>６．あらゆる人々が文化を享受できる都市</a:t>
            </a:r>
          </a:p>
        </p:txBody>
      </p:sp>
      <p:graphicFrame>
        <p:nvGraphicFramePr>
          <p:cNvPr id="61" name="表 60"/>
          <p:cNvGraphicFramePr>
            <a:graphicFrameLocks noGrp="1"/>
          </p:cNvGraphicFramePr>
          <p:nvPr>
            <p:extLst>
              <p:ext uri="{D42A27DB-BD31-4B8C-83A1-F6EECF244321}">
                <p14:modId xmlns:p14="http://schemas.microsoft.com/office/powerpoint/2010/main" val="2724813573"/>
              </p:ext>
            </p:extLst>
          </p:nvPr>
        </p:nvGraphicFramePr>
        <p:xfrm>
          <a:off x="65205" y="4899357"/>
          <a:ext cx="9732656" cy="335280"/>
        </p:xfrm>
        <a:graphic>
          <a:graphicData uri="http://schemas.openxmlformats.org/drawingml/2006/table">
            <a:tbl>
              <a:tblPr firstRow="1" bandRow="1">
                <a:tableStyleId>{5C22544A-7EE6-4342-B048-85BDC9FD1C3A}</a:tableStyleId>
              </a:tblPr>
              <a:tblGrid>
                <a:gridCol w="9732656">
                  <a:extLst>
                    <a:ext uri="{9D8B030D-6E8A-4147-A177-3AD203B41FA5}">
                      <a16:colId xmlns:a16="http://schemas.microsoft.com/office/drawing/2014/main" val="554079531"/>
                    </a:ext>
                  </a:extLst>
                </a:gridCol>
              </a:tblGrid>
              <a:tr h="316736">
                <a:tc>
                  <a:txBody>
                    <a:bodyPr/>
                    <a:lstStyle/>
                    <a:p>
                      <a:pPr marL="0"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型コロナウイルス感染症拡大の影響を受けているアーティスト等を支援するなど、あらゆる人々が、大阪の様々な場所において、これまで以上に創作活動に参加でき、鑑賞体験できる都市をめざし取り組んだ。</a:t>
                      </a:r>
                      <a:endParaRPr kumimoji="1"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引き続き、あらゆる人々が等しく、文化芸術を鑑賞、参加、創造できる環境の整備と、次世代へと継承されている都市をめざし取り組んでいく。</a:t>
                      </a:r>
                      <a:endParaRPr kumimoji="1" lang="en-US" altLang="ja-JP" sz="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262241449"/>
                  </a:ext>
                </a:extLst>
              </a:tr>
            </a:tbl>
          </a:graphicData>
        </a:graphic>
      </p:graphicFrame>
      <p:sp>
        <p:nvSpPr>
          <p:cNvPr id="62" name="テキスト ボックス 61">
            <a:extLst>
              <a:ext uri="{FF2B5EF4-FFF2-40B4-BE49-F238E27FC236}">
                <a16:creationId xmlns:a16="http://schemas.microsoft.com/office/drawing/2014/main" id="{597D83AE-A6B1-478D-B32C-37C0DC793CED}"/>
              </a:ext>
            </a:extLst>
          </p:cNvPr>
          <p:cNvSpPr txBox="1"/>
          <p:nvPr/>
        </p:nvSpPr>
        <p:spPr>
          <a:xfrm>
            <a:off x="4931533" y="5296268"/>
            <a:ext cx="4840122" cy="216000"/>
          </a:xfrm>
          <a:prstGeom prst="rect">
            <a:avLst/>
          </a:prstGeom>
          <a:solidFill>
            <a:srgbClr val="4F81BD"/>
          </a:solidFill>
          <a:ln w="6350">
            <a:solidFill>
              <a:srgbClr val="4F81BD"/>
            </a:solidFill>
          </a:ln>
        </p:spPr>
        <p:txBody>
          <a:bodyPr wrap="square" rtlCol="0">
            <a:spAutoFit/>
          </a:bodyPr>
          <a:lstStyle/>
          <a:p>
            <a:pPr>
              <a:lnSpc>
                <a:spcPts val="1200"/>
              </a:lnSpc>
            </a:pPr>
            <a:r>
              <a:rPr lang="ja-JP" altLang="en-US" sz="8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こども本の森　中之島運営事業</a:t>
            </a:r>
          </a:p>
        </p:txBody>
      </p:sp>
      <p:sp>
        <p:nvSpPr>
          <p:cNvPr id="63" name="テキスト ボックス 62">
            <a:extLst>
              <a:ext uri="{FF2B5EF4-FFF2-40B4-BE49-F238E27FC236}">
                <a16:creationId xmlns:a16="http://schemas.microsoft.com/office/drawing/2014/main" id="{0D52F0DC-53D2-4D11-9379-9F4F6DDB2196}"/>
              </a:ext>
            </a:extLst>
          </p:cNvPr>
          <p:cNvSpPr txBox="1"/>
          <p:nvPr/>
        </p:nvSpPr>
        <p:spPr>
          <a:xfrm>
            <a:off x="4931534" y="5512268"/>
            <a:ext cx="4840121" cy="1224000"/>
          </a:xfrm>
          <a:prstGeom prst="rect">
            <a:avLst/>
          </a:prstGeom>
          <a:noFill/>
          <a:ln w="6350">
            <a:solidFill>
              <a:srgbClr val="4F81BD"/>
            </a:solidFill>
          </a:ln>
        </p:spPr>
        <p:txBody>
          <a:bodyPr wrap="square" rtlCol="0">
            <a:noAutofit/>
          </a:bodyPr>
          <a:lstStyle/>
          <a:p>
            <a:pPr lvl="0">
              <a:lnSpc>
                <a:spcPts val="9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大阪市が寄附を受けた建物「こども本の森　中之島」について、子どもたちが文学を中心とした良質で多様な芸術文化に触れること</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ができる機会を提供する、新たな魅力をもった施設として運営する。</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900"/>
              </a:lnSpc>
            </a:pP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900"/>
              </a:lnSpc>
            </a:pPr>
            <a:r>
              <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2021</a:t>
            </a: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年度目標</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・来館者満足度</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80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％以上</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900"/>
              </a:lnSpc>
            </a:pP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9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期末評価</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：計画どおりに実施</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・来館者満足度</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94</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％と目標を大幅に上回る満足度を得た</a:t>
            </a:r>
            <a:endParaRPr lang="en-US" altLang="ja-JP" sz="700"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年７月５日に開館し、</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年度は</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70,190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人が来館した</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64" name="図 63"/>
          <p:cNvPicPr>
            <a:picLocks noChangeAspect="1"/>
          </p:cNvPicPr>
          <p:nvPr/>
        </p:nvPicPr>
        <p:blipFill>
          <a:blip r:embed="rId7" cstate="hqprint">
            <a:extLst>
              <a:ext uri="{28A0092B-C50C-407E-A947-70E740481C1C}">
                <a14:useLocalDpi xmlns:a14="http://schemas.microsoft.com/office/drawing/2010/main"/>
              </a:ext>
            </a:extLst>
          </a:blip>
          <a:stretch>
            <a:fillRect/>
          </a:stretch>
        </p:blipFill>
        <p:spPr>
          <a:xfrm>
            <a:off x="8076508" y="5805264"/>
            <a:ext cx="1301213" cy="868896"/>
          </a:xfrm>
          <a:prstGeom prst="rect">
            <a:avLst/>
          </a:prstGeom>
        </p:spPr>
      </p:pic>
      <p:sp>
        <p:nvSpPr>
          <p:cNvPr id="65" name="楕円 64"/>
          <p:cNvSpPr/>
          <p:nvPr/>
        </p:nvSpPr>
        <p:spPr>
          <a:xfrm>
            <a:off x="6399860" y="5337232"/>
            <a:ext cx="180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800" dirty="0">
                <a:latin typeface="Meiryo UI" panose="020B0604030504040204" pitchFamily="50" charset="-128"/>
                <a:ea typeface="Meiryo UI" panose="020B0604030504040204" pitchFamily="50" charset="-128"/>
              </a:rPr>
              <a:t>市</a:t>
            </a:r>
            <a:endParaRPr kumimoji="1" lang="ja-JP" altLang="en-US" sz="800" dirty="0">
              <a:latin typeface="Meiryo UI" panose="020B0604030504040204" pitchFamily="50" charset="-128"/>
              <a:ea typeface="Meiryo UI" panose="020B0604030504040204" pitchFamily="50" charset="-128"/>
            </a:endParaRPr>
          </a:p>
        </p:txBody>
      </p:sp>
      <p:grpSp>
        <p:nvGrpSpPr>
          <p:cNvPr id="66" name="グループ化 65"/>
          <p:cNvGrpSpPr/>
          <p:nvPr/>
        </p:nvGrpSpPr>
        <p:grpSpPr>
          <a:xfrm>
            <a:off x="2079171" y="5296268"/>
            <a:ext cx="792000" cy="216000"/>
            <a:chOff x="-1807864" y="2317564"/>
            <a:chExt cx="792000" cy="216000"/>
          </a:xfrm>
        </p:grpSpPr>
        <p:sp>
          <p:nvSpPr>
            <p:cNvPr id="67" name="楕円 66"/>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68" name="楕円 67"/>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sp>
        <p:nvSpPr>
          <p:cNvPr id="39" name="テキスト ボックス 38"/>
          <p:cNvSpPr txBox="1"/>
          <p:nvPr/>
        </p:nvSpPr>
        <p:spPr>
          <a:xfrm>
            <a:off x="3495113" y="1021472"/>
            <a:ext cx="3384000" cy="3683060"/>
          </a:xfrm>
          <a:prstGeom prst="rect">
            <a:avLst/>
          </a:prstGeom>
          <a:noFill/>
          <a:ln w="6350">
            <a:solidFill>
              <a:srgbClr val="4F81BD"/>
            </a:solidFill>
          </a:ln>
        </p:spPr>
        <p:txBody>
          <a:bodyPr wrap="square" rtlCol="0">
            <a:spAutoFit/>
          </a:bodyPr>
          <a:lstStyle/>
          <a:p>
            <a:pPr lvl="0">
              <a:lnSpc>
                <a:spcPts val="7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700"/>
              </a:lnSpc>
            </a:pPr>
            <a:r>
              <a:rPr lang="ja-JP" altLang="en-US" sz="700" u="sng" dirty="0">
                <a:latin typeface="Meiryo UI" panose="020B0604030504040204" pitchFamily="50" charset="-128"/>
                <a:ea typeface="Meiryo UI" panose="020B0604030504040204" pitchFamily="50" charset="-128"/>
                <a:cs typeface="Meiryo UI" panose="020B0604030504040204" pitchFamily="50" charset="-128"/>
              </a:rPr>
              <a:t>①大阪らしい芸術文化の魅力の創出</a:t>
            </a:r>
            <a:endParaRPr lang="en-US" altLang="ja-JP" sz="700" u="sng" dirty="0">
              <a:latin typeface="Meiryo UI" panose="020B0604030504040204" pitchFamily="50" charset="-128"/>
              <a:ea typeface="Meiryo UI" panose="020B0604030504040204" pitchFamily="50" charset="-128"/>
              <a:cs typeface="Meiryo UI" panose="020B0604030504040204" pitchFamily="50" charset="-128"/>
            </a:endParaRPr>
          </a:p>
          <a:p>
            <a:pPr lvl="0">
              <a:lnSpc>
                <a:spcPts val="7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国が主導する文化プログラムの動きを踏まえた取組みとして、大阪の文化資源である伝統芸能を観光資源として活用するためのコンテンツ創造、地域の魅力発信事業を実施する。</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700"/>
              </a:lnSpc>
            </a:pPr>
            <a:r>
              <a:rPr lang="ja-JP" altLang="en-US" sz="700" u="sng" dirty="0">
                <a:latin typeface="Meiryo UI" panose="020B0604030504040204" pitchFamily="50" charset="-128"/>
                <a:ea typeface="Meiryo UI" panose="020B0604030504040204" pitchFamily="50" charset="-128"/>
                <a:cs typeface="Meiryo UI" panose="020B0604030504040204" pitchFamily="50" charset="-128"/>
              </a:rPr>
              <a:t>②大阪クラシック</a:t>
            </a:r>
            <a:endParaRPr lang="en-US" altLang="ja-JP" sz="700" u="sng" dirty="0">
              <a:latin typeface="Meiryo UI" panose="020B0604030504040204" pitchFamily="50" charset="-128"/>
              <a:ea typeface="Meiryo UI" panose="020B0604030504040204" pitchFamily="50" charset="-128"/>
              <a:cs typeface="Meiryo UI" panose="020B0604030504040204" pitchFamily="50" charset="-128"/>
            </a:endParaRPr>
          </a:p>
          <a:p>
            <a:pPr lvl="0">
              <a:lnSpc>
                <a:spcPts val="7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御堂筋や中之島エリアで無料または低料金のクラシックコンサートを通じて、市民やビジターが気軽に第一級の芸術を楽しむ機会を提供するとともに、大阪ならではの芸術文化イベント開催により都市魅力の向上を図る。</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700"/>
              </a:lnSpc>
            </a:pPr>
            <a:r>
              <a:rPr lang="ja-JP" altLang="en-US" sz="700" u="sng" dirty="0">
                <a:latin typeface="Meiryo UI" panose="020B0604030504040204" pitchFamily="50" charset="-128"/>
                <a:ea typeface="Meiryo UI" panose="020B0604030504040204" pitchFamily="50" charset="-128"/>
                <a:cs typeface="Meiryo UI" panose="020B0604030504040204" pitchFamily="50" charset="-128"/>
              </a:rPr>
              <a:t>③大阪アジアン映画祭</a:t>
            </a:r>
            <a:endParaRPr lang="en-US" altLang="ja-JP" sz="700" u="sng" dirty="0">
              <a:latin typeface="Meiryo UI" panose="020B0604030504040204" pitchFamily="50" charset="-128"/>
              <a:ea typeface="Meiryo UI" panose="020B0604030504040204" pitchFamily="50" charset="-128"/>
              <a:cs typeface="Meiryo UI" panose="020B0604030504040204" pitchFamily="50" charset="-128"/>
            </a:endParaRPr>
          </a:p>
          <a:p>
            <a:pPr lvl="0">
              <a:lnSpc>
                <a:spcPts val="7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優れたアジア映画の鑑賞機会を市民に提供すること及び大阪での映像制作活動の促進を支援すること等を通じて、映像文化の裾野を広げ、芸術文化にあふれる大阪を国内外に発信する。</a:t>
            </a:r>
          </a:p>
          <a:p>
            <a:pPr lvl="0">
              <a:lnSpc>
                <a:spcPts val="700"/>
              </a:lnSpc>
            </a:pPr>
            <a:r>
              <a:rPr lang="ja-JP" altLang="en-US" sz="700" u="sng" dirty="0">
                <a:latin typeface="Meiryo UI" panose="020B0604030504040204" pitchFamily="50" charset="-128"/>
                <a:ea typeface="Meiryo UI" panose="020B0604030504040204" pitchFamily="50" charset="-128"/>
                <a:cs typeface="Meiryo UI" panose="020B0604030504040204" pitchFamily="50" charset="-128"/>
              </a:rPr>
              <a:t>④文楽を中心とした古典芸能振興</a:t>
            </a:r>
            <a:endParaRPr lang="en-US" altLang="ja-JP" sz="700" u="sng" dirty="0">
              <a:latin typeface="Meiryo UI" panose="020B0604030504040204" pitchFamily="50" charset="-128"/>
              <a:ea typeface="Meiryo UI" panose="020B0604030504040204" pitchFamily="50" charset="-128"/>
              <a:cs typeface="Meiryo UI" panose="020B0604030504040204" pitchFamily="50" charset="-128"/>
            </a:endParaRPr>
          </a:p>
          <a:p>
            <a:pPr lvl="0">
              <a:lnSpc>
                <a:spcPts val="7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大阪の誇る文楽を中心とした上方の古典芸能に触れる機会を市民に提供することにより、文楽をはじめとする古典芸能の振興を図る。</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700"/>
              </a:lnSpc>
            </a:pPr>
            <a:r>
              <a:rPr lang="ja-JP" altLang="en-US" sz="700" u="sng" dirty="0">
                <a:latin typeface="Meiryo UI" panose="020B0604030504040204" pitchFamily="50" charset="-128"/>
                <a:ea typeface="Meiryo UI" panose="020B0604030504040204" pitchFamily="50" charset="-128"/>
                <a:cs typeface="Meiryo UI" panose="020B0604030504040204" pitchFamily="50" charset="-128"/>
              </a:rPr>
              <a:t>⑤大阪市芸術活動振興事業助成</a:t>
            </a:r>
          </a:p>
          <a:p>
            <a:pPr lvl="0">
              <a:lnSpc>
                <a:spcPts val="7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大阪の文化的創造や芸術文化水準の向上、さらには都市魅力の向上のため、大阪市内等で実施する芸術活動を支援する。</a:t>
            </a:r>
          </a:p>
          <a:p>
            <a:pPr lvl="0">
              <a:lnSpc>
                <a:spcPts val="600"/>
              </a:lnSpc>
            </a:pP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700"/>
              </a:lnSpc>
            </a:pPr>
            <a:r>
              <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2021</a:t>
            </a: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年度目標</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7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①観光資源となり得る伝統芸能プログラムの作成</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7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②集客人数：</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71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公演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42,000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人</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700"/>
              </a:lnSpc>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　観客満足度：</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70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％以上</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7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③</a:t>
            </a:r>
            <a:r>
              <a:rPr lang="zh-TW" altLang="en-US" sz="700" dirty="0">
                <a:latin typeface="Meiryo UI" panose="020B0604030504040204" pitchFamily="50" charset="-128"/>
                <a:ea typeface="Meiryo UI" panose="020B0604030504040204" pitchFamily="50" charset="-128"/>
                <a:cs typeface="Meiryo UI" panose="020B0604030504040204" pitchFamily="50" charset="-128"/>
              </a:rPr>
              <a:t>上映動員数：</a:t>
            </a:r>
            <a:r>
              <a:rPr lang="en-US" altLang="zh-TW" sz="700" dirty="0">
                <a:latin typeface="Meiryo UI" panose="020B0604030504040204" pitchFamily="50" charset="-128"/>
                <a:ea typeface="Meiryo UI" panose="020B0604030504040204" pitchFamily="50" charset="-128"/>
                <a:cs typeface="Meiryo UI" panose="020B0604030504040204" pitchFamily="50" charset="-128"/>
              </a:rPr>
              <a:t>10,000</a:t>
            </a:r>
            <a:r>
              <a:rPr lang="zh-TW" altLang="en-US" sz="700" dirty="0">
                <a:latin typeface="Meiryo UI" panose="020B0604030504040204" pitchFamily="50" charset="-128"/>
                <a:ea typeface="Meiryo UI" panose="020B0604030504040204" pitchFamily="50" charset="-128"/>
                <a:cs typeface="Meiryo UI" panose="020B0604030504040204" pitchFamily="50" charset="-128"/>
              </a:rPr>
              <a:t>人</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7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④古典芸能公演等 視聴者数：</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17,500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人</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7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⑤特別助成申請件数：</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45</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件以上</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700"/>
              </a:lnSpc>
            </a:pP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7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期末評価</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：計画どおりに実施</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8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①事業者を選定し、モデルプログラム</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6</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公演を実施し</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7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アンケートや有識者会議で検証を行い、プログラムを完成させ、</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700"/>
              </a:lnSpc>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公演の広報開始。</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7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②・</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9</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日～</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18</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日　「大阪クラシック</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」開催。</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7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・新型コロナウイルス感染拡大防止の観点より無料公演を中止したが、代替措置として</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7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無料動画配信公演を行った。（</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9</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日～</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31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日　動画配信）</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700"/>
              </a:lnSpc>
            </a:pPr>
            <a:r>
              <a:rPr lang="ja-JP" altLang="en-US" sz="7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・動画再生回数：</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公演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55,298</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回   </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700"/>
              </a:lnSpc>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・有料公演：１公演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4,885</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人</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7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③</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年３月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日～</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日　映画祭開催、</a:t>
            </a:r>
            <a:r>
              <a:rPr lang="zh-TW" altLang="en-US" sz="700" dirty="0">
                <a:latin typeface="Meiryo UI" panose="020B0604030504040204" pitchFamily="50" charset="-128"/>
                <a:ea typeface="Meiryo UI" panose="020B0604030504040204" pitchFamily="50" charset="-128"/>
                <a:cs typeface="Meiryo UI" panose="020B0604030504040204" pitchFamily="50" charset="-128"/>
              </a:rPr>
              <a:t>上映動員数：</a:t>
            </a:r>
            <a:r>
              <a:rPr lang="en-US" altLang="zh-TW" sz="700" dirty="0">
                <a:latin typeface="Meiryo UI" panose="020B0604030504040204" pitchFamily="50" charset="-128"/>
                <a:ea typeface="Meiryo UI" panose="020B0604030504040204" pitchFamily="50" charset="-128"/>
                <a:cs typeface="Meiryo UI" panose="020B0604030504040204" pitchFamily="50" charset="-128"/>
              </a:rPr>
              <a:t>9,901</a:t>
            </a:r>
            <a:r>
              <a:rPr lang="zh-TW" altLang="en-US" sz="700" dirty="0">
                <a:latin typeface="Meiryo UI" panose="020B0604030504040204" pitchFamily="50" charset="-128"/>
                <a:ea typeface="Meiryo UI" panose="020B0604030504040204" pitchFamily="50" charset="-128"/>
                <a:cs typeface="Meiryo UI" panose="020B0604030504040204" pitchFamily="50" charset="-128"/>
              </a:rPr>
              <a:t>人</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7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④</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日、</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日「中之島文楽」開催、初心者向け動画配信（</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14,753</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回再）、</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700"/>
              </a:lnSpc>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25</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日文楽ミニ公演開催</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7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⑤特別助成申請件数：</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76</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件</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5499786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テキスト ボックス 36">
            <a:extLst>
              <a:ext uri="{FF2B5EF4-FFF2-40B4-BE49-F238E27FC236}">
                <a16:creationId xmlns:a16="http://schemas.microsoft.com/office/drawing/2014/main" id="{EB26C87B-8B11-482E-84B0-344FF8F5FBD8}"/>
              </a:ext>
            </a:extLst>
          </p:cNvPr>
          <p:cNvSpPr txBox="1"/>
          <p:nvPr/>
        </p:nvSpPr>
        <p:spPr>
          <a:xfrm>
            <a:off x="5004649" y="4251706"/>
            <a:ext cx="4788000" cy="2556000"/>
          </a:xfrm>
          <a:prstGeom prst="rect">
            <a:avLst/>
          </a:prstGeom>
          <a:noFill/>
          <a:ln w="6350">
            <a:solidFill>
              <a:srgbClr val="4F81BD"/>
            </a:solidFill>
          </a:ln>
        </p:spPr>
        <p:txBody>
          <a:bodyPr wrap="square" rtlCol="0">
            <a:noAutofit/>
          </a:bodyPr>
          <a:lstStyle/>
          <a:p>
            <a:pPr lvl="0">
              <a:lnSpc>
                <a:spcPts val="9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大阪市と舞洲を拠点に活動するプロスポーツチームが中心となり、情報発信、イベント、人材育成等のスポーツ振興事業を実施し、都市魅力の向上を図る。</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400"/>
              </a:lnSpc>
            </a:pP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900"/>
              </a:lnSpc>
            </a:pPr>
            <a:r>
              <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2021</a:t>
            </a: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年度目標</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・スポーツの振興に繋がっていると感じている市民の割合：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70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400"/>
              </a:lnSpc>
            </a:pP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9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期末評価</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：計画どおりに実施</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・スポーツの振興に繋がっていると感じている市民の割合：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92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・有名</a:t>
            </a:r>
            <a:r>
              <a:rPr lang="en-US" altLang="ja-JP" sz="700" dirty="0" err="1">
                <a:latin typeface="Meiryo UI" panose="020B0604030504040204" pitchFamily="50" charset="-128"/>
                <a:ea typeface="Meiryo UI" panose="020B0604030504040204" pitchFamily="50" charset="-128"/>
                <a:cs typeface="Meiryo UI" panose="020B0604030504040204" pitchFamily="50" charset="-128"/>
              </a:rPr>
              <a:t>TikTok</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クリエーターとのコラボ動画作成（</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年７月） </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舞洲プロジェクト</a:t>
            </a:r>
            <a:r>
              <a:rPr lang="en-US" altLang="ja-JP" sz="700" dirty="0" err="1">
                <a:latin typeface="Meiryo UI" panose="020B0604030504040204" pitchFamily="50" charset="-128"/>
                <a:ea typeface="Meiryo UI" panose="020B0604030504040204" pitchFamily="50" charset="-128"/>
                <a:cs typeface="Meiryo UI" panose="020B0604030504040204" pitchFamily="50" charset="-128"/>
              </a:rPr>
              <a:t>TikTok</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アカウント最高再生回数</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120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万回、フォロワー数約</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2,800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人</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SPORTEC2021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（東京）展示ブース内で放映</a:t>
            </a: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・スポーツ体験イベント開催　１回　</a:t>
            </a:r>
            <a:endParaRPr lang="en-US" altLang="ja-JP" sz="700" b="1"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OB</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選手やスクールコーチ等から直接指導を受けられる教室事業を実施。</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回実施予定のうち</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回実施</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オリックスバファローズ親子</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ボール教室</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大阪エヴェッサ親子バスケットボール教室（新型コロナウイルス感染症拡大の影響により中止）</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セレッソ大阪サッカースクール（雨天中止）</a:t>
            </a:r>
            <a:endParaRPr lang="ja-JP" altLang="en-US" sz="700" b="1"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・スポーツ関連展示会出展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回</a:t>
            </a:r>
            <a:endParaRPr lang="en-US" altLang="ja-JP" sz="700" b="1"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事業の取組などを企業関係者や一般市民に効果的に発信するため、展示会へのブース出展、セミナー及び企業面談を実施。</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6</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Sports</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Wellness</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Week</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（名古屋）、</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SPORTEC2021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（東京）</a:t>
            </a:r>
            <a:endParaRPr lang="en-US" altLang="ja-JP" sz="700" b="1"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・スポーツビジネスコンテスト開催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回</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舞洲ビジネスコンテストを開催（</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月）し、プロスポーツチームを実践フィールドにして学びの場を提供</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・スポーツチームやパートナー企業等の</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SDGs</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の取組を掲載したハンドブックを市立全小学校に配布（</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年１月）</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strike="dblStrike"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700" strike="dblStrike"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テキスト ボックス 35"/>
          <p:cNvSpPr txBox="1">
            <a:spLocks/>
          </p:cNvSpPr>
          <p:nvPr/>
        </p:nvSpPr>
        <p:spPr>
          <a:xfrm>
            <a:off x="5720074" y="937523"/>
            <a:ext cx="4081930" cy="2520000"/>
          </a:xfrm>
          <a:prstGeom prst="rect">
            <a:avLst/>
          </a:prstGeom>
          <a:noFill/>
          <a:ln w="6350">
            <a:solidFill>
              <a:srgbClr val="4F81BD"/>
            </a:solidFill>
          </a:ln>
        </p:spPr>
        <p:txBody>
          <a:bodyPr wrap="square" rtlCol="0">
            <a:noAutofit/>
          </a:bodyPr>
          <a:lstStyle/>
          <a:p>
            <a:pPr lvl="0">
              <a:lnSpc>
                <a:spcPts val="9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900"/>
              </a:lnSpc>
            </a:pPr>
            <a:r>
              <a:rPr lang="ja-JP" altLang="en-US" sz="700" u="sng" dirty="0">
                <a:latin typeface="Meiryo UI" panose="020B0604030504040204" pitchFamily="50" charset="-128"/>
                <a:ea typeface="Meiryo UI" panose="020B0604030504040204" pitchFamily="50" charset="-128"/>
                <a:cs typeface="Meiryo UI" panose="020B0604030504040204" pitchFamily="50" charset="-128"/>
              </a:rPr>
              <a:t>①オリンピアン・パラリンピアン派遣事業／トップアスリート小学校ふれあい事業</a:t>
            </a:r>
            <a:endParaRPr lang="en-US" altLang="ja-JP" sz="700" u="sng" dirty="0">
              <a:latin typeface="Meiryo UI" panose="020B0604030504040204" pitchFamily="50" charset="-128"/>
              <a:ea typeface="Meiryo UI" panose="020B0604030504040204" pitchFamily="50" charset="-128"/>
              <a:cs typeface="Meiryo UI" panose="020B0604030504040204" pitchFamily="50" charset="-128"/>
            </a:endParaRPr>
          </a:p>
          <a:p>
            <a:pPr lvl="0">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オリンピアン・パラリンピアンを府内の小学校、支援学校に派遣し、実技等を通じてオリンピック・パラリンピックの</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機運醸成及び大会後のレガシーの創出を図る。また、在阪スポーツチームと連携し、トップアスリートとの直接的な触れ合いを通じて、子どもたちとスポーツのすばらしさや感動を共有し、スポーツに対する関心の向上を図る。</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400"/>
              </a:lnSpc>
            </a:pPr>
            <a:endParaRPr lang="en-US" altLang="ja-JP" sz="700" u="sng" dirty="0">
              <a:latin typeface="Meiryo UI" panose="020B0604030504040204" pitchFamily="50" charset="-128"/>
              <a:ea typeface="Meiryo UI" panose="020B0604030504040204" pitchFamily="50" charset="-128"/>
              <a:cs typeface="Meiryo UI" panose="020B0604030504040204" pitchFamily="50" charset="-128"/>
            </a:endParaRPr>
          </a:p>
          <a:p>
            <a:pPr lvl="0">
              <a:lnSpc>
                <a:spcPts val="900"/>
              </a:lnSpc>
            </a:pPr>
            <a:r>
              <a:rPr lang="ja-JP" altLang="en-US" sz="700" u="sng" dirty="0">
                <a:latin typeface="Meiryo UI" panose="020B0604030504040204" pitchFamily="50" charset="-128"/>
                <a:ea typeface="Meiryo UI" panose="020B0604030504040204" pitchFamily="50" charset="-128"/>
                <a:cs typeface="Meiryo UI" panose="020B0604030504040204" pitchFamily="50" charset="-128"/>
              </a:rPr>
              <a:t>②トップアスリートによる「夢・授業」事業</a:t>
            </a:r>
            <a:endParaRPr lang="en-US" altLang="ja-JP" sz="700" u="sng" dirty="0">
              <a:latin typeface="Meiryo UI" panose="020B0604030504040204" pitchFamily="50" charset="-128"/>
              <a:ea typeface="Meiryo UI" panose="020B0604030504040204" pitchFamily="50" charset="-128"/>
              <a:cs typeface="Meiryo UI" panose="020B0604030504040204" pitchFamily="50" charset="-128"/>
            </a:endParaRPr>
          </a:p>
          <a:p>
            <a:pPr lvl="0">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オリンピック等の世界大会に出場したトップアスリートや大阪をホームタウンにしている国内トップリーグに所属するアスリートが講師として、大阪市立の小学校を訪問し、講話や実技指導を通じて、子どもたちの「夢」や「目標」を育み、スポーツへの興味関心を高める。</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400"/>
              </a:lnSpc>
            </a:pP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900"/>
              </a:lnSpc>
            </a:pPr>
            <a:r>
              <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2021</a:t>
            </a: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年度目標</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①オリンピアン・パラリンピアン派遣：</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回程度、トップアスリート小学校ふれあい事業：協力チーム</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15</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チーム、</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派遣校数</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150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校、参加児童数</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12,000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名</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②「来年度も夢・授業を活用したいと思ったか」の評価が５段階評価中平均４以上</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400"/>
              </a:lnSpc>
            </a:pP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期末評価</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：①計画どおりに実施／計画の一部実施　　②計画どおりに実施</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①コロナ禍を受け、実施日の変更等調整して実施</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〇オリンピアン・パラリンピアン派遣事業：</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回実施</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多数の応募があり、東京</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大会の成果を踏まえ、事業拡充を検討</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〇トップアスリート小学校ふれあい事業：協力チーム：</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6</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チーム、派遣校数：</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49</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校、児童数：</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2,448</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名</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②トップアスリート等による「夢・授業」を</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193</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校で計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回実施。　　</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・来年度以降の夢・授業の活用について</a:t>
            </a:r>
            <a:r>
              <a:rPr lang="zh-TW" altLang="en-US" sz="700" dirty="0">
                <a:latin typeface="Meiryo UI" panose="020B0604030504040204" pitchFamily="50" charset="-128"/>
                <a:ea typeface="Meiryo UI" panose="020B0604030504040204" pitchFamily="50" charset="-128"/>
                <a:cs typeface="Meiryo UI" panose="020B0604030504040204" pitchFamily="50" charset="-128"/>
              </a:rPr>
              <a:t>５段階評価中平均４以上</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の評価</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テキスト ボックス 27"/>
          <p:cNvSpPr txBox="1"/>
          <p:nvPr/>
        </p:nvSpPr>
        <p:spPr>
          <a:xfrm>
            <a:off x="0" y="-29065"/>
            <a:ext cx="6898365" cy="246221"/>
          </a:xfrm>
          <a:prstGeom prst="rect">
            <a:avLst/>
          </a:prstGeom>
          <a:noFill/>
        </p:spPr>
        <p:txBody>
          <a:bodyPr wrap="square" rtlCol="0">
            <a:spAutoFit/>
          </a:bodyPr>
          <a:lstStyle/>
          <a:p>
            <a:r>
              <a:rPr lang="ja-JP" altLang="en-US" sz="1000" b="1" dirty="0">
                <a:latin typeface="Meiryo UI" panose="020B0604030504040204" pitchFamily="50" charset="-128"/>
                <a:ea typeface="Meiryo UI" panose="020B0604030504040204" pitchFamily="50" charset="-128"/>
                <a:cs typeface="Meiryo UI" panose="020B0604030504040204" pitchFamily="50" charset="-128"/>
              </a:rPr>
              <a:t>資料４　都市像ごとの</a:t>
            </a:r>
            <a:r>
              <a:rPr lang="en-US" altLang="ja-JP" sz="1000" b="1" dirty="0">
                <a:latin typeface="Meiryo UI" panose="020B0604030504040204" pitchFamily="50" charset="-128"/>
                <a:ea typeface="Meiryo UI" panose="020B0604030504040204" pitchFamily="50" charset="-128"/>
                <a:cs typeface="Meiryo UI" panose="020B0604030504040204" pitchFamily="50" charset="-128"/>
              </a:rPr>
              <a:t>2021</a:t>
            </a:r>
            <a:r>
              <a:rPr lang="ja-JP" altLang="en-US" sz="1000" b="1" dirty="0">
                <a:latin typeface="Meiryo UI" panose="020B0604030504040204" pitchFamily="50" charset="-128"/>
                <a:ea typeface="Meiryo UI" panose="020B0604030504040204" pitchFamily="50" charset="-128"/>
                <a:cs typeface="Meiryo UI" panose="020B0604030504040204" pitchFamily="50" charset="-128"/>
              </a:rPr>
              <a:t>年度期末評価（主要事業抜粋）</a:t>
            </a:r>
          </a:p>
        </p:txBody>
      </p:sp>
      <p:sp>
        <p:nvSpPr>
          <p:cNvPr id="49" name="テキスト ボックス 48"/>
          <p:cNvSpPr txBox="1"/>
          <p:nvPr/>
        </p:nvSpPr>
        <p:spPr>
          <a:xfrm>
            <a:off x="-1" y="134759"/>
            <a:ext cx="3064389" cy="246221"/>
          </a:xfrm>
          <a:prstGeom prst="rect">
            <a:avLst/>
          </a:prstGeom>
          <a:noFill/>
          <a:ln w="6350">
            <a:noFill/>
          </a:ln>
        </p:spPr>
        <p:txBody>
          <a:bodyPr wrap="square" rtlCol="0">
            <a:spAutoFit/>
          </a:bodyPr>
          <a:lstStyle/>
          <a:p>
            <a:r>
              <a:rPr lang="ja-JP" altLang="en-US" sz="1000" b="1" u="sng" dirty="0">
                <a:solidFill>
                  <a:srgbClr val="4F81BD"/>
                </a:solidFill>
                <a:latin typeface="Meiryo UI" panose="020B0604030504040204" pitchFamily="50" charset="-128"/>
                <a:ea typeface="Meiryo UI" panose="020B0604030504040204" pitchFamily="50" charset="-128"/>
                <a:cs typeface="Meiryo UI" panose="020B0604030504040204" pitchFamily="50" charset="-128"/>
              </a:rPr>
              <a:t>７．世界に誇れるスポーツ推進都市</a:t>
            </a:r>
          </a:p>
        </p:txBody>
      </p:sp>
      <p:graphicFrame>
        <p:nvGraphicFramePr>
          <p:cNvPr id="50" name="表 49"/>
          <p:cNvGraphicFramePr>
            <a:graphicFrameLocks noGrp="1"/>
          </p:cNvGraphicFramePr>
          <p:nvPr>
            <p:extLst>
              <p:ext uri="{D42A27DB-BD31-4B8C-83A1-F6EECF244321}">
                <p14:modId xmlns:p14="http://schemas.microsoft.com/office/powerpoint/2010/main" val="4233045273"/>
              </p:ext>
            </p:extLst>
          </p:nvPr>
        </p:nvGraphicFramePr>
        <p:xfrm>
          <a:off x="65205" y="357416"/>
          <a:ext cx="9692702" cy="335280"/>
        </p:xfrm>
        <a:graphic>
          <a:graphicData uri="http://schemas.openxmlformats.org/drawingml/2006/table">
            <a:tbl>
              <a:tblPr firstRow="1" bandRow="1">
                <a:tableStyleId>{5C22544A-7EE6-4342-B048-85BDC9FD1C3A}</a:tableStyleId>
              </a:tblPr>
              <a:tblGrid>
                <a:gridCol w="9692702">
                  <a:extLst>
                    <a:ext uri="{9D8B030D-6E8A-4147-A177-3AD203B41FA5}">
                      <a16:colId xmlns:a16="http://schemas.microsoft.com/office/drawing/2014/main" val="554079531"/>
                    </a:ext>
                  </a:extLst>
                </a:gridCol>
              </a:tblGrid>
              <a:tr h="316736">
                <a:tc>
                  <a:txBody>
                    <a:bodyPr/>
                    <a:lstStyle/>
                    <a:p>
                      <a:pPr marL="0"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型コロナウイルス感染症拡大の影響により一部実施を見送った事業もあったが、世界的なトップアスリートのパフォーマンスを「みる」機会を創出し、府民・市民に夢と希望を与えることができる活力のある都市をめざし取り組んだ。</a:t>
                      </a:r>
                      <a:endParaRPr kumimoji="1"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今後も、スポーツの感動やすばらしさを様々な形で提供し、世界に誇れるスポーツ推進都市をめざし取り組んでいく。</a:t>
                      </a:r>
                      <a:endParaRPr kumimoji="1"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262241449"/>
                  </a:ext>
                </a:extLst>
              </a:tr>
            </a:tbl>
          </a:graphicData>
        </a:graphic>
      </p:graphicFrame>
      <p:sp>
        <p:nvSpPr>
          <p:cNvPr id="51" name="テキスト ボックス 50"/>
          <p:cNvSpPr txBox="1"/>
          <p:nvPr/>
        </p:nvSpPr>
        <p:spPr>
          <a:xfrm>
            <a:off x="65205" y="939605"/>
            <a:ext cx="2788761" cy="2520000"/>
          </a:xfrm>
          <a:prstGeom prst="rect">
            <a:avLst/>
          </a:prstGeom>
          <a:noFill/>
          <a:ln w="6350">
            <a:solidFill>
              <a:srgbClr val="4F81BD"/>
            </a:solidFill>
          </a:ln>
        </p:spPr>
        <p:txBody>
          <a:bodyPr wrap="square" rtlCol="0">
            <a:noAutofit/>
          </a:bodyPr>
          <a:lstStyle/>
          <a:p>
            <a:pPr lvl="0">
              <a:lnSpc>
                <a:spcPts val="12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12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大阪のブランド力を活用して国際競技大会などを誘致し、トップアスリート</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2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の競技を直接観戦し、スポーツの感動や興奮を体験できる機会を提供する。</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1200"/>
              </a:lnSpc>
            </a:pP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1200"/>
              </a:lnSpc>
            </a:pPr>
            <a:r>
              <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2021</a:t>
            </a: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年度目標</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①大阪市長杯</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世界スーパージュニアテニス選手権大会</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2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観客数：</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30,000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名</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②大阪城トライアスロン大会</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2021</a:t>
            </a:r>
          </a:p>
          <a:p>
            <a:pPr>
              <a:lnSpc>
                <a:spcPts val="12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観客数：</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100,000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名</a:t>
            </a:r>
          </a:p>
          <a:p>
            <a:pPr lvl="0">
              <a:lnSpc>
                <a:spcPts val="1200"/>
              </a:lnSpc>
            </a:pP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12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期末評価</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：①計画を変更して実施</a:t>
            </a:r>
            <a:r>
              <a:rPr lang="ja-JP" altLang="en-US" sz="7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②中止</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12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①新型コロナウイルス感染症の影響により、</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2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日から</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16</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日まで、</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200"/>
              </a:lnSpc>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グレード</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からグレード４に計画を変更して、</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200"/>
              </a:lnSpc>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無観客試合にて開催</a:t>
            </a:r>
          </a:p>
          <a:p>
            <a:pPr>
              <a:lnSpc>
                <a:spcPts val="12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②新型コロナウイルス感染症の影響により、中止</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3" name="テキスト ボックス 52"/>
          <p:cNvSpPr txBox="1"/>
          <p:nvPr/>
        </p:nvSpPr>
        <p:spPr>
          <a:xfrm>
            <a:off x="2907399" y="933143"/>
            <a:ext cx="2760594" cy="2520000"/>
          </a:xfrm>
          <a:prstGeom prst="rect">
            <a:avLst/>
          </a:prstGeom>
          <a:noFill/>
          <a:ln w="6350">
            <a:solidFill>
              <a:srgbClr val="4F81BD"/>
            </a:solidFill>
          </a:ln>
        </p:spPr>
        <p:txBody>
          <a:bodyPr wrap="square" rtlCol="0">
            <a:noAutofit/>
          </a:bodyPr>
          <a:lstStyle/>
          <a:p>
            <a:pPr lvl="0">
              <a:lnSpc>
                <a:spcPts val="12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12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さらなる魅力づくりに取り組むとともに、大会の国際化を推進することにより、世界トップレベルの市民マラソンをめざす。今大会から、「びわ湖毎日マラソン」との統合により、オリンピック等の代表選考レースとしての機能を併せ持つ大会として開催し、大阪の都市魅力を国内外に発信。</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200"/>
              </a:lnSpc>
            </a:pP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1200"/>
              </a:lnSpc>
            </a:pPr>
            <a:r>
              <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2021</a:t>
            </a: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年度目標</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12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・海外ランナーエントリー数：</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15,000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人</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期末評価</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：中止（海外ランナーの募集は実施せず）</a:t>
            </a:r>
            <a:endParaRPr lang="en-US" altLang="ja-JP" sz="700" u="sng" strike="dblStrike"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年２月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27</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日開催</a:t>
            </a:r>
            <a:endParaRPr lang="en-US" altLang="ja-JP" sz="700" strike="dblStrike"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・コロナ禍のため、海外ランナーの募集</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は実施せず</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・一般部門の開催を中止し、</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エリート部門のみ実施</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（出場者</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228</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人）</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4" name="テキスト ボックス 53"/>
          <p:cNvSpPr txBox="1"/>
          <p:nvPr/>
        </p:nvSpPr>
        <p:spPr>
          <a:xfrm>
            <a:off x="2908404" y="730707"/>
            <a:ext cx="2759589" cy="215444"/>
          </a:xfrm>
          <a:prstGeom prst="rect">
            <a:avLst/>
          </a:prstGeom>
          <a:solidFill>
            <a:srgbClr val="4F81BD"/>
          </a:solidFill>
          <a:ln w="6350">
            <a:solidFill>
              <a:srgbClr val="4F81BD"/>
            </a:solidFill>
          </a:ln>
        </p:spPr>
        <p:txBody>
          <a:bodyPr wrap="square" rtlCol="0">
            <a:spAutoFit/>
          </a:bodyPr>
          <a:lstStyle/>
          <a:p>
            <a:r>
              <a:rPr lang="ja-JP" altLang="en-US" sz="8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大阪マラソン開催事業</a:t>
            </a:r>
          </a:p>
        </p:txBody>
      </p:sp>
      <p:sp>
        <p:nvSpPr>
          <p:cNvPr id="55" name="テキスト ボックス 54"/>
          <p:cNvSpPr txBox="1"/>
          <p:nvPr/>
        </p:nvSpPr>
        <p:spPr>
          <a:xfrm>
            <a:off x="65205" y="730915"/>
            <a:ext cx="2790113" cy="215444"/>
          </a:xfrm>
          <a:prstGeom prst="rect">
            <a:avLst/>
          </a:prstGeom>
          <a:solidFill>
            <a:srgbClr val="4F81BD"/>
          </a:solidFill>
          <a:ln w="6350">
            <a:solidFill>
              <a:srgbClr val="4F81BD"/>
            </a:solidFill>
          </a:ln>
        </p:spPr>
        <p:txBody>
          <a:bodyPr wrap="square" rtlCol="0">
            <a:spAutoFit/>
          </a:bodyPr>
          <a:lstStyle/>
          <a:p>
            <a:r>
              <a:rPr lang="ja-JP" altLang="en-US" sz="8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国際競技大会、イベント等の誘致・開催</a:t>
            </a:r>
            <a:endParaRPr lang="zh-TW" altLang="en-US" sz="8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56" name="図 55"/>
          <p:cNvPicPr>
            <a:picLocks noChangeAspect="1"/>
          </p:cNvPicPr>
          <p:nvPr/>
        </p:nvPicPr>
        <p:blipFill>
          <a:blip r:embed="rId3" cstate="hqprint">
            <a:extLst>
              <a:ext uri="{28A0092B-C50C-407E-A947-70E740481C1C}">
                <a14:useLocalDpi xmlns:a14="http://schemas.microsoft.com/office/drawing/2010/main"/>
              </a:ext>
            </a:extLst>
          </a:blip>
          <a:stretch>
            <a:fillRect/>
          </a:stretch>
        </p:blipFill>
        <p:spPr>
          <a:xfrm>
            <a:off x="1802640" y="2016227"/>
            <a:ext cx="1026555" cy="684000"/>
          </a:xfrm>
          <a:prstGeom prst="rect">
            <a:avLst/>
          </a:prstGeom>
        </p:spPr>
      </p:pic>
      <p:pic>
        <p:nvPicPr>
          <p:cNvPr id="57" name="図 56"/>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4374649" y="2545258"/>
            <a:ext cx="1260000" cy="882001"/>
          </a:xfrm>
          <a:prstGeom prst="rect">
            <a:avLst/>
          </a:prstGeom>
        </p:spPr>
      </p:pic>
      <p:sp>
        <p:nvSpPr>
          <p:cNvPr id="60" name="テキスト ボックス 59"/>
          <p:cNvSpPr txBox="1"/>
          <p:nvPr/>
        </p:nvSpPr>
        <p:spPr>
          <a:xfrm>
            <a:off x="5720074" y="734093"/>
            <a:ext cx="4081930" cy="216000"/>
          </a:xfrm>
          <a:prstGeom prst="rect">
            <a:avLst/>
          </a:prstGeom>
          <a:solidFill>
            <a:srgbClr val="4F81BD"/>
          </a:solidFill>
          <a:ln w="6350">
            <a:solidFill>
              <a:srgbClr val="4F81BD"/>
            </a:solidFill>
          </a:ln>
        </p:spPr>
        <p:txBody>
          <a:bodyPr wrap="square" rtlCol="0">
            <a:spAutoFit/>
          </a:bodyPr>
          <a:lstStyle/>
          <a:p>
            <a:r>
              <a:rPr lang="ja-JP" altLang="en-US" sz="8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オリンピアン・パラリンピアン等トップアスリートの派遣</a:t>
            </a:r>
            <a:endParaRPr lang="ja-JP" altLang="en-US" sz="800" b="1" u="sng" strike="sngStrike"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61" name="図 60"/>
          <p:cNvPicPr>
            <a:picLocks noChangeAspect="1"/>
          </p:cNvPicPr>
          <p:nvPr/>
        </p:nvPicPr>
        <p:blipFill>
          <a:blip r:embed="rId5" cstate="print">
            <a:extLst>
              <a:ext uri="{28A0092B-C50C-407E-A947-70E740481C1C}">
                <a14:useLocalDpi xmlns:a14="http://schemas.microsoft.com/office/drawing/2010/main"/>
              </a:ext>
            </a:extLst>
          </a:blip>
          <a:srcRect/>
          <a:stretch>
            <a:fillRect/>
          </a:stretch>
        </p:blipFill>
        <p:spPr bwMode="auto">
          <a:xfrm>
            <a:off x="8768518" y="2358227"/>
            <a:ext cx="991202" cy="720000"/>
          </a:xfrm>
          <a:prstGeom prst="rect">
            <a:avLst/>
          </a:prstGeom>
          <a:noFill/>
          <a:ln>
            <a:noFill/>
          </a:ln>
        </p:spPr>
      </p:pic>
      <p:sp>
        <p:nvSpPr>
          <p:cNvPr id="27" name="正方形/長方形 26"/>
          <p:cNvSpPr/>
          <p:nvPr/>
        </p:nvSpPr>
        <p:spPr>
          <a:xfrm>
            <a:off x="9689722" y="6627414"/>
            <a:ext cx="216278" cy="216024"/>
          </a:xfrm>
          <a:prstGeom prst="rect">
            <a:avLst/>
          </a:prstGeom>
          <a:solidFill>
            <a:srgbClr val="00B050"/>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endParaRPr kumimoji="1"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2" name="楕円 41"/>
          <p:cNvSpPr/>
          <p:nvPr/>
        </p:nvSpPr>
        <p:spPr>
          <a:xfrm>
            <a:off x="1871444" y="767260"/>
            <a:ext cx="180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800" dirty="0">
                <a:latin typeface="Meiryo UI" panose="020B0604030504040204" pitchFamily="50" charset="-128"/>
                <a:ea typeface="Meiryo UI" panose="020B0604030504040204" pitchFamily="50" charset="-128"/>
              </a:rPr>
              <a:t>市</a:t>
            </a:r>
            <a:endParaRPr kumimoji="1" lang="ja-JP" altLang="en-US" sz="800" dirty="0">
              <a:latin typeface="Meiryo UI" panose="020B0604030504040204" pitchFamily="50" charset="-128"/>
              <a:ea typeface="Meiryo UI" panose="020B0604030504040204" pitchFamily="50" charset="-128"/>
            </a:endParaRPr>
          </a:p>
        </p:txBody>
      </p:sp>
      <p:grpSp>
        <p:nvGrpSpPr>
          <p:cNvPr id="47" name="グループ化 46"/>
          <p:cNvGrpSpPr/>
          <p:nvPr/>
        </p:nvGrpSpPr>
        <p:grpSpPr>
          <a:xfrm>
            <a:off x="7776722" y="734093"/>
            <a:ext cx="792000" cy="216000"/>
            <a:chOff x="-1807864" y="2317564"/>
            <a:chExt cx="792000" cy="216000"/>
          </a:xfrm>
        </p:grpSpPr>
        <p:sp>
          <p:nvSpPr>
            <p:cNvPr id="48" name="楕円 47"/>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62" name="楕円 61"/>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grpSp>
        <p:nvGrpSpPr>
          <p:cNvPr id="63" name="グループ化 62"/>
          <p:cNvGrpSpPr/>
          <p:nvPr/>
        </p:nvGrpSpPr>
        <p:grpSpPr>
          <a:xfrm>
            <a:off x="3773867" y="724960"/>
            <a:ext cx="792000" cy="216000"/>
            <a:chOff x="-1807864" y="2317564"/>
            <a:chExt cx="792000" cy="216000"/>
          </a:xfrm>
        </p:grpSpPr>
        <p:sp>
          <p:nvSpPr>
            <p:cNvPr id="64" name="楕円 63"/>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65" name="楕円 64"/>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graphicFrame>
        <p:nvGraphicFramePr>
          <p:cNvPr id="34" name="表 33">
            <a:extLst>
              <a:ext uri="{FF2B5EF4-FFF2-40B4-BE49-F238E27FC236}">
                <a16:creationId xmlns:a16="http://schemas.microsoft.com/office/drawing/2014/main" id="{19777B5B-FE51-4C86-8D84-B7E9F875A946}"/>
              </a:ext>
            </a:extLst>
          </p:cNvPr>
          <p:cNvGraphicFramePr>
            <a:graphicFrameLocks noGrp="1"/>
          </p:cNvGraphicFramePr>
          <p:nvPr>
            <p:extLst>
              <p:ext uri="{D42A27DB-BD31-4B8C-83A1-F6EECF244321}">
                <p14:modId xmlns:p14="http://schemas.microsoft.com/office/powerpoint/2010/main" val="3580295435"/>
              </p:ext>
            </p:extLst>
          </p:nvPr>
        </p:nvGraphicFramePr>
        <p:xfrm>
          <a:off x="105159" y="3666213"/>
          <a:ext cx="9692702" cy="335280"/>
        </p:xfrm>
        <a:graphic>
          <a:graphicData uri="http://schemas.openxmlformats.org/drawingml/2006/table">
            <a:tbl>
              <a:tblPr firstRow="1" bandRow="1">
                <a:tableStyleId>{5C22544A-7EE6-4342-B048-85BDC9FD1C3A}</a:tableStyleId>
              </a:tblPr>
              <a:tblGrid>
                <a:gridCol w="9692702">
                  <a:extLst>
                    <a:ext uri="{9D8B030D-6E8A-4147-A177-3AD203B41FA5}">
                      <a16:colId xmlns:a16="http://schemas.microsoft.com/office/drawing/2014/main" val="554079531"/>
                    </a:ext>
                  </a:extLst>
                </a:gridCol>
              </a:tblGrid>
              <a:tr h="316736">
                <a:tc>
                  <a:txBody>
                    <a:bodyPr/>
                    <a:lstStyle/>
                    <a:p>
                      <a:pPr marL="0"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・新型コロナウイルス感染症拡大の影響を受け、当初の予定どおり実施できない事業もあったが、スポーツイベントを通じて更なるスポーツに親しむ機会を提供するとともに、第</a:t>
                      </a:r>
                      <a:r>
                        <a:rPr kumimoji="1"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次大阪府スポーツ推進計画、第</a:t>
                      </a:r>
                      <a:r>
                        <a:rPr kumimoji="1"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期大阪市スポーツ振興　</a:t>
                      </a:r>
                      <a:endParaRPr kumimoji="1"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計画に基づく各種事業を着実に推進した。引き続き、年間を通じて様々なスポーツを「する」「ささえる」健康で活力のある都市をめざし取り組んでいく。</a:t>
                      </a:r>
                      <a:endParaRPr kumimoji="1"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262241449"/>
                  </a:ext>
                </a:extLst>
              </a:tr>
            </a:tbl>
          </a:graphicData>
        </a:graphic>
      </p:graphicFrame>
      <p:sp>
        <p:nvSpPr>
          <p:cNvPr id="35" name="テキスト ボックス 34">
            <a:extLst>
              <a:ext uri="{FF2B5EF4-FFF2-40B4-BE49-F238E27FC236}">
                <a16:creationId xmlns:a16="http://schemas.microsoft.com/office/drawing/2014/main" id="{4E872A4C-57BC-4C4F-8C29-33A9BB7BA031}"/>
              </a:ext>
            </a:extLst>
          </p:cNvPr>
          <p:cNvSpPr txBox="1"/>
          <p:nvPr/>
        </p:nvSpPr>
        <p:spPr>
          <a:xfrm>
            <a:off x="112230" y="4251705"/>
            <a:ext cx="4788000" cy="2556000"/>
          </a:xfrm>
          <a:prstGeom prst="rect">
            <a:avLst/>
          </a:prstGeom>
          <a:noFill/>
          <a:ln w="6350">
            <a:solidFill>
              <a:srgbClr val="4F81BD"/>
            </a:solidFill>
          </a:ln>
        </p:spPr>
        <p:txBody>
          <a:bodyPr wrap="square" rtlCol="0">
            <a:noAutofit/>
          </a:bodyPr>
          <a:lstStyle/>
          <a:p>
            <a:pPr lvl="0">
              <a:lnSpc>
                <a:spcPts val="11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11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スポーツによる都市魅力の向上につなげるため、在阪スポーツチーム等と一体となって、大阪スポーツコミッション</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(OSAKA</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SPORTS</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100"/>
              </a:lnSpc>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PROJECT)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を設立し、スポーツツーリズムの推進を図る。</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100"/>
              </a:lnSpc>
            </a:pP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100"/>
              </a:lnSpc>
            </a:pPr>
            <a:r>
              <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2021</a:t>
            </a: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年度目標</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・大阪にゆかりのプロスポーツチーム７チームの府内での年間主催試合観客者数合計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360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万人</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期末評価</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：計画どおりに実施</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・大阪にゆかりのあるプロスポーツチーム７チームの年間主催試合観客者数合計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75</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万</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a:t>
            </a:r>
            <a:r>
              <a:rPr lang="en-US" altLang="ja-JP" sz="700" dirty="0">
                <a:solidFill>
                  <a:srgbClr val="00B05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522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人</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年１月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16</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日に、「大阪スポーツコミッション</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(OSAKA</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SPORTS</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　Ｐ</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ROJECT)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」を設立し、</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トップアスリートによるトークショーやスポーツ体験等の設立記念イベントを実施。</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構成団体：在阪スポーツチーム</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16</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チーム</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オリックス・バファローズ、ガンバ大阪、セレッソ大阪、</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FC</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大阪、スペランツァ大阪、シュライカー大阪、花園近鉄ライナーズ、</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                 NTT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ドコモレッドハリケーンズ大阪、大阪エヴェッサ、堺ブレイザーズ、</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サントリーサンバーズ、パナソニックパンサーズ、</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JT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マーヴェラス、日本生命レッドエルフ、</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日本ペイントマレッツ、大阪ラヴィッツ、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公財</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大阪府スポーツ協会、</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err="1">
                <a:latin typeface="Meiryo UI" panose="020B0604030504040204" pitchFamily="50" charset="-128"/>
                <a:ea typeface="Meiryo UI" panose="020B0604030504040204" pitchFamily="50" charset="-128"/>
                <a:cs typeface="Meiryo UI" panose="020B0604030504040204" pitchFamily="50" charset="-128"/>
              </a:rPr>
              <a:t>大阪府障がい</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者スポーツ協会、大阪商工会議所</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0" name="テキスト ボックス 39">
            <a:extLst>
              <a:ext uri="{FF2B5EF4-FFF2-40B4-BE49-F238E27FC236}">
                <a16:creationId xmlns:a16="http://schemas.microsoft.com/office/drawing/2014/main" id="{D35F1387-1C05-4C82-BFE0-1D00ECE416C6}"/>
              </a:ext>
            </a:extLst>
          </p:cNvPr>
          <p:cNvSpPr txBox="1"/>
          <p:nvPr/>
        </p:nvSpPr>
        <p:spPr>
          <a:xfrm>
            <a:off x="105159" y="4038230"/>
            <a:ext cx="4788000" cy="216000"/>
          </a:xfrm>
          <a:prstGeom prst="rect">
            <a:avLst/>
          </a:prstGeom>
          <a:solidFill>
            <a:srgbClr val="4F81BD"/>
          </a:solidFill>
          <a:ln w="6350">
            <a:solidFill>
              <a:srgbClr val="4F81BD"/>
            </a:solidFill>
          </a:ln>
        </p:spPr>
        <p:txBody>
          <a:bodyPr wrap="square" rtlCol="0">
            <a:spAutoFit/>
          </a:bodyPr>
          <a:lstStyle/>
          <a:p>
            <a:pPr>
              <a:lnSpc>
                <a:spcPts val="1200"/>
              </a:lnSpc>
            </a:pPr>
            <a:r>
              <a:rPr lang="ja-JP" altLang="en-US" sz="8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大阪スポーツプロジェクト推進事業</a:t>
            </a:r>
          </a:p>
        </p:txBody>
      </p:sp>
      <p:sp>
        <p:nvSpPr>
          <p:cNvPr id="52" name="テキスト ボックス 51">
            <a:extLst>
              <a:ext uri="{FF2B5EF4-FFF2-40B4-BE49-F238E27FC236}">
                <a16:creationId xmlns:a16="http://schemas.microsoft.com/office/drawing/2014/main" id="{A83D07FF-6C41-4A7B-ABC9-7CD2D4D954E3}"/>
              </a:ext>
            </a:extLst>
          </p:cNvPr>
          <p:cNvSpPr txBox="1"/>
          <p:nvPr/>
        </p:nvSpPr>
        <p:spPr>
          <a:xfrm>
            <a:off x="5004649" y="4035706"/>
            <a:ext cx="4791600" cy="216000"/>
          </a:xfrm>
          <a:prstGeom prst="rect">
            <a:avLst/>
          </a:prstGeom>
          <a:solidFill>
            <a:srgbClr val="4F81BD"/>
          </a:solidFill>
          <a:ln w="6350">
            <a:solidFill>
              <a:srgbClr val="4F81BD"/>
            </a:solidFill>
          </a:ln>
        </p:spPr>
        <p:txBody>
          <a:bodyPr wrap="square" rtlCol="0">
            <a:spAutoFit/>
          </a:bodyPr>
          <a:lstStyle/>
          <a:p>
            <a:pPr>
              <a:lnSpc>
                <a:spcPts val="1200"/>
              </a:lnSpc>
            </a:pPr>
            <a:r>
              <a:rPr lang="ja-JP" altLang="en-US" sz="8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舞洲スポーツ振興事業</a:t>
            </a:r>
          </a:p>
        </p:txBody>
      </p:sp>
      <p:sp>
        <p:nvSpPr>
          <p:cNvPr id="66" name="楕円 65"/>
          <p:cNvSpPr/>
          <p:nvPr/>
        </p:nvSpPr>
        <p:spPr>
          <a:xfrm>
            <a:off x="6134016" y="4058706"/>
            <a:ext cx="180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800" dirty="0">
                <a:latin typeface="Meiryo UI" panose="020B0604030504040204" pitchFamily="50" charset="-128"/>
                <a:ea typeface="Meiryo UI" panose="020B0604030504040204" pitchFamily="50" charset="-128"/>
              </a:rPr>
              <a:t>市</a:t>
            </a:r>
            <a:endParaRPr kumimoji="1" lang="ja-JP" altLang="en-US" sz="800" dirty="0">
              <a:latin typeface="Meiryo UI" panose="020B0604030504040204" pitchFamily="50" charset="-128"/>
              <a:ea typeface="Meiryo UI" panose="020B0604030504040204" pitchFamily="50" charset="-128"/>
            </a:endParaRPr>
          </a:p>
        </p:txBody>
      </p:sp>
      <p:sp>
        <p:nvSpPr>
          <p:cNvPr id="67" name="楕円 66"/>
          <p:cNvSpPr/>
          <p:nvPr/>
        </p:nvSpPr>
        <p:spPr>
          <a:xfrm>
            <a:off x="1691444" y="4071705"/>
            <a:ext cx="180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a:t>
            </a:r>
          </a:p>
        </p:txBody>
      </p:sp>
      <p:sp>
        <p:nvSpPr>
          <p:cNvPr id="68" name="テキスト ボックス 67">
            <a:extLst>
              <a:ext uri="{FF2B5EF4-FFF2-40B4-BE49-F238E27FC236}">
                <a16:creationId xmlns:a16="http://schemas.microsoft.com/office/drawing/2014/main" id="{CCD9EEC0-CDE1-464A-820A-3D31D82B9541}"/>
              </a:ext>
            </a:extLst>
          </p:cNvPr>
          <p:cNvSpPr txBox="1"/>
          <p:nvPr/>
        </p:nvSpPr>
        <p:spPr>
          <a:xfrm>
            <a:off x="-3536" y="3429000"/>
            <a:ext cx="3064389" cy="246221"/>
          </a:xfrm>
          <a:prstGeom prst="rect">
            <a:avLst/>
          </a:prstGeom>
          <a:noFill/>
          <a:ln w="6350">
            <a:noFill/>
          </a:ln>
        </p:spPr>
        <p:txBody>
          <a:bodyPr wrap="square" rtlCol="0">
            <a:spAutoFit/>
          </a:bodyPr>
          <a:lstStyle/>
          <a:p>
            <a:r>
              <a:rPr lang="ja-JP" altLang="en-US" sz="1000" b="1" u="sng" dirty="0">
                <a:solidFill>
                  <a:srgbClr val="4F81BD"/>
                </a:solidFill>
                <a:latin typeface="Meiryo UI" panose="020B0604030504040204" pitchFamily="50" charset="-128"/>
                <a:ea typeface="Meiryo UI" panose="020B0604030504040204" pitchFamily="50" charset="-128"/>
                <a:cs typeface="Meiryo UI" panose="020B0604030504040204" pitchFamily="50" charset="-128"/>
              </a:rPr>
              <a:t>８．健康と生きがいを創出するスポーツに親しめる都市</a:t>
            </a:r>
          </a:p>
        </p:txBody>
      </p:sp>
      <p:pic>
        <p:nvPicPr>
          <p:cNvPr id="69" name="図 68" descr="サッカー選手たち  中程度の精度で自動的に生成された説明">
            <a:extLst>
              <a:ext uri="{FF2B5EF4-FFF2-40B4-BE49-F238E27FC236}">
                <a16:creationId xmlns:a16="http://schemas.microsoft.com/office/drawing/2014/main" id="{9567BDDF-A4E1-448B-A37D-5130C675DA94}"/>
              </a:ext>
            </a:extLst>
          </p:cNvPr>
          <p:cNvPicPr>
            <a:picLocks noChangeAspect="1"/>
          </p:cNvPicPr>
          <p:nvPr/>
        </p:nvPicPr>
        <p:blipFill>
          <a:blip r:embed="rId6" cstate="print">
            <a:extLst>
              <a:ext uri="{28A0092B-C50C-407E-A947-70E740481C1C}">
                <a14:useLocalDpi xmlns:a14="http://schemas.microsoft.com/office/drawing/2010/main"/>
              </a:ext>
            </a:extLst>
          </a:blip>
          <a:stretch>
            <a:fillRect/>
          </a:stretch>
        </p:blipFill>
        <p:spPr>
          <a:xfrm>
            <a:off x="8902133" y="4707890"/>
            <a:ext cx="855773" cy="1214646"/>
          </a:xfrm>
          <a:prstGeom prst="rect">
            <a:avLst/>
          </a:prstGeom>
        </p:spPr>
      </p:pic>
      <p:pic>
        <p:nvPicPr>
          <p:cNvPr id="70" name="図 69" descr="Z:\LIB\生涯スポーツ【容量上限182GBまでを目安に】\スポーツ振興G\1　施策事業\15　大阪スポーツコミッション\当日写真\当日写真　記念イベント\IMG_1434.JPG">
            <a:extLst>
              <a:ext uri="{FF2B5EF4-FFF2-40B4-BE49-F238E27FC236}">
                <a16:creationId xmlns:a16="http://schemas.microsoft.com/office/drawing/2014/main" id="{D808F96D-B142-4E7F-A5BE-711420DC6F74}"/>
              </a:ext>
            </a:extLst>
          </p:cNvPr>
          <p:cNvPicPr/>
          <p:nvPr/>
        </p:nvPicPr>
        <p:blipFill>
          <a:blip r:embed="rId7" cstate="print">
            <a:extLst>
              <a:ext uri="{28A0092B-C50C-407E-A947-70E740481C1C}">
                <a14:useLocalDpi xmlns:a14="http://schemas.microsoft.com/office/drawing/2010/main"/>
              </a:ext>
            </a:extLst>
          </a:blip>
          <a:srcRect/>
          <a:stretch>
            <a:fillRect/>
          </a:stretch>
        </p:blipFill>
        <p:spPr bwMode="auto">
          <a:xfrm>
            <a:off x="3656856" y="5809677"/>
            <a:ext cx="1181505" cy="931691"/>
          </a:xfrm>
          <a:prstGeom prst="rect">
            <a:avLst/>
          </a:prstGeom>
          <a:noFill/>
          <a:ln>
            <a:noFill/>
          </a:ln>
        </p:spPr>
      </p:pic>
      <p:pic>
        <p:nvPicPr>
          <p:cNvPr id="71" name="図 70" descr="Z:\LIB\生涯スポーツ【容量上限182GBまでを目安に】\スポーツ振興G\1　施策事業\15　大阪スポーツコミッション\当日写真\当日写真　記念イベント\DSC_0410.JPG"/>
          <p:cNvPicPr/>
          <p:nvPr/>
        </p:nvPicPr>
        <p:blipFill>
          <a:blip r:embed="rId8" cstate="print">
            <a:extLst>
              <a:ext uri="{28A0092B-C50C-407E-A947-70E740481C1C}">
                <a14:useLocalDpi xmlns:a14="http://schemas.microsoft.com/office/drawing/2010/main"/>
              </a:ext>
            </a:extLst>
          </a:blip>
          <a:srcRect/>
          <a:stretch>
            <a:fillRect/>
          </a:stretch>
        </p:blipFill>
        <p:spPr bwMode="auto">
          <a:xfrm>
            <a:off x="3656857" y="4839406"/>
            <a:ext cx="1181505" cy="893850"/>
          </a:xfrm>
          <a:prstGeom prst="rect">
            <a:avLst/>
          </a:prstGeom>
          <a:noFill/>
          <a:ln>
            <a:noFill/>
          </a:ln>
        </p:spPr>
      </p:pic>
      <p:sp>
        <p:nvSpPr>
          <p:cNvPr id="38" name="サブタイトル 3"/>
          <p:cNvSpPr txBox="1">
            <a:spLocks/>
          </p:cNvSpPr>
          <p:nvPr/>
        </p:nvSpPr>
        <p:spPr>
          <a:xfrm>
            <a:off x="8998766" y="5891391"/>
            <a:ext cx="662508" cy="201905"/>
          </a:xfrm>
          <a:prstGeom prst="rect">
            <a:avLst/>
          </a:prstGeom>
        </p:spPr>
        <p:txBody>
          <a:bodyPr>
            <a:normAutofit/>
          </a:bodyPr>
          <a:lstStyle>
            <a:lvl1pPr marL="359181" indent="-359181" algn="l" defTabSz="957816"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1pPr>
            <a:lvl2pPr marL="778225" indent="-299317" algn="l" defTabSz="957816" rtl="0" eaLnBrk="1" latinLnBrk="0" hangingPunct="1">
              <a:spcBef>
                <a:spcPct val="20000"/>
              </a:spcBef>
              <a:buFont typeface="Arial" panose="020B0604020202020204" pitchFamily="34" charset="0"/>
              <a:buChar char="–"/>
              <a:defRPr kumimoji="1" sz="2900" kern="1200">
                <a:solidFill>
                  <a:schemeClr val="tx1"/>
                </a:solidFill>
                <a:latin typeface="+mn-lt"/>
                <a:ea typeface="+mn-ea"/>
                <a:cs typeface="+mn-cs"/>
              </a:defRPr>
            </a:lvl2pPr>
            <a:lvl3pPr marL="1197270" indent="-239454" algn="l" defTabSz="957816" rtl="0" eaLnBrk="1" latinLnBrk="0" hangingPunct="1">
              <a:spcBef>
                <a:spcPct val="20000"/>
              </a:spcBef>
              <a:buFont typeface="Arial" panose="020B0604020202020204" pitchFamily="34" charset="0"/>
              <a:buChar char="•"/>
              <a:defRPr kumimoji="1" sz="2500" kern="1200">
                <a:solidFill>
                  <a:schemeClr val="tx1"/>
                </a:solidFill>
                <a:latin typeface="+mn-lt"/>
                <a:ea typeface="+mn-ea"/>
                <a:cs typeface="+mn-cs"/>
              </a:defRPr>
            </a:lvl3pPr>
            <a:lvl4pPr marL="1676177"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4pPr>
            <a:lvl5pPr marL="2155085"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5pPr>
            <a:lvl6pPr marL="2633993"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6pPr>
            <a:lvl7pPr marL="3112901"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7pPr>
            <a:lvl8pPr marL="3591809"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8pPr>
            <a:lvl9pPr marL="4070717"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9pPr>
          </a:lstStyle>
          <a:p>
            <a:pPr marL="0" indent="0" algn="ctr">
              <a:buNone/>
            </a:pPr>
            <a:r>
              <a:rPr lang="ja-JP" altLang="en-US" sz="700" dirty="0">
                <a:latin typeface="Meiryo UI" panose="020B0604030504040204" pitchFamily="50" charset="-128"/>
                <a:ea typeface="Meiryo UI" panose="020B0604030504040204" pitchFamily="50" charset="-128"/>
              </a:rPr>
              <a:t>副読本</a:t>
            </a:r>
          </a:p>
        </p:txBody>
      </p:sp>
    </p:spTree>
    <p:extLst>
      <p:ext uri="{BB962C8B-B14F-4D97-AF65-F5344CB8AC3E}">
        <p14:creationId xmlns:p14="http://schemas.microsoft.com/office/powerpoint/2010/main" val="35784431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テキスト ボックス 48"/>
          <p:cNvSpPr txBox="1"/>
          <p:nvPr/>
        </p:nvSpPr>
        <p:spPr>
          <a:xfrm>
            <a:off x="4355715" y="2078739"/>
            <a:ext cx="5392380" cy="1938992"/>
          </a:xfrm>
          <a:prstGeom prst="rect">
            <a:avLst/>
          </a:prstGeom>
          <a:noFill/>
          <a:ln w="6350">
            <a:solidFill>
              <a:srgbClr val="4F81BD"/>
            </a:solidFill>
          </a:ln>
        </p:spPr>
        <p:txBody>
          <a:bodyPr wrap="square" rtlCol="0">
            <a:spAutoFit/>
          </a:bodyPr>
          <a:lstStyle/>
          <a:p>
            <a:pPr lvl="0">
              <a:lnSpc>
                <a:spcPts val="7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7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英語教育の強化を図ることにより、児童生徒が自分の考えや意見を英語で伝えることができるコミュニケーション能力を育み、グローバル社会において活躍し貢献できる人材を育成する。</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7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・ネイティブ・スピーカーを小学校、中学校、高等学校の全校に配置</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7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・「小学校低学年からの英語教育」を全小学校で実施 </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7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・小中学生が集中的に英語を使う機会を提供</a:t>
            </a:r>
          </a:p>
          <a:p>
            <a:pPr lvl="0">
              <a:lnSpc>
                <a:spcPts val="7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・中学生の英語力を的確に把握し、指導改善を図るための英語力調査の実施</a:t>
            </a:r>
          </a:p>
          <a:p>
            <a:pPr lvl="0">
              <a:lnSpc>
                <a:spcPts val="7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・教員の指導力・英語力の向上を図る研修の実施</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200"/>
              </a:lnSpc>
            </a:pPr>
            <a:endParaRPr lang="ja-JP" altLang="en-US"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700"/>
              </a:lnSpc>
            </a:pPr>
            <a:r>
              <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2021</a:t>
            </a: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年度目標</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7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CEFR A</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１レベル相当以上の英語力を有する中学３年生の割合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50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％以上</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200"/>
              </a:lnSpc>
            </a:pP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7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期末評価</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：計画どおりに実施</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7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 CEFR A</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１レベル相当以上の英語力を有する中学３年生の割合：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52.6%</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（大阪市英語力調査（英語４技能型外部テスト）により測定）</a:t>
            </a:r>
            <a:endParaRPr lang="en-US" altLang="ja-JP" sz="7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7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・全小中高校において、ネイティブ・スピーカーを活用した授業を実施。</a:t>
            </a:r>
          </a:p>
          <a:p>
            <a:pPr lvl="0">
              <a:lnSpc>
                <a:spcPts val="7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・全小学校において低学年からの英語教育を推進。</a:t>
            </a:r>
          </a:p>
          <a:p>
            <a:pPr lvl="0">
              <a:lnSpc>
                <a:spcPts val="7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246</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小学校に対し、訪問研修等を実施。全中学校に対し、英語４技能テストを踏まえた研修を実施。</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7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・コロナ禍により、英語体験イベント「イングリッシュデイ」を手法を変更して実施。</a:t>
            </a:r>
          </a:p>
          <a:p>
            <a:pPr lvl="0">
              <a:lnSpc>
                <a:spcPts val="7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・全中学３年生を対象に英語力調査を実施。</a:t>
            </a:r>
          </a:p>
          <a:p>
            <a:pPr lvl="0">
              <a:lnSpc>
                <a:spcPts val="7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・教員を対象に、小学校巡回訪問、中学校授業改善研修、英語力向上研修を実施。</a:t>
            </a:r>
          </a:p>
          <a:p>
            <a:pPr lvl="0">
              <a:lnSpc>
                <a:spcPts val="7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・優秀なネイティブスピーカを安定的に任用するための多額の人件費の確保が必要。</a:t>
            </a:r>
          </a:p>
          <a:p>
            <a:pPr lvl="0">
              <a:lnSpc>
                <a:spcPts val="7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・英語</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技能型テストの実施には、多額の費用がかかるため、予算の安定的な確保が必要。</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テキスト ボックス 35"/>
          <p:cNvSpPr txBox="1"/>
          <p:nvPr/>
        </p:nvSpPr>
        <p:spPr>
          <a:xfrm>
            <a:off x="4355715" y="857375"/>
            <a:ext cx="5392380" cy="990015"/>
          </a:xfrm>
          <a:prstGeom prst="rect">
            <a:avLst/>
          </a:prstGeom>
          <a:noFill/>
          <a:ln w="6350">
            <a:solidFill>
              <a:srgbClr val="4F81BD"/>
            </a:solidFill>
          </a:ln>
        </p:spPr>
        <p:txBody>
          <a:bodyPr wrap="square" rtlCol="0">
            <a:spAutoFit/>
          </a:bodyPr>
          <a:lstStyle/>
          <a:p>
            <a:pPr lvl="0">
              <a:lnSpc>
                <a:spcPts val="8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8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府内大学の外国人留学生を対象に、就職に関するセミナー等を実施し、大阪企業への就職を促進し、外国人留学生の大阪への定着を図る。</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300"/>
              </a:lnSpc>
            </a:pP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800"/>
              </a:lnSpc>
            </a:pPr>
            <a:r>
              <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2021</a:t>
            </a: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年度目標</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8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・府内企業に対する理解が深まった外国人留学生の割合：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90%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以上</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300"/>
              </a:lnSpc>
            </a:pP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8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期末評価</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：計画どおりに実施</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8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・府内企業に対する理解が深まった外国人留学生の割合：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98%</a:t>
            </a:r>
          </a:p>
          <a:p>
            <a:pPr lvl="0">
              <a:lnSpc>
                <a:spcPts val="8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・大学等と連携し、外国人留学生向けに就職活動やインターンシップ、ビジネス日本語等</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8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に関するセミナーを</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事業のべ</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25</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日実施</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8" name="テキスト ボックス 67"/>
          <p:cNvSpPr txBox="1"/>
          <p:nvPr/>
        </p:nvSpPr>
        <p:spPr>
          <a:xfrm>
            <a:off x="6017" y="132732"/>
            <a:ext cx="3064389" cy="246221"/>
          </a:xfrm>
          <a:prstGeom prst="rect">
            <a:avLst/>
          </a:prstGeom>
          <a:noFill/>
          <a:ln w="6350">
            <a:noFill/>
          </a:ln>
        </p:spPr>
        <p:txBody>
          <a:bodyPr wrap="square" rtlCol="0">
            <a:spAutoFit/>
          </a:bodyPr>
          <a:lstStyle/>
          <a:p>
            <a:r>
              <a:rPr lang="ja-JP" altLang="en-US" sz="1000" b="1" u="sng" dirty="0">
                <a:solidFill>
                  <a:srgbClr val="4F81BD"/>
                </a:solidFill>
                <a:latin typeface="Meiryo UI" panose="020B0604030504040204" pitchFamily="50" charset="-128"/>
                <a:ea typeface="Meiryo UI" panose="020B0604030504040204" pitchFamily="50" charset="-128"/>
                <a:cs typeface="Meiryo UI" panose="020B0604030504040204" pitchFamily="50" charset="-128"/>
              </a:rPr>
              <a:t>９．大阪の成長を担うグローバル人材が活躍する都市</a:t>
            </a:r>
          </a:p>
        </p:txBody>
      </p:sp>
      <p:sp>
        <p:nvSpPr>
          <p:cNvPr id="45" name="テキスト ボックス 44"/>
          <p:cNvSpPr txBox="1"/>
          <p:nvPr/>
        </p:nvSpPr>
        <p:spPr>
          <a:xfrm>
            <a:off x="84612" y="905373"/>
            <a:ext cx="4156913" cy="2968825"/>
          </a:xfrm>
          <a:prstGeom prst="rect">
            <a:avLst/>
          </a:prstGeom>
          <a:noFill/>
          <a:ln w="6350">
            <a:solidFill>
              <a:srgbClr val="4F81BD"/>
            </a:solidFill>
          </a:ln>
        </p:spPr>
        <p:txBody>
          <a:bodyPr wrap="square" rtlCol="0">
            <a:noAutofit/>
          </a:bodyPr>
          <a:lstStyle/>
          <a:p>
            <a:pPr lvl="0">
              <a:lnSpc>
                <a:spcPts val="8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800"/>
              </a:lnSpc>
            </a:pPr>
            <a:r>
              <a:rPr lang="ja-JP" altLang="en-US" sz="700" u="sng" dirty="0">
                <a:latin typeface="Meiryo UI" panose="020B0604030504040204" pitchFamily="50" charset="-128"/>
                <a:ea typeface="Meiryo UI" panose="020B0604030504040204" pitchFamily="50" charset="-128"/>
                <a:cs typeface="Meiryo UI" panose="020B0604030504040204" pitchFamily="50" charset="-128"/>
              </a:rPr>
              <a:t>①</a:t>
            </a:r>
            <a:r>
              <a:rPr lang="zh-TW" altLang="en-US" sz="700" u="sng" dirty="0">
                <a:latin typeface="Meiryo UI" panose="020B0604030504040204" pitchFamily="50" charset="-128"/>
                <a:ea typeface="Meiryo UI" panose="020B0604030504040204" pitchFamily="50" charset="-128"/>
                <a:cs typeface="Meiryo UI" panose="020B0604030504040204" pitchFamily="50" charset="-128"/>
              </a:rPr>
              <a:t>高校生等海外進学支援事業</a:t>
            </a:r>
            <a:r>
              <a:rPr lang="ja-JP" altLang="en-US" sz="700" u="sng" dirty="0">
                <a:latin typeface="Meiryo UI" panose="020B0604030504040204" pitchFamily="50" charset="-128"/>
                <a:ea typeface="Meiryo UI" panose="020B0604030504040204" pitchFamily="50" charset="-128"/>
                <a:cs typeface="Meiryo UI" panose="020B0604030504040204" pitchFamily="50" charset="-128"/>
              </a:rPr>
              <a:t>（おおさかグローバル塾）</a:t>
            </a:r>
            <a:endParaRPr lang="en-US" altLang="ja-JP" sz="700" u="sng" dirty="0">
              <a:latin typeface="Meiryo UI" panose="020B0604030504040204" pitchFamily="50" charset="-128"/>
              <a:ea typeface="Meiryo UI" panose="020B0604030504040204" pitchFamily="50" charset="-128"/>
              <a:cs typeface="Meiryo UI" panose="020B0604030504040204" pitchFamily="50" charset="-128"/>
            </a:endParaRPr>
          </a:p>
          <a:p>
            <a:pPr lvl="0">
              <a:lnSpc>
                <a:spcPts val="8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海外の大学で学位取得をめざす高校生を対象に、英語力やコミュニケーション力等の強化を図るとともに、海外の</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8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大学への進路指導を行うなど、総合的な支援（通称：おおさかグローバル塾）を実施する。</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800"/>
              </a:lnSpc>
            </a:pPr>
            <a:r>
              <a:rPr lang="ja-JP" altLang="en-US" sz="700" u="sng" dirty="0">
                <a:latin typeface="Meiryo UI" panose="020B0604030504040204" pitchFamily="50" charset="-128"/>
                <a:ea typeface="Meiryo UI" panose="020B0604030504040204" pitchFamily="50" charset="-128"/>
                <a:cs typeface="Meiryo UI" panose="020B0604030504040204" pitchFamily="50" charset="-128"/>
              </a:rPr>
              <a:t>②</a:t>
            </a:r>
            <a:r>
              <a:rPr lang="zh-TW" altLang="en-US" sz="700" u="sng" dirty="0">
                <a:latin typeface="Meiryo UI" panose="020B0604030504040204" pitchFamily="50" charset="-128"/>
                <a:ea typeface="Meiryo UI" panose="020B0604030504040204" pitchFamily="50" charset="-128"/>
                <a:cs typeface="Meiryo UI" panose="020B0604030504040204" pitchFamily="50" charset="-128"/>
              </a:rPr>
              <a:t>実践的英語体験活動推進事業</a:t>
            </a:r>
            <a:r>
              <a:rPr lang="ja-JP" altLang="en-US" sz="700" u="sng" dirty="0">
                <a:latin typeface="Meiryo UI" panose="020B0604030504040204" pitchFamily="50" charset="-128"/>
                <a:ea typeface="Meiryo UI" panose="020B0604030504040204" pitchFamily="50" charset="-128"/>
                <a:cs typeface="Meiryo UI" panose="020B0604030504040204" pitchFamily="50" charset="-128"/>
              </a:rPr>
              <a:t>（グローバル体験プログラム）</a:t>
            </a:r>
            <a:endParaRPr lang="en-US" altLang="ja-JP" sz="700" u="sng" dirty="0">
              <a:latin typeface="Meiryo UI" panose="020B0604030504040204" pitchFamily="50" charset="-128"/>
              <a:ea typeface="Meiryo UI" panose="020B0604030504040204" pitchFamily="50" charset="-128"/>
              <a:cs typeface="Meiryo UI" panose="020B0604030504040204" pitchFamily="50" charset="-128"/>
            </a:endParaRPr>
          </a:p>
          <a:p>
            <a:pPr lvl="0">
              <a:lnSpc>
                <a:spcPts val="8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府内の高校生等を対象に、実践的英語体験（通称：グローバル体験プログラム）を実施し、海外への興味や</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8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英語でのコミュニケーションの必要性に気づかせることにより、将来のグローバル人材の裾野を拡げる。</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200"/>
              </a:lnSpc>
            </a:pP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800"/>
              </a:lnSpc>
            </a:pPr>
            <a:r>
              <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2021</a:t>
            </a: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年度目標</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8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①おおさかグローバル塾修了者の海外進学レベルの英語力の習得：</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90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％以上</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800"/>
              </a:lnSpc>
            </a:pP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8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②・グローバル体験プログラム参加者のうち、英語の習得意欲が高まった割合：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95</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％以上</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8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・海外に関する関心が高まった割合：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95</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％以上</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200"/>
              </a:lnSpc>
            </a:pP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8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期末評価</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：計画どおりに実施</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8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①・新型コロナウイルス感染症拡大の影響で短期留学を見送り、府内での講座を中心に実施（</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7</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p>
          <a:p>
            <a:pPr>
              <a:lnSpc>
                <a:spcPts val="800"/>
              </a:lnSpc>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    2022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月）し、</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45</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名が受講修了。</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800"/>
              </a:lnSpc>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おおさかグローバル塾修了者の海外進学レベルの英語力の習得：</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71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8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8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②・定員</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2,000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名で実践的英語体験（グローバル体験プログラム）を実施</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7</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し、</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800"/>
              </a:lnSpc>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    1,971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名（うち高校生</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1,789</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名、中学生</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182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名）が参加、参加者のうち、英語の習得意欲が高まった</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800"/>
              </a:lnSpc>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割合：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99</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％、海外に関する関心が高まった割合：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98</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8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endParaRPr lang="en-US" altLang="ja-JP" sz="7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6" name="テキスト ボックス 45"/>
          <p:cNvSpPr txBox="1"/>
          <p:nvPr/>
        </p:nvSpPr>
        <p:spPr>
          <a:xfrm>
            <a:off x="83260" y="692696"/>
            <a:ext cx="4158265" cy="215444"/>
          </a:xfrm>
          <a:prstGeom prst="rect">
            <a:avLst/>
          </a:prstGeom>
          <a:solidFill>
            <a:srgbClr val="4F81BD"/>
          </a:solidFill>
          <a:ln w="6350">
            <a:solidFill>
              <a:srgbClr val="4F81BD"/>
            </a:solidFill>
          </a:ln>
        </p:spPr>
        <p:txBody>
          <a:bodyPr wrap="square" rtlCol="0">
            <a:spAutoFit/>
          </a:bodyPr>
          <a:lstStyle/>
          <a:p>
            <a:r>
              <a:rPr lang="ja-JP" altLang="en-US" sz="8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おおさかグローバル塾</a:t>
            </a:r>
            <a:r>
              <a:rPr lang="en-US" altLang="ja-JP" sz="8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グローバル体験プログラム</a:t>
            </a:r>
            <a:endParaRPr lang="zh-TW" altLang="en-US" sz="8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3625917269"/>
              </p:ext>
            </p:extLst>
          </p:nvPr>
        </p:nvGraphicFramePr>
        <p:xfrm>
          <a:off x="81867" y="368621"/>
          <a:ext cx="9692702" cy="294640"/>
        </p:xfrm>
        <a:graphic>
          <a:graphicData uri="http://schemas.openxmlformats.org/drawingml/2006/table">
            <a:tbl>
              <a:tblPr firstRow="1" bandRow="1">
                <a:tableStyleId>{5C22544A-7EE6-4342-B048-85BDC9FD1C3A}</a:tableStyleId>
              </a:tblPr>
              <a:tblGrid>
                <a:gridCol w="9692702">
                  <a:extLst>
                    <a:ext uri="{9D8B030D-6E8A-4147-A177-3AD203B41FA5}">
                      <a16:colId xmlns:a16="http://schemas.microsoft.com/office/drawing/2014/main" val="554079531"/>
                    </a:ext>
                  </a:extLst>
                </a:gridCol>
              </a:tblGrid>
              <a:tr h="252000">
                <a:tc>
                  <a:txBody>
                    <a:bodyPr/>
                    <a:lstStyle/>
                    <a:p>
                      <a:pPr marL="0" marR="0" lvl="0" indent="0" algn="l" defTabSz="957816" rtl="0" eaLnBrk="1" fontAlgn="auto" latinLnBrk="0" hangingPunct="1">
                        <a:lnSpc>
                          <a:spcPts val="800"/>
                        </a:lnSpc>
                        <a:spcBef>
                          <a:spcPts val="0"/>
                        </a:spcBef>
                        <a:spcAft>
                          <a:spcPts val="0"/>
                        </a:spcAft>
                        <a:buClrTx/>
                        <a:buSzTx/>
                        <a:buFontTx/>
                        <a:buNone/>
                        <a:tabLst/>
                        <a:defRPr/>
                      </a:pPr>
                      <a:r>
                        <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800"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新型コロナウイルス感染症拡大の影響により、</a:t>
                      </a:r>
                      <a:r>
                        <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一部事業をオンラインに組替えて実施するなど、国内外の若者に学びの場を提供し、世界で活躍できる人材を育てる都市をめざし取り組んだ。今後も、</a:t>
                      </a:r>
                      <a:r>
                        <a:rPr kumimoji="1" lang="ja-JP" altLang="en-US" sz="8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国内外の高度人材の育成及び大</a:t>
                      </a:r>
                      <a:endParaRPr kumimoji="1" lang="en-US" altLang="ja-JP" sz="8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57816" rtl="0" eaLnBrk="1" fontAlgn="auto" latinLnBrk="0" hangingPunct="1">
                        <a:lnSpc>
                          <a:spcPts val="800"/>
                        </a:lnSpc>
                        <a:spcBef>
                          <a:spcPts val="0"/>
                        </a:spcBef>
                        <a:spcAft>
                          <a:spcPts val="0"/>
                        </a:spcAft>
                        <a:buClrTx/>
                        <a:buSzTx/>
                        <a:buFontTx/>
                        <a:buNone/>
                        <a:tabLst/>
                        <a:defRPr/>
                      </a:pPr>
                      <a:r>
                        <a:rPr kumimoji="1" lang="ja-JP" altLang="en-US" sz="8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阪での活躍支援に取り組んでいく。</a:t>
                      </a:r>
                      <a:endParaRPr kumimoji="1" lang="en-US" altLang="ja-JP" sz="8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262241449"/>
                  </a:ext>
                </a:extLst>
              </a:tr>
            </a:tbl>
          </a:graphicData>
        </a:graphic>
      </p:graphicFrame>
      <p:sp>
        <p:nvSpPr>
          <p:cNvPr id="27" name="正方形/長方形 26"/>
          <p:cNvSpPr/>
          <p:nvPr/>
        </p:nvSpPr>
        <p:spPr>
          <a:xfrm>
            <a:off x="9705552" y="6641976"/>
            <a:ext cx="216000" cy="216024"/>
          </a:xfrm>
          <a:prstGeom prst="rect">
            <a:avLst/>
          </a:prstGeom>
          <a:solidFill>
            <a:srgbClr val="00B050"/>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endParaRPr kumimoji="1"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テキスト ボックス 27"/>
          <p:cNvSpPr txBox="1"/>
          <p:nvPr/>
        </p:nvSpPr>
        <p:spPr>
          <a:xfrm>
            <a:off x="0" y="-29065"/>
            <a:ext cx="6898365" cy="246221"/>
          </a:xfrm>
          <a:prstGeom prst="rect">
            <a:avLst/>
          </a:prstGeom>
          <a:noFill/>
        </p:spPr>
        <p:txBody>
          <a:bodyPr wrap="square" rtlCol="0">
            <a:spAutoFit/>
          </a:bodyPr>
          <a:lstStyle/>
          <a:p>
            <a:r>
              <a:rPr lang="ja-JP" altLang="en-US" sz="1000" b="1" dirty="0">
                <a:latin typeface="Meiryo UI" panose="020B0604030504040204" pitchFamily="50" charset="-128"/>
                <a:ea typeface="Meiryo UI" panose="020B0604030504040204" pitchFamily="50" charset="-128"/>
                <a:cs typeface="Meiryo UI" panose="020B0604030504040204" pitchFamily="50" charset="-128"/>
              </a:rPr>
              <a:t>資料４　都市像ごとの</a:t>
            </a:r>
            <a:r>
              <a:rPr lang="en-US" altLang="ja-JP" sz="1000" b="1" dirty="0">
                <a:latin typeface="Meiryo UI" panose="020B0604030504040204" pitchFamily="50" charset="-128"/>
                <a:ea typeface="Meiryo UI" panose="020B0604030504040204" pitchFamily="50" charset="-128"/>
                <a:cs typeface="Meiryo UI" panose="020B0604030504040204" pitchFamily="50" charset="-128"/>
              </a:rPr>
              <a:t>2021</a:t>
            </a:r>
            <a:r>
              <a:rPr lang="ja-JP" altLang="en-US" sz="1000" b="1" dirty="0">
                <a:latin typeface="Meiryo UI" panose="020B0604030504040204" pitchFamily="50" charset="-128"/>
                <a:ea typeface="Meiryo UI" panose="020B0604030504040204" pitchFamily="50" charset="-128"/>
                <a:cs typeface="Meiryo UI" panose="020B0604030504040204" pitchFamily="50" charset="-128"/>
              </a:rPr>
              <a:t>年度期末評価（主要事業抜粋）</a:t>
            </a:r>
          </a:p>
        </p:txBody>
      </p:sp>
      <p:pic>
        <p:nvPicPr>
          <p:cNvPr id="23" name="図 22"/>
          <p:cNvPicPr>
            <a:picLocks noChangeAspect="1"/>
          </p:cNvPicPr>
          <p:nvPr/>
        </p:nvPicPr>
        <p:blipFill rotWithShape="1">
          <a:blip r:embed="rId3" cstate="hqprint">
            <a:extLst>
              <a:ext uri="{28A0092B-C50C-407E-A947-70E740481C1C}">
                <a14:useLocalDpi xmlns:a14="http://schemas.microsoft.com/office/drawing/2010/main"/>
              </a:ext>
            </a:extLst>
          </a:blip>
          <a:srcRect/>
          <a:stretch/>
        </p:blipFill>
        <p:spPr>
          <a:xfrm>
            <a:off x="8181360" y="1173884"/>
            <a:ext cx="1089780" cy="604159"/>
          </a:xfrm>
          <a:prstGeom prst="rect">
            <a:avLst/>
          </a:prstGeom>
        </p:spPr>
      </p:pic>
      <p:sp>
        <p:nvSpPr>
          <p:cNvPr id="20" name="テキスト ボックス 19"/>
          <p:cNvSpPr txBox="1"/>
          <p:nvPr/>
        </p:nvSpPr>
        <p:spPr>
          <a:xfrm>
            <a:off x="4355715" y="1863295"/>
            <a:ext cx="5392380" cy="215444"/>
          </a:xfrm>
          <a:prstGeom prst="rect">
            <a:avLst/>
          </a:prstGeom>
          <a:solidFill>
            <a:srgbClr val="4F81BD"/>
          </a:solidFill>
          <a:ln w="6350">
            <a:solidFill>
              <a:srgbClr val="4F81BD"/>
            </a:solidFill>
          </a:ln>
        </p:spPr>
        <p:txBody>
          <a:bodyPr wrap="square" rtlCol="0">
            <a:spAutoFit/>
          </a:bodyPr>
          <a:lstStyle/>
          <a:p>
            <a:r>
              <a:rPr lang="ja-JP" altLang="en-US" sz="8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英語イノベーション事業</a:t>
            </a:r>
          </a:p>
        </p:txBody>
      </p:sp>
      <p:sp>
        <p:nvSpPr>
          <p:cNvPr id="16" name="楕円 15"/>
          <p:cNvSpPr/>
          <p:nvPr/>
        </p:nvSpPr>
        <p:spPr>
          <a:xfrm>
            <a:off x="2212936" y="716868"/>
            <a:ext cx="180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a:t>
            </a:r>
          </a:p>
        </p:txBody>
      </p:sp>
      <p:sp>
        <p:nvSpPr>
          <p:cNvPr id="33" name="テキスト ボックス 32"/>
          <p:cNvSpPr txBox="1"/>
          <p:nvPr/>
        </p:nvSpPr>
        <p:spPr>
          <a:xfrm>
            <a:off x="4355715" y="694156"/>
            <a:ext cx="5399598" cy="215444"/>
          </a:xfrm>
          <a:prstGeom prst="rect">
            <a:avLst/>
          </a:prstGeom>
          <a:solidFill>
            <a:srgbClr val="4F81BD"/>
          </a:solidFill>
          <a:ln w="6350">
            <a:solidFill>
              <a:srgbClr val="4F81BD"/>
            </a:solidFill>
          </a:ln>
        </p:spPr>
        <p:txBody>
          <a:bodyPr wrap="square" rtlCol="0">
            <a:spAutoFit/>
          </a:bodyPr>
          <a:lstStyle/>
          <a:p>
            <a:r>
              <a:rPr lang="ja-JP" altLang="en-US" sz="8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外国人留学生就職支援事業</a:t>
            </a:r>
          </a:p>
        </p:txBody>
      </p:sp>
      <p:sp>
        <p:nvSpPr>
          <p:cNvPr id="17" name="楕円 16"/>
          <p:cNvSpPr/>
          <p:nvPr/>
        </p:nvSpPr>
        <p:spPr>
          <a:xfrm>
            <a:off x="5745088" y="716868"/>
            <a:ext cx="180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a:t>
            </a:r>
          </a:p>
        </p:txBody>
      </p:sp>
      <p:sp>
        <p:nvSpPr>
          <p:cNvPr id="18" name="楕円 17"/>
          <p:cNvSpPr/>
          <p:nvPr/>
        </p:nvSpPr>
        <p:spPr>
          <a:xfrm>
            <a:off x="5494449" y="1882332"/>
            <a:ext cx="180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800" dirty="0">
                <a:latin typeface="Meiryo UI" panose="020B0604030504040204" pitchFamily="50" charset="-128"/>
                <a:ea typeface="Meiryo UI" panose="020B0604030504040204" pitchFamily="50" charset="-128"/>
              </a:rPr>
              <a:t>市</a:t>
            </a:r>
            <a:endParaRPr kumimoji="1" lang="ja-JP" altLang="en-US" sz="800" dirty="0">
              <a:latin typeface="Meiryo UI" panose="020B0604030504040204" pitchFamily="50" charset="-128"/>
              <a:ea typeface="Meiryo UI" panose="020B0604030504040204" pitchFamily="50" charset="-128"/>
            </a:endParaRPr>
          </a:p>
        </p:txBody>
      </p:sp>
      <p:pic>
        <p:nvPicPr>
          <p:cNvPr id="25" name="図 24"/>
          <p:cNvPicPr>
            <a:picLocks noChangeAspect="1"/>
          </p:cNvPicPr>
          <p:nvPr/>
        </p:nvPicPr>
        <p:blipFill rotWithShape="1">
          <a:blip r:embed="rId4" cstate="hqprint">
            <a:extLst>
              <a:ext uri="{28A0092B-C50C-407E-A947-70E740481C1C}">
                <a14:useLocalDpi xmlns:a14="http://schemas.microsoft.com/office/drawing/2010/main"/>
              </a:ext>
            </a:extLst>
          </a:blip>
          <a:srcRect/>
          <a:stretch/>
        </p:blipFill>
        <p:spPr>
          <a:xfrm>
            <a:off x="823306" y="3039220"/>
            <a:ext cx="1070317" cy="707318"/>
          </a:xfrm>
          <a:prstGeom prst="rect">
            <a:avLst/>
          </a:prstGeom>
        </p:spPr>
      </p:pic>
      <p:pic>
        <p:nvPicPr>
          <p:cNvPr id="26" name="図 25"/>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2392936" y="3039947"/>
            <a:ext cx="1052487" cy="713166"/>
          </a:xfrm>
          <a:prstGeom prst="rect">
            <a:avLst/>
          </a:prstGeom>
        </p:spPr>
      </p:pic>
      <p:sp>
        <p:nvSpPr>
          <p:cNvPr id="30" name="テキスト ボックス 29"/>
          <p:cNvSpPr txBox="1"/>
          <p:nvPr/>
        </p:nvSpPr>
        <p:spPr>
          <a:xfrm>
            <a:off x="767797" y="3685628"/>
            <a:ext cx="1181333" cy="206339"/>
          </a:xfrm>
          <a:prstGeom prst="rect">
            <a:avLst/>
          </a:prstGeom>
          <a:noFill/>
          <a:ln w="6350">
            <a:noFill/>
          </a:ln>
        </p:spPr>
        <p:txBody>
          <a:bodyPr wrap="square" rtlCol="0">
            <a:spAutoFit/>
          </a:bodyPr>
          <a:lstStyle/>
          <a:p>
            <a:pPr lvl="0" algn="ct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（おおさかグローバル塾）</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テキスト ボックス 30"/>
          <p:cNvSpPr txBox="1"/>
          <p:nvPr/>
        </p:nvSpPr>
        <p:spPr>
          <a:xfrm>
            <a:off x="2274466" y="3702342"/>
            <a:ext cx="1328751" cy="220573"/>
          </a:xfrm>
          <a:prstGeom prst="rect">
            <a:avLst/>
          </a:prstGeom>
          <a:noFill/>
          <a:ln w="6350">
            <a:noFill/>
          </a:ln>
        </p:spPr>
        <p:txBody>
          <a:bodyPr wrap="square" rtlCol="0">
            <a:spAutoFit/>
          </a:bodyPr>
          <a:lstStyle/>
          <a:p>
            <a:pPr lvl="0" algn="ct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（グローバル体験プログラム）</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29" name="図 28"/>
          <p:cNvPicPr>
            <a:picLocks noChangeAspect="1"/>
          </p:cNvPicPr>
          <p:nvPr/>
        </p:nvPicPr>
        <p:blipFill>
          <a:blip r:embed="rId6" cstate="hqprint">
            <a:extLst>
              <a:ext uri="{28A0092B-C50C-407E-A947-70E740481C1C}">
                <a14:useLocalDpi xmlns:a14="http://schemas.microsoft.com/office/drawing/2010/main"/>
              </a:ext>
            </a:extLst>
          </a:blip>
          <a:stretch>
            <a:fillRect/>
          </a:stretch>
        </p:blipFill>
        <p:spPr>
          <a:xfrm rot="5400000">
            <a:off x="8859507" y="3151727"/>
            <a:ext cx="643998" cy="910512"/>
          </a:xfrm>
          <a:prstGeom prst="rect">
            <a:avLst/>
          </a:prstGeom>
        </p:spPr>
      </p:pic>
      <p:pic>
        <p:nvPicPr>
          <p:cNvPr id="32" name="図 31"/>
          <p:cNvPicPr>
            <a:picLocks noChangeAspect="1"/>
          </p:cNvPicPr>
          <p:nvPr/>
        </p:nvPicPr>
        <p:blipFill>
          <a:blip r:embed="rId7" cstate="hqprint">
            <a:extLst>
              <a:ext uri="{28A0092B-C50C-407E-A947-70E740481C1C}">
                <a14:useLocalDpi xmlns:a14="http://schemas.microsoft.com/office/drawing/2010/main"/>
              </a:ext>
            </a:extLst>
          </a:blip>
          <a:stretch>
            <a:fillRect/>
          </a:stretch>
        </p:blipFill>
        <p:spPr>
          <a:xfrm>
            <a:off x="8726250" y="2343023"/>
            <a:ext cx="910512" cy="683238"/>
          </a:xfrm>
          <a:prstGeom prst="rect">
            <a:avLst/>
          </a:prstGeom>
        </p:spPr>
      </p:pic>
      <p:sp>
        <p:nvSpPr>
          <p:cNvPr id="22" name="テキスト ボックス 21">
            <a:extLst>
              <a:ext uri="{FF2B5EF4-FFF2-40B4-BE49-F238E27FC236}">
                <a16:creationId xmlns:a16="http://schemas.microsoft.com/office/drawing/2014/main" id="{CCD9EEC0-CDE1-464A-820A-3D31D82B9541}"/>
              </a:ext>
            </a:extLst>
          </p:cNvPr>
          <p:cNvSpPr txBox="1"/>
          <p:nvPr/>
        </p:nvSpPr>
        <p:spPr>
          <a:xfrm>
            <a:off x="0" y="3861048"/>
            <a:ext cx="3064389" cy="246221"/>
          </a:xfrm>
          <a:prstGeom prst="rect">
            <a:avLst/>
          </a:prstGeom>
          <a:noFill/>
          <a:ln w="6350">
            <a:noFill/>
          </a:ln>
        </p:spPr>
        <p:txBody>
          <a:bodyPr wrap="square" rtlCol="0">
            <a:spAutoFit/>
          </a:bodyPr>
          <a:lstStyle/>
          <a:p>
            <a:r>
              <a:rPr lang="en-US" altLang="ja-JP" sz="1000" b="1" u="sng" dirty="0">
                <a:solidFill>
                  <a:srgbClr val="4F81BD"/>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000" b="1" u="sng" dirty="0" err="1">
                <a:solidFill>
                  <a:srgbClr val="4F81BD"/>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b="1" u="sng" dirty="0">
                <a:solidFill>
                  <a:srgbClr val="4F81BD"/>
                </a:solidFill>
                <a:latin typeface="Meiryo UI" panose="020B0604030504040204" pitchFamily="50" charset="-128"/>
                <a:ea typeface="Meiryo UI" panose="020B0604030504040204" pitchFamily="50" charset="-128"/>
                <a:cs typeface="Meiryo UI" panose="020B0604030504040204" pitchFamily="50" charset="-128"/>
              </a:rPr>
              <a:t>出会いが新しい価値を生む多様性都市</a:t>
            </a:r>
          </a:p>
        </p:txBody>
      </p:sp>
      <p:graphicFrame>
        <p:nvGraphicFramePr>
          <p:cNvPr id="24" name="表 23">
            <a:extLst>
              <a:ext uri="{FF2B5EF4-FFF2-40B4-BE49-F238E27FC236}">
                <a16:creationId xmlns:a16="http://schemas.microsoft.com/office/drawing/2014/main" id="{19777B5B-FE51-4C86-8D84-B7E9F875A946}"/>
              </a:ext>
            </a:extLst>
          </p:cNvPr>
          <p:cNvGraphicFramePr>
            <a:graphicFrameLocks noGrp="1"/>
          </p:cNvGraphicFramePr>
          <p:nvPr>
            <p:extLst>
              <p:ext uri="{D42A27DB-BD31-4B8C-83A1-F6EECF244321}">
                <p14:modId xmlns:p14="http://schemas.microsoft.com/office/powerpoint/2010/main" val="3149882155"/>
              </p:ext>
            </p:extLst>
          </p:nvPr>
        </p:nvGraphicFramePr>
        <p:xfrm>
          <a:off x="62611" y="4090069"/>
          <a:ext cx="9692702" cy="294640"/>
        </p:xfrm>
        <a:graphic>
          <a:graphicData uri="http://schemas.openxmlformats.org/drawingml/2006/table">
            <a:tbl>
              <a:tblPr firstRow="1" bandRow="1">
                <a:tableStyleId>{5C22544A-7EE6-4342-B048-85BDC9FD1C3A}</a:tableStyleId>
              </a:tblPr>
              <a:tblGrid>
                <a:gridCol w="9692702">
                  <a:extLst>
                    <a:ext uri="{9D8B030D-6E8A-4147-A177-3AD203B41FA5}">
                      <a16:colId xmlns:a16="http://schemas.microsoft.com/office/drawing/2014/main" val="554079531"/>
                    </a:ext>
                  </a:extLst>
                </a:gridCol>
              </a:tblGrid>
              <a:tr h="252000">
                <a:tc>
                  <a:txBody>
                    <a:bodyPr/>
                    <a:lstStyle/>
                    <a:p>
                      <a:pPr marL="0" marR="0" lvl="0" indent="0" algn="l" defTabSz="957816" rtl="0" eaLnBrk="1" fontAlgn="auto" latinLnBrk="0" hangingPunct="1">
                        <a:lnSpc>
                          <a:spcPts val="800"/>
                        </a:lnSpc>
                        <a:spcBef>
                          <a:spcPts val="0"/>
                        </a:spcBef>
                        <a:spcAft>
                          <a:spcPts val="0"/>
                        </a:spcAft>
                        <a:buClrTx/>
                        <a:buSzTx/>
                        <a:buFontTx/>
                        <a:buNone/>
                        <a:tabLst/>
                        <a:defRPr/>
                      </a:pPr>
                      <a:r>
                        <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世界中から訪れる外国人が府民と変わりなく安心・快適に過ごせる環境を整えることで、多様な人材や企業を惹きつけ、新しい価値を生み出す都市をめざし取り組んでいる。引き続き、在住外国人の安全・安心を確保する取組みを進めるとともに多様性の実現、国際都市大阪の魅力発信に向けた施策を実施していく。</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262241449"/>
                  </a:ext>
                </a:extLst>
              </a:tr>
            </a:tbl>
          </a:graphicData>
        </a:graphic>
      </p:graphicFrame>
      <p:sp>
        <p:nvSpPr>
          <p:cNvPr id="34" name="テキスト ボックス 33">
            <a:extLst>
              <a:ext uri="{FF2B5EF4-FFF2-40B4-BE49-F238E27FC236}">
                <a16:creationId xmlns:a16="http://schemas.microsoft.com/office/drawing/2014/main" id="{EB26C87B-8B11-482E-84B0-344FF8F5FBD8}"/>
              </a:ext>
            </a:extLst>
          </p:cNvPr>
          <p:cNvSpPr txBox="1"/>
          <p:nvPr/>
        </p:nvSpPr>
        <p:spPr>
          <a:xfrm>
            <a:off x="60133" y="4609613"/>
            <a:ext cx="4500000" cy="2157380"/>
          </a:xfrm>
          <a:prstGeom prst="rect">
            <a:avLst/>
          </a:prstGeom>
          <a:noFill/>
          <a:ln w="6350">
            <a:solidFill>
              <a:srgbClr val="4F81BD"/>
            </a:solidFill>
          </a:ln>
        </p:spPr>
        <p:txBody>
          <a:bodyPr wrap="square" rtlCol="0">
            <a:noAutofit/>
          </a:bodyPr>
          <a:lstStyle/>
          <a:p>
            <a:pPr lvl="0">
              <a:lnSpc>
                <a:spcPts val="8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8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①外国人に生活・就労等に関する情報提供や相談対応を一元的に行う相談窓口を運営する（公財）大阪府国際交流</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800"/>
              </a:lnSpc>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財団に対し補助を行うとともに、多言語での情報発信を行う。</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8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②（公財）大阪国際交流センターのインフォメーションセンター内にある「外国人のための相談窓口」において、情報提供や</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800"/>
              </a:lnSpc>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相談を多言語で行う。また、外国人が安心して快適に生活をおくり、大阪を住みやすい都市として認識し、定着を促すため、</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800"/>
              </a:lnSpc>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在住外国人を対象とした専門分野の相談会を実施する。</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700"/>
              </a:lnSpc>
            </a:pP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800"/>
              </a:lnSpc>
            </a:pPr>
            <a:r>
              <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2021</a:t>
            </a: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年度目標</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8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①</a:t>
            </a:r>
            <a:r>
              <a:rPr lang="zh-CN" altLang="en-US" sz="700" dirty="0">
                <a:latin typeface="Meiryo UI" panose="020B0604030504040204" pitchFamily="50" charset="-128"/>
                <a:ea typeface="Meiryo UI" panose="020B0604030504040204" pitchFamily="50" charset="-128"/>
                <a:cs typeface="Meiryo UI" panose="020B0604030504040204" pitchFamily="50" charset="-128"/>
              </a:rPr>
              <a:t>外国人相談件数：</a:t>
            </a:r>
            <a:r>
              <a:rPr lang="en-US" altLang="zh-CN" sz="700" dirty="0">
                <a:latin typeface="Meiryo UI" panose="020B0604030504040204" pitchFamily="50" charset="-128"/>
                <a:ea typeface="Meiryo UI" panose="020B0604030504040204" pitchFamily="50" charset="-128"/>
                <a:cs typeface="Meiryo UI" panose="020B0604030504040204" pitchFamily="50" charset="-128"/>
              </a:rPr>
              <a:t>2,400</a:t>
            </a:r>
            <a:r>
              <a:rPr lang="zh-CN" altLang="en-US" sz="700" dirty="0">
                <a:latin typeface="Meiryo UI" panose="020B0604030504040204" pitchFamily="50" charset="-128"/>
                <a:ea typeface="Meiryo UI" panose="020B0604030504040204" pitchFamily="50" charset="-128"/>
                <a:cs typeface="Meiryo UI" panose="020B0604030504040204" pitchFamily="50" charset="-128"/>
              </a:rPr>
              <a:t>件</a:t>
            </a:r>
            <a:endParaRPr lang="en-US" altLang="zh-CN"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8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②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外国人のための「一日インフォメーションサービス」</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　来場者アンケート（満足度）</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90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％以上、相談件数</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165</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件以上</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8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インフォメーションセンター運営事業</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 相談件数</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3,400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件</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700"/>
              </a:lnSpc>
            </a:pP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8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期末評価</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：計画どおりに実施</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8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①（公財）大阪府国際交流財団が運営する「大阪府外国人情報コーナー」において、新型コロナウイルス感染症関連を含</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8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め、生活や雇用などの外国人の相談に対応。</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8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zh-CN" altLang="en-US" sz="700" dirty="0">
                <a:latin typeface="Meiryo UI" panose="020B0604030504040204" pitchFamily="50" charset="-128"/>
                <a:ea typeface="Meiryo UI" panose="020B0604030504040204" pitchFamily="50" charset="-128"/>
                <a:cs typeface="Meiryo UI" panose="020B0604030504040204" pitchFamily="50" charset="-128"/>
              </a:rPr>
              <a:t>外国人相談件数：</a:t>
            </a:r>
            <a:r>
              <a:rPr lang="en-US" altLang="zh-CN" sz="700" dirty="0">
                <a:latin typeface="Meiryo UI" panose="020B0604030504040204" pitchFamily="50" charset="-128"/>
                <a:ea typeface="Meiryo UI" panose="020B0604030504040204" pitchFamily="50" charset="-128"/>
                <a:cs typeface="Meiryo UI" panose="020B0604030504040204" pitchFamily="50" charset="-128"/>
              </a:rPr>
              <a:t>2,312</a:t>
            </a:r>
            <a:r>
              <a:rPr lang="zh-CN" altLang="en-US" sz="700" dirty="0">
                <a:latin typeface="Meiryo UI" panose="020B0604030504040204" pitchFamily="50" charset="-128"/>
                <a:ea typeface="Meiryo UI" panose="020B0604030504040204" pitchFamily="50" charset="-128"/>
                <a:cs typeface="Meiryo UI" panose="020B0604030504040204" pitchFamily="50" charset="-128"/>
              </a:rPr>
              <a:t>件</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8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②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外国人のための「一日インフォメーションサービス」</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　来場者アンケート（満足度）</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99</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％、相談件数計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133</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件</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8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第１回（</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7/25</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）来場者アンケート（満足度）</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97</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％、相談件数</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71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件</a:t>
            </a:r>
          </a:p>
          <a:p>
            <a:pPr>
              <a:lnSpc>
                <a:spcPts val="8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第２回（</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12/19</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）来場者アンケート（満足度）</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100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％、相談件数</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62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件</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8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インフォメーションセンター運営事業</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　相談件数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4,261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件</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800"/>
              </a:lnSpc>
            </a:pP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テキスト ボックス 34">
            <a:extLst>
              <a:ext uri="{FF2B5EF4-FFF2-40B4-BE49-F238E27FC236}">
                <a16:creationId xmlns:a16="http://schemas.microsoft.com/office/drawing/2014/main" id="{A83D07FF-6C41-4A7B-ABC9-7CD2D4D954E3}"/>
              </a:ext>
            </a:extLst>
          </p:cNvPr>
          <p:cNvSpPr txBox="1"/>
          <p:nvPr/>
        </p:nvSpPr>
        <p:spPr>
          <a:xfrm>
            <a:off x="62611" y="4432760"/>
            <a:ext cx="4500000" cy="216000"/>
          </a:xfrm>
          <a:prstGeom prst="rect">
            <a:avLst/>
          </a:prstGeom>
          <a:solidFill>
            <a:srgbClr val="4F81BD"/>
          </a:solidFill>
          <a:ln w="6350">
            <a:solidFill>
              <a:srgbClr val="4F81BD"/>
            </a:solidFill>
          </a:ln>
        </p:spPr>
        <p:txBody>
          <a:bodyPr wrap="square" rtlCol="0">
            <a:spAutoFit/>
          </a:bodyPr>
          <a:lstStyle/>
          <a:p>
            <a:pPr>
              <a:lnSpc>
                <a:spcPts val="1200"/>
              </a:lnSpc>
            </a:pPr>
            <a:r>
              <a:rPr lang="ja-JP" altLang="en-US" sz="8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外国人への情報提供・相談対応</a:t>
            </a:r>
          </a:p>
        </p:txBody>
      </p:sp>
      <p:grpSp>
        <p:nvGrpSpPr>
          <p:cNvPr id="37" name="グループ化 36"/>
          <p:cNvGrpSpPr/>
          <p:nvPr/>
        </p:nvGrpSpPr>
        <p:grpSpPr>
          <a:xfrm>
            <a:off x="1304500" y="4437062"/>
            <a:ext cx="792000" cy="216000"/>
            <a:chOff x="-1807864" y="2317564"/>
            <a:chExt cx="792000" cy="216000"/>
          </a:xfrm>
        </p:grpSpPr>
        <p:sp>
          <p:nvSpPr>
            <p:cNvPr id="38" name="楕円 37"/>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39" name="楕円 38"/>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sp>
        <p:nvSpPr>
          <p:cNvPr id="40" name="テキスト ボックス 39">
            <a:extLst>
              <a:ext uri="{FF2B5EF4-FFF2-40B4-BE49-F238E27FC236}">
                <a16:creationId xmlns:a16="http://schemas.microsoft.com/office/drawing/2014/main" id="{4E872A4C-57BC-4C4F-8C29-33A9BB7BA031}"/>
              </a:ext>
            </a:extLst>
          </p:cNvPr>
          <p:cNvSpPr txBox="1"/>
          <p:nvPr/>
        </p:nvSpPr>
        <p:spPr>
          <a:xfrm>
            <a:off x="4630704" y="4630236"/>
            <a:ext cx="5112000" cy="2136758"/>
          </a:xfrm>
          <a:prstGeom prst="rect">
            <a:avLst/>
          </a:prstGeom>
          <a:noFill/>
          <a:ln w="6350">
            <a:solidFill>
              <a:srgbClr val="4F81BD"/>
            </a:solidFill>
          </a:ln>
        </p:spPr>
        <p:txBody>
          <a:bodyPr wrap="square" rtlCol="0">
            <a:noAutofit/>
          </a:bodyPr>
          <a:lstStyle/>
          <a:p>
            <a:pPr lvl="0">
              <a:lnSpc>
                <a:spcPts val="7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700"/>
              </a:lnSpc>
            </a:pPr>
            <a:r>
              <a:rPr lang="ja-JP" altLang="en-US" sz="700" u="sng" dirty="0">
                <a:latin typeface="Meiryo UI" panose="020B0604030504040204" pitchFamily="50" charset="-128"/>
                <a:ea typeface="Meiryo UI" panose="020B0604030504040204" pitchFamily="50" charset="-128"/>
                <a:cs typeface="Meiryo UI" panose="020B0604030504040204" pitchFamily="50" charset="-128"/>
              </a:rPr>
              <a:t>①災害時多言語支援ウェブサイトアプリ（</a:t>
            </a:r>
            <a:r>
              <a:rPr lang="en-US" altLang="ja-JP" sz="700" u="sng" dirty="0">
                <a:latin typeface="Meiryo UI" panose="020B0604030504040204" pitchFamily="50" charset="-128"/>
                <a:ea typeface="Meiryo UI" panose="020B0604030504040204" pitchFamily="50" charset="-128"/>
                <a:cs typeface="Meiryo UI" panose="020B0604030504040204" pitchFamily="50" charset="-128"/>
              </a:rPr>
              <a:t>Osaka Safe Travels</a:t>
            </a:r>
            <a:r>
              <a:rPr lang="ja-JP" altLang="en-US" sz="700" u="sng"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700" u="sng" dirty="0">
              <a:latin typeface="Meiryo UI" panose="020B0604030504040204" pitchFamily="50" charset="-128"/>
              <a:ea typeface="Meiryo UI" panose="020B0604030504040204" pitchFamily="50" charset="-128"/>
              <a:cs typeface="Meiryo UI" panose="020B0604030504040204" pitchFamily="50" charset="-128"/>
            </a:endParaRPr>
          </a:p>
          <a:p>
            <a:pPr lvl="0">
              <a:lnSpc>
                <a:spcPts val="7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災害時に外国人が必要とする災害や交通等の情報を多言語（</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言語）で一元的に提供するウェブサイト・アプリ「</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Osaka Safe</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Travels</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」の管理・運用を行うとともに、情報の充実や発信、普及促進に取り組む。</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700"/>
              </a:lnSpc>
            </a:pPr>
            <a:r>
              <a:rPr lang="ja-JP" altLang="en-US" sz="700" u="sng" dirty="0">
                <a:latin typeface="Meiryo UI" panose="020B0604030504040204" pitchFamily="50" charset="-128"/>
                <a:ea typeface="Meiryo UI" panose="020B0604030504040204" pitchFamily="50" charset="-128"/>
                <a:cs typeface="Meiryo UI" panose="020B0604030504040204" pitchFamily="50" charset="-128"/>
              </a:rPr>
              <a:t>②災害時における多言語支援の強化</a:t>
            </a:r>
            <a:endParaRPr lang="en-US" altLang="ja-JP" sz="700" u="sng" dirty="0">
              <a:latin typeface="Meiryo UI" panose="020B0604030504040204" pitchFamily="50" charset="-128"/>
              <a:ea typeface="Meiryo UI" panose="020B0604030504040204" pitchFamily="50" charset="-128"/>
              <a:cs typeface="Meiryo UI" panose="020B0604030504040204" pitchFamily="50" charset="-128"/>
            </a:endParaRPr>
          </a:p>
          <a:p>
            <a:pPr lvl="0">
              <a:lnSpc>
                <a:spcPts val="7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災害時に多言語で外国人向けに相談や情報発信を行う多言語支援センターを設置し、必要としている情報を　「迅速」かつ「分かりやすく」提供するなど、多言語支援の強化と外国人が安心して過ごせる社会の実現を図る。</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200"/>
              </a:lnSpc>
            </a:pP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700"/>
              </a:lnSpc>
            </a:pPr>
            <a:r>
              <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2021</a:t>
            </a: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年度目標</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7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①</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Osaka Safe Travels</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の周知活動、医療機関位置情報など掲載情報の充実</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7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② ・災害時多言語センター訓練の実施</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7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・防災訓練・研修会の実施件数</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回、関係局会議</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回以上</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200"/>
              </a:lnSpc>
            </a:pP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7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期末評価</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：①</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②計画どおりに実施</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7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①・（公財）大阪府国際交流財団や市町村等と連携し、在住外国人も含め幅広く周知を継続。</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7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・ウェブサイト・アプリの運用を行うとともに、新型コロナウイルス感染症対策として、医療機関情報検索</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7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サイトのリンクを掲載し、内容の充実を図ることができた。</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7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②・研修会 ・職員研修（</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4/7</a:t>
            </a:r>
            <a:r>
              <a:rPr lang="ja-JP" altLang="en-US" sz="700" dirty="0" err="1">
                <a:latin typeface="Meiryo UI" panose="020B0604030504040204" pitchFamily="50" charset="-128"/>
                <a:ea typeface="Meiryo UI" panose="020B0604030504040204" pitchFamily="50" charset="-128"/>
                <a:cs typeface="Meiryo UI" panose="020B0604030504040204" pitchFamily="50" charset="-128"/>
              </a:rPr>
              <a:t>、</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12/28</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a:t>
            </a:r>
          </a:p>
          <a:p>
            <a:pPr lvl="0">
              <a:lnSpc>
                <a:spcPts val="7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・訓練   防災訓練（</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9/3</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天王寺区、</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12/18</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阿倍野区、</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11/6</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住之江区（真住中学校）、</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3/12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住之江区）、</a:t>
            </a:r>
          </a:p>
          <a:p>
            <a:pPr lvl="0">
              <a:lnSpc>
                <a:spcPts val="7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「外国人のための防災教室」（</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7/10</a:t>
            </a:r>
            <a:r>
              <a:rPr lang="ja-JP" altLang="en-US" sz="700" dirty="0" err="1">
                <a:latin typeface="Meiryo UI" panose="020B0604030504040204" pitchFamily="50" charset="-128"/>
                <a:ea typeface="Meiryo UI" panose="020B0604030504040204" pitchFamily="50" charset="-128"/>
                <a:cs typeface="Meiryo UI" panose="020B0604030504040204" pitchFamily="50" charset="-128"/>
              </a:rPr>
              <a:t>、</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3/19</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 「災害時外国人支援ボランティア説明会・登録会」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3/6</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a:t>
            </a:r>
          </a:p>
          <a:p>
            <a:pPr lvl="0">
              <a:lnSpc>
                <a:spcPts val="7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・研究会：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6</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月（年</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回）、　総会：</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8</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回）</a:t>
            </a:r>
          </a:p>
          <a:p>
            <a:pPr lvl="0">
              <a:lnSpc>
                <a:spcPts val="7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・共催研修会・訓練</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回（和歌山県、（公財）大阪府国際交流財団、京都市）</a:t>
            </a:r>
          </a:p>
          <a:p>
            <a:pPr lvl="0">
              <a:lnSpc>
                <a:spcPts val="7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・連絡会議  災害時外国人支援ネットワーク整備に向けた連絡会議（</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回）（</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4/22</a:t>
            </a:r>
            <a:r>
              <a:rPr lang="ja-JP" altLang="en-US" sz="700" dirty="0" err="1">
                <a:latin typeface="Meiryo UI" panose="020B0604030504040204" pitchFamily="50" charset="-128"/>
                <a:ea typeface="Meiryo UI" panose="020B0604030504040204" pitchFamily="50" charset="-128"/>
                <a:cs typeface="Meiryo UI" panose="020B0604030504040204" pitchFamily="50" charset="-128"/>
              </a:rPr>
              <a:t>、</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9/14</a:t>
            </a:r>
            <a:r>
              <a:rPr lang="ja-JP" altLang="en-US" sz="700" dirty="0" err="1">
                <a:latin typeface="Meiryo UI" panose="020B0604030504040204" pitchFamily="50" charset="-128"/>
                <a:ea typeface="Meiryo UI" panose="020B0604030504040204" pitchFamily="50" charset="-128"/>
                <a:cs typeface="Meiryo UI" panose="020B0604030504040204" pitchFamily="50" charset="-128"/>
              </a:rPr>
              <a:t>、</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3/1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7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概ね計画通り訓練等を開催することができ、災害時ボランティア及び訓練参加者のアンケートから防災意識向上が確認できた。</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1" name="テキスト ボックス 40">
            <a:extLst>
              <a:ext uri="{FF2B5EF4-FFF2-40B4-BE49-F238E27FC236}">
                <a16:creationId xmlns:a16="http://schemas.microsoft.com/office/drawing/2014/main" id="{D35F1387-1C05-4C82-BFE0-1D00ECE416C6}"/>
              </a:ext>
            </a:extLst>
          </p:cNvPr>
          <p:cNvSpPr txBox="1"/>
          <p:nvPr/>
        </p:nvSpPr>
        <p:spPr>
          <a:xfrm>
            <a:off x="4629160" y="4432760"/>
            <a:ext cx="5112000" cy="216000"/>
          </a:xfrm>
          <a:prstGeom prst="rect">
            <a:avLst/>
          </a:prstGeom>
          <a:solidFill>
            <a:srgbClr val="4F81BD"/>
          </a:solidFill>
          <a:ln w="6350">
            <a:solidFill>
              <a:srgbClr val="4F81BD"/>
            </a:solidFill>
          </a:ln>
        </p:spPr>
        <p:txBody>
          <a:bodyPr wrap="square" rtlCol="0">
            <a:spAutoFit/>
          </a:bodyPr>
          <a:lstStyle/>
          <a:p>
            <a:pPr>
              <a:lnSpc>
                <a:spcPts val="1200"/>
              </a:lnSpc>
            </a:pPr>
            <a:r>
              <a:rPr lang="ja-JP" altLang="en-US" sz="8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災害時多言語支援事業</a:t>
            </a:r>
            <a:r>
              <a:rPr lang="ja-JP" altLang="en-US" sz="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（①再掲）　</a:t>
            </a:r>
            <a:r>
              <a:rPr lang="ja-JP" altLang="en-US" sz="8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p>
        </p:txBody>
      </p:sp>
      <p:grpSp>
        <p:nvGrpSpPr>
          <p:cNvPr id="42" name="グループ化 41"/>
          <p:cNvGrpSpPr/>
          <p:nvPr/>
        </p:nvGrpSpPr>
        <p:grpSpPr>
          <a:xfrm>
            <a:off x="6106365" y="4433456"/>
            <a:ext cx="792000" cy="216000"/>
            <a:chOff x="-1807864" y="2317564"/>
            <a:chExt cx="792000" cy="216000"/>
          </a:xfrm>
        </p:grpSpPr>
        <p:sp>
          <p:nvSpPr>
            <p:cNvPr id="43" name="楕円 42"/>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44" name="楕円 43"/>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pic>
        <p:nvPicPr>
          <p:cNvPr id="47" name="図 46"/>
          <p:cNvPicPr>
            <a:picLocks noChangeAspect="1"/>
          </p:cNvPicPr>
          <p:nvPr/>
        </p:nvPicPr>
        <p:blipFill>
          <a:blip r:embed="rId8" cstate="print">
            <a:extLst>
              <a:ext uri="{28A0092B-C50C-407E-A947-70E740481C1C}">
                <a14:useLocalDpi xmlns:a14="http://schemas.microsoft.com/office/drawing/2010/main"/>
              </a:ext>
            </a:extLst>
          </a:blip>
          <a:stretch>
            <a:fillRect/>
          </a:stretch>
        </p:blipFill>
        <p:spPr>
          <a:xfrm>
            <a:off x="8742887" y="6130143"/>
            <a:ext cx="899728" cy="130108"/>
          </a:xfrm>
          <a:prstGeom prst="rect">
            <a:avLst/>
          </a:prstGeom>
        </p:spPr>
      </p:pic>
      <p:pic>
        <p:nvPicPr>
          <p:cNvPr id="48" name="図 47"/>
          <p:cNvPicPr>
            <a:picLocks noChangeAspect="1"/>
          </p:cNvPicPr>
          <p:nvPr/>
        </p:nvPicPr>
        <p:blipFill>
          <a:blip r:embed="rId9" cstate="print">
            <a:extLst>
              <a:ext uri="{28A0092B-C50C-407E-A947-70E740481C1C}">
                <a14:useLocalDpi xmlns:a14="http://schemas.microsoft.com/office/drawing/2010/main"/>
              </a:ext>
            </a:extLst>
          </a:blip>
          <a:stretch>
            <a:fillRect/>
          </a:stretch>
        </p:blipFill>
        <p:spPr>
          <a:xfrm>
            <a:off x="8987465" y="5259208"/>
            <a:ext cx="479401" cy="870935"/>
          </a:xfrm>
          <a:prstGeom prst="rect">
            <a:avLst/>
          </a:prstGeom>
          <a:ln w="12700">
            <a:solidFill>
              <a:schemeClr val="tx1"/>
            </a:solidFill>
          </a:ln>
        </p:spPr>
      </p:pic>
    </p:spTree>
    <p:extLst>
      <p:ext uri="{BB962C8B-B14F-4D97-AF65-F5344CB8AC3E}">
        <p14:creationId xmlns:p14="http://schemas.microsoft.com/office/powerpoint/2010/main" val="307858221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4478</Words>
  <PresentationFormat>A4 210 x 297 mm</PresentationFormat>
  <Paragraphs>350</Paragraphs>
  <Slides>3</Slides>
  <Notes>3</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3</vt:i4>
      </vt:variant>
    </vt:vector>
  </HeadingPairs>
  <TitlesOfParts>
    <vt:vector size="7" baseType="lpstr">
      <vt:lpstr>Meiryo UI</vt:lpstr>
      <vt:lpstr>Arial</vt:lpstr>
      <vt:lpstr>Calibri</vt:lpstr>
      <vt:lpstr>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dcterms:modified xsi:type="dcterms:W3CDTF">2022-09-01T06:52:16Z</dcterms:modified>
</cp:coreProperties>
</file>