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handoutMasterIdLst>
    <p:handoutMasterId r:id="rId13"/>
  </p:handoutMasterIdLst>
  <p:sldIdLst>
    <p:sldId id="339" r:id="rId2"/>
    <p:sldId id="340" r:id="rId3"/>
    <p:sldId id="341" r:id="rId4"/>
    <p:sldId id="337" r:id="rId5"/>
    <p:sldId id="332" r:id="rId6"/>
    <p:sldId id="336" r:id="rId7"/>
    <p:sldId id="349" r:id="rId8"/>
    <p:sldId id="342" r:id="rId9"/>
    <p:sldId id="330" r:id="rId10"/>
    <p:sldId id="348" r:id="rId11"/>
  </p:sldIdLst>
  <p:sldSz cx="9906000" cy="6858000" type="A4"/>
  <p:notesSz cx="6797675" cy="99266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66FF"/>
    <a:srgbClr val="FFFF66"/>
    <a:srgbClr val="4F81BD"/>
    <a:srgbClr val="FF9966"/>
    <a:srgbClr val="FF6600"/>
    <a:srgbClr val="FFCC00"/>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23" autoAdjust="0"/>
    <p:restoredTop sz="94333" autoAdjust="0"/>
  </p:normalViewPr>
  <p:slideViewPr>
    <p:cSldViewPr>
      <p:cViewPr varScale="1">
        <p:scale>
          <a:sx n="86" d="100"/>
          <a:sy n="86" d="100"/>
        </p:scale>
        <p:origin x="1092" y="42"/>
      </p:cViewPr>
      <p:guideLst>
        <p:guide orient="horz" pos="2160"/>
        <p:guide pos="312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handoutMaster" Target="handoutMasters/handoutMaster1.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notesMaster" Target="notesMasters/notesMaster1.xml" />
  <Relationship Id="rId17" Type="http://schemas.openxmlformats.org/officeDocument/2006/relationships/tableStyles" Target="tableStyles.xml" />
  <Relationship Id="rId2" Type="http://schemas.openxmlformats.org/officeDocument/2006/relationships/slide" Target="slides/slide1.xml" />
  <Relationship Id="rId16" Type="http://schemas.openxmlformats.org/officeDocument/2006/relationships/theme" Target="theme/them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viewProps" Target="viewProps.xml" />
  <Relationship Id="rId10" Type="http://schemas.openxmlformats.org/officeDocument/2006/relationships/slide" Target="slides/slide9.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presProps" Target="pres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2946400" cy="496888"/>
          </a:xfrm>
          <a:prstGeom prst="rect">
            <a:avLst/>
          </a:prstGeom>
        </p:spPr>
        <p:txBody>
          <a:bodyPr vert="horz" lIns="91294" tIns="45642" rIns="91294" bIns="4564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5" y="2"/>
            <a:ext cx="2946400" cy="496888"/>
          </a:xfrm>
          <a:prstGeom prst="rect">
            <a:avLst/>
          </a:prstGeom>
        </p:spPr>
        <p:txBody>
          <a:bodyPr vert="horz" lIns="91294" tIns="45642" rIns="91294" bIns="45642" rtlCol="0"/>
          <a:lstStyle>
            <a:lvl1pPr algn="r">
              <a:defRPr sz="1200"/>
            </a:lvl1pPr>
          </a:lstStyle>
          <a:p>
            <a:fld id="{34B1B429-954D-41B5-A09A-A56172F1A47F}" type="datetimeFigureOut">
              <a:rPr kumimoji="1" lang="ja-JP" altLang="en-US" smtClean="0"/>
              <a:t>2022/8/26</a:t>
            </a:fld>
            <a:endParaRPr kumimoji="1" lang="ja-JP" altLang="en-US"/>
          </a:p>
        </p:txBody>
      </p:sp>
      <p:sp>
        <p:nvSpPr>
          <p:cNvPr id="4" name="フッター プレースホルダー 3"/>
          <p:cNvSpPr>
            <a:spLocks noGrp="1"/>
          </p:cNvSpPr>
          <p:nvPr>
            <p:ph type="ftr" sz="quarter" idx="2"/>
          </p:nvPr>
        </p:nvSpPr>
        <p:spPr>
          <a:xfrm>
            <a:off x="7" y="9428168"/>
            <a:ext cx="2946400" cy="496888"/>
          </a:xfrm>
          <a:prstGeom prst="rect">
            <a:avLst/>
          </a:prstGeom>
        </p:spPr>
        <p:txBody>
          <a:bodyPr vert="horz" lIns="91294" tIns="45642" rIns="91294" bIns="4564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5" y="9428168"/>
            <a:ext cx="2946400" cy="496888"/>
          </a:xfrm>
          <a:prstGeom prst="rect">
            <a:avLst/>
          </a:prstGeom>
        </p:spPr>
        <p:txBody>
          <a:bodyPr vert="horz" lIns="91294" tIns="45642" rIns="91294" bIns="45642"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2946400" cy="496888"/>
          </a:xfrm>
          <a:prstGeom prst="rect">
            <a:avLst/>
          </a:prstGeom>
        </p:spPr>
        <p:txBody>
          <a:bodyPr vert="horz" lIns="91294" tIns="45642" rIns="91294" bIns="4564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5" y="2"/>
            <a:ext cx="2946400" cy="496888"/>
          </a:xfrm>
          <a:prstGeom prst="rect">
            <a:avLst/>
          </a:prstGeom>
        </p:spPr>
        <p:txBody>
          <a:bodyPr vert="horz" lIns="91294" tIns="45642" rIns="91294" bIns="45642" rtlCol="0"/>
          <a:lstStyle>
            <a:lvl1pPr algn="r">
              <a:defRPr sz="1200"/>
            </a:lvl1pPr>
          </a:lstStyle>
          <a:p>
            <a:fld id="{5B88DDF3-744A-409A-A8FA-7A07472BA875}" type="datetimeFigureOut">
              <a:rPr kumimoji="1" lang="ja-JP" altLang="en-US" smtClean="0"/>
              <a:t>2022/8/26</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1294" tIns="45642" rIns="91294" bIns="45642" rtlCol="0" anchor="ctr"/>
          <a:lstStyle/>
          <a:p>
            <a:endParaRPr lang="ja-JP" altLang="en-US"/>
          </a:p>
        </p:txBody>
      </p:sp>
      <p:sp>
        <p:nvSpPr>
          <p:cNvPr id="5" name="ノート プレースホルダー 4"/>
          <p:cNvSpPr>
            <a:spLocks noGrp="1"/>
          </p:cNvSpPr>
          <p:nvPr>
            <p:ph type="body" sz="quarter" idx="3"/>
          </p:nvPr>
        </p:nvSpPr>
        <p:spPr>
          <a:xfrm>
            <a:off x="679455" y="4714885"/>
            <a:ext cx="5438776" cy="4467225"/>
          </a:xfrm>
          <a:prstGeom prst="rect">
            <a:avLst/>
          </a:prstGeom>
        </p:spPr>
        <p:txBody>
          <a:bodyPr vert="horz" lIns="91294" tIns="45642" rIns="91294" bIns="4564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28168"/>
            <a:ext cx="2946400" cy="496888"/>
          </a:xfrm>
          <a:prstGeom prst="rect">
            <a:avLst/>
          </a:prstGeom>
        </p:spPr>
        <p:txBody>
          <a:bodyPr vert="horz" lIns="91294" tIns="45642" rIns="91294" bIns="4564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5" y="9428168"/>
            <a:ext cx="2946400" cy="496888"/>
          </a:xfrm>
          <a:prstGeom prst="rect">
            <a:avLst/>
          </a:prstGeom>
        </p:spPr>
        <p:txBody>
          <a:bodyPr vert="horz" lIns="91294" tIns="45642" rIns="91294" bIns="45642"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8910C52-D318-4386-8D9C-112AF4547AE1}" type="datetime1">
              <a:rPr kumimoji="1" lang="ja-JP" altLang="en-US" smtClean="0"/>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1E1EB8-6A1C-4762-A278-91EB1EEDCF15}" type="datetime1">
              <a:rPr kumimoji="1" lang="ja-JP" altLang="en-US" smtClean="0"/>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E13A88-C8BC-487C-BEC3-11D2E542635C}" type="datetime1">
              <a:rPr kumimoji="1" lang="ja-JP" altLang="en-US" smtClean="0"/>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00A50D-6E6E-4EF7-9FE3-C391512C385D}" type="datetime1">
              <a:rPr kumimoji="1" lang="ja-JP" altLang="en-US" smtClean="0"/>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BEE7A71-FE7A-41F0-911E-A48D4D233ADC}" type="datetime1">
              <a:rPr kumimoji="1" lang="ja-JP" altLang="en-US" smtClean="0"/>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30478A8-E60D-427B-A485-8E031B9C3B89}" type="datetime1">
              <a:rPr kumimoji="1" lang="ja-JP" altLang="en-US" smtClean="0"/>
              <a:t>2022/8/26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D8FD386-B096-4AEA-BDBA-FCC200C09E63}" type="datetime1">
              <a:rPr kumimoji="1" lang="ja-JP" altLang="en-US" smtClean="0"/>
              <a:t>2022/8/26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5DC03C-8EA8-464C-AED9-0F8E195CE937}" type="datetime1">
              <a:rPr kumimoji="1" lang="ja-JP" altLang="en-US" smtClean="0"/>
              <a:t>2022/8/26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E147013-EFA1-43D8-89C3-2493AE056E56}" type="datetime1">
              <a:rPr kumimoji="1" lang="ja-JP" altLang="en-US" smtClean="0"/>
              <a:t>2022/8/26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1AF057-0948-4A6D-A1B2-0741D91FC4C9}" type="datetime1">
              <a:rPr kumimoji="1" lang="ja-JP" altLang="en-US" smtClean="0"/>
              <a:t>2022/8/26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B4F025D-477F-4FD7-8E40-C20B47E49C5C}" type="datetime1">
              <a:rPr kumimoji="1" lang="ja-JP" altLang="en-US" smtClean="0"/>
              <a:t>2022/8/26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90EE8CAA-0831-4261-8A0C-4DE40FF405EB}" type="datetime1">
              <a:rPr kumimoji="1" lang="ja-JP" altLang="en-US" smtClean="0"/>
              <a:t>2022/8/26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50000" y="6606000"/>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資料５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４年度</a:t>
            </a:r>
            <a:r>
              <a:rPr kumimoji="1" lang="en-US" altLang="ja-JP"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の主な取組み</a:t>
            </a:r>
          </a:p>
        </p:txBody>
      </p:sp>
      <p:sp>
        <p:nvSpPr>
          <p:cNvPr id="12" name="正方形/長方形 11"/>
          <p:cNvSpPr/>
          <p:nvPr/>
        </p:nvSpPr>
        <p:spPr>
          <a:xfrm>
            <a:off x="251383" y="446819"/>
            <a:ext cx="9403234" cy="738664"/>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新型コロナウイルス感染症の拡大に</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より依然として多大な</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影響を受けている大阪の賑わいを取り戻し、来るべき大阪・関西万博を見据えた都市魅力の創造・発信や受入環境整備を図るため、大阪都市魅力創造戦略</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に基づく重点取組みをはじめとした各種施策・事業を推進。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p:cNvSpPr/>
          <p:nvPr/>
        </p:nvSpPr>
        <p:spPr>
          <a:xfrm>
            <a:off x="6465168" y="6424305"/>
            <a:ext cx="3804329" cy="276999"/>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163245" y="1153080"/>
            <a:ext cx="4691884" cy="3385542"/>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■世界第一級の文化・観光拠点の進化・発信</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年日本国際博覧会推進事業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a:t>
            </a:r>
            <a:r>
              <a:rPr lang="en-US" altLang="ja-JP" sz="1400" dirty="0">
                <a:solidFill>
                  <a:prstClr val="black"/>
                </a:solidFill>
                <a:latin typeface="Meiryo UI" panose="020B0604030504040204" pitchFamily="50" charset="-128"/>
                <a:ea typeface="Meiryo UI" panose="020B0604030504040204" pitchFamily="50" charset="-128"/>
              </a:rPr>
              <a:t>IR</a:t>
            </a:r>
            <a:r>
              <a:rPr lang="ja-JP" altLang="en-US" sz="1400" dirty="0">
                <a:solidFill>
                  <a:prstClr val="black"/>
                </a:solidFill>
                <a:latin typeface="Meiryo UI" panose="020B0604030504040204" pitchFamily="50" charset="-128"/>
                <a:ea typeface="Meiryo UI" panose="020B0604030504040204" pitchFamily="50" charset="-128"/>
              </a:rPr>
              <a:t>の推進</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〇大阪市内の重点エリアの魅力向上</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〇万博記念公園の魅力向上</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〇大阪・光の饗宴</a:t>
            </a:r>
            <a:endParaRPr lang="en-US" altLang="ja-JP" sz="1400" dirty="0">
              <a:solidFill>
                <a:prstClr val="black"/>
              </a:solidFill>
              <a:latin typeface="Meiryo UI" panose="020B0604030504040204" pitchFamily="50" charset="-128"/>
              <a:ea typeface="Meiryo UI" panose="020B0604030504040204" pitchFamily="50" charset="-128"/>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〇百舌鳥・古市古墳群世界遺産保存活用事業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〇水都大阪</a:t>
            </a:r>
            <a:endParaRPr lang="en-US" altLang="ja-JP" sz="1400"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■大阪の強みを生かした魅力創出・発信</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〇大阪の食の魅力の発信</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latin typeface="Meiryo UI" panose="020B0604030504040204" pitchFamily="50" charset="-128"/>
                <a:ea typeface="Meiryo UI" panose="020B0604030504040204" pitchFamily="50" charset="-128"/>
              </a:rPr>
              <a:t>　〇</a:t>
            </a:r>
            <a:r>
              <a:rPr lang="ja-JP" altLang="en-US" sz="1400" dirty="0">
                <a:solidFill>
                  <a:prstClr val="black"/>
                </a:solidFill>
                <a:latin typeface="Meiryo UI" panose="020B0604030504040204" pitchFamily="50" charset="-128"/>
                <a:ea typeface="Meiryo UI" panose="020B0604030504040204" pitchFamily="50" charset="-128"/>
              </a:rPr>
              <a:t>国内外の人々を惹きつけるキラーコンテンツの創出</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〇大阪観光局運営事業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〇観光魅力向上のための歴史・文化的まちなみ創出事業</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〇広域ベイエリアまちづくりの推進</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2" name="正方形/長方形 21"/>
          <p:cNvSpPr/>
          <p:nvPr/>
        </p:nvSpPr>
        <p:spPr>
          <a:xfrm>
            <a:off x="4855129" y="3500428"/>
            <a:ext cx="5703012" cy="3847207"/>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■スポーツツーリズムの推進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〇スポーツツーリズムモデル事業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1400" dirty="0">
                <a:solidFill>
                  <a:prstClr val="black"/>
                </a:solidFill>
                <a:latin typeface="Meiryo UI" panose="020B0604030504040204" pitchFamily="50" charset="-128"/>
                <a:ea typeface="Meiryo UI" panose="020B0604030504040204" pitchFamily="50" charset="-128"/>
              </a:rPr>
              <a:t>〇大阪スポーツプロジェクト推進事業</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〇大阪マラソン開催事業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a:t>
            </a:r>
            <a:r>
              <a:rPr lang="en-US" altLang="ja-JP" sz="1400" dirty="0">
                <a:latin typeface="Meiryo UI" panose="020B0604030504040204" pitchFamily="50" charset="-128"/>
                <a:ea typeface="Meiryo UI" panose="020B0604030504040204" pitchFamily="50" charset="-128"/>
              </a:rPr>
              <a:t>AIMS</a:t>
            </a:r>
            <a:r>
              <a:rPr lang="ja-JP" altLang="en-US" sz="1400" dirty="0">
                <a:latin typeface="Meiryo UI" panose="020B0604030504040204" pitchFamily="50" charset="-128"/>
                <a:ea typeface="Meiryo UI" panose="020B0604030504040204" pitchFamily="50" charset="-128"/>
              </a:rPr>
              <a:t>世界総会の開催（再掲）</a:t>
            </a:r>
            <a:endParaRPr kumimoji="1" lang="en-US" altLang="ja-JP" sz="140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■大阪の成長・発展につながる</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国内外の高度人材の活躍推進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〇高校生等海外進学支援事業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〇実践的英語体験活動推進事業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〇英語イノベーション事業</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a:t>
            </a:r>
            <a:r>
              <a:rPr lang="zh-CN" altLang="en-US" sz="1400" dirty="0">
                <a:latin typeface="Meiryo UI" panose="020B0604030504040204" pitchFamily="50" charset="-128"/>
                <a:ea typeface="Meiryo UI" panose="020B0604030504040204" pitchFamily="50" charset="-128"/>
                <a:cs typeface="Meiryo UI" panose="020B0604030504040204" pitchFamily="50" charset="-128"/>
              </a:rPr>
              <a:t>外国人留学生就職等支援 </a:t>
            </a:r>
            <a:endParaRPr lang="en-US" altLang="ja-JP" sz="1400" dirty="0">
              <a:solidFill>
                <a:prstClr val="black"/>
              </a:solidFill>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外国人相談等</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162000" y="4653136"/>
            <a:ext cx="4429715" cy="206210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〇国内旅行消費喚起事業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〇大阪いらっしゃいキャンペーン</a:t>
            </a:r>
            <a:endParaRPr lang="en-US" altLang="ja-JP" sz="1400" dirty="0">
              <a:solidFill>
                <a:prstClr val="black"/>
              </a:solidFill>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新たな</a:t>
            </a:r>
            <a:r>
              <a:rPr lang="en-US" altLang="ja-JP" sz="1400" dirty="0">
                <a:latin typeface="Meiryo UI" panose="020B0604030504040204" pitchFamily="50" charset="-128"/>
                <a:ea typeface="Meiryo UI" panose="020B0604030504040204" pitchFamily="50" charset="-128"/>
              </a:rPr>
              <a:t>Go To</a:t>
            </a:r>
            <a:r>
              <a:rPr lang="ja-JP" altLang="en-US" sz="1400" dirty="0">
                <a:latin typeface="Meiryo UI" panose="020B0604030504040204" pitchFamily="50" charset="-128"/>
                <a:ea typeface="Meiryo UI" panose="020B0604030504040204" pitchFamily="50" charset="-128"/>
              </a:rPr>
              <a:t>トラベル事業（都道府県による事業）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〇外国人旅行者安全確保事業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〇宿泊施設おもてなし環境整備促進事業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〇災害時多言語支援事業　</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〇ナイトカルチャー魅力創出事業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〇大阪城天守閣を中心とした集客促進事業（再掲）</a:t>
            </a:r>
          </a:p>
        </p:txBody>
      </p:sp>
      <p:sp>
        <p:nvSpPr>
          <p:cNvPr id="13" name="正方形/長方形 12"/>
          <p:cNvSpPr/>
          <p:nvPr/>
        </p:nvSpPr>
        <p:spPr>
          <a:xfrm>
            <a:off x="4855129" y="1135238"/>
            <a:ext cx="4275280" cy="2308324"/>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推進に向け</a:t>
            </a:r>
            <a:r>
              <a:rPr lang="ja-JP" altLang="en-US" sz="1400" dirty="0">
                <a:latin typeface="Meiryo UI" panose="020B0604030504040204" pitchFamily="50" charset="-128"/>
                <a:ea typeface="Meiryo UI" panose="020B0604030504040204" pitchFamily="50" charset="-128"/>
              </a:rPr>
              <a:t>た取組み</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a:t>
            </a:r>
            <a:r>
              <a:rPr lang="en-US" altLang="ja-JP" sz="1400" dirty="0">
                <a:latin typeface="Meiryo UI" panose="020B0604030504040204" pitchFamily="50" charset="-128"/>
                <a:ea typeface="Meiryo UI" panose="020B0604030504040204" pitchFamily="50" charset="-128"/>
              </a:rPr>
              <a:t>AIMS</a:t>
            </a:r>
            <a:r>
              <a:rPr lang="ja-JP" altLang="en-US" sz="1400" dirty="0">
                <a:latin typeface="Meiryo UI" panose="020B0604030504040204" pitchFamily="50" charset="-128"/>
                <a:ea typeface="Meiryo UI" panose="020B0604030504040204" pitchFamily="50" charset="-128"/>
              </a:rPr>
              <a:t>世界総会の開催</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〇大阪府立国際会議場の改修</a:t>
            </a:r>
            <a:endParaRPr lang="en-US" altLang="ja-JP" sz="1400" dirty="0">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〇インテックス大阪の改修</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〇大阪文化芸術創出事業</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noProof="0" dirty="0">
                <a:latin typeface="Meiryo UI" panose="020B0604030504040204" pitchFamily="50" charset="-128"/>
                <a:ea typeface="Meiryo UI" panose="020B0604030504040204" pitchFamily="50" charset="-128"/>
              </a:rPr>
              <a:t>　○芸術文化による大阪の魅力向上</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〇美術館・博物館の魅力向上（再掲）</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p:cNvSpPr>
            <a:spLocks noGrp="1"/>
          </p:cNvSpPr>
          <p:nvPr>
            <p:ph type="sldNum" sz="quarter" idx="12"/>
          </p:nvPr>
        </p:nvSpPr>
        <p:spPr/>
        <p:txBody>
          <a:bodyPr/>
          <a:lstStyle/>
          <a:p>
            <a:fld id="{1765F155-2CE9-4D92-ACFE-7182E7668ACC}" type="slidenum">
              <a:rPr kumimoji="1" lang="ja-JP" altLang="en-US" smtClean="0"/>
              <a:t>1</a:t>
            </a:fld>
            <a:endParaRPr kumimoji="1" lang="ja-JP" altLang="en-US"/>
          </a:p>
        </p:txBody>
      </p:sp>
    </p:spTree>
    <p:extLst>
      <p:ext uri="{BB962C8B-B14F-4D97-AF65-F5344CB8AC3E}">
        <p14:creationId xmlns:p14="http://schemas.microsoft.com/office/powerpoint/2010/main" val="4090497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4960800" y="1094400"/>
            <a:ext cx="4716000" cy="3170099"/>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95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u="sng" dirty="0">
                <a:latin typeface="Meiryo UI" panose="020B0604030504040204" pitchFamily="50" charset="-128"/>
                <a:ea typeface="Meiryo UI" panose="020B0604030504040204" pitchFamily="50" charset="-128"/>
              </a:rPr>
              <a:t>①外国人留学生就職支援</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2,186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rPr>
              <a:t>　　大学・大学院に在学し、大阪府内での就職をめざしている外国人留学生を対象に、</a:t>
            </a:r>
            <a:endParaRPr lang="en-US" altLang="ja-JP" sz="1000" dirty="0">
              <a:latin typeface="Meiryo UI" panose="020B0604030504040204" pitchFamily="50" charset="-128"/>
              <a:ea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rPr>
              <a:t>　就職に関するセミナー等を実施することで、</a:t>
            </a:r>
            <a:r>
              <a:rPr lang="ja-JP" altLang="ja-JP" sz="1000" dirty="0">
                <a:latin typeface="Meiryo UI" panose="020B0604030504040204" pitchFamily="50" charset="-128"/>
                <a:ea typeface="Meiryo UI" panose="020B0604030504040204" pitchFamily="50" charset="-128"/>
              </a:rPr>
              <a:t>大阪企業への就職を促進</a:t>
            </a:r>
            <a:r>
              <a:rPr lang="ja-JP" altLang="en-US" sz="1000" dirty="0">
                <a:latin typeface="Meiryo UI" panose="020B0604030504040204" pitchFamily="50" charset="-128"/>
                <a:ea typeface="Meiryo UI" panose="020B0604030504040204" pitchFamily="50" charset="-128"/>
              </a:rPr>
              <a:t>し、外国人留学生　</a:t>
            </a:r>
            <a:endParaRPr lang="en-US" altLang="ja-JP" sz="1000" dirty="0">
              <a:latin typeface="Meiryo UI" panose="020B0604030504040204" pitchFamily="50" charset="-128"/>
              <a:ea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rPr>
              <a:t>　の大阪への定着を図る</a:t>
            </a:r>
            <a:r>
              <a:rPr lang="ja-JP" altLang="ja-JP"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rPr>
              <a:t>　〇　府内企業に対する理解が深まった外国人留学生の割合：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rPr>
              <a:t>　〇　大学等と連携した留学生向け就職セミナーを８回実施予定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②外国人留学生との連携拡大及び起業支援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4,285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国際的な視点・能力をもつ留学生に、大阪市等が企画する協働・交流プログラム（ボラ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ンティアプログラム）に参加してもらい、地域の国際化・活性化を図るとともに、留学生の地</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域への愛着を醸成する。また、起業のきっかけとなるような支援セミナーを開催し、国際人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材の定着を促進する。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交流プログラム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件）、協働プログラム（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件）起業支援セミナー（</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件）を目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標とする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交流プログラム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参加留学生を選定し、プログラム参画支援を実施</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協働プログラム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参加イベントの選定中</a:t>
            </a: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起業支援セミナー</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回ずつ実施予定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464400"/>
            <a:ext cx="7848872"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78209" y="1144458"/>
            <a:ext cx="4716000" cy="1210664"/>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95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海外の大学で学位取得をめざす高校生を対象に、英語力やコミュニケーション力等の強化を図るとともに、海外の大学への進路指導を行うなど、総合的な支援を実施し、世界で活躍できるトップレベルのグローバル人材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海外進学準備講座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短期留学</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海外大学受験講座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おおさかグローバル塾修了者の海外進学レベルの英語力習得：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72000" y="763578"/>
            <a:ext cx="4716000" cy="40011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（おおさかグローバル塾）</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41,661</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9" name="テキスト ボックス 8"/>
          <p:cNvSpPr txBox="1"/>
          <p:nvPr/>
        </p:nvSpPr>
        <p:spPr>
          <a:xfrm>
            <a:off x="76654" y="4300798"/>
            <a:ext cx="4716000" cy="2393606"/>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95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①外国人受入環境整備事業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（公財）大阪府国際交流財団が運営する相談窓口において、外国人に生活・就労等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に関する情報提供や相談対応を一元的に実施するとともに、多言語での情報発信を行う。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外国人相談件数：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2700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件を目標、  ７月末時点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1,284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②外国人多言語相談・情報発信機能の充実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50,913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（公財）大阪国際交流センターのインフォメーションセンター内にある「外国人のための相</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談窓口」において、情報提供や相談を多言語で行う。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また、在住外国人を対象とした在留資格・法律などなど専門分野の相談会（外国人の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ための「一日インフォメーションサービス）を実施する。</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外国人相談件数：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3,400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件を目標、　７月末時点の相談件数：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1,692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外国人のための「一日インフォメーションサービス」</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相談件数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165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件以上及び来場者アンケート（満足度）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第１回外国人のための「一日インフォメーションサービスを実施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相談件数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件、満足度：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96.3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p>
          <a:p>
            <a:pPr algn="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6654" y="4042969"/>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相談等</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70992" y="2824351"/>
            <a:ext cx="4716000" cy="1082331"/>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95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の高校生等を対象に、実践的英語体験を実施し、海外への興味や英語でのコミュニケーションの必要性に気づかせることにより、大阪が国際競争に勝ち抜くために必要な将来のグローバル人材となり得る層の裾野を拡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プログラム実施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グローバル体験プログラム参加者のうち、英語の習得意欲が高まった割合：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海外に関する関心が高まった割合：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70992" y="2424241"/>
            <a:ext cx="4716000" cy="40011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実践的英語体験活動推進事業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（グローバル体験プログラム）</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7,800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5" name="楕円 24"/>
          <p:cNvSpPr/>
          <p:nvPr/>
        </p:nvSpPr>
        <p:spPr>
          <a:xfrm>
            <a:off x="3404848" y="77396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26" name="楕円 25"/>
          <p:cNvSpPr/>
          <p:nvPr/>
        </p:nvSpPr>
        <p:spPr>
          <a:xfrm>
            <a:off x="3744436" y="245553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28" name="グループ化 27"/>
          <p:cNvGrpSpPr/>
          <p:nvPr/>
        </p:nvGrpSpPr>
        <p:grpSpPr>
          <a:xfrm>
            <a:off x="1064568" y="4073190"/>
            <a:ext cx="792000" cy="216000"/>
            <a:chOff x="-1807864" y="2317564"/>
            <a:chExt cx="792000" cy="216000"/>
          </a:xfrm>
        </p:grpSpPr>
        <p:sp>
          <p:nvSpPr>
            <p:cNvPr id="30" name="楕円 2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1" name="楕円 3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10</a:t>
            </a:fld>
            <a:endParaRPr kumimoji="1" lang="ja-JP" altLang="en-US"/>
          </a:p>
        </p:txBody>
      </p:sp>
      <p:sp>
        <p:nvSpPr>
          <p:cNvPr id="29" name="テキスト ボックス 28"/>
          <p:cNvSpPr txBox="1"/>
          <p:nvPr/>
        </p:nvSpPr>
        <p:spPr>
          <a:xfrm>
            <a:off x="4960800" y="4445620"/>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730,902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2" name="楕円 31"/>
          <p:cNvSpPr/>
          <p:nvPr/>
        </p:nvSpPr>
        <p:spPr>
          <a:xfrm>
            <a:off x="6513429" y="447340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962073" y="831600"/>
            <a:ext cx="4727145"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等支援</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5" name="グループ化 34"/>
          <p:cNvGrpSpPr/>
          <p:nvPr/>
        </p:nvGrpSpPr>
        <p:grpSpPr>
          <a:xfrm>
            <a:off x="6533645" y="862451"/>
            <a:ext cx="792000" cy="216000"/>
            <a:chOff x="-1807864" y="2317564"/>
            <a:chExt cx="792000" cy="216000"/>
          </a:xfrm>
        </p:grpSpPr>
        <p:sp>
          <p:nvSpPr>
            <p:cNvPr id="36" name="楕円 3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7" name="楕円 3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8" name="テキスト ボックス 37"/>
          <p:cNvSpPr txBox="1"/>
          <p:nvPr/>
        </p:nvSpPr>
        <p:spPr>
          <a:xfrm>
            <a:off x="4960800" y="4700130"/>
            <a:ext cx="4716000" cy="1994273"/>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95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児童生徒が積極的に自分の考えや意見を伝えることのできる英語コミュニケーション能力の育成をめざす。</a:t>
            </a: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CEFR 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１レベル相当以上の英語力を有する中学３年生の割合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53.4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・ネイティブスピーカーの配置</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・小学校低学年からの英語教育の実施</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・教員の指導力及び英語力向上に向けた研修の実施</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年８月</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英語体験イベント「イングリッシュデイ」を実施</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・大阪市英語力調査実施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83417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72000" y="1094400"/>
            <a:ext cx="4261736" cy="3683060"/>
          </a:xfrm>
          <a:prstGeom prst="rect">
            <a:avLst/>
          </a:prstGeom>
          <a:solidFill>
            <a:schemeClr val="bg1"/>
          </a:solidFill>
          <a:ln w="6350">
            <a:solidFill>
              <a:schemeClr val="tx1">
                <a:lumMod val="50000"/>
                <a:lumOff val="50000"/>
              </a:schemeClr>
            </a:solidFill>
          </a:ln>
        </p:spPr>
        <p:txBody>
          <a:bodyPr wrap="square" rIns="72000" rtlCol="0" anchor="ctr" anchorCtr="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年日本国際博覧会（大阪・関西万博）の成功に向け、地元自治体として担うべき開催準備等を推進する。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400"/>
              </a:lnSpc>
            </a:pP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〇　会場整備・交通アクセスにおいて、円滑な開催に向け、引き続き国や関係機</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関と調整を行う。</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〇　大阪パビリオンについては、</a:t>
            </a:r>
            <a:r>
              <a:rPr lang="en-US" altLang="ja-JP" sz="1000" dirty="0">
                <a:latin typeface="Meiryo UI" panose="020B0604030504040204" pitchFamily="50" charset="-128"/>
                <a:ea typeface="Meiryo UI" panose="020B0604030504040204" pitchFamily="50" charset="-128"/>
              </a:rPr>
              <a:t>2021</a:t>
            </a:r>
            <a:r>
              <a:rPr lang="ja-JP" altLang="en-US" sz="1000" dirty="0">
                <a:latin typeface="Meiryo UI" panose="020B0604030504040204" pitchFamily="50" charset="-128"/>
                <a:ea typeface="Meiryo UI" panose="020B0604030504040204" pitchFamily="50" charset="-128"/>
              </a:rPr>
              <a:t>年度末に策定した出展基本計画に基づき、</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年度以降の大阪パビリオンの建設、展示、運営等の実現に向け具体化</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を進める。</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rPr>
              <a:t>月　一般社団法人</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年日本国際博覧会大阪パビリオン設立</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基本・実施設計、</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年春　工事着工、</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年度末　完成予定</a:t>
            </a:r>
            <a:endParaRPr lang="en-US" altLang="ja-JP" sz="1000" dirty="0">
              <a:latin typeface="Meiryo UI" panose="020B0604030504040204" pitchFamily="50" charset="-128"/>
              <a:ea typeface="Meiryo UI" panose="020B0604030504040204" pitchFamily="50" charset="-128"/>
            </a:endParaRPr>
          </a:p>
          <a:p>
            <a:pPr fontAlgn="ctr">
              <a:lnSpc>
                <a:spcPts val="1400"/>
              </a:lnSpc>
            </a:pP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〇 府民・市民一人ひとりに向けた</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活動や万博への理解促進、興味関心を示 </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す取り組みを推進するとともに、「万博の桜」への呼びかけ、</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ツールの配布など</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によって、機運醸成を図る。また、国や博覧会協会、その他関係機関とも連携</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し、各主体が有するツールやネットワーク等を活用して府内外に向けた機運醸</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成を進めていく。</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18</a:t>
            </a:r>
            <a:r>
              <a:rPr lang="ja-JP" altLang="en-US" sz="1000" dirty="0">
                <a:latin typeface="Meiryo UI" panose="020B0604030504040204" pitchFamily="50" charset="-128"/>
                <a:ea typeface="Meiryo UI" panose="020B0604030504040204" pitchFamily="50" charset="-128"/>
              </a:rPr>
              <a:t>日　万博開催</a:t>
            </a:r>
            <a:r>
              <a:rPr lang="en-US" altLang="ja-JP" sz="1000" dirty="0">
                <a:latin typeface="Meiryo UI" panose="020B0604030504040204" pitchFamily="50" charset="-128"/>
                <a:ea typeface="Meiryo UI" panose="020B0604030504040204" pitchFamily="50" charset="-128"/>
              </a:rPr>
              <a:t>1000</a:t>
            </a:r>
            <a:r>
              <a:rPr lang="ja-JP" altLang="en-US" sz="1000" dirty="0">
                <a:latin typeface="Meiryo UI" panose="020B0604030504040204" pitchFamily="50" charset="-128"/>
                <a:ea typeface="Meiryo UI" panose="020B0604030504040204" pitchFamily="50" charset="-128"/>
              </a:rPr>
              <a:t>日前イベント実施</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72000" y="831599"/>
            <a:ext cx="4261736"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年日本国際博覧会推進事業</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5,152,774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71336" y="5139998"/>
            <a:ext cx="4262400" cy="1349087"/>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夢洲において、大阪・関西の持続的な経済成長のエンジンとなる世界最高水準の成長型ＩＲの実現をめざす。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a:lnSpc>
                <a:spcPts val="14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　区域整備計画の認定申請</a:t>
            </a:r>
          </a:p>
          <a:p>
            <a:pPr lvl="0" defTabSz="742950">
              <a:lnSpc>
                <a:spcPts val="14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年以降に設置運営事業開始、工事着工予定</a:t>
            </a:r>
          </a:p>
          <a:p>
            <a:pPr lvl="0" defTabSz="742950">
              <a:lnSpc>
                <a:spcPts val="14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2029</a:t>
            </a:r>
            <a:r>
              <a:rPr lang="ja-JP" altLang="en-US" sz="1000" dirty="0">
                <a:latin typeface="Meiryo UI" panose="020B0604030504040204" pitchFamily="50" charset="-128"/>
                <a:ea typeface="Meiryo UI" panose="020B0604030504040204" pitchFamily="50" charset="-128"/>
              </a:rPr>
              <a:t>年秋～冬頃開業予定</a:t>
            </a:r>
            <a:endParaRPr lang="en-US" altLang="ja-JP" sz="1000" dirty="0">
              <a:latin typeface="Meiryo UI" panose="020B0604030504040204" pitchFamily="50" charset="-128"/>
              <a:ea typeface="Meiryo UI" panose="020B0604030504040204" pitchFamily="50" charset="-128"/>
            </a:endParaRPr>
          </a:p>
          <a:p>
            <a:pPr lvl="0" defTabSz="742950">
              <a:lnSpc>
                <a:spcPts val="14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1336" y="4877449"/>
            <a:ext cx="42624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121,669</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6" name="テキスト ボックス 35"/>
          <p:cNvSpPr txBox="1"/>
          <p:nvPr/>
        </p:nvSpPr>
        <p:spPr>
          <a:xfrm>
            <a:off x="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6" name="テキスト ボックス 25">
            <a:extLst>
              <a:ext uri="{FF2B5EF4-FFF2-40B4-BE49-F238E27FC236}">
                <a16:creationId xmlns:a16="http://schemas.microsoft.com/office/drawing/2014/main" id="{1592B460-9A68-48E4-B2F9-36DEBD6F8E95}"/>
              </a:ext>
            </a:extLst>
          </p:cNvPr>
          <p:cNvSpPr txBox="1"/>
          <p:nvPr/>
        </p:nvSpPr>
        <p:spPr>
          <a:xfrm>
            <a:off x="4496537" y="1094400"/>
            <a:ext cx="5219128" cy="5375257"/>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都市の魅力向上に向けて、大阪市内の重点エリアの魅力向上、発信の各種取組を推進する。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u="sng" dirty="0">
                <a:latin typeface="Meiryo UI" panose="020B0604030504040204" pitchFamily="50" charset="-128"/>
                <a:ea typeface="Meiryo UI" panose="020B0604030504040204" pitchFamily="50" charset="-128"/>
              </a:rPr>
              <a:t>①大阪城・大手前・森之宮地区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　大阪城天守閣復興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周年事業［</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262,760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　コアイベント</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大阪城をはじめとする大阪の魅力を広く全国に向けて発信することを通じて、コロナ感染症からの</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復興の機運を醸成するとともに、全国から集客を図り、大阪観光産業の復興を図る。</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　大阪城天守閣復興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周年記念イベント開催予定</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　参城めぐり</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大阪城天守閣と縁のある城郭（尼崎城、岸和田城）と連携して、大阪城への集客促進を図る。　</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月末まで、大阪城、尼崎城、岸和田城スタンプラリー実施中</a:t>
            </a:r>
            <a:endParaRPr lang="en-US" altLang="ja-JP" sz="1000" dirty="0">
              <a:latin typeface="Meiryo UI" panose="020B0604030504040204" pitchFamily="50" charset="-128"/>
              <a:ea typeface="Meiryo UI" panose="020B0604030504040204" pitchFamily="50" charset="-128"/>
            </a:endParaRPr>
          </a:p>
          <a:p>
            <a:pPr lvl="0">
              <a:lnSpc>
                <a:spcPts val="1200"/>
              </a:lnSpc>
            </a:pP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　豊臣期石垣公開事業［</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320,284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初代大坂城の石垣を掘り起こし、公開施設の整備、特別史跡大坂城跡保存管理計画の推進、</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文化財の整備・活用を行う。</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施設整備工事、斜面復旧工事、施設展示製作、遺構モニタリング、</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豊臣石垣保存公開検討会議</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年春　　　　　  公開施設オープンをめざす</a:t>
            </a:r>
            <a:endParaRPr lang="en-US" altLang="ja-JP" sz="1000" dirty="0">
              <a:latin typeface="Meiryo UI" panose="020B0604030504040204" pitchFamily="50" charset="-128"/>
              <a:ea typeface="Meiryo UI" panose="020B0604030504040204" pitchFamily="50" charset="-128"/>
            </a:endParaRPr>
          </a:p>
          <a:p>
            <a:pPr algn="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　難波宮跡公園の整備［</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年大阪・関西万博開催に向け、「史跡難波宮跡附法円坂遺跡整備基本計画」に示され</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た短期計画の早期実現をめざす。 　　　</a:t>
            </a:r>
            <a:endParaRPr lang="en-US" altLang="ja-JP" sz="1000" dirty="0">
              <a:latin typeface="Meiryo UI" panose="020B0604030504040204" pitchFamily="50" charset="-128"/>
              <a:ea typeface="Meiryo UI" panose="020B0604030504040204" pitchFamily="50" charset="-128"/>
            </a:endParaRPr>
          </a:p>
          <a:p>
            <a:pPr lvl="0">
              <a:lnSpc>
                <a:spcPts val="1300"/>
              </a:lnSpc>
            </a:pPr>
            <a:r>
              <a:rPr lang="en-US" altLang="ja-JP" sz="1000" dirty="0">
                <a:latin typeface="Meiryo UI" panose="020B0604030504040204" pitchFamily="50" charset="-128"/>
                <a:ea typeface="Meiryo UI" panose="020B0604030504040204" pitchFamily="50" charset="-128"/>
              </a:rPr>
              <a:t>       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rPr>
              <a:t>月　ハード・ソフト両面からの魅力を向上するため、難波宮跡公園の整備及び管理</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運営事業者を決定</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a:t>
            </a:r>
            <a:r>
              <a:rPr lang="ja-JP" altLang="en-US" sz="1000" dirty="0" smtClean="0">
                <a:latin typeface="Meiryo UI" panose="020B0604030504040204" pitchFamily="50" charset="-128"/>
                <a:ea typeface="Meiryo UI" panose="020B0604030504040204" pitchFamily="50" charset="-128"/>
              </a:rPr>
              <a:t>北部ブロック公園完成</a:t>
            </a:r>
            <a:r>
              <a:rPr lang="ja-JP" altLang="en-US" sz="1000" dirty="0">
                <a:latin typeface="Meiryo UI" panose="020B0604030504040204" pitchFamily="50" charset="-128"/>
                <a:ea typeface="Meiryo UI" panose="020B0604030504040204" pitchFamily="50" charset="-128"/>
              </a:rPr>
              <a:t>予定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②天王寺・阿倍野地区</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市立美術館［</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1,315,868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市立美術館の機能強化と利用者サービス向上のための抜本的改修を行う。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実施設計に基づき改修工事を実施、</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年度中にリニューアルオープン</a:t>
            </a:r>
          </a:p>
          <a:p>
            <a:pPr algn="r">
              <a:lnSpc>
                <a:spcPts val="1200"/>
              </a:lnSpc>
            </a:pP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天王寺動物園［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1,440,428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天王寺動物園の老朽獣舎リニューアル工事を行い、集客力強化とブランド力向上をめざす。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ペンギン・アシカ舎完成予定。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3E4B5F16-6E24-465C-89B6-7B7C59B49006}"/>
              </a:ext>
            </a:extLst>
          </p:cNvPr>
          <p:cNvSpPr txBox="1"/>
          <p:nvPr/>
        </p:nvSpPr>
        <p:spPr>
          <a:xfrm>
            <a:off x="4496537" y="831600"/>
            <a:ext cx="5219128"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　</a:t>
            </a:r>
          </a:p>
        </p:txBody>
      </p:sp>
      <p:sp>
        <p:nvSpPr>
          <p:cNvPr id="21" name="正方形/長方形 20"/>
          <p:cNvSpPr/>
          <p:nvPr/>
        </p:nvSpPr>
        <p:spPr>
          <a:xfrm>
            <a:off x="8913440" y="866918"/>
            <a:ext cx="785778" cy="213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一部新規</a:t>
            </a:r>
            <a:endParaRPr kumimoji="1" lang="ja-JP" altLang="en-US" sz="1100" dirty="0">
              <a:solidFill>
                <a:schemeClr val="tx1"/>
              </a:solidFill>
            </a:endParaRPr>
          </a:p>
        </p:txBody>
      </p:sp>
      <p:grpSp>
        <p:nvGrpSpPr>
          <p:cNvPr id="24" name="グループ化 23"/>
          <p:cNvGrpSpPr/>
          <p:nvPr/>
        </p:nvGrpSpPr>
        <p:grpSpPr>
          <a:xfrm>
            <a:off x="2050864" y="853941"/>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4" name="グループ化 33"/>
          <p:cNvGrpSpPr/>
          <p:nvPr/>
        </p:nvGrpSpPr>
        <p:grpSpPr>
          <a:xfrm>
            <a:off x="704528" y="4892560"/>
            <a:ext cx="792000" cy="216000"/>
            <a:chOff x="-1807864" y="2317564"/>
            <a:chExt cx="792000" cy="216000"/>
          </a:xfrm>
        </p:grpSpPr>
        <p:sp>
          <p:nvSpPr>
            <p:cNvPr id="35" name="楕円 3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7" name="楕円 3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8" name="グループ化 37"/>
          <p:cNvGrpSpPr/>
          <p:nvPr/>
        </p:nvGrpSpPr>
        <p:grpSpPr>
          <a:xfrm>
            <a:off x="6477992" y="864000"/>
            <a:ext cx="792000" cy="216000"/>
            <a:chOff x="-1807864" y="2317564"/>
            <a:chExt cx="792000" cy="216000"/>
          </a:xfrm>
        </p:grpSpPr>
        <p:sp>
          <p:nvSpPr>
            <p:cNvPr id="39" name="楕円 3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0" name="楕円 39"/>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2</a:t>
            </a:fld>
            <a:endParaRPr kumimoji="1" lang="ja-JP" altLang="en-US"/>
          </a:p>
        </p:txBody>
      </p:sp>
    </p:spTree>
    <p:extLst>
      <p:ext uri="{BB962C8B-B14F-4D97-AF65-F5344CB8AC3E}">
        <p14:creationId xmlns:p14="http://schemas.microsoft.com/office/powerpoint/2010/main" val="253201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61" name="テキスト ボックス 60"/>
          <p:cNvSpPr txBox="1"/>
          <p:nvPr/>
        </p:nvSpPr>
        <p:spPr>
          <a:xfrm>
            <a:off x="72000" y="1094400"/>
            <a:ext cx="4735431" cy="3914844"/>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万博記念公園駅前周辺地区活性化事業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340,901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大規模アリーナを中核とした大阪・関西を代表する新たなスポーツ・文化の拠点づくりを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推進するため、世界最先端の機能を有するアリーナと、アリーナを中核とした周辺施設が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相乗効果を発揮し、大阪・関西、ひいては西日本の成長、発揮の起爆剤となるよう取組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環境アセスメント開始</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工事着工</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2027</a:t>
            </a:r>
            <a:r>
              <a:rPr lang="ja-JP" altLang="en-US" sz="1000" dirty="0">
                <a:latin typeface="Meiryo UI" panose="020B0604030504040204" pitchFamily="50" charset="-128"/>
                <a:ea typeface="Meiryo UI" panose="020B0604030504040204" pitchFamily="50" charset="-128"/>
              </a:rPr>
              <a:t>年度に第</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期（アリーナ等）開業予定。</a:t>
            </a:r>
            <a:endParaRPr lang="en-US" altLang="ja-JP" sz="1000" dirty="0">
              <a:latin typeface="Meiryo UI" panose="020B0604030504040204" pitchFamily="50" charset="-128"/>
              <a:ea typeface="Meiryo UI" panose="020B0604030504040204" pitchFamily="50" charset="-128"/>
            </a:endParaRPr>
          </a:p>
          <a:p>
            <a:pPr lvl="0" algn="r"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defTabSz="742950" fontAlgn="ctr">
              <a:lnSpc>
                <a:spcPts val="1200"/>
              </a:lnSpc>
              <a:defRPr/>
            </a:pPr>
            <a:r>
              <a:rPr lang="ja-JP" altLang="en-US" sz="1000" u="sng" dirty="0">
                <a:latin typeface="Meiryo UI" panose="020B0604030504040204" pitchFamily="50" charset="-128"/>
                <a:ea typeface="Meiryo UI" panose="020B0604030504040204" pitchFamily="50" charset="-128"/>
              </a:rPr>
              <a:t>②新たな将来ビジョンの策定</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6,710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万博記念公園を取り巻く状況が大きく変化していることを踏まえ、万博のレガシーを次</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世代に継承していくとともに、公園のさらなる活性化を図るため、新たな将来ビジョンを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月に策定予定。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defTabSz="742950" fontAlgn="ctr">
              <a:lnSpc>
                <a:spcPts val="1200"/>
              </a:lnSpc>
              <a:defRPr/>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EXPO</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70</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　パビリオン別館の建設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619,880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太陽の塔初代黄金の顔等、</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1970</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年大阪万博のレガシーを中心に常設展示を行う</a:t>
            </a:r>
            <a:r>
              <a:rPr lang="ja-JP" altLang="en-US" sz="1000" dirty="0" err="1">
                <a:latin typeface="Meiryo UI" panose="020B0604030504040204" pitchFamily="50" charset="-128"/>
                <a:ea typeface="Meiryo UI" panose="020B0604030504040204" pitchFamily="50" charset="-128"/>
                <a:cs typeface="Times New Roman" panose="02020603050405020304" pitchFamily="18" charset="0"/>
              </a:rPr>
              <a:t>ほ</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か、屋内イベントが開催できるスペースと機能を備えた</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EXPO</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70</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パビリオン別館を建設。</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展示内容等について、万博公園運営審議会の意見を聴取するなど充実を図る。</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　建築工事</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2022</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7</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　展示設計等・製作・設置　　　　　　</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　　　　　　　　　　 オープン予定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gn="r"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72000" y="831600"/>
            <a:ext cx="4735431" cy="262800"/>
          </a:xfrm>
          <a:prstGeom prst="rect">
            <a:avLst/>
          </a:prstGeom>
          <a:solidFill>
            <a:schemeClr val="tx2">
              <a:lumMod val="75000"/>
            </a:schemeClr>
          </a:solidFill>
          <a:ln w="9525">
            <a:solidFill>
              <a:schemeClr val="tx1"/>
            </a:solidFill>
          </a:ln>
        </p:spPr>
        <p:txBody>
          <a:bodyPr wrap="square" rtlCol="0" anchor="ctr" anchorCtr="0">
            <a:no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記念公園</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の魅力向上</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4875392" y="3058795"/>
            <a:ext cx="4968000" cy="3610565"/>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 水都大阪コンソーシアム事業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67,450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「水と光の首都大阪」の実現に向けて、</a:t>
            </a:r>
            <a:r>
              <a:rPr lang="ja-JP" altLang="en-US" sz="1000" dirty="0">
                <a:latin typeface="Meiryo UI" panose="020B0604030504040204" pitchFamily="50" charset="-128"/>
                <a:ea typeface="Meiryo UI" panose="020B0604030504040204" pitchFamily="50" charset="-128"/>
              </a:rPr>
              <a:t> 府・市・経済界等による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公民共通のプラットフォーム</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である「水都大阪コンソーシアム」において、水辺魅力創出や舟運活性化、ブランディング、観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光、安全安心の取り組みを推進する。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年度は水辺におけるライフスタイルの提案や体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験による水都大阪のファンづくりをはじめ、歴史・文化に培われた水都大阪のブランディングをさ</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らに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強化するとともに、万博を契機とするポスト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をにらんだ水都の将来像の検討を行う。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rPr>
              <a:t>②水辺の魅力空間づくり</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809,248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舟運をはじめ水辺も楽しめる観光メニューが集結するターミナルの整備、水辺魅力の向上や、</a:t>
            </a:r>
            <a:endParaRPr lang="en-US" altLang="ja-JP" sz="1000" dirty="0">
              <a:latin typeface="Meiryo UI" panose="020B0604030504040204" pitchFamily="50" charset="-128"/>
              <a:ea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舟運活性化に資する空間・景観整備を行う。</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中之島ゲートターミナル整備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事業者公募予定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大阪城港整備等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年度末　完成予定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東横堀川水辺魅力空間整備（本町橋～農人橋間）  </a:t>
            </a:r>
            <a:endParaRPr lang="en-US" altLang="ja-JP" sz="1000" dirty="0">
              <a:latin typeface="Meiryo UI" panose="020B0604030504040204" pitchFamily="50" charset="-128"/>
              <a:ea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rPr>
              <a:t>       2022</a:t>
            </a:r>
            <a:r>
              <a:rPr lang="ja-JP" altLang="en-US" sz="1000" dirty="0">
                <a:latin typeface="Meiryo UI" panose="020B0604030504040204" pitchFamily="50" charset="-128"/>
                <a:ea typeface="Meiryo UI" panose="020B0604030504040204" pitchFamily="50" charset="-128"/>
              </a:rPr>
              <a:t>年度 契約手続き・着手、</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工事・完了予定</a:t>
            </a:r>
            <a:endParaRPr lang="en-US" altLang="ja-JP" sz="1000" dirty="0">
              <a:latin typeface="Meiryo UI" panose="020B0604030504040204" pitchFamily="50" charset="-128"/>
              <a:ea typeface="Meiryo UI" panose="020B0604030504040204" pitchFamily="50" charset="-128"/>
            </a:endParaRPr>
          </a:p>
          <a:p>
            <a:pPr algn="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rPr>
              <a:t>③夜間景観における水辺の魅力向上</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中之島夜間景観の質の向上と永続化に向け、新たなライトアップ施設の設置や既存施設</a:t>
            </a:r>
            <a:endParaRPr lang="en-US" altLang="ja-JP" sz="1000" dirty="0">
              <a:latin typeface="Meiryo UI" panose="020B0604030504040204" pitchFamily="50" charset="-128"/>
              <a:ea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の更新を実施する。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端建蔵橋ライトアップ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設計、</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工事・完了予定</a:t>
            </a:r>
            <a:endParaRPr lang="en-US" altLang="ja-JP" sz="1000" dirty="0">
              <a:latin typeface="Meiryo UI" panose="020B0604030504040204" pitchFamily="50" charset="-128"/>
              <a:ea typeface="Meiryo UI" panose="020B0604030504040204" pitchFamily="50" charset="-128"/>
            </a:endParaRPr>
          </a:p>
          <a:p>
            <a:pPr algn="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4875393" y="2831380"/>
            <a:ext cx="4968000"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　</a:t>
            </a:r>
          </a:p>
        </p:txBody>
      </p:sp>
      <p:sp>
        <p:nvSpPr>
          <p:cNvPr id="16" name="正方形/長方形 15"/>
          <p:cNvSpPr/>
          <p:nvPr/>
        </p:nvSpPr>
        <p:spPr>
          <a:xfrm>
            <a:off x="8985448" y="2853292"/>
            <a:ext cx="837062" cy="2055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一部新規</a:t>
            </a:r>
            <a:endParaRPr kumimoji="1" lang="ja-JP" altLang="en-US" sz="1100" dirty="0">
              <a:solidFill>
                <a:schemeClr val="tx1"/>
              </a:solidFill>
            </a:endParaRPr>
          </a:p>
        </p:txBody>
      </p:sp>
      <p:sp>
        <p:nvSpPr>
          <p:cNvPr id="18" name="テキスト ボックス 17"/>
          <p:cNvSpPr txBox="1"/>
          <p:nvPr/>
        </p:nvSpPr>
        <p:spPr>
          <a:xfrm>
            <a:off x="4875394" y="1094400"/>
            <a:ext cx="4967998" cy="1631216"/>
          </a:xfrm>
          <a:prstGeom prst="rect">
            <a:avLst/>
          </a:prstGeom>
          <a:solidFill>
            <a:schemeClr val="bg1"/>
          </a:solidFill>
          <a:ln w="9525">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の保存・活用の取組みや資産の価値と魅力を発信する取組みを、大阪府、堺市、羽曳野市、藤井寺市が一体となり進め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４自治体で構成する百舌鳥・古市古墳群世界遺産保存活用会議にて、遺産影響評価の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実施にかかる国やユネスコ等との協議調整を行う。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魅力発信の取組みとして、昨年度制作の高精細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映像を活用したデジタルマーケティング事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業（ターゲティング広告）を通じたさらなる認知度向上及び興味関心がある層の把握を行う。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ターゲティング広告配信を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回（各２週間）実施予定</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月に１回実施済）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875392" y="839889"/>
            <a:ext cx="4968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百舌鳥・古市古墳群世界遺産保存活用事業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13,749</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24" name="テキスト ボックス 23"/>
          <p:cNvSpPr txBox="1"/>
          <p:nvPr/>
        </p:nvSpPr>
        <p:spPr>
          <a:xfrm>
            <a:off x="72000" y="5310699"/>
            <a:ext cx="4733442" cy="1323439"/>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光のルネサンス」、地域団体等が展開するエリアプログラムを一体的に展開して、都市魅力の創造・発信や都市ブランドの向上を図る。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大阪の冬を代表する観光コンテンツの充実を図り、国内外からの観光客の満足度を高め、さらなる呼び込みを図る。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業務」事業者決定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運営業務」等事業者決定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大阪・光の饗宴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73991" y="5074418"/>
            <a:ext cx="4733439"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　</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353,746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p>
        </p:txBody>
      </p:sp>
      <p:grpSp>
        <p:nvGrpSpPr>
          <p:cNvPr id="26" name="グループ化 25"/>
          <p:cNvGrpSpPr/>
          <p:nvPr/>
        </p:nvGrpSpPr>
        <p:grpSpPr>
          <a:xfrm>
            <a:off x="848544" y="5112930"/>
            <a:ext cx="792000" cy="216000"/>
            <a:chOff x="-1807864" y="2317564"/>
            <a:chExt cx="792000" cy="216000"/>
          </a:xfrm>
        </p:grpSpPr>
        <p:sp>
          <p:nvSpPr>
            <p:cNvPr id="27" name="楕円 26"/>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4" name="楕円 33"/>
          <p:cNvSpPr/>
          <p:nvPr/>
        </p:nvSpPr>
        <p:spPr>
          <a:xfrm>
            <a:off x="1784648" y="8730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5" name="楕円 34"/>
          <p:cNvSpPr/>
          <p:nvPr/>
        </p:nvSpPr>
        <p:spPr>
          <a:xfrm>
            <a:off x="7599789" y="85591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39" name="グループ化 38"/>
          <p:cNvGrpSpPr/>
          <p:nvPr/>
        </p:nvGrpSpPr>
        <p:grpSpPr>
          <a:xfrm>
            <a:off x="5385048" y="2831936"/>
            <a:ext cx="792000" cy="216000"/>
            <a:chOff x="-1807864" y="2317564"/>
            <a:chExt cx="792000" cy="216000"/>
          </a:xfrm>
        </p:grpSpPr>
        <p:sp>
          <p:nvSpPr>
            <p:cNvPr id="40" name="楕円 3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1" name="楕円 4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3</a:t>
            </a:fld>
            <a:endParaRPr kumimoji="1" lang="ja-JP" altLang="en-US"/>
          </a:p>
        </p:txBody>
      </p:sp>
    </p:spTree>
    <p:extLst>
      <p:ext uri="{BB962C8B-B14F-4D97-AF65-F5344CB8AC3E}">
        <p14:creationId xmlns:p14="http://schemas.microsoft.com/office/powerpoint/2010/main" val="298231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0" y="464400"/>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a:extLst>
              <a:ext uri="{FF2B5EF4-FFF2-40B4-BE49-F238E27FC236}">
                <a16:creationId xmlns:a16="http://schemas.microsoft.com/office/drawing/2014/main" id="{B296DA59-778C-4481-BEDA-C11DDF81E61D}"/>
              </a:ext>
            </a:extLst>
          </p:cNvPr>
          <p:cNvSpPr txBox="1"/>
          <p:nvPr/>
        </p:nvSpPr>
        <p:spPr>
          <a:xfrm>
            <a:off x="72000" y="1093209"/>
            <a:ext cx="4734000" cy="3934247"/>
          </a:xfrm>
          <a:prstGeom prst="rect">
            <a:avLst/>
          </a:prstGeom>
          <a:solidFill>
            <a:schemeClr val="bg1"/>
          </a:solidFill>
          <a:ln w="6350">
            <a:solidFill>
              <a:schemeClr val="tx1">
                <a:lumMod val="50000"/>
                <a:lumOff val="50000"/>
              </a:schemeClr>
            </a:solidFill>
          </a:ln>
        </p:spPr>
        <p:txBody>
          <a:bodyPr wrap="square" rtlCol="0">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大阪の強みである「食」のコンテンツの磨き上げや発信などを行い、新型コロナウイルス感染症の影響を受けた大阪の賑わいを取り戻す。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①食のブランディングに向けた取り組み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大阪観光局運営事業　　　　　　　　　　　</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533,500</a:t>
            </a:r>
            <a:r>
              <a:rPr lang="ja-JP" altLang="en-US" sz="1000" dirty="0">
                <a:latin typeface="Meiryo UI" panose="020B0604030504040204" pitchFamily="50" charset="-128"/>
                <a:ea typeface="Meiryo UI" panose="020B0604030504040204" pitchFamily="50" charset="-128"/>
              </a:rPr>
              <a:t>千円）の一部］</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食に関する事業を通じて大阪の「食」</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ブランディングに向けた取組みを推進する。</a:t>
            </a:r>
          </a:p>
          <a:p>
            <a:pPr fontAlgn="ctr">
              <a:lnSpc>
                <a:spcPts val="1300"/>
              </a:lnSpc>
            </a:pPr>
            <a:r>
              <a:rPr lang="ja-JP" altLang="en-US" sz="1000" dirty="0">
                <a:latin typeface="Meiryo UI" panose="020B0604030504040204" pitchFamily="50" charset="-128"/>
                <a:ea typeface="Meiryo UI" panose="020B0604030504040204" pitchFamily="50" charset="-128"/>
              </a:rPr>
              <a:t>　　大阪商工会議所と共に「食創造都市　大阪推進機構」の活動を通じて世界における</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「食のまち・大阪」を発信する。</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u="sng" dirty="0">
                <a:latin typeface="Meiryo UI" panose="020B0604030504040204" pitchFamily="50" charset="-128"/>
                <a:ea typeface="Meiryo UI" panose="020B0604030504040204" pitchFamily="50" charset="-128"/>
              </a:rPr>
              <a:t>②大阪産（もん）グローバルブランド化促進事業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a:t>
            </a:r>
            <a:r>
              <a:rPr lang="en-US" altLang="ja-JP" sz="1000" dirty="0">
                <a:latin typeface="Meiryo UI" panose="020B0604030504040204" pitchFamily="50" charset="-128"/>
                <a:ea typeface="Meiryo UI" panose="020B0604030504040204" pitchFamily="50" charset="-128"/>
              </a:rPr>
              <a:t>90,079</a:t>
            </a:r>
            <a:r>
              <a:rPr lang="ja-JP" altLang="en-US" sz="1000" dirty="0">
                <a:latin typeface="Meiryo UI" panose="020B0604030504040204" pitchFamily="50" charset="-128"/>
                <a:ea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６次産業化に取り組む事業者への支援等により付加価値の高い大阪産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づくりを </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進めるとともに、大阪産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のＰＲ販売や販路拡大等を促進し、ブランド力の向上と</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購入機会の拡大を図る。</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年度は</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次産業化に取組む事業者支援、人材育成研修・交流会、大阪産</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（もん）</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イベント を実施予定</a:t>
            </a:r>
          </a:p>
          <a:p>
            <a:pPr fontAlgn="ct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u="sng" dirty="0">
                <a:latin typeface="Meiryo UI" panose="020B0604030504040204" pitchFamily="50" charset="-128"/>
                <a:ea typeface="Meiryo UI" panose="020B0604030504040204" pitchFamily="50" charset="-128"/>
              </a:rPr>
              <a:t>③大阪の食の魅力発信</a:t>
            </a:r>
            <a:endParaRPr lang="en-US" altLang="ja-JP" sz="1000" u="sng"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民間事業者等との連携により、大阪の食の魅力を活用した新たな大阪ならではの観光</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コンテンツの開発をするなど、大阪ならではの上質で特別感のある「食」の魅力を発信し、</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観光客の誘致及び観光消費の拡大を図る。</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年度は大阪観光局と連携し、大阪の食の魅力を発信するプログラム「あじわい</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大阪」を継続して実施予定</a:t>
            </a:r>
            <a:endParaRPr lang="en-US" altLang="ja-JP" sz="1000" dirty="0">
              <a:latin typeface="Meiryo UI" panose="020B0604030504040204" pitchFamily="50" charset="-128"/>
              <a:ea typeface="Meiryo UI" panose="020B0604030504040204" pitchFamily="50" charset="-128"/>
            </a:endParaRPr>
          </a:p>
          <a:p>
            <a:pPr fontAlgn="ctr">
              <a:lnSpc>
                <a:spcPts val="1300"/>
              </a:lnSpc>
            </a:pPr>
            <a:endParaRPr lang="en-US" altLang="ja-JP"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8C7E5DAC-2DB4-4EC0-A6BD-0D79AAB0058D}"/>
              </a:ext>
            </a:extLst>
          </p:cNvPr>
          <p:cNvSpPr txBox="1"/>
          <p:nvPr/>
        </p:nvSpPr>
        <p:spPr>
          <a:xfrm>
            <a:off x="72000" y="831600"/>
            <a:ext cx="4733417" cy="261610"/>
          </a:xfrm>
          <a:prstGeom prst="rect">
            <a:avLst/>
          </a:prstGeom>
          <a:solidFill>
            <a:schemeClr val="tx2">
              <a:lumMod val="75000"/>
            </a:schemeClr>
          </a:solidFill>
          <a:ln w="6350">
            <a:no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　</a:t>
            </a:r>
          </a:p>
        </p:txBody>
      </p:sp>
      <p:sp>
        <p:nvSpPr>
          <p:cNvPr id="21" name="テキスト ボックス 20">
            <a:extLst>
              <a:ext uri="{FF2B5EF4-FFF2-40B4-BE49-F238E27FC236}">
                <a16:creationId xmlns:a16="http://schemas.microsoft.com/office/drawing/2014/main" id="{790DD660-9B83-4A8C-9343-F7F5B2E74D02}"/>
              </a:ext>
            </a:extLst>
          </p:cNvPr>
          <p:cNvSpPr txBox="1"/>
          <p:nvPr/>
        </p:nvSpPr>
        <p:spPr>
          <a:xfrm>
            <a:off x="4975200" y="1094400"/>
            <a:ext cx="4734000" cy="1584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300"/>
              </a:lnSpc>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シンボリックなエリア（御堂筋、中之島、水の回廊など）において話題性のあるキラーコンテンツを実施し、大阪の魅力を全世界に強力に発信することで、多くの方々を大阪に誘客する起爆剤となるプロモーションイベントを開催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年大阪・関西万博の機運醸成に向けたプロモーション事業と連携。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事業者決定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イベント開催予定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7169A4E4-6F6E-4C23-95AB-739CB7811593}"/>
              </a:ext>
            </a:extLst>
          </p:cNvPr>
          <p:cNvSpPr txBox="1"/>
          <p:nvPr/>
        </p:nvSpPr>
        <p:spPr>
          <a:xfrm>
            <a:off x="4975200" y="839889"/>
            <a:ext cx="4734338"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D0444EEB-7DF7-4112-BB62-C4D441F42C0D}"/>
              </a:ext>
            </a:extLst>
          </p:cNvPr>
          <p:cNvSpPr txBox="1"/>
          <p:nvPr/>
        </p:nvSpPr>
        <p:spPr>
          <a:xfrm>
            <a:off x="72000" y="5157192"/>
            <a:ext cx="4734000"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観光魅力向上のための歴史・文化的まちなみ創出事業 </a:t>
            </a:r>
          </a:p>
        </p:txBody>
      </p:sp>
      <p:sp>
        <p:nvSpPr>
          <p:cNvPr id="34" name="テキスト ボックス 33">
            <a:extLst>
              <a:ext uri="{FF2B5EF4-FFF2-40B4-BE49-F238E27FC236}">
                <a16:creationId xmlns:a16="http://schemas.microsoft.com/office/drawing/2014/main" id="{99A6212D-098B-4EE7-99EB-2FB9CA5A5F47}"/>
              </a:ext>
            </a:extLst>
          </p:cNvPr>
          <p:cNvSpPr txBox="1"/>
          <p:nvPr/>
        </p:nvSpPr>
        <p:spPr>
          <a:xfrm>
            <a:off x="4975200" y="4599573"/>
            <a:ext cx="4734000" cy="206723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を長期目標とした大阪広域ベイエリアの将来像や様々な主体の取組みの基本的な方向性等について、令和３年に「大阪広域ベイエリアまちづくりビジョン（案）」をとりまとめ、その重点的な取組みとして、海上交通の活性化、広域サイクル連携及び堺旧港周辺まちづくり等の取組み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年秋頃　　海上交通と連携しつつ地域資源を活かし、自転車の活用等により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臨海部の回遊性等の向上を図る取組みを実施予定。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年内　　　「大阪広域ベイエリアまちづくりビジョン」の策定予定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358AF307-72E9-4A29-9FAF-D44D3C602AA3}"/>
              </a:ext>
            </a:extLst>
          </p:cNvPr>
          <p:cNvSpPr txBox="1"/>
          <p:nvPr/>
        </p:nvSpPr>
        <p:spPr>
          <a:xfrm>
            <a:off x="4975200" y="4327431"/>
            <a:ext cx="4734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広域ベイエリアまちづくりの推進</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99A6212D-098B-4EE7-99EB-2FB9CA5A5F47}"/>
              </a:ext>
            </a:extLst>
          </p:cNvPr>
          <p:cNvSpPr txBox="1"/>
          <p:nvPr/>
        </p:nvSpPr>
        <p:spPr>
          <a:xfrm>
            <a:off x="4975200" y="3039983"/>
            <a:ext cx="4734000" cy="118800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大阪観光局において、新たな観光関連産業の振興や地域の活性化、効果的なプロモーションや地域と連携した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誘致などの事業に取り組み、来阪宿泊数等を増加させることで、新たな観光関連産業の振興や地域の活性化につなげ、経済効果の向上を図る。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358AF307-72E9-4A29-9FAF-D44D3C602AA3}"/>
              </a:ext>
            </a:extLst>
          </p:cNvPr>
          <p:cNvSpPr txBox="1"/>
          <p:nvPr/>
        </p:nvSpPr>
        <p:spPr>
          <a:xfrm>
            <a:off x="4975538" y="2777654"/>
            <a:ext cx="4734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大阪観光局運営事業</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533,500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7" name="グループ化 36"/>
          <p:cNvGrpSpPr/>
          <p:nvPr/>
        </p:nvGrpSpPr>
        <p:grpSpPr>
          <a:xfrm>
            <a:off x="7679915" y="854405"/>
            <a:ext cx="792000" cy="216000"/>
            <a:chOff x="-1807864" y="2317564"/>
            <a:chExt cx="792000" cy="216000"/>
          </a:xfrm>
        </p:grpSpPr>
        <p:sp>
          <p:nvSpPr>
            <p:cNvPr id="38" name="楕円 3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9" name="楕円 3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1" name="グループ化 40"/>
          <p:cNvGrpSpPr/>
          <p:nvPr/>
        </p:nvGrpSpPr>
        <p:grpSpPr>
          <a:xfrm>
            <a:off x="1496616" y="856438"/>
            <a:ext cx="792000" cy="216000"/>
            <a:chOff x="-1807864" y="2317564"/>
            <a:chExt cx="792000" cy="216000"/>
          </a:xfrm>
        </p:grpSpPr>
        <p:sp>
          <p:nvSpPr>
            <p:cNvPr id="42" name="楕円 41"/>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3" name="楕円 4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4" name="グループ化 43"/>
          <p:cNvGrpSpPr/>
          <p:nvPr/>
        </p:nvGrpSpPr>
        <p:grpSpPr>
          <a:xfrm>
            <a:off x="6281822" y="2800203"/>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7" name="グループ化 46"/>
          <p:cNvGrpSpPr/>
          <p:nvPr/>
        </p:nvGrpSpPr>
        <p:grpSpPr>
          <a:xfrm>
            <a:off x="6677822" y="4350236"/>
            <a:ext cx="792000" cy="216000"/>
            <a:chOff x="-1807864" y="2317564"/>
            <a:chExt cx="792000" cy="216000"/>
          </a:xfrm>
        </p:grpSpPr>
        <p:sp>
          <p:nvSpPr>
            <p:cNvPr id="48" name="楕円 4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9" name="楕円 4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1" name="楕円 50"/>
          <p:cNvSpPr/>
          <p:nvPr/>
        </p:nvSpPr>
        <p:spPr>
          <a:xfrm>
            <a:off x="3512840" y="519321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4</a:t>
            </a:fld>
            <a:endParaRPr kumimoji="1" lang="ja-JP" altLang="en-US"/>
          </a:p>
        </p:txBody>
      </p:sp>
      <p:sp>
        <p:nvSpPr>
          <p:cNvPr id="50" name="テキスト ボックス 49">
            <a:extLst>
              <a:ext uri="{FF2B5EF4-FFF2-40B4-BE49-F238E27FC236}">
                <a16:creationId xmlns:a16="http://schemas.microsoft.com/office/drawing/2014/main" id="{EB6FD8EB-81D5-4D8B-882C-E1A922FC1262}"/>
              </a:ext>
            </a:extLst>
          </p:cNvPr>
          <p:cNvSpPr txBox="1"/>
          <p:nvPr/>
        </p:nvSpPr>
        <p:spPr>
          <a:xfrm>
            <a:off x="72000" y="5410041"/>
            <a:ext cx="4734000" cy="1259319"/>
          </a:xfrm>
          <a:prstGeom prst="rect">
            <a:avLst/>
          </a:prstGeom>
          <a:solidFill>
            <a:schemeClr val="bg1"/>
          </a:solidFill>
          <a:ln w="6350">
            <a:solidFill>
              <a:schemeClr val="tx1">
                <a:lumMod val="50000"/>
                <a:lumOff val="50000"/>
              </a:schemeClr>
            </a:solidFill>
          </a:ln>
        </p:spPr>
        <p:txBody>
          <a:bodyPr wrap="square" rtlCol="0">
            <a:sp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船場地区において、無電柱化や周辺景観と調和した道路整備を実施することにより、歴史的・文化的資産等を有するまちなみの再生・活性化・新たなまちなみの個性を引き出し、回遊性の向上及びにぎわい創出を図る。</a:t>
            </a:r>
            <a:endParaRPr lang="en-US" altLang="ja-JP" sz="1000" dirty="0">
              <a:latin typeface="Meiryo UI" panose="020B0604030504040204" pitchFamily="50" charset="-128"/>
              <a:ea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月　 道修町通の道路整備完了</a:t>
            </a:r>
            <a:endParaRPr lang="en-US" altLang="ja-JP" sz="1000" dirty="0">
              <a:latin typeface="Meiryo UI" panose="020B0604030504040204" pitchFamily="50" charset="-128"/>
              <a:ea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年度中　電線管理者により道修町通の抜柱完了予定</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33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p:cNvSpPr txBox="1"/>
          <p:nvPr/>
        </p:nvSpPr>
        <p:spPr>
          <a:xfrm>
            <a:off x="56456" y="1195005"/>
            <a:ext cx="4824000" cy="3170099"/>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600"/>
              </a:lnSpc>
              <a:spcBef>
                <a:spcPts val="0"/>
              </a:spcBef>
              <a:spcAft>
                <a:spcPts val="0"/>
              </a:spcAft>
              <a:buClrTx/>
              <a:buSzTx/>
              <a:buFontTx/>
              <a:buNone/>
              <a:tabLst/>
              <a:defRPr/>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新型コロナウイルス感染症拡大の影響により大きな打撃を受けた観光関連事業者を支援するため、話題性のある集客イベントの実施により国内旅行者を府内に呼び込むとともに、府域周遊を促す取り組みを実施（大阪来てな！キャンペーン）。また、旅行者に府内観光関連施設で使用できるクーポンを付与することで府内全体における観光消費を促進す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6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イベントの参加目標者数延べ</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600"/>
              </a:lnSpc>
              <a:spcBef>
                <a:spcPts val="0"/>
              </a:spcBef>
              <a:spcAft>
                <a:spcPts val="0"/>
              </a:spcAft>
              <a:buClrTx/>
              <a:buSzTx/>
              <a:buFontTx/>
              <a:buNone/>
              <a:tabLst/>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集客イベント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57816" rtl="0" eaLnBrk="1" fontAlgn="auto" latinLnBrk="0" hangingPunct="1">
              <a:lnSpc>
                <a:spcPts val="16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キックオフイベント実施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defRPr/>
            </a:pPr>
            <a:r>
              <a:rPr lang="ja-JP" altLang="en-US" sz="1000" dirty="0">
                <a:latin typeface="Meiryo UI"/>
                <a:ea typeface="Meiryo UI"/>
                <a:cs typeface="Meiryo UI" panose="020B0604030504040204" pitchFamily="50" charset="-128"/>
              </a:rPr>
              <a:t>〇　</a:t>
            </a:r>
            <a:r>
              <a:rPr lang="en-US" altLang="ja-JP" sz="1000" dirty="0">
                <a:latin typeface="Meiryo UI"/>
                <a:ea typeface="Meiryo UI"/>
                <a:cs typeface="Meiryo UI" panose="020B0604030504040204" pitchFamily="50" charset="-128"/>
              </a:rPr>
              <a:t>2022</a:t>
            </a:r>
            <a:r>
              <a:rPr lang="ja-JP" altLang="en-US" sz="1000" dirty="0">
                <a:latin typeface="Meiryo UI"/>
                <a:ea typeface="Meiryo UI"/>
                <a:cs typeface="Meiryo UI" panose="020B0604030504040204" pitchFamily="50" charset="-128"/>
              </a:rPr>
              <a:t>年９月　　　　自然豊かな観光地をステージとした音楽ライブ(府域4か所、市内)</a:t>
            </a:r>
            <a:endParaRPr lang="en-US" altLang="ja-JP" sz="1000" dirty="0">
              <a:latin typeface="Meiryo UI"/>
              <a:ea typeface="Meiryo UI"/>
              <a:cs typeface="Meiryo UI" panose="020B0604030504040204" pitchFamily="50" charset="-128"/>
            </a:endParaRPr>
          </a:p>
          <a:p>
            <a:pPr>
              <a:lnSpc>
                <a:spcPts val="1600"/>
              </a:lnSpc>
              <a:defRPr/>
            </a:pPr>
            <a:r>
              <a:rPr lang="ja-JP" altLang="en-US" sz="1000" dirty="0">
                <a:latin typeface="Meiryo UI"/>
                <a:ea typeface="Meiryo UI"/>
                <a:cs typeface="Meiryo UI" panose="020B0604030504040204" pitchFamily="50" charset="-128"/>
              </a:rPr>
              <a:t>　　 ～年度末　 　　　　　をはじめ、</a:t>
            </a:r>
            <a:r>
              <a:rPr lang="ja-JP" altLang="ja-JP" sz="1000" dirty="0">
                <a:latin typeface="Meiryo UI"/>
                <a:ea typeface="Meiryo UI"/>
              </a:rPr>
              <a:t>食、街遊び</a:t>
            </a:r>
            <a:r>
              <a:rPr lang="ja-JP" altLang="en-US" sz="1000" dirty="0">
                <a:latin typeface="Meiryo UI"/>
                <a:ea typeface="Meiryo UI"/>
              </a:rPr>
              <a:t>・アート</a:t>
            </a:r>
            <a:r>
              <a:rPr lang="ja-JP" altLang="ja-JP" sz="1000" dirty="0">
                <a:latin typeface="Meiryo UI"/>
                <a:ea typeface="Meiryo UI"/>
              </a:rPr>
              <a:t>などをテーマにしたイベントを実施予定</a:t>
            </a:r>
            <a:endParaRPr lang="ja-JP" altLang="ja-JP" sz="1000" dirty="0">
              <a:ea typeface="ＭＳ Ｐゴシック"/>
              <a:cs typeface="Calibri"/>
            </a:endParaRPr>
          </a:p>
          <a:p>
            <a:pPr>
              <a:lnSpc>
                <a:spcPts val="1600"/>
              </a:lnSpc>
              <a:defRPr/>
            </a:pPr>
            <a:r>
              <a:rPr lang="ja-JP" altLang="en-US" sz="1000" dirty="0">
                <a:latin typeface="Meiryo UI"/>
                <a:ea typeface="Meiryo UI"/>
              </a:rPr>
              <a:t>【周遊促進に向けた取り組み】</a:t>
            </a:r>
          </a:p>
          <a:p>
            <a:pPr>
              <a:lnSpc>
                <a:spcPts val="1600"/>
              </a:lnSpc>
              <a:defRPr/>
            </a:pPr>
            <a:r>
              <a:rPr lang="ja-JP" altLang="en-US" sz="1000" dirty="0">
                <a:latin typeface="Meiryo UI"/>
                <a:ea typeface="Meiryo UI"/>
              </a:rPr>
              <a:t>  イベント開催地周辺の観光情報や、府内の観光地を巡りながら与えられたミッションをクリア</a:t>
            </a:r>
            <a:endParaRPr lang="ja-JP" altLang="ja-JP" sz="1000" dirty="0">
              <a:ea typeface="ＭＳ Ｐゴシック" panose="020B0600070205080204" pitchFamily="34" charset="-128"/>
              <a:cs typeface="Calibri"/>
            </a:endParaRPr>
          </a:p>
          <a:p>
            <a:pPr>
              <a:lnSpc>
                <a:spcPts val="1600"/>
              </a:lnSpc>
              <a:defRPr/>
            </a:pPr>
            <a:r>
              <a:rPr lang="ja-JP" altLang="en-US" sz="1000" dirty="0">
                <a:latin typeface="Meiryo UI"/>
                <a:ea typeface="Meiryo UI"/>
              </a:rPr>
              <a:t>することで特典が付与されるなど、楽しみながら府内を周遊できる企画を実施予定。 </a:t>
            </a:r>
            <a:endParaRPr lang="ja-JP" altLang="ja-JP" sz="1000" dirty="0">
              <a:ea typeface="ＭＳ Ｐゴシック"/>
              <a:cs typeface="Calibri"/>
            </a:endParaRPr>
          </a:p>
          <a:p>
            <a:pPr>
              <a:lnSpc>
                <a:spcPts val="1600"/>
              </a:lnSpc>
              <a:defRPr/>
            </a:pPr>
            <a:r>
              <a:rPr lang="ja-JP" altLang="en-US" sz="1000" dirty="0">
                <a:latin typeface="Meiryo UI"/>
                <a:ea typeface="Meiryo UI"/>
              </a:rPr>
              <a:t>【クーポンの付与】</a:t>
            </a:r>
          </a:p>
          <a:p>
            <a:pPr>
              <a:lnSpc>
                <a:spcPts val="1600"/>
              </a:lnSpc>
              <a:defRPr/>
            </a:pPr>
            <a:r>
              <a:rPr lang="ja-JP" altLang="en-US" sz="1000" b="1" dirty="0">
                <a:latin typeface="Meiryo UI"/>
                <a:ea typeface="Meiryo UI"/>
              </a:rPr>
              <a:t>　</a:t>
            </a:r>
            <a:r>
              <a:rPr lang="ja-JP" altLang="en-US" sz="1000" dirty="0">
                <a:latin typeface="Meiryo UI"/>
                <a:ea typeface="Meiryo UI"/>
              </a:rPr>
              <a:t>府内宿泊者を対象としたクーポン配布を検討中</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1DA255FF-F709-4742-90F4-15ECEADA1109}"/>
              </a:ext>
            </a:extLst>
          </p:cNvPr>
          <p:cNvSpPr txBox="1"/>
          <p:nvPr/>
        </p:nvSpPr>
        <p:spPr>
          <a:xfrm>
            <a:off x="5007536" y="1100050"/>
            <a:ext cx="4824000" cy="5376215"/>
          </a:xfrm>
          <a:prstGeom prst="rect">
            <a:avLst/>
          </a:prstGeom>
          <a:solidFill>
            <a:schemeClr val="bg1"/>
          </a:solidFill>
          <a:ln w="6350">
            <a:solidFill>
              <a:schemeClr val="tx1">
                <a:lumMod val="50000"/>
                <a:lumOff val="50000"/>
              </a:schemeClr>
            </a:solidFill>
          </a:ln>
        </p:spPr>
        <p:txBody>
          <a:bodyPr wrap="square" rtlCol="0">
            <a:noAutofit/>
          </a:bodyPr>
          <a:lstStyle/>
          <a:p>
            <a:pPr>
              <a:lnSpc>
                <a:spcPts val="2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大阪府域へ来訪・周遊する旅行者の観光消費の喚起、並びに旅行機運の醸成を図ることで、新型コロナウイルス感染症拡大の影響を受けた大阪府内の観光関連事業者を支援する。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①大阪いらっしゃいキャンペーン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年度予算　</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9,700,000</a:t>
            </a:r>
            <a:r>
              <a:rPr lang="ja-JP" altLang="en-US" sz="1000" dirty="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対象となる宿泊プラン等を利用して府内に宿泊する旅行者及び、旅行業者が造成した対</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象バスツアー等を利用する旅行者に対し、宿泊等の割引や大阪独自のクーポンを配布する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キャンペーンを実施する。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日から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日まで大阪府・滋賀県・京都府・兵庫県・奈良</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県・和歌山県在住の方を対象にキャンペーンを実施</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利用者数　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万人</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速報値</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今後、コロナの感染状況や国の方針をふまえ、対象を全国に拡大することを検討中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②新たな</a:t>
            </a:r>
            <a:r>
              <a:rPr lang="en-US" altLang="ja-JP" sz="1000" u="sng" dirty="0" err="1">
                <a:latin typeface="Meiryo UI" panose="020B0604030504040204" pitchFamily="50" charset="-128"/>
                <a:ea typeface="Meiryo UI" panose="020B0604030504040204" pitchFamily="50" charset="-128"/>
                <a:cs typeface="Meiryo UI" panose="020B0604030504040204" pitchFamily="50" charset="-128"/>
              </a:rPr>
              <a:t>GoTo</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トラベル事業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年度予算</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21,405,718</a:t>
            </a:r>
            <a:r>
              <a:rPr lang="ja-JP" altLang="en-US" sz="1000" dirty="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国による</a:t>
            </a:r>
            <a:r>
              <a:rPr lang="en-US" altLang="ja-JP" sz="1000" dirty="0" err="1">
                <a:latin typeface="Meiryo UI" panose="020B0604030504040204" pitchFamily="50" charset="-128"/>
                <a:ea typeface="Meiryo UI" panose="020B0604030504040204" pitchFamily="50" charset="-128"/>
                <a:cs typeface="Meiryo UI" panose="020B0604030504040204" pitchFamily="50" charset="-128"/>
              </a:rPr>
              <a:t>GoTo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トラベル事業終了後、国の方針をふまえ、都道府県事業として宿泊割引と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クーポン付与を実施することを検討中。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27" name="テキスト ボックス 26">
            <a:extLst>
              <a:ext uri="{FF2B5EF4-FFF2-40B4-BE49-F238E27FC236}">
                <a16:creationId xmlns:a16="http://schemas.microsoft.com/office/drawing/2014/main" id="{1DB4D404-3A1F-4E21-AA8C-F3F94852286A}"/>
              </a:ext>
            </a:extLst>
          </p:cNvPr>
          <p:cNvSpPr txBox="1"/>
          <p:nvPr/>
        </p:nvSpPr>
        <p:spPr>
          <a:xfrm>
            <a:off x="5007536" y="831600"/>
            <a:ext cx="4824000" cy="262800"/>
          </a:xfrm>
          <a:prstGeom prst="rect">
            <a:avLst/>
          </a:prstGeom>
          <a:solidFill>
            <a:schemeClr val="tx2">
              <a:lumMod val="75000"/>
            </a:schemeClr>
          </a:solidFill>
          <a:ln w="9525">
            <a:solidFill>
              <a:schemeClr val="tx1"/>
            </a:solidFill>
          </a:ln>
        </p:spPr>
        <p:txBody>
          <a:bodyPr wrap="square" rtlCol="0" anchor="ctr" anchorCtr="0">
            <a:no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大阪いらっしゃいキャンペーン・新たな</a:t>
            </a:r>
            <a:r>
              <a:rPr lang="en-US" altLang="ja-JP" sz="1100" b="1" u="sng"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GoTo</a:t>
            </a: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トラベル事業</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17" name="テキスト ボックス 16"/>
          <p:cNvSpPr txBox="1"/>
          <p:nvPr/>
        </p:nvSpPr>
        <p:spPr>
          <a:xfrm>
            <a:off x="72000" y="807454"/>
            <a:ext cx="4824000" cy="40011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国内旅行</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消費喚起事業</a:t>
            </a:r>
            <a:endParaRPr lang="en-US" altLang="ja-JP"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2,000,000</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9" name="正方形/長方形 38"/>
          <p:cNvSpPr/>
          <p:nvPr/>
        </p:nvSpPr>
        <p:spPr>
          <a:xfrm>
            <a:off x="9024888" y="876481"/>
            <a:ext cx="783056" cy="19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一部新規</a:t>
            </a:r>
            <a:endParaRPr kumimoji="1" lang="ja-JP" altLang="en-US" sz="1100" dirty="0">
              <a:solidFill>
                <a:schemeClr val="tx1"/>
              </a:solidFill>
            </a:endParaRPr>
          </a:p>
        </p:txBody>
      </p:sp>
      <p:grpSp>
        <p:nvGrpSpPr>
          <p:cNvPr id="30" name="グループ化 29"/>
          <p:cNvGrpSpPr/>
          <p:nvPr/>
        </p:nvGrpSpPr>
        <p:grpSpPr>
          <a:xfrm>
            <a:off x="1542790" y="831600"/>
            <a:ext cx="792000" cy="216000"/>
            <a:chOff x="-1807864" y="2317564"/>
            <a:chExt cx="792000" cy="216000"/>
          </a:xfrm>
        </p:grpSpPr>
        <p:sp>
          <p:nvSpPr>
            <p:cNvPr id="31" name="楕円 3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2" name="楕円 3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3" name="グループ化 32"/>
          <p:cNvGrpSpPr/>
          <p:nvPr/>
        </p:nvGrpSpPr>
        <p:grpSpPr>
          <a:xfrm>
            <a:off x="8121352" y="864000"/>
            <a:ext cx="792000" cy="216000"/>
            <a:chOff x="-1807864" y="2317564"/>
            <a:chExt cx="792000" cy="216000"/>
          </a:xfrm>
        </p:grpSpPr>
        <p:sp>
          <p:nvSpPr>
            <p:cNvPr id="34" name="楕円 3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0" name="楕円 39"/>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10" name="スライド番号プレースホルダー 9"/>
          <p:cNvSpPr>
            <a:spLocks noGrp="1"/>
          </p:cNvSpPr>
          <p:nvPr>
            <p:ph type="sldNum" sz="quarter" idx="12"/>
          </p:nvPr>
        </p:nvSpPr>
        <p:spPr/>
        <p:txBody>
          <a:bodyPr/>
          <a:lstStyle/>
          <a:p>
            <a:fld id="{1765F155-2CE9-4D92-ACFE-7182E7668ACC}" type="slidenum">
              <a:rPr kumimoji="1" lang="ja-JP" altLang="en-US" smtClean="0"/>
              <a:t>5</a:t>
            </a:fld>
            <a:endParaRPr kumimoji="1" lang="ja-JP" altLang="en-US"/>
          </a:p>
        </p:txBody>
      </p:sp>
      <p:sp>
        <p:nvSpPr>
          <p:cNvPr id="52" name="テキスト ボックス 51"/>
          <p:cNvSpPr txBox="1"/>
          <p:nvPr/>
        </p:nvSpPr>
        <p:spPr>
          <a:xfrm>
            <a:off x="72000" y="4656568"/>
            <a:ext cx="4824000" cy="1836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6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災害時等に外国人旅行者自らが身を守るために必要な情報を入手できる環境をつくるとともに、ホテル等との災害時の連携協定締結を進め、災害時に一時避難できる環境を確保することにより、外国人旅行者が安心・安全に大阪の旅行や観光を楽しめる環境を整備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年度は、旅行者向けのリーフレットの配布拡大をはじめ、支援フロー及びガイドラインの周知、大阪市をはじめとした府内宿泊施設との協定締結の促進に取り組む。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72000" y="4402056"/>
            <a:ext cx="4824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外国人旅行者安全確保事業</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2,322</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4" name="グループ化 53"/>
          <p:cNvGrpSpPr/>
          <p:nvPr/>
        </p:nvGrpSpPr>
        <p:grpSpPr>
          <a:xfrm>
            <a:off x="1692000" y="4417931"/>
            <a:ext cx="792000" cy="216000"/>
            <a:chOff x="-1807864" y="2317564"/>
            <a:chExt cx="792000" cy="216000"/>
          </a:xfrm>
        </p:grpSpPr>
        <p:sp>
          <p:nvSpPr>
            <p:cNvPr id="55" name="楕円 5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6" name="楕円 5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28" name="正方形/長方形 27"/>
          <p:cNvSpPr/>
          <p:nvPr/>
        </p:nvSpPr>
        <p:spPr>
          <a:xfrm>
            <a:off x="4089352" y="991374"/>
            <a:ext cx="783056" cy="19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一部新規</a:t>
            </a:r>
            <a:endParaRPr kumimoji="1" lang="ja-JP" altLang="en-US" sz="1100" dirty="0">
              <a:solidFill>
                <a:schemeClr val="tx1"/>
              </a:solidFill>
            </a:endParaRPr>
          </a:p>
        </p:txBody>
      </p:sp>
    </p:spTree>
    <p:extLst>
      <p:ext uri="{BB962C8B-B14F-4D97-AF65-F5344CB8AC3E}">
        <p14:creationId xmlns:p14="http://schemas.microsoft.com/office/powerpoint/2010/main" val="3147791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44" name="テキスト ボックス 43">
            <a:extLst>
              <a:ext uri="{FF2B5EF4-FFF2-40B4-BE49-F238E27FC236}">
                <a16:creationId xmlns:a16="http://schemas.microsoft.com/office/drawing/2014/main" id="{DDB3614C-D419-4D7E-A8CE-1E00EC6D8642}"/>
              </a:ext>
            </a:extLst>
          </p:cNvPr>
          <p:cNvSpPr txBox="1"/>
          <p:nvPr/>
        </p:nvSpPr>
        <p:spPr>
          <a:xfrm>
            <a:off x="72000" y="1094399"/>
            <a:ext cx="4716000" cy="2340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主に外国人旅行者を対象としたナイトカルチャー事業の立ち上げや事業継続に向けた取組みを支援することで、大阪のナイトカルチャーの発掘・創出を図り、大阪を訪れるインバウンドをはじめとする観光客の満足度を高め、さらなる呼び込み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年度は、夜間公演等の事業継続に向けた取組みに対し、補助上限額を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円とする補助の実施を検討</a:t>
            </a: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ナイトカルチャーの在り方についての検討会を開催し、より効果的な事業となるよう見直</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しを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進める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B6E76579-730C-4069-ABC5-9D74228DA157}"/>
              </a:ext>
            </a:extLst>
          </p:cNvPr>
          <p:cNvSpPr txBox="1"/>
          <p:nvPr/>
        </p:nvSpPr>
        <p:spPr>
          <a:xfrm>
            <a:off x="72000" y="850689"/>
            <a:ext cx="4716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2,778</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 </a:t>
            </a:r>
            <a:endParaRPr kumimoji="1" lang="ja-JP" altLang="en-US" sz="11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4953000" y="773745"/>
            <a:ext cx="4722410" cy="40011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大阪城天守閣を中心とした集客促進事業</a:t>
            </a: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90</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周年事業</a:t>
            </a:r>
            <a:r>
              <a:rPr lang="ja-JP" altLang="en-US" sz="1100" b="1" u="sng"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４</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262,760</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18" name="楕円 17"/>
          <p:cNvSpPr/>
          <p:nvPr/>
        </p:nvSpPr>
        <p:spPr>
          <a:xfrm>
            <a:off x="9057456" y="78674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19" name="楕円 18"/>
          <p:cNvSpPr/>
          <p:nvPr/>
        </p:nvSpPr>
        <p:spPr>
          <a:xfrm>
            <a:off x="2072680" y="88486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6</a:t>
            </a:fld>
            <a:endParaRPr kumimoji="1" lang="ja-JP" altLang="en-US"/>
          </a:p>
        </p:txBody>
      </p:sp>
      <p:sp>
        <p:nvSpPr>
          <p:cNvPr id="20" name="テキスト ボックス 19">
            <a:extLst>
              <a:ext uri="{FF2B5EF4-FFF2-40B4-BE49-F238E27FC236}">
                <a16:creationId xmlns:a16="http://schemas.microsoft.com/office/drawing/2014/main" id="{E6BB53D3-A1FF-4157-BB82-F3A2D5531FEE}"/>
              </a:ext>
            </a:extLst>
          </p:cNvPr>
          <p:cNvSpPr txBox="1"/>
          <p:nvPr/>
        </p:nvSpPr>
        <p:spPr>
          <a:xfrm>
            <a:off x="4952545" y="4915831"/>
            <a:ext cx="4716000" cy="1477328"/>
          </a:xfrm>
          <a:prstGeom prst="rect">
            <a:avLst/>
          </a:prstGeom>
          <a:solidFill>
            <a:schemeClr val="bg1"/>
          </a:solidFill>
          <a:ln w="6350">
            <a:solidFill>
              <a:schemeClr val="tx1">
                <a:lumMod val="50000"/>
                <a:lumOff val="50000"/>
              </a:schemeClr>
            </a:solidFill>
          </a:ln>
        </p:spPr>
        <p:txBody>
          <a:bodyPr wrap="square" rtlCol="0">
            <a:sp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災害時に外国人が必要とする災害や交通等の情報を多言語で提供するウェブサイト・アプリである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の管理・運用を行うとともに、情報の充実や普及促進に取り組む。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EC54F174-1E09-4ED9-94B2-6C4A203E7D12}"/>
              </a:ext>
            </a:extLst>
          </p:cNvPr>
          <p:cNvSpPr txBox="1"/>
          <p:nvPr/>
        </p:nvSpPr>
        <p:spPr>
          <a:xfrm>
            <a:off x="4952545" y="4653031"/>
            <a:ext cx="4716000" cy="26280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災害時多言語支援事業</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12,993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楕円 21"/>
          <p:cNvSpPr/>
          <p:nvPr/>
        </p:nvSpPr>
        <p:spPr>
          <a:xfrm>
            <a:off x="6537176" y="469443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28" name="テキスト ボックス 27">
            <a:extLst>
              <a:ext uri="{FF2B5EF4-FFF2-40B4-BE49-F238E27FC236}">
                <a16:creationId xmlns:a16="http://schemas.microsoft.com/office/drawing/2014/main" id="{A1A2FD97-5293-4963-968D-2C0521863B82}"/>
              </a:ext>
            </a:extLst>
          </p:cNvPr>
          <p:cNvSpPr txBox="1"/>
          <p:nvPr/>
        </p:nvSpPr>
        <p:spPr>
          <a:xfrm>
            <a:off x="72000" y="3763808"/>
            <a:ext cx="4716000" cy="263149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8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宿泊施設（特区及び新法民泊施設を含む）における来阪旅行者のための環境整備に係る事業に対し補助を行うことにより、受け入れ対応の強化を図り、旅行者の宿泊需要への対応やリピーター確保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〇　宿泊施設が実施する以下の取組みに対し支援を行う。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感染防止対策推進：非接触対応や換気機能向上などの新型コロナウイルス感染症</a:t>
            </a:r>
            <a:endParaRPr lang="en-US" altLang="ja-JP" sz="1000" dirty="0">
              <a:latin typeface="Meiryo UI" panose="020B0604030504040204" pitchFamily="50" charset="-128"/>
              <a:ea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拡大防止対策</a:t>
            </a:r>
            <a:endParaRPr lang="en-US" altLang="ja-JP" sz="1000" dirty="0">
              <a:latin typeface="Meiryo UI" panose="020B0604030504040204" pitchFamily="50" charset="-128"/>
              <a:ea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おもてなし環境整備：施設内案内表示の多言語化や</a:t>
            </a:r>
            <a:r>
              <a:rPr lang="en-US" altLang="ja-JP" sz="1000" dirty="0">
                <a:latin typeface="Meiryo UI" panose="020B0604030504040204" pitchFamily="50" charset="-128"/>
                <a:ea typeface="Meiryo UI" panose="020B0604030504040204" pitchFamily="50" charset="-128"/>
              </a:rPr>
              <a:t>Wi-Fi</a:t>
            </a:r>
            <a:r>
              <a:rPr lang="ja-JP" altLang="en-US" sz="1000" dirty="0">
                <a:latin typeface="Meiryo UI" panose="020B0604030504040204" pitchFamily="50" charset="-128"/>
                <a:ea typeface="Meiryo UI" panose="020B0604030504040204" pitchFamily="50" charset="-128"/>
              </a:rPr>
              <a:t>など</a:t>
            </a:r>
            <a:r>
              <a:rPr lang="en-US" altLang="ja-JP" sz="1000" dirty="0">
                <a:latin typeface="Meiryo UI" panose="020B0604030504040204" pitchFamily="50" charset="-128"/>
                <a:ea typeface="Meiryo UI" panose="020B0604030504040204" pitchFamily="50" charset="-128"/>
              </a:rPr>
              <a:t>IT</a:t>
            </a:r>
            <a:r>
              <a:rPr lang="ja-JP" altLang="en-US" sz="1000" dirty="0">
                <a:latin typeface="Meiryo UI" panose="020B0604030504040204" pitchFamily="50" charset="-128"/>
                <a:ea typeface="Meiryo UI" panose="020B0604030504040204" pitchFamily="50" charset="-128"/>
              </a:rPr>
              <a:t>環境の整備、</a:t>
            </a:r>
            <a:endParaRPr lang="en-US" altLang="ja-JP" sz="1000" dirty="0">
              <a:latin typeface="Meiryo UI" panose="020B0604030504040204" pitchFamily="50" charset="-128"/>
              <a:ea typeface="Meiryo UI" panose="020B0604030504040204" pitchFamily="50" charset="-128"/>
            </a:endParaRPr>
          </a:p>
          <a:p>
            <a:pPr>
              <a:lnSpc>
                <a:spcPts val="18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トイレの洋式化といった宿泊客の利便性や満足度向上に繋がる</a:t>
            </a:r>
            <a:endParaRPr lang="en-US" altLang="ja-JP" sz="1000" dirty="0">
              <a:latin typeface="Meiryo UI" panose="020B0604030504040204" pitchFamily="50" charset="-128"/>
              <a:ea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取組み</a:t>
            </a:r>
            <a:endParaRPr lang="en-US" altLang="ja-JP" sz="1000" dirty="0">
              <a:latin typeface="Meiryo UI" panose="020B0604030504040204" pitchFamily="50" charset="-128"/>
              <a:ea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公募開始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D91BC997-52B8-4817-8898-9E10EA573EEC}"/>
              </a:ext>
            </a:extLst>
          </p:cNvPr>
          <p:cNvSpPr txBox="1"/>
          <p:nvPr/>
        </p:nvSpPr>
        <p:spPr>
          <a:xfrm>
            <a:off x="72000" y="3509297"/>
            <a:ext cx="4716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20,000</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楕円 29"/>
          <p:cNvSpPr/>
          <p:nvPr/>
        </p:nvSpPr>
        <p:spPr>
          <a:xfrm>
            <a:off x="2463561" y="354240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lnSpc>
                <a:spcPts val="1300"/>
              </a:lnSpc>
            </a:pPr>
            <a:r>
              <a:rPr kumimoji="1" lang="ja-JP" altLang="en-US" sz="800" dirty="0">
                <a:latin typeface="Meiryo UI" panose="020B0604030504040204" pitchFamily="50" charset="-128"/>
                <a:ea typeface="Meiryo UI" panose="020B0604030504040204" pitchFamily="50" charset="-128"/>
              </a:rPr>
              <a:t>府</a:t>
            </a:r>
          </a:p>
        </p:txBody>
      </p:sp>
      <p:sp>
        <p:nvSpPr>
          <p:cNvPr id="23" name="テキスト ボックス 22"/>
          <p:cNvSpPr txBox="1"/>
          <p:nvPr/>
        </p:nvSpPr>
        <p:spPr>
          <a:xfrm>
            <a:off x="4952090" y="1142292"/>
            <a:ext cx="4716000" cy="3339298"/>
          </a:xfrm>
          <a:prstGeom prst="rect">
            <a:avLst/>
          </a:prstGeom>
          <a:noFill/>
          <a:ln w="6350">
            <a:solidFill>
              <a:schemeClr val="tx1">
                <a:lumMod val="50000"/>
                <a:lumOff val="50000"/>
              </a:schemeClr>
            </a:solidFill>
          </a:ln>
        </p:spPr>
        <p:txBody>
          <a:bodyPr wrap="square" rtlCol="0">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（コアイベント）　</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　大阪城をはじめとする大阪の魅力を広く全国に向けて発信することを通じて、コロナ感染症からの復興の機運を醸成するとともに、全国から集客を図り、大阪観光産業の復興を図る。</a:t>
            </a:r>
            <a:endParaRPr lang="en-US" altLang="ja-JP" sz="1000" dirty="0">
              <a:latin typeface="Meiryo UI" panose="020B0604030504040204" pitchFamily="50" charset="-128"/>
              <a:ea typeface="Meiryo UI" panose="020B0604030504040204" pitchFamily="50" charset="-128"/>
            </a:endParaRPr>
          </a:p>
          <a:p>
            <a:pPr lvl="0">
              <a:lnSpc>
                <a:spcPts val="1500"/>
              </a:lnSpc>
            </a:pP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rPr>
              <a:t>日　大阪城天守閣復興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周年記念イベント</a:t>
            </a:r>
            <a:r>
              <a:rPr lang="en-US" altLang="ja-JP" sz="1000" dirty="0">
                <a:latin typeface="Meiryo UI" panose="020B0604030504040204" pitchFamily="50" charset="-128"/>
                <a:ea typeface="Meiryo UI" panose="020B0604030504040204" pitchFamily="50" charset="-128"/>
              </a:rPr>
              <a:t> </a:t>
            </a:r>
          </a:p>
          <a:p>
            <a:pPr lvl="0">
              <a:lnSpc>
                <a:spcPts val="15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「大阪城夢祭」開催予定</a:t>
            </a:r>
            <a:endParaRPr lang="en-US" altLang="ja-JP" sz="1000" dirty="0">
              <a:latin typeface="Meiryo UI" panose="020B0604030504040204" pitchFamily="50" charset="-128"/>
              <a:ea typeface="Meiryo UI" panose="020B0604030504040204" pitchFamily="50" charset="-128"/>
            </a:endParaRPr>
          </a:p>
          <a:p>
            <a:pPr lvl="0">
              <a:lnSpc>
                <a:spcPts val="1500"/>
              </a:lnSpc>
            </a:pPr>
            <a:r>
              <a:rPr lang="en-US" altLang="ja-JP" sz="1000" dirty="0">
                <a:solidFill>
                  <a:srgbClr val="FF0000"/>
                </a:solidFill>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rPr>
              <a:t>日　オープニングイベント実施予定</a:t>
            </a:r>
            <a:endParaRPr lang="en-US" altLang="ja-JP" sz="1000" dirty="0">
              <a:latin typeface="Meiryo UI" panose="020B0604030504040204" pitchFamily="50" charset="-128"/>
              <a:ea typeface="Meiryo UI" panose="020B0604030504040204" pitchFamily="50" charset="-128"/>
            </a:endParaRPr>
          </a:p>
          <a:p>
            <a:pPr lvl="0">
              <a:lnSpc>
                <a:spcPts val="15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rPr>
              <a:t>16</a:t>
            </a:r>
            <a:r>
              <a:rPr lang="ja-JP" altLang="en-US" sz="1000" dirty="0">
                <a:latin typeface="Meiryo UI" panose="020B0604030504040204" pitchFamily="50" charset="-128"/>
                <a:ea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rPr>
              <a:t>21</a:t>
            </a:r>
            <a:r>
              <a:rPr lang="ja-JP" altLang="en-US" sz="1000" dirty="0">
                <a:latin typeface="Meiryo UI" panose="020B0604030504040204" pitchFamily="50" charset="-128"/>
                <a:ea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rPr>
              <a:t>22</a:t>
            </a:r>
            <a:r>
              <a:rPr lang="ja-JP" altLang="en-US" sz="1000" dirty="0">
                <a:latin typeface="Meiryo UI" panose="020B0604030504040204" pitchFamily="50" charset="-128"/>
                <a:ea typeface="Meiryo UI" panose="020B0604030504040204" pitchFamily="50" charset="-128"/>
              </a:rPr>
              <a:t>日 音楽イベント </a:t>
            </a:r>
            <a:r>
              <a:rPr lang="en-US" altLang="ja-JP" sz="1000" dirty="0">
                <a:latin typeface="Meiryo UI" panose="020B0604030504040204" pitchFamily="50" charset="-128"/>
                <a:ea typeface="Meiryo UI" panose="020B0604030504040204" pitchFamily="50" charset="-128"/>
              </a:rPr>
              <a:t>LIVE GUMBO PARK</a:t>
            </a:r>
            <a:r>
              <a:rPr lang="ja-JP" altLang="en-US" sz="1000" dirty="0">
                <a:latin typeface="Meiryo UI" panose="020B0604030504040204" pitchFamily="50" charset="-128"/>
                <a:ea typeface="Meiryo UI" panose="020B0604030504040204" pitchFamily="50" charset="-128"/>
              </a:rPr>
              <a:t> 実施予定</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rPr>
              <a:t>16</a:t>
            </a:r>
            <a:r>
              <a:rPr lang="ja-JP" altLang="en-US" sz="1000" dirty="0">
                <a:latin typeface="Meiryo UI" panose="020B0604030504040204" pitchFamily="50" charset="-128"/>
                <a:ea typeface="Meiryo UI" panose="020B0604030504040204" pitchFamily="50" charset="-128"/>
              </a:rPr>
              <a:t>日 音楽イベント </a:t>
            </a:r>
            <a:r>
              <a:rPr lang="en-US" altLang="ja-JP" sz="1000" dirty="0" err="1">
                <a:latin typeface="Meiryo UI" panose="020B0604030504040204" pitchFamily="50" charset="-128"/>
                <a:ea typeface="Meiryo UI" panose="020B0604030504040204" pitchFamily="50" charset="-128"/>
              </a:rPr>
              <a:t>Chillin</a:t>
            </a:r>
            <a:r>
              <a:rPr lang="en-US" altLang="ja-JP" sz="1000" dirty="0">
                <a:latin typeface="Meiryo UI" panose="020B0604030504040204" pitchFamily="50" charset="-128"/>
                <a:ea typeface="Meiryo UI" panose="020B0604030504040204" pitchFamily="50" charset="-128"/>
              </a:rPr>
              <a:t>’ Vibes 2022</a:t>
            </a:r>
            <a:r>
              <a:rPr lang="ja-JP" altLang="en-US" sz="1000" dirty="0">
                <a:latin typeface="Meiryo UI" panose="020B0604030504040204" pitchFamily="50" charset="-128"/>
                <a:ea typeface="Meiryo UI" panose="020B0604030504040204" pitchFamily="50" charset="-128"/>
              </a:rPr>
              <a:t>（大阪来てな！キャンペーン</a:t>
            </a:r>
            <a:endParaRPr lang="en-US" altLang="ja-JP" sz="1000" dirty="0">
              <a:latin typeface="Meiryo UI" panose="020B0604030504040204" pitchFamily="50" charset="-128"/>
              <a:ea typeface="Meiryo UI" panose="020B0604030504040204" pitchFamily="50" charset="-128"/>
            </a:endParaRPr>
          </a:p>
          <a:p>
            <a:pPr lvl="0">
              <a:lnSpc>
                <a:spcPts val="15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において）実施予定</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（参城めぐり）</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　大阪城天守閣と縁のある城郭（尼崎城、岸和田城）と連携して、大阪城への集客促</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進を図る。</a:t>
            </a:r>
            <a:endParaRPr lang="en-US" altLang="ja-JP" sz="1000" dirty="0">
              <a:latin typeface="Meiryo UI" panose="020B0604030504040204" pitchFamily="50" charset="-128"/>
              <a:ea typeface="Meiryo UI" panose="020B0604030504040204" pitchFamily="50" charset="-128"/>
            </a:endParaRPr>
          </a:p>
          <a:p>
            <a:pPr lvl="0">
              <a:lnSpc>
                <a:spcPts val="1500"/>
              </a:lnSpc>
            </a:pPr>
            <a:endParaRPr lang="ja-JP" altLang="en-US"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月末まで、大阪城、尼崎城、岸和田城スタンプラリー実施中　</a:t>
            </a:r>
            <a:r>
              <a:rPr lang="ja-JP" altLang="en-US" sz="1000" dirty="0">
                <a:solidFill>
                  <a:srgbClr val="00B050"/>
                </a:solidFill>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9614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0" y="464400"/>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p>
        </p:txBody>
      </p:sp>
      <p:sp>
        <p:nvSpPr>
          <p:cNvPr id="21" name="テキスト ボックス 20"/>
          <p:cNvSpPr txBox="1"/>
          <p:nvPr/>
        </p:nvSpPr>
        <p:spPr>
          <a:xfrm>
            <a:off x="71744" y="1120899"/>
            <a:ext cx="4716000" cy="3708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官民が一体となって戦略的に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誘致を展開するため、</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戦略の策定を進める。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また、府内施設を主会場としたオンライン併用型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の開催費用を助成するなど、大阪における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受入体制の充実を図ることで、観光消費を拡大し、大阪に集積する産業分野を生かしたビジネスやイノベーションの機会を創出する。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誘致のための取組み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大阪観光局運営事業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533,500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②ハイブリッド</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開催支援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9,444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大阪府内の施設をリアル主会場とする際に必要となる配信用機材等のレンタル料、</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通信費、オペレーター経費、会場費を助成する。</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ハイブリッド開催支援助成金（第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回）の対象事業の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受付開始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ハイブリッド開催支援助成金（第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回）の対象事業の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受付開始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71744" y="842725"/>
            <a:ext cx="4716000" cy="246221"/>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a:t>
            </a:r>
            <a:endPar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DF5FD278-AFE6-4E6B-83BC-353317D28243}"/>
              </a:ext>
            </a:extLst>
          </p:cNvPr>
          <p:cNvSpPr txBox="1"/>
          <p:nvPr/>
        </p:nvSpPr>
        <p:spPr>
          <a:xfrm>
            <a:off x="4975942" y="1109794"/>
            <a:ext cx="4716000" cy="2353569"/>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2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国際マラソン・ディスタンスレース協会）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世界総会」を開催し、大阪マラソンの国際的な知名度向上を図るとともに、加盟国・地域、参加者の来阪による経済効果の創出や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都市の実現に寄与する。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zh-TW" altLang="en-US" sz="1000" dirty="0">
                <a:latin typeface="Meiryo UI" panose="020B0604030504040204" pitchFamily="50" charset="-128"/>
                <a:ea typeface="Meiryo UI" panose="020B0604030504040204" pitchFamily="50" charset="-128"/>
              </a:rPr>
              <a:t>○ 期間　</a:t>
            </a:r>
            <a:r>
              <a:rPr lang="en-US" altLang="zh-TW" sz="1000" dirty="0">
                <a:latin typeface="Meiryo UI" panose="020B0604030504040204" pitchFamily="50" charset="-128"/>
                <a:ea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rPr>
              <a:t>2</a:t>
            </a:r>
            <a:r>
              <a:rPr lang="zh-TW" altLang="en-US" sz="1000" dirty="0">
                <a:latin typeface="Meiryo UI" panose="020B0604030504040204" pitchFamily="50" charset="-128"/>
                <a:ea typeface="Meiryo UI" panose="020B0604030504040204" pitchFamily="50" charset="-128"/>
              </a:rPr>
              <a:t>月</a:t>
            </a:r>
            <a:r>
              <a:rPr lang="en-US" altLang="zh-TW" sz="1000" dirty="0">
                <a:latin typeface="Meiryo UI" panose="020B0604030504040204" pitchFamily="50" charset="-128"/>
                <a:ea typeface="Meiryo UI" panose="020B0604030504040204" pitchFamily="50" charset="-128"/>
              </a:rPr>
              <a:t>23</a:t>
            </a:r>
            <a:r>
              <a:rPr lang="zh-TW" altLang="en-US" sz="1000" dirty="0">
                <a:latin typeface="Meiryo UI" panose="020B0604030504040204" pitchFamily="50" charset="-128"/>
                <a:ea typeface="Meiryo UI" panose="020B0604030504040204" pitchFamily="50" charset="-128"/>
              </a:rPr>
              <a:t>日～</a:t>
            </a:r>
            <a:r>
              <a:rPr lang="en-US" altLang="zh-TW" sz="1000" dirty="0">
                <a:latin typeface="Meiryo UI" panose="020B0604030504040204" pitchFamily="50" charset="-128"/>
                <a:ea typeface="Meiryo UI" panose="020B0604030504040204" pitchFamily="50" charset="-128"/>
              </a:rPr>
              <a:t>25</a:t>
            </a:r>
            <a:r>
              <a:rPr lang="zh-TW" altLang="en-US" sz="1000" dirty="0">
                <a:latin typeface="Meiryo UI" panose="020B0604030504040204" pitchFamily="50" charset="-128"/>
                <a:ea typeface="Meiryo UI" panose="020B0604030504040204" pitchFamily="50" charset="-128"/>
              </a:rPr>
              <a:t>日</a:t>
            </a:r>
            <a:endParaRPr lang="en-US" altLang="zh-TW" sz="1000" dirty="0">
              <a:latin typeface="Meiryo UI" panose="020B0604030504040204" pitchFamily="50" charset="-128"/>
              <a:ea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rPr>
              <a:t>○ 会場　大阪市内のホテル　　　　　　　　　　　　　　　　　　　　　　　　　　　　　　　　　　　　　　　</a:t>
            </a:r>
            <a:endParaRPr lang="en-US" altLang="ja-JP" sz="1000" dirty="0">
              <a:latin typeface="Meiryo UI" panose="020B0604030504040204" pitchFamily="50" charset="-128"/>
              <a:ea typeface="Meiryo UI" panose="020B0604030504040204" pitchFamily="50" charset="-128"/>
            </a:endParaRPr>
          </a:p>
          <a:p>
            <a:pPr>
              <a:lnSpc>
                <a:spcPts val="2000"/>
              </a:lnSpc>
            </a:pPr>
            <a:r>
              <a:rPr lang="zh-CN" altLang="en-US" sz="1000" dirty="0">
                <a:latin typeface="Meiryo UI" panose="020B0604030504040204" pitchFamily="50" charset="-128"/>
                <a:ea typeface="Meiryo UI" panose="020B0604030504040204" pitchFamily="50" charset="-128"/>
              </a:rPr>
              <a:t>○ 参加者数　約</a:t>
            </a:r>
            <a:r>
              <a:rPr lang="en-US" altLang="zh-CN" sz="1000" dirty="0">
                <a:latin typeface="Meiryo UI" panose="020B0604030504040204" pitchFamily="50" charset="-128"/>
                <a:ea typeface="Meiryo UI" panose="020B0604030504040204" pitchFamily="50" charset="-128"/>
              </a:rPr>
              <a:t>500</a:t>
            </a:r>
            <a:r>
              <a:rPr lang="zh-CN" altLang="en-US" sz="1000" dirty="0">
                <a:latin typeface="Meiryo UI" panose="020B0604030504040204" pitchFamily="50" charset="-128"/>
                <a:ea typeface="Meiryo UI" panose="020B0604030504040204" pitchFamily="50" charset="-128"/>
              </a:rPr>
              <a:t>名（海外</a:t>
            </a:r>
            <a:r>
              <a:rPr lang="en-US" altLang="zh-CN" sz="1000" dirty="0">
                <a:latin typeface="Meiryo UI" panose="020B0604030504040204" pitchFamily="50" charset="-128"/>
                <a:ea typeface="Meiryo UI" panose="020B0604030504040204" pitchFamily="50" charset="-128"/>
              </a:rPr>
              <a:t>450</a:t>
            </a:r>
            <a:r>
              <a:rPr lang="zh-CN" altLang="en-US" sz="1000" dirty="0">
                <a:latin typeface="Meiryo UI" panose="020B0604030504040204" pitchFamily="50" charset="-128"/>
                <a:ea typeface="Meiryo UI" panose="020B0604030504040204" pitchFamily="50" charset="-128"/>
              </a:rPr>
              <a:t>名、国内</a:t>
            </a:r>
            <a:r>
              <a:rPr lang="en-US" altLang="zh-CN" sz="1000" dirty="0">
                <a:latin typeface="Meiryo UI" panose="020B0604030504040204" pitchFamily="50" charset="-128"/>
                <a:ea typeface="Meiryo UI" panose="020B0604030504040204" pitchFamily="50" charset="-128"/>
              </a:rPr>
              <a:t>50</a:t>
            </a:r>
            <a:r>
              <a:rPr lang="zh-CN" altLang="en-US" sz="1000" dirty="0">
                <a:latin typeface="Meiryo UI" panose="020B0604030504040204" pitchFamily="50" charset="-128"/>
                <a:ea typeface="Meiryo UI" panose="020B0604030504040204" pitchFamily="50" charset="-128"/>
              </a:rPr>
              <a:t>名）</a:t>
            </a:r>
            <a:endParaRPr lang="en-US" altLang="zh-CN" sz="1000" dirty="0">
              <a:latin typeface="Meiryo UI" panose="020B0604030504040204" pitchFamily="50" charset="-128"/>
              <a:ea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rPr>
              <a:t>○ 内容　</a:t>
            </a:r>
            <a:r>
              <a:rPr lang="en-US" altLang="ja-JP" sz="1000" dirty="0">
                <a:latin typeface="Meiryo UI" panose="020B0604030504040204" pitchFamily="50" charset="-128"/>
                <a:ea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rPr>
              <a:t>世界総会開催、大阪マラソン視察、大阪・関西のプロモーション</a:t>
            </a:r>
            <a:endParaRPr lang="en-US" altLang="ja-JP" sz="1000" dirty="0">
              <a:latin typeface="Meiryo UI" panose="020B0604030504040204" pitchFamily="50" charset="-128"/>
              <a:ea typeface="Meiryo UI" panose="020B0604030504040204" pitchFamily="50" charset="-128"/>
            </a:endParaRPr>
          </a:p>
          <a:p>
            <a:pPr algn="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BBE361A0-988A-4FBE-BD20-B185155274C1}"/>
              </a:ext>
            </a:extLst>
          </p:cNvPr>
          <p:cNvSpPr txBox="1"/>
          <p:nvPr/>
        </p:nvSpPr>
        <p:spPr>
          <a:xfrm>
            <a:off x="4975942" y="839889"/>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AIMS</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世界総会の開催</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DF5FD278-AFE6-4E6B-83BC-353317D28243}"/>
              </a:ext>
            </a:extLst>
          </p:cNvPr>
          <p:cNvSpPr txBox="1"/>
          <p:nvPr/>
        </p:nvSpPr>
        <p:spPr>
          <a:xfrm>
            <a:off x="4975200" y="3885498"/>
            <a:ext cx="4716000" cy="2669123"/>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2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来場者に対する安全性や快適性を確保し、施設の機能回復を図るため、インテックス大阪の長寿命化に必要な改修工事等を行う。</a:t>
            </a:r>
            <a:endParaRPr lang="en-US" altLang="ja-JP" sz="1000" dirty="0">
              <a:latin typeface="Meiryo UI" panose="020B0604030504040204" pitchFamily="50" charset="-128"/>
              <a:ea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基本計画策定</a:t>
            </a:r>
          </a:p>
          <a:p>
            <a:pPr>
              <a:lnSpc>
                <a:spcPts val="20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基本設計（予定）</a:t>
            </a:r>
            <a:endParaRPr lang="ja-JP" altLang="en-US" sz="1000" strike="sngStrike" dirty="0">
              <a:latin typeface="Meiryo UI" panose="020B0604030504040204" pitchFamily="50" charset="-128"/>
              <a:ea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実施設計（予定）</a:t>
            </a:r>
            <a:endParaRPr lang="ja-JP" altLang="en-US" sz="1000" strike="sngStrike" dirty="0">
              <a:latin typeface="Meiryo UI" panose="020B0604030504040204" pitchFamily="50" charset="-128"/>
              <a:ea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工事開始（予定）</a:t>
            </a:r>
            <a:endParaRPr lang="en-US" altLang="ja-JP" sz="1000" dirty="0">
              <a:latin typeface="Meiryo UI" panose="020B0604030504040204" pitchFamily="50" charset="-128"/>
              <a:ea typeface="Meiryo UI" panose="020B0604030504040204" pitchFamily="50" charset="-128"/>
            </a:endParaRPr>
          </a:p>
          <a:p>
            <a:pPr algn="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BBE361A0-988A-4FBE-BD20-B185155274C1}"/>
              </a:ext>
            </a:extLst>
          </p:cNvPr>
          <p:cNvSpPr txBox="1"/>
          <p:nvPr/>
        </p:nvSpPr>
        <p:spPr>
          <a:xfrm>
            <a:off x="4975942" y="3630988"/>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インテックス大阪の改修</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26,840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8" name="テキスト ボックス 37">
            <a:extLst>
              <a:ext uri="{FF2B5EF4-FFF2-40B4-BE49-F238E27FC236}">
                <a16:creationId xmlns:a16="http://schemas.microsoft.com/office/drawing/2014/main" id="{DD98CCEF-1829-4D23-A64C-D42A45750515}"/>
              </a:ext>
            </a:extLst>
          </p:cNvPr>
          <p:cNvSpPr txBox="1"/>
          <p:nvPr/>
        </p:nvSpPr>
        <p:spPr>
          <a:xfrm>
            <a:off x="71744" y="5186621"/>
            <a:ext cx="4716000" cy="1368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2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国際会議施設として必要とされる水準を維持するとともに、利用者の安全確保・快適性を確保し、施設の稼働率の維持・向上を目的に設備等の改修、更新工事を行う。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年度：大規模改修工事実施設計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年度：大規模改修工事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solidFill>
                <a:srgbClr val="FF0000"/>
              </a:solidFill>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FE387F5E-3ECF-400B-B7E0-BBB14FEF72A5}"/>
              </a:ext>
            </a:extLst>
          </p:cNvPr>
          <p:cNvSpPr txBox="1"/>
          <p:nvPr/>
        </p:nvSpPr>
        <p:spPr>
          <a:xfrm>
            <a:off x="71744" y="4918236"/>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大阪府立国際会議場の</a:t>
            </a: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改修</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83,964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9057456" y="849070"/>
            <a:ext cx="626938" cy="2269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新規</a:t>
            </a:r>
            <a:endParaRPr kumimoji="1" lang="ja-JP" altLang="en-US" sz="1000" dirty="0">
              <a:solidFill>
                <a:schemeClr val="tx1"/>
              </a:solidFill>
            </a:endParaRPr>
          </a:p>
        </p:txBody>
      </p:sp>
      <p:sp>
        <p:nvSpPr>
          <p:cNvPr id="34" name="正方形/長方形 33"/>
          <p:cNvSpPr/>
          <p:nvPr/>
        </p:nvSpPr>
        <p:spPr>
          <a:xfrm>
            <a:off x="3995744" y="849513"/>
            <a:ext cx="764146" cy="1877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一部</a:t>
            </a:r>
            <a:r>
              <a:rPr lang="ja-JP" altLang="en-US" sz="1100" dirty="0">
                <a:solidFill>
                  <a:schemeClr val="tx1"/>
                </a:solidFill>
              </a:rPr>
              <a:t>新規</a:t>
            </a:r>
            <a:endParaRPr kumimoji="1" lang="ja-JP" altLang="en-US" sz="1100" dirty="0">
              <a:solidFill>
                <a:schemeClr val="tx1"/>
              </a:solidFill>
            </a:endParaRPr>
          </a:p>
        </p:txBody>
      </p:sp>
      <p:sp>
        <p:nvSpPr>
          <p:cNvPr id="35" name="正方形/長方形 34"/>
          <p:cNvSpPr/>
          <p:nvPr/>
        </p:nvSpPr>
        <p:spPr>
          <a:xfrm>
            <a:off x="9129464" y="3647898"/>
            <a:ext cx="554930" cy="2275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新規</a:t>
            </a:r>
            <a:endParaRPr kumimoji="1" lang="ja-JP" altLang="en-US" sz="1000" dirty="0">
              <a:solidFill>
                <a:schemeClr val="tx1"/>
              </a:solidFill>
            </a:endParaRPr>
          </a:p>
        </p:txBody>
      </p:sp>
      <p:sp>
        <p:nvSpPr>
          <p:cNvPr id="36" name="正方形/長方形 35"/>
          <p:cNvSpPr/>
          <p:nvPr/>
        </p:nvSpPr>
        <p:spPr>
          <a:xfrm>
            <a:off x="4240810" y="4935146"/>
            <a:ext cx="519080" cy="212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新規</a:t>
            </a:r>
            <a:endParaRPr kumimoji="1" lang="ja-JP" altLang="en-US" sz="1050" dirty="0">
              <a:solidFill>
                <a:schemeClr val="tx1"/>
              </a:solidFill>
            </a:endParaRPr>
          </a:p>
        </p:txBody>
      </p:sp>
      <p:grpSp>
        <p:nvGrpSpPr>
          <p:cNvPr id="33" name="グループ化 32"/>
          <p:cNvGrpSpPr/>
          <p:nvPr/>
        </p:nvGrpSpPr>
        <p:grpSpPr>
          <a:xfrm>
            <a:off x="6394168" y="860052"/>
            <a:ext cx="792000" cy="216000"/>
            <a:chOff x="-1807864" y="2317564"/>
            <a:chExt cx="792000" cy="216000"/>
          </a:xfrm>
        </p:grpSpPr>
        <p:sp>
          <p:nvSpPr>
            <p:cNvPr id="41" name="楕円 4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2" name="楕円 4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3" name="グループ化 42"/>
          <p:cNvGrpSpPr/>
          <p:nvPr/>
        </p:nvGrpSpPr>
        <p:grpSpPr>
          <a:xfrm>
            <a:off x="1637744" y="839514"/>
            <a:ext cx="792000" cy="216000"/>
            <a:chOff x="-1807864" y="2317564"/>
            <a:chExt cx="792000" cy="216000"/>
          </a:xfrm>
        </p:grpSpPr>
        <p:sp>
          <p:nvSpPr>
            <p:cNvPr id="44" name="楕円 4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5" name="楕円 4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6" name="楕円 45"/>
          <p:cNvSpPr/>
          <p:nvPr/>
        </p:nvSpPr>
        <p:spPr>
          <a:xfrm>
            <a:off x="6579094" y="366409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47" name="楕円 46"/>
          <p:cNvSpPr/>
          <p:nvPr/>
        </p:nvSpPr>
        <p:spPr>
          <a:xfrm>
            <a:off x="1924821" y="4958284"/>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10" name="スライド番号プレースホルダー 9"/>
          <p:cNvSpPr>
            <a:spLocks noGrp="1"/>
          </p:cNvSpPr>
          <p:nvPr>
            <p:ph type="sldNum" sz="quarter" idx="12"/>
          </p:nvPr>
        </p:nvSpPr>
        <p:spPr/>
        <p:txBody>
          <a:bodyPr/>
          <a:lstStyle/>
          <a:p>
            <a:fld id="{1765F155-2CE9-4D92-ACFE-7182E7668ACC}" type="slidenum">
              <a:rPr kumimoji="1" lang="ja-JP" altLang="en-US" smtClean="0"/>
              <a:t>7</a:t>
            </a:fld>
            <a:endParaRPr kumimoji="1" lang="ja-JP" altLang="en-US"/>
          </a:p>
        </p:txBody>
      </p:sp>
    </p:spTree>
    <p:extLst>
      <p:ext uri="{BB962C8B-B14F-4D97-AF65-F5344CB8AC3E}">
        <p14:creationId xmlns:p14="http://schemas.microsoft.com/office/powerpoint/2010/main" val="5918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a:extLst>
              <a:ext uri="{FF2B5EF4-FFF2-40B4-BE49-F238E27FC236}">
                <a16:creationId xmlns:a16="http://schemas.microsoft.com/office/drawing/2014/main" id="{8C98B374-2887-4B13-9624-4E02160FD55B}"/>
              </a:ext>
            </a:extLst>
          </p:cNvPr>
          <p:cNvSpPr txBox="1"/>
          <p:nvPr/>
        </p:nvSpPr>
        <p:spPr>
          <a:xfrm>
            <a:off x="72000" y="1094399"/>
            <a:ext cx="4212190" cy="5594569"/>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新型コロナウイルス感染症拡大により、甚大な影響を受けているアーティストや演芸人、楽団など文化芸術に携わる方々を支援するため、公演・活動機会を創出し、府民・市民に鑑賞機会を提供するとともに、大阪の文化芸術の魅力発信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①活動支援補助金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新型コロナウイルス感染症拡大により、今なお影響を受けている舞台公演等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の文化芸術活動に影響を受けているアーティストや文化芸術団体等の活動を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支援するため、大阪府市が連携し、公演・展示の実施にかかる会場使用料等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を補助する。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期（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月実施事業）　募集期間：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交付決定件数：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281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期（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月実施事業） 募集期間：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交付決定件数は８月末に確定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月実施事業）募集期間：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交付決定件数は</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月末に確定　　　　　　　　　　　　　　　　　　　　　　　</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②公演機会の創出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文化芸術活動の回復に取り組むため、大阪府市が連携し、プログラムを実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施し、大阪ゆかりのアーティスト・演芸人や劇団・楽団等の公演・活動の場を創</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出するとともに、府民に文化芸術に触れる機会を提供する。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③文化芸術の魅力発信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文化を核として大阪の都市魅力を創造し、広く国内外に発信していく事業と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して、大阪文化芸術フェスを実施する。府内のホールや劇場、公園において、大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阪が誇る上方伝統芸能や上方演芸をはじめ、音楽や演劇等、多彩で豊かな</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文化資源を活用した様々なプログラムを実施し、多くの観光客を呼び込むことを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めざす。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年は「大阪文化芸術創出プログラム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」として②と③を合わせて実施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月から実施予定</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目標値：集客数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人、プログラム公演数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公演</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2C1A5EDC-5F19-43DA-9CE1-8670A50FA761}"/>
              </a:ext>
            </a:extLst>
          </p:cNvPr>
          <p:cNvSpPr txBox="1"/>
          <p:nvPr/>
        </p:nvSpPr>
        <p:spPr>
          <a:xfrm>
            <a:off x="0" y="464400"/>
            <a:ext cx="784887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D602DBDA-8BB9-4C61-8DB5-B32838827AD7}"/>
              </a:ext>
            </a:extLst>
          </p:cNvPr>
          <p:cNvSpPr txBox="1"/>
          <p:nvPr/>
        </p:nvSpPr>
        <p:spPr>
          <a:xfrm>
            <a:off x="71999" y="831599"/>
            <a:ext cx="4212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大阪文化芸術創出事業</a:t>
            </a:r>
            <a:endPar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3656856" y="864404"/>
            <a:ext cx="559998" cy="1960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拡充</a:t>
            </a:r>
            <a:endParaRPr kumimoji="1" lang="ja-JP" altLang="en-US" sz="1000" dirty="0">
              <a:solidFill>
                <a:schemeClr val="tx1"/>
              </a:solidFill>
            </a:endParaRPr>
          </a:p>
        </p:txBody>
      </p:sp>
      <p:sp>
        <p:nvSpPr>
          <p:cNvPr id="21" name="テキスト ボックス 20">
            <a:extLst>
              <a:ext uri="{FF2B5EF4-FFF2-40B4-BE49-F238E27FC236}">
                <a16:creationId xmlns:a16="http://schemas.microsoft.com/office/drawing/2014/main" id="{45BF3AC6-81B7-4F0C-8DEA-9DD438111510}"/>
              </a:ext>
            </a:extLst>
          </p:cNvPr>
          <p:cNvSpPr txBox="1"/>
          <p:nvPr/>
        </p:nvSpPr>
        <p:spPr>
          <a:xfrm>
            <a:off x="4450854" y="4820951"/>
            <a:ext cx="5328000" cy="1887696"/>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①美術館・博物館の魅力向上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2,464,475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「大阪市ミュージアムビジョン」に掲げる、①大阪の知を拓く、②大阪を元気にする、③学びと活動の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拠点へ、を目標に、「都市のコアとしてのミュージアム」の実現に向け、都市魅力の向上と新たな文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化・人材の創出に貢献する。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所蔵作品の計画的な修復や展示環境の改善・魅力的な展示の実現を行うとともに、マスメディア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等と連携した特別展及び企画展の誘致に取り組む。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②大阪市立美術館の大規模改修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1,315,868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美術館として必要な機能強化と利用者サービス向上のための抜本的改修を行う。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年度は実施設計に基づき改修工事を実施する。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大規模改修工事</a:t>
            </a: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　リニューアルオープン予定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922B86F9-9E1F-404D-A55C-BCCBC2181B83}"/>
              </a:ext>
            </a:extLst>
          </p:cNvPr>
          <p:cNvSpPr txBox="1"/>
          <p:nvPr/>
        </p:nvSpPr>
        <p:spPr>
          <a:xfrm>
            <a:off x="4450854" y="4585613"/>
            <a:ext cx="5328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美術館・博物館の魅力向上</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（再掲）</a:t>
            </a:r>
          </a:p>
        </p:txBody>
      </p:sp>
      <p:grpSp>
        <p:nvGrpSpPr>
          <p:cNvPr id="29" name="グループ化 28"/>
          <p:cNvGrpSpPr/>
          <p:nvPr/>
        </p:nvGrpSpPr>
        <p:grpSpPr>
          <a:xfrm>
            <a:off x="1568624" y="844496"/>
            <a:ext cx="792000" cy="216000"/>
            <a:chOff x="-1807864" y="2317564"/>
            <a:chExt cx="792000" cy="216000"/>
          </a:xfrm>
        </p:grpSpPr>
        <p:sp>
          <p:nvSpPr>
            <p:cNvPr id="30" name="楕円 2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1" name="楕円 3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2" name="楕円 31"/>
          <p:cNvSpPr/>
          <p:nvPr/>
        </p:nvSpPr>
        <p:spPr>
          <a:xfrm>
            <a:off x="6609184" y="86150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34" name="楕円 33"/>
          <p:cNvSpPr/>
          <p:nvPr/>
        </p:nvSpPr>
        <p:spPr>
          <a:xfrm>
            <a:off x="6719350" y="464095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8</a:t>
            </a:fld>
            <a:endParaRPr kumimoji="1" lang="ja-JP" altLang="en-US" dirty="0"/>
          </a:p>
        </p:txBody>
      </p:sp>
      <p:sp>
        <p:nvSpPr>
          <p:cNvPr id="22" name="テキスト ボックス 21">
            <a:extLst>
              <a:ext uri="{FF2B5EF4-FFF2-40B4-BE49-F238E27FC236}">
                <a16:creationId xmlns:a16="http://schemas.microsoft.com/office/drawing/2014/main" id="{45BF3AC6-81B7-4F0C-8DEA-9DD438111510}"/>
              </a:ext>
            </a:extLst>
          </p:cNvPr>
          <p:cNvSpPr txBox="1"/>
          <p:nvPr/>
        </p:nvSpPr>
        <p:spPr>
          <a:xfrm>
            <a:off x="4450854" y="1052736"/>
            <a:ext cx="5328000" cy="3465401"/>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①大阪クラシック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32,350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御堂筋や中之島エリアで無料または低料金のクラシックコンサートを通じて、市民やビジターが気軽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に第一級の芸術を楽しむ機会を提供するとともに、大阪ならではの芸術文化イベント開催により都市</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魅力の向上を図る。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集客数目標：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公演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42,000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②大阪アジアン映画祭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優れたアジア映画の鑑賞機会を市民に提供すること及び大阪での映像制作活動の促進を</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支援す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こと等を通じて、映像文化の裾野を広げ、芸術文化にあふれる大阪を国内外に発信する。また、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大阪を映像文化の創造拠点として、都市の魅力を高めるとともに、交流と人材育成を図る。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アジア最新作の上映や来日ゲストとの交流、シンポジウム、映画講座等を実施する。</a:t>
            </a: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映画祭開催予定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上映動員数目標：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③文楽を中心とした古典芸能振興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大阪の誇る文楽を中心とした上方の古典芸能に触れる機会を市民に提供することで、文楽をはじ</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とする古典芸能の振興を図ることを目的に、文楽に関する公演や行事を開催するとともに、国立文</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楽劇場での文楽鑑賞への興味を喚起する情報を発信する業務を実施する。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５月　事業者募集</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７月　事業開始</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３月　事業終了</a:t>
            </a:r>
            <a:endParaRPr lang="en-US" altLang="zh-TW"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古典芸能公演等視聴者数目標：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④</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大阪市芸術活動振興事業助成</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117,000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大阪の文化的創造や芸術文化水準の向上、さらには都市魅力の向上のため、大阪市内等で実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施する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芸術活動を支援する。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上期助成事業決定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下期助成事業募集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特別助成申請件数目標：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件以上　　　　　　　　　</a:t>
            </a: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922B86F9-9E1F-404D-A55C-BCCBC2181B83}"/>
              </a:ext>
            </a:extLst>
          </p:cNvPr>
          <p:cNvSpPr txBox="1"/>
          <p:nvPr/>
        </p:nvSpPr>
        <p:spPr>
          <a:xfrm>
            <a:off x="4448944" y="837253"/>
            <a:ext cx="532991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楕円 25">
            <a:extLst>
              <a:ext uri="{FF2B5EF4-FFF2-40B4-BE49-F238E27FC236}">
                <a16:creationId xmlns:a16="http://schemas.microsoft.com/office/drawing/2014/main" id="{21E30CA6-422E-427B-B12B-BB66A0E5B562}"/>
              </a:ext>
            </a:extLst>
          </p:cNvPr>
          <p:cNvSpPr/>
          <p:nvPr/>
        </p:nvSpPr>
        <p:spPr>
          <a:xfrm>
            <a:off x="6537176" y="87273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90671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64400"/>
            <a:ext cx="3224808"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■スポーツツーリズムの推進</a:t>
            </a:r>
          </a:p>
        </p:txBody>
      </p:sp>
      <p:sp>
        <p:nvSpPr>
          <p:cNvPr id="9" name="テキスト ボックス 8"/>
          <p:cNvSpPr txBox="1"/>
          <p:nvPr/>
        </p:nvSpPr>
        <p:spPr>
          <a:xfrm>
            <a:off x="4975396" y="839889"/>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大阪マラソン開催事業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180,000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4975396" y="1094400"/>
            <a:ext cx="4716000" cy="237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8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大阪マラソンは、参加ランナーが大阪の名所を駆け抜け、大阪の元気や都市魅力を国内外に発信する新しい「お祭り」として</a:t>
            </a:r>
            <a:r>
              <a:rPr lang="en-US" altLang="ja-JP" sz="1000" dirty="0">
                <a:latin typeface="Meiryo UI" panose="020B0604030504040204" pitchFamily="50" charset="-128"/>
                <a:ea typeface="Meiryo UI" panose="020B0604030504040204" pitchFamily="50" charset="-128"/>
              </a:rPr>
              <a:t>2011</a:t>
            </a:r>
            <a:r>
              <a:rPr lang="ja-JP" altLang="en-US" sz="1000" dirty="0">
                <a:latin typeface="Meiryo UI" panose="020B0604030504040204" pitchFamily="50" charset="-128"/>
                <a:ea typeface="Meiryo UI" panose="020B0604030504040204" pitchFamily="50" charset="-128"/>
              </a:rPr>
              <a:t>年にスタートした。</a:t>
            </a:r>
            <a:endParaRPr lang="en-US" altLang="ja-JP" sz="1000" dirty="0">
              <a:latin typeface="Meiryo UI" panose="020B0604030504040204" pitchFamily="50" charset="-128"/>
              <a:ea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27</a:t>
            </a:r>
            <a:r>
              <a:rPr lang="ja-JP" altLang="en-US" sz="1000" dirty="0">
                <a:latin typeface="Meiryo UI" panose="020B0604030504040204" pitchFamily="50" charset="-128"/>
                <a:ea typeface="Meiryo UI" panose="020B0604030504040204" pitchFamily="50" charset="-128"/>
              </a:rPr>
              <a:t>日開催の第</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回大会から「びわ湖毎日マラソン」と統合し、オリンピック等の代表選考レースとしての機能を併せ持つ大会として開催し、トップランナーも参加する大会となった。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今後、さらなる魅力づくりに取り組むとともに、大会の国際化を推進することにより、世界トップレベルの市民マラソンをめざす。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日開催予定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海外ランナーエントリー数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人を目標</a:t>
            </a:r>
            <a:endParaRPr lang="en-US" altLang="ja-JP" sz="10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5" name="テキスト ボックス 4"/>
          <p:cNvSpPr txBox="1"/>
          <p:nvPr/>
        </p:nvSpPr>
        <p:spPr>
          <a:xfrm>
            <a:off x="72000" y="839889"/>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スポーツツーリズムモデル</a:t>
            </a: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29" name="テキスト ボックス 28"/>
          <p:cNvSpPr txBox="1"/>
          <p:nvPr/>
        </p:nvSpPr>
        <p:spPr>
          <a:xfrm>
            <a:off x="72000" y="1094399"/>
            <a:ext cx="4716000" cy="2376000"/>
          </a:xfrm>
          <a:prstGeom prst="rect">
            <a:avLst/>
          </a:prstGeom>
          <a:solidFill>
            <a:schemeClr val="bg1"/>
          </a:solidFill>
          <a:ln w="6350">
            <a:solidFill>
              <a:schemeClr val="tx1">
                <a:lumMod val="50000"/>
                <a:lumOff val="50000"/>
              </a:schemeClr>
            </a:solidFill>
          </a:ln>
        </p:spPr>
        <p:txBody>
          <a:bodyPr wrap="square" rtlCol="0" anchor="t" anchorCtr="0">
            <a:noAutofit/>
          </a:bodyPr>
          <a:lstStyle/>
          <a:p>
            <a:pPr>
              <a:lnSpc>
                <a:spcPts val="2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スポーツと観光や食等を組み合わせ、地域資源を活用したスポーツツーリズムを創出することで、人やまちに活力を与え、地域活性化を図る。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000" dirty="0">
                <a:latin typeface="Meiryo UI" panose="020B0604030504040204" pitchFamily="50" charset="-128"/>
                <a:ea typeface="Meiryo UI" panose="020B0604030504040204" pitchFamily="50" charset="-128"/>
              </a:rPr>
              <a:t>　万博開催の機会を捉え、誰もが楽しめるアーバンスポーツ等の魅力的なコンテンツを体感できるツーリズムの形成に向け、モデル事業の実施等を行う。</a:t>
            </a:r>
          </a:p>
          <a:p>
            <a:pPr>
              <a:lnSpc>
                <a:spcPts val="2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2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0" name="テキスト ボックス 29"/>
          <p:cNvSpPr txBox="1"/>
          <p:nvPr/>
        </p:nvSpPr>
        <p:spPr>
          <a:xfrm>
            <a:off x="72000" y="3920548"/>
            <a:ext cx="4716000" cy="2400657"/>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8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府内トップスポーツチーム、スポーツ団体、経済団体等が一体となった大阪スポーツコミッション（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SPORTS PROJECT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）により、スポーツ資源を活用し、スポーツを楽しめる機会を提供するとともに活力あるまちづくりに向けて、スポーツツーリズムの推進に取り組む。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年度は、トップスポーツチームとイベントを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回以上実施することを目標とする。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７月時点で</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イベント例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ウォーキングフットボール（サッカーチームと連携）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てんしば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スポーツフェスティバル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サッカーチーム、ラグビーチーム、フットサルチームと連携</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72000" y="3643117"/>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大阪スポーツプロジェクト推進事業</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11,000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24" name="正方形/長方形 23"/>
          <p:cNvSpPr/>
          <p:nvPr/>
        </p:nvSpPr>
        <p:spPr>
          <a:xfrm>
            <a:off x="4016896" y="862124"/>
            <a:ext cx="753104" cy="1996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一部新規</a:t>
            </a:r>
            <a:endParaRPr kumimoji="1" lang="ja-JP" altLang="en-US" sz="1000" dirty="0">
              <a:solidFill>
                <a:schemeClr val="tx1"/>
              </a:solidFill>
            </a:endParaRPr>
          </a:p>
        </p:txBody>
      </p:sp>
      <p:sp>
        <p:nvSpPr>
          <p:cNvPr id="28" name="正方形/長方形 27"/>
          <p:cNvSpPr/>
          <p:nvPr/>
        </p:nvSpPr>
        <p:spPr>
          <a:xfrm>
            <a:off x="4016896" y="3663639"/>
            <a:ext cx="753103" cy="207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一部新規</a:t>
            </a:r>
            <a:endParaRPr kumimoji="1" lang="ja-JP" altLang="en-US" sz="1000" dirty="0">
              <a:solidFill>
                <a:schemeClr val="tx1"/>
              </a:solidFill>
            </a:endParaRPr>
          </a:p>
        </p:txBody>
      </p:sp>
      <p:sp>
        <p:nvSpPr>
          <p:cNvPr id="34" name="テキスト ボックス 33">
            <a:extLst>
              <a:ext uri="{FF2B5EF4-FFF2-40B4-BE49-F238E27FC236}">
                <a16:creationId xmlns:a16="http://schemas.microsoft.com/office/drawing/2014/main" id="{DF5FD278-AFE6-4E6B-83BC-353317D28243}"/>
              </a:ext>
            </a:extLst>
          </p:cNvPr>
          <p:cNvSpPr txBox="1"/>
          <p:nvPr/>
        </p:nvSpPr>
        <p:spPr>
          <a:xfrm>
            <a:off x="4975396" y="3920399"/>
            <a:ext cx="4716000" cy="2400806"/>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2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国際マラソン・ディスタンスレース協会）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世界総会」を開催し、大阪マラソンの国際的な知名度向上を図るとともに、加盟国・地域、参加者の来阪による経済効果の創出や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都市の実現に寄与する。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zh-TW" altLang="en-US" sz="1000" dirty="0">
                <a:latin typeface="Meiryo UI" panose="020B0604030504040204" pitchFamily="50" charset="-128"/>
                <a:ea typeface="Meiryo UI" panose="020B0604030504040204" pitchFamily="50" charset="-128"/>
              </a:rPr>
              <a:t>○ 期間　</a:t>
            </a:r>
            <a:r>
              <a:rPr lang="en-US" altLang="zh-TW" sz="1000" dirty="0">
                <a:latin typeface="Meiryo UI" panose="020B0604030504040204" pitchFamily="50" charset="-128"/>
                <a:ea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rPr>
              <a:t>2</a:t>
            </a:r>
            <a:r>
              <a:rPr lang="zh-TW" altLang="en-US" sz="1000" dirty="0">
                <a:latin typeface="Meiryo UI" panose="020B0604030504040204" pitchFamily="50" charset="-128"/>
                <a:ea typeface="Meiryo UI" panose="020B0604030504040204" pitchFamily="50" charset="-128"/>
              </a:rPr>
              <a:t>月</a:t>
            </a:r>
            <a:r>
              <a:rPr lang="en-US" altLang="zh-TW" sz="1000" dirty="0">
                <a:latin typeface="Meiryo UI" panose="020B0604030504040204" pitchFamily="50" charset="-128"/>
                <a:ea typeface="Meiryo UI" panose="020B0604030504040204" pitchFamily="50" charset="-128"/>
              </a:rPr>
              <a:t>23</a:t>
            </a:r>
            <a:r>
              <a:rPr lang="zh-TW" altLang="en-US" sz="1000" dirty="0">
                <a:latin typeface="Meiryo UI" panose="020B0604030504040204" pitchFamily="50" charset="-128"/>
                <a:ea typeface="Meiryo UI" panose="020B0604030504040204" pitchFamily="50" charset="-128"/>
              </a:rPr>
              <a:t>日～</a:t>
            </a:r>
            <a:r>
              <a:rPr lang="en-US" altLang="zh-TW" sz="1000" dirty="0">
                <a:latin typeface="Meiryo UI" panose="020B0604030504040204" pitchFamily="50" charset="-128"/>
                <a:ea typeface="Meiryo UI" panose="020B0604030504040204" pitchFamily="50" charset="-128"/>
              </a:rPr>
              <a:t>25</a:t>
            </a:r>
            <a:r>
              <a:rPr lang="zh-TW" altLang="en-US" sz="1000" dirty="0">
                <a:latin typeface="Meiryo UI" panose="020B0604030504040204" pitchFamily="50" charset="-128"/>
                <a:ea typeface="Meiryo UI" panose="020B0604030504040204" pitchFamily="50" charset="-128"/>
              </a:rPr>
              <a:t>日</a:t>
            </a:r>
            <a:endParaRPr lang="en-US" altLang="zh-TW" sz="1000" dirty="0">
              <a:latin typeface="Meiryo UI" panose="020B0604030504040204" pitchFamily="50" charset="-128"/>
              <a:ea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rPr>
              <a:t>○ 会場　大阪市内のホテル　　　　　　　　　　　　　　　　　　　　　　　　　　　　　　　　　　　　　　　</a:t>
            </a:r>
            <a:endParaRPr lang="en-US" altLang="ja-JP" sz="1000" dirty="0">
              <a:latin typeface="Meiryo UI" panose="020B0604030504040204" pitchFamily="50" charset="-128"/>
              <a:ea typeface="Meiryo UI" panose="020B0604030504040204" pitchFamily="50" charset="-128"/>
            </a:endParaRPr>
          </a:p>
          <a:p>
            <a:pPr>
              <a:lnSpc>
                <a:spcPts val="2200"/>
              </a:lnSpc>
            </a:pPr>
            <a:r>
              <a:rPr lang="zh-CN" altLang="en-US" sz="1000" dirty="0">
                <a:latin typeface="Meiryo UI" panose="020B0604030504040204" pitchFamily="50" charset="-128"/>
                <a:ea typeface="Meiryo UI" panose="020B0604030504040204" pitchFamily="50" charset="-128"/>
              </a:rPr>
              <a:t>○ 参加者数　約</a:t>
            </a:r>
            <a:r>
              <a:rPr lang="en-US" altLang="zh-CN" sz="1000" dirty="0">
                <a:latin typeface="Meiryo UI" panose="020B0604030504040204" pitchFamily="50" charset="-128"/>
                <a:ea typeface="Meiryo UI" panose="020B0604030504040204" pitchFamily="50" charset="-128"/>
              </a:rPr>
              <a:t>500</a:t>
            </a:r>
            <a:r>
              <a:rPr lang="zh-CN" altLang="en-US" sz="1000" dirty="0">
                <a:latin typeface="Meiryo UI" panose="020B0604030504040204" pitchFamily="50" charset="-128"/>
                <a:ea typeface="Meiryo UI" panose="020B0604030504040204" pitchFamily="50" charset="-128"/>
              </a:rPr>
              <a:t>名（海外</a:t>
            </a:r>
            <a:r>
              <a:rPr lang="en-US" altLang="zh-CN" sz="1000" dirty="0">
                <a:latin typeface="Meiryo UI" panose="020B0604030504040204" pitchFamily="50" charset="-128"/>
                <a:ea typeface="Meiryo UI" panose="020B0604030504040204" pitchFamily="50" charset="-128"/>
              </a:rPr>
              <a:t>450</a:t>
            </a:r>
            <a:r>
              <a:rPr lang="zh-CN" altLang="en-US" sz="1000" dirty="0">
                <a:latin typeface="Meiryo UI" panose="020B0604030504040204" pitchFamily="50" charset="-128"/>
                <a:ea typeface="Meiryo UI" panose="020B0604030504040204" pitchFamily="50" charset="-128"/>
              </a:rPr>
              <a:t>名、国内</a:t>
            </a:r>
            <a:r>
              <a:rPr lang="en-US" altLang="zh-CN" sz="1000" dirty="0">
                <a:latin typeface="Meiryo UI" panose="020B0604030504040204" pitchFamily="50" charset="-128"/>
                <a:ea typeface="Meiryo UI" panose="020B0604030504040204" pitchFamily="50" charset="-128"/>
              </a:rPr>
              <a:t>50</a:t>
            </a:r>
            <a:r>
              <a:rPr lang="zh-CN" altLang="en-US" sz="1000" dirty="0">
                <a:latin typeface="Meiryo UI" panose="020B0604030504040204" pitchFamily="50" charset="-128"/>
                <a:ea typeface="Meiryo UI" panose="020B0604030504040204" pitchFamily="50" charset="-128"/>
              </a:rPr>
              <a:t>名）</a:t>
            </a:r>
            <a:r>
              <a:rPr lang="ja-JP" altLang="en-US" sz="1000" dirty="0">
                <a:latin typeface="Meiryo UI" panose="020B0604030504040204" pitchFamily="50" charset="-128"/>
                <a:ea typeface="Meiryo UI" panose="020B0604030504040204" pitchFamily="50" charset="-128"/>
              </a:rPr>
              <a:t>を目標</a:t>
            </a:r>
            <a:endParaRPr lang="en-US" altLang="zh-CN" sz="1000" dirty="0">
              <a:latin typeface="Meiryo UI" panose="020B0604030504040204" pitchFamily="50" charset="-128"/>
              <a:ea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rPr>
              <a:t>○ 内容　</a:t>
            </a:r>
            <a:r>
              <a:rPr lang="en-US" altLang="ja-JP" sz="1000" dirty="0">
                <a:latin typeface="Meiryo UI" panose="020B0604030504040204" pitchFamily="50" charset="-128"/>
                <a:ea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rPr>
              <a:t>世界総会開催、大阪マラソン視察、大阪・関西のプロモーション</a:t>
            </a:r>
            <a:endParaRPr lang="en-US" altLang="ja-JP" sz="1000" dirty="0">
              <a:latin typeface="Meiryo UI" panose="020B0604030504040204" pitchFamily="50" charset="-128"/>
              <a:ea typeface="Meiryo UI" panose="020B0604030504040204" pitchFamily="50" charset="-128"/>
            </a:endParaRPr>
          </a:p>
          <a:p>
            <a:pPr algn="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BBE361A0-988A-4FBE-BD20-B185155274C1}"/>
              </a:ext>
            </a:extLst>
          </p:cNvPr>
          <p:cNvSpPr txBox="1"/>
          <p:nvPr/>
        </p:nvSpPr>
        <p:spPr>
          <a:xfrm>
            <a:off x="4975396" y="3653313"/>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AIMS</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世界総会の開催（再掲）</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9169877" y="3680954"/>
            <a:ext cx="516593" cy="2083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新規</a:t>
            </a:r>
            <a:endParaRPr kumimoji="1" lang="ja-JP" altLang="en-US" sz="1000" dirty="0">
              <a:solidFill>
                <a:schemeClr val="tx1"/>
              </a:solidFill>
            </a:endParaRPr>
          </a:p>
        </p:txBody>
      </p:sp>
      <p:sp>
        <p:nvSpPr>
          <p:cNvPr id="31" name="楕円 30"/>
          <p:cNvSpPr/>
          <p:nvPr/>
        </p:nvSpPr>
        <p:spPr>
          <a:xfrm>
            <a:off x="2250000" y="368597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2" name="楕円 31"/>
          <p:cNvSpPr/>
          <p:nvPr/>
        </p:nvSpPr>
        <p:spPr>
          <a:xfrm>
            <a:off x="1928664" y="8640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33" name="グループ化 32"/>
          <p:cNvGrpSpPr/>
          <p:nvPr/>
        </p:nvGrpSpPr>
        <p:grpSpPr>
          <a:xfrm>
            <a:off x="6248664" y="864000"/>
            <a:ext cx="792000" cy="216000"/>
            <a:chOff x="-1807864" y="2317564"/>
            <a:chExt cx="792000" cy="216000"/>
          </a:xfrm>
        </p:grpSpPr>
        <p:sp>
          <p:nvSpPr>
            <p:cNvPr id="37" name="楕円 36"/>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8" name="楕円 37"/>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9" name="グループ化 38"/>
          <p:cNvGrpSpPr/>
          <p:nvPr/>
        </p:nvGrpSpPr>
        <p:grpSpPr>
          <a:xfrm>
            <a:off x="6806664" y="3673337"/>
            <a:ext cx="792000" cy="216000"/>
            <a:chOff x="-1807864" y="2317564"/>
            <a:chExt cx="792000" cy="216000"/>
          </a:xfrm>
        </p:grpSpPr>
        <p:sp>
          <p:nvSpPr>
            <p:cNvPr id="40" name="楕円 3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1" name="楕円 4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9</a:t>
            </a:fld>
            <a:endParaRPr kumimoji="1" lang="ja-JP" altLang="en-US"/>
          </a:p>
        </p:txBody>
      </p:sp>
    </p:spTree>
    <p:extLst>
      <p:ext uri="{BB962C8B-B14F-4D97-AF65-F5344CB8AC3E}">
        <p14:creationId xmlns:p14="http://schemas.microsoft.com/office/powerpoint/2010/main" val="18097631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