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notesSlides/notesSlide3.xml" ContentType="application/vnd.openxmlformats-officedocument.presentationml.notesSlide+xml"/>
  <Override PartName="/ppt/charts/chart2.xml" ContentType="application/vnd.openxmlformats-officedocument.drawingml.chart+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charts/chart4.xml" ContentType="application/vnd.openxmlformats-officedocument.drawingml.chart+xml"/>
  <Override PartName="/ppt/charts/style2.xml" ContentType="application/vnd.ms-office.chartstyle+xml"/>
  <Override PartName="/ppt/charts/colors2.xml" ContentType="application/vnd.ms-office.chartcolorstyle+xml"/>
  <Override PartName="/ppt/charts/chart5.xml" ContentType="application/vnd.openxmlformats-officedocument.drawingml.chart+xml"/>
  <Override PartName="/ppt/charts/style3.xml" ContentType="application/vnd.ms-office.chartstyle+xml"/>
  <Override PartName="/ppt/charts/colors3.xml" ContentType="application/vnd.ms-office.chartcolorstyle+xml"/>
  <Override PartName="/ppt/charts/chart6.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5.xml" ContentType="application/vnd.openxmlformats-officedocument.presentationml.notesSlide+xml"/>
  <Override PartName="/ppt/charts/chart7.xml" ContentType="application/vnd.openxmlformats-officedocument.drawingml.chart+xml"/>
  <Override PartName="/ppt/charts/style5.xml" ContentType="application/vnd.ms-office.chartstyle+xml"/>
  <Override PartName="/ppt/charts/colors5.xml" ContentType="application/vnd.ms-office.chartcolorstyle+xml"/>
  <Override PartName="/ppt/charts/chart8.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6.xml" ContentType="application/vnd.openxmlformats-officedocument.presentationml.notesSlide+xml"/>
  <Override PartName="/ppt/charts/chart9.xml" ContentType="application/vnd.openxmlformats-officedocument.drawingml.chart+xml"/>
  <Override PartName="/ppt/charts/chart10.xml" ContentType="application/vnd.openxmlformats-officedocument.drawingml.chart+xml"/>
  <Override PartName="/ppt/notesSlides/notesSlide7.xml" ContentType="application/vnd.openxmlformats-officedocument.presentationml.notesSlide+xml"/>
  <Override PartName="/ppt/charts/chart11.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2.xml" ContentType="application/vnd.openxmlformats-officedocument.drawingml.chart+xml"/>
  <Override PartName="/ppt/charts/style8.xml" ContentType="application/vnd.ms-office.chartstyle+xml"/>
  <Override PartName="/ppt/charts/colors8.xml" ContentType="application/vnd.ms-office.chartcolorstyle+xml"/>
  <Override PartName="/ppt/charts/chart13.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10.xml" ContentType="application/vnd.openxmlformats-officedocument.presentationml.notesSlide+xml"/>
  <Override PartName="/ppt/charts/chart14.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5.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6.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7.xml" ContentType="application/vnd.openxmlformats-officedocument.drawingml.chart+xml"/>
  <Override PartName="/ppt/drawings/drawing1.xml" ContentType="application/vnd.openxmlformats-officedocument.drawingml.chartshape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18.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9.xml" ContentType="application/vnd.openxmlformats-officedocument.drawingml.chart+xml"/>
  <Override PartName="/ppt/drawings/drawing2.xml" ContentType="application/vnd.openxmlformats-officedocument.drawingml.chartshapes+xml"/>
  <Override PartName="/ppt/notesSlides/notesSlide13.xml" ContentType="application/vnd.openxmlformats-officedocument.presentationml.notesSlide+xml"/>
  <Override PartName="/ppt/charts/chart20.xml" ContentType="application/vnd.openxmlformats-officedocument.drawingml.chart+xml"/>
  <Override PartName="/ppt/charts/chart21.xml" ContentType="application/vnd.openxmlformats-officedocument.drawingml.chart+xml"/>
  <Override PartName="/ppt/charts/chart22.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23.xml" ContentType="application/vnd.openxmlformats-officedocument.drawingml.chart+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24.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25.xml" ContentType="application/vnd.openxmlformats-officedocument.drawingml.chart+xml"/>
  <Override PartName="/ppt/charts/style16.xml" ContentType="application/vnd.ms-office.chartstyle+xml"/>
  <Override PartName="/ppt/charts/colors16.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48" r:id="rId1"/>
  </p:sldMasterIdLst>
  <p:notesMasterIdLst>
    <p:notesMasterId r:id="rId20"/>
  </p:notesMasterIdLst>
  <p:handoutMasterIdLst>
    <p:handoutMasterId r:id="rId21"/>
  </p:handoutMasterIdLst>
  <p:sldIdLst>
    <p:sldId id="304" r:id="rId2"/>
    <p:sldId id="406" r:id="rId3"/>
    <p:sldId id="380" r:id="rId4"/>
    <p:sldId id="382" r:id="rId5"/>
    <p:sldId id="415" r:id="rId6"/>
    <p:sldId id="387" r:id="rId7"/>
    <p:sldId id="383" r:id="rId8"/>
    <p:sldId id="379" r:id="rId9"/>
    <p:sldId id="432" r:id="rId10"/>
    <p:sldId id="424" r:id="rId11"/>
    <p:sldId id="386" r:id="rId12"/>
    <p:sldId id="390" r:id="rId13"/>
    <p:sldId id="430" r:id="rId14"/>
    <p:sldId id="429" r:id="rId15"/>
    <p:sldId id="412" r:id="rId16"/>
    <p:sldId id="427" r:id="rId17"/>
    <p:sldId id="417" r:id="rId18"/>
    <p:sldId id="414" r:id="rId19"/>
  </p:sldIdLst>
  <p:sldSz cx="9144000" cy="6858000" type="screen4x3"/>
  <p:notesSz cx="6797675" cy="99266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既定のセクション" id="{125338A4-5C12-4F6E-B48D-5DE75736E76C}">
          <p14:sldIdLst>
            <p14:sldId id="304"/>
            <p14:sldId id="406"/>
            <p14:sldId id="380"/>
            <p14:sldId id="382"/>
            <p14:sldId id="415"/>
            <p14:sldId id="387"/>
            <p14:sldId id="383"/>
            <p14:sldId id="379"/>
            <p14:sldId id="432"/>
            <p14:sldId id="424"/>
            <p14:sldId id="386"/>
            <p14:sldId id="390"/>
            <p14:sldId id="430"/>
            <p14:sldId id="429"/>
            <p14:sldId id="412"/>
            <p14:sldId id="427"/>
            <p14:sldId id="417"/>
            <p14:sldId id="414"/>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服部　剛史" initials="服部　剛史" lastIdx="8" clrIdx="1">
    <p:extLst>
      <p:ext uri="{19B8F6BF-5375-455C-9EA6-DF929625EA0E}">
        <p15:presenceInfo xmlns:p15="http://schemas.microsoft.com/office/powerpoint/2012/main" userId="服部　剛史"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FFFF"/>
    <a:srgbClr val="D2DEEF"/>
    <a:srgbClr val="B5D2EC"/>
    <a:srgbClr val="CEE1F2"/>
    <a:srgbClr val="F7FAFD"/>
    <a:srgbClr val="41719C"/>
    <a:srgbClr val="EAEFF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E9639D4-E3E2-4D34-9284-5A2195B3D0D7}" styleName="スタイル (淡色)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BC89EF96-8CEA-46FF-86C4-4CE0E7609802}" styleName="淡色スタイル 3 - アクセント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B301B821-A1FF-4177-AEE7-76D212191A09}" styleName="中間スタイル 1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815" autoAdjust="0"/>
    <p:restoredTop sz="93514" autoAdjust="0"/>
  </p:normalViewPr>
  <p:slideViewPr>
    <p:cSldViewPr>
      <p:cViewPr>
        <p:scale>
          <a:sx n="80" d="100"/>
          <a:sy n="80" d="100"/>
        </p:scale>
        <p:origin x="-1260" y="60"/>
      </p:cViewPr>
      <p:guideLst>
        <p:guide orient="horz" pos="2160"/>
        <p:guide pos="2880"/>
      </p:guideLst>
    </p:cSldViewPr>
  </p:slideViewPr>
  <p:outlineViewPr>
    <p:cViewPr>
      <p:scale>
        <a:sx n="33" d="100"/>
        <a:sy n="33" d="100"/>
      </p:scale>
      <p:origin x="0" y="-258"/>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51" d="100"/>
          <a:sy n="51" d="100"/>
        </p:scale>
        <p:origin x="2976"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1" Type="http://schemas.openxmlformats.org/officeDocument/2006/relationships/oleObject" Target="file:///\\APFF001C\OA-ga0001$\&#12518;&#12540;&#12470;&#12540;&#20316;&#26989;&#29992;&#12501;&#12457;&#12523;&#12480;\50_&#37117;&#24066;&#39749;&#21147;&#25126;&#30053;&#12521;&#12452;&#12531;\04%20&#22823;&#38442;&#37117;&#24066;&#39749;&#21147;&#21109;&#36896;&#25126;&#30053;2025&#65288;&#35336;&#30011;&#26399;&#38291;&#65306;R3&#65374;R7&#65289;\R4&#24180;&#24230;&#65288;2022&#24180;&#24230;&#65289;\06_&#31532;2&#22238;&#25512;&#36914;&#20250;&#35696;\04.&#21442;&#32771;&#25351;&#27161;&#12289;&#12487;&#12540;&#12479;&#38598;\01.&#26085;&#37504;&#30701;&#35251;&#65288;&#26085;&#26412;&#37504;&#34892;&#65289;\DI&#12464;&#12521;&#12501;.xlsx" TargetMode="External"/></Relationships>
</file>

<file path=ppt/charts/_rels/chart10.xml.rels><?xml version="1.0" encoding="UTF-8" standalone="yes"?>
<Relationships xmlns="http://schemas.openxmlformats.org/package/2006/relationships"><Relationship Id="rId1" Type="http://schemas.openxmlformats.org/officeDocument/2006/relationships/oleObject" Target="file:///\\APFF001C\OA-ga0001$\&#12518;&#12540;&#12470;&#12540;&#20316;&#26989;&#29992;&#12501;&#12457;&#12523;&#12480;\50_&#37117;&#24066;&#39749;&#21147;&#25126;&#30053;&#12521;&#12452;&#12531;\04%20&#22823;&#38442;&#37117;&#24066;&#39749;&#21147;&#21109;&#36896;&#25126;&#30053;2025&#65288;&#35336;&#30011;&#26399;&#38291;&#65306;R3&#65374;R7&#65289;\R4&#24180;&#24230;&#65288;2022&#24180;&#24230;&#65289;\06_&#31532;2&#22238;&#25512;&#36914;&#20250;&#35696;\04.&#21442;&#32771;&#25351;&#27161;&#12289;&#12487;&#12540;&#12479;&#38598;\05.&#20986;&#20837;&#22269;&#31649;&#29702;&#32113;&#35336;&#65288;&#20986;&#20837;&#22269;&#22312;&#30041;&#31649;&#29702;&#24193;&#65289;\&#38306;&#35199;&#31354;&#28207;%20&#22806;&#22269;&#20154;&#20837;&#22269;&#32773;&#25968;.xlsx" TargetMode="External"/></Relationships>
</file>

<file path=ppt/charts/_rels/chart11.xml.rels><?xml version="1.0" encoding="UTF-8" standalone="yes"?>
<Relationships xmlns="http://schemas.openxmlformats.org/package/2006/relationships"><Relationship Id="rId3" Type="http://schemas.openxmlformats.org/officeDocument/2006/relationships/oleObject" Target="file:///\\APFF001C\OA-ga0001$\&#12518;&#12540;&#12470;&#12540;&#20316;&#26989;&#29992;&#12501;&#12457;&#12523;&#12480;\50_&#37117;&#24066;&#39749;&#21147;&#25126;&#30053;&#12521;&#12452;&#12531;\04%20&#22823;&#38442;&#37117;&#24066;&#39749;&#21147;&#21109;&#36896;&#25126;&#30053;2025&#65288;&#35336;&#30011;&#26399;&#38291;&#65306;R3&#65374;R7&#65289;\R4&#24180;&#24230;&#65288;2022&#24180;&#24230;&#65289;\06_&#31532;2&#22238;&#25512;&#36914;&#20250;&#35696;\04.&#21442;&#32771;&#25351;&#27161;&#12289;&#12487;&#12540;&#12479;&#38598;\06.&#22269;&#38555;&#20250;&#35696;&#32113;&#35336;&#65288;&#26085;&#26412;&#25919;&#24220;&#35251;&#20809;&#23616;&#65289;\&#22269;&#38555;&#20250;&#35696;&#38283;&#20652;&#20214;&#25968;&#12398;&#25512;&#31227;.xlsx" TargetMode="External"/><Relationship Id="rId2" Type="http://schemas.microsoft.com/office/2011/relationships/chartColorStyle" Target="colors7.xml"/><Relationship Id="rId1" Type="http://schemas.microsoft.com/office/2011/relationships/chartStyle" Target="style7.xml"/></Relationships>
</file>

<file path=ppt/charts/_rels/chart12.xml.rels><?xml version="1.0" encoding="UTF-8" standalone="yes"?>
<Relationships xmlns="http://schemas.openxmlformats.org/package/2006/relationships"><Relationship Id="rId3" Type="http://schemas.openxmlformats.org/officeDocument/2006/relationships/oleObject" Target="file:///\\APFF001C\OA-ga0001$\&#12518;&#12540;&#12470;&#12540;&#20316;&#26989;&#29992;&#12501;&#12457;&#12523;&#12480;\50_&#37117;&#24066;&#39749;&#21147;&#25126;&#30053;&#12521;&#12452;&#12531;\04%20&#22823;&#38442;&#37117;&#24066;&#39749;&#21147;&#21109;&#36896;&#25126;&#30053;2025&#65288;&#35336;&#30011;&#26399;&#38291;&#65306;R3&#65374;R7&#65289;\R4&#24180;&#24230;&#65288;2022&#24180;&#24230;&#65289;\06_&#31532;2&#22238;&#25512;&#36914;&#20250;&#35696;\04.&#21442;&#32771;&#25351;&#27161;&#12289;&#12487;&#12540;&#12479;&#38598;\08.&#12452;&#12505;&#12531;&#12488;&#12481;&#12465;&#12483;&#12488;&#36009;&#22770;&#25968;&#65288;V-RESAS&#65289;\&#22823;&#38442;&#24220;&#12398;&#12469;&#12510;&#12522;&#12540;%20&#8211;%20&#12452;&#12505;&#12531;&#12488;&#12481;&#12465;&#12483;&#12488;&#36009;&#22770;&#25968;&#65288;2022&#24180;12&#26376;&#65289;.xlsx" TargetMode="External"/><Relationship Id="rId2" Type="http://schemas.microsoft.com/office/2011/relationships/chartColorStyle" Target="colors8.xml"/><Relationship Id="rId1" Type="http://schemas.microsoft.com/office/2011/relationships/chartStyle" Target="style8.xml"/></Relationships>
</file>

<file path=ppt/charts/_rels/chart13.xml.rels><?xml version="1.0" encoding="UTF-8" standalone="yes"?>
<Relationships xmlns="http://schemas.openxmlformats.org/package/2006/relationships"><Relationship Id="rId3" Type="http://schemas.openxmlformats.org/officeDocument/2006/relationships/oleObject" Target="file:///\\APFF001C\OA-ga0001$\&#12518;&#12540;&#12470;&#12540;&#20316;&#26989;&#29992;&#12501;&#12457;&#12523;&#12480;\50_&#37117;&#24066;&#39749;&#21147;&#25126;&#30053;&#12521;&#12452;&#12531;\04%20&#22823;&#38442;&#37117;&#24066;&#39749;&#21147;&#21109;&#36896;&#25126;&#30053;2025&#65288;&#35336;&#30011;&#26399;&#38291;&#65306;R3&#65374;R7&#65289;\R4&#24180;&#24230;&#65288;2022&#24180;&#24230;&#65289;\06_&#21442;&#32771;&#25351;&#27161;&#12289;&#12487;&#12540;&#12479;&#38598;\&#12521;&#12452;&#12502;&#24066;&#22580;&#35519;&#26619;&#65288;&#19968;&#33324;&#31038;&#22243;&#27861;&#20154;&#12467;&#12531;&#12469;&#12540;&#12488;&#12503;&#12525;&#12514;&#12540;&#12479;&#12540;&#12474;&#21332;&#20250;&#65289;\&#12521;&#12452;&#12502;&#24066;&#22580;&#35519;&#26619;.xlsx" TargetMode="External"/><Relationship Id="rId2" Type="http://schemas.microsoft.com/office/2011/relationships/chartColorStyle" Target="colors9.xml"/><Relationship Id="rId1" Type="http://schemas.microsoft.com/office/2011/relationships/chartStyle" Target="style9.xml"/></Relationships>
</file>

<file path=ppt/charts/_rels/chart14.xml.rels><?xml version="1.0" encoding="UTF-8" standalone="yes"?>
<Relationships xmlns="http://schemas.openxmlformats.org/package/2006/relationships"><Relationship Id="rId3" Type="http://schemas.openxmlformats.org/officeDocument/2006/relationships/oleObject" Target="file:///\\APFF001C\OA-ga0001$\&#12518;&#12540;&#12470;&#12540;&#20316;&#26989;&#29992;&#12501;&#12457;&#12523;&#12480;\50_&#37117;&#24066;&#39749;&#21147;&#25126;&#30053;&#12521;&#12452;&#12531;\04%20&#22823;&#38442;&#37117;&#24066;&#39749;&#21147;&#21109;&#36896;&#25126;&#30053;2025&#65288;&#35336;&#30011;&#26399;&#38291;&#65306;R3&#65374;R7&#65289;\R4&#24180;&#24230;&#65288;2022&#24180;&#24230;&#65289;\06_&#21442;&#32771;&#25351;&#27161;&#12289;&#12487;&#12540;&#12479;&#38598;\&#22823;&#38442;&#12395;&#12422;&#12363;&#12426;&#12398;&#12354;&#12427;&#12503;&#12525;&#12473;&#12509;&#12540;&#12484;&#12481;&#12540;&#12512;7&#12481;&#12540;&#12512;&#12398;&#24180;&#38291;&#20027;&#20652;&#35430;&#21512;&#12391;&#12398;&#35251;&#23458;&#32773;&#21512;&#35336;&#25968;&#65288;&#22823;&#38442;&#24220;&#65289;\&#22823;&#38442;&#12395;&#12422;&#12363;&#12426;&#12398;&#12354;&#12427;&#12503;&#12525;&#12473;&#12509;&#12540;&#12484;&#12481;&#12540;&#12512;&#65303;&#12481;&#12540;&#12512;&#12398;&#24180;&#38291;&#20027;&#20652;&#35430;&#21512;&#12391;&#12398;&#35251;&#23458;&#32773;&#21512;&#35336;&#25968;.xlsx" TargetMode="External"/><Relationship Id="rId2" Type="http://schemas.microsoft.com/office/2011/relationships/chartColorStyle" Target="colors10.xml"/><Relationship Id="rId1" Type="http://schemas.microsoft.com/office/2011/relationships/chartStyle" Target="style10.xml"/></Relationships>
</file>

<file path=ppt/charts/_rels/chart15.xml.rels><?xml version="1.0" encoding="UTF-8" standalone="yes"?>
<Relationships xmlns="http://schemas.openxmlformats.org/package/2006/relationships"><Relationship Id="rId3" Type="http://schemas.openxmlformats.org/officeDocument/2006/relationships/oleObject" Target="file:///\\APFF001C\OA-ga0001$\&#12518;&#12540;&#12470;&#12540;&#20316;&#26989;&#29992;&#12501;&#12457;&#12523;&#12480;\50_&#37117;&#24066;&#39749;&#21147;&#25126;&#30053;&#12521;&#12452;&#12531;\04%20&#22823;&#38442;&#37117;&#24066;&#39749;&#21147;&#21109;&#36896;&#25126;&#30053;2025&#65288;&#35336;&#30011;&#26399;&#38291;&#65306;R3&#65374;R7&#65289;\R4&#24180;&#24230;&#65288;2022&#24180;&#24230;&#65289;\06_&#21442;&#32771;&#25351;&#27161;&#12289;&#12487;&#12540;&#12479;&#38598;\20220225%20&#20196;&#21644;3&#24180;&#24230;&#12300;&#12473;&#12509;&#12540;&#12484;&#12398;&#23455;&#26045;&#29366;&#27841;&#31561;&#12395;&#38306;&#12377;&#12427;&#19990;&#35542;&#35519;&#26619;&#12301;&#65288;&#12473;&#12509;&#12540;&#12484;&#24193;&#65289;\20&#27507;&#20197;&#19978;&#12398;&#36913;&#65297;&#22238;&#20197;&#19978;&#12398;&#12473;&#12509;&#12540;&#12484;&#23455;&#26045;&#29575;.xlsx" TargetMode="External"/><Relationship Id="rId2" Type="http://schemas.microsoft.com/office/2011/relationships/chartColorStyle" Target="colors11.xml"/><Relationship Id="rId1" Type="http://schemas.microsoft.com/office/2011/relationships/chartStyle" Target="style11.xml"/></Relationships>
</file>

<file path=ppt/charts/_rels/chart16.xml.rels><?xml version="1.0" encoding="UTF-8" standalone="yes"?>
<Relationships xmlns="http://schemas.openxmlformats.org/package/2006/relationships"><Relationship Id="rId3" Type="http://schemas.openxmlformats.org/officeDocument/2006/relationships/oleObject" Target="file:///\\APFF001C\OA-ga0001$\&#12518;&#12540;&#12470;&#12540;&#20316;&#26989;&#29992;&#12501;&#12457;&#12523;&#12480;\50_&#37117;&#24066;&#39749;&#21147;&#25126;&#30053;&#12521;&#12452;&#12531;\04%20&#22823;&#38442;&#37117;&#24066;&#39749;&#21147;&#21109;&#36896;&#25126;&#30053;2025&#65288;&#35336;&#30011;&#26399;&#38291;&#65306;R3&#65374;R7&#65289;\R4&#24180;&#24230;&#65288;2022&#24180;&#24230;&#65289;\06_&#31532;2&#22238;&#25512;&#36914;&#20250;&#35696;\04.&#21442;&#32771;&#25351;&#27161;&#12289;&#12487;&#12540;&#12479;&#38598;\13.&#22806;&#22269;&#20154;&#30456;&#35527;&#12395;&#12362;&#12369;&#12427;&#26032;&#22411;&#12467;&#12525;&#12490;&#12454;&#12452;&#12523;&#12473;&#24863;&#26579;&#30151;&#38306;&#36899;&#30456;&#35527;&#23455;&#32318;&#12398;&#25512;&#31227;&#65288;&#22823;&#38442;&#24220;&#12539;&#22269;&#38555;&#25285;&#24403;&#65289;\&#22806;&#22269;&#20154;&#30456;&#35527;&#12395;&#12362;&#12369;&#12427;&#26032;&#22411;&#12467;&#12525;&#12490;&#12454;&#12452;&#12523;&#12473;&#24863;&#26579;&#30151;&#38306;&#36899;&#30456;&#35527;&#23455;&#32318;&#12398;&#25512;&#31227;.xlsx" TargetMode="External"/><Relationship Id="rId2" Type="http://schemas.microsoft.com/office/2011/relationships/chartColorStyle" Target="colors12.xml"/><Relationship Id="rId1" Type="http://schemas.microsoft.com/office/2011/relationships/chartStyle" Target="style12.xml"/></Relationships>
</file>

<file path=ppt/charts/_rels/chart17.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APFF001C\OA-ga0001$\&#12518;&#12540;&#12470;&#12540;&#20316;&#26989;&#29992;&#12501;&#12457;&#12523;&#12480;\50_&#37117;&#24066;&#39749;&#21147;&#25126;&#30053;&#12521;&#12452;&#12531;\04%20&#22823;&#38442;&#37117;&#24066;&#39749;&#21147;&#21109;&#36896;&#25126;&#30053;2025&#65288;&#35336;&#30011;&#26399;&#38291;&#65306;R3&#65374;R7&#65289;\R4&#24180;&#24230;&#65288;2022&#24180;&#24230;&#65289;\06_&#21442;&#32771;&#25351;&#27161;&#12289;&#12487;&#12540;&#12479;&#38598;\&#30041;&#23398;&#29983;&#25968;&#12398;&#25512;&#31227;&#65288;&#26085;&#26412;&#23398;&#29983;&#25903;&#25588;&#27231;&#27083;&#65289;\&#30041;&#23398;&#29983;&#25968;&#12398;&#25512;&#31227;.xlsx" TargetMode="External"/></Relationships>
</file>

<file path=ppt/charts/_rels/chart18.xml.rels><?xml version="1.0" encoding="UTF-8" standalone="yes"?>
<Relationships xmlns="http://schemas.openxmlformats.org/package/2006/relationships"><Relationship Id="rId3" Type="http://schemas.openxmlformats.org/officeDocument/2006/relationships/oleObject" Target="file:///\\APFF001C\OA-ga0001$\&#12518;&#12540;&#12470;&#12540;&#20316;&#26989;&#29992;&#12501;&#12457;&#12523;&#12480;\50_&#37117;&#24066;&#39749;&#21147;&#25126;&#30053;&#12521;&#12452;&#12531;\04%20&#22823;&#38442;&#37117;&#24066;&#39749;&#21147;&#21109;&#36896;&#25126;&#30053;2025&#65288;&#35336;&#30011;&#26399;&#38291;&#65306;R3&#65374;R7&#65289;\R4&#24180;&#24230;&#65288;2022&#24180;&#24230;&#65289;\06_&#31532;2&#22238;&#25512;&#36914;&#20250;&#35696;\04.&#21442;&#32771;&#25351;&#27161;&#12289;&#12487;&#12540;&#12479;&#38598;\18.&#28858;&#26367;&#30456;&#22580;&#65288;&#26085;&#26412;&#37504;&#34892;&#65289;\&#28858;&#26367;&#30456;&#22580;&#12398;&#25512;&#31227;.xlsx" TargetMode="External"/><Relationship Id="rId2" Type="http://schemas.microsoft.com/office/2011/relationships/chartColorStyle" Target="colors13.xml"/><Relationship Id="rId1" Type="http://schemas.microsoft.com/office/2011/relationships/chartStyle" Target="style13.xml"/></Relationships>
</file>

<file path=ppt/charts/_rels/chart19.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file:///\\APFF001C\OA-ga0001$\&#12518;&#12540;&#12470;&#12540;&#20316;&#26989;&#29992;&#12501;&#12457;&#12523;&#12480;\50_&#37117;&#24066;&#39749;&#21147;&#25126;&#30053;&#12521;&#12452;&#12531;\04%20&#22823;&#38442;&#37117;&#24066;&#39749;&#21147;&#21109;&#36896;&#25126;&#30053;2025&#65288;&#35336;&#30011;&#26399;&#38291;&#65306;R3&#65374;R7&#65289;\R4&#24180;&#24230;&#65288;2022&#24180;&#24230;&#65289;\06_&#31532;2&#22238;&#25512;&#36914;&#20250;&#35696;\04.&#21442;&#32771;&#25351;&#27161;&#12289;&#12487;&#12540;&#12479;&#38598;\17.&#28040;&#36027;&#32773;&#29289;&#20385;&#25351;&#25968;&#65288;&#32207;&#21209;&#30465;&#32113;&#35336;&#23616;&#65289;\2020&#24180;&#22522;&#28310;%20&#28040;&#36027;&#32773;&#29289;&#20385;&#25351;&#25968;%20&#25512;&#31227;.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APFF001C\OA-ga0001$\&#12518;&#12540;&#12470;&#12540;&#20316;&#26989;&#29992;&#12501;&#12457;&#12523;&#12480;\50_&#37117;&#24066;&#39749;&#21147;&#25126;&#30053;&#12521;&#12452;&#12531;\04%20&#22823;&#38442;&#37117;&#24066;&#39749;&#21147;&#21109;&#36896;&#25126;&#30053;2025&#65288;&#35336;&#30011;&#26399;&#38291;&#65306;R3&#65374;R7&#65289;\R4&#24180;&#24230;&#65288;2022&#24180;&#24230;&#65289;\06_&#31532;2&#22238;&#25512;&#36914;&#20250;&#35696;\04.&#21442;&#32771;&#25351;&#27161;&#12289;&#12487;&#12540;&#12479;&#38598;\01.&#26085;&#37504;&#30701;&#35251;&#65288;&#26085;&#26412;&#37504;&#34892;&#65289;\DI&#12464;&#12521;&#12501;.xlsx" TargetMode="External"/></Relationships>
</file>

<file path=ppt/charts/_rels/chart20.xml.rels><?xml version="1.0" encoding="UTF-8" standalone="yes"?>
<Relationships xmlns="http://schemas.openxmlformats.org/package/2006/relationships"><Relationship Id="rId1" Type="http://schemas.openxmlformats.org/officeDocument/2006/relationships/oleObject" Target="file:///\\APFF001C\OA-ga0001$\&#12518;&#12540;&#12470;&#12540;&#20316;&#26989;&#29992;&#12501;&#12457;&#12523;&#12480;\50_&#37117;&#24066;&#39749;&#21147;&#25126;&#30053;&#12521;&#12452;&#12531;\04%20&#22823;&#38442;&#37117;&#24066;&#39749;&#21147;&#21109;&#36896;&#25126;&#30053;2025&#65288;&#35336;&#30011;&#26399;&#38291;&#65306;R3&#65374;R7&#65289;\R4&#24180;&#24230;&#65288;2022&#24180;&#24230;&#65289;\06_&#31532;2&#22238;&#25512;&#36914;&#20250;&#35696;\04.&#21442;&#32771;&#25351;&#27161;&#12289;&#12487;&#12540;&#12479;&#38598;\20.&#12464;&#12521;&#12531;&#12461;&#12517;&#12540;&#12502;&#22823;&#38442;%20&#20652;&#20107;&#31561;&#38283;&#20652;&#29366;&#27841;&#65288;&#22823;&#38442;&#24220;&#65289;\&#12464;&#12521;&#12531;&#12461;&#12517;&#12540;&#12502;&#22823;&#38442;%20&#20652;&#20107;&#31561;&#38283;&#20652;&#29366;&#27841;.xlsx" TargetMode="External"/></Relationships>
</file>

<file path=ppt/charts/_rels/chart21.xml.rels><?xml version="1.0" encoding="UTF-8" standalone="yes"?>
<Relationships xmlns="http://schemas.openxmlformats.org/package/2006/relationships"><Relationship Id="rId1" Type="http://schemas.openxmlformats.org/officeDocument/2006/relationships/oleObject" Target="file:///\\APFF001C\OA-ga0001$\&#12518;&#12540;&#12470;&#12540;&#20316;&#26989;&#29992;&#12501;&#12457;&#12523;&#12480;\50_&#37117;&#24066;&#39749;&#21147;&#25126;&#30053;&#12521;&#12452;&#12531;\04%20&#22823;&#38442;&#37117;&#24066;&#39749;&#21147;&#21109;&#36896;&#25126;&#30053;2025&#65288;&#35336;&#30011;&#26399;&#38291;&#65306;R3&#65374;R7&#65289;\R4&#24180;&#24230;&#65288;2022&#24180;&#24230;&#65289;\06_&#31532;2&#22238;&#25512;&#36914;&#20250;&#35696;\04.&#21442;&#32771;&#25351;&#27161;&#12289;&#12487;&#12540;&#12479;&#38598;\20.&#12464;&#12521;&#12531;&#12461;&#12517;&#12540;&#12502;&#22823;&#38442;%20&#20652;&#20107;&#31561;&#38283;&#20652;&#29366;&#27841;&#65288;&#22823;&#38442;&#24220;&#65289;\&#12464;&#12521;&#12531;&#12461;&#12517;&#12540;&#12502;&#22823;&#38442;%20&#20652;&#20107;&#31561;&#38283;&#20652;&#29366;&#27841;.xlsx" TargetMode="External"/></Relationships>
</file>

<file path=ppt/charts/_rels/chart22.xml.rels><?xml version="1.0" encoding="UTF-8" standalone="yes"?>
<Relationships xmlns="http://schemas.openxmlformats.org/package/2006/relationships"><Relationship Id="rId3" Type="http://schemas.openxmlformats.org/officeDocument/2006/relationships/oleObject" Target="file:///\\APFF001C\OA-ga0001$\&#12518;&#12540;&#12470;&#12540;&#20316;&#26989;&#29992;&#12501;&#12457;&#12523;&#12480;\50_&#37117;&#24066;&#39749;&#21147;&#25126;&#30053;&#12521;&#12452;&#12531;\04%20&#22823;&#38442;&#37117;&#24066;&#39749;&#21147;&#21109;&#36896;&#25126;&#30053;2025&#65288;&#35336;&#30011;&#26399;&#38291;&#65306;R3&#65374;R7&#65289;\R4&#24180;&#24230;&#65288;2022&#24180;&#24230;&#65289;\06_&#31532;2&#22238;&#25512;&#36914;&#20250;&#35696;\04.&#21442;&#32771;&#25351;&#27161;&#12289;&#12487;&#12540;&#12479;&#38598;\19.&#12452;&#12531;&#12486;&#12483;&#12463;&#12473;&#22823;&#38442;%20&#20652;&#20107;&#31561;&#38283;&#20652;&#29366;&#27841;&#65288;&#22269;&#38555;&#25285;&#24403;&#65289;\&#12452;&#12531;&#12486;&#12483;&#12463;&#12473;&#22823;&#38442;%20&#20652;&#20107;&#31561;&#38283;&#20652;&#29366;&#27841;.xlsx" TargetMode="External"/><Relationship Id="rId2" Type="http://schemas.microsoft.com/office/2011/relationships/chartColorStyle" Target="colors14.xml"/><Relationship Id="rId1" Type="http://schemas.microsoft.com/office/2011/relationships/chartStyle" Target="style14.xml"/></Relationships>
</file>

<file path=ppt/charts/_rels/chart23.xml.rels><?xml version="1.0" encoding="UTF-8" standalone="yes"?>
<Relationships xmlns="http://schemas.openxmlformats.org/package/2006/relationships"><Relationship Id="rId1" Type="http://schemas.openxmlformats.org/officeDocument/2006/relationships/oleObject" Target="file:///\\APFF001C\OA-ga0001$\&#12518;&#12540;&#12470;&#12540;&#20316;&#26989;&#29992;&#12501;&#12457;&#12523;&#12480;\50_&#37117;&#24066;&#39749;&#21147;&#25126;&#30053;&#12521;&#12452;&#12531;\04%20&#22823;&#38442;&#37117;&#24066;&#39749;&#21147;&#21109;&#36896;&#25126;&#30053;2025&#65288;&#35336;&#30011;&#26399;&#38291;&#65306;R3&#65374;R7&#65289;\R4&#24180;&#24230;&#65288;2022&#24180;&#24230;&#65289;\06_&#31532;2&#22238;&#25512;&#36914;&#20250;&#35696;\04.&#21442;&#32771;&#25351;&#27161;&#12289;&#12487;&#12540;&#12479;&#38598;\19.&#12452;&#12531;&#12486;&#12483;&#12463;&#12473;&#22823;&#38442;%20&#20652;&#20107;&#31561;&#38283;&#20652;&#29366;&#27841;&#65288;&#22269;&#38555;&#25285;&#24403;&#65289;\&#12452;&#12531;&#12486;&#12483;&#12463;&#12473;&#22823;&#38442;%20&#20652;&#20107;&#31561;&#38283;&#20652;&#29366;&#27841;.xlsx" TargetMode="External"/></Relationships>
</file>

<file path=ppt/charts/_rels/chart24.xml.rels><?xml version="1.0" encoding="UTF-8" standalone="yes"?>
<Relationships xmlns="http://schemas.openxmlformats.org/package/2006/relationships"><Relationship Id="rId3" Type="http://schemas.openxmlformats.org/officeDocument/2006/relationships/oleObject" Target="file:///\\APFF001C\OA-ga0001$\&#12518;&#12540;&#12470;&#12540;&#20316;&#26989;&#29992;&#12501;&#12457;&#12523;&#12480;\50_&#37117;&#24066;&#39749;&#21147;&#25126;&#30053;&#12521;&#12452;&#12531;\04%20&#22823;&#38442;&#37117;&#24066;&#39749;&#21147;&#21109;&#36896;&#25126;&#30053;2025&#65288;&#35336;&#30011;&#26399;&#38291;&#65306;R3&#65374;R7&#65289;\R4&#24180;&#24230;&#65288;2022&#24180;&#24230;&#65289;\06_&#21442;&#32771;&#25351;&#27161;&#12289;&#12487;&#12540;&#12479;&#38598;\&#26085;&#26412;&#12398;&#37117;&#24066;&#29305;&#24615;&#35413;&#20385;%202022&#65288;&#26862;&#35352;&#24565;&#36001;&#22243;%20&#37117;&#24066;&#25126;&#30053;&#30740;&#31350;&#25152;&#65289;\&#12521;&#12531;&#12461;&#12531;&#12464;&#24180;&#27425;&#25512;&#31227;.xlsx" TargetMode="External"/><Relationship Id="rId2" Type="http://schemas.microsoft.com/office/2011/relationships/chartColorStyle" Target="colors15.xml"/><Relationship Id="rId1" Type="http://schemas.microsoft.com/office/2011/relationships/chartStyle" Target="style15.xml"/></Relationships>
</file>

<file path=ppt/charts/_rels/chart25.xml.rels><?xml version="1.0" encoding="UTF-8" standalone="yes"?>
<Relationships xmlns="http://schemas.openxmlformats.org/package/2006/relationships"><Relationship Id="rId3" Type="http://schemas.openxmlformats.org/officeDocument/2006/relationships/oleObject" Target="file:///\\APFF001C\OA-ga0001$\&#12518;&#12540;&#12470;&#12540;&#20316;&#26989;&#29992;&#12501;&#12457;&#12523;&#12480;\50_&#37117;&#24066;&#39749;&#21147;&#25126;&#30053;&#12521;&#12452;&#12531;\04%20&#22823;&#38442;&#37117;&#24066;&#39749;&#21147;&#21109;&#36896;&#25126;&#30053;2025&#65288;&#35336;&#30011;&#26399;&#38291;&#65306;R3&#65374;R7&#65289;\R4&#24180;&#24230;&#65288;2022&#24180;&#24230;&#65289;\06_&#31532;2&#22238;&#25512;&#36914;&#20250;&#35696;\04.&#21442;&#32771;&#25351;&#27161;&#12289;&#12487;&#12540;&#12479;&#38598;\26.&#26032;&#35215;&#38525;&#24615;&#32773;&#25968;&#12289;&#30149;&#24202;&#20351;&#29992;&#29575;&#12289;&#37325;&#30151;&#30149;&#24202;&#20351;&#29992;&#29575;&#65288;&#22823;&#38442;&#24220;&#65289;\&#22823;&#38442;&#24220;%20&#26032;&#35215;&#38525;&#24615;&#32773;&#25968;&#12539;&#30149;&#24202;&#20351;&#29992;&#29575;&#12539;&#37325;&#30151;&#30149;&#24202;&#20351;&#29992;&#29575;&#12398;&#25512;&#31227;.xlsx" TargetMode="External"/><Relationship Id="rId2" Type="http://schemas.microsoft.com/office/2011/relationships/chartColorStyle" Target="colors16.xml"/><Relationship Id="rId1" Type="http://schemas.microsoft.com/office/2011/relationships/chartStyle" Target="style16.xml"/></Relationships>
</file>

<file path=ppt/charts/_rels/chart3.xml.rels><?xml version="1.0" encoding="UTF-8" standalone="yes"?>
<Relationships xmlns="http://schemas.openxmlformats.org/package/2006/relationships"><Relationship Id="rId3" Type="http://schemas.openxmlformats.org/officeDocument/2006/relationships/oleObject" Target="file:///\\APFF001C\OA-ga0001$\&#12518;&#12540;&#12470;&#12540;&#20316;&#26989;&#29992;&#12501;&#12457;&#12523;&#12480;\50_&#37117;&#24066;&#39749;&#21147;&#25126;&#30053;&#12521;&#12452;&#12531;\04%20&#22823;&#38442;&#37117;&#24066;&#39749;&#21147;&#21109;&#36896;&#25126;&#30053;2025&#65288;&#35336;&#30011;&#26399;&#38291;&#65306;R3&#65374;R7&#65289;\R4&#24180;&#24230;&#65288;2022&#24180;&#24230;&#65289;\06_&#31532;2&#22238;&#25512;&#36914;&#20250;&#35696;\04.&#21442;&#32771;&#25351;&#27161;&#12289;&#12487;&#12540;&#12479;&#38598;\01.&#26085;&#37504;&#30701;&#35251;&#65288;&#26085;&#26412;&#37504;&#34892;&#65289;\DI&#12464;&#12521;&#12501;.xlsx" TargetMode="External"/><Relationship Id="rId2" Type="http://schemas.microsoft.com/office/2011/relationships/chartColorStyle" Target="colors1.xml"/><Relationship Id="rId1" Type="http://schemas.microsoft.com/office/2011/relationships/chartStyle" Target="style1.xml"/></Relationships>
</file>

<file path=ppt/charts/_rels/chart4.xml.rels><?xml version="1.0" encoding="UTF-8" standalone="yes"?>
<Relationships xmlns="http://schemas.openxmlformats.org/package/2006/relationships"><Relationship Id="rId3" Type="http://schemas.openxmlformats.org/officeDocument/2006/relationships/oleObject" Target="file:///\\APFF001C\OA-ga0001$\&#12518;&#12540;&#12470;&#12540;&#20316;&#26989;&#29992;&#12501;&#12457;&#12523;&#12480;\50_&#37117;&#24066;&#39749;&#21147;&#25126;&#30053;&#12521;&#12452;&#12531;\04%20&#22823;&#38442;&#37117;&#24066;&#39749;&#21147;&#21109;&#36896;&#25126;&#30053;2025&#65288;&#35336;&#30011;&#26399;&#38291;&#65306;R3&#65374;R7&#65289;\R4&#24180;&#24230;&#65288;2022&#24180;&#24230;&#65289;\06_&#31532;2&#22238;&#25512;&#36914;&#20250;&#35696;\04.&#21442;&#32771;&#25351;&#27161;&#12289;&#12487;&#12540;&#12479;&#38598;\02.&#26032;&#22411;&#12467;&#12525;&#12490;&#12454;&#12452;&#12523;&#12473;&#38306;&#36899;&#20498;&#29987;&#65288;&#24093;&#22269;&#12487;&#12540;&#12479;&#12496;&#12531;&#12463;&#65289;\&#26032;&#22411;&#12467;&#12525;&#12490;&#12454;&#12452;&#12523;&#12473;&#20498;&#29987;&#12398;&#26376;&#21029;&#30330;&#29983;&#20214;&#25968;.xlsx" TargetMode="External"/><Relationship Id="rId2" Type="http://schemas.microsoft.com/office/2011/relationships/chartColorStyle" Target="colors2.xml"/><Relationship Id="rId1" Type="http://schemas.microsoft.com/office/2011/relationships/chartStyle" Target="style2.xml"/></Relationships>
</file>

<file path=ppt/charts/_rels/chart5.xml.rels><?xml version="1.0" encoding="UTF-8" standalone="yes"?>
<Relationships xmlns="http://schemas.openxmlformats.org/package/2006/relationships"><Relationship Id="rId3" Type="http://schemas.openxmlformats.org/officeDocument/2006/relationships/oleObject" Target="file:///\\APFF001C\OA-ga0001$\&#12518;&#12540;&#12470;&#12540;&#20316;&#26989;&#29992;&#12501;&#12457;&#12523;&#12480;\50_&#37117;&#24066;&#39749;&#21147;&#25126;&#30053;&#12521;&#12452;&#12531;\04%20&#22823;&#38442;&#37117;&#24066;&#39749;&#21147;&#21109;&#36896;&#25126;&#30053;2025&#65288;&#35336;&#30011;&#26399;&#38291;&#65306;R3&#65374;R7&#65289;\R4&#24180;&#24230;&#65288;2022&#24180;&#24230;&#65289;\06_&#31532;2&#22238;&#25512;&#36914;&#20250;&#35696;\04.&#21442;&#32771;&#25351;&#27161;&#12289;&#12487;&#12540;&#12479;&#38598;\02.&#26032;&#22411;&#12467;&#12525;&#12490;&#12454;&#12452;&#12523;&#12473;&#38306;&#36899;&#20498;&#29987;&#65288;&#24093;&#22269;&#12487;&#12540;&#12479;&#12496;&#12531;&#12463;&#65289;\&#26032;&#22411;&#12467;&#12525;&#12490;&#12454;&#12452;&#12523;&#12473;&#20498;&#29987;&#12398;&#26376;&#21029;&#30330;&#29983;&#20214;&#25968;.xlsx" TargetMode="External"/><Relationship Id="rId2" Type="http://schemas.microsoft.com/office/2011/relationships/chartColorStyle" Target="colors3.xml"/><Relationship Id="rId1" Type="http://schemas.microsoft.com/office/2011/relationships/chartStyle" Target="style3.xml"/></Relationships>
</file>

<file path=ppt/charts/_rels/chart6.xml.rels><?xml version="1.0" encoding="UTF-8" standalone="yes"?>
<Relationships xmlns="http://schemas.openxmlformats.org/package/2006/relationships"><Relationship Id="rId3" Type="http://schemas.openxmlformats.org/officeDocument/2006/relationships/oleObject" Target="file:///\\APFF001C\OA-ga0001$\&#12518;&#12540;&#12470;&#12540;&#20316;&#26989;&#29992;&#12501;&#12457;&#12523;&#12480;\50_&#37117;&#24066;&#39749;&#21147;&#25126;&#30053;&#12521;&#12452;&#12531;\04%20&#22823;&#38442;&#37117;&#24066;&#39749;&#21147;&#21109;&#36896;&#25126;&#30053;2025&#65288;&#35336;&#30011;&#26399;&#38291;&#65306;R3&#65374;R7&#65289;\R4&#24180;&#24230;&#65288;2022&#24180;&#24230;&#65289;\06_&#31532;2&#22238;&#25512;&#36914;&#20250;&#35696;\04.&#21442;&#32771;&#25351;&#27161;&#12289;&#12487;&#12540;&#12479;&#38598;\02.&#26032;&#22411;&#12467;&#12525;&#12490;&#12454;&#12452;&#12523;&#12473;&#38306;&#36899;&#20498;&#29987;&#65288;&#24093;&#22269;&#12487;&#12540;&#12479;&#12496;&#12531;&#12463;&#65289;\&#26032;&#22411;&#12467;&#12525;&#12490;&#12454;&#12452;&#12523;&#12473;&#20498;&#29987;&#12398;&#26376;&#21029;&#30330;&#29983;&#20214;&#25968;.xlsx" TargetMode="External"/><Relationship Id="rId2" Type="http://schemas.microsoft.com/office/2011/relationships/chartColorStyle" Target="colors4.xml"/><Relationship Id="rId1" Type="http://schemas.microsoft.com/office/2011/relationships/chartStyle" Target="style4.xml"/></Relationships>
</file>

<file path=ppt/charts/_rels/chart7.xml.rels><?xml version="1.0" encoding="UTF-8" standalone="yes"?>
<Relationships xmlns="http://schemas.openxmlformats.org/package/2006/relationships"><Relationship Id="rId3" Type="http://schemas.openxmlformats.org/officeDocument/2006/relationships/oleObject" Target="file:///\\APFF001C\OA-ga0001$\&#12518;&#12540;&#12470;&#12540;&#20316;&#26989;&#29992;&#12501;&#12457;&#12523;&#12480;\50_&#37117;&#24066;&#39749;&#21147;&#25126;&#30053;&#12521;&#12452;&#12531;\04%20&#22823;&#38442;&#37117;&#24066;&#39749;&#21147;&#21109;&#36896;&#25126;&#30053;2025&#65288;&#35336;&#30011;&#26399;&#38291;&#65306;R3&#65374;R7&#65289;\R4&#24180;&#24230;&#65288;2022&#24180;&#24230;&#65289;\06_&#31532;2&#22238;&#25512;&#36914;&#20250;&#35696;\04.&#21442;&#32771;&#25351;&#27161;&#12289;&#12487;&#12540;&#12479;&#38598;\03.&#23487;&#27850;&#26053;&#34892;&#32113;&#35336;&#35519;&#26619;&#65288;&#35251;&#20809;&#24193;&#65289;\&#23487;&#27850;&#32773;&#25968;&#12398;&#29366;&#27841;.xlsx" TargetMode="External"/><Relationship Id="rId2" Type="http://schemas.microsoft.com/office/2011/relationships/chartColorStyle" Target="colors5.xml"/><Relationship Id="rId1" Type="http://schemas.microsoft.com/office/2011/relationships/chartStyle" Target="style5.xml"/></Relationships>
</file>

<file path=ppt/charts/_rels/chart8.xml.rels><?xml version="1.0" encoding="UTF-8" standalone="yes"?>
<Relationships xmlns="http://schemas.openxmlformats.org/package/2006/relationships"><Relationship Id="rId3" Type="http://schemas.openxmlformats.org/officeDocument/2006/relationships/oleObject" Target="file:///\\APFF001C\OA-ga0001$\&#12518;&#12540;&#12470;&#12540;&#20316;&#26989;&#29992;&#12501;&#12457;&#12523;&#12480;\50_&#37117;&#24066;&#39749;&#21147;&#25126;&#30053;&#12521;&#12452;&#12531;\04%20&#22823;&#38442;&#37117;&#24066;&#39749;&#21147;&#21109;&#36896;&#25126;&#30053;2025&#65288;&#35336;&#30011;&#26399;&#38291;&#65306;R3&#65374;R7&#65289;\R4&#24180;&#24230;&#65288;2022&#24180;&#24230;&#65289;\06_&#31532;2&#22238;&#25512;&#36914;&#20250;&#35696;\04.&#21442;&#32771;&#25351;&#27161;&#12289;&#12487;&#12540;&#12479;&#38598;\03.&#23487;&#27850;&#26053;&#34892;&#32113;&#35336;&#35519;&#26619;&#65288;&#35251;&#20809;&#24193;&#65289;\&#23487;&#27850;&#32773;&#25968;&#12398;&#29366;&#27841;.xlsx" TargetMode="External"/><Relationship Id="rId2" Type="http://schemas.microsoft.com/office/2011/relationships/chartColorStyle" Target="colors6.xml"/><Relationship Id="rId1" Type="http://schemas.microsoft.com/office/2011/relationships/chartStyle" Target="style6.xml"/></Relationships>
</file>

<file path=ppt/charts/_rels/chart9.xml.rels><?xml version="1.0" encoding="UTF-8" standalone="yes"?>
<Relationships xmlns="http://schemas.openxmlformats.org/package/2006/relationships"><Relationship Id="rId1" Type="http://schemas.openxmlformats.org/officeDocument/2006/relationships/oleObject" Target="file:///\\APFF001C\OA-ga0001$\&#12518;&#12540;&#12470;&#12540;&#20316;&#26989;&#29992;&#12501;&#12457;&#12523;&#12480;\50_&#37117;&#24066;&#39749;&#21147;&#25126;&#30053;&#12521;&#12452;&#12531;\04%20&#22823;&#38442;&#37117;&#24066;&#39749;&#21147;&#21109;&#36896;&#25126;&#30053;2025&#65288;&#35336;&#30011;&#26399;&#38291;&#65306;R3&#65374;R7&#65289;\R4&#24180;&#24230;&#65288;2022&#24180;&#24230;&#65289;\06_&#31532;2&#22238;&#25512;&#36914;&#20250;&#35696;\04.&#21442;&#32771;&#25351;&#27161;&#12289;&#12487;&#12540;&#12479;&#38598;\04.&#35370;&#26085;&#22806;&#23458;&#25968;&#65288;&#26085;&#26412;&#25919;&#24220;&#35251;&#20809;&#23616;&#65289;\&#22806;&#22269;&#20154;&#26053;&#34892;&#32773;&#25968;&#65288;&#20840;&#22269;&#65289;.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4527089072543616E-2"/>
          <c:y val="5.0671791155324095E-2"/>
          <c:w val="0.94513705234159784"/>
          <c:h val="0.79142423290396902"/>
        </c:manualLayout>
      </c:layout>
      <c:lineChart>
        <c:grouping val="standard"/>
        <c:varyColors val="0"/>
        <c:ser>
          <c:idx val="0"/>
          <c:order val="0"/>
          <c:tx>
            <c:strRef>
              <c:f>DI!$A$11</c:f>
              <c:strCache>
                <c:ptCount val="1"/>
                <c:pt idx="0">
                  <c:v>全産業</c:v>
                </c:pt>
              </c:strCache>
            </c:strRef>
          </c:tx>
          <c:spPr>
            <a:ln w="25400" cap="rnd" cmpd="sng">
              <a:solidFill>
                <a:schemeClr val="accent1"/>
              </a:solidFill>
              <a:round/>
            </a:ln>
            <a:effectLst/>
          </c:spPr>
          <c:marker>
            <c:symbol val="circle"/>
            <c:size val="7"/>
            <c:spPr>
              <a:solidFill>
                <a:schemeClr val="accent1"/>
              </a:solidFill>
              <a:ln w="9525">
                <a:noFill/>
              </a:ln>
              <a:effectLst/>
            </c:spPr>
          </c:marker>
          <c:cat>
            <c:multiLvlStrRef>
              <c:f>DI!$B$2:$R$3</c:f>
              <c:multiLvlStrCache>
                <c:ptCount val="17"/>
                <c:lvl>
                  <c:pt idx="0">
                    <c:v>3月</c:v>
                  </c:pt>
                  <c:pt idx="1">
                    <c:v>6月</c:v>
                  </c:pt>
                  <c:pt idx="2">
                    <c:v>9月</c:v>
                  </c:pt>
                  <c:pt idx="3">
                    <c:v>12月</c:v>
                  </c:pt>
                  <c:pt idx="4">
                    <c:v>3月</c:v>
                  </c:pt>
                  <c:pt idx="5">
                    <c:v>6月</c:v>
                  </c:pt>
                  <c:pt idx="6">
                    <c:v>9月</c:v>
                  </c:pt>
                  <c:pt idx="7">
                    <c:v>12月</c:v>
                  </c:pt>
                  <c:pt idx="8">
                    <c:v>3月</c:v>
                  </c:pt>
                  <c:pt idx="9">
                    <c:v>6月</c:v>
                  </c:pt>
                  <c:pt idx="10">
                    <c:v>9月</c:v>
                  </c:pt>
                  <c:pt idx="11">
                    <c:v>12月</c:v>
                  </c:pt>
                  <c:pt idx="12">
                    <c:v>3月</c:v>
                  </c:pt>
                  <c:pt idx="13">
                    <c:v>6月</c:v>
                  </c:pt>
                  <c:pt idx="14">
                    <c:v>9月</c:v>
                  </c:pt>
                  <c:pt idx="15">
                    <c:v>12月</c:v>
                  </c:pt>
                  <c:pt idx="16">
                    <c:v>3月</c:v>
                  </c:pt>
                </c:lvl>
                <c:lvl>
                  <c:pt idx="0">
                    <c:v>2019年</c:v>
                  </c:pt>
                  <c:pt idx="4">
                    <c:v>2020年</c:v>
                  </c:pt>
                  <c:pt idx="8">
                    <c:v>2021年</c:v>
                  </c:pt>
                  <c:pt idx="12">
                    <c:v>2022年</c:v>
                  </c:pt>
                  <c:pt idx="16">
                    <c:v>2023年</c:v>
                  </c:pt>
                </c:lvl>
              </c:multiLvlStrCache>
            </c:multiLvlStrRef>
          </c:cat>
          <c:val>
            <c:numRef>
              <c:f>DI!$B$11:$R$11</c:f>
              <c:numCache>
                <c:formatCode>General</c:formatCode>
                <c:ptCount val="17"/>
                <c:pt idx="0">
                  <c:v>12</c:v>
                </c:pt>
                <c:pt idx="1">
                  <c:v>9</c:v>
                </c:pt>
                <c:pt idx="2">
                  <c:v>5</c:v>
                </c:pt>
                <c:pt idx="3">
                  <c:v>2</c:v>
                </c:pt>
                <c:pt idx="4">
                  <c:v>-10</c:v>
                </c:pt>
                <c:pt idx="5">
                  <c:v>-36</c:v>
                </c:pt>
                <c:pt idx="6">
                  <c:v>-32</c:v>
                </c:pt>
                <c:pt idx="7">
                  <c:v>-20</c:v>
                </c:pt>
                <c:pt idx="8">
                  <c:v>-9</c:v>
                </c:pt>
                <c:pt idx="9">
                  <c:v>-5</c:v>
                </c:pt>
                <c:pt idx="10">
                  <c:v>-1</c:v>
                </c:pt>
                <c:pt idx="11">
                  <c:v>5</c:v>
                </c:pt>
                <c:pt idx="12">
                  <c:v>1</c:v>
                </c:pt>
                <c:pt idx="13">
                  <c:v>1</c:v>
                </c:pt>
                <c:pt idx="14">
                  <c:v>3</c:v>
                </c:pt>
                <c:pt idx="15">
                  <c:v>5</c:v>
                </c:pt>
                <c:pt idx="16">
                  <c:v>-1</c:v>
                </c:pt>
              </c:numCache>
            </c:numRef>
          </c:val>
          <c:smooth val="0"/>
          <c:extLst>
            <c:ext xmlns:c16="http://schemas.microsoft.com/office/drawing/2014/chart" uri="{C3380CC4-5D6E-409C-BE32-E72D297353CC}">
              <c16:uniqueId val="{00000000-C16A-4BBB-8D4B-40B054239FBE}"/>
            </c:ext>
          </c:extLst>
        </c:ser>
        <c:ser>
          <c:idx val="1"/>
          <c:order val="1"/>
          <c:tx>
            <c:strRef>
              <c:f>DI!$A$12</c:f>
              <c:strCache>
                <c:ptCount val="1"/>
                <c:pt idx="0">
                  <c:v>製造業</c:v>
                </c:pt>
              </c:strCache>
            </c:strRef>
          </c:tx>
          <c:spPr>
            <a:ln w="28575" cap="rnd">
              <a:solidFill>
                <a:schemeClr val="accent2"/>
              </a:solidFill>
              <a:prstDash val="sysDot"/>
              <a:round/>
            </a:ln>
            <a:effectLst/>
          </c:spPr>
          <c:marker>
            <c:symbol val="triangle"/>
            <c:size val="7"/>
            <c:spPr>
              <a:solidFill>
                <a:schemeClr val="accent2"/>
              </a:solidFill>
              <a:ln w="9525">
                <a:solidFill>
                  <a:schemeClr val="accent2"/>
                </a:solidFill>
              </a:ln>
              <a:effectLst/>
            </c:spPr>
          </c:marker>
          <c:cat>
            <c:multiLvlStrRef>
              <c:f>DI!$B$2:$R$3</c:f>
              <c:multiLvlStrCache>
                <c:ptCount val="17"/>
                <c:lvl>
                  <c:pt idx="0">
                    <c:v>3月</c:v>
                  </c:pt>
                  <c:pt idx="1">
                    <c:v>6月</c:v>
                  </c:pt>
                  <c:pt idx="2">
                    <c:v>9月</c:v>
                  </c:pt>
                  <c:pt idx="3">
                    <c:v>12月</c:v>
                  </c:pt>
                  <c:pt idx="4">
                    <c:v>3月</c:v>
                  </c:pt>
                  <c:pt idx="5">
                    <c:v>6月</c:v>
                  </c:pt>
                  <c:pt idx="6">
                    <c:v>9月</c:v>
                  </c:pt>
                  <c:pt idx="7">
                    <c:v>12月</c:v>
                  </c:pt>
                  <c:pt idx="8">
                    <c:v>3月</c:v>
                  </c:pt>
                  <c:pt idx="9">
                    <c:v>6月</c:v>
                  </c:pt>
                  <c:pt idx="10">
                    <c:v>9月</c:v>
                  </c:pt>
                  <c:pt idx="11">
                    <c:v>12月</c:v>
                  </c:pt>
                  <c:pt idx="12">
                    <c:v>3月</c:v>
                  </c:pt>
                  <c:pt idx="13">
                    <c:v>6月</c:v>
                  </c:pt>
                  <c:pt idx="14">
                    <c:v>9月</c:v>
                  </c:pt>
                  <c:pt idx="15">
                    <c:v>12月</c:v>
                  </c:pt>
                  <c:pt idx="16">
                    <c:v>3月</c:v>
                  </c:pt>
                </c:lvl>
                <c:lvl>
                  <c:pt idx="0">
                    <c:v>2019年</c:v>
                  </c:pt>
                  <c:pt idx="4">
                    <c:v>2020年</c:v>
                  </c:pt>
                  <c:pt idx="8">
                    <c:v>2021年</c:v>
                  </c:pt>
                  <c:pt idx="12">
                    <c:v>2022年</c:v>
                  </c:pt>
                  <c:pt idx="16">
                    <c:v>2023年</c:v>
                  </c:pt>
                </c:lvl>
              </c:multiLvlStrCache>
            </c:multiLvlStrRef>
          </c:cat>
          <c:val>
            <c:numRef>
              <c:f>DI!$B$12:$R$12</c:f>
              <c:numCache>
                <c:formatCode>General</c:formatCode>
                <c:ptCount val="17"/>
                <c:pt idx="0">
                  <c:v>6</c:v>
                </c:pt>
                <c:pt idx="1">
                  <c:v>4</c:v>
                </c:pt>
                <c:pt idx="2">
                  <c:v>-3</c:v>
                </c:pt>
                <c:pt idx="3">
                  <c:v>-6</c:v>
                </c:pt>
                <c:pt idx="4">
                  <c:v>-16</c:v>
                </c:pt>
                <c:pt idx="5">
                  <c:v>-42</c:v>
                </c:pt>
                <c:pt idx="6">
                  <c:v>-39</c:v>
                </c:pt>
                <c:pt idx="7">
                  <c:v>-24</c:v>
                </c:pt>
                <c:pt idx="8">
                  <c:v>-6</c:v>
                </c:pt>
                <c:pt idx="9">
                  <c:v>-1</c:v>
                </c:pt>
                <c:pt idx="10">
                  <c:v>3</c:v>
                </c:pt>
                <c:pt idx="11">
                  <c:v>7</c:v>
                </c:pt>
                <c:pt idx="12">
                  <c:v>5</c:v>
                </c:pt>
                <c:pt idx="13">
                  <c:v>-1</c:v>
                </c:pt>
                <c:pt idx="14">
                  <c:v>1</c:v>
                </c:pt>
                <c:pt idx="15">
                  <c:v>1</c:v>
                </c:pt>
                <c:pt idx="16">
                  <c:v>-2</c:v>
                </c:pt>
              </c:numCache>
            </c:numRef>
          </c:val>
          <c:smooth val="0"/>
          <c:extLst>
            <c:ext xmlns:c16="http://schemas.microsoft.com/office/drawing/2014/chart" uri="{C3380CC4-5D6E-409C-BE32-E72D297353CC}">
              <c16:uniqueId val="{00000001-C16A-4BBB-8D4B-40B054239FBE}"/>
            </c:ext>
          </c:extLst>
        </c:ser>
        <c:ser>
          <c:idx val="2"/>
          <c:order val="2"/>
          <c:tx>
            <c:strRef>
              <c:f>DI!$A$13</c:f>
              <c:strCache>
                <c:ptCount val="1"/>
                <c:pt idx="0">
                  <c:v>非製造業</c:v>
                </c:pt>
              </c:strCache>
            </c:strRef>
          </c:tx>
          <c:spPr>
            <a:ln w="25400" cap="rnd">
              <a:solidFill>
                <a:schemeClr val="accent6"/>
              </a:solidFill>
              <a:prstDash val="dash"/>
              <a:round/>
            </a:ln>
            <a:effectLst/>
          </c:spPr>
          <c:marker>
            <c:symbol val="square"/>
            <c:size val="7"/>
            <c:spPr>
              <a:noFill/>
              <a:ln w="9525">
                <a:solidFill>
                  <a:schemeClr val="accent6"/>
                </a:solidFill>
              </a:ln>
              <a:effectLst/>
            </c:spPr>
          </c:marker>
          <c:cat>
            <c:multiLvlStrRef>
              <c:f>DI!$B$2:$R$3</c:f>
              <c:multiLvlStrCache>
                <c:ptCount val="17"/>
                <c:lvl>
                  <c:pt idx="0">
                    <c:v>3月</c:v>
                  </c:pt>
                  <c:pt idx="1">
                    <c:v>6月</c:v>
                  </c:pt>
                  <c:pt idx="2">
                    <c:v>9月</c:v>
                  </c:pt>
                  <c:pt idx="3">
                    <c:v>12月</c:v>
                  </c:pt>
                  <c:pt idx="4">
                    <c:v>3月</c:v>
                  </c:pt>
                  <c:pt idx="5">
                    <c:v>6月</c:v>
                  </c:pt>
                  <c:pt idx="6">
                    <c:v>9月</c:v>
                  </c:pt>
                  <c:pt idx="7">
                    <c:v>12月</c:v>
                  </c:pt>
                  <c:pt idx="8">
                    <c:v>3月</c:v>
                  </c:pt>
                  <c:pt idx="9">
                    <c:v>6月</c:v>
                  </c:pt>
                  <c:pt idx="10">
                    <c:v>9月</c:v>
                  </c:pt>
                  <c:pt idx="11">
                    <c:v>12月</c:v>
                  </c:pt>
                  <c:pt idx="12">
                    <c:v>3月</c:v>
                  </c:pt>
                  <c:pt idx="13">
                    <c:v>6月</c:v>
                  </c:pt>
                  <c:pt idx="14">
                    <c:v>9月</c:v>
                  </c:pt>
                  <c:pt idx="15">
                    <c:v>12月</c:v>
                  </c:pt>
                  <c:pt idx="16">
                    <c:v>3月</c:v>
                  </c:pt>
                </c:lvl>
                <c:lvl>
                  <c:pt idx="0">
                    <c:v>2019年</c:v>
                  </c:pt>
                  <c:pt idx="4">
                    <c:v>2020年</c:v>
                  </c:pt>
                  <c:pt idx="8">
                    <c:v>2021年</c:v>
                  </c:pt>
                  <c:pt idx="12">
                    <c:v>2022年</c:v>
                  </c:pt>
                  <c:pt idx="16">
                    <c:v>2023年</c:v>
                  </c:pt>
                </c:lvl>
              </c:multiLvlStrCache>
            </c:multiLvlStrRef>
          </c:cat>
          <c:val>
            <c:numRef>
              <c:f>DI!$B$13:$R$13</c:f>
              <c:numCache>
                <c:formatCode>General</c:formatCode>
                <c:ptCount val="17"/>
                <c:pt idx="0">
                  <c:v>16</c:v>
                </c:pt>
                <c:pt idx="1">
                  <c:v>15</c:v>
                </c:pt>
                <c:pt idx="2">
                  <c:v>12</c:v>
                </c:pt>
                <c:pt idx="3">
                  <c:v>11</c:v>
                </c:pt>
                <c:pt idx="4">
                  <c:v>-3</c:v>
                </c:pt>
                <c:pt idx="5">
                  <c:v>-31</c:v>
                </c:pt>
                <c:pt idx="6">
                  <c:v>-25</c:v>
                </c:pt>
                <c:pt idx="7">
                  <c:v>-16</c:v>
                </c:pt>
                <c:pt idx="8">
                  <c:v>-14</c:v>
                </c:pt>
                <c:pt idx="9">
                  <c:v>-9</c:v>
                </c:pt>
                <c:pt idx="10">
                  <c:v>-6</c:v>
                </c:pt>
                <c:pt idx="11">
                  <c:v>4</c:v>
                </c:pt>
                <c:pt idx="12">
                  <c:v>-3</c:v>
                </c:pt>
                <c:pt idx="13">
                  <c:v>3</c:v>
                </c:pt>
                <c:pt idx="14">
                  <c:v>4</c:v>
                </c:pt>
                <c:pt idx="15">
                  <c:v>9</c:v>
                </c:pt>
                <c:pt idx="16">
                  <c:v>1</c:v>
                </c:pt>
              </c:numCache>
            </c:numRef>
          </c:val>
          <c:smooth val="0"/>
          <c:extLst>
            <c:ext xmlns:c16="http://schemas.microsoft.com/office/drawing/2014/chart" uri="{C3380CC4-5D6E-409C-BE32-E72D297353CC}">
              <c16:uniqueId val="{00000002-C16A-4BBB-8D4B-40B054239FBE}"/>
            </c:ext>
          </c:extLst>
        </c:ser>
        <c:dLbls>
          <c:showLegendKey val="0"/>
          <c:showVal val="0"/>
          <c:showCatName val="0"/>
          <c:showSerName val="0"/>
          <c:showPercent val="0"/>
          <c:showBubbleSize val="0"/>
        </c:dLbls>
        <c:marker val="1"/>
        <c:smooth val="0"/>
        <c:axId val="481726248"/>
        <c:axId val="481726904"/>
      </c:lineChart>
      <c:catAx>
        <c:axId val="481726248"/>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481726904"/>
        <c:crosses val="autoZero"/>
        <c:auto val="1"/>
        <c:lblAlgn val="ctr"/>
        <c:lblOffset val="100"/>
        <c:noMultiLvlLbl val="0"/>
      </c:catAx>
      <c:valAx>
        <c:axId val="48172690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481726248"/>
        <c:crosses val="autoZero"/>
        <c:crossBetween val="between"/>
      </c:valAx>
      <c:spPr>
        <a:noFill/>
        <a:ln>
          <a:noFill/>
        </a:ln>
      </c:spPr>
    </c:plotArea>
    <c:legend>
      <c:legendPos val="b"/>
      <c:layout>
        <c:manualLayout>
          <c:xMode val="edge"/>
          <c:yMode val="edge"/>
          <c:x val="0.59664944903581263"/>
          <c:y val="6.7963137501309043E-2"/>
          <c:w val="0.32274793388429751"/>
          <c:h val="5.7573567912870459E-2"/>
        </c:manualLayout>
      </c:layout>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legend>
    <c:plotVisOnly val="1"/>
    <c:dispBlanksAs val="gap"/>
    <c:showDLblsOverMax val="0"/>
  </c:chart>
  <c:spPr>
    <a:ln>
      <a:noFill/>
    </a:ln>
  </c:spPr>
  <c:txPr>
    <a:bodyPr/>
    <a:lstStyle/>
    <a:p>
      <a:pPr>
        <a:defRPr>
          <a:solidFill>
            <a:sysClr val="windowText" lastClr="000000"/>
          </a:solidFill>
          <a:latin typeface="Meiryo UI" panose="020B0604030504040204" pitchFamily="50" charset="-128"/>
          <a:ea typeface="Meiryo UI" panose="020B0604030504040204" pitchFamily="50" charset="-128"/>
        </a:defRPr>
      </a:pPr>
      <a:endParaRPr lang="ja-JP"/>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4024433444348184E-2"/>
          <c:y val="4.9669847662835526E-2"/>
          <c:w val="0.87221669210443742"/>
          <c:h val="0.74909863723144909"/>
        </c:manualLayout>
      </c:layout>
      <c:barChart>
        <c:barDir val="col"/>
        <c:grouping val="clustered"/>
        <c:varyColors val="0"/>
        <c:ser>
          <c:idx val="0"/>
          <c:order val="0"/>
          <c:tx>
            <c:strRef>
              <c:f>関西空港外国人入国者数!$B$4</c:f>
              <c:strCache>
                <c:ptCount val="1"/>
                <c:pt idx="0">
                  <c:v>関空外国人入国者数</c:v>
                </c:pt>
              </c:strCache>
            </c:strRef>
          </c:tx>
          <c:spPr>
            <a:solidFill>
              <a:schemeClr val="accent1">
                <a:lumMod val="60000"/>
                <a:lumOff val="40000"/>
              </a:schemeClr>
            </a:solidFill>
            <a:ln>
              <a:noFill/>
            </a:ln>
            <a:effectLst/>
          </c:spPr>
          <c:invertIfNegative val="0"/>
          <c:cat>
            <c:multiLvlStrRef>
              <c:f>関西空港外国人入国者数!$O$2:$AY$3</c:f>
              <c:multiLvlStrCache>
                <c:ptCount val="37"/>
                <c:lvl>
                  <c:pt idx="0">
                    <c:v>1月</c:v>
                  </c:pt>
                  <c:pt idx="1">
                    <c:v>2月</c:v>
                  </c:pt>
                  <c:pt idx="2">
                    <c:v>3月</c:v>
                  </c:pt>
                  <c:pt idx="3">
                    <c:v>4月</c:v>
                  </c:pt>
                  <c:pt idx="4">
                    <c:v>5月</c:v>
                  </c:pt>
                  <c:pt idx="5">
                    <c:v>6月</c:v>
                  </c:pt>
                  <c:pt idx="6">
                    <c:v>7月</c:v>
                  </c:pt>
                  <c:pt idx="7">
                    <c:v>8月</c:v>
                  </c:pt>
                  <c:pt idx="8">
                    <c:v>9月</c:v>
                  </c:pt>
                  <c:pt idx="9">
                    <c:v>10月</c:v>
                  </c:pt>
                  <c:pt idx="10">
                    <c:v>11月</c:v>
                  </c:pt>
                  <c:pt idx="11">
                    <c:v>12月</c:v>
                  </c:pt>
                  <c:pt idx="12">
                    <c:v>1月</c:v>
                  </c:pt>
                  <c:pt idx="13">
                    <c:v>2月</c:v>
                  </c:pt>
                  <c:pt idx="14">
                    <c:v>3月</c:v>
                  </c:pt>
                  <c:pt idx="15">
                    <c:v>4月</c:v>
                  </c:pt>
                  <c:pt idx="16">
                    <c:v>5月</c:v>
                  </c:pt>
                  <c:pt idx="17">
                    <c:v>6月</c:v>
                  </c:pt>
                  <c:pt idx="18">
                    <c:v>7月</c:v>
                  </c:pt>
                  <c:pt idx="19">
                    <c:v>8月</c:v>
                  </c:pt>
                  <c:pt idx="20">
                    <c:v>9月</c:v>
                  </c:pt>
                  <c:pt idx="21">
                    <c:v>10月</c:v>
                  </c:pt>
                  <c:pt idx="22">
                    <c:v>11月</c:v>
                  </c:pt>
                  <c:pt idx="23">
                    <c:v>12月</c:v>
                  </c:pt>
                  <c:pt idx="24">
                    <c:v>1月</c:v>
                  </c:pt>
                  <c:pt idx="25">
                    <c:v>2月</c:v>
                  </c:pt>
                  <c:pt idx="26">
                    <c:v>3月</c:v>
                  </c:pt>
                  <c:pt idx="27">
                    <c:v>4月</c:v>
                  </c:pt>
                  <c:pt idx="28">
                    <c:v>5月</c:v>
                  </c:pt>
                  <c:pt idx="29">
                    <c:v>6月</c:v>
                  </c:pt>
                  <c:pt idx="30">
                    <c:v>7月</c:v>
                  </c:pt>
                  <c:pt idx="31">
                    <c:v>8月</c:v>
                  </c:pt>
                  <c:pt idx="32">
                    <c:v>9月</c:v>
                  </c:pt>
                  <c:pt idx="33">
                    <c:v>10月</c:v>
                  </c:pt>
                  <c:pt idx="34">
                    <c:v>11月</c:v>
                  </c:pt>
                  <c:pt idx="35">
                    <c:v>12月</c:v>
                  </c:pt>
                  <c:pt idx="36">
                    <c:v>1月</c:v>
                  </c:pt>
                </c:lvl>
                <c:lvl>
                  <c:pt idx="0">
                    <c:v>2020年</c:v>
                  </c:pt>
                  <c:pt idx="12">
                    <c:v>2021年</c:v>
                  </c:pt>
                  <c:pt idx="24">
                    <c:v>2022年</c:v>
                  </c:pt>
                  <c:pt idx="36">
                    <c:v>2023年</c:v>
                  </c:pt>
                </c:lvl>
              </c:multiLvlStrCache>
            </c:multiLvlStrRef>
          </c:cat>
          <c:val>
            <c:numRef>
              <c:f>関西空港外国人入国者数!$O$4:$AY$4</c:f>
              <c:numCache>
                <c:formatCode>#,##0;"△ "#,##0</c:formatCode>
                <c:ptCount val="37"/>
                <c:pt idx="0">
                  <c:v>709555</c:v>
                </c:pt>
                <c:pt idx="1">
                  <c:v>228987</c:v>
                </c:pt>
                <c:pt idx="2">
                  <c:v>35696</c:v>
                </c:pt>
                <c:pt idx="3">
                  <c:v>393</c:v>
                </c:pt>
                <c:pt idx="4">
                  <c:v>182</c:v>
                </c:pt>
                <c:pt idx="5">
                  <c:v>577</c:v>
                </c:pt>
                <c:pt idx="6">
                  <c:v>834</c:v>
                </c:pt>
                <c:pt idx="7">
                  <c:v>1616</c:v>
                </c:pt>
                <c:pt idx="8">
                  <c:v>2467</c:v>
                </c:pt>
                <c:pt idx="9">
                  <c:v>5381</c:v>
                </c:pt>
                <c:pt idx="10">
                  <c:v>11945</c:v>
                </c:pt>
                <c:pt idx="11">
                  <c:v>13553</c:v>
                </c:pt>
                <c:pt idx="12">
                  <c:v>10919</c:v>
                </c:pt>
                <c:pt idx="13">
                  <c:v>1881</c:v>
                </c:pt>
                <c:pt idx="14">
                  <c:v>3129</c:v>
                </c:pt>
                <c:pt idx="15">
                  <c:v>2341</c:v>
                </c:pt>
                <c:pt idx="16">
                  <c:v>2002</c:v>
                </c:pt>
                <c:pt idx="17">
                  <c:v>2361</c:v>
                </c:pt>
                <c:pt idx="18">
                  <c:v>2774</c:v>
                </c:pt>
                <c:pt idx="19">
                  <c:v>2476</c:v>
                </c:pt>
                <c:pt idx="20">
                  <c:v>3079</c:v>
                </c:pt>
                <c:pt idx="21">
                  <c:v>3743</c:v>
                </c:pt>
                <c:pt idx="22">
                  <c:v>3678</c:v>
                </c:pt>
                <c:pt idx="23">
                  <c:v>2738</c:v>
                </c:pt>
                <c:pt idx="24">
                  <c:v>3497</c:v>
                </c:pt>
                <c:pt idx="25">
                  <c:v>3499</c:v>
                </c:pt>
                <c:pt idx="26">
                  <c:v>10284</c:v>
                </c:pt>
                <c:pt idx="27">
                  <c:v>21616</c:v>
                </c:pt>
                <c:pt idx="28">
                  <c:v>27161</c:v>
                </c:pt>
                <c:pt idx="29">
                  <c:v>23463</c:v>
                </c:pt>
                <c:pt idx="30">
                  <c:v>25189</c:v>
                </c:pt>
                <c:pt idx="31">
                  <c:v>34311</c:v>
                </c:pt>
                <c:pt idx="32">
                  <c:v>41456</c:v>
                </c:pt>
                <c:pt idx="33">
                  <c:v>116657</c:v>
                </c:pt>
                <c:pt idx="34">
                  <c:v>247089</c:v>
                </c:pt>
                <c:pt idx="35">
                  <c:v>331249</c:v>
                </c:pt>
                <c:pt idx="36">
                  <c:v>379298</c:v>
                </c:pt>
              </c:numCache>
            </c:numRef>
          </c:val>
          <c:extLst>
            <c:ext xmlns:c16="http://schemas.microsoft.com/office/drawing/2014/chart" uri="{C3380CC4-5D6E-409C-BE32-E72D297353CC}">
              <c16:uniqueId val="{00000000-281D-4E91-BD8C-7BE1BFD996F5}"/>
            </c:ext>
          </c:extLst>
        </c:ser>
        <c:dLbls>
          <c:showLegendKey val="0"/>
          <c:showVal val="0"/>
          <c:showCatName val="0"/>
          <c:showSerName val="0"/>
          <c:showPercent val="0"/>
          <c:showBubbleSize val="0"/>
        </c:dLbls>
        <c:gapWidth val="219"/>
        <c:overlap val="-27"/>
        <c:axId val="694202288"/>
        <c:axId val="694200320"/>
      </c:barChart>
      <c:lineChart>
        <c:grouping val="standard"/>
        <c:varyColors val="0"/>
        <c:ser>
          <c:idx val="1"/>
          <c:order val="1"/>
          <c:tx>
            <c:strRef>
              <c:f>関西空港外国人入国者数!$B$6</c:f>
              <c:strCache>
                <c:ptCount val="1"/>
                <c:pt idx="0">
                  <c:v>2019年同月比</c:v>
                </c:pt>
              </c:strCache>
            </c:strRef>
          </c:tx>
          <c:spPr>
            <a:ln w="28575" cap="rnd">
              <a:solidFill>
                <a:schemeClr val="accent2"/>
              </a:solidFill>
              <a:round/>
            </a:ln>
            <a:effectLst/>
          </c:spPr>
          <c:marker>
            <c:symbol val="circle"/>
            <c:size val="6"/>
            <c:spPr>
              <a:solidFill>
                <a:schemeClr val="accent2"/>
              </a:solidFill>
              <a:ln w="9525">
                <a:solidFill>
                  <a:schemeClr val="accent2"/>
                </a:solidFill>
              </a:ln>
              <a:effectLst/>
            </c:spPr>
          </c:marker>
          <c:cat>
            <c:multiLvlStrRef>
              <c:f>関西空港外国人入国者数!$O$2:$AY$3</c:f>
              <c:multiLvlStrCache>
                <c:ptCount val="37"/>
                <c:lvl>
                  <c:pt idx="0">
                    <c:v>1月</c:v>
                  </c:pt>
                  <c:pt idx="1">
                    <c:v>2月</c:v>
                  </c:pt>
                  <c:pt idx="2">
                    <c:v>3月</c:v>
                  </c:pt>
                  <c:pt idx="3">
                    <c:v>4月</c:v>
                  </c:pt>
                  <c:pt idx="4">
                    <c:v>5月</c:v>
                  </c:pt>
                  <c:pt idx="5">
                    <c:v>6月</c:v>
                  </c:pt>
                  <c:pt idx="6">
                    <c:v>7月</c:v>
                  </c:pt>
                  <c:pt idx="7">
                    <c:v>8月</c:v>
                  </c:pt>
                  <c:pt idx="8">
                    <c:v>9月</c:v>
                  </c:pt>
                  <c:pt idx="9">
                    <c:v>10月</c:v>
                  </c:pt>
                  <c:pt idx="10">
                    <c:v>11月</c:v>
                  </c:pt>
                  <c:pt idx="11">
                    <c:v>12月</c:v>
                  </c:pt>
                  <c:pt idx="12">
                    <c:v>1月</c:v>
                  </c:pt>
                  <c:pt idx="13">
                    <c:v>2月</c:v>
                  </c:pt>
                  <c:pt idx="14">
                    <c:v>3月</c:v>
                  </c:pt>
                  <c:pt idx="15">
                    <c:v>4月</c:v>
                  </c:pt>
                  <c:pt idx="16">
                    <c:v>5月</c:v>
                  </c:pt>
                  <c:pt idx="17">
                    <c:v>6月</c:v>
                  </c:pt>
                  <c:pt idx="18">
                    <c:v>7月</c:v>
                  </c:pt>
                  <c:pt idx="19">
                    <c:v>8月</c:v>
                  </c:pt>
                  <c:pt idx="20">
                    <c:v>9月</c:v>
                  </c:pt>
                  <c:pt idx="21">
                    <c:v>10月</c:v>
                  </c:pt>
                  <c:pt idx="22">
                    <c:v>11月</c:v>
                  </c:pt>
                  <c:pt idx="23">
                    <c:v>12月</c:v>
                  </c:pt>
                  <c:pt idx="24">
                    <c:v>1月</c:v>
                  </c:pt>
                  <c:pt idx="25">
                    <c:v>2月</c:v>
                  </c:pt>
                  <c:pt idx="26">
                    <c:v>3月</c:v>
                  </c:pt>
                  <c:pt idx="27">
                    <c:v>4月</c:v>
                  </c:pt>
                  <c:pt idx="28">
                    <c:v>5月</c:v>
                  </c:pt>
                  <c:pt idx="29">
                    <c:v>6月</c:v>
                  </c:pt>
                  <c:pt idx="30">
                    <c:v>7月</c:v>
                  </c:pt>
                  <c:pt idx="31">
                    <c:v>8月</c:v>
                  </c:pt>
                  <c:pt idx="32">
                    <c:v>9月</c:v>
                  </c:pt>
                  <c:pt idx="33">
                    <c:v>10月</c:v>
                  </c:pt>
                  <c:pt idx="34">
                    <c:v>11月</c:v>
                  </c:pt>
                  <c:pt idx="35">
                    <c:v>12月</c:v>
                  </c:pt>
                  <c:pt idx="36">
                    <c:v>1月</c:v>
                  </c:pt>
                </c:lvl>
                <c:lvl>
                  <c:pt idx="0">
                    <c:v>2020年</c:v>
                  </c:pt>
                  <c:pt idx="12">
                    <c:v>2021年</c:v>
                  </c:pt>
                  <c:pt idx="24">
                    <c:v>2022年</c:v>
                  </c:pt>
                  <c:pt idx="36">
                    <c:v>2023年</c:v>
                  </c:pt>
                </c:lvl>
              </c:multiLvlStrCache>
            </c:multiLvlStrRef>
          </c:cat>
          <c:val>
            <c:numRef>
              <c:f>関西空港外国人入国者数!$O$6:$AY$6</c:f>
              <c:numCache>
                <c:formatCode>#,##0.0_ </c:formatCode>
                <c:ptCount val="37"/>
                <c:pt idx="0">
                  <c:v>2.0804380414735313</c:v>
                </c:pt>
                <c:pt idx="1">
                  <c:v>-66.067755721390085</c:v>
                </c:pt>
                <c:pt idx="2">
                  <c:v>-95.085226490430955</c:v>
                </c:pt>
                <c:pt idx="3">
                  <c:v>-99.948574815791844</c:v>
                </c:pt>
                <c:pt idx="4">
                  <c:v>-99.975869717688965</c:v>
                </c:pt>
                <c:pt idx="5">
                  <c:v>-99.924661039964903</c:v>
                </c:pt>
                <c:pt idx="6">
                  <c:v>-99.891092716139823</c:v>
                </c:pt>
                <c:pt idx="7">
                  <c:v>-99.757303424785079</c:v>
                </c:pt>
                <c:pt idx="8">
                  <c:v>-99.588842926998367</c:v>
                </c:pt>
                <c:pt idx="9">
                  <c:v>-99.174266453673141</c:v>
                </c:pt>
                <c:pt idx="10">
                  <c:v>-98.214936846572741</c:v>
                </c:pt>
                <c:pt idx="11">
                  <c:v>-97.898756432180505</c:v>
                </c:pt>
                <c:pt idx="12">
                  <c:v>-98.429133325852334</c:v>
                </c:pt>
                <c:pt idx="13">
                  <c:v>-99.721265611200351</c:v>
                </c:pt>
                <c:pt idx="14">
                  <c:v>-99.569186286658407</c:v>
                </c:pt>
                <c:pt idx="15">
                  <c:v>-99.69367339381354</c:v>
                </c:pt>
                <c:pt idx="16">
                  <c:v>-99.734566894578506</c:v>
                </c:pt>
                <c:pt idx="17">
                  <c:v>-99.691723943426581</c:v>
                </c:pt>
                <c:pt idx="18">
                  <c:v>-99.637759226105359</c:v>
                </c:pt>
                <c:pt idx="19">
                  <c:v>-99.628145593915761</c:v>
                </c:pt>
                <c:pt idx="20">
                  <c:v>-99.48684530694284</c:v>
                </c:pt>
                <c:pt idx="21">
                  <c:v>-99.425623366678792</c:v>
                </c:pt>
                <c:pt idx="22">
                  <c:v>-99.450358955353252</c:v>
                </c:pt>
                <c:pt idx="23">
                  <c:v>-99.575503217834452</c:v>
                </c:pt>
                <c:pt idx="24">
                  <c:v>-99.496902577205375</c:v>
                </c:pt>
                <c:pt idx="25">
                  <c:v>-99.481503654221171</c:v>
                </c:pt>
                <c:pt idx="26">
                  <c:v>-98.584056175134236</c:v>
                </c:pt>
                <c:pt idx="27">
                  <c:v>-97.171484015665712</c:v>
                </c:pt>
                <c:pt idx="28">
                  <c:v>-96.398886824998442</c:v>
                </c:pt>
                <c:pt idx="29">
                  <c:v>-96.93643324210835</c:v>
                </c:pt>
                <c:pt idx="30">
                  <c:v>-96.710712742021627</c:v>
                </c:pt>
                <c:pt idx="31">
                  <c:v>-94.847053098886832</c:v>
                </c:pt>
                <c:pt idx="32">
                  <c:v>-93.090827880682781</c:v>
                </c:pt>
                <c:pt idx="33">
                  <c:v>-82.098569352564127</c:v>
                </c:pt>
                <c:pt idx="34">
                  <c:v>-63.074971158041969</c:v>
                </c:pt>
                <c:pt idx="35">
                  <c:v>-48.64348626897096</c:v>
                </c:pt>
                <c:pt idx="36">
                  <c:v>-45.432128604188783</c:v>
                </c:pt>
              </c:numCache>
            </c:numRef>
          </c:val>
          <c:smooth val="0"/>
          <c:extLst>
            <c:ext xmlns:c16="http://schemas.microsoft.com/office/drawing/2014/chart" uri="{C3380CC4-5D6E-409C-BE32-E72D297353CC}">
              <c16:uniqueId val="{00000001-281D-4E91-BD8C-7BE1BFD996F5}"/>
            </c:ext>
          </c:extLst>
        </c:ser>
        <c:dLbls>
          <c:showLegendKey val="0"/>
          <c:showVal val="0"/>
          <c:showCatName val="0"/>
          <c:showSerName val="0"/>
          <c:showPercent val="0"/>
          <c:showBubbleSize val="0"/>
        </c:dLbls>
        <c:marker val="1"/>
        <c:smooth val="0"/>
        <c:axId val="287689008"/>
        <c:axId val="350703152"/>
      </c:lineChart>
      <c:catAx>
        <c:axId val="6942022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7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694200320"/>
        <c:crosses val="autoZero"/>
        <c:auto val="1"/>
        <c:lblAlgn val="ctr"/>
        <c:lblOffset val="100"/>
        <c:noMultiLvlLbl val="0"/>
      </c:catAx>
      <c:valAx>
        <c:axId val="694200320"/>
        <c:scaling>
          <c:orientation val="minMax"/>
        </c:scaling>
        <c:delete val="0"/>
        <c:axPos val="l"/>
        <c:majorGridlines>
          <c:spPr>
            <a:ln w="9525" cap="flat" cmpd="sng" algn="ctr">
              <a:solidFill>
                <a:schemeClr val="tx1">
                  <a:lumMod val="15000"/>
                  <a:lumOff val="85000"/>
                </a:schemeClr>
              </a:solidFill>
              <a:round/>
            </a:ln>
            <a:effectLst/>
          </c:spPr>
        </c:majorGridlines>
        <c:numFmt formatCode="#,##0;&quot;△ &quot;#,##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694202288"/>
        <c:crosses val="autoZero"/>
        <c:crossBetween val="between"/>
      </c:valAx>
      <c:valAx>
        <c:axId val="350703152"/>
        <c:scaling>
          <c:orientation val="minMax"/>
          <c:max val="20"/>
          <c:min val="-100"/>
        </c:scaling>
        <c:delete val="0"/>
        <c:axPos val="r"/>
        <c:numFmt formatCode="#,##0.0_ " sourceLinked="1"/>
        <c:majorTickMark val="out"/>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287689008"/>
        <c:crosses val="max"/>
        <c:crossBetween val="between"/>
      </c:valAx>
      <c:catAx>
        <c:axId val="287689008"/>
        <c:scaling>
          <c:orientation val="minMax"/>
        </c:scaling>
        <c:delete val="1"/>
        <c:axPos val="b"/>
        <c:numFmt formatCode="General" sourceLinked="1"/>
        <c:majorTickMark val="out"/>
        <c:minorTickMark val="none"/>
        <c:tickLblPos val="nextTo"/>
        <c:crossAx val="350703152"/>
        <c:crosses val="autoZero"/>
        <c:auto val="1"/>
        <c:lblAlgn val="ctr"/>
        <c:lblOffset val="100"/>
        <c:noMultiLvlLbl val="0"/>
      </c:catAx>
      <c:spPr>
        <a:noFill/>
        <a:ln>
          <a:noFill/>
        </a:ln>
      </c:spPr>
    </c:plotArea>
    <c:legend>
      <c:legendPos val="b"/>
      <c:layout>
        <c:manualLayout>
          <c:xMode val="edge"/>
          <c:yMode val="edge"/>
          <c:x val="9.7565917291146262E-2"/>
          <c:y val="4.5895959278981206E-2"/>
          <c:w val="0.27311827956989249"/>
          <c:h val="9.6961199294532632E-2"/>
        </c:manualLayout>
      </c:layout>
      <c:overlay val="0"/>
      <c:spPr>
        <a:noFill/>
        <a:ln>
          <a:noFill/>
        </a:ln>
        <a:effectLst/>
      </c:spPr>
      <c:txPr>
        <a:bodyPr rot="0" spcFirstLastPara="1" vertOverflow="ellipsis" vert="horz" wrap="square" anchor="ctr" anchorCtr="1"/>
        <a:lstStyle/>
        <a:p>
          <a:pPr>
            <a:defRPr sz="8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legend>
    <c:plotVisOnly val="1"/>
    <c:dispBlanksAs val="gap"/>
    <c:showDLblsOverMax val="0"/>
  </c:chart>
  <c:spPr>
    <a:noFill/>
    <a:ln w="9525" cap="flat" cmpd="sng" algn="ctr">
      <a:noFill/>
      <a:round/>
    </a:ln>
    <a:effectLst/>
  </c:spPr>
  <c:txPr>
    <a:bodyPr/>
    <a:lstStyle/>
    <a:p>
      <a:pPr>
        <a:defRPr sz="900">
          <a:solidFill>
            <a:sysClr val="windowText" lastClr="000000"/>
          </a:solidFill>
          <a:latin typeface="Meiryo UI" panose="020B0604030504040204" pitchFamily="50" charset="-128"/>
          <a:ea typeface="Meiryo UI" panose="020B0604030504040204" pitchFamily="50" charset="-128"/>
        </a:defRPr>
      </a:pPr>
      <a:endParaRPr lang="ja-JP"/>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5"/>
          <c:order val="5"/>
          <c:tx>
            <c:strRef>
              <c:f>Sheet1!$A$8</c:f>
              <c:strCache>
                <c:ptCount val="1"/>
                <c:pt idx="0">
                  <c:v>全国</c:v>
                </c:pt>
              </c:strCache>
            </c:strRef>
          </c:tx>
          <c:spPr>
            <a:solidFill>
              <a:schemeClr val="accent1">
                <a:lumMod val="40000"/>
                <a:lumOff val="60000"/>
              </a:schemeClr>
            </a:solidFill>
            <a:ln>
              <a:noFill/>
            </a:ln>
            <a:effectLst/>
          </c:spPr>
          <c:invertIfNegative val="0"/>
          <c:cat>
            <c:strRef>
              <c:f>Sheet1!$B$2:$M$2</c:f>
              <c:strCache>
                <c:ptCount val="12"/>
                <c:pt idx="0">
                  <c:v>2010年</c:v>
                </c:pt>
                <c:pt idx="1">
                  <c:v>2011年</c:v>
                </c:pt>
                <c:pt idx="2">
                  <c:v>2012年</c:v>
                </c:pt>
                <c:pt idx="3">
                  <c:v>2013年</c:v>
                </c:pt>
                <c:pt idx="4">
                  <c:v>2014年</c:v>
                </c:pt>
                <c:pt idx="5">
                  <c:v>2015年</c:v>
                </c:pt>
                <c:pt idx="6">
                  <c:v>2016年</c:v>
                </c:pt>
                <c:pt idx="7">
                  <c:v>2017年</c:v>
                </c:pt>
                <c:pt idx="8">
                  <c:v>2018年</c:v>
                </c:pt>
                <c:pt idx="9">
                  <c:v>2019年</c:v>
                </c:pt>
                <c:pt idx="10">
                  <c:v>2020年</c:v>
                </c:pt>
                <c:pt idx="11">
                  <c:v>2021年</c:v>
                </c:pt>
              </c:strCache>
            </c:strRef>
          </c:cat>
          <c:val>
            <c:numRef>
              <c:f>Sheet1!$B$8:$M$8</c:f>
              <c:numCache>
                <c:formatCode>#,##0_);[Red]\(#,##0\)</c:formatCode>
                <c:ptCount val="12"/>
                <c:pt idx="0">
                  <c:v>2159</c:v>
                </c:pt>
                <c:pt idx="1">
                  <c:v>1892</c:v>
                </c:pt>
                <c:pt idx="2">
                  <c:v>2337</c:v>
                </c:pt>
                <c:pt idx="3">
                  <c:v>2427</c:v>
                </c:pt>
                <c:pt idx="4">
                  <c:v>2590</c:v>
                </c:pt>
                <c:pt idx="5">
                  <c:v>2847</c:v>
                </c:pt>
                <c:pt idx="6">
                  <c:v>3112</c:v>
                </c:pt>
                <c:pt idx="7">
                  <c:v>3313</c:v>
                </c:pt>
                <c:pt idx="8">
                  <c:v>3433</c:v>
                </c:pt>
                <c:pt idx="9">
                  <c:v>3621</c:v>
                </c:pt>
                <c:pt idx="10">
                  <c:v>222</c:v>
                </c:pt>
                <c:pt idx="11">
                  <c:v>29</c:v>
                </c:pt>
              </c:numCache>
            </c:numRef>
          </c:val>
          <c:extLst>
            <c:ext xmlns:c16="http://schemas.microsoft.com/office/drawing/2014/chart" uri="{C3380CC4-5D6E-409C-BE32-E72D297353CC}">
              <c16:uniqueId val="{00000000-E967-4227-BF34-8CE17E8418A6}"/>
            </c:ext>
          </c:extLst>
        </c:ser>
        <c:dLbls>
          <c:showLegendKey val="0"/>
          <c:showVal val="0"/>
          <c:showCatName val="0"/>
          <c:showSerName val="0"/>
          <c:showPercent val="0"/>
          <c:showBubbleSize val="0"/>
        </c:dLbls>
        <c:gapWidth val="150"/>
        <c:axId val="343008640"/>
        <c:axId val="343011592"/>
      </c:barChart>
      <c:lineChart>
        <c:grouping val="standard"/>
        <c:varyColors val="0"/>
        <c:ser>
          <c:idx val="2"/>
          <c:order val="0"/>
          <c:tx>
            <c:strRef>
              <c:f>Sheet1!$A$3</c:f>
              <c:strCache>
                <c:ptCount val="1"/>
                <c:pt idx="0">
                  <c:v>大阪府</c:v>
                </c:pt>
              </c:strCache>
            </c:strRef>
          </c:tx>
          <c:spPr>
            <a:ln w="25400" cap="rnd">
              <a:solidFill>
                <a:srgbClr val="FF0000"/>
              </a:solidFill>
              <a:round/>
            </a:ln>
            <a:effectLst/>
          </c:spPr>
          <c:marker>
            <c:symbol val="circle"/>
            <c:size val="6"/>
            <c:spPr>
              <a:solidFill>
                <a:srgbClr val="FF0000"/>
              </a:solidFill>
              <a:ln w="9525">
                <a:solidFill>
                  <a:srgbClr val="FF0000"/>
                </a:solidFill>
              </a:ln>
              <a:effectLst/>
            </c:spPr>
          </c:marker>
          <c:cat>
            <c:strRef>
              <c:f>Sheet1!$B$2:$M$2</c:f>
              <c:strCache>
                <c:ptCount val="12"/>
                <c:pt idx="0">
                  <c:v>2010年</c:v>
                </c:pt>
                <c:pt idx="1">
                  <c:v>2011年</c:v>
                </c:pt>
                <c:pt idx="2">
                  <c:v>2012年</c:v>
                </c:pt>
                <c:pt idx="3">
                  <c:v>2013年</c:v>
                </c:pt>
                <c:pt idx="4">
                  <c:v>2014年</c:v>
                </c:pt>
                <c:pt idx="5">
                  <c:v>2015年</c:v>
                </c:pt>
                <c:pt idx="6">
                  <c:v>2016年</c:v>
                </c:pt>
                <c:pt idx="7">
                  <c:v>2017年</c:v>
                </c:pt>
                <c:pt idx="8">
                  <c:v>2018年</c:v>
                </c:pt>
                <c:pt idx="9">
                  <c:v>2019年</c:v>
                </c:pt>
                <c:pt idx="10">
                  <c:v>2020年</c:v>
                </c:pt>
                <c:pt idx="11">
                  <c:v>2021年</c:v>
                </c:pt>
              </c:strCache>
            </c:strRef>
          </c:cat>
          <c:val>
            <c:numRef>
              <c:f>Sheet1!$B$3:$M$3</c:f>
              <c:numCache>
                <c:formatCode>#,##0_);[Red]\(#,##0\)</c:formatCode>
                <c:ptCount val="12"/>
                <c:pt idx="0">
                  <c:v>152</c:v>
                </c:pt>
                <c:pt idx="1">
                  <c:v>135</c:v>
                </c:pt>
                <c:pt idx="2">
                  <c:v>281</c:v>
                </c:pt>
                <c:pt idx="3">
                  <c:v>314</c:v>
                </c:pt>
                <c:pt idx="4">
                  <c:v>253</c:v>
                </c:pt>
                <c:pt idx="5">
                  <c:v>242</c:v>
                </c:pt>
                <c:pt idx="6">
                  <c:v>280</c:v>
                </c:pt>
                <c:pt idx="7">
                  <c:v>251</c:v>
                </c:pt>
                <c:pt idx="8">
                  <c:v>240</c:v>
                </c:pt>
                <c:pt idx="9">
                  <c:v>300</c:v>
                </c:pt>
                <c:pt idx="10">
                  <c:v>23</c:v>
                </c:pt>
                <c:pt idx="11">
                  <c:v>0</c:v>
                </c:pt>
              </c:numCache>
            </c:numRef>
          </c:val>
          <c:smooth val="0"/>
          <c:extLst>
            <c:ext xmlns:c16="http://schemas.microsoft.com/office/drawing/2014/chart" uri="{C3380CC4-5D6E-409C-BE32-E72D297353CC}">
              <c16:uniqueId val="{00000001-E967-4227-BF34-8CE17E8418A6}"/>
            </c:ext>
          </c:extLst>
        </c:ser>
        <c:ser>
          <c:idx val="0"/>
          <c:order val="1"/>
          <c:tx>
            <c:strRef>
              <c:f>Sheet1!$A$4</c:f>
              <c:strCache>
                <c:ptCount val="1"/>
                <c:pt idx="0">
                  <c:v>東京都</c:v>
                </c:pt>
              </c:strCache>
            </c:strRef>
          </c:tx>
          <c:spPr>
            <a:ln w="22225" cap="rnd">
              <a:solidFill>
                <a:srgbClr val="002060">
                  <a:alpha val="99000"/>
                </a:srgbClr>
              </a:solidFill>
              <a:prstDash val="sysDot"/>
              <a:round/>
            </a:ln>
            <a:effectLst/>
          </c:spPr>
          <c:marker>
            <c:symbol val="diamond"/>
            <c:size val="6"/>
            <c:spPr>
              <a:noFill/>
              <a:ln w="9525">
                <a:solidFill>
                  <a:srgbClr val="002060"/>
                </a:solidFill>
              </a:ln>
              <a:effectLst/>
            </c:spPr>
          </c:marker>
          <c:cat>
            <c:strRef>
              <c:f>Sheet1!$B$2:$M$2</c:f>
              <c:strCache>
                <c:ptCount val="12"/>
                <c:pt idx="0">
                  <c:v>2010年</c:v>
                </c:pt>
                <c:pt idx="1">
                  <c:v>2011年</c:v>
                </c:pt>
                <c:pt idx="2">
                  <c:v>2012年</c:v>
                </c:pt>
                <c:pt idx="3">
                  <c:v>2013年</c:v>
                </c:pt>
                <c:pt idx="4">
                  <c:v>2014年</c:v>
                </c:pt>
                <c:pt idx="5">
                  <c:v>2015年</c:v>
                </c:pt>
                <c:pt idx="6">
                  <c:v>2016年</c:v>
                </c:pt>
                <c:pt idx="7">
                  <c:v>2017年</c:v>
                </c:pt>
                <c:pt idx="8">
                  <c:v>2018年</c:v>
                </c:pt>
                <c:pt idx="9">
                  <c:v>2019年</c:v>
                </c:pt>
                <c:pt idx="10">
                  <c:v>2020年</c:v>
                </c:pt>
                <c:pt idx="11">
                  <c:v>2021年</c:v>
                </c:pt>
              </c:strCache>
            </c:strRef>
          </c:cat>
          <c:val>
            <c:numRef>
              <c:f>Sheet1!$B$4:$M$4</c:f>
              <c:numCache>
                <c:formatCode>#,##0_);[Red]\(#,##0\)</c:formatCode>
                <c:ptCount val="12"/>
                <c:pt idx="0">
                  <c:v>510</c:v>
                </c:pt>
                <c:pt idx="1">
                  <c:v>484</c:v>
                </c:pt>
                <c:pt idx="2">
                  <c:v>517</c:v>
                </c:pt>
                <c:pt idx="3">
                  <c:v>537</c:v>
                </c:pt>
                <c:pt idx="4">
                  <c:v>565</c:v>
                </c:pt>
                <c:pt idx="5">
                  <c:v>583</c:v>
                </c:pt>
                <c:pt idx="6">
                  <c:v>593</c:v>
                </c:pt>
                <c:pt idx="7">
                  <c:v>631</c:v>
                </c:pt>
                <c:pt idx="8">
                  <c:v>670</c:v>
                </c:pt>
                <c:pt idx="9">
                  <c:v>581</c:v>
                </c:pt>
                <c:pt idx="10">
                  <c:v>64</c:v>
                </c:pt>
                <c:pt idx="11">
                  <c:v>4</c:v>
                </c:pt>
              </c:numCache>
            </c:numRef>
          </c:val>
          <c:smooth val="0"/>
          <c:extLst>
            <c:ext xmlns:c16="http://schemas.microsoft.com/office/drawing/2014/chart" uri="{C3380CC4-5D6E-409C-BE32-E72D297353CC}">
              <c16:uniqueId val="{00000002-E967-4227-BF34-8CE17E8418A6}"/>
            </c:ext>
          </c:extLst>
        </c:ser>
        <c:ser>
          <c:idx val="1"/>
          <c:order val="2"/>
          <c:tx>
            <c:strRef>
              <c:f>Sheet1!$A$5</c:f>
              <c:strCache>
                <c:ptCount val="1"/>
                <c:pt idx="0">
                  <c:v>愛知県</c:v>
                </c:pt>
              </c:strCache>
            </c:strRef>
          </c:tx>
          <c:spPr>
            <a:ln w="22225" cap="rnd">
              <a:solidFill>
                <a:srgbClr val="7030A0"/>
              </a:solidFill>
              <a:prstDash val="sysDash"/>
              <a:round/>
            </a:ln>
            <a:effectLst/>
          </c:spPr>
          <c:marker>
            <c:symbol val="square"/>
            <c:size val="6"/>
            <c:spPr>
              <a:noFill/>
              <a:ln w="9525">
                <a:solidFill>
                  <a:srgbClr val="7030A0"/>
                </a:solidFill>
              </a:ln>
              <a:effectLst/>
            </c:spPr>
          </c:marker>
          <c:cat>
            <c:strRef>
              <c:f>Sheet1!$B$2:$M$2</c:f>
              <c:strCache>
                <c:ptCount val="12"/>
                <c:pt idx="0">
                  <c:v>2010年</c:v>
                </c:pt>
                <c:pt idx="1">
                  <c:v>2011年</c:v>
                </c:pt>
                <c:pt idx="2">
                  <c:v>2012年</c:v>
                </c:pt>
                <c:pt idx="3">
                  <c:v>2013年</c:v>
                </c:pt>
                <c:pt idx="4">
                  <c:v>2014年</c:v>
                </c:pt>
                <c:pt idx="5">
                  <c:v>2015年</c:v>
                </c:pt>
                <c:pt idx="6">
                  <c:v>2016年</c:v>
                </c:pt>
                <c:pt idx="7">
                  <c:v>2017年</c:v>
                </c:pt>
                <c:pt idx="8">
                  <c:v>2018年</c:v>
                </c:pt>
                <c:pt idx="9">
                  <c:v>2019年</c:v>
                </c:pt>
                <c:pt idx="10">
                  <c:v>2020年</c:v>
                </c:pt>
                <c:pt idx="11">
                  <c:v>2021年</c:v>
                </c:pt>
              </c:strCache>
            </c:strRef>
          </c:cat>
          <c:val>
            <c:numRef>
              <c:f>Sheet1!$B$5:$M$5</c:f>
              <c:numCache>
                <c:formatCode>#,##0_);[Red]\(#,##0\)</c:formatCode>
                <c:ptCount val="12"/>
                <c:pt idx="0">
                  <c:v>139</c:v>
                </c:pt>
                <c:pt idx="1">
                  <c:v>125</c:v>
                </c:pt>
                <c:pt idx="2">
                  <c:v>144</c:v>
                </c:pt>
                <c:pt idx="3">
                  <c:v>154</c:v>
                </c:pt>
                <c:pt idx="4">
                  <c:v>179</c:v>
                </c:pt>
                <c:pt idx="5">
                  <c:v>187</c:v>
                </c:pt>
                <c:pt idx="6">
                  <c:v>207</c:v>
                </c:pt>
                <c:pt idx="7">
                  <c:v>192</c:v>
                </c:pt>
                <c:pt idx="8">
                  <c:v>216</c:v>
                </c:pt>
                <c:pt idx="9">
                  <c:v>259</c:v>
                </c:pt>
                <c:pt idx="10">
                  <c:v>11</c:v>
                </c:pt>
                <c:pt idx="11">
                  <c:v>0</c:v>
                </c:pt>
              </c:numCache>
            </c:numRef>
          </c:val>
          <c:smooth val="0"/>
          <c:extLst>
            <c:ext xmlns:c16="http://schemas.microsoft.com/office/drawing/2014/chart" uri="{C3380CC4-5D6E-409C-BE32-E72D297353CC}">
              <c16:uniqueId val="{00000003-E967-4227-BF34-8CE17E8418A6}"/>
            </c:ext>
          </c:extLst>
        </c:ser>
        <c:ser>
          <c:idx val="3"/>
          <c:order val="3"/>
          <c:tx>
            <c:strRef>
              <c:f>Sheet1!$A$6</c:f>
              <c:strCache>
                <c:ptCount val="1"/>
                <c:pt idx="0">
                  <c:v>京都府</c:v>
                </c:pt>
              </c:strCache>
            </c:strRef>
          </c:tx>
          <c:spPr>
            <a:ln w="22225" cap="rnd">
              <a:solidFill>
                <a:srgbClr val="00B050"/>
              </a:solidFill>
              <a:prstDash val="dashDot"/>
              <a:round/>
            </a:ln>
            <a:effectLst/>
          </c:spPr>
          <c:marker>
            <c:symbol val="triangle"/>
            <c:size val="6"/>
            <c:spPr>
              <a:noFill/>
              <a:ln w="9525">
                <a:solidFill>
                  <a:srgbClr val="00B050"/>
                </a:solidFill>
              </a:ln>
              <a:effectLst/>
            </c:spPr>
          </c:marker>
          <c:cat>
            <c:strRef>
              <c:f>Sheet1!$B$2:$M$2</c:f>
              <c:strCache>
                <c:ptCount val="12"/>
                <c:pt idx="0">
                  <c:v>2010年</c:v>
                </c:pt>
                <c:pt idx="1">
                  <c:v>2011年</c:v>
                </c:pt>
                <c:pt idx="2">
                  <c:v>2012年</c:v>
                </c:pt>
                <c:pt idx="3">
                  <c:v>2013年</c:v>
                </c:pt>
                <c:pt idx="4">
                  <c:v>2014年</c:v>
                </c:pt>
                <c:pt idx="5">
                  <c:v>2015年</c:v>
                </c:pt>
                <c:pt idx="6">
                  <c:v>2016年</c:v>
                </c:pt>
                <c:pt idx="7">
                  <c:v>2017年</c:v>
                </c:pt>
                <c:pt idx="8">
                  <c:v>2018年</c:v>
                </c:pt>
                <c:pt idx="9">
                  <c:v>2019年</c:v>
                </c:pt>
                <c:pt idx="10">
                  <c:v>2020年</c:v>
                </c:pt>
                <c:pt idx="11">
                  <c:v>2021年</c:v>
                </c:pt>
              </c:strCache>
            </c:strRef>
          </c:cat>
          <c:val>
            <c:numRef>
              <c:f>Sheet1!$B$6:$M$6</c:f>
              <c:numCache>
                <c:formatCode>#,##0_);[Red]\(#,##0\)</c:formatCode>
                <c:ptCount val="12"/>
                <c:pt idx="0">
                  <c:v>160</c:v>
                </c:pt>
                <c:pt idx="1">
                  <c:v>145</c:v>
                </c:pt>
                <c:pt idx="2">
                  <c:v>202</c:v>
                </c:pt>
                <c:pt idx="3">
                  <c:v>179</c:v>
                </c:pt>
                <c:pt idx="4">
                  <c:v>211</c:v>
                </c:pt>
                <c:pt idx="5">
                  <c:v>230</c:v>
                </c:pt>
                <c:pt idx="6">
                  <c:v>290</c:v>
                </c:pt>
                <c:pt idx="7">
                  <c:v>334</c:v>
                </c:pt>
                <c:pt idx="8">
                  <c:v>367</c:v>
                </c:pt>
                <c:pt idx="9">
                  <c:v>398</c:v>
                </c:pt>
                <c:pt idx="10">
                  <c:v>29</c:v>
                </c:pt>
                <c:pt idx="11">
                  <c:v>4</c:v>
                </c:pt>
              </c:numCache>
            </c:numRef>
          </c:val>
          <c:smooth val="0"/>
          <c:extLst>
            <c:ext xmlns:c16="http://schemas.microsoft.com/office/drawing/2014/chart" uri="{C3380CC4-5D6E-409C-BE32-E72D297353CC}">
              <c16:uniqueId val="{00000004-E967-4227-BF34-8CE17E8418A6}"/>
            </c:ext>
          </c:extLst>
        </c:ser>
        <c:ser>
          <c:idx val="4"/>
          <c:order val="4"/>
          <c:tx>
            <c:strRef>
              <c:f>Sheet1!$A$7</c:f>
              <c:strCache>
                <c:ptCount val="1"/>
                <c:pt idx="0">
                  <c:v>福岡県</c:v>
                </c:pt>
              </c:strCache>
            </c:strRef>
          </c:tx>
          <c:spPr>
            <a:ln w="22225" cap="rnd">
              <a:solidFill>
                <a:schemeClr val="accent2"/>
              </a:solidFill>
              <a:prstDash val="dash"/>
              <a:round/>
            </a:ln>
            <a:effectLst/>
          </c:spPr>
          <c:marker>
            <c:symbol val="star"/>
            <c:size val="6"/>
            <c:spPr>
              <a:noFill/>
              <a:ln w="9525">
                <a:solidFill>
                  <a:schemeClr val="accent2">
                    <a:alpha val="90000"/>
                  </a:schemeClr>
                </a:solidFill>
              </a:ln>
              <a:effectLst/>
            </c:spPr>
          </c:marker>
          <c:cat>
            <c:strRef>
              <c:f>Sheet1!$B$2:$M$2</c:f>
              <c:strCache>
                <c:ptCount val="12"/>
                <c:pt idx="0">
                  <c:v>2010年</c:v>
                </c:pt>
                <c:pt idx="1">
                  <c:v>2011年</c:v>
                </c:pt>
                <c:pt idx="2">
                  <c:v>2012年</c:v>
                </c:pt>
                <c:pt idx="3">
                  <c:v>2013年</c:v>
                </c:pt>
                <c:pt idx="4">
                  <c:v>2014年</c:v>
                </c:pt>
                <c:pt idx="5">
                  <c:v>2015年</c:v>
                </c:pt>
                <c:pt idx="6">
                  <c:v>2016年</c:v>
                </c:pt>
                <c:pt idx="7">
                  <c:v>2017年</c:v>
                </c:pt>
                <c:pt idx="8">
                  <c:v>2018年</c:v>
                </c:pt>
                <c:pt idx="9">
                  <c:v>2019年</c:v>
                </c:pt>
                <c:pt idx="10">
                  <c:v>2020年</c:v>
                </c:pt>
                <c:pt idx="11">
                  <c:v>2021年</c:v>
                </c:pt>
              </c:strCache>
            </c:strRef>
          </c:cat>
          <c:val>
            <c:numRef>
              <c:f>Sheet1!$B$7:$M$7</c:f>
              <c:numCache>
                <c:formatCode>#,##0_);[Red]\(#,##0\)</c:formatCode>
                <c:ptCount val="12"/>
                <c:pt idx="0">
                  <c:v>269</c:v>
                </c:pt>
                <c:pt idx="1">
                  <c:v>268</c:v>
                </c:pt>
                <c:pt idx="2">
                  <c:v>301</c:v>
                </c:pt>
                <c:pt idx="3">
                  <c:v>312</c:v>
                </c:pt>
                <c:pt idx="4">
                  <c:v>411</c:v>
                </c:pt>
                <c:pt idx="5">
                  <c:v>450</c:v>
                </c:pt>
                <c:pt idx="6">
                  <c:v>488</c:v>
                </c:pt>
                <c:pt idx="7">
                  <c:v>436</c:v>
                </c:pt>
                <c:pt idx="8">
                  <c:v>427</c:v>
                </c:pt>
                <c:pt idx="9">
                  <c:v>464</c:v>
                </c:pt>
                <c:pt idx="10">
                  <c:v>21</c:v>
                </c:pt>
                <c:pt idx="11">
                  <c:v>2</c:v>
                </c:pt>
              </c:numCache>
            </c:numRef>
          </c:val>
          <c:smooth val="0"/>
          <c:extLst>
            <c:ext xmlns:c16="http://schemas.microsoft.com/office/drawing/2014/chart" uri="{C3380CC4-5D6E-409C-BE32-E72D297353CC}">
              <c16:uniqueId val="{00000005-E967-4227-BF34-8CE17E8418A6}"/>
            </c:ext>
          </c:extLst>
        </c:ser>
        <c:dLbls>
          <c:showLegendKey val="0"/>
          <c:showVal val="0"/>
          <c:showCatName val="0"/>
          <c:showSerName val="0"/>
          <c:showPercent val="0"/>
          <c:showBubbleSize val="0"/>
        </c:dLbls>
        <c:marker val="1"/>
        <c:smooth val="0"/>
        <c:axId val="411600152"/>
        <c:axId val="411596544"/>
      </c:lineChart>
      <c:catAx>
        <c:axId val="4116001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411596544"/>
        <c:crosses val="autoZero"/>
        <c:auto val="1"/>
        <c:lblAlgn val="ctr"/>
        <c:lblOffset val="100"/>
        <c:noMultiLvlLbl val="0"/>
      </c:catAx>
      <c:valAx>
        <c:axId val="411596544"/>
        <c:scaling>
          <c:orientation val="minMax"/>
        </c:scaling>
        <c:delete val="0"/>
        <c:axPos val="l"/>
        <c:majorGridlines>
          <c:spPr>
            <a:ln w="9525" cap="flat" cmpd="sng" algn="ctr">
              <a:solidFill>
                <a:schemeClr val="tx1">
                  <a:lumMod val="15000"/>
                  <a:lumOff val="85000"/>
                </a:schemeClr>
              </a:solidFill>
              <a:round/>
            </a:ln>
            <a:effectLst/>
          </c:spPr>
        </c:majorGridlines>
        <c:numFmt formatCode="#,##0_);[Red]\(#,##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411600152"/>
        <c:crosses val="autoZero"/>
        <c:crossBetween val="between"/>
      </c:valAx>
      <c:valAx>
        <c:axId val="343011592"/>
        <c:scaling>
          <c:orientation val="minMax"/>
        </c:scaling>
        <c:delete val="0"/>
        <c:axPos val="r"/>
        <c:numFmt formatCode="#,##0_);[Red]\(#,##0\)"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343008640"/>
        <c:crosses val="max"/>
        <c:crossBetween val="between"/>
      </c:valAx>
      <c:catAx>
        <c:axId val="343008640"/>
        <c:scaling>
          <c:orientation val="minMax"/>
        </c:scaling>
        <c:delete val="1"/>
        <c:axPos val="b"/>
        <c:numFmt formatCode="General" sourceLinked="1"/>
        <c:majorTickMark val="out"/>
        <c:minorTickMark val="none"/>
        <c:tickLblPos val="nextTo"/>
        <c:crossAx val="343011592"/>
        <c:crosses val="autoZero"/>
        <c:auto val="1"/>
        <c:lblAlgn val="ctr"/>
        <c:lblOffset val="100"/>
        <c:noMultiLvlLbl val="0"/>
      </c:catAx>
      <c:spPr>
        <a:noFill/>
        <a:ln>
          <a:noFill/>
        </a:ln>
        <a:effectLst/>
      </c:spPr>
    </c:plotArea>
    <c:legend>
      <c:legendPos val="b"/>
      <c:legendEntry>
        <c:idx val="0"/>
        <c:delete val="1"/>
      </c:legendEntry>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w="9525" cap="flat" cmpd="sng" algn="ctr">
      <a:noFill/>
      <a:round/>
    </a:ln>
    <a:effectLst/>
  </c:spPr>
  <c:txPr>
    <a:bodyPr/>
    <a:lstStyle/>
    <a:p>
      <a:pPr>
        <a:defRPr/>
      </a:pPr>
      <a:endParaRPr lang="ja-JP"/>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1454919962335217E-2"/>
          <c:y val="5.4115468409586059E-2"/>
          <c:w val="0.91210204802259887"/>
          <c:h val="0.62718627450980391"/>
        </c:manualLayout>
      </c:layout>
      <c:lineChart>
        <c:grouping val="standard"/>
        <c:varyColors val="0"/>
        <c:ser>
          <c:idx val="1"/>
          <c:order val="0"/>
          <c:tx>
            <c:strRef>
              <c:f>'グラフ (2)'!$A$3</c:f>
              <c:strCache>
                <c:ptCount val="1"/>
                <c:pt idx="0">
                  <c:v>すべてのジャンル</c:v>
                </c:pt>
              </c:strCache>
            </c:strRef>
          </c:tx>
          <c:spPr>
            <a:ln w="22225" cap="rnd">
              <a:solidFill>
                <a:schemeClr val="accent1"/>
              </a:solidFill>
              <a:prstDash val="solid"/>
              <a:round/>
            </a:ln>
            <a:effectLst/>
          </c:spPr>
          <c:marker>
            <c:symbol val="circle"/>
            <c:size val="6"/>
            <c:spPr>
              <a:solidFill>
                <a:schemeClr val="accent1"/>
              </a:solidFill>
              <a:ln w="9525">
                <a:solidFill>
                  <a:schemeClr val="accent1"/>
                </a:solidFill>
              </a:ln>
              <a:effectLst/>
            </c:spPr>
          </c:marker>
          <c:cat>
            <c:multiLvlStrRef>
              <c:extLst>
                <c:ext xmlns:c15="http://schemas.microsoft.com/office/drawing/2012/chart" uri="{02D57815-91ED-43cb-92C2-25804820EDAC}">
                  <c15:fullRef>
                    <c15:sqref>'グラフ (2)'!$B$1:$AL$2</c15:sqref>
                  </c15:fullRef>
                </c:ext>
              </c:extLst>
              <c:f>'グラフ (2)'!$B$1:$AL$2</c:f>
              <c:multiLvlStrCache>
                <c:ptCount val="36"/>
                <c:lvl>
                  <c:pt idx="0">
                    <c:v>1
月</c:v>
                  </c:pt>
                  <c:pt idx="1">
                    <c:v>2
月</c:v>
                  </c:pt>
                  <c:pt idx="2">
                    <c:v>3
月</c:v>
                  </c:pt>
                  <c:pt idx="3">
                    <c:v>4
月</c:v>
                  </c:pt>
                  <c:pt idx="4">
                    <c:v>5
月</c:v>
                  </c:pt>
                  <c:pt idx="5">
                    <c:v>6
月</c:v>
                  </c:pt>
                  <c:pt idx="6">
                    <c:v>7
月</c:v>
                  </c:pt>
                  <c:pt idx="7">
                    <c:v>8
月</c:v>
                  </c:pt>
                  <c:pt idx="8">
                    <c:v>9
月</c:v>
                  </c:pt>
                  <c:pt idx="9">
                    <c:v>10
月</c:v>
                  </c:pt>
                  <c:pt idx="10">
                    <c:v>11
月</c:v>
                  </c:pt>
                  <c:pt idx="11">
                    <c:v>12
月</c:v>
                  </c:pt>
                  <c:pt idx="12">
                    <c:v>1
月</c:v>
                  </c:pt>
                  <c:pt idx="13">
                    <c:v>2
月</c:v>
                  </c:pt>
                  <c:pt idx="14">
                    <c:v>3
月</c:v>
                  </c:pt>
                  <c:pt idx="15">
                    <c:v>4
月</c:v>
                  </c:pt>
                  <c:pt idx="16">
                    <c:v>5
月</c:v>
                  </c:pt>
                  <c:pt idx="17">
                    <c:v>6
月</c:v>
                  </c:pt>
                  <c:pt idx="18">
                    <c:v>7
月</c:v>
                  </c:pt>
                  <c:pt idx="19">
                    <c:v>8
月</c:v>
                  </c:pt>
                  <c:pt idx="20">
                    <c:v>9
月</c:v>
                  </c:pt>
                  <c:pt idx="21">
                    <c:v>10
月</c:v>
                  </c:pt>
                  <c:pt idx="22">
                    <c:v>11
月</c:v>
                  </c:pt>
                  <c:pt idx="23">
                    <c:v>12
月</c:v>
                  </c:pt>
                  <c:pt idx="24">
                    <c:v>1
月</c:v>
                  </c:pt>
                  <c:pt idx="25">
                    <c:v>2
月</c:v>
                  </c:pt>
                  <c:pt idx="26">
                    <c:v>3
月</c:v>
                  </c:pt>
                  <c:pt idx="27">
                    <c:v>4
月</c:v>
                  </c:pt>
                  <c:pt idx="28">
                    <c:v>5
月</c:v>
                  </c:pt>
                  <c:pt idx="29">
                    <c:v>6
月</c:v>
                  </c:pt>
                  <c:pt idx="30">
                    <c:v>7
月</c:v>
                  </c:pt>
                  <c:pt idx="31">
                    <c:v>8
月</c:v>
                  </c:pt>
                  <c:pt idx="32">
                    <c:v>9
月</c:v>
                  </c:pt>
                  <c:pt idx="33">
                    <c:v>10
月</c:v>
                  </c:pt>
                  <c:pt idx="34">
                    <c:v>11
月</c:v>
                  </c:pt>
                  <c:pt idx="35">
                    <c:v>12
月</c:v>
                  </c:pt>
                </c:lvl>
                <c:lvl>
                  <c:pt idx="0">
                    <c:v>2020年</c:v>
                  </c:pt>
                  <c:pt idx="12">
                    <c:v>2021年</c:v>
                  </c:pt>
                  <c:pt idx="24">
                    <c:v>2022年</c:v>
                  </c:pt>
                </c:lvl>
              </c:multiLvlStrCache>
            </c:multiLvlStrRef>
          </c:cat>
          <c:val>
            <c:numRef>
              <c:extLst>
                <c:ext xmlns:c15="http://schemas.microsoft.com/office/drawing/2012/chart" uri="{02D57815-91ED-43cb-92C2-25804820EDAC}">
                  <c15:fullRef>
                    <c15:sqref>'グラフ (2)'!$B$3:$AL$3</c15:sqref>
                  </c15:fullRef>
                </c:ext>
              </c:extLst>
              <c:f>'グラフ (2)'!$B$3:$AK$3</c:f>
              <c:numCache>
                <c:formatCode>#,##0.0_ </c:formatCode>
                <c:ptCount val="36"/>
                <c:pt idx="0">
                  <c:v>-18.0508278</c:v>
                </c:pt>
                <c:pt idx="1">
                  <c:v>43.5006044</c:v>
                </c:pt>
                <c:pt idx="2">
                  <c:v>-93.949847700000007</c:v>
                </c:pt>
                <c:pt idx="3">
                  <c:v>-99.628938899999994</c:v>
                </c:pt>
                <c:pt idx="4">
                  <c:v>-99.734986300000003</c:v>
                </c:pt>
                <c:pt idx="5">
                  <c:v>-99.564636899999996</c:v>
                </c:pt>
                <c:pt idx="6">
                  <c:v>-97.274379199999998</c:v>
                </c:pt>
                <c:pt idx="7">
                  <c:v>-90.944244100000006</c:v>
                </c:pt>
                <c:pt idx="8">
                  <c:v>-83.386366199999998</c:v>
                </c:pt>
                <c:pt idx="9">
                  <c:v>-78.608106699999993</c:v>
                </c:pt>
                <c:pt idx="10">
                  <c:v>-54.7803538</c:v>
                </c:pt>
                <c:pt idx="11">
                  <c:v>-76.489071300000006</c:v>
                </c:pt>
                <c:pt idx="12">
                  <c:v>-64.270479600000002</c:v>
                </c:pt>
                <c:pt idx="13">
                  <c:v>-73.107840499999995</c:v>
                </c:pt>
                <c:pt idx="14">
                  <c:v>-78.248214200000007</c:v>
                </c:pt>
                <c:pt idx="15">
                  <c:v>-65.377091300000004</c:v>
                </c:pt>
                <c:pt idx="16">
                  <c:v>-96.086941300000007</c:v>
                </c:pt>
                <c:pt idx="17">
                  <c:v>-59.317737700000002</c:v>
                </c:pt>
                <c:pt idx="18">
                  <c:v>-49.247930500000002</c:v>
                </c:pt>
                <c:pt idx="19">
                  <c:v>-59.3701401</c:v>
                </c:pt>
                <c:pt idx="20">
                  <c:v>-45.774350400000003</c:v>
                </c:pt>
                <c:pt idx="21">
                  <c:v>-16.001314499999999</c:v>
                </c:pt>
                <c:pt idx="22">
                  <c:v>-39.991885400000001</c:v>
                </c:pt>
                <c:pt idx="23">
                  <c:v>-50.530248999999998</c:v>
                </c:pt>
                <c:pt idx="24">
                  <c:v>-14.2791786</c:v>
                </c:pt>
                <c:pt idx="25">
                  <c:v>-41.939017999999997</c:v>
                </c:pt>
                <c:pt idx="26">
                  <c:v>-49.072501600000002</c:v>
                </c:pt>
                <c:pt idx="27">
                  <c:v>-42.661296200000002</c:v>
                </c:pt>
                <c:pt idx="28">
                  <c:v>-17.1916215</c:v>
                </c:pt>
                <c:pt idx="29">
                  <c:v>75.104970899999998</c:v>
                </c:pt>
                <c:pt idx="30">
                  <c:v>-8.3345952000000008</c:v>
                </c:pt>
                <c:pt idx="31">
                  <c:v>-15.1618783</c:v>
                </c:pt>
                <c:pt idx="32">
                  <c:v>39.5739856</c:v>
                </c:pt>
                <c:pt idx="33">
                  <c:v>50.421366200000001</c:v>
                </c:pt>
                <c:pt idx="34">
                  <c:v>35.1213446</c:v>
                </c:pt>
                <c:pt idx="35">
                  <c:v>-12.795493</c:v>
                </c:pt>
              </c:numCache>
            </c:numRef>
          </c:val>
          <c:smooth val="0"/>
          <c:extLst>
            <c:ext xmlns:c16="http://schemas.microsoft.com/office/drawing/2014/chart" uri="{C3380CC4-5D6E-409C-BE32-E72D297353CC}">
              <c16:uniqueId val="{00000000-83CB-4D4D-9DDB-CC986654C6CF}"/>
            </c:ext>
          </c:extLst>
        </c:ser>
        <c:dLbls>
          <c:showLegendKey val="0"/>
          <c:showVal val="0"/>
          <c:showCatName val="0"/>
          <c:showSerName val="0"/>
          <c:showPercent val="0"/>
          <c:showBubbleSize val="0"/>
        </c:dLbls>
        <c:marker val="1"/>
        <c:smooth val="0"/>
        <c:axId val="526401960"/>
        <c:axId val="526396712"/>
        <c:extLst/>
      </c:lineChart>
      <c:catAx>
        <c:axId val="526401960"/>
        <c:scaling>
          <c:orientation val="minMax"/>
        </c:scaling>
        <c:delete val="0"/>
        <c:axPos val="b"/>
        <c:numFmt formatCode="General" sourceLinked="1"/>
        <c:majorTickMark val="none"/>
        <c:minorTickMark val="none"/>
        <c:tickLblPos val="low"/>
        <c:spPr>
          <a:noFill/>
          <a:ln w="19050" cap="flat" cmpd="sng" algn="ctr">
            <a:solidFill>
              <a:schemeClr val="bg1">
                <a:lumMod val="65000"/>
              </a:schemeClr>
            </a:solidFill>
            <a:round/>
          </a:ln>
          <a:effectLst/>
        </c:spPr>
        <c:txPr>
          <a:bodyPr rot="-60000000" spcFirstLastPara="1" vertOverflow="ellipsis" vert="horz" wrap="square" anchor="ctr" anchorCtr="1"/>
          <a:lstStyle/>
          <a:p>
            <a:pPr>
              <a:defRPr sz="7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526396712"/>
        <c:crosses val="autoZero"/>
        <c:auto val="1"/>
        <c:lblAlgn val="ctr"/>
        <c:lblOffset val="100"/>
        <c:noMultiLvlLbl val="0"/>
      </c:catAx>
      <c:valAx>
        <c:axId val="526396712"/>
        <c:scaling>
          <c:orientation val="minMax"/>
          <c:max val="100"/>
          <c:min val="-100"/>
        </c:scaling>
        <c:delete val="0"/>
        <c:axPos val="l"/>
        <c:majorGridlines>
          <c:spPr>
            <a:ln w="9525" cap="flat" cmpd="sng" algn="ctr">
              <a:solidFill>
                <a:schemeClr val="tx1">
                  <a:lumMod val="15000"/>
                  <a:lumOff val="85000"/>
                </a:schemeClr>
              </a:solidFill>
              <a:round/>
            </a:ln>
            <a:effectLst/>
          </c:spPr>
        </c:majorGridlines>
        <c:numFmt formatCode="#,##0.0_ " sourceLinked="1"/>
        <c:majorTickMark val="none"/>
        <c:minorTickMark val="none"/>
        <c:tickLblPos val="nextTo"/>
        <c:spPr>
          <a:noFill/>
          <a:ln>
            <a:noFill/>
          </a:ln>
          <a:effectLst/>
        </c:spPr>
        <c:txPr>
          <a:bodyPr rot="-60000000" spcFirstLastPara="1" vertOverflow="ellipsis" vert="horz" wrap="square" anchor="ctr" anchorCtr="1"/>
          <a:lstStyle/>
          <a:p>
            <a:pPr>
              <a:defRPr sz="7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526401960"/>
        <c:crosses val="autoZero"/>
        <c:crossBetween val="between"/>
        <c:majorUnit val="25"/>
      </c:valAx>
      <c:spPr>
        <a:noFill/>
        <a:ln>
          <a:noFill/>
        </a:ln>
        <a:effectLst/>
      </c:spPr>
    </c:plotArea>
    <c:legend>
      <c:legendPos val="b"/>
      <c:layout>
        <c:manualLayout>
          <c:xMode val="edge"/>
          <c:yMode val="edge"/>
          <c:x val="0.52737405133773918"/>
          <c:y val="3.4456157118443076E-2"/>
          <c:w val="0.30785349968612674"/>
          <c:h val="0.11608606557377048"/>
        </c:manualLayout>
      </c:layout>
      <c:overlay val="0"/>
      <c:spPr>
        <a:noFill/>
        <a:ln>
          <a:noFill/>
        </a:ln>
        <a:effectLst/>
      </c:spPr>
      <c:txPr>
        <a:bodyPr rot="0" spcFirstLastPara="1" vertOverflow="ellipsis" vert="horz" wrap="square" anchor="ctr" anchorCtr="1"/>
        <a:lstStyle/>
        <a:p>
          <a:pPr>
            <a:defRPr sz="7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legend>
    <c:plotVisOnly val="1"/>
    <c:dispBlanksAs val="gap"/>
    <c:showDLblsOverMax val="0"/>
  </c:chart>
  <c:spPr>
    <a:noFill/>
    <a:ln w="9525" cap="flat" cmpd="sng" algn="ctr">
      <a:noFill/>
      <a:round/>
    </a:ln>
    <a:effectLst/>
  </c:spPr>
  <c:txPr>
    <a:bodyPr/>
    <a:lstStyle/>
    <a:p>
      <a:pPr>
        <a:defRPr sz="700">
          <a:solidFill>
            <a:sysClr val="windowText" lastClr="000000"/>
          </a:solidFill>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014390733241605"/>
          <c:y val="0.10843579234972678"/>
          <c:w val="0.71010948738514912"/>
          <c:h val="0.76640596539162131"/>
        </c:manualLayout>
      </c:layout>
      <c:barChart>
        <c:barDir val="col"/>
        <c:grouping val="clustered"/>
        <c:varyColors val="0"/>
        <c:ser>
          <c:idx val="0"/>
          <c:order val="0"/>
          <c:tx>
            <c:strRef>
              <c:f>Sheet1!$B$4</c:f>
              <c:strCache>
                <c:ptCount val="1"/>
                <c:pt idx="0">
                  <c:v>公演数</c:v>
                </c:pt>
              </c:strCache>
            </c:strRef>
          </c:tx>
          <c:spPr>
            <a:solidFill>
              <a:schemeClr val="accent1">
                <a:lumMod val="60000"/>
                <a:lumOff val="40000"/>
              </a:schemeClr>
            </a:solidFill>
            <a:ln>
              <a:noFill/>
            </a:ln>
            <a:effectLst/>
          </c:spPr>
          <c:invertIfNegative val="0"/>
          <c:dLbls>
            <c:dLbl>
              <c:idx val="0"/>
              <c:layout>
                <c:manualLayout>
                  <c:x val="-8.5642306429914504E-4"/>
                  <c:y val="0.39408747849317555"/>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3E6-4729-BB6C-B71AE7A8E67D}"/>
                </c:ext>
              </c:extLst>
            </c:dLbl>
            <c:dLbl>
              <c:idx val="1"/>
              <c:layout>
                <c:manualLayout>
                  <c:x val="5.9794741040706178E-3"/>
                  <c:y val="0.2385587431693989"/>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3E6-4729-BB6C-B71AE7A8E67D}"/>
                </c:ext>
              </c:extLst>
            </c:dLbl>
            <c:dLbl>
              <c:idx val="2"/>
              <c:layout>
                <c:manualLayout>
                  <c:x val="-1.2652381554618144E-16"/>
                  <c:y val="0.15396302750125049"/>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B3E6-4729-BB6C-B71AE7A8E67D}"/>
                </c:ext>
              </c:extLst>
            </c:dLbl>
            <c:spPr>
              <a:noFill/>
              <a:ln>
                <a:noFill/>
              </a:ln>
              <a:effectLst/>
            </c:spPr>
            <c:txPr>
              <a:bodyPr rot="0" spcFirstLastPara="1" vertOverflow="ellipsis" vert="horz" wrap="square" anchor="ctr" anchorCtr="1"/>
              <a:lstStyle/>
              <a:p>
                <a:pPr>
                  <a:defRPr sz="7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Sheet1!$AG$3:$AI$3</c:f>
              <c:numCache>
                <c:formatCode>General</c:formatCode>
                <c:ptCount val="3"/>
                <c:pt idx="0">
                  <c:v>2019</c:v>
                </c:pt>
                <c:pt idx="1">
                  <c:v>2020</c:v>
                </c:pt>
                <c:pt idx="2">
                  <c:v>2021</c:v>
                </c:pt>
              </c:numCache>
            </c:numRef>
          </c:cat>
          <c:val>
            <c:numRef>
              <c:f>Sheet1!$AG$4:$AI$4</c:f>
              <c:numCache>
                <c:formatCode>#,##0</c:formatCode>
                <c:ptCount val="3"/>
                <c:pt idx="0">
                  <c:v>31889</c:v>
                </c:pt>
                <c:pt idx="1">
                  <c:v>10637</c:v>
                </c:pt>
                <c:pt idx="2">
                  <c:v>26383</c:v>
                </c:pt>
              </c:numCache>
            </c:numRef>
          </c:val>
          <c:extLst>
            <c:ext xmlns:c16="http://schemas.microsoft.com/office/drawing/2014/chart" uri="{C3380CC4-5D6E-409C-BE32-E72D297353CC}">
              <c16:uniqueId val="{00000003-B3E6-4729-BB6C-B71AE7A8E67D}"/>
            </c:ext>
          </c:extLst>
        </c:ser>
        <c:dLbls>
          <c:showLegendKey val="0"/>
          <c:showVal val="0"/>
          <c:showCatName val="0"/>
          <c:showSerName val="0"/>
          <c:showPercent val="0"/>
          <c:showBubbleSize val="0"/>
        </c:dLbls>
        <c:gapWidth val="206"/>
        <c:overlap val="-50"/>
        <c:axId val="500842760"/>
        <c:axId val="500840136"/>
      </c:barChart>
      <c:lineChart>
        <c:grouping val="standard"/>
        <c:varyColors val="0"/>
        <c:ser>
          <c:idx val="1"/>
          <c:order val="1"/>
          <c:tx>
            <c:strRef>
              <c:f>Sheet1!$B$5</c:f>
              <c:strCache>
                <c:ptCount val="1"/>
                <c:pt idx="0">
                  <c:v>入場者数</c:v>
                </c:pt>
              </c:strCache>
            </c:strRef>
          </c:tx>
          <c:spPr>
            <a:ln w="28575" cap="rnd">
              <a:solidFill>
                <a:schemeClr val="accent2">
                  <a:alpha val="99000"/>
                </a:schemeClr>
              </a:solidFill>
              <a:round/>
            </a:ln>
            <a:effectLst/>
          </c:spPr>
          <c:marker>
            <c:symbol val="circle"/>
            <c:size val="7"/>
            <c:spPr>
              <a:solidFill>
                <a:schemeClr val="accent2"/>
              </a:solidFill>
              <a:ln w="9525">
                <a:solidFill>
                  <a:schemeClr val="accent2"/>
                </a:solidFill>
              </a:ln>
              <a:effectLst/>
            </c:spPr>
          </c:marker>
          <c:dPt>
            <c:idx val="1"/>
            <c:marker>
              <c:symbol val="circle"/>
              <c:size val="7"/>
              <c:spPr>
                <a:solidFill>
                  <a:schemeClr val="accent2"/>
                </a:solidFill>
                <a:ln w="9525">
                  <a:solidFill>
                    <a:schemeClr val="accent2"/>
                  </a:solidFill>
                </a:ln>
                <a:effectLst/>
              </c:spPr>
            </c:marker>
            <c:bubble3D val="0"/>
            <c:spPr>
              <a:ln w="38100" cap="rnd">
                <a:solidFill>
                  <a:schemeClr val="accent2">
                    <a:alpha val="99000"/>
                  </a:schemeClr>
                </a:solidFill>
                <a:round/>
              </a:ln>
              <a:effectLst/>
            </c:spPr>
            <c:extLst>
              <c:ext xmlns:c16="http://schemas.microsoft.com/office/drawing/2014/chart" uri="{C3380CC4-5D6E-409C-BE32-E72D297353CC}">
                <c16:uniqueId val="{00000005-B3E6-4729-BB6C-B71AE7A8E67D}"/>
              </c:ext>
            </c:extLst>
          </c:dPt>
          <c:dPt>
            <c:idx val="9"/>
            <c:marker>
              <c:symbol val="circle"/>
              <c:size val="7"/>
              <c:spPr>
                <a:solidFill>
                  <a:schemeClr val="accent2"/>
                </a:solidFill>
                <a:ln w="9525">
                  <a:solidFill>
                    <a:schemeClr val="accent2"/>
                  </a:solidFill>
                </a:ln>
                <a:effectLst/>
              </c:spPr>
            </c:marker>
            <c:bubble3D val="0"/>
            <c:extLst>
              <c:ext xmlns:c16="http://schemas.microsoft.com/office/drawing/2014/chart" uri="{C3380CC4-5D6E-409C-BE32-E72D297353CC}">
                <c16:uniqueId val="{00000006-B3E6-4729-BB6C-B71AE7A8E67D}"/>
              </c:ext>
            </c:extLst>
          </c:dPt>
          <c:dLbls>
            <c:dLbl>
              <c:idx val="0"/>
              <c:layout>
                <c:manualLayout>
                  <c:x val="-0.15577797558107437"/>
                  <c:y val="7.229052823315085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B3E6-4729-BB6C-B71AE7A8E67D}"/>
                </c:ext>
              </c:extLst>
            </c:dLbl>
            <c:dLbl>
              <c:idx val="1"/>
              <c:layout>
                <c:manualLayout>
                  <c:x val="-6.4204487718358266E-2"/>
                  <c:y val="-0.13735200364298725"/>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B3E6-4729-BB6C-B71AE7A8E67D}"/>
                </c:ext>
              </c:extLst>
            </c:dLbl>
            <c:dLbl>
              <c:idx val="2"/>
              <c:layout>
                <c:manualLayout>
                  <c:x val="2.9896011981226985E-3"/>
                  <c:y val="-6.6265552041743405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B3E6-4729-BB6C-B71AE7A8E67D}"/>
                </c:ext>
              </c:extLst>
            </c:dLbl>
            <c:spPr>
              <a:noFill/>
              <a:ln>
                <a:noFill/>
              </a:ln>
              <a:effectLst/>
            </c:spPr>
            <c:txPr>
              <a:bodyPr rot="0" spcFirstLastPara="1" vertOverflow="ellipsis" vert="horz" wrap="square" anchor="ctr" anchorCtr="1"/>
              <a:lstStyle/>
              <a:p>
                <a:pPr>
                  <a:defRPr sz="7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Sheet1!$AG$3:$AI$3</c:f>
              <c:numCache>
                <c:formatCode>General</c:formatCode>
                <c:ptCount val="3"/>
                <c:pt idx="0">
                  <c:v>2019</c:v>
                </c:pt>
                <c:pt idx="1">
                  <c:v>2020</c:v>
                </c:pt>
                <c:pt idx="2">
                  <c:v>2021</c:v>
                </c:pt>
              </c:numCache>
            </c:numRef>
          </c:cat>
          <c:val>
            <c:numRef>
              <c:f>Sheet1!$AG$5:$AI$5</c:f>
              <c:numCache>
                <c:formatCode>#,##0</c:formatCode>
                <c:ptCount val="3"/>
                <c:pt idx="0">
                  <c:v>4954</c:v>
                </c:pt>
                <c:pt idx="1">
                  <c:v>1086</c:v>
                </c:pt>
                <c:pt idx="2">
                  <c:v>2284</c:v>
                </c:pt>
              </c:numCache>
            </c:numRef>
          </c:val>
          <c:smooth val="0"/>
          <c:extLst>
            <c:ext xmlns:c16="http://schemas.microsoft.com/office/drawing/2014/chart" uri="{C3380CC4-5D6E-409C-BE32-E72D297353CC}">
              <c16:uniqueId val="{00000009-B3E6-4729-BB6C-B71AE7A8E67D}"/>
            </c:ext>
          </c:extLst>
        </c:ser>
        <c:dLbls>
          <c:showLegendKey val="0"/>
          <c:showVal val="0"/>
          <c:showCatName val="0"/>
          <c:showSerName val="0"/>
          <c:showPercent val="0"/>
          <c:showBubbleSize val="0"/>
        </c:dLbls>
        <c:marker val="1"/>
        <c:smooth val="0"/>
        <c:axId val="423348544"/>
        <c:axId val="423346248"/>
      </c:lineChart>
      <c:catAx>
        <c:axId val="5008427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7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500840136"/>
        <c:crosses val="autoZero"/>
        <c:auto val="1"/>
        <c:lblAlgn val="ctr"/>
        <c:lblOffset val="100"/>
        <c:noMultiLvlLbl val="0"/>
      </c:catAx>
      <c:valAx>
        <c:axId val="50084013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7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500842760"/>
        <c:crosses val="autoZero"/>
        <c:crossBetween val="between"/>
      </c:valAx>
      <c:valAx>
        <c:axId val="423346248"/>
        <c:scaling>
          <c:orientation val="minMax"/>
        </c:scaling>
        <c:delete val="0"/>
        <c:axPos val="r"/>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7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423348544"/>
        <c:crosses val="max"/>
        <c:crossBetween val="between"/>
        <c:majorUnit val="2000"/>
      </c:valAx>
      <c:catAx>
        <c:axId val="423348544"/>
        <c:scaling>
          <c:orientation val="minMax"/>
        </c:scaling>
        <c:delete val="1"/>
        <c:axPos val="b"/>
        <c:numFmt formatCode="General" sourceLinked="1"/>
        <c:majorTickMark val="out"/>
        <c:minorTickMark val="none"/>
        <c:tickLblPos val="nextTo"/>
        <c:crossAx val="423346248"/>
        <c:crosses val="autoZero"/>
        <c:auto val="1"/>
        <c:lblAlgn val="ctr"/>
        <c:lblOffset val="100"/>
        <c:noMultiLvlLbl val="0"/>
      </c:catAx>
      <c:spPr>
        <a:noFill/>
        <a:ln>
          <a:noFill/>
        </a:ln>
        <a:effectLst/>
      </c:spPr>
    </c:plotArea>
    <c:legend>
      <c:legendPos val="b"/>
      <c:layout>
        <c:manualLayout>
          <c:xMode val="edge"/>
          <c:yMode val="edge"/>
          <c:x val="0.2850804689894425"/>
          <c:y val="9.0783260681951847E-2"/>
          <c:w val="0.56672621961921832"/>
          <c:h val="0.14401411657559199"/>
        </c:manualLayout>
      </c:layout>
      <c:overlay val="1"/>
      <c:spPr>
        <a:noFill/>
        <a:ln>
          <a:noFill/>
        </a:ln>
        <a:effectLst/>
      </c:spPr>
      <c:txPr>
        <a:bodyPr rot="0" spcFirstLastPara="1" vertOverflow="ellipsis" vert="horz" wrap="square" anchor="ctr" anchorCtr="1"/>
        <a:lstStyle/>
        <a:p>
          <a:pPr>
            <a:defRPr sz="7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legend>
    <c:plotVisOnly val="1"/>
    <c:dispBlanksAs val="gap"/>
    <c:showDLblsOverMax val="0"/>
  </c:chart>
  <c:spPr>
    <a:noFill/>
    <a:ln w="9525" cap="flat" cmpd="sng" algn="ctr">
      <a:noFill/>
      <a:round/>
    </a:ln>
    <a:effectLst/>
  </c:spPr>
  <c:txPr>
    <a:bodyPr/>
    <a:lstStyle/>
    <a:p>
      <a:pPr>
        <a:defRPr sz="800">
          <a:solidFill>
            <a:sysClr val="windowText" lastClr="000000"/>
          </a:solidFill>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232991230606149"/>
          <c:y val="9.1307189542483666E-2"/>
          <c:w val="0.82319287848125666"/>
          <c:h val="0.76498169934640525"/>
        </c:manualLayout>
      </c:layout>
      <c:barChart>
        <c:barDir val="col"/>
        <c:grouping val="clustered"/>
        <c:varyColors val="0"/>
        <c:ser>
          <c:idx val="0"/>
          <c:order val="0"/>
          <c:tx>
            <c:strRef>
              <c:f>Sheet1!$A$3</c:f>
              <c:strCache>
                <c:ptCount val="1"/>
                <c:pt idx="0">
                  <c:v>人数</c:v>
                </c:pt>
              </c:strCache>
            </c:strRef>
          </c:tx>
          <c:spPr>
            <a:solidFill>
              <a:schemeClr val="accent1"/>
            </a:solidFill>
            <a:ln>
              <a:noFill/>
            </a:ln>
            <a:effectLst/>
          </c:spPr>
          <c:invertIfNegative val="0"/>
          <c:dLbls>
            <c:dLbl>
              <c:idx val="0"/>
              <c:layout>
                <c:manualLayout>
                  <c:x val="-2.8046478227554882E-17"/>
                  <c:y val="3.32026143790849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599D-4DCB-97F8-543BE43C842F}"/>
                </c:ext>
              </c:extLst>
            </c:dLbl>
            <c:dLbl>
              <c:idx val="1"/>
              <c:layout>
                <c:manualLayout>
                  <c:x val="0"/>
                  <c:y val="-2.490196078431372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99D-4DCB-97F8-543BE43C842F}"/>
                </c:ext>
              </c:extLst>
            </c:dLbl>
            <c:dLbl>
              <c:idx val="2"/>
              <c:layout>
                <c:manualLayout>
                  <c:x val="0"/>
                  <c:y val="8.300653594771242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599D-4DCB-97F8-543BE43C842F}"/>
                </c:ext>
              </c:extLst>
            </c:dLbl>
            <c:dLbl>
              <c:idx val="3"/>
              <c:layout>
                <c:manualLayout>
                  <c:x val="0"/>
                  <c:y val="4.980392156862745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599D-4DCB-97F8-543BE43C842F}"/>
                </c:ext>
              </c:extLst>
            </c:dLbl>
            <c:dLbl>
              <c:idx val="4"/>
              <c:layout>
                <c:manualLayout>
                  <c:x val="0"/>
                  <c:y val="3.32026143790849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599D-4DCB-97F8-543BE43C842F}"/>
                </c:ext>
              </c:extLst>
            </c:dLbl>
            <c:dLbl>
              <c:idx val="5"/>
              <c:layout>
                <c:manualLayout>
                  <c:x val="0"/>
                  <c:y val="4.150326797385620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599D-4DCB-97F8-543BE43C842F}"/>
                </c:ext>
              </c:extLst>
            </c:dLbl>
            <c:dLbl>
              <c:idx val="6"/>
              <c:layout>
                <c:manualLayout>
                  <c:x val="3.0596511515852366E-3"/>
                  <c:y val="-2.490196078431380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599D-4DCB-97F8-543BE43C842F}"/>
                </c:ext>
              </c:extLst>
            </c:dLbl>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Sheet1!$B$2:$H$2</c:f>
              <c:numCache>
                <c:formatCode>General</c:formatCode>
                <c:ptCount val="7"/>
                <c:pt idx="0">
                  <c:v>2015</c:v>
                </c:pt>
                <c:pt idx="1">
                  <c:v>2016</c:v>
                </c:pt>
                <c:pt idx="2">
                  <c:v>2017</c:v>
                </c:pt>
                <c:pt idx="3">
                  <c:v>2018</c:v>
                </c:pt>
                <c:pt idx="4">
                  <c:v>2019</c:v>
                </c:pt>
                <c:pt idx="5">
                  <c:v>2020</c:v>
                </c:pt>
                <c:pt idx="6">
                  <c:v>2021</c:v>
                </c:pt>
              </c:numCache>
            </c:numRef>
          </c:cat>
          <c:val>
            <c:numRef>
              <c:f>Sheet1!$B$3:$H$3</c:f>
              <c:numCache>
                <c:formatCode>#,##0_);[Red]\(#,##0\)</c:formatCode>
                <c:ptCount val="7"/>
                <c:pt idx="0">
                  <c:v>2653404</c:v>
                </c:pt>
                <c:pt idx="1">
                  <c:v>2906534</c:v>
                </c:pt>
                <c:pt idx="2">
                  <c:v>2811626</c:v>
                </c:pt>
                <c:pt idx="3">
                  <c:v>2708630</c:v>
                </c:pt>
                <c:pt idx="4">
                  <c:v>3030617</c:v>
                </c:pt>
                <c:pt idx="5">
                  <c:v>663705</c:v>
                </c:pt>
                <c:pt idx="6">
                  <c:v>752522</c:v>
                </c:pt>
              </c:numCache>
            </c:numRef>
          </c:val>
          <c:extLst>
            <c:ext xmlns:c16="http://schemas.microsoft.com/office/drawing/2014/chart" uri="{C3380CC4-5D6E-409C-BE32-E72D297353CC}">
              <c16:uniqueId val="{00000007-599D-4DCB-97F8-543BE43C842F}"/>
            </c:ext>
          </c:extLst>
        </c:ser>
        <c:dLbls>
          <c:showLegendKey val="0"/>
          <c:showVal val="0"/>
          <c:showCatName val="0"/>
          <c:showSerName val="0"/>
          <c:showPercent val="0"/>
          <c:showBubbleSize val="0"/>
        </c:dLbls>
        <c:gapWidth val="79"/>
        <c:overlap val="-27"/>
        <c:axId val="603510840"/>
        <c:axId val="603511168"/>
      </c:barChart>
      <c:catAx>
        <c:axId val="6035108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603511168"/>
        <c:crosses val="autoZero"/>
        <c:auto val="1"/>
        <c:lblAlgn val="ctr"/>
        <c:lblOffset val="100"/>
        <c:noMultiLvlLbl val="0"/>
      </c:catAx>
      <c:valAx>
        <c:axId val="603511168"/>
        <c:scaling>
          <c:orientation val="minMax"/>
          <c:max val="3500000"/>
          <c:min val="500000"/>
        </c:scaling>
        <c:delete val="0"/>
        <c:axPos val="l"/>
        <c:majorGridlines>
          <c:spPr>
            <a:ln w="9525" cap="flat" cmpd="sng" algn="ctr">
              <a:solidFill>
                <a:schemeClr val="tx1">
                  <a:lumMod val="15000"/>
                  <a:lumOff val="85000"/>
                </a:schemeClr>
              </a:solidFill>
              <a:round/>
            </a:ln>
            <a:effectLst/>
          </c:spPr>
        </c:majorGridlines>
        <c:numFmt formatCode="#,##0_);[Red]\(#,##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603510840"/>
        <c:crosses val="autoZero"/>
        <c:crossBetween val="between"/>
        <c:majorUnit val="500000"/>
      </c:valAx>
      <c:spPr>
        <a:noFill/>
        <a:ln>
          <a:noFill/>
        </a:ln>
        <a:effectLst/>
      </c:spPr>
    </c:plotArea>
    <c:plotVisOnly val="1"/>
    <c:dispBlanksAs val="gap"/>
    <c:showDLblsOverMax val="0"/>
  </c:chart>
  <c:spPr>
    <a:noFill/>
    <a:ln w="9525" cap="flat" cmpd="sng" algn="ctr">
      <a:noFill/>
      <a:round/>
    </a:ln>
    <a:effectLst/>
  </c:spPr>
  <c:txPr>
    <a:bodyPr/>
    <a:lstStyle/>
    <a:p>
      <a:pPr>
        <a:defRPr sz="900">
          <a:solidFill>
            <a:sysClr val="windowText" lastClr="000000"/>
          </a:solidFill>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43237448202756"/>
          <c:y val="6.0163652024117144E-2"/>
          <c:w val="0.85202009251228672"/>
          <c:h val="0.8343311800172265"/>
        </c:manualLayout>
      </c:layout>
      <c:lineChart>
        <c:grouping val="standard"/>
        <c:varyColors val="0"/>
        <c:ser>
          <c:idx val="0"/>
          <c:order val="0"/>
          <c:tx>
            <c:strRef>
              <c:f>Sheet1!$A$13</c:f>
              <c:strCache>
                <c:ptCount val="1"/>
                <c:pt idx="0">
                  <c:v>全国</c:v>
                </c:pt>
              </c:strCache>
            </c:strRef>
          </c:tx>
          <c:spPr>
            <a:ln w="28575" cap="rnd">
              <a:solidFill>
                <a:schemeClr val="accent1"/>
              </a:solidFill>
              <a:round/>
            </a:ln>
            <a:effectLst/>
          </c:spPr>
          <c:marker>
            <c:symbol val="circle"/>
            <c:size val="7"/>
            <c:spPr>
              <a:solidFill>
                <a:schemeClr val="accent1"/>
              </a:solidFill>
              <a:ln w="9525">
                <a:solidFill>
                  <a:schemeClr val="accent1"/>
                </a:solidFill>
              </a:ln>
              <a:effectLst/>
            </c:spPr>
          </c:marker>
          <c:dLbls>
            <c:dLbl>
              <c:idx val="0"/>
              <c:layout>
                <c:manualLayout>
                  <c:x val="-0.11932639491182422"/>
                  <c:y val="-2.187769164513350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A2E-4D77-87FF-0F2C3A5E68DD}"/>
                </c:ext>
              </c:extLst>
            </c:dLbl>
            <c:dLbl>
              <c:idx val="1"/>
              <c:layout>
                <c:manualLayout>
                  <c:x val="-0.10402813915389807"/>
                  <c:y val="-6.563307493540052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A2E-4D77-87FF-0F2C3A5E68DD}"/>
                </c:ext>
              </c:extLst>
            </c:dLbl>
            <c:dLbl>
              <c:idx val="2"/>
              <c:layout>
                <c:manualLayout>
                  <c:x val="-4.8954418425363841E-2"/>
                  <c:y val="6.016365202411714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3A2E-4D77-87FF-0F2C3A5E68DD}"/>
                </c:ext>
              </c:extLst>
            </c:dLbl>
            <c:dLbl>
              <c:idx val="3"/>
              <c:layout>
                <c:manualLayout>
                  <c:x val="-1.5298255757926182E-2"/>
                  <c:y val="3.281653746770021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3A2E-4D77-87FF-0F2C3A5E68DD}"/>
                </c:ext>
              </c:extLst>
            </c:dLbl>
            <c:dLbl>
              <c:idx val="4"/>
              <c:layout>
                <c:manualLayout>
                  <c:x val="-1.2238604606341059E-2"/>
                  <c:y val="-6.563307493540053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3A2E-4D77-87FF-0F2C3A5E68DD}"/>
                </c:ext>
              </c:extLst>
            </c:dLbl>
            <c:dLbl>
              <c:idx val="5"/>
              <c:layout>
                <c:manualLayout>
                  <c:x val="-4.8954418425363896E-2"/>
                  <c:y val="0.10391903531438421"/>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3A2E-4D77-87FF-0F2C3A5E68DD}"/>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Sheet1!$B$12:$G$12</c:f>
              <c:numCache>
                <c:formatCode>General</c:formatCode>
                <c:ptCount val="6"/>
                <c:pt idx="0">
                  <c:v>2016</c:v>
                </c:pt>
                <c:pt idx="1">
                  <c:v>2017</c:v>
                </c:pt>
                <c:pt idx="2">
                  <c:v>2018</c:v>
                </c:pt>
                <c:pt idx="3">
                  <c:v>2019</c:v>
                </c:pt>
                <c:pt idx="4">
                  <c:v>2020</c:v>
                </c:pt>
                <c:pt idx="5">
                  <c:v>2021</c:v>
                </c:pt>
              </c:numCache>
            </c:numRef>
          </c:cat>
          <c:val>
            <c:numRef>
              <c:f>Sheet1!$B$13:$G$13</c:f>
              <c:numCache>
                <c:formatCode>0.0_);[Red]\(0.0\)</c:formatCode>
                <c:ptCount val="6"/>
                <c:pt idx="0">
                  <c:v>42.5</c:v>
                </c:pt>
                <c:pt idx="1">
                  <c:v>51.5</c:v>
                </c:pt>
                <c:pt idx="2">
                  <c:v>55.098380815740931</c:v>
                </c:pt>
                <c:pt idx="3">
                  <c:v>53.552024602767808</c:v>
                </c:pt>
                <c:pt idx="4">
                  <c:v>59.917990773962075</c:v>
                </c:pt>
                <c:pt idx="5">
                  <c:v>56.410782002664753</c:v>
                </c:pt>
              </c:numCache>
            </c:numRef>
          </c:val>
          <c:smooth val="0"/>
          <c:extLst>
            <c:ext xmlns:c16="http://schemas.microsoft.com/office/drawing/2014/chart" uri="{C3380CC4-5D6E-409C-BE32-E72D297353CC}">
              <c16:uniqueId val="{00000006-3A2E-4D77-87FF-0F2C3A5E68DD}"/>
            </c:ext>
          </c:extLst>
        </c:ser>
        <c:ser>
          <c:idx val="1"/>
          <c:order val="1"/>
          <c:tx>
            <c:strRef>
              <c:f>Sheet1!$A$14</c:f>
              <c:strCache>
                <c:ptCount val="1"/>
                <c:pt idx="0">
                  <c:v>大阪府</c:v>
                </c:pt>
              </c:strCache>
            </c:strRef>
          </c:tx>
          <c:spPr>
            <a:ln w="28575" cap="rnd">
              <a:solidFill>
                <a:schemeClr val="accent2"/>
              </a:solidFill>
              <a:round/>
            </a:ln>
            <a:effectLst/>
          </c:spPr>
          <c:marker>
            <c:symbol val="triangle"/>
            <c:size val="8"/>
            <c:spPr>
              <a:solidFill>
                <a:schemeClr val="accent2"/>
              </a:solidFill>
              <a:ln w="9525">
                <a:solidFill>
                  <a:schemeClr val="accent2"/>
                </a:solidFill>
              </a:ln>
              <a:effectLst/>
            </c:spPr>
          </c:marker>
          <c:dLbls>
            <c:dLbl>
              <c:idx val="0"/>
              <c:layout>
                <c:manualLayout>
                  <c:x val="9.1789534547557089E-3"/>
                  <c:y val="2.187769164513350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3A2E-4D77-87FF-0F2C3A5E68DD}"/>
                </c:ext>
              </c:extLst>
            </c:dLbl>
            <c:dLbl>
              <c:idx val="1"/>
              <c:layout>
                <c:manualLayout>
                  <c:x val="-1.8357906909511418E-2"/>
                  <c:y val="7.657192075796727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3A2E-4D77-87FF-0F2C3A5E68DD}"/>
                </c:ext>
              </c:extLst>
            </c:dLbl>
            <c:dLbl>
              <c:idx val="2"/>
              <c:layout>
                <c:manualLayout>
                  <c:x val="-0.11014744145706858"/>
                  <c:y val="-4.375538329026703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3A2E-4D77-87FF-0F2C3A5E68DD}"/>
                </c:ext>
              </c:extLst>
            </c:dLbl>
            <c:dLbl>
              <c:idx val="3"/>
              <c:layout>
                <c:manualLayout>
                  <c:x val="-8.8729883395971862E-2"/>
                  <c:y val="-6.563307493540054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3A2E-4D77-87FF-0F2C3A5E68DD}"/>
                </c:ext>
              </c:extLst>
            </c:dLbl>
            <c:dLbl>
              <c:idx val="4"/>
              <c:layout>
                <c:manualLayout>
                  <c:x val="-4.2835116122193422E-2"/>
                  <c:y val="8.204134366925064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3A2E-4D77-87FF-0F2C3A5E68DD}"/>
                </c:ext>
              </c:extLst>
            </c:dLbl>
            <c:dLbl>
              <c:idx val="5"/>
              <c:layout>
                <c:manualLayout>
                  <c:x val="-9.1789534547558217E-3"/>
                  <c:y val="-2.187769164513353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3A2E-4D77-87FF-0F2C3A5E68DD}"/>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Sheet1!$B$12:$G$12</c:f>
              <c:numCache>
                <c:formatCode>General</c:formatCode>
                <c:ptCount val="6"/>
                <c:pt idx="0">
                  <c:v>2016</c:v>
                </c:pt>
                <c:pt idx="1">
                  <c:v>2017</c:v>
                </c:pt>
                <c:pt idx="2">
                  <c:v>2018</c:v>
                </c:pt>
                <c:pt idx="3">
                  <c:v>2019</c:v>
                </c:pt>
                <c:pt idx="4">
                  <c:v>2020</c:v>
                </c:pt>
                <c:pt idx="5">
                  <c:v>2021</c:v>
                </c:pt>
              </c:numCache>
            </c:numRef>
          </c:cat>
          <c:val>
            <c:numRef>
              <c:f>Sheet1!$B$14:$G$14</c:f>
              <c:numCache>
                <c:formatCode>0.0_);[Red]\(0.0\)</c:formatCode>
                <c:ptCount val="6"/>
                <c:pt idx="0">
                  <c:v>42.3</c:v>
                </c:pt>
                <c:pt idx="1">
                  <c:v>50.3</c:v>
                </c:pt>
                <c:pt idx="2">
                  <c:v>56.419400855920109</c:v>
                </c:pt>
                <c:pt idx="3">
                  <c:v>56.300663227708178</c:v>
                </c:pt>
                <c:pt idx="4">
                  <c:v>59.529065489330392</c:v>
                </c:pt>
                <c:pt idx="5">
                  <c:v>57.434813248766737</c:v>
                </c:pt>
              </c:numCache>
            </c:numRef>
          </c:val>
          <c:smooth val="0"/>
          <c:extLst>
            <c:ext xmlns:c16="http://schemas.microsoft.com/office/drawing/2014/chart" uri="{C3380CC4-5D6E-409C-BE32-E72D297353CC}">
              <c16:uniqueId val="{0000000D-3A2E-4D77-87FF-0F2C3A5E68DD}"/>
            </c:ext>
          </c:extLst>
        </c:ser>
        <c:dLbls>
          <c:showLegendKey val="0"/>
          <c:showVal val="0"/>
          <c:showCatName val="0"/>
          <c:showSerName val="0"/>
          <c:showPercent val="0"/>
          <c:showBubbleSize val="0"/>
        </c:dLbls>
        <c:marker val="1"/>
        <c:smooth val="0"/>
        <c:axId val="508046016"/>
        <c:axId val="508046344"/>
      </c:lineChart>
      <c:catAx>
        <c:axId val="5080460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508046344"/>
        <c:crosses val="autoZero"/>
        <c:auto val="1"/>
        <c:lblAlgn val="ctr"/>
        <c:lblOffset val="100"/>
        <c:noMultiLvlLbl val="0"/>
      </c:catAx>
      <c:valAx>
        <c:axId val="508046344"/>
        <c:scaling>
          <c:orientation val="minMax"/>
          <c:max val="65"/>
          <c:min val="35"/>
        </c:scaling>
        <c:delete val="0"/>
        <c:axPos val="l"/>
        <c:majorGridlines>
          <c:spPr>
            <a:ln w="9525" cap="flat" cmpd="sng" algn="ctr">
              <a:solidFill>
                <a:schemeClr val="tx1">
                  <a:lumMod val="15000"/>
                  <a:lumOff val="85000"/>
                </a:schemeClr>
              </a:solidFill>
              <a:round/>
            </a:ln>
            <a:effectLst/>
          </c:spPr>
        </c:majorGridlines>
        <c:numFmt formatCode="0.0_);[Red]\(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508046016"/>
        <c:crosses val="autoZero"/>
        <c:crossBetween val="between"/>
        <c:majorUnit val="5"/>
      </c:valAx>
      <c:spPr>
        <a:noFill/>
        <a:ln>
          <a:noFill/>
        </a:ln>
        <a:effectLst/>
      </c:spPr>
    </c:plotArea>
    <c:legend>
      <c:legendPos val="b"/>
      <c:layout>
        <c:manualLayout>
          <c:xMode val="edge"/>
          <c:yMode val="edge"/>
          <c:x val="0.59546111592945938"/>
          <c:y val="0.63729198966408274"/>
          <c:w val="0.34145706851691238"/>
          <c:h val="9.4706287683031867E-2"/>
        </c:manualLayout>
      </c:layout>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legend>
    <c:plotVisOnly val="1"/>
    <c:dispBlanksAs val="gap"/>
    <c:showDLblsOverMax val="0"/>
  </c:chart>
  <c:spPr>
    <a:noFill/>
    <a:ln w="9525" cap="flat" cmpd="sng" algn="ctr">
      <a:noFill/>
      <a:round/>
    </a:ln>
    <a:effectLst/>
  </c:spPr>
  <c:txPr>
    <a:bodyPr/>
    <a:lstStyle/>
    <a:p>
      <a:pPr>
        <a:defRPr sz="900">
          <a:solidFill>
            <a:sysClr val="windowText" lastClr="000000"/>
          </a:solidFill>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0163940465664601E-2"/>
          <c:y val="3.5277777777777776E-2"/>
          <c:w val="0.93268064151684837"/>
          <c:h val="0.64989624183006545"/>
        </c:manualLayout>
      </c:layout>
      <c:barChart>
        <c:barDir val="col"/>
        <c:grouping val="stacked"/>
        <c:varyColors val="0"/>
        <c:ser>
          <c:idx val="0"/>
          <c:order val="0"/>
          <c:tx>
            <c:strRef>
              <c:f>Sheet1!$A$4</c:f>
              <c:strCache>
                <c:ptCount val="1"/>
                <c:pt idx="0">
                  <c:v>i-house（公益財団法人大阪国際交流センター）</c:v>
                </c:pt>
              </c:strCache>
            </c:strRef>
          </c:tx>
          <c:spPr>
            <a:solidFill>
              <a:schemeClr val="accent1"/>
            </a:solidFill>
            <a:ln>
              <a:noFill/>
            </a:ln>
            <a:effectLst/>
          </c:spPr>
          <c:invertIfNegative val="0"/>
          <c:cat>
            <c:multiLvlStrRef>
              <c:f>Sheet1!$B$2:$AL$3</c:f>
              <c:multiLvlStrCache>
                <c:ptCount val="37"/>
                <c:lvl>
                  <c:pt idx="0">
                    <c:v>1
月</c:v>
                  </c:pt>
                  <c:pt idx="1">
                    <c:v>2
月</c:v>
                  </c:pt>
                  <c:pt idx="2">
                    <c:v>3
月</c:v>
                  </c:pt>
                  <c:pt idx="3">
                    <c:v>4
月</c:v>
                  </c:pt>
                  <c:pt idx="4">
                    <c:v>5
月</c:v>
                  </c:pt>
                  <c:pt idx="5">
                    <c:v>6
月</c:v>
                  </c:pt>
                  <c:pt idx="6">
                    <c:v>7
月</c:v>
                  </c:pt>
                  <c:pt idx="7">
                    <c:v>8
月</c:v>
                  </c:pt>
                  <c:pt idx="8">
                    <c:v>9
月</c:v>
                  </c:pt>
                  <c:pt idx="9">
                    <c:v>10
月</c:v>
                  </c:pt>
                  <c:pt idx="10">
                    <c:v>11
月</c:v>
                  </c:pt>
                  <c:pt idx="11">
                    <c:v>12
月</c:v>
                  </c:pt>
                  <c:pt idx="12">
                    <c:v>1
月</c:v>
                  </c:pt>
                  <c:pt idx="13">
                    <c:v>2
月</c:v>
                  </c:pt>
                  <c:pt idx="14">
                    <c:v>3
月</c:v>
                  </c:pt>
                  <c:pt idx="15">
                    <c:v>4
月</c:v>
                  </c:pt>
                  <c:pt idx="16">
                    <c:v>5
月</c:v>
                  </c:pt>
                  <c:pt idx="17">
                    <c:v>6
月</c:v>
                  </c:pt>
                  <c:pt idx="18">
                    <c:v>7
月</c:v>
                  </c:pt>
                  <c:pt idx="19">
                    <c:v>8
月</c:v>
                  </c:pt>
                  <c:pt idx="20">
                    <c:v>9
月</c:v>
                  </c:pt>
                  <c:pt idx="21">
                    <c:v>10
月</c:v>
                  </c:pt>
                  <c:pt idx="22">
                    <c:v>11
月</c:v>
                  </c:pt>
                  <c:pt idx="23">
                    <c:v>12
月</c:v>
                  </c:pt>
                  <c:pt idx="24">
                    <c:v>1
月</c:v>
                  </c:pt>
                  <c:pt idx="25">
                    <c:v>2
月</c:v>
                  </c:pt>
                  <c:pt idx="26">
                    <c:v>3
月</c:v>
                  </c:pt>
                  <c:pt idx="27">
                    <c:v>4
月</c:v>
                  </c:pt>
                  <c:pt idx="28">
                    <c:v>5
月</c:v>
                  </c:pt>
                  <c:pt idx="29">
                    <c:v>6
月</c:v>
                  </c:pt>
                  <c:pt idx="30">
                    <c:v>7
月</c:v>
                  </c:pt>
                  <c:pt idx="31">
                    <c:v>8
月</c:v>
                  </c:pt>
                  <c:pt idx="32">
                    <c:v>9
月</c:v>
                  </c:pt>
                  <c:pt idx="33">
                    <c:v>10
月</c:v>
                  </c:pt>
                  <c:pt idx="34">
                    <c:v>11
月</c:v>
                  </c:pt>
                  <c:pt idx="35">
                    <c:v>12
月</c:v>
                  </c:pt>
                  <c:pt idx="36">
                    <c:v>1
月</c:v>
                  </c:pt>
                </c:lvl>
                <c:lvl>
                  <c:pt idx="0">
                    <c:v>2020年</c:v>
                  </c:pt>
                  <c:pt idx="12">
                    <c:v>2021年</c:v>
                  </c:pt>
                  <c:pt idx="24">
                    <c:v>2022年</c:v>
                  </c:pt>
                  <c:pt idx="36">
                    <c:v>2023年</c:v>
                  </c:pt>
                </c:lvl>
              </c:multiLvlStrCache>
            </c:multiLvlStrRef>
          </c:cat>
          <c:val>
            <c:numRef>
              <c:f>Sheet1!$B$4:$AL$4</c:f>
              <c:numCache>
                <c:formatCode>#,##0_);[Red]\(#,##0\)</c:formatCode>
                <c:ptCount val="37"/>
                <c:pt idx="0">
                  <c:v>11</c:v>
                </c:pt>
                <c:pt idx="1">
                  <c:v>85</c:v>
                </c:pt>
                <c:pt idx="2">
                  <c:v>187</c:v>
                </c:pt>
                <c:pt idx="3">
                  <c:v>292</c:v>
                </c:pt>
                <c:pt idx="4">
                  <c:v>238</c:v>
                </c:pt>
                <c:pt idx="5">
                  <c:v>466</c:v>
                </c:pt>
                <c:pt idx="6">
                  <c:v>581</c:v>
                </c:pt>
                <c:pt idx="7">
                  <c:v>513</c:v>
                </c:pt>
                <c:pt idx="8">
                  <c:v>101</c:v>
                </c:pt>
                <c:pt idx="9">
                  <c:v>79</c:v>
                </c:pt>
                <c:pt idx="10">
                  <c:v>95</c:v>
                </c:pt>
                <c:pt idx="11">
                  <c:v>60</c:v>
                </c:pt>
                <c:pt idx="12">
                  <c:v>69</c:v>
                </c:pt>
                <c:pt idx="13">
                  <c:v>41</c:v>
                </c:pt>
                <c:pt idx="14">
                  <c:v>52</c:v>
                </c:pt>
                <c:pt idx="15">
                  <c:v>133</c:v>
                </c:pt>
                <c:pt idx="16">
                  <c:v>95</c:v>
                </c:pt>
                <c:pt idx="17">
                  <c:v>85</c:v>
                </c:pt>
                <c:pt idx="18">
                  <c:v>126</c:v>
                </c:pt>
                <c:pt idx="19">
                  <c:v>239</c:v>
                </c:pt>
                <c:pt idx="20">
                  <c:v>139</c:v>
                </c:pt>
                <c:pt idx="21">
                  <c:v>55</c:v>
                </c:pt>
                <c:pt idx="22">
                  <c:v>50</c:v>
                </c:pt>
                <c:pt idx="23">
                  <c:v>40</c:v>
                </c:pt>
                <c:pt idx="24">
                  <c:v>476</c:v>
                </c:pt>
                <c:pt idx="25">
                  <c:v>341</c:v>
                </c:pt>
                <c:pt idx="26">
                  <c:v>106</c:v>
                </c:pt>
                <c:pt idx="27">
                  <c:v>94</c:v>
                </c:pt>
                <c:pt idx="28">
                  <c:v>64</c:v>
                </c:pt>
                <c:pt idx="29">
                  <c:v>54</c:v>
                </c:pt>
                <c:pt idx="30">
                  <c:v>123</c:v>
                </c:pt>
                <c:pt idx="31">
                  <c:v>84</c:v>
                </c:pt>
                <c:pt idx="32">
                  <c:v>37</c:v>
                </c:pt>
                <c:pt idx="33">
                  <c:v>26</c:v>
                </c:pt>
                <c:pt idx="34">
                  <c:v>35</c:v>
                </c:pt>
                <c:pt idx="35">
                  <c:v>71</c:v>
                </c:pt>
                <c:pt idx="36">
                  <c:v>38</c:v>
                </c:pt>
              </c:numCache>
            </c:numRef>
          </c:val>
          <c:extLst>
            <c:ext xmlns:c16="http://schemas.microsoft.com/office/drawing/2014/chart" uri="{C3380CC4-5D6E-409C-BE32-E72D297353CC}">
              <c16:uniqueId val="{00000000-F9FB-40E8-8D74-6310678142C2}"/>
            </c:ext>
          </c:extLst>
        </c:ser>
        <c:ser>
          <c:idx val="1"/>
          <c:order val="1"/>
          <c:tx>
            <c:strRef>
              <c:f>Sheet1!$A$5</c:f>
              <c:strCache>
                <c:ptCount val="1"/>
                <c:pt idx="0">
                  <c:v>OFIX（公益財団法人大阪府国際交流財団）</c:v>
                </c:pt>
              </c:strCache>
            </c:strRef>
          </c:tx>
          <c:spPr>
            <a:pattFill prst="wdUpDiag">
              <a:fgClr>
                <a:schemeClr val="accent2"/>
              </a:fgClr>
              <a:bgClr>
                <a:schemeClr val="bg1"/>
              </a:bgClr>
            </a:pattFill>
            <a:ln w="0">
              <a:solidFill>
                <a:schemeClr val="accent2"/>
              </a:solidFill>
            </a:ln>
            <a:effectLst/>
          </c:spPr>
          <c:invertIfNegative val="0"/>
          <c:cat>
            <c:multiLvlStrRef>
              <c:f>Sheet1!$B$2:$AL$3</c:f>
              <c:multiLvlStrCache>
                <c:ptCount val="37"/>
                <c:lvl>
                  <c:pt idx="0">
                    <c:v>1
月</c:v>
                  </c:pt>
                  <c:pt idx="1">
                    <c:v>2
月</c:v>
                  </c:pt>
                  <c:pt idx="2">
                    <c:v>3
月</c:v>
                  </c:pt>
                  <c:pt idx="3">
                    <c:v>4
月</c:v>
                  </c:pt>
                  <c:pt idx="4">
                    <c:v>5
月</c:v>
                  </c:pt>
                  <c:pt idx="5">
                    <c:v>6
月</c:v>
                  </c:pt>
                  <c:pt idx="6">
                    <c:v>7
月</c:v>
                  </c:pt>
                  <c:pt idx="7">
                    <c:v>8
月</c:v>
                  </c:pt>
                  <c:pt idx="8">
                    <c:v>9
月</c:v>
                  </c:pt>
                  <c:pt idx="9">
                    <c:v>10
月</c:v>
                  </c:pt>
                  <c:pt idx="10">
                    <c:v>11
月</c:v>
                  </c:pt>
                  <c:pt idx="11">
                    <c:v>12
月</c:v>
                  </c:pt>
                  <c:pt idx="12">
                    <c:v>1
月</c:v>
                  </c:pt>
                  <c:pt idx="13">
                    <c:v>2
月</c:v>
                  </c:pt>
                  <c:pt idx="14">
                    <c:v>3
月</c:v>
                  </c:pt>
                  <c:pt idx="15">
                    <c:v>4
月</c:v>
                  </c:pt>
                  <c:pt idx="16">
                    <c:v>5
月</c:v>
                  </c:pt>
                  <c:pt idx="17">
                    <c:v>6
月</c:v>
                  </c:pt>
                  <c:pt idx="18">
                    <c:v>7
月</c:v>
                  </c:pt>
                  <c:pt idx="19">
                    <c:v>8
月</c:v>
                  </c:pt>
                  <c:pt idx="20">
                    <c:v>9
月</c:v>
                  </c:pt>
                  <c:pt idx="21">
                    <c:v>10
月</c:v>
                  </c:pt>
                  <c:pt idx="22">
                    <c:v>11
月</c:v>
                  </c:pt>
                  <c:pt idx="23">
                    <c:v>12
月</c:v>
                  </c:pt>
                  <c:pt idx="24">
                    <c:v>1
月</c:v>
                  </c:pt>
                  <c:pt idx="25">
                    <c:v>2
月</c:v>
                  </c:pt>
                  <c:pt idx="26">
                    <c:v>3
月</c:v>
                  </c:pt>
                  <c:pt idx="27">
                    <c:v>4
月</c:v>
                  </c:pt>
                  <c:pt idx="28">
                    <c:v>5
月</c:v>
                  </c:pt>
                  <c:pt idx="29">
                    <c:v>6
月</c:v>
                  </c:pt>
                  <c:pt idx="30">
                    <c:v>7
月</c:v>
                  </c:pt>
                  <c:pt idx="31">
                    <c:v>8
月</c:v>
                  </c:pt>
                  <c:pt idx="32">
                    <c:v>9
月</c:v>
                  </c:pt>
                  <c:pt idx="33">
                    <c:v>10
月</c:v>
                  </c:pt>
                  <c:pt idx="34">
                    <c:v>11
月</c:v>
                  </c:pt>
                  <c:pt idx="35">
                    <c:v>12
月</c:v>
                  </c:pt>
                  <c:pt idx="36">
                    <c:v>1
月</c:v>
                  </c:pt>
                </c:lvl>
                <c:lvl>
                  <c:pt idx="0">
                    <c:v>2020年</c:v>
                  </c:pt>
                  <c:pt idx="12">
                    <c:v>2021年</c:v>
                  </c:pt>
                  <c:pt idx="24">
                    <c:v>2022年</c:v>
                  </c:pt>
                  <c:pt idx="36">
                    <c:v>2023年</c:v>
                  </c:pt>
                </c:lvl>
              </c:multiLvlStrCache>
            </c:multiLvlStrRef>
          </c:cat>
          <c:val>
            <c:numRef>
              <c:f>Sheet1!$B$5:$AL$5</c:f>
              <c:numCache>
                <c:formatCode>#,##0_);[Red]\(#,##0\)</c:formatCode>
                <c:ptCount val="37"/>
                <c:pt idx="0">
                  <c:v>1</c:v>
                </c:pt>
                <c:pt idx="1">
                  <c:v>60</c:v>
                </c:pt>
                <c:pt idx="2">
                  <c:v>185</c:v>
                </c:pt>
                <c:pt idx="3">
                  <c:v>202</c:v>
                </c:pt>
                <c:pt idx="4">
                  <c:v>54</c:v>
                </c:pt>
                <c:pt idx="5">
                  <c:v>32</c:v>
                </c:pt>
                <c:pt idx="6">
                  <c:v>73</c:v>
                </c:pt>
                <c:pt idx="7">
                  <c:v>70</c:v>
                </c:pt>
                <c:pt idx="8">
                  <c:v>30</c:v>
                </c:pt>
                <c:pt idx="9">
                  <c:v>21</c:v>
                </c:pt>
                <c:pt idx="10">
                  <c:v>40</c:v>
                </c:pt>
                <c:pt idx="11">
                  <c:v>38</c:v>
                </c:pt>
                <c:pt idx="12">
                  <c:v>51</c:v>
                </c:pt>
                <c:pt idx="13">
                  <c:v>20</c:v>
                </c:pt>
                <c:pt idx="14">
                  <c:v>40</c:v>
                </c:pt>
                <c:pt idx="15">
                  <c:v>74</c:v>
                </c:pt>
                <c:pt idx="16">
                  <c:v>50</c:v>
                </c:pt>
                <c:pt idx="17">
                  <c:v>39</c:v>
                </c:pt>
                <c:pt idx="18">
                  <c:v>49</c:v>
                </c:pt>
                <c:pt idx="19">
                  <c:v>89</c:v>
                </c:pt>
                <c:pt idx="20">
                  <c:v>76</c:v>
                </c:pt>
                <c:pt idx="21">
                  <c:v>42</c:v>
                </c:pt>
                <c:pt idx="22">
                  <c:v>23</c:v>
                </c:pt>
                <c:pt idx="23">
                  <c:v>19</c:v>
                </c:pt>
                <c:pt idx="24">
                  <c:v>202</c:v>
                </c:pt>
                <c:pt idx="25">
                  <c:v>230</c:v>
                </c:pt>
                <c:pt idx="26">
                  <c:v>98</c:v>
                </c:pt>
                <c:pt idx="27">
                  <c:v>107</c:v>
                </c:pt>
                <c:pt idx="28">
                  <c:v>118</c:v>
                </c:pt>
                <c:pt idx="29">
                  <c:v>44</c:v>
                </c:pt>
                <c:pt idx="30">
                  <c:v>208</c:v>
                </c:pt>
                <c:pt idx="31">
                  <c:v>244</c:v>
                </c:pt>
                <c:pt idx="32">
                  <c:v>71</c:v>
                </c:pt>
                <c:pt idx="33">
                  <c:v>35</c:v>
                </c:pt>
                <c:pt idx="34">
                  <c:v>64</c:v>
                </c:pt>
                <c:pt idx="35">
                  <c:v>78</c:v>
                </c:pt>
                <c:pt idx="36">
                  <c:v>65</c:v>
                </c:pt>
              </c:numCache>
            </c:numRef>
          </c:val>
          <c:extLst>
            <c:ext xmlns:c16="http://schemas.microsoft.com/office/drawing/2014/chart" uri="{C3380CC4-5D6E-409C-BE32-E72D297353CC}">
              <c16:uniqueId val="{00000001-F9FB-40E8-8D74-6310678142C2}"/>
            </c:ext>
          </c:extLst>
        </c:ser>
        <c:ser>
          <c:idx val="2"/>
          <c:order val="2"/>
          <c:tx>
            <c:strRef>
              <c:f>Sheet1!$A$6</c:f>
              <c:strCache>
                <c:ptCount val="1"/>
                <c:pt idx="0">
                  <c:v>計</c:v>
                </c:pt>
              </c:strCache>
            </c:strRef>
          </c:tx>
          <c:spPr>
            <a:noFill/>
            <a:ln>
              <a:noFill/>
            </a:ln>
            <a:effectLst/>
          </c:spPr>
          <c:invertIfNegative val="0"/>
          <c:dLbls>
            <c:dLbl>
              <c:idx val="1"/>
              <c:layout>
                <c:manualLayout>
                  <c:x val="-1.4296016532436244E-17"/>
                  <c:y val="4.2057539682539682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F9FB-40E8-8D74-6310678142C2}"/>
                </c:ext>
              </c:extLst>
            </c:dLbl>
            <c:dLbl>
              <c:idx val="6"/>
              <c:layout>
                <c:manualLayout>
                  <c:x val="6.003782296885459E-4"/>
                  <c:y val="5.0396825396825393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F9FB-40E8-8D74-6310678142C2}"/>
                </c:ext>
              </c:extLst>
            </c:dLbl>
            <c:dLbl>
              <c:idx val="7"/>
              <c:layout>
                <c:manualLayout>
                  <c:x val="6.0050103153554287E-4"/>
                  <c:y val="5.6435049019607844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F9FB-40E8-8D74-6310678142C2}"/>
                </c:ext>
              </c:extLst>
            </c:dLbl>
            <c:dLbl>
              <c:idx val="8"/>
              <c:layout>
                <c:manualLayout>
                  <c:x val="0"/>
                  <c:y val="3.4624603174603079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F9FB-40E8-8D74-6310678142C2}"/>
                </c:ext>
              </c:extLst>
            </c:dLbl>
            <c:dLbl>
              <c:idx val="10"/>
              <c:layout>
                <c:manualLayout>
                  <c:x val="0"/>
                  <c:y val="3.6748412698412697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F9FB-40E8-8D74-6310678142C2}"/>
                </c:ext>
              </c:extLst>
            </c:dLbl>
            <c:dLbl>
              <c:idx val="12"/>
              <c:layout>
                <c:manualLayout>
                  <c:x val="0"/>
                  <c:y val="1.8705555555555555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F9FB-40E8-8D74-6310678142C2}"/>
                </c:ext>
              </c:extLst>
            </c:dLbl>
            <c:dLbl>
              <c:idx val="16"/>
              <c:layout>
                <c:manualLayout>
                  <c:x val="0"/>
                  <c:y val="3.7017857142857144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F9FB-40E8-8D74-6310678142C2}"/>
                </c:ext>
              </c:extLst>
            </c:dLbl>
            <c:dLbl>
              <c:idx val="17"/>
              <c:layout>
                <c:manualLayout>
                  <c:x val="-1.1436813225948996E-16"/>
                  <c:y val="2.5868650793650701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F9FB-40E8-8D74-6310678142C2}"/>
                </c:ext>
              </c:extLst>
            </c:dLbl>
            <c:dLbl>
              <c:idx val="19"/>
              <c:layout>
                <c:manualLayout>
                  <c:x val="0"/>
                  <c:y val="0.11846323529411765"/>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F9FB-40E8-8D74-6310678142C2}"/>
                </c:ext>
              </c:extLst>
            </c:dLbl>
            <c:dLbl>
              <c:idx val="24"/>
              <c:layout>
                <c:manualLayout>
                  <c:x val="-2.5912540524609604E-2"/>
                  <c:y val="2.0158730158730157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F9FB-40E8-8D74-6310678142C2}"/>
                </c:ext>
              </c:extLst>
            </c:dLbl>
            <c:dLbl>
              <c:idx val="31"/>
              <c:layout>
                <c:manualLayout>
                  <c:x val="0"/>
                  <c:y val="0.1111213235294117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F9FB-40E8-8D74-6310678142C2}"/>
                </c:ext>
              </c:extLst>
            </c:dLbl>
            <c:dLbl>
              <c:idx val="36"/>
              <c:layout>
                <c:manualLayout>
                  <c:x val="0"/>
                  <c:y val="1.486111111111016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F9FB-40E8-8D74-6310678142C2}"/>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Sheet1!$B$2:$AL$3</c:f>
              <c:multiLvlStrCache>
                <c:ptCount val="37"/>
                <c:lvl>
                  <c:pt idx="0">
                    <c:v>1
月</c:v>
                  </c:pt>
                  <c:pt idx="1">
                    <c:v>2
月</c:v>
                  </c:pt>
                  <c:pt idx="2">
                    <c:v>3
月</c:v>
                  </c:pt>
                  <c:pt idx="3">
                    <c:v>4
月</c:v>
                  </c:pt>
                  <c:pt idx="4">
                    <c:v>5
月</c:v>
                  </c:pt>
                  <c:pt idx="5">
                    <c:v>6
月</c:v>
                  </c:pt>
                  <c:pt idx="6">
                    <c:v>7
月</c:v>
                  </c:pt>
                  <c:pt idx="7">
                    <c:v>8
月</c:v>
                  </c:pt>
                  <c:pt idx="8">
                    <c:v>9
月</c:v>
                  </c:pt>
                  <c:pt idx="9">
                    <c:v>10
月</c:v>
                  </c:pt>
                  <c:pt idx="10">
                    <c:v>11
月</c:v>
                  </c:pt>
                  <c:pt idx="11">
                    <c:v>12
月</c:v>
                  </c:pt>
                  <c:pt idx="12">
                    <c:v>1
月</c:v>
                  </c:pt>
                  <c:pt idx="13">
                    <c:v>2
月</c:v>
                  </c:pt>
                  <c:pt idx="14">
                    <c:v>3
月</c:v>
                  </c:pt>
                  <c:pt idx="15">
                    <c:v>4
月</c:v>
                  </c:pt>
                  <c:pt idx="16">
                    <c:v>5
月</c:v>
                  </c:pt>
                  <c:pt idx="17">
                    <c:v>6
月</c:v>
                  </c:pt>
                  <c:pt idx="18">
                    <c:v>7
月</c:v>
                  </c:pt>
                  <c:pt idx="19">
                    <c:v>8
月</c:v>
                  </c:pt>
                  <c:pt idx="20">
                    <c:v>9
月</c:v>
                  </c:pt>
                  <c:pt idx="21">
                    <c:v>10
月</c:v>
                  </c:pt>
                  <c:pt idx="22">
                    <c:v>11
月</c:v>
                  </c:pt>
                  <c:pt idx="23">
                    <c:v>12
月</c:v>
                  </c:pt>
                  <c:pt idx="24">
                    <c:v>1
月</c:v>
                  </c:pt>
                  <c:pt idx="25">
                    <c:v>2
月</c:v>
                  </c:pt>
                  <c:pt idx="26">
                    <c:v>3
月</c:v>
                  </c:pt>
                  <c:pt idx="27">
                    <c:v>4
月</c:v>
                  </c:pt>
                  <c:pt idx="28">
                    <c:v>5
月</c:v>
                  </c:pt>
                  <c:pt idx="29">
                    <c:v>6
月</c:v>
                  </c:pt>
                  <c:pt idx="30">
                    <c:v>7
月</c:v>
                  </c:pt>
                  <c:pt idx="31">
                    <c:v>8
月</c:v>
                  </c:pt>
                  <c:pt idx="32">
                    <c:v>9
月</c:v>
                  </c:pt>
                  <c:pt idx="33">
                    <c:v>10
月</c:v>
                  </c:pt>
                  <c:pt idx="34">
                    <c:v>11
月</c:v>
                  </c:pt>
                  <c:pt idx="35">
                    <c:v>12
月</c:v>
                  </c:pt>
                  <c:pt idx="36">
                    <c:v>1
月</c:v>
                  </c:pt>
                </c:lvl>
                <c:lvl>
                  <c:pt idx="0">
                    <c:v>2020年</c:v>
                  </c:pt>
                  <c:pt idx="12">
                    <c:v>2021年</c:v>
                  </c:pt>
                  <c:pt idx="24">
                    <c:v>2022年</c:v>
                  </c:pt>
                  <c:pt idx="36">
                    <c:v>2023年</c:v>
                  </c:pt>
                </c:lvl>
              </c:multiLvlStrCache>
            </c:multiLvlStrRef>
          </c:cat>
          <c:val>
            <c:numRef>
              <c:f>Sheet1!$B$6:$AL$6</c:f>
              <c:numCache>
                <c:formatCode>#,##0_);[Red]\(#,##0\)</c:formatCode>
                <c:ptCount val="37"/>
                <c:pt idx="0">
                  <c:v>12</c:v>
                </c:pt>
                <c:pt idx="1">
                  <c:v>145</c:v>
                </c:pt>
                <c:pt idx="2">
                  <c:v>372</c:v>
                </c:pt>
                <c:pt idx="3">
                  <c:v>494</c:v>
                </c:pt>
                <c:pt idx="4">
                  <c:v>292</c:v>
                </c:pt>
                <c:pt idx="5">
                  <c:v>498</c:v>
                </c:pt>
                <c:pt idx="6">
                  <c:v>654</c:v>
                </c:pt>
                <c:pt idx="7">
                  <c:v>583</c:v>
                </c:pt>
                <c:pt idx="8">
                  <c:v>131</c:v>
                </c:pt>
                <c:pt idx="9">
                  <c:v>100</c:v>
                </c:pt>
                <c:pt idx="10">
                  <c:v>135</c:v>
                </c:pt>
                <c:pt idx="11">
                  <c:v>98</c:v>
                </c:pt>
                <c:pt idx="12">
                  <c:v>120</c:v>
                </c:pt>
                <c:pt idx="13">
                  <c:v>61</c:v>
                </c:pt>
                <c:pt idx="14">
                  <c:v>92</c:v>
                </c:pt>
                <c:pt idx="15">
                  <c:v>207</c:v>
                </c:pt>
                <c:pt idx="16">
                  <c:v>145</c:v>
                </c:pt>
                <c:pt idx="17">
                  <c:v>124</c:v>
                </c:pt>
                <c:pt idx="18">
                  <c:v>175</c:v>
                </c:pt>
                <c:pt idx="19">
                  <c:v>328</c:v>
                </c:pt>
                <c:pt idx="20">
                  <c:v>215</c:v>
                </c:pt>
                <c:pt idx="21">
                  <c:v>97</c:v>
                </c:pt>
                <c:pt idx="22">
                  <c:v>73</c:v>
                </c:pt>
                <c:pt idx="23">
                  <c:v>59</c:v>
                </c:pt>
                <c:pt idx="24">
                  <c:v>678</c:v>
                </c:pt>
                <c:pt idx="25">
                  <c:v>571</c:v>
                </c:pt>
                <c:pt idx="26">
                  <c:v>204</c:v>
                </c:pt>
                <c:pt idx="27">
                  <c:v>201</c:v>
                </c:pt>
                <c:pt idx="28">
                  <c:v>182</c:v>
                </c:pt>
                <c:pt idx="29">
                  <c:v>98</c:v>
                </c:pt>
                <c:pt idx="30">
                  <c:v>331</c:v>
                </c:pt>
                <c:pt idx="31">
                  <c:v>328</c:v>
                </c:pt>
                <c:pt idx="32">
                  <c:v>108</c:v>
                </c:pt>
                <c:pt idx="33">
                  <c:v>61</c:v>
                </c:pt>
                <c:pt idx="34">
                  <c:v>99</c:v>
                </c:pt>
                <c:pt idx="35">
                  <c:v>149</c:v>
                </c:pt>
                <c:pt idx="36">
                  <c:v>103</c:v>
                </c:pt>
              </c:numCache>
            </c:numRef>
          </c:val>
          <c:extLst>
            <c:ext xmlns:c16="http://schemas.microsoft.com/office/drawing/2014/chart" uri="{C3380CC4-5D6E-409C-BE32-E72D297353CC}">
              <c16:uniqueId val="{0000000E-F9FB-40E8-8D74-6310678142C2}"/>
            </c:ext>
          </c:extLst>
        </c:ser>
        <c:dLbls>
          <c:showLegendKey val="0"/>
          <c:showVal val="0"/>
          <c:showCatName val="0"/>
          <c:showSerName val="0"/>
          <c:showPercent val="0"/>
          <c:showBubbleSize val="0"/>
        </c:dLbls>
        <c:gapWidth val="150"/>
        <c:overlap val="100"/>
        <c:axId val="290438832"/>
        <c:axId val="290435552"/>
      </c:barChart>
      <c:catAx>
        <c:axId val="2904388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290435552"/>
        <c:crosses val="autoZero"/>
        <c:auto val="1"/>
        <c:lblAlgn val="ctr"/>
        <c:lblOffset val="100"/>
        <c:noMultiLvlLbl val="0"/>
      </c:catAx>
      <c:valAx>
        <c:axId val="290435552"/>
        <c:scaling>
          <c:orientation val="minMax"/>
          <c:max val="700"/>
          <c:min val="0"/>
        </c:scaling>
        <c:delete val="0"/>
        <c:axPos val="l"/>
        <c:majorGridlines>
          <c:spPr>
            <a:ln w="9525" cap="flat" cmpd="sng" algn="ctr">
              <a:solidFill>
                <a:schemeClr val="tx1">
                  <a:lumMod val="15000"/>
                  <a:lumOff val="85000"/>
                </a:schemeClr>
              </a:solidFill>
              <a:round/>
            </a:ln>
            <a:effectLst/>
          </c:spPr>
        </c:majorGridlines>
        <c:numFmt formatCode="#,##0_);[Red]\(#,##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290438832"/>
        <c:crosses val="autoZero"/>
        <c:crossBetween val="between"/>
      </c:valAx>
      <c:spPr>
        <a:noFill/>
        <a:ln>
          <a:noFill/>
        </a:ln>
        <a:effectLst/>
      </c:spPr>
    </c:plotArea>
    <c:legend>
      <c:legendPos val="t"/>
      <c:legendEntry>
        <c:idx val="2"/>
        <c:delete val="1"/>
      </c:legendEntry>
      <c:layout>
        <c:manualLayout>
          <c:xMode val="edge"/>
          <c:yMode val="edge"/>
          <c:x val="0.27023049906670599"/>
          <c:y val="0.13488562091503267"/>
          <c:w val="0.38000024560369383"/>
          <c:h val="8.9831699346405225E-2"/>
        </c:manualLayout>
      </c:layout>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legend>
    <c:plotVisOnly val="1"/>
    <c:dispBlanksAs val="gap"/>
    <c:showDLblsOverMax val="0"/>
  </c:chart>
  <c:spPr>
    <a:noFill/>
    <a:ln w="9525" cap="flat" cmpd="sng" algn="ctr">
      <a:noFill/>
      <a:round/>
    </a:ln>
    <a:effectLst/>
  </c:spPr>
  <c:txPr>
    <a:bodyPr/>
    <a:lstStyle/>
    <a:p>
      <a:pPr>
        <a:defRPr>
          <a:solidFill>
            <a:sysClr val="windowText" lastClr="000000"/>
          </a:solidFill>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0209426700654766E-2"/>
          <c:y val="7.3469907407407414E-2"/>
          <c:w val="0.82961525965911942"/>
          <c:h val="0.73728796296296295"/>
        </c:manualLayout>
      </c:layout>
      <c:lineChart>
        <c:grouping val="standard"/>
        <c:varyColors val="0"/>
        <c:ser>
          <c:idx val="0"/>
          <c:order val="0"/>
          <c:tx>
            <c:strRef>
              <c:f>Sheet1!$A$3</c:f>
              <c:strCache>
                <c:ptCount val="1"/>
                <c:pt idx="0">
                  <c:v>外国人</c:v>
                </c:pt>
              </c:strCache>
            </c:strRef>
          </c:tx>
          <c:spPr>
            <a:ln w="28575" cap="rnd">
              <a:solidFill>
                <a:schemeClr val="accent1"/>
              </a:solidFill>
              <a:round/>
            </a:ln>
            <a:effectLst/>
          </c:spPr>
          <c:marker>
            <c:symbol val="circle"/>
            <c:size val="6"/>
            <c:spPr>
              <a:solidFill>
                <a:schemeClr val="accent1"/>
              </a:solidFill>
              <a:ln w="9525">
                <a:solidFill>
                  <a:schemeClr val="accent1">
                    <a:alpha val="90000"/>
                  </a:schemeClr>
                </a:solidFill>
              </a:ln>
              <a:effectLst/>
            </c:spPr>
          </c:marker>
          <c:dLbls>
            <c:dLbl>
              <c:idx val="0"/>
              <c:layout>
                <c:manualLayout>
                  <c:x val="-3.1644729850561167E-3"/>
                  <c:y val="2.907758127641870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6B92-4EDB-8259-BECC25D043DE}"/>
                </c:ext>
              </c:extLst>
            </c:dLbl>
            <c:dLbl>
              <c:idx val="1"/>
              <c:layout>
                <c:manualLayout>
                  <c:x val="0"/>
                  <c:y val="1.744654876585128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B92-4EDB-8259-BECC25D043DE}"/>
                </c:ext>
              </c:extLst>
            </c:dLbl>
            <c:dLbl>
              <c:idx val="2"/>
              <c:layout>
                <c:manualLayout>
                  <c:x val="-5.80146678689678E-17"/>
                  <c:y val="1.744654876585128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6B92-4EDB-8259-BECC25D043DE}"/>
                </c:ext>
              </c:extLst>
            </c:dLbl>
            <c:dLbl>
              <c:idx val="7"/>
              <c:layout>
                <c:manualLayout>
                  <c:x val="3.1644729850560877E-3"/>
                  <c:y val="5.815516255283762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6B92-4EDB-8259-BECC25D043DE}"/>
                </c:ext>
              </c:extLst>
            </c:dLbl>
            <c:dLbl>
              <c:idx val="8"/>
              <c:layout>
                <c:manualLayout>
                  <c:x val="-3.1644729850560877E-3"/>
                  <c:y val="-1.163103251056752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6B92-4EDB-8259-BECC25D043DE}"/>
                </c:ext>
              </c:extLst>
            </c:dLbl>
            <c:dLbl>
              <c:idx val="9"/>
              <c:layout>
                <c:manualLayout>
                  <c:x val="0"/>
                  <c:y val="-1.744654876585131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6B92-4EDB-8259-BECC25D043DE}"/>
                </c:ext>
              </c:extLst>
            </c:dLbl>
            <c:dLbl>
              <c:idx val="10"/>
              <c:layout>
                <c:manualLayout>
                  <c:x val="-1.5822364925280438E-2"/>
                  <c:y val="4.652413004227010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6B92-4EDB-8259-BECC25D043DE}"/>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Sheet1!$B$2:$L$2</c:f>
              <c:numCache>
                <c:formatCode>General</c:formatCode>
                <c:ptCount val="11"/>
                <c:pt idx="0">
                  <c:v>2011</c:v>
                </c:pt>
                <c:pt idx="1">
                  <c:v>2012</c:v>
                </c:pt>
                <c:pt idx="2">
                  <c:v>2013</c:v>
                </c:pt>
                <c:pt idx="3">
                  <c:v>2014</c:v>
                </c:pt>
                <c:pt idx="4">
                  <c:v>2015</c:v>
                </c:pt>
                <c:pt idx="5">
                  <c:v>2016</c:v>
                </c:pt>
                <c:pt idx="6">
                  <c:v>2017</c:v>
                </c:pt>
                <c:pt idx="7">
                  <c:v>2018</c:v>
                </c:pt>
                <c:pt idx="8">
                  <c:v>2019</c:v>
                </c:pt>
                <c:pt idx="9">
                  <c:v>2020</c:v>
                </c:pt>
                <c:pt idx="10">
                  <c:v>2021</c:v>
                </c:pt>
              </c:numCache>
            </c:numRef>
          </c:cat>
          <c:val>
            <c:numRef>
              <c:f>Sheet1!$B$3:$L$3</c:f>
              <c:numCache>
                <c:formatCode>#,##0_ </c:formatCode>
                <c:ptCount val="11"/>
                <c:pt idx="0">
                  <c:v>163697</c:v>
                </c:pt>
                <c:pt idx="1">
                  <c:v>161848</c:v>
                </c:pt>
                <c:pt idx="2">
                  <c:v>168145</c:v>
                </c:pt>
                <c:pt idx="3">
                  <c:v>184155</c:v>
                </c:pt>
                <c:pt idx="4">
                  <c:v>208379</c:v>
                </c:pt>
                <c:pt idx="5">
                  <c:v>239287</c:v>
                </c:pt>
                <c:pt idx="6">
                  <c:v>267042</c:v>
                </c:pt>
                <c:pt idx="7">
                  <c:v>298980</c:v>
                </c:pt>
                <c:pt idx="8">
                  <c:v>312214</c:v>
                </c:pt>
                <c:pt idx="9">
                  <c:v>279597</c:v>
                </c:pt>
                <c:pt idx="10">
                  <c:v>242444</c:v>
                </c:pt>
              </c:numCache>
            </c:numRef>
          </c:val>
          <c:smooth val="0"/>
          <c:extLst>
            <c:ext xmlns:c16="http://schemas.microsoft.com/office/drawing/2014/chart" uri="{C3380CC4-5D6E-409C-BE32-E72D297353CC}">
              <c16:uniqueId val="{00000007-6B92-4EDB-8259-BECC25D043DE}"/>
            </c:ext>
          </c:extLst>
        </c:ser>
        <c:dLbls>
          <c:showLegendKey val="0"/>
          <c:showVal val="0"/>
          <c:showCatName val="0"/>
          <c:showSerName val="0"/>
          <c:showPercent val="0"/>
          <c:showBubbleSize val="0"/>
        </c:dLbls>
        <c:marker val="1"/>
        <c:smooth val="0"/>
        <c:axId val="471824656"/>
        <c:axId val="471820064"/>
      </c:lineChart>
      <c:lineChart>
        <c:grouping val="standard"/>
        <c:varyColors val="0"/>
        <c:ser>
          <c:idx val="1"/>
          <c:order val="1"/>
          <c:tx>
            <c:strRef>
              <c:f>Sheet1!$A$4</c:f>
              <c:strCache>
                <c:ptCount val="1"/>
                <c:pt idx="0">
                  <c:v>日本人</c:v>
                </c:pt>
              </c:strCache>
            </c:strRef>
          </c:tx>
          <c:spPr>
            <a:ln w="28575" cap="rnd">
              <a:solidFill>
                <a:schemeClr val="accent2"/>
              </a:solidFill>
              <a:round/>
            </a:ln>
            <a:effectLst/>
          </c:spPr>
          <c:marker>
            <c:symbol val="triangle"/>
            <c:size val="6"/>
            <c:spPr>
              <a:solidFill>
                <a:schemeClr val="accent2"/>
              </a:solidFill>
              <a:ln w="9525">
                <a:solidFill>
                  <a:schemeClr val="accent2"/>
                </a:solidFill>
              </a:ln>
              <a:effectLst/>
            </c:spPr>
          </c:marker>
          <c:dLbls>
            <c:dLbl>
              <c:idx val="0"/>
              <c:layout>
                <c:manualLayout>
                  <c:x val="-6.1707223208593724E-2"/>
                  <c:y val="1.74465487658511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6B92-4EDB-8259-BECC25D043DE}"/>
                </c:ext>
              </c:extLst>
            </c:dLbl>
            <c:dLbl>
              <c:idx val="1"/>
              <c:layout>
                <c:manualLayout>
                  <c:x val="-6.4871696193649769E-2"/>
                  <c:y val="-2.907758127641886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6B92-4EDB-8259-BECC25D043DE}"/>
                </c:ext>
              </c:extLst>
            </c:dLbl>
            <c:dLbl>
              <c:idx val="2"/>
              <c:layout>
                <c:manualLayout>
                  <c:x val="-6.3289459701121778E-2"/>
                  <c:y val="-3.489309753170263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6B92-4EDB-8259-BECC25D043DE}"/>
                </c:ext>
              </c:extLst>
            </c:dLbl>
            <c:dLbl>
              <c:idx val="3"/>
              <c:layout>
                <c:manualLayout>
                  <c:x val="-6.4871696193649797E-2"/>
                  <c:y val="-4.07086137869863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6B92-4EDB-8259-BECC25D043DE}"/>
                </c:ext>
              </c:extLst>
            </c:dLbl>
            <c:dLbl>
              <c:idx val="4"/>
              <c:layout>
                <c:manualLayout>
                  <c:x val="-6.328945970112182E-2"/>
                  <c:y val="-4.070861378698634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6B92-4EDB-8259-BECC25D043DE}"/>
                </c:ext>
              </c:extLst>
            </c:dLbl>
            <c:dLbl>
              <c:idx val="5"/>
              <c:layout>
                <c:manualLayout>
                  <c:x val="-6.9618405671233868E-2"/>
                  <c:y val="-4.652413004227012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6B92-4EDB-8259-BECC25D043DE}"/>
                </c:ext>
              </c:extLst>
            </c:dLbl>
            <c:dLbl>
              <c:idx val="6"/>
              <c:layout>
                <c:manualLayout>
                  <c:x val="-7.4365115148818009E-2"/>
                  <c:y val="-3.489309753170257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6B92-4EDB-8259-BECC25D043DE}"/>
                </c:ext>
              </c:extLst>
            </c:dLbl>
            <c:dLbl>
              <c:idx val="7"/>
              <c:layout>
                <c:manualLayout>
                  <c:x val="-8.5440770596514365E-2"/>
                  <c:y val="-6.397067880812139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6B92-4EDB-8259-BECC25D043DE}"/>
                </c:ext>
              </c:extLst>
            </c:dLbl>
            <c:dLbl>
              <c:idx val="8"/>
              <c:layout>
                <c:manualLayout>
                  <c:x val="-6.9618405671234049E-2"/>
                  <c:y val="2.326206502113502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6B92-4EDB-8259-BECC25D043DE}"/>
                </c:ext>
              </c:extLst>
            </c:dLbl>
            <c:dLbl>
              <c:idx val="9"/>
              <c:layout>
                <c:manualLayout>
                  <c:x val="-6.8036169178705891E-2"/>
                  <c:y val="-2.326206502113515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6B92-4EDB-8259-BECC25D043DE}"/>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Sheet1!$B$2:$L$2</c:f>
              <c:numCache>
                <c:formatCode>General</c:formatCode>
                <c:ptCount val="11"/>
                <c:pt idx="0">
                  <c:v>2011</c:v>
                </c:pt>
                <c:pt idx="1">
                  <c:v>2012</c:v>
                </c:pt>
                <c:pt idx="2">
                  <c:v>2013</c:v>
                </c:pt>
                <c:pt idx="3">
                  <c:v>2014</c:v>
                </c:pt>
                <c:pt idx="4">
                  <c:v>2015</c:v>
                </c:pt>
                <c:pt idx="5">
                  <c:v>2016</c:v>
                </c:pt>
                <c:pt idx="6">
                  <c:v>2017</c:v>
                </c:pt>
                <c:pt idx="7">
                  <c:v>2018</c:v>
                </c:pt>
                <c:pt idx="8">
                  <c:v>2019</c:v>
                </c:pt>
                <c:pt idx="9">
                  <c:v>2020</c:v>
                </c:pt>
                <c:pt idx="10">
                  <c:v>2021</c:v>
                </c:pt>
              </c:numCache>
            </c:numRef>
          </c:cat>
          <c:val>
            <c:numRef>
              <c:f>Sheet1!$B$4:$L$4</c:f>
              <c:numCache>
                <c:formatCode>#,##0_ </c:formatCode>
                <c:ptCount val="11"/>
                <c:pt idx="0">
                  <c:v>53991</c:v>
                </c:pt>
                <c:pt idx="1">
                  <c:v>65373</c:v>
                </c:pt>
                <c:pt idx="2">
                  <c:v>68869</c:v>
                </c:pt>
                <c:pt idx="3">
                  <c:v>81219</c:v>
                </c:pt>
                <c:pt idx="4">
                  <c:v>84456</c:v>
                </c:pt>
                <c:pt idx="5">
                  <c:v>96853</c:v>
                </c:pt>
                <c:pt idx="6">
                  <c:v>105301</c:v>
                </c:pt>
                <c:pt idx="7">
                  <c:v>115146</c:v>
                </c:pt>
                <c:pt idx="8">
                  <c:v>107346</c:v>
                </c:pt>
                <c:pt idx="9">
                  <c:v>1487</c:v>
                </c:pt>
              </c:numCache>
            </c:numRef>
          </c:val>
          <c:smooth val="0"/>
          <c:extLst>
            <c:ext xmlns:c16="http://schemas.microsoft.com/office/drawing/2014/chart" uri="{C3380CC4-5D6E-409C-BE32-E72D297353CC}">
              <c16:uniqueId val="{00000012-6B92-4EDB-8259-BECC25D043DE}"/>
            </c:ext>
          </c:extLst>
        </c:ser>
        <c:dLbls>
          <c:showLegendKey val="0"/>
          <c:showVal val="0"/>
          <c:showCatName val="0"/>
          <c:showSerName val="0"/>
          <c:showPercent val="0"/>
          <c:showBubbleSize val="0"/>
        </c:dLbls>
        <c:marker val="1"/>
        <c:smooth val="0"/>
        <c:axId val="470353264"/>
        <c:axId val="470352280"/>
      </c:lineChart>
      <c:catAx>
        <c:axId val="4718246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ja-JP"/>
          </a:p>
        </c:txPr>
        <c:crossAx val="471820064"/>
        <c:crosses val="autoZero"/>
        <c:auto val="1"/>
        <c:lblAlgn val="ctr"/>
        <c:lblOffset val="100"/>
        <c:noMultiLvlLbl val="0"/>
      </c:catAx>
      <c:valAx>
        <c:axId val="471820064"/>
        <c:scaling>
          <c:orientation val="minMax"/>
          <c:max val="325000"/>
          <c:min val="150000"/>
        </c:scaling>
        <c:delete val="0"/>
        <c:axPos val="l"/>
        <c:majorGridlines>
          <c:spPr>
            <a:ln w="9525" cap="flat" cmpd="sng" algn="ctr">
              <a:solidFill>
                <a:schemeClr val="tx1">
                  <a:lumMod val="15000"/>
                  <a:lumOff val="85000"/>
                </a:schemeClr>
              </a:solidFill>
              <a:round/>
            </a:ln>
            <a:effectLst/>
          </c:spPr>
        </c:majorGridlines>
        <c:numFmt formatCode="#,##0_ " sourceLinked="1"/>
        <c:majorTickMark val="none"/>
        <c:minorTickMark val="none"/>
        <c:tickLblPos val="nextTo"/>
        <c:spPr>
          <a:noFill/>
          <a:ln>
            <a:noFill/>
          </a:ln>
          <a:effectLst/>
        </c:spPr>
        <c:txPr>
          <a:bodyPr rot="-60000000" vert="horz"/>
          <a:lstStyle/>
          <a:p>
            <a:pPr>
              <a:defRPr/>
            </a:pPr>
            <a:endParaRPr lang="ja-JP"/>
          </a:p>
        </c:txPr>
        <c:crossAx val="471824656"/>
        <c:crosses val="autoZero"/>
        <c:crossBetween val="between"/>
        <c:majorUnit val="25000"/>
      </c:valAx>
      <c:valAx>
        <c:axId val="470352280"/>
        <c:scaling>
          <c:orientation val="minMax"/>
          <c:min val="0"/>
        </c:scaling>
        <c:delete val="0"/>
        <c:axPos val="r"/>
        <c:numFmt formatCode="#,##0_ " sourceLinked="1"/>
        <c:majorTickMark val="out"/>
        <c:minorTickMark val="none"/>
        <c:tickLblPos val="nextTo"/>
        <c:spPr>
          <a:noFill/>
          <a:ln>
            <a:noFill/>
          </a:ln>
          <a:effectLst/>
        </c:spPr>
        <c:txPr>
          <a:bodyPr rot="-60000000" vert="horz"/>
          <a:lstStyle/>
          <a:p>
            <a:pPr>
              <a:defRPr/>
            </a:pPr>
            <a:endParaRPr lang="ja-JP"/>
          </a:p>
        </c:txPr>
        <c:crossAx val="470353264"/>
        <c:crosses val="max"/>
        <c:crossBetween val="between"/>
        <c:majorUnit val="20000"/>
        <c:minorUnit val="2500"/>
      </c:valAx>
      <c:catAx>
        <c:axId val="470353264"/>
        <c:scaling>
          <c:orientation val="minMax"/>
        </c:scaling>
        <c:delete val="1"/>
        <c:axPos val="b"/>
        <c:numFmt formatCode="General" sourceLinked="1"/>
        <c:majorTickMark val="out"/>
        <c:minorTickMark val="none"/>
        <c:tickLblPos val="nextTo"/>
        <c:crossAx val="470352280"/>
        <c:crosses val="autoZero"/>
        <c:auto val="1"/>
        <c:lblAlgn val="ctr"/>
        <c:lblOffset val="100"/>
        <c:noMultiLvlLbl val="0"/>
      </c:catAx>
      <c:spPr>
        <a:noFill/>
      </c:spPr>
    </c:plotArea>
    <c:legend>
      <c:legendPos val="b"/>
      <c:layout>
        <c:manualLayout>
          <c:xMode val="edge"/>
          <c:yMode val="edge"/>
          <c:x val="0.35882900291644954"/>
          <c:y val="0.92023527380540437"/>
          <c:w val="0.28234181253606511"/>
          <c:h val="7.9764726194595639E-2"/>
        </c:manualLayout>
      </c:layout>
      <c:overlay val="0"/>
      <c:spPr>
        <a:noFill/>
        <a:ln>
          <a:noFill/>
        </a:ln>
        <a:effectLst/>
      </c:spPr>
      <c:txPr>
        <a:bodyPr rot="0" vert="horz"/>
        <a:lstStyle/>
        <a:p>
          <a:pPr>
            <a:defRPr/>
          </a:pPr>
          <a:endParaRPr lang="ja-JP"/>
        </a:p>
      </c:txPr>
    </c:legend>
    <c:plotVisOnly val="1"/>
    <c:dispBlanksAs val="gap"/>
    <c:showDLblsOverMax val="0"/>
  </c:chart>
  <c:spPr>
    <a:ln>
      <a:noFill/>
    </a:ln>
  </c:spPr>
  <c:txPr>
    <a:bodyPr/>
    <a:lstStyle/>
    <a:p>
      <a:pPr>
        <a:defRPr sz="800">
          <a:latin typeface="Meiryo UI" panose="020B0604030504040204" pitchFamily="50" charset="-128"/>
          <a:ea typeface="Meiryo UI" panose="020B0604030504040204" pitchFamily="50" charset="-128"/>
        </a:defRPr>
      </a:pPr>
      <a:endParaRPr lang="ja-JP"/>
    </a:p>
  </c:txPr>
  <c:externalData r:id="rId1">
    <c:autoUpdate val="0"/>
  </c:externalData>
  <c:userShapes r:id="rId2"/>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7237464522232731E-2"/>
          <c:y val="4.2145492151948225E-2"/>
          <c:w val="0.92266755555555557"/>
          <c:h val="0.72298140762916896"/>
        </c:manualLayout>
      </c:layout>
      <c:lineChart>
        <c:grouping val="standard"/>
        <c:varyColors val="0"/>
        <c:ser>
          <c:idx val="2"/>
          <c:order val="0"/>
          <c:tx>
            <c:strRef>
              <c:f>中心相場!$A$5</c:f>
              <c:strCache>
                <c:ptCount val="1"/>
                <c:pt idx="0">
                  <c:v>ドル・円</c:v>
                </c:pt>
              </c:strCache>
            </c:strRef>
          </c:tx>
          <c:spPr>
            <a:ln w="22225" cap="rnd">
              <a:solidFill>
                <a:schemeClr val="accent1"/>
              </a:solidFill>
              <a:round/>
            </a:ln>
            <a:effectLst/>
          </c:spPr>
          <c:marker>
            <c:symbol val="none"/>
          </c:marker>
          <c:cat>
            <c:multiLvlStrRef>
              <c:f>中心相場!$BI$2:$BEY$3</c:f>
              <c:multiLvlStrCache>
                <c:ptCount val="1434"/>
                <c:lvl>
                  <c:pt idx="0">
                    <c:v>3
月</c:v>
                  </c:pt>
                  <c:pt idx="31">
                    <c:v>4
月</c:v>
                  </c:pt>
                  <c:pt idx="61">
                    <c:v>5
月</c:v>
                  </c:pt>
                  <c:pt idx="92">
                    <c:v>6
月</c:v>
                  </c:pt>
                  <c:pt idx="122">
                    <c:v>7
月</c:v>
                  </c:pt>
                  <c:pt idx="153">
                    <c:v>8
月</c:v>
                  </c:pt>
                  <c:pt idx="184">
                    <c:v>9
月</c:v>
                  </c:pt>
                  <c:pt idx="214">
                    <c:v>10
月</c:v>
                  </c:pt>
                  <c:pt idx="245">
                    <c:v>11
月</c:v>
                  </c:pt>
                  <c:pt idx="275">
                    <c:v>12
月</c:v>
                  </c:pt>
                  <c:pt idx="306">
                    <c:v>1
月</c:v>
                  </c:pt>
                  <c:pt idx="337">
                    <c:v>2
月</c:v>
                  </c:pt>
                  <c:pt idx="366">
                    <c:v>3
月</c:v>
                  </c:pt>
                  <c:pt idx="397">
                    <c:v>4
月</c:v>
                  </c:pt>
                  <c:pt idx="427">
                    <c:v>5
月</c:v>
                  </c:pt>
                  <c:pt idx="458">
                    <c:v>6
月</c:v>
                  </c:pt>
                  <c:pt idx="488">
                    <c:v>7
月</c:v>
                  </c:pt>
                  <c:pt idx="519">
                    <c:v>8
月</c:v>
                  </c:pt>
                  <c:pt idx="550">
                    <c:v>9
月</c:v>
                  </c:pt>
                  <c:pt idx="580">
                    <c:v>10
月</c:v>
                  </c:pt>
                  <c:pt idx="611">
                    <c:v>11
月</c:v>
                  </c:pt>
                  <c:pt idx="641">
                    <c:v>12
月</c:v>
                  </c:pt>
                  <c:pt idx="672">
                    <c:v>1
月</c:v>
                  </c:pt>
                  <c:pt idx="703">
                    <c:v>2
月</c:v>
                  </c:pt>
                  <c:pt idx="731">
                    <c:v>3
月</c:v>
                  </c:pt>
                  <c:pt idx="762">
                    <c:v>4
月</c:v>
                  </c:pt>
                  <c:pt idx="792">
                    <c:v>5
月</c:v>
                  </c:pt>
                  <c:pt idx="823">
                    <c:v>6
月</c:v>
                  </c:pt>
                  <c:pt idx="853">
                    <c:v>7
月</c:v>
                  </c:pt>
                  <c:pt idx="884">
                    <c:v>8
月</c:v>
                  </c:pt>
                  <c:pt idx="915">
                    <c:v>9
月</c:v>
                  </c:pt>
                  <c:pt idx="945">
                    <c:v>10
月</c:v>
                  </c:pt>
                  <c:pt idx="976">
                    <c:v>11
月</c:v>
                  </c:pt>
                  <c:pt idx="1006">
                    <c:v>12
月</c:v>
                  </c:pt>
                  <c:pt idx="1037">
                    <c:v>1
月</c:v>
                  </c:pt>
                  <c:pt idx="1068">
                    <c:v>2
月</c:v>
                  </c:pt>
                  <c:pt idx="1096">
                    <c:v>3
月</c:v>
                  </c:pt>
                  <c:pt idx="1127">
                    <c:v>4
月</c:v>
                  </c:pt>
                  <c:pt idx="1157">
                    <c:v>5
月</c:v>
                  </c:pt>
                  <c:pt idx="1188">
                    <c:v>6
月</c:v>
                  </c:pt>
                  <c:pt idx="1218">
                    <c:v>7
月</c:v>
                  </c:pt>
                  <c:pt idx="1249">
                    <c:v>8
月</c:v>
                  </c:pt>
                  <c:pt idx="1280">
                    <c:v>9
月</c:v>
                  </c:pt>
                  <c:pt idx="1310">
                    <c:v>10
月</c:v>
                  </c:pt>
                  <c:pt idx="1341">
                    <c:v>11
月</c:v>
                  </c:pt>
                  <c:pt idx="1371">
                    <c:v>12
月</c:v>
                  </c:pt>
                  <c:pt idx="1402">
                    <c:v>1
月</c:v>
                  </c:pt>
                  <c:pt idx="1433">
                    <c:v>2
月</c:v>
                  </c:pt>
                </c:lvl>
                <c:lvl>
                  <c:pt idx="0">
                    <c:v>2019年</c:v>
                  </c:pt>
                  <c:pt idx="306">
                    <c:v>2020年</c:v>
                  </c:pt>
                  <c:pt idx="672">
                    <c:v>2021年</c:v>
                  </c:pt>
                  <c:pt idx="1037">
                    <c:v>2022年</c:v>
                  </c:pt>
                  <c:pt idx="1402">
                    <c:v>2023年</c:v>
                  </c:pt>
                </c:lvl>
              </c:multiLvlStrCache>
            </c:multiLvlStrRef>
          </c:cat>
          <c:val>
            <c:numRef>
              <c:f>中心相場!$BI$5:$BEY$5</c:f>
              <c:numCache>
                <c:formatCode>#,##0.00_);[Red]\(#,##0.00\)</c:formatCode>
                <c:ptCount val="1447"/>
                <c:pt idx="0">
                  <c:v>111.7</c:v>
                </c:pt>
                <c:pt idx="1">
                  <c:v>#N/A</c:v>
                </c:pt>
                <c:pt idx="2">
                  <c:v>#N/A</c:v>
                </c:pt>
                <c:pt idx="3">
                  <c:v>112</c:v>
                </c:pt>
                <c:pt idx="4">
                  <c:v>111.85</c:v>
                </c:pt>
                <c:pt idx="5">
                  <c:v>111.77</c:v>
                </c:pt>
                <c:pt idx="6">
                  <c:v>111.65</c:v>
                </c:pt>
                <c:pt idx="7">
                  <c:v>111.52</c:v>
                </c:pt>
                <c:pt idx="8">
                  <c:v>#N/A</c:v>
                </c:pt>
                <c:pt idx="9">
                  <c:v>#N/A</c:v>
                </c:pt>
                <c:pt idx="10">
                  <c:v>111.12</c:v>
                </c:pt>
                <c:pt idx="11">
                  <c:v>111.4</c:v>
                </c:pt>
                <c:pt idx="12">
                  <c:v>111.3</c:v>
                </c:pt>
                <c:pt idx="13">
                  <c:v>111.25</c:v>
                </c:pt>
                <c:pt idx="14">
                  <c:v>111.86</c:v>
                </c:pt>
                <c:pt idx="15">
                  <c:v>#N/A</c:v>
                </c:pt>
                <c:pt idx="16">
                  <c:v>#N/A</c:v>
                </c:pt>
                <c:pt idx="17">
                  <c:v>111.55</c:v>
                </c:pt>
                <c:pt idx="18">
                  <c:v>111.28</c:v>
                </c:pt>
                <c:pt idx="19">
                  <c:v>111.6</c:v>
                </c:pt>
                <c:pt idx="20">
                  <c:v>#N/A</c:v>
                </c:pt>
                <c:pt idx="21">
                  <c:v>110.71</c:v>
                </c:pt>
                <c:pt idx="22">
                  <c:v>#N/A</c:v>
                </c:pt>
                <c:pt idx="23">
                  <c:v>#N/A</c:v>
                </c:pt>
                <c:pt idx="24">
                  <c:v>109.8</c:v>
                </c:pt>
                <c:pt idx="25">
                  <c:v>110.09</c:v>
                </c:pt>
                <c:pt idx="26">
                  <c:v>110.55</c:v>
                </c:pt>
                <c:pt idx="27">
                  <c:v>110.2</c:v>
                </c:pt>
                <c:pt idx="28">
                  <c:v>110.92</c:v>
                </c:pt>
                <c:pt idx="29">
                  <c:v>#N/A</c:v>
                </c:pt>
                <c:pt idx="30">
                  <c:v>#N/A</c:v>
                </c:pt>
                <c:pt idx="31">
                  <c:v>111.08</c:v>
                </c:pt>
                <c:pt idx="32">
                  <c:v>111.35</c:v>
                </c:pt>
                <c:pt idx="33">
                  <c:v>111.47</c:v>
                </c:pt>
                <c:pt idx="34">
                  <c:v>111.49</c:v>
                </c:pt>
                <c:pt idx="35">
                  <c:v>111.77</c:v>
                </c:pt>
                <c:pt idx="36">
                  <c:v>#N/A</c:v>
                </c:pt>
                <c:pt idx="37">
                  <c:v>#N/A</c:v>
                </c:pt>
                <c:pt idx="38">
                  <c:v>111.45</c:v>
                </c:pt>
                <c:pt idx="39">
                  <c:v>111.35</c:v>
                </c:pt>
                <c:pt idx="40">
                  <c:v>111.17</c:v>
                </c:pt>
                <c:pt idx="41">
                  <c:v>111.07</c:v>
                </c:pt>
                <c:pt idx="42">
                  <c:v>111.75</c:v>
                </c:pt>
                <c:pt idx="43">
                  <c:v>#N/A</c:v>
                </c:pt>
                <c:pt idx="44">
                  <c:v>#N/A</c:v>
                </c:pt>
                <c:pt idx="45">
                  <c:v>111.99</c:v>
                </c:pt>
                <c:pt idx="46">
                  <c:v>111.97</c:v>
                </c:pt>
                <c:pt idx="47">
                  <c:v>112</c:v>
                </c:pt>
                <c:pt idx="48">
                  <c:v>111.98</c:v>
                </c:pt>
                <c:pt idx="49">
                  <c:v>111.93</c:v>
                </c:pt>
                <c:pt idx="50">
                  <c:v>#N/A</c:v>
                </c:pt>
                <c:pt idx="51">
                  <c:v>#N/A</c:v>
                </c:pt>
                <c:pt idx="52">
                  <c:v>111.96</c:v>
                </c:pt>
                <c:pt idx="53">
                  <c:v>111.83</c:v>
                </c:pt>
                <c:pt idx="54">
                  <c:v>111.93</c:v>
                </c:pt>
                <c:pt idx="55">
                  <c:v>112</c:v>
                </c:pt>
                <c:pt idx="56">
                  <c:v>111.7</c:v>
                </c:pt>
                <c:pt idx="57">
                  <c:v>#N/A</c:v>
                </c:pt>
                <c:pt idx="58">
                  <c:v>#N/A</c:v>
                </c:pt>
                <c:pt idx="59">
                  <c:v>#N/A</c:v>
                </c:pt>
                <c:pt idx="60">
                  <c:v>#N/A</c:v>
                </c:pt>
                <c:pt idx="61">
                  <c:v>#N/A</c:v>
                </c:pt>
                <c:pt idx="62">
                  <c:v>#N/A</c:v>
                </c:pt>
                <c:pt idx="63">
                  <c:v>#N/A</c:v>
                </c:pt>
                <c:pt idx="64">
                  <c:v>#N/A</c:v>
                </c:pt>
                <c:pt idx="65">
                  <c:v>#N/A</c:v>
                </c:pt>
                <c:pt idx="66">
                  <c:v>#N/A</c:v>
                </c:pt>
                <c:pt idx="67">
                  <c:v>110.72</c:v>
                </c:pt>
                <c:pt idx="68">
                  <c:v>110.01</c:v>
                </c:pt>
                <c:pt idx="69">
                  <c:v>109.95</c:v>
                </c:pt>
                <c:pt idx="70">
                  <c:v>109.85</c:v>
                </c:pt>
                <c:pt idx="71">
                  <c:v>#N/A</c:v>
                </c:pt>
                <c:pt idx="72">
                  <c:v>#N/A</c:v>
                </c:pt>
                <c:pt idx="73">
                  <c:v>109.75</c:v>
                </c:pt>
                <c:pt idx="74">
                  <c:v>109.58</c:v>
                </c:pt>
                <c:pt idx="75">
                  <c:v>109.65</c:v>
                </c:pt>
                <c:pt idx="76">
                  <c:v>109.46</c:v>
                </c:pt>
                <c:pt idx="77">
                  <c:v>109.94</c:v>
                </c:pt>
                <c:pt idx="78">
                  <c:v>#N/A</c:v>
                </c:pt>
                <c:pt idx="79">
                  <c:v>#N/A</c:v>
                </c:pt>
                <c:pt idx="80">
                  <c:v>110.17</c:v>
                </c:pt>
                <c:pt idx="81">
                  <c:v>110.15</c:v>
                </c:pt>
                <c:pt idx="82">
                  <c:v>110.51</c:v>
                </c:pt>
                <c:pt idx="83">
                  <c:v>110.22</c:v>
                </c:pt>
                <c:pt idx="84">
                  <c:v>109.71</c:v>
                </c:pt>
                <c:pt idx="85">
                  <c:v>#N/A</c:v>
                </c:pt>
                <c:pt idx="86">
                  <c:v>#N/A</c:v>
                </c:pt>
                <c:pt idx="87">
                  <c:v>109.47</c:v>
                </c:pt>
                <c:pt idx="88">
                  <c:v>109.52</c:v>
                </c:pt>
                <c:pt idx="89">
                  <c:v>109.27</c:v>
                </c:pt>
                <c:pt idx="90">
                  <c:v>109.57</c:v>
                </c:pt>
                <c:pt idx="91">
                  <c:v>109.33</c:v>
                </c:pt>
                <c:pt idx="92">
                  <c:v>#N/A</c:v>
                </c:pt>
                <c:pt idx="93">
                  <c:v>#N/A</c:v>
                </c:pt>
                <c:pt idx="94">
                  <c:v>108.25</c:v>
                </c:pt>
                <c:pt idx="95">
                  <c:v>108.02</c:v>
                </c:pt>
                <c:pt idx="96">
                  <c:v>108.12</c:v>
                </c:pt>
                <c:pt idx="97">
                  <c:v>108.24</c:v>
                </c:pt>
                <c:pt idx="98">
                  <c:v>108.48</c:v>
                </c:pt>
                <c:pt idx="99">
                  <c:v>#N/A</c:v>
                </c:pt>
                <c:pt idx="100">
                  <c:v>#N/A</c:v>
                </c:pt>
                <c:pt idx="101">
                  <c:v>108.49</c:v>
                </c:pt>
                <c:pt idx="102">
                  <c:v>108.6</c:v>
                </c:pt>
                <c:pt idx="103">
                  <c:v>108.45</c:v>
                </c:pt>
                <c:pt idx="104">
                  <c:v>108.33</c:v>
                </c:pt>
                <c:pt idx="105">
                  <c:v>108.38</c:v>
                </c:pt>
                <c:pt idx="106">
                  <c:v>#N/A</c:v>
                </c:pt>
                <c:pt idx="107">
                  <c:v>#N/A</c:v>
                </c:pt>
                <c:pt idx="108">
                  <c:v>108.6</c:v>
                </c:pt>
                <c:pt idx="109">
                  <c:v>108.54</c:v>
                </c:pt>
                <c:pt idx="110">
                  <c:v>108.37</c:v>
                </c:pt>
                <c:pt idx="111">
                  <c:v>107.65</c:v>
                </c:pt>
                <c:pt idx="112">
                  <c:v>107.1</c:v>
                </c:pt>
                <c:pt idx="113">
                  <c:v>#N/A</c:v>
                </c:pt>
                <c:pt idx="114">
                  <c:v>#N/A</c:v>
                </c:pt>
                <c:pt idx="115">
                  <c:v>107.4</c:v>
                </c:pt>
                <c:pt idx="116">
                  <c:v>107</c:v>
                </c:pt>
                <c:pt idx="117">
                  <c:v>107.36</c:v>
                </c:pt>
                <c:pt idx="118">
                  <c:v>108.08</c:v>
                </c:pt>
                <c:pt idx="119">
                  <c:v>107.68</c:v>
                </c:pt>
                <c:pt idx="120">
                  <c:v>#N/A</c:v>
                </c:pt>
                <c:pt idx="121">
                  <c:v>#N/A</c:v>
                </c:pt>
                <c:pt idx="122">
                  <c:v>108.24</c:v>
                </c:pt>
                <c:pt idx="123">
                  <c:v>108.42</c:v>
                </c:pt>
                <c:pt idx="124">
                  <c:v>107.6</c:v>
                </c:pt>
                <c:pt idx="125">
                  <c:v>107.79</c:v>
                </c:pt>
                <c:pt idx="126">
                  <c:v>107.86</c:v>
                </c:pt>
                <c:pt idx="127">
                  <c:v>#N/A</c:v>
                </c:pt>
                <c:pt idx="128">
                  <c:v>#N/A</c:v>
                </c:pt>
                <c:pt idx="129">
                  <c:v>108.52</c:v>
                </c:pt>
                <c:pt idx="130">
                  <c:v>108.86</c:v>
                </c:pt>
                <c:pt idx="131">
                  <c:v>108.9</c:v>
                </c:pt>
                <c:pt idx="132">
                  <c:v>108.14</c:v>
                </c:pt>
                <c:pt idx="133">
                  <c:v>108.4</c:v>
                </c:pt>
                <c:pt idx="134">
                  <c:v>#N/A</c:v>
                </c:pt>
                <c:pt idx="135">
                  <c:v>#N/A</c:v>
                </c:pt>
                <c:pt idx="136">
                  <c:v>#N/A</c:v>
                </c:pt>
                <c:pt idx="137">
                  <c:v>107.95</c:v>
                </c:pt>
                <c:pt idx="138">
                  <c:v>108.17</c:v>
                </c:pt>
                <c:pt idx="139">
                  <c:v>107.7</c:v>
                </c:pt>
                <c:pt idx="140">
                  <c:v>107.5</c:v>
                </c:pt>
                <c:pt idx="141">
                  <c:v>#N/A</c:v>
                </c:pt>
                <c:pt idx="142">
                  <c:v>#N/A</c:v>
                </c:pt>
                <c:pt idx="143">
                  <c:v>107.96</c:v>
                </c:pt>
                <c:pt idx="144">
                  <c:v>108.05</c:v>
                </c:pt>
                <c:pt idx="145">
                  <c:v>108.17</c:v>
                </c:pt>
                <c:pt idx="146">
                  <c:v>108.17</c:v>
                </c:pt>
                <c:pt idx="147">
                  <c:v>108.65</c:v>
                </c:pt>
                <c:pt idx="148">
                  <c:v>#N/A</c:v>
                </c:pt>
                <c:pt idx="149">
                  <c:v>#N/A</c:v>
                </c:pt>
                <c:pt idx="150">
                  <c:v>108.45</c:v>
                </c:pt>
                <c:pt idx="151">
                  <c:v>108.78</c:v>
                </c:pt>
                <c:pt idx="152">
                  <c:v>108.56</c:v>
                </c:pt>
                <c:pt idx="153">
                  <c:v>109.24</c:v>
                </c:pt>
                <c:pt idx="154">
                  <c:v>107.11</c:v>
                </c:pt>
                <c:pt idx="155">
                  <c:v>#N/A</c:v>
                </c:pt>
                <c:pt idx="156">
                  <c:v>#N/A</c:v>
                </c:pt>
                <c:pt idx="157">
                  <c:v>106.03</c:v>
                </c:pt>
                <c:pt idx="158">
                  <c:v>105.6</c:v>
                </c:pt>
                <c:pt idx="159">
                  <c:v>106.15</c:v>
                </c:pt>
                <c:pt idx="160">
                  <c:v>106.11</c:v>
                </c:pt>
                <c:pt idx="161">
                  <c:v>105.98</c:v>
                </c:pt>
                <c:pt idx="162">
                  <c:v>#N/A</c:v>
                </c:pt>
                <c:pt idx="163">
                  <c:v>#N/A</c:v>
                </c:pt>
                <c:pt idx="164">
                  <c:v>#N/A</c:v>
                </c:pt>
                <c:pt idx="165">
                  <c:v>105.43</c:v>
                </c:pt>
                <c:pt idx="166">
                  <c:v>106.36</c:v>
                </c:pt>
                <c:pt idx="167">
                  <c:v>105.93</c:v>
                </c:pt>
                <c:pt idx="168">
                  <c:v>106.15</c:v>
                </c:pt>
                <c:pt idx="169">
                  <c:v>#N/A</c:v>
                </c:pt>
                <c:pt idx="170">
                  <c:v>#N/A</c:v>
                </c:pt>
                <c:pt idx="171">
                  <c:v>106.38</c:v>
                </c:pt>
                <c:pt idx="172">
                  <c:v>106.56</c:v>
                </c:pt>
                <c:pt idx="173">
                  <c:v>106.47</c:v>
                </c:pt>
                <c:pt idx="174">
                  <c:v>106.45</c:v>
                </c:pt>
                <c:pt idx="175">
                  <c:v>106.55</c:v>
                </c:pt>
                <c:pt idx="176">
                  <c:v>#N/A</c:v>
                </c:pt>
                <c:pt idx="177">
                  <c:v>#N/A</c:v>
                </c:pt>
                <c:pt idx="178">
                  <c:v>105.25</c:v>
                </c:pt>
                <c:pt idx="179">
                  <c:v>105.84</c:v>
                </c:pt>
                <c:pt idx="180">
                  <c:v>105.79</c:v>
                </c:pt>
                <c:pt idx="181">
                  <c:v>105.92</c:v>
                </c:pt>
                <c:pt idx="182">
                  <c:v>106.43</c:v>
                </c:pt>
                <c:pt idx="183">
                  <c:v>#N/A</c:v>
                </c:pt>
                <c:pt idx="184">
                  <c:v>#N/A</c:v>
                </c:pt>
                <c:pt idx="185">
                  <c:v>106.16</c:v>
                </c:pt>
                <c:pt idx="186">
                  <c:v>106.3</c:v>
                </c:pt>
                <c:pt idx="187">
                  <c:v>105.99</c:v>
                </c:pt>
                <c:pt idx="188">
                  <c:v>106.4</c:v>
                </c:pt>
                <c:pt idx="189">
                  <c:v>107.05</c:v>
                </c:pt>
                <c:pt idx="190">
                  <c:v>#N/A</c:v>
                </c:pt>
                <c:pt idx="191">
                  <c:v>#N/A</c:v>
                </c:pt>
                <c:pt idx="192">
                  <c:v>106.95</c:v>
                </c:pt>
                <c:pt idx="193">
                  <c:v>107.43</c:v>
                </c:pt>
                <c:pt idx="194">
                  <c:v>107.64</c:v>
                </c:pt>
                <c:pt idx="195">
                  <c:v>108.03</c:v>
                </c:pt>
                <c:pt idx="196">
                  <c:v>108.2</c:v>
                </c:pt>
                <c:pt idx="197">
                  <c:v>#N/A</c:v>
                </c:pt>
                <c:pt idx="198">
                  <c:v>#N/A</c:v>
                </c:pt>
                <c:pt idx="199">
                  <c:v>#N/A</c:v>
                </c:pt>
                <c:pt idx="200">
                  <c:v>108.19</c:v>
                </c:pt>
                <c:pt idx="201">
                  <c:v>108.21</c:v>
                </c:pt>
                <c:pt idx="202">
                  <c:v>108.13</c:v>
                </c:pt>
                <c:pt idx="203">
                  <c:v>108</c:v>
                </c:pt>
                <c:pt idx="204">
                  <c:v>#N/A</c:v>
                </c:pt>
                <c:pt idx="205">
                  <c:v>#N/A</c:v>
                </c:pt>
                <c:pt idx="206">
                  <c:v>#N/A</c:v>
                </c:pt>
                <c:pt idx="207">
                  <c:v>107.66</c:v>
                </c:pt>
                <c:pt idx="208">
                  <c:v>107.07</c:v>
                </c:pt>
                <c:pt idx="209">
                  <c:v>107.71</c:v>
                </c:pt>
                <c:pt idx="210">
                  <c:v>107.77</c:v>
                </c:pt>
                <c:pt idx="211">
                  <c:v>#N/A</c:v>
                </c:pt>
                <c:pt idx="212">
                  <c:v>#N/A</c:v>
                </c:pt>
                <c:pt idx="213">
                  <c:v>107.95</c:v>
                </c:pt>
                <c:pt idx="214">
                  <c:v>108.17</c:v>
                </c:pt>
                <c:pt idx="215">
                  <c:v>107.84</c:v>
                </c:pt>
                <c:pt idx="216">
                  <c:v>107.14</c:v>
                </c:pt>
                <c:pt idx="217">
                  <c:v>106.82</c:v>
                </c:pt>
                <c:pt idx="218">
                  <c:v>#N/A</c:v>
                </c:pt>
                <c:pt idx="219">
                  <c:v>#N/A</c:v>
                </c:pt>
                <c:pt idx="220">
                  <c:v>106.8</c:v>
                </c:pt>
                <c:pt idx="221">
                  <c:v>107.39</c:v>
                </c:pt>
                <c:pt idx="222">
                  <c:v>107.09</c:v>
                </c:pt>
                <c:pt idx="223">
                  <c:v>107.33</c:v>
                </c:pt>
                <c:pt idx="224">
                  <c:v>108</c:v>
                </c:pt>
                <c:pt idx="225">
                  <c:v>#N/A</c:v>
                </c:pt>
                <c:pt idx="226">
                  <c:v>#N/A</c:v>
                </c:pt>
                <c:pt idx="227">
                  <c:v>#N/A</c:v>
                </c:pt>
                <c:pt idx="228">
                  <c:v>108.33</c:v>
                </c:pt>
                <c:pt idx="229">
                  <c:v>108.68</c:v>
                </c:pt>
                <c:pt idx="230">
                  <c:v>108.75</c:v>
                </c:pt>
                <c:pt idx="231">
                  <c:v>108.67</c:v>
                </c:pt>
                <c:pt idx="232">
                  <c:v>#N/A</c:v>
                </c:pt>
                <c:pt idx="233">
                  <c:v>#N/A</c:v>
                </c:pt>
                <c:pt idx="234">
                  <c:v>108.49</c:v>
                </c:pt>
                <c:pt idx="235">
                  <c:v>#N/A</c:v>
                </c:pt>
                <c:pt idx="236">
                  <c:v>108.38</c:v>
                </c:pt>
                <c:pt idx="237">
                  <c:v>108.61</c:v>
                </c:pt>
                <c:pt idx="238">
                  <c:v>108.7</c:v>
                </c:pt>
                <c:pt idx="239">
                  <c:v>#N/A</c:v>
                </c:pt>
                <c:pt idx="240">
                  <c:v>#N/A</c:v>
                </c:pt>
                <c:pt idx="241">
                  <c:v>108.76</c:v>
                </c:pt>
                <c:pt idx="242">
                  <c:v>108.97</c:v>
                </c:pt>
                <c:pt idx="243">
                  <c:v>108.84</c:v>
                </c:pt>
                <c:pt idx="244">
                  <c:v>108.83</c:v>
                </c:pt>
                <c:pt idx="245">
                  <c:v>107.98</c:v>
                </c:pt>
                <c:pt idx="246">
                  <c:v>#N/A</c:v>
                </c:pt>
                <c:pt idx="247">
                  <c:v>#N/A</c:v>
                </c:pt>
                <c:pt idx="248">
                  <c:v>#N/A</c:v>
                </c:pt>
                <c:pt idx="249">
                  <c:v>108.77</c:v>
                </c:pt>
                <c:pt idx="250">
                  <c:v>109.06</c:v>
                </c:pt>
                <c:pt idx="251">
                  <c:v>108.7</c:v>
                </c:pt>
                <c:pt idx="252">
                  <c:v>109.35</c:v>
                </c:pt>
                <c:pt idx="253">
                  <c:v>#N/A</c:v>
                </c:pt>
                <c:pt idx="254">
                  <c:v>#N/A</c:v>
                </c:pt>
                <c:pt idx="255">
                  <c:v>109.03</c:v>
                </c:pt>
                <c:pt idx="256">
                  <c:v>109.14</c:v>
                </c:pt>
                <c:pt idx="257">
                  <c:v>109.04</c:v>
                </c:pt>
                <c:pt idx="258">
                  <c:v>108.73</c:v>
                </c:pt>
                <c:pt idx="259">
                  <c:v>108.57</c:v>
                </c:pt>
                <c:pt idx="260">
                  <c:v>#N/A</c:v>
                </c:pt>
                <c:pt idx="261">
                  <c:v>#N/A</c:v>
                </c:pt>
                <c:pt idx="262">
                  <c:v>108.8</c:v>
                </c:pt>
                <c:pt idx="263">
                  <c:v>108.53</c:v>
                </c:pt>
                <c:pt idx="264">
                  <c:v>108.5</c:v>
                </c:pt>
                <c:pt idx="265">
                  <c:v>108.48</c:v>
                </c:pt>
                <c:pt idx="266">
                  <c:v>108.66</c:v>
                </c:pt>
                <c:pt idx="267">
                  <c:v>#N/A</c:v>
                </c:pt>
                <c:pt idx="268">
                  <c:v>#N/A</c:v>
                </c:pt>
                <c:pt idx="269">
                  <c:v>108.78</c:v>
                </c:pt>
                <c:pt idx="270">
                  <c:v>109.05</c:v>
                </c:pt>
                <c:pt idx="271">
                  <c:v>109.11</c:v>
                </c:pt>
                <c:pt idx="272">
                  <c:v>109.39</c:v>
                </c:pt>
                <c:pt idx="273">
                  <c:v>109.47</c:v>
                </c:pt>
                <c:pt idx="274">
                  <c:v>#N/A</c:v>
                </c:pt>
                <c:pt idx="275">
                  <c:v>#N/A</c:v>
                </c:pt>
                <c:pt idx="276">
                  <c:v>109.66</c:v>
                </c:pt>
                <c:pt idx="277">
                  <c:v>109.13</c:v>
                </c:pt>
                <c:pt idx="278">
                  <c:v>108.55</c:v>
                </c:pt>
                <c:pt idx="279">
                  <c:v>108.86</c:v>
                </c:pt>
                <c:pt idx="280">
                  <c:v>108.78</c:v>
                </c:pt>
                <c:pt idx="281">
                  <c:v>#N/A</c:v>
                </c:pt>
                <c:pt idx="282">
                  <c:v>#N/A</c:v>
                </c:pt>
                <c:pt idx="283">
                  <c:v>108.58</c:v>
                </c:pt>
                <c:pt idx="284">
                  <c:v>108.64</c:v>
                </c:pt>
                <c:pt idx="285">
                  <c:v>108.74</c:v>
                </c:pt>
                <c:pt idx="286">
                  <c:v>108.58</c:v>
                </c:pt>
                <c:pt idx="287">
                  <c:v>109.5</c:v>
                </c:pt>
                <c:pt idx="288">
                  <c:v>#N/A</c:v>
                </c:pt>
                <c:pt idx="289">
                  <c:v>#N/A</c:v>
                </c:pt>
                <c:pt idx="290">
                  <c:v>109.39</c:v>
                </c:pt>
                <c:pt idx="291">
                  <c:v>109.54</c:v>
                </c:pt>
                <c:pt idx="292">
                  <c:v>109.44</c:v>
                </c:pt>
                <c:pt idx="293">
                  <c:v>109.58</c:v>
                </c:pt>
                <c:pt idx="294">
                  <c:v>109.39</c:v>
                </c:pt>
                <c:pt idx="295">
                  <c:v>#N/A</c:v>
                </c:pt>
                <c:pt idx="296">
                  <c:v>#N/A</c:v>
                </c:pt>
                <c:pt idx="297">
                  <c:v>109.42</c:v>
                </c:pt>
                <c:pt idx="298">
                  <c:v>109.4</c:v>
                </c:pt>
                <c:pt idx="299">
                  <c:v>109.38</c:v>
                </c:pt>
                <c:pt idx="300">
                  <c:v>109.55</c:v>
                </c:pt>
                <c:pt idx="301">
                  <c:v>109.49</c:v>
                </c:pt>
                <c:pt idx="302">
                  <c:v>#N/A</c:v>
                </c:pt>
                <c:pt idx="303">
                  <c:v>#N/A</c:v>
                </c:pt>
                <c:pt idx="304">
                  <c:v>109.12</c:v>
                </c:pt>
                <c:pt idx="305">
                  <c:v>#N/A</c:v>
                </c:pt>
                <c:pt idx="306">
                  <c:v>#N/A</c:v>
                </c:pt>
                <c:pt idx="307">
                  <c:v>#N/A</c:v>
                </c:pt>
                <c:pt idx="308">
                  <c:v>#N/A</c:v>
                </c:pt>
                <c:pt idx="309">
                  <c:v>#N/A</c:v>
                </c:pt>
                <c:pt idx="310">
                  <c:v>#N/A</c:v>
                </c:pt>
                <c:pt idx="311">
                  <c:v>108.05</c:v>
                </c:pt>
                <c:pt idx="312">
                  <c:v>108.44</c:v>
                </c:pt>
                <c:pt idx="313">
                  <c:v>107.82</c:v>
                </c:pt>
                <c:pt idx="314">
                  <c:v>109.22</c:v>
                </c:pt>
                <c:pt idx="315">
                  <c:v>109.54</c:v>
                </c:pt>
                <c:pt idx="316">
                  <c:v>#N/A</c:v>
                </c:pt>
                <c:pt idx="317">
                  <c:v>#N/A</c:v>
                </c:pt>
                <c:pt idx="318">
                  <c:v>#N/A</c:v>
                </c:pt>
                <c:pt idx="319">
                  <c:v>110.08</c:v>
                </c:pt>
                <c:pt idx="320">
                  <c:v>109.93</c:v>
                </c:pt>
                <c:pt idx="321">
                  <c:v>109.93</c:v>
                </c:pt>
                <c:pt idx="322">
                  <c:v>110.2</c:v>
                </c:pt>
                <c:pt idx="323">
                  <c:v>#N/A</c:v>
                </c:pt>
                <c:pt idx="324">
                  <c:v>#N/A</c:v>
                </c:pt>
                <c:pt idx="325">
                  <c:v>110.19</c:v>
                </c:pt>
                <c:pt idx="326">
                  <c:v>110</c:v>
                </c:pt>
                <c:pt idx="327">
                  <c:v>109.88</c:v>
                </c:pt>
                <c:pt idx="328">
                  <c:v>109.68</c:v>
                </c:pt>
                <c:pt idx="329">
                  <c:v>109.55</c:v>
                </c:pt>
                <c:pt idx="330">
                  <c:v>#N/A</c:v>
                </c:pt>
                <c:pt idx="331">
                  <c:v>#N/A</c:v>
                </c:pt>
                <c:pt idx="332">
                  <c:v>108.93</c:v>
                </c:pt>
                <c:pt idx="333">
                  <c:v>108.98</c:v>
                </c:pt>
                <c:pt idx="334">
                  <c:v>109.08</c:v>
                </c:pt>
                <c:pt idx="335">
                  <c:v>108.95</c:v>
                </c:pt>
                <c:pt idx="336">
                  <c:v>109.03</c:v>
                </c:pt>
                <c:pt idx="337">
                  <c:v>#N/A</c:v>
                </c:pt>
                <c:pt idx="338">
                  <c:v>#N/A</c:v>
                </c:pt>
                <c:pt idx="339">
                  <c:v>108.52</c:v>
                </c:pt>
                <c:pt idx="340">
                  <c:v>108.61</c:v>
                </c:pt>
                <c:pt idx="341">
                  <c:v>109.43</c:v>
                </c:pt>
                <c:pt idx="342">
                  <c:v>109.89</c:v>
                </c:pt>
                <c:pt idx="343">
                  <c:v>109.89</c:v>
                </c:pt>
                <c:pt idx="344">
                  <c:v>#N/A</c:v>
                </c:pt>
                <c:pt idx="345">
                  <c:v>#N/A</c:v>
                </c:pt>
                <c:pt idx="346">
                  <c:v>109.64</c:v>
                </c:pt>
                <c:pt idx="347">
                  <c:v>#N/A</c:v>
                </c:pt>
                <c:pt idx="348">
                  <c:v>109.85</c:v>
                </c:pt>
                <c:pt idx="349">
                  <c:v>109.88</c:v>
                </c:pt>
                <c:pt idx="350">
                  <c:v>109.85</c:v>
                </c:pt>
                <c:pt idx="351">
                  <c:v>#N/A</c:v>
                </c:pt>
                <c:pt idx="352">
                  <c:v>#N/A</c:v>
                </c:pt>
                <c:pt idx="353">
                  <c:v>109.81</c:v>
                </c:pt>
                <c:pt idx="354">
                  <c:v>109.75</c:v>
                </c:pt>
                <c:pt idx="355">
                  <c:v>110.05</c:v>
                </c:pt>
                <c:pt idx="356">
                  <c:v>111.2</c:v>
                </c:pt>
                <c:pt idx="357">
                  <c:v>112.05</c:v>
                </c:pt>
                <c:pt idx="358">
                  <c:v>#N/A</c:v>
                </c:pt>
                <c:pt idx="359">
                  <c:v>#N/A</c:v>
                </c:pt>
                <c:pt idx="360">
                  <c:v>#N/A</c:v>
                </c:pt>
                <c:pt idx="361">
                  <c:v>110.92</c:v>
                </c:pt>
                <c:pt idx="362">
                  <c:v>110.31</c:v>
                </c:pt>
                <c:pt idx="363">
                  <c:v>110.31</c:v>
                </c:pt>
                <c:pt idx="364">
                  <c:v>109.4</c:v>
                </c:pt>
                <c:pt idx="365">
                  <c:v>#N/A</c:v>
                </c:pt>
                <c:pt idx="366">
                  <c:v>#N/A</c:v>
                </c:pt>
                <c:pt idx="367">
                  <c:v>107.67</c:v>
                </c:pt>
                <c:pt idx="368">
                  <c:v>108.32</c:v>
                </c:pt>
                <c:pt idx="369">
                  <c:v>107.35</c:v>
                </c:pt>
                <c:pt idx="370">
                  <c:v>107.31</c:v>
                </c:pt>
                <c:pt idx="371">
                  <c:v>106.24</c:v>
                </c:pt>
                <c:pt idx="372">
                  <c:v>#N/A</c:v>
                </c:pt>
                <c:pt idx="373">
                  <c:v>#N/A</c:v>
                </c:pt>
                <c:pt idx="374">
                  <c:v>102.1</c:v>
                </c:pt>
                <c:pt idx="375">
                  <c:v>103.25</c:v>
                </c:pt>
                <c:pt idx="376">
                  <c:v>105</c:v>
                </c:pt>
                <c:pt idx="377">
                  <c:v>104</c:v>
                </c:pt>
                <c:pt idx="378">
                  <c:v>105.08</c:v>
                </c:pt>
                <c:pt idx="379">
                  <c:v>#N/A</c:v>
                </c:pt>
                <c:pt idx="380">
                  <c:v>#N/A</c:v>
                </c:pt>
                <c:pt idx="381">
                  <c:v>106.9</c:v>
                </c:pt>
                <c:pt idx="382">
                  <c:v>106.58</c:v>
                </c:pt>
                <c:pt idx="383">
                  <c:v>107.35</c:v>
                </c:pt>
                <c:pt idx="384">
                  <c:v>108.85</c:v>
                </c:pt>
                <c:pt idx="385">
                  <c:v>#N/A</c:v>
                </c:pt>
                <c:pt idx="386">
                  <c:v>#N/A</c:v>
                </c:pt>
                <c:pt idx="387">
                  <c:v>#N/A</c:v>
                </c:pt>
                <c:pt idx="388">
                  <c:v>110.18</c:v>
                </c:pt>
                <c:pt idx="389">
                  <c:v>110.45</c:v>
                </c:pt>
                <c:pt idx="390">
                  <c:v>111.13</c:v>
                </c:pt>
                <c:pt idx="391">
                  <c:v>110.74</c:v>
                </c:pt>
                <c:pt idx="392">
                  <c:v>108.4</c:v>
                </c:pt>
                <c:pt idx="393">
                  <c:v>#N/A</c:v>
                </c:pt>
                <c:pt idx="394">
                  <c:v>#N/A</c:v>
                </c:pt>
                <c:pt idx="395">
                  <c:v>107.55</c:v>
                </c:pt>
                <c:pt idx="396">
                  <c:v>108.7</c:v>
                </c:pt>
                <c:pt idx="397">
                  <c:v>107.58</c:v>
                </c:pt>
                <c:pt idx="398">
                  <c:v>107.48</c:v>
                </c:pt>
                <c:pt idx="399">
                  <c:v>108.1</c:v>
                </c:pt>
                <c:pt idx="400">
                  <c:v>#N/A</c:v>
                </c:pt>
                <c:pt idx="401">
                  <c:v>#N/A</c:v>
                </c:pt>
                <c:pt idx="402">
                  <c:v>108.95</c:v>
                </c:pt>
                <c:pt idx="403">
                  <c:v>108.86</c:v>
                </c:pt>
                <c:pt idx="404">
                  <c:v>108.86</c:v>
                </c:pt>
                <c:pt idx="405">
                  <c:v>108.96</c:v>
                </c:pt>
                <c:pt idx="406">
                  <c:v>108.6</c:v>
                </c:pt>
                <c:pt idx="407">
                  <c:v>#N/A</c:v>
                </c:pt>
                <c:pt idx="408">
                  <c:v>#N/A</c:v>
                </c:pt>
                <c:pt idx="409">
                  <c:v>108.26</c:v>
                </c:pt>
                <c:pt idx="410">
                  <c:v>107.65</c:v>
                </c:pt>
                <c:pt idx="411">
                  <c:v>107.17</c:v>
                </c:pt>
                <c:pt idx="412">
                  <c:v>107.69</c:v>
                </c:pt>
                <c:pt idx="413">
                  <c:v>107.93</c:v>
                </c:pt>
                <c:pt idx="414">
                  <c:v>#N/A</c:v>
                </c:pt>
                <c:pt idx="415">
                  <c:v>#N/A</c:v>
                </c:pt>
                <c:pt idx="416">
                  <c:v>107.86</c:v>
                </c:pt>
                <c:pt idx="417">
                  <c:v>107.8</c:v>
                </c:pt>
                <c:pt idx="418">
                  <c:v>107.84</c:v>
                </c:pt>
                <c:pt idx="419">
                  <c:v>107.8</c:v>
                </c:pt>
                <c:pt idx="420">
                  <c:v>107.7</c:v>
                </c:pt>
                <c:pt idx="421">
                  <c:v>#N/A</c:v>
                </c:pt>
                <c:pt idx="422">
                  <c:v>#N/A</c:v>
                </c:pt>
                <c:pt idx="423">
                  <c:v>107.58</c:v>
                </c:pt>
                <c:pt idx="424">
                  <c:v>107.28</c:v>
                </c:pt>
                <c:pt idx="425">
                  <c:v>#N/A</c:v>
                </c:pt>
                <c:pt idx="426">
                  <c:v>106.58</c:v>
                </c:pt>
                <c:pt idx="427">
                  <c:v>107.1</c:v>
                </c:pt>
                <c:pt idx="428">
                  <c:v>#N/A</c:v>
                </c:pt>
                <c:pt idx="429">
                  <c:v>#N/A</c:v>
                </c:pt>
                <c:pt idx="430">
                  <c:v>#N/A</c:v>
                </c:pt>
                <c:pt idx="431">
                  <c:v>#N/A</c:v>
                </c:pt>
                <c:pt idx="432">
                  <c:v>#N/A</c:v>
                </c:pt>
                <c:pt idx="433">
                  <c:v>106.26</c:v>
                </c:pt>
                <c:pt idx="434">
                  <c:v>106.4</c:v>
                </c:pt>
                <c:pt idx="435">
                  <c:v>#N/A</c:v>
                </c:pt>
                <c:pt idx="436">
                  <c:v>#N/A</c:v>
                </c:pt>
                <c:pt idx="437">
                  <c:v>106.94</c:v>
                </c:pt>
                <c:pt idx="438">
                  <c:v>107.51</c:v>
                </c:pt>
                <c:pt idx="439">
                  <c:v>107.22</c:v>
                </c:pt>
                <c:pt idx="440">
                  <c:v>106.87</c:v>
                </c:pt>
                <c:pt idx="441">
                  <c:v>107.42</c:v>
                </c:pt>
                <c:pt idx="442">
                  <c:v>#N/A</c:v>
                </c:pt>
                <c:pt idx="443">
                  <c:v>#N/A</c:v>
                </c:pt>
                <c:pt idx="444">
                  <c:v>107.11</c:v>
                </c:pt>
                <c:pt idx="445">
                  <c:v>107.4</c:v>
                </c:pt>
                <c:pt idx="446">
                  <c:v>107.98</c:v>
                </c:pt>
                <c:pt idx="447">
                  <c:v>107.73</c:v>
                </c:pt>
                <c:pt idx="448">
                  <c:v>107.74</c:v>
                </c:pt>
                <c:pt idx="449">
                  <c:v>#N/A</c:v>
                </c:pt>
                <c:pt idx="450">
                  <c:v>#N/A</c:v>
                </c:pt>
                <c:pt idx="451">
                  <c:v>107.68</c:v>
                </c:pt>
                <c:pt idx="452">
                  <c:v>107.75</c:v>
                </c:pt>
                <c:pt idx="453">
                  <c:v>107.52</c:v>
                </c:pt>
                <c:pt idx="454">
                  <c:v>107.87</c:v>
                </c:pt>
                <c:pt idx="455">
                  <c:v>107.14</c:v>
                </c:pt>
                <c:pt idx="456">
                  <c:v>#N/A</c:v>
                </c:pt>
                <c:pt idx="457">
                  <c:v>#N/A</c:v>
                </c:pt>
                <c:pt idx="458">
                  <c:v>107.75</c:v>
                </c:pt>
                <c:pt idx="459">
                  <c:v>107.56</c:v>
                </c:pt>
                <c:pt idx="460">
                  <c:v>108.65</c:v>
                </c:pt>
                <c:pt idx="461">
                  <c:v>109</c:v>
                </c:pt>
                <c:pt idx="462">
                  <c:v>109.13</c:v>
                </c:pt>
                <c:pt idx="463">
                  <c:v>#N/A</c:v>
                </c:pt>
                <c:pt idx="464">
                  <c:v>#N/A</c:v>
                </c:pt>
                <c:pt idx="465">
                  <c:v>109.46</c:v>
                </c:pt>
                <c:pt idx="466">
                  <c:v>108.1</c:v>
                </c:pt>
                <c:pt idx="467">
                  <c:v>107.5</c:v>
                </c:pt>
                <c:pt idx="468">
                  <c:v>106.9</c:v>
                </c:pt>
                <c:pt idx="469">
                  <c:v>106.85</c:v>
                </c:pt>
                <c:pt idx="470">
                  <c:v>#N/A</c:v>
                </c:pt>
                <c:pt idx="471">
                  <c:v>#N/A</c:v>
                </c:pt>
                <c:pt idx="472">
                  <c:v>107.22</c:v>
                </c:pt>
                <c:pt idx="473">
                  <c:v>107.31</c:v>
                </c:pt>
                <c:pt idx="474">
                  <c:v>107.34</c:v>
                </c:pt>
                <c:pt idx="475">
                  <c:v>106.8</c:v>
                </c:pt>
                <c:pt idx="476">
                  <c:v>106.92</c:v>
                </c:pt>
                <c:pt idx="477">
                  <c:v>#N/A</c:v>
                </c:pt>
                <c:pt idx="478">
                  <c:v>#N/A</c:v>
                </c:pt>
                <c:pt idx="479">
                  <c:v>106.87</c:v>
                </c:pt>
                <c:pt idx="480">
                  <c:v>107.15</c:v>
                </c:pt>
                <c:pt idx="481">
                  <c:v>106.55</c:v>
                </c:pt>
                <c:pt idx="482">
                  <c:v>107.1</c:v>
                </c:pt>
                <c:pt idx="483">
                  <c:v>107.11</c:v>
                </c:pt>
                <c:pt idx="484">
                  <c:v>#N/A</c:v>
                </c:pt>
                <c:pt idx="485">
                  <c:v>#N/A</c:v>
                </c:pt>
                <c:pt idx="486">
                  <c:v>107.22</c:v>
                </c:pt>
                <c:pt idx="487">
                  <c:v>107.72</c:v>
                </c:pt>
                <c:pt idx="488">
                  <c:v>107.69</c:v>
                </c:pt>
                <c:pt idx="489">
                  <c:v>107.48</c:v>
                </c:pt>
                <c:pt idx="490">
                  <c:v>107.5</c:v>
                </c:pt>
                <c:pt idx="491">
                  <c:v>#N/A</c:v>
                </c:pt>
                <c:pt idx="492">
                  <c:v>#N/A</c:v>
                </c:pt>
                <c:pt idx="493">
                  <c:v>107.64</c:v>
                </c:pt>
                <c:pt idx="494">
                  <c:v>107.32</c:v>
                </c:pt>
                <c:pt idx="495">
                  <c:v>107.67</c:v>
                </c:pt>
                <c:pt idx="496">
                  <c:v>107.28</c:v>
                </c:pt>
                <c:pt idx="497">
                  <c:v>106.95</c:v>
                </c:pt>
                <c:pt idx="498">
                  <c:v>#N/A</c:v>
                </c:pt>
                <c:pt idx="499">
                  <c:v>#N/A</c:v>
                </c:pt>
                <c:pt idx="500">
                  <c:v>106.83</c:v>
                </c:pt>
                <c:pt idx="501">
                  <c:v>107.24</c:v>
                </c:pt>
                <c:pt idx="502">
                  <c:v>107.28</c:v>
                </c:pt>
                <c:pt idx="503">
                  <c:v>106.95</c:v>
                </c:pt>
                <c:pt idx="504">
                  <c:v>107.26</c:v>
                </c:pt>
                <c:pt idx="505">
                  <c:v>#N/A</c:v>
                </c:pt>
                <c:pt idx="506">
                  <c:v>#N/A</c:v>
                </c:pt>
                <c:pt idx="507">
                  <c:v>107.5</c:v>
                </c:pt>
                <c:pt idx="508">
                  <c:v>107.22</c:v>
                </c:pt>
                <c:pt idx="509">
                  <c:v>106.86</c:v>
                </c:pt>
                <c:pt idx="510">
                  <c:v>#N/A</c:v>
                </c:pt>
                <c:pt idx="511">
                  <c:v>#N/A</c:v>
                </c:pt>
                <c:pt idx="512">
                  <c:v>#N/A</c:v>
                </c:pt>
                <c:pt idx="513">
                  <c:v>#N/A</c:v>
                </c:pt>
                <c:pt idx="514">
                  <c:v>105.82</c:v>
                </c:pt>
                <c:pt idx="515">
                  <c:v>105.33</c:v>
                </c:pt>
                <c:pt idx="516">
                  <c:v>104.94</c:v>
                </c:pt>
                <c:pt idx="517">
                  <c:v>105.08</c:v>
                </c:pt>
                <c:pt idx="518">
                  <c:v>104.55</c:v>
                </c:pt>
                <c:pt idx="519">
                  <c:v>#N/A</c:v>
                </c:pt>
                <c:pt idx="520">
                  <c:v>#N/A</c:v>
                </c:pt>
                <c:pt idx="521">
                  <c:v>106.2</c:v>
                </c:pt>
                <c:pt idx="522">
                  <c:v>106.12</c:v>
                </c:pt>
                <c:pt idx="523">
                  <c:v>105.6</c:v>
                </c:pt>
                <c:pt idx="524">
                  <c:v>105.53</c:v>
                </c:pt>
                <c:pt idx="525">
                  <c:v>105.58</c:v>
                </c:pt>
                <c:pt idx="526">
                  <c:v>#N/A</c:v>
                </c:pt>
                <c:pt idx="527">
                  <c:v>#N/A</c:v>
                </c:pt>
                <c:pt idx="528">
                  <c:v>#N/A</c:v>
                </c:pt>
                <c:pt idx="529">
                  <c:v>106.16</c:v>
                </c:pt>
                <c:pt idx="530">
                  <c:v>106.6</c:v>
                </c:pt>
                <c:pt idx="531">
                  <c:v>106.66</c:v>
                </c:pt>
                <c:pt idx="532">
                  <c:v>106.96</c:v>
                </c:pt>
                <c:pt idx="533">
                  <c:v>#N/A</c:v>
                </c:pt>
                <c:pt idx="534">
                  <c:v>#N/A</c:v>
                </c:pt>
                <c:pt idx="535">
                  <c:v>106.53</c:v>
                </c:pt>
                <c:pt idx="536">
                  <c:v>105.75</c:v>
                </c:pt>
                <c:pt idx="537">
                  <c:v>105.2</c:v>
                </c:pt>
                <c:pt idx="538">
                  <c:v>106.09</c:v>
                </c:pt>
                <c:pt idx="539">
                  <c:v>105.67</c:v>
                </c:pt>
                <c:pt idx="540">
                  <c:v>#N/A</c:v>
                </c:pt>
                <c:pt idx="541">
                  <c:v>#N/A</c:v>
                </c:pt>
                <c:pt idx="542">
                  <c:v>105.79</c:v>
                </c:pt>
                <c:pt idx="543">
                  <c:v>106</c:v>
                </c:pt>
                <c:pt idx="544">
                  <c:v>106.45</c:v>
                </c:pt>
                <c:pt idx="545">
                  <c:v>105.92</c:v>
                </c:pt>
                <c:pt idx="546">
                  <c:v>106.65</c:v>
                </c:pt>
                <c:pt idx="547">
                  <c:v>#N/A</c:v>
                </c:pt>
                <c:pt idx="548">
                  <c:v>#N/A</c:v>
                </c:pt>
                <c:pt idx="549">
                  <c:v>105.37</c:v>
                </c:pt>
                <c:pt idx="550">
                  <c:v>105.87</c:v>
                </c:pt>
                <c:pt idx="551">
                  <c:v>106.01</c:v>
                </c:pt>
                <c:pt idx="552">
                  <c:v>106.23</c:v>
                </c:pt>
                <c:pt idx="553">
                  <c:v>106.15</c:v>
                </c:pt>
                <c:pt idx="554">
                  <c:v>#N/A</c:v>
                </c:pt>
                <c:pt idx="555">
                  <c:v>#N/A</c:v>
                </c:pt>
                <c:pt idx="556">
                  <c:v>106.27</c:v>
                </c:pt>
                <c:pt idx="557">
                  <c:v>106.3</c:v>
                </c:pt>
                <c:pt idx="558">
                  <c:v>105.95</c:v>
                </c:pt>
                <c:pt idx="559">
                  <c:v>106.2</c:v>
                </c:pt>
                <c:pt idx="560">
                  <c:v>106.15</c:v>
                </c:pt>
                <c:pt idx="561">
                  <c:v>#N/A</c:v>
                </c:pt>
                <c:pt idx="562">
                  <c:v>#N/A</c:v>
                </c:pt>
                <c:pt idx="563">
                  <c:v>106.15</c:v>
                </c:pt>
                <c:pt idx="564">
                  <c:v>105.68</c:v>
                </c:pt>
                <c:pt idx="565">
                  <c:v>105.28</c:v>
                </c:pt>
                <c:pt idx="566">
                  <c:v>105.05</c:v>
                </c:pt>
                <c:pt idx="567">
                  <c:v>104.82</c:v>
                </c:pt>
                <c:pt idx="568">
                  <c:v>#N/A</c:v>
                </c:pt>
                <c:pt idx="569">
                  <c:v>#N/A</c:v>
                </c:pt>
                <c:pt idx="570">
                  <c:v>#N/A</c:v>
                </c:pt>
                <c:pt idx="571">
                  <c:v>#N/A</c:v>
                </c:pt>
                <c:pt idx="572">
                  <c:v>105.13</c:v>
                </c:pt>
                <c:pt idx="573">
                  <c:v>105.43</c:v>
                </c:pt>
                <c:pt idx="574">
                  <c:v>105.53</c:v>
                </c:pt>
                <c:pt idx="575">
                  <c:v>#N/A</c:v>
                </c:pt>
                <c:pt idx="576">
                  <c:v>#N/A</c:v>
                </c:pt>
                <c:pt idx="577">
                  <c:v>105.39</c:v>
                </c:pt>
                <c:pt idx="578">
                  <c:v>105.47</c:v>
                </c:pt>
                <c:pt idx="579">
                  <c:v>105.79</c:v>
                </c:pt>
                <c:pt idx="580">
                  <c:v>105.54</c:v>
                </c:pt>
                <c:pt idx="581">
                  <c:v>105.56</c:v>
                </c:pt>
                <c:pt idx="582">
                  <c:v>#N/A</c:v>
                </c:pt>
                <c:pt idx="583">
                  <c:v>#N/A</c:v>
                </c:pt>
                <c:pt idx="584">
                  <c:v>105.58</c:v>
                </c:pt>
                <c:pt idx="585">
                  <c:v>105.65</c:v>
                </c:pt>
                <c:pt idx="586">
                  <c:v>105.65</c:v>
                </c:pt>
                <c:pt idx="587">
                  <c:v>106</c:v>
                </c:pt>
                <c:pt idx="588">
                  <c:v>105.96</c:v>
                </c:pt>
                <c:pt idx="589">
                  <c:v>#N/A</c:v>
                </c:pt>
                <c:pt idx="590">
                  <c:v>#N/A</c:v>
                </c:pt>
                <c:pt idx="591">
                  <c:v>105.65</c:v>
                </c:pt>
                <c:pt idx="592">
                  <c:v>105.37</c:v>
                </c:pt>
                <c:pt idx="593">
                  <c:v>105.43</c:v>
                </c:pt>
                <c:pt idx="594">
                  <c:v>105.24</c:v>
                </c:pt>
                <c:pt idx="595">
                  <c:v>105.25</c:v>
                </c:pt>
                <c:pt idx="596">
                  <c:v>#N/A</c:v>
                </c:pt>
                <c:pt idx="597">
                  <c:v>#N/A</c:v>
                </c:pt>
                <c:pt idx="598">
                  <c:v>105.39</c:v>
                </c:pt>
                <c:pt idx="599">
                  <c:v>105.57</c:v>
                </c:pt>
                <c:pt idx="600">
                  <c:v>105.23</c:v>
                </c:pt>
                <c:pt idx="601">
                  <c:v>104.67</c:v>
                </c:pt>
                <c:pt idx="602">
                  <c:v>104.72</c:v>
                </c:pt>
                <c:pt idx="603">
                  <c:v>#N/A</c:v>
                </c:pt>
                <c:pt idx="604">
                  <c:v>#N/A</c:v>
                </c:pt>
                <c:pt idx="605">
                  <c:v>104.88</c:v>
                </c:pt>
                <c:pt idx="606">
                  <c:v>104.79</c:v>
                </c:pt>
                <c:pt idx="607">
                  <c:v>104.22</c:v>
                </c:pt>
                <c:pt idx="608">
                  <c:v>104.39</c:v>
                </c:pt>
                <c:pt idx="609">
                  <c:v>104.58</c:v>
                </c:pt>
                <c:pt idx="610">
                  <c:v>#N/A</c:v>
                </c:pt>
                <c:pt idx="611">
                  <c:v>#N/A</c:v>
                </c:pt>
                <c:pt idx="612">
                  <c:v>104.74</c:v>
                </c:pt>
                <c:pt idx="613">
                  <c:v>#N/A</c:v>
                </c:pt>
                <c:pt idx="614">
                  <c:v>104.9</c:v>
                </c:pt>
                <c:pt idx="615">
                  <c:v>104.28</c:v>
                </c:pt>
                <c:pt idx="616">
                  <c:v>103.69</c:v>
                </c:pt>
                <c:pt idx="617">
                  <c:v>#N/A</c:v>
                </c:pt>
                <c:pt idx="618">
                  <c:v>#N/A</c:v>
                </c:pt>
                <c:pt idx="619">
                  <c:v>103.33</c:v>
                </c:pt>
                <c:pt idx="620">
                  <c:v>105.1</c:v>
                </c:pt>
                <c:pt idx="621">
                  <c:v>105.14</c:v>
                </c:pt>
                <c:pt idx="622">
                  <c:v>105.28</c:v>
                </c:pt>
                <c:pt idx="623">
                  <c:v>104.92</c:v>
                </c:pt>
                <c:pt idx="624">
                  <c:v>#N/A</c:v>
                </c:pt>
                <c:pt idx="625">
                  <c:v>#N/A</c:v>
                </c:pt>
                <c:pt idx="626">
                  <c:v>104.68</c:v>
                </c:pt>
                <c:pt idx="627">
                  <c:v>104.48</c:v>
                </c:pt>
                <c:pt idx="628">
                  <c:v>104.07</c:v>
                </c:pt>
                <c:pt idx="629">
                  <c:v>103.84</c:v>
                </c:pt>
                <c:pt idx="630">
                  <c:v>103.87</c:v>
                </c:pt>
                <c:pt idx="631">
                  <c:v>#N/A</c:v>
                </c:pt>
                <c:pt idx="632">
                  <c:v>#N/A</c:v>
                </c:pt>
                <c:pt idx="633">
                  <c:v>#N/A</c:v>
                </c:pt>
                <c:pt idx="634">
                  <c:v>104.56</c:v>
                </c:pt>
                <c:pt idx="635">
                  <c:v>104.5</c:v>
                </c:pt>
                <c:pt idx="636">
                  <c:v>104.35</c:v>
                </c:pt>
                <c:pt idx="637">
                  <c:v>104.04</c:v>
                </c:pt>
                <c:pt idx="638">
                  <c:v>#N/A</c:v>
                </c:pt>
                <c:pt idx="639">
                  <c:v>#N/A</c:v>
                </c:pt>
                <c:pt idx="640">
                  <c:v>103.87</c:v>
                </c:pt>
                <c:pt idx="641">
                  <c:v>104.26</c:v>
                </c:pt>
                <c:pt idx="642">
                  <c:v>104.34</c:v>
                </c:pt>
                <c:pt idx="643">
                  <c:v>104.45</c:v>
                </c:pt>
                <c:pt idx="644">
                  <c:v>103.8</c:v>
                </c:pt>
                <c:pt idx="645">
                  <c:v>#N/A</c:v>
                </c:pt>
                <c:pt idx="646">
                  <c:v>#N/A</c:v>
                </c:pt>
                <c:pt idx="647">
                  <c:v>104.08</c:v>
                </c:pt>
                <c:pt idx="648">
                  <c:v>104.05</c:v>
                </c:pt>
                <c:pt idx="649">
                  <c:v>104.15</c:v>
                </c:pt>
                <c:pt idx="650">
                  <c:v>104.27</c:v>
                </c:pt>
                <c:pt idx="651">
                  <c:v>104.01</c:v>
                </c:pt>
                <c:pt idx="652">
                  <c:v>#N/A</c:v>
                </c:pt>
                <c:pt idx="653">
                  <c:v>#N/A</c:v>
                </c:pt>
                <c:pt idx="654">
                  <c:v>104.01</c:v>
                </c:pt>
                <c:pt idx="655">
                  <c:v>104.1</c:v>
                </c:pt>
                <c:pt idx="656">
                  <c:v>103.7</c:v>
                </c:pt>
                <c:pt idx="657">
                  <c:v>103.2</c:v>
                </c:pt>
                <c:pt idx="658">
                  <c:v>103.25</c:v>
                </c:pt>
                <c:pt idx="659">
                  <c:v>#N/A</c:v>
                </c:pt>
                <c:pt idx="660">
                  <c:v>#N/A</c:v>
                </c:pt>
                <c:pt idx="661">
                  <c:v>103.38</c:v>
                </c:pt>
                <c:pt idx="662">
                  <c:v>103.43</c:v>
                </c:pt>
                <c:pt idx="663">
                  <c:v>103.63</c:v>
                </c:pt>
                <c:pt idx="664">
                  <c:v>103.57</c:v>
                </c:pt>
                <c:pt idx="665">
                  <c:v>103.54</c:v>
                </c:pt>
                <c:pt idx="666">
                  <c:v>#N/A</c:v>
                </c:pt>
                <c:pt idx="667">
                  <c:v>#N/A</c:v>
                </c:pt>
                <c:pt idx="668">
                  <c:v>103.6</c:v>
                </c:pt>
                <c:pt idx="669">
                  <c:v>103.79</c:v>
                </c:pt>
                <c:pt idx="670">
                  <c:v>103.47</c:v>
                </c:pt>
                <c:pt idx="671">
                  <c:v>#N/A</c:v>
                </c:pt>
                <c:pt idx="672">
                  <c:v>#N/A</c:v>
                </c:pt>
                <c:pt idx="673">
                  <c:v>#N/A</c:v>
                </c:pt>
                <c:pt idx="674">
                  <c:v>#N/A</c:v>
                </c:pt>
                <c:pt idx="675">
                  <c:v>103.08</c:v>
                </c:pt>
                <c:pt idx="676">
                  <c:v>103.14</c:v>
                </c:pt>
                <c:pt idx="677">
                  <c:v>102.8</c:v>
                </c:pt>
                <c:pt idx="678">
                  <c:v>102.99</c:v>
                </c:pt>
                <c:pt idx="679">
                  <c:v>103.83</c:v>
                </c:pt>
                <c:pt idx="680">
                  <c:v>#N/A</c:v>
                </c:pt>
                <c:pt idx="681">
                  <c:v>#N/A</c:v>
                </c:pt>
                <c:pt idx="682">
                  <c:v>#N/A</c:v>
                </c:pt>
                <c:pt idx="683">
                  <c:v>104.21</c:v>
                </c:pt>
                <c:pt idx="684">
                  <c:v>103.67</c:v>
                </c:pt>
                <c:pt idx="685">
                  <c:v>103.94</c:v>
                </c:pt>
                <c:pt idx="686">
                  <c:v>103.83</c:v>
                </c:pt>
                <c:pt idx="687">
                  <c:v>#N/A</c:v>
                </c:pt>
                <c:pt idx="688">
                  <c:v>#N/A</c:v>
                </c:pt>
                <c:pt idx="689">
                  <c:v>103.72</c:v>
                </c:pt>
                <c:pt idx="690">
                  <c:v>104</c:v>
                </c:pt>
                <c:pt idx="691">
                  <c:v>103.92</c:v>
                </c:pt>
                <c:pt idx="692">
                  <c:v>103.53</c:v>
                </c:pt>
                <c:pt idx="693">
                  <c:v>103.58</c:v>
                </c:pt>
                <c:pt idx="694">
                  <c:v>#N/A</c:v>
                </c:pt>
                <c:pt idx="695">
                  <c:v>#N/A</c:v>
                </c:pt>
                <c:pt idx="696">
                  <c:v>103.82</c:v>
                </c:pt>
                <c:pt idx="697">
                  <c:v>103.75</c:v>
                </c:pt>
                <c:pt idx="698">
                  <c:v>103.68</c:v>
                </c:pt>
                <c:pt idx="699">
                  <c:v>104.28</c:v>
                </c:pt>
                <c:pt idx="700">
                  <c:v>104.48</c:v>
                </c:pt>
                <c:pt idx="701">
                  <c:v>#N/A</c:v>
                </c:pt>
                <c:pt idx="702">
                  <c:v>#N/A</c:v>
                </c:pt>
                <c:pt idx="703">
                  <c:v>104.68</c:v>
                </c:pt>
                <c:pt idx="704">
                  <c:v>104.9</c:v>
                </c:pt>
                <c:pt idx="705">
                  <c:v>105.02</c:v>
                </c:pt>
                <c:pt idx="706">
                  <c:v>105.02</c:v>
                </c:pt>
                <c:pt idx="707">
                  <c:v>105.54</c:v>
                </c:pt>
                <c:pt idx="708">
                  <c:v>#N/A</c:v>
                </c:pt>
                <c:pt idx="709">
                  <c:v>#N/A</c:v>
                </c:pt>
                <c:pt idx="710">
                  <c:v>105.51</c:v>
                </c:pt>
                <c:pt idx="711">
                  <c:v>104.92</c:v>
                </c:pt>
                <c:pt idx="712">
                  <c:v>104.61</c:v>
                </c:pt>
                <c:pt idx="713">
                  <c:v>#N/A</c:v>
                </c:pt>
                <c:pt idx="714">
                  <c:v>104.85</c:v>
                </c:pt>
                <c:pt idx="715">
                  <c:v>#N/A</c:v>
                </c:pt>
                <c:pt idx="716">
                  <c:v>#N/A</c:v>
                </c:pt>
                <c:pt idx="717">
                  <c:v>105.05</c:v>
                </c:pt>
                <c:pt idx="718">
                  <c:v>105.47</c:v>
                </c:pt>
                <c:pt idx="719">
                  <c:v>106.15</c:v>
                </c:pt>
                <c:pt idx="720">
                  <c:v>105.72</c:v>
                </c:pt>
                <c:pt idx="721">
                  <c:v>105.71</c:v>
                </c:pt>
                <c:pt idx="722">
                  <c:v>#N/A</c:v>
                </c:pt>
                <c:pt idx="723">
                  <c:v>#N/A</c:v>
                </c:pt>
                <c:pt idx="724">
                  <c:v>105.48</c:v>
                </c:pt>
                <c:pt idx="725">
                  <c:v>#N/A</c:v>
                </c:pt>
                <c:pt idx="726">
                  <c:v>105.5</c:v>
                </c:pt>
                <c:pt idx="727">
                  <c:v>106.05</c:v>
                </c:pt>
                <c:pt idx="728">
                  <c:v>106.23</c:v>
                </c:pt>
                <c:pt idx="729">
                  <c:v>#N/A</c:v>
                </c:pt>
                <c:pt idx="730">
                  <c:v>#N/A</c:v>
                </c:pt>
                <c:pt idx="731">
                  <c:v>106.48</c:v>
                </c:pt>
                <c:pt idx="732">
                  <c:v>106.85</c:v>
                </c:pt>
                <c:pt idx="733">
                  <c:v>106.85</c:v>
                </c:pt>
                <c:pt idx="734">
                  <c:v>107.04</c:v>
                </c:pt>
                <c:pt idx="735">
                  <c:v>107.88</c:v>
                </c:pt>
                <c:pt idx="736">
                  <c:v>#N/A</c:v>
                </c:pt>
                <c:pt idx="737">
                  <c:v>#N/A</c:v>
                </c:pt>
                <c:pt idx="738">
                  <c:v>108.35</c:v>
                </c:pt>
                <c:pt idx="739">
                  <c:v>109.11</c:v>
                </c:pt>
                <c:pt idx="740">
                  <c:v>108.81</c:v>
                </c:pt>
                <c:pt idx="741">
                  <c:v>108.51</c:v>
                </c:pt>
                <c:pt idx="742">
                  <c:v>108.75</c:v>
                </c:pt>
                <c:pt idx="743">
                  <c:v>#N/A</c:v>
                </c:pt>
                <c:pt idx="744">
                  <c:v>#N/A</c:v>
                </c:pt>
                <c:pt idx="745">
                  <c:v>109.05</c:v>
                </c:pt>
                <c:pt idx="746">
                  <c:v>109.19</c:v>
                </c:pt>
                <c:pt idx="747">
                  <c:v>109.13</c:v>
                </c:pt>
                <c:pt idx="748">
                  <c:v>108.96</c:v>
                </c:pt>
                <c:pt idx="749">
                  <c:v>109.09</c:v>
                </c:pt>
                <c:pt idx="750">
                  <c:v>#N/A</c:v>
                </c:pt>
                <c:pt idx="751">
                  <c:v>#N/A</c:v>
                </c:pt>
                <c:pt idx="752">
                  <c:v>108.9</c:v>
                </c:pt>
                <c:pt idx="753">
                  <c:v>108.85</c:v>
                </c:pt>
                <c:pt idx="754">
                  <c:v>108.63</c:v>
                </c:pt>
                <c:pt idx="755">
                  <c:v>108.88</c:v>
                </c:pt>
                <c:pt idx="756">
                  <c:v>109.3</c:v>
                </c:pt>
                <c:pt idx="757">
                  <c:v>#N/A</c:v>
                </c:pt>
                <c:pt idx="758">
                  <c:v>#N/A</c:v>
                </c:pt>
                <c:pt idx="759">
                  <c:v>109.65</c:v>
                </c:pt>
                <c:pt idx="760">
                  <c:v>109.98</c:v>
                </c:pt>
                <c:pt idx="761">
                  <c:v>110.7</c:v>
                </c:pt>
                <c:pt idx="762">
                  <c:v>110.79</c:v>
                </c:pt>
                <c:pt idx="763">
                  <c:v>110.63</c:v>
                </c:pt>
                <c:pt idx="764">
                  <c:v>#N/A</c:v>
                </c:pt>
                <c:pt idx="765">
                  <c:v>#N/A</c:v>
                </c:pt>
                <c:pt idx="766">
                  <c:v>110.58</c:v>
                </c:pt>
                <c:pt idx="767">
                  <c:v>110.28</c:v>
                </c:pt>
                <c:pt idx="768">
                  <c:v>109.77</c:v>
                </c:pt>
                <c:pt idx="769">
                  <c:v>109.83</c:v>
                </c:pt>
                <c:pt idx="770">
                  <c:v>109.28</c:v>
                </c:pt>
                <c:pt idx="771">
                  <c:v>#N/A</c:v>
                </c:pt>
                <c:pt idx="772">
                  <c:v>#N/A</c:v>
                </c:pt>
                <c:pt idx="773">
                  <c:v>109.73</c:v>
                </c:pt>
                <c:pt idx="774">
                  <c:v>109.56</c:v>
                </c:pt>
                <c:pt idx="775">
                  <c:v>108.82</c:v>
                </c:pt>
                <c:pt idx="776">
                  <c:v>108.88</c:v>
                </c:pt>
                <c:pt idx="777">
                  <c:v>108.85</c:v>
                </c:pt>
                <c:pt idx="778">
                  <c:v>#N/A</c:v>
                </c:pt>
                <c:pt idx="779">
                  <c:v>#N/A</c:v>
                </c:pt>
                <c:pt idx="780">
                  <c:v>108.63</c:v>
                </c:pt>
                <c:pt idx="781">
                  <c:v>108.19</c:v>
                </c:pt>
                <c:pt idx="782">
                  <c:v>108.07</c:v>
                </c:pt>
                <c:pt idx="783">
                  <c:v>108.03</c:v>
                </c:pt>
                <c:pt idx="784">
                  <c:v>107.9</c:v>
                </c:pt>
                <c:pt idx="785">
                  <c:v>#N/A</c:v>
                </c:pt>
                <c:pt idx="786">
                  <c:v>#N/A</c:v>
                </c:pt>
                <c:pt idx="787">
                  <c:v>107.88</c:v>
                </c:pt>
                <c:pt idx="788">
                  <c:v>108.25</c:v>
                </c:pt>
                <c:pt idx="789">
                  <c:v>108.92</c:v>
                </c:pt>
                <c:pt idx="790">
                  <c:v>#N/A</c:v>
                </c:pt>
                <c:pt idx="791">
                  <c:v>108.95</c:v>
                </c:pt>
                <c:pt idx="792">
                  <c:v>#N/A</c:v>
                </c:pt>
                <c:pt idx="793">
                  <c:v>#N/A</c:v>
                </c:pt>
                <c:pt idx="794">
                  <c:v>#N/A</c:v>
                </c:pt>
                <c:pt idx="795">
                  <c:v>#N/A</c:v>
                </c:pt>
                <c:pt idx="796">
                  <c:v>#N/A</c:v>
                </c:pt>
                <c:pt idx="797">
                  <c:v>109.3</c:v>
                </c:pt>
                <c:pt idx="798">
                  <c:v>109.13</c:v>
                </c:pt>
                <c:pt idx="799">
                  <c:v>#N/A</c:v>
                </c:pt>
                <c:pt idx="800">
                  <c:v>#N/A</c:v>
                </c:pt>
                <c:pt idx="801">
                  <c:v>108.86</c:v>
                </c:pt>
                <c:pt idx="802">
                  <c:v>108.9</c:v>
                </c:pt>
                <c:pt idx="803">
                  <c:v>108.85</c:v>
                </c:pt>
                <c:pt idx="804">
                  <c:v>109.61</c:v>
                </c:pt>
                <c:pt idx="805">
                  <c:v>109.6</c:v>
                </c:pt>
                <c:pt idx="806">
                  <c:v>#N/A</c:v>
                </c:pt>
                <c:pt idx="807">
                  <c:v>#N/A</c:v>
                </c:pt>
                <c:pt idx="808">
                  <c:v>109.43</c:v>
                </c:pt>
                <c:pt idx="809">
                  <c:v>109.2</c:v>
                </c:pt>
                <c:pt idx="810">
                  <c:v>108.99</c:v>
                </c:pt>
                <c:pt idx="811">
                  <c:v>109.23</c:v>
                </c:pt>
                <c:pt idx="812">
                  <c:v>108.86</c:v>
                </c:pt>
                <c:pt idx="813">
                  <c:v>#N/A</c:v>
                </c:pt>
                <c:pt idx="814">
                  <c:v>#N/A</c:v>
                </c:pt>
                <c:pt idx="815">
                  <c:v>108.97</c:v>
                </c:pt>
                <c:pt idx="816">
                  <c:v>108.83</c:v>
                </c:pt>
                <c:pt idx="817">
                  <c:v>108.8</c:v>
                </c:pt>
                <c:pt idx="818">
                  <c:v>109.2</c:v>
                </c:pt>
                <c:pt idx="819">
                  <c:v>109.9</c:v>
                </c:pt>
                <c:pt idx="820">
                  <c:v>#N/A</c:v>
                </c:pt>
                <c:pt idx="821">
                  <c:v>#N/A</c:v>
                </c:pt>
                <c:pt idx="822">
                  <c:v>109.78</c:v>
                </c:pt>
                <c:pt idx="823">
                  <c:v>109.4</c:v>
                </c:pt>
                <c:pt idx="824">
                  <c:v>109.62</c:v>
                </c:pt>
                <c:pt idx="825">
                  <c:v>109.61</c:v>
                </c:pt>
                <c:pt idx="826">
                  <c:v>110.25</c:v>
                </c:pt>
                <c:pt idx="827">
                  <c:v>#N/A</c:v>
                </c:pt>
                <c:pt idx="828">
                  <c:v>#N/A</c:v>
                </c:pt>
                <c:pt idx="829">
                  <c:v>109.55</c:v>
                </c:pt>
                <c:pt idx="830">
                  <c:v>109.4</c:v>
                </c:pt>
                <c:pt idx="831">
                  <c:v>109.45</c:v>
                </c:pt>
                <c:pt idx="832">
                  <c:v>109.62</c:v>
                </c:pt>
                <c:pt idx="833">
                  <c:v>109.4</c:v>
                </c:pt>
                <c:pt idx="834">
                  <c:v>#N/A</c:v>
                </c:pt>
                <c:pt idx="835">
                  <c:v>#N/A</c:v>
                </c:pt>
                <c:pt idx="836">
                  <c:v>109.77</c:v>
                </c:pt>
                <c:pt idx="837">
                  <c:v>110.08</c:v>
                </c:pt>
                <c:pt idx="838">
                  <c:v>110.1</c:v>
                </c:pt>
                <c:pt idx="839">
                  <c:v>110.68</c:v>
                </c:pt>
                <c:pt idx="840">
                  <c:v>110.29</c:v>
                </c:pt>
                <c:pt idx="841">
                  <c:v>#N/A</c:v>
                </c:pt>
                <c:pt idx="842">
                  <c:v>#N/A</c:v>
                </c:pt>
                <c:pt idx="843">
                  <c:v>110.23</c:v>
                </c:pt>
                <c:pt idx="844">
                  <c:v>110.38</c:v>
                </c:pt>
                <c:pt idx="845">
                  <c:v>110.75</c:v>
                </c:pt>
                <c:pt idx="846">
                  <c:v>111.06</c:v>
                </c:pt>
                <c:pt idx="847">
                  <c:v>110.98</c:v>
                </c:pt>
                <c:pt idx="848">
                  <c:v>#N/A</c:v>
                </c:pt>
                <c:pt idx="849">
                  <c:v>#N/A</c:v>
                </c:pt>
                <c:pt idx="850">
                  <c:v>110.69</c:v>
                </c:pt>
                <c:pt idx="851">
                  <c:v>110.52</c:v>
                </c:pt>
                <c:pt idx="852">
                  <c:v>110.5</c:v>
                </c:pt>
                <c:pt idx="853">
                  <c:v>111.09</c:v>
                </c:pt>
                <c:pt idx="854">
                  <c:v>111.6</c:v>
                </c:pt>
                <c:pt idx="855">
                  <c:v>#N/A</c:v>
                </c:pt>
                <c:pt idx="856">
                  <c:v>#N/A</c:v>
                </c:pt>
                <c:pt idx="857">
                  <c:v>111.14</c:v>
                </c:pt>
                <c:pt idx="858">
                  <c:v>110.86</c:v>
                </c:pt>
                <c:pt idx="859">
                  <c:v>110.5</c:v>
                </c:pt>
                <c:pt idx="860">
                  <c:v>110.56</c:v>
                </c:pt>
                <c:pt idx="861">
                  <c:v>109.9</c:v>
                </c:pt>
                <c:pt idx="862">
                  <c:v>#N/A</c:v>
                </c:pt>
                <c:pt idx="863">
                  <c:v>#N/A</c:v>
                </c:pt>
                <c:pt idx="864">
                  <c:v>110.16</c:v>
                </c:pt>
                <c:pt idx="865">
                  <c:v>110.38</c:v>
                </c:pt>
                <c:pt idx="866">
                  <c:v>110.65</c:v>
                </c:pt>
                <c:pt idx="867">
                  <c:v>109.91</c:v>
                </c:pt>
                <c:pt idx="868">
                  <c:v>109.89</c:v>
                </c:pt>
                <c:pt idx="869">
                  <c:v>#N/A</c:v>
                </c:pt>
                <c:pt idx="870">
                  <c:v>#N/A</c:v>
                </c:pt>
                <c:pt idx="871">
                  <c:v>109.87</c:v>
                </c:pt>
                <c:pt idx="872">
                  <c:v>109.49</c:v>
                </c:pt>
                <c:pt idx="873">
                  <c:v>109.97</c:v>
                </c:pt>
                <c:pt idx="874">
                  <c:v>#N/A</c:v>
                </c:pt>
                <c:pt idx="875">
                  <c:v>#N/A</c:v>
                </c:pt>
                <c:pt idx="876">
                  <c:v>#N/A</c:v>
                </c:pt>
                <c:pt idx="877">
                  <c:v>#N/A</c:v>
                </c:pt>
                <c:pt idx="878">
                  <c:v>110.4</c:v>
                </c:pt>
                <c:pt idx="879">
                  <c:v>110.25</c:v>
                </c:pt>
                <c:pt idx="880">
                  <c:v>109.86</c:v>
                </c:pt>
                <c:pt idx="881">
                  <c:v>109.75</c:v>
                </c:pt>
                <c:pt idx="882">
                  <c:v>109.5</c:v>
                </c:pt>
                <c:pt idx="883">
                  <c:v>#N/A</c:v>
                </c:pt>
                <c:pt idx="884">
                  <c:v>#N/A</c:v>
                </c:pt>
                <c:pt idx="885">
                  <c:v>109.64</c:v>
                </c:pt>
                <c:pt idx="886">
                  <c:v>109.3</c:v>
                </c:pt>
                <c:pt idx="887">
                  <c:v>109.04</c:v>
                </c:pt>
                <c:pt idx="888">
                  <c:v>109.65</c:v>
                </c:pt>
                <c:pt idx="889">
                  <c:v>109.87</c:v>
                </c:pt>
                <c:pt idx="890">
                  <c:v>#N/A</c:v>
                </c:pt>
                <c:pt idx="891">
                  <c:v>#N/A</c:v>
                </c:pt>
                <c:pt idx="892">
                  <c:v>#N/A</c:v>
                </c:pt>
                <c:pt idx="893">
                  <c:v>110.33</c:v>
                </c:pt>
                <c:pt idx="894">
                  <c:v>110.67</c:v>
                </c:pt>
                <c:pt idx="895">
                  <c:v>110.35</c:v>
                </c:pt>
                <c:pt idx="896">
                  <c:v>110.45</c:v>
                </c:pt>
                <c:pt idx="897">
                  <c:v>#N/A</c:v>
                </c:pt>
                <c:pt idx="898">
                  <c:v>#N/A</c:v>
                </c:pt>
                <c:pt idx="899">
                  <c:v>109.49</c:v>
                </c:pt>
                <c:pt idx="900">
                  <c:v>109.3</c:v>
                </c:pt>
                <c:pt idx="901">
                  <c:v>109.57</c:v>
                </c:pt>
                <c:pt idx="902">
                  <c:v>109.98</c:v>
                </c:pt>
                <c:pt idx="903">
                  <c:v>109.86</c:v>
                </c:pt>
                <c:pt idx="904">
                  <c:v>#N/A</c:v>
                </c:pt>
                <c:pt idx="905">
                  <c:v>#N/A</c:v>
                </c:pt>
                <c:pt idx="906">
                  <c:v>109.84</c:v>
                </c:pt>
                <c:pt idx="907">
                  <c:v>109.76</c:v>
                </c:pt>
                <c:pt idx="908">
                  <c:v>109.84</c:v>
                </c:pt>
                <c:pt idx="909">
                  <c:v>110</c:v>
                </c:pt>
                <c:pt idx="910">
                  <c:v>110</c:v>
                </c:pt>
                <c:pt idx="911">
                  <c:v>#N/A</c:v>
                </c:pt>
                <c:pt idx="912">
                  <c:v>#N/A</c:v>
                </c:pt>
                <c:pt idx="913">
                  <c:v>109.74</c:v>
                </c:pt>
                <c:pt idx="914">
                  <c:v>109.87</c:v>
                </c:pt>
                <c:pt idx="915">
                  <c:v>110.26</c:v>
                </c:pt>
                <c:pt idx="916">
                  <c:v>109.97</c:v>
                </c:pt>
                <c:pt idx="917">
                  <c:v>109.93</c:v>
                </c:pt>
                <c:pt idx="918">
                  <c:v>#N/A</c:v>
                </c:pt>
                <c:pt idx="919">
                  <c:v>#N/A</c:v>
                </c:pt>
                <c:pt idx="920">
                  <c:v>109.83</c:v>
                </c:pt>
                <c:pt idx="921">
                  <c:v>109.8</c:v>
                </c:pt>
                <c:pt idx="922">
                  <c:v>110.27</c:v>
                </c:pt>
                <c:pt idx="923">
                  <c:v>110.2</c:v>
                </c:pt>
                <c:pt idx="924">
                  <c:v>109.78</c:v>
                </c:pt>
                <c:pt idx="925">
                  <c:v>#N/A</c:v>
                </c:pt>
                <c:pt idx="926">
                  <c:v>#N/A</c:v>
                </c:pt>
                <c:pt idx="927">
                  <c:v>109.96</c:v>
                </c:pt>
                <c:pt idx="928">
                  <c:v>110.07</c:v>
                </c:pt>
                <c:pt idx="929">
                  <c:v>109.64</c:v>
                </c:pt>
                <c:pt idx="930">
                  <c:v>109.4</c:v>
                </c:pt>
                <c:pt idx="931">
                  <c:v>109.8</c:v>
                </c:pt>
                <c:pt idx="932">
                  <c:v>#N/A</c:v>
                </c:pt>
                <c:pt idx="933">
                  <c:v>#N/A</c:v>
                </c:pt>
                <c:pt idx="934">
                  <c:v>#N/A</c:v>
                </c:pt>
                <c:pt idx="935">
                  <c:v>109.55</c:v>
                </c:pt>
                <c:pt idx="936">
                  <c:v>109.22</c:v>
                </c:pt>
                <c:pt idx="937">
                  <c:v>#N/A</c:v>
                </c:pt>
                <c:pt idx="938">
                  <c:v>110.4</c:v>
                </c:pt>
                <c:pt idx="939">
                  <c:v>#N/A</c:v>
                </c:pt>
                <c:pt idx="940">
                  <c:v>#N/A</c:v>
                </c:pt>
                <c:pt idx="941">
                  <c:v>110.8</c:v>
                </c:pt>
                <c:pt idx="942">
                  <c:v>111.03</c:v>
                </c:pt>
                <c:pt idx="943">
                  <c:v>111.63</c:v>
                </c:pt>
                <c:pt idx="944">
                  <c:v>111.91</c:v>
                </c:pt>
                <c:pt idx="945">
                  <c:v>111.4</c:v>
                </c:pt>
                <c:pt idx="946">
                  <c:v>#N/A</c:v>
                </c:pt>
                <c:pt idx="947">
                  <c:v>#N/A</c:v>
                </c:pt>
                <c:pt idx="948">
                  <c:v>110.97</c:v>
                </c:pt>
                <c:pt idx="949">
                  <c:v>110.92</c:v>
                </c:pt>
                <c:pt idx="950">
                  <c:v>111.62</c:v>
                </c:pt>
                <c:pt idx="951">
                  <c:v>111.38</c:v>
                </c:pt>
                <c:pt idx="952">
                  <c:v>111.72</c:v>
                </c:pt>
                <c:pt idx="953">
                  <c:v>#N/A</c:v>
                </c:pt>
                <c:pt idx="954">
                  <c:v>#N/A</c:v>
                </c:pt>
                <c:pt idx="955">
                  <c:v>112.5</c:v>
                </c:pt>
                <c:pt idx="956">
                  <c:v>113.48</c:v>
                </c:pt>
                <c:pt idx="957">
                  <c:v>113.48</c:v>
                </c:pt>
                <c:pt idx="958">
                  <c:v>113.38</c:v>
                </c:pt>
                <c:pt idx="959">
                  <c:v>113.89</c:v>
                </c:pt>
                <c:pt idx="960">
                  <c:v>#N/A</c:v>
                </c:pt>
                <c:pt idx="961">
                  <c:v>#N/A</c:v>
                </c:pt>
                <c:pt idx="962">
                  <c:v>114.27</c:v>
                </c:pt>
                <c:pt idx="963">
                  <c:v>114.14</c:v>
                </c:pt>
                <c:pt idx="964">
                  <c:v>114.55</c:v>
                </c:pt>
                <c:pt idx="965">
                  <c:v>114.26</c:v>
                </c:pt>
                <c:pt idx="966">
                  <c:v>114.02</c:v>
                </c:pt>
                <c:pt idx="967">
                  <c:v>#N/A</c:v>
                </c:pt>
                <c:pt idx="968">
                  <c:v>#N/A</c:v>
                </c:pt>
                <c:pt idx="969">
                  <c:v>113.71</c:v>
                </c:pt>
                <c:pt idx="970">
                  <c:v>113.95</c:v>
                </c:pt>
                <c:pt idx="971">
                  <c:v>114.15</c:v>
                </c:pt>
                <c:pt idx="972">
                  <c:v>113.6</c:v>
                </c:pt>
                <c:pt idx="973">
                  <c:v>113.65</c:v>
                </c:pt>
                <c:pt idx="974">
                  <c:v>#N/A</c:v>
                </c:pt>
                <c:pt idx="975">
                  <c:v>#N/A</c:v>
                </c:pt>
                <c:pt idx="976">
                  <c:v>114.12</c:v>
                </c:pt>
                <c:pt idx="977">
                  <c:v>114.1</c:v>
                </c:pt>
                <c:pt idx="978">
                  <c:v>#N/A</c:v>
                </c:pt>
                <c:pt idx="979">
                  <c:v>114.15</c:v>
                </c:pt>
                <c:pt idx="980">
                  <c:v>113.77</c:v>
                </c:pt>
                <c:pt idx="981">
                  <c:v>#N/A</c:v>
                </c:pt>
                <c:pt idx="982">
                  <c:v>#N/A</c:v>
                </c:pt>
                <c:pt idx="983">
                  <c:v>113.59</c:v>
                </c:pt>
                <c:pt idx="984">
                  <c:v>113.25</c:v>
                </c:pt>
                <c:pt idx="985">
                  <c:v>112.85</c:v>
                </c:pt>
                <c:pt idx="986">
                  <c:v>113.95</c:v>
                </c:pt>
                <c:pt idx="987">
                  <c:v>114.24</c:v>
                </c:pt>
                <c:pt idx="988">
                  <c:v>#N/A</c:v>
                </c:pt>
                <c:pt idx="989">
                  <c:v>#N/A</c:v>
                </c:pt>
                <c:pt idx="990">
                  <c:v>113.98</c:v>
                </c:pt>
                <c:pt idx="991">
                  <c:v>114.19</c:v>
                </c:pt>
                <c:pt idx="992">
                  <c:v>114.85</c:v>
                </c:pt>
                <c:pt idx="993">
                  <c:v>114.17</c:v>
                </c:pt>
                <c:pt idx="994">
                  <c:v>114.33</c:v>
                </c:pt>
                <c:pt idx="995">
                  <c:v>#N/A</c:v>
                </c:pt>
                <c:pt idx="996">
                  <c:v>#N/A</c:v>
                </c:pt>
                <c:pt idx="997">
                  <c:v>114.09</c:v>
                </c:pt>
                <c:pt idx="998">
                  <c:v>#N/A</c:v>
                </c:pt>
                <c:pt idx="999">
                  <c:v>115.19</c:v>
                </c:pt>
                <c:pt idx="1000">
                  <c:v>115.37</c:v>
                </c:pt>
                <c:pt idx="1001">
                  <c:v>114.92</c:v>
                </c:pt>
                <c:pt idx="1002">
                  <c:v>#N/A</c:v>
                </c:pt>
                <c:pt idx="1003">
                  <c:v>#N/A</c:v>
                </c:pt>
                <c:pt idx="1004">
                  <c:v>113.7</c:v>
                </c:pt>
                <c:pt idx="1005">
                  <c:v>113.8</c:v>
                </c:pt>
                <c:pt idx="1006">
                  <c:v>113.4</c:v>
                </c:pt>
                <c:pt idx="1007">
                  <c:v>112.96</c:v>
                </c:pt>
                <c:pt idx="1008">
                  <c:v>113.13</c:v>
                </c:pt>
                <c:pt idx="1009">
                  <c:v>#N/A</c:v>
                </c:pt>
                <c:pt idx="1010">
                  <c:v>#N/A</c:v>
                </c:pt>
                <c:pt idx="1011">
                  <c:v>113.05</c:v>
                </c:pt>
                <c:pt idx="1012">
                  <c:v>113.7</c:v>
                </c:pt>
                <c:pt idx="1013">
                  <c:v>113.48</c:v>
                </c:pt>
                <c:pt idx="1014">
                  <c:v>113.75</c:v>
                </c:pt>
                <c:pt idx="1015">
                  <c:v>113.44</c:v>
                </c:pt>
                <c:pt idx="1016">
                  <c:v>#N/A</c:v>
                </c:pt>
                <c:pt idx="1017">
                  <c:v>#N/A</c:v>
                </c:pt>
                <c:pt idx="1018">
                  <c:v>113.55</c:v>
                </c:pt>
                <c:pt idx="1019">
                  <c:v>113.65</c:v>
                </c:pt>
                <c:pt idx="1020">
                  <c:v>113.78</c:v>
                </c:pt>
                <c:pt idx="1021">
                  <c:v>114.13</c:v>
                </c:pt>
                <c:pt idx="1022">
                  <c:v>113.85</c:v>
                </c:pt>
                <c:pt idx="1023">
                  <c:v>#N/A</c:v>
                </c:pt>
                <c:pt idx="1024">
                  <c:v>#N/A</c:v>
                </c:pt>
                <c:pt idx="1025">
                  <c:v>113.59</c:v>
                </c:pt>
                <c:pt idx="1026">
                  <c:v>113.65</c:v>
                </c:pt>
                <c:pt idx="1027">
                  <c:v>114.16</c:v>
                </c:pt>
                <c:pt idx="1028">
                  <c:v>114.21</c:v>
                </c:pt>
                <c:pt idx="1029">
                  <c:v>114.49</c:v>
                </c:pt>
                <c:pt idx="1030">
                  <c:v>#N/A</c:v>
                </c:pt>
                <c:pt idx="1031">
                  <c:v>#N/A</c:v>
                </c:pt>
                <c:pt idx="1032">
                  <c:v>114.4</c:v>
                </c:pt>
                <c:pt idx="1033">
                  <c:v>114.95</c:v>
                </c:pt>
                <c:pt idx="1034">
                  <c:v>114.85</c:v>
                </c:pt>
                <c:pt idx="1035">
                  <c:v>115</c:v>
                </c:pt>
                <c:pt idx="1036">
                  <c:v>#N/A</c:v>
                </c:pt>
                <c:pt idx="1037">
                  <c:v>#N/A</c:v>
                </c:pt>
                <c:pt idx="1038">
                  <c:v>#N/A</c:v>
                </c:pt>
                <c:pt idx="1039">
                  <c:v>#N/A</c:v>
                </c:pt>
                <c:pt idx="1040">
                  <c:v>115.42</c:v>
                </c:pt>
                <c:pt idx="1041">
                  <c:v>116.2</c:v>
                </c:pt>
                <c:pt idx="1042">
                  <c:v>116.04</c:v>
                </c:pt>
                <c:pt idx="1043">
                  <c:v>115.89</c:v>
                </c:pt>
                <c:pt idx="1044">
                  <c:v>#N/A</c:v>
                </c:pt>
                <c:pt idx="1045">
                  <c:v>#N/A</c:v>
                </c:pt>
                <c:pt idx="1046">
                  <c:v>#N/A</c:v>
                </c:pt>
                <c:pt idx="1047">
                  <c:v>115.32</c:v>
                </c:pt>
                <c:pt idx="1048">
                  <c:v>115.33</c:v>
                </c:pt>
                <c:pt idx="1049">
                  <c:v>114.66</c:v>
                </c:pt>
                <c:pt idx="1050">
                  <c:v>114</c:v>
                </c:pt>
                <c:pt idx="1051">
                  <c:v>#N/A</c:v>
                </c:pt>
                <c:pt idx="1052">
                  <c:v>#N/A</c:v>
                </c:pt>
                <c:pt idx="1053">
                  <c:v>114.47</c:v>
                </c:pt>
                <c:pt idx="1054">
                  <c:v>114.54</c:v>
                </c:pt>
                <c:pt idx="1055">
                  <c:v>114.7</c:v>
                </c:pt>
                <c:pt idx="1056">
                  <c:v>114.28</c:v>
                </c:pt>
                <c:pt idx="1057">
                  <c:v>113.83</c:v>
                </c:pt>
                <c:pt idx="1058">
                  <c:v>#N/A</c:v>
                </c:pt>
                <c:pt idx="1059">
                  <c:v>#N/A</c:v>
                </c:pt>
                <c:pt idx="1060">
                  <c:v>113.83</c:v>
                </c:pt>
                <c:pt idx="1061">
                  <c:v>113.98</c:v>
                </c:pt>
                <c:pt idx="1062">
                  <c:v>113.81</c:v>
                </c:pt>
                <c:pt idx="1063">
                  <c:v>114.67</c:v>
                </c:pt>
                <c:pt idx="1064">
                  <c:v>115.44</c:v>
                </c:pt>
                <c:pt idx="1065">
                  <c:v>#N/A</c:v>
                </c:pt>
                <c:pt idx="1066">
                  <c:v>#N/A</c:v>
                </c:pt>
                <c:pt idx="1067">
                  <c:v>115.43</c:v>
                </c:pt>
                <c:pt idx="1068">
                  <c:v>115.15</c:v>
                </c:pt>
                <c:pt idx="1069">
                  <c:v>114.7</c:v>
                </c:pt>
                <c:pt idx="1070">
                  <c:v>114.45</c:v>
                </c:pt>
                <c:pt idx="1071">
                  <c:v>115</c:v>
                </c:pt>
                <c:pt idx="1072">
                  <c:v>#N/A</c:v>
                </c:pt>
                <c:pt idx="1073">
                  <c:v>#N/A</c:v>
                </c:pt>
                <c:pt idx="1074">
                  <c:v>115.23</c:v>
                </c:pt>
                <c:pt idx="1075">
                  <c:v>115.29</c:v>
                </c:pt>
                <c:pt idx="1076">
                  <c:v>115.53</c:v>
                </c:pt>
                <c:pt idx="1077">
                  <c:v>115.59</c:v>
                </c:pt>
                <c:pt idx="1078">
                  <c:v>#N/A</c:v>
                </c:pt>
                <c:pt idx="1079">
                  <c:v>#N/A</c:v>
                </c:pt>
                <c:pt idx="1080">
                  <c:v>#N/A</c:v>
                </c:pt>
                <c:pt idx="1081">
                  <c:v>115.4</c:v>
                </c:pt>
                <c:pt idx="1082">
                  <c:v>115.42</c:v>
                </c:pt>
                <c:pt idx="1083">
                  <c:v>115.69</c:v>
                </c:pt>
                <c:pt idx="1084">
                  <c:v>115.45</c:v>
                </c:pt>
                <c:pt idx="1085">
                  <c:v>114.94</c:v>
                </c:pt>
                <c:pt idx="1086">
                  <c:v>#N/A</c:v>
                </c:pt>
                <c:pt idx="1087">
                  <c:v>#N/A</c:v>
                </c:pt>
                <c:pt idx="1088">
                  <c:v>115.05</c:v>
                </c:pt>
                <c:pt idx="1089">
                  <c:v>114.7</c:v>
                </c:pt>
                <c:pt idx="1090">
                  <c:v>#N/A</c:v>
                </c:pt>
                <c:pt idx="1091">
                  <c:v>114.94</c:v>
                </c:pt>
                <c:pt idx="1092">
                  <c:v>115.54</c:v>
                </c:pt>
                <c:pt idx="1093">
                  <c:v>#N/A</c:v>
                </c:pt>
                <c:pt idx="1094">
                  <c:v>#N/A</c:v>
                </c:pt>
                <c:pt idx="1095">
                  <c:v>115.55</c:v>
                </c:pt>
                <c:pt idx="1096">
                  <c:v>115.25</c:v>
                </c:pt>
                <c:pt idx="1097">
                  <c:v>115</c:v>
                </c:pt>
                <c:pt idx="1098">
                  <c:v>115.6</c:v>
                </c:pt>
                <c:pt idx="1099">
                  <c:v>115.38</c:v>
                </c:pt>
                <c:pt idx="1100">
                  <c:v>#N/A</c:v>
                </c:pt>
                <c:pt idx="1101">
                  <c:v>#N/A</c:v>
                </c:pt>
                <c:pt idx="1102">
                  <c:v>114.92</c:v>
                </c:pt>
                <c:pt idx="1103">
                  <c:v>115.47</c:v>
                </c:pt>
                <c:pt idx="1104">
                  <c:v>115.87</c:v>
                </c:pt>
                <c:pt idx="1105">
                  <c:v>116</c:v>
                </c:pt>
                <c:pt idx="1106">
                  <c:v>116.3</c:v>
                </c:pt>
                <c:pt idx="1107">
                  <c:v>#N/A</c:v>
                </c:pt>
                <c:pt idx="1108">
                  <c:v>#N/A</c:v>
                </c:pt>
                <c:pt idx="1109">
                  <c:v>117.58</c:v>
                </c:pt>
                <c:pt idx="1110">
                  <c:v>118.23</c:v>
                </c:pt>
                <c:pt idx="1111">
                  <c:v>118.39</c:v>
                </c:pt>
                <c:pt idx="1112">
                  <c:v>118.97</c:v>
                </c:pt>
                <c:pt idx="1113">
                  <c:v>118.68</c:v>
                </c:pt>
                <c:pt idx="1114">
                  <c:v>#N/A</c:v>
                </c:pt>
                <c:pt idx="1115">
                  <c:v>#N/A</c:v>
                </c:pt>
                <c:pt idx="1116">
                  <c:v>#N/A</c:v>
                </c:pt>
                <c:pt idx="1117">
                  <c:v>120</c:v>
                </c:pt>
                <c:pt idx="1118">
                  <c:v>121.19</c:v>
                </c:pt>
                <c:pt idx="1119">
                  <c:v>121.24</c:v>
                </c:pt>
                <c:pt idx="1120">
                  <c:v>121.82</c:v>
                </c:pt>
                <c:pt idx="1121">
                  <c:v>#N/A</c:v>
                </c:pt>
                <c:pt idx="1122">
                  <c:v>#N/A</c:v>
                </c:pt>
                <c:pt idx="1123">
                  <c:v>122.22</c:v>
                </c:pt>
                <c:pt idx="1124">
                  <c:v>124.2</c:v>
                </c:pt>
                <c:pt idx="1125">
                  <c:v>122.5</c:v>
                </c:pt>
                <c:pt idx="1126">
                  <c:v>122.4</c:v>
                </c:pt>
                <c:pt idx="1127">
                  <c:v>122.2</c:v>
                </c:pt>
                <c:pt idx="1128">
                  <c:v>#N/A</c:v>
                </c:pt>
                <c:pt idx="1129">
                  <c:v>#N/A</c:v>
                </c:pt>
                <c:pt idx="1130">
                  <c:v>122.43</c:v>
                </c:pt>
                <c:pt idx="1131">
                  <c:v>122.55</c:v>
                </c:pt>
                <c:pt idx="1132">
                  <c:v>124</c:v>
                </c:pt>
                <c:pt idx="1133">
                  <c:v>123.64</c:v>
                </c:pt>
                <c:pt idx="1134">
                  <c:v>124</c:v>
                </c:pt>
                <c:pt idx="1135">
                  <c:v>#N/A</c:v>
                </c:pt>
                <c:pt idx="1136">
                  <c:v>#N/A</c:v>
                </c:pt>
                <c:pt idx="1137">
                  <c:v>125</c:v>
                </c:pt>
                <c:pt idx="1138">
                  <c:v>125.53</c:v>
                </c:pt>
                <c:pt idx="1139">
                  <c:v>125.6</c:v>
                </c:pt>
                <c:pt idx="1140">
                  <c:v>125.3</c:v>
                </c:pt>
                <c:pt idx="1141">
                  <c:v>126.4</c:v>
                </c:pt>
                <c:pt idx="1142">
                  <c:v>#N/A</c:v>
                </c:pt>
                <c:pt idx="1143">
                  <c:v>#N/A</c:v>
                </c:pt>
                <c:pt idx="1144">
                  <c:v>126.64</c:v>
                </c:pt>
                <c:pt idx="1145">
                  <c:v>127.34</c:v>
                </c:pt>
                <c:pt idx="1146">
                  <c:v>129.4</c:v>
                </c:pt>
                <c:pt idx="1147">
                  <c:v>128.28</c:v>
                </c:pt>
                <c:pt idx="1148">
                  <c:v>128.61000000000001</c:v>
                </c:pt>
                <c:pt idx="1149">
                  <c:v>#N/A</c:v>
                </c:pt>
                <c:pt idx="1150">
                  <c:v>#N/A</c:v>
                </c:pt>
                <c:pt idx="1151">
                  <c:v>128.78</c:v>
                </c:pt>
                <c:pt idx="1152">
                  <c:v>127.6</c:v>
                </c:pt>
                <c:pt idx="1153">
                  <c:v>127.62</c:v>
                </c:pt>
                <c:pt idx="1154">
                  <c:v>129.9</c:v>
                </c:pt>
                <c:pt idx="1155">
                  <c:v>#N/A</c:v>
                </c:pt>
                <c:pt idx="1156">
                  <c:v>#N/A</c:v>
                </c:pt>
                <c:pt idx="1157">
                  <c:v>#N/A</c:v>
                </c:pt>
                <c:pt idx="1158">
                  <c:v>130.07</c:v>
                </c:pt>
                <c:pt idx="1159">
                  <c:v>#N/A</c:v>
                </c:pt>
                <c:pt idx="1160">
                  <c:v>#N/A</c:v>
                </c:pt>
                <c:pt idx="1161">
                  <c:v>#N/A</c:v>
                </c:pt>
                <c:pt idx="1162">
                  <c:v>130.5</c:v>
                </c:pt>
                <c:pt idx="1163">
                  <c:v>#N/A</c:v>
                </c:pt>
                <c:pt idx="1164">
                  <c:v>#N/A</c:v>
                </c:pt>
                <c:pt idx="1165">
                  <c:v>130.80000000000001</c:v>
                </c:pt>
                <c:pt idx="1166">
                  <c:v>130.35</c:v>
                </c:pt>
                <c:pt idx="1167">
                  <c:v>130.4</c:v>
                </c:pt>
                <c:pt idx="1168">
                  <c:v>129.74</c:v>
                </c:pt>
                <c:pt idx="1169">
                  <c:v>128.9</c:v>
                </c:pt>
                <c:pt idx="1170">
                  <c:v>#N/A</c:v>
                </c:pt>
                <c:pt idx="1171">
                  <c:v>#N/A</c:v>
                </c:pt>
                <c:pt idx="1172">
                  <c:v>128.94999999999999</c:v>
                </c:pt>
                <c:pt idx="1173">
                  <c:v>129.34</c:v>
                </c:pt>
                <c:pt idx="1174">
                  <c:v>129.31</c:v>
                </c:pt>
                <c:pt idx="1175">
                  <c:v>128.4</c:v>
                </c:pt>
                <c:pt idx="1176">
                  <c:v>127.76</c:v>
                </c:pt>
                <c:pt idx="1177">
                  <c:v>#N/A</c:v>
                </c:pt>
                <c:pt idx="1178">
                  <c:v>#N/A</c:v>
                </c:pt>
                <c:pt idx="1179">
                  <c:v>127.76</c:v>
                </c:pt>
                <c:pt idx="1180">
                  <c:v>127.87</c:v>
                </c:pt>
                <c:pt idx="1181">
                  <c:v>126.97</c:v>
                </c:pt>
                <c:pt idx="1182">
                  <c:v>127.48</c:v>
                </c:pt>
                <c:pt idx="1183">
                  <c:v>127.01</c:v>
                </c:pt>
                <c:pt idx="1184">
                  <c:v>#N/A</c:v>
                </c:pt>
                <c:pt idx="1185">
                  <c:v>#N/A</c:v>
                </c:pt>
                <c:pt idx="1186">
                  <c:v>127.02</c:v>
                </c:pt>
                <c:pt idx="1187">
                  <c:v>128.19999999999999</c:v>
                </c:pt>
                <c:pt idx="1188">
                  <c:v>128.91999999999999</c:v>
                </c:pt>
                <c:pt idx="1189">
                  <c:v>130.04</c:v>
                </c:pt>
                <c:pt idx="1190">
                  <c:v>129.82</c:v>
                </c:pt>
                <c:pt idx="1191">
                  <c:v>#N/A</c:v>
                </c:pt>
                <c:pt idx="1192">
                  <c:v>#N/A</c:v>
                </c:pt>
                <c:pt idx="1193">
                  <c:v>130.75</c:v>
                </c:pt>
                <c:pt idx="1194">
                  <c:v>132.22999999999999</c:v>
                </c:pt>
                <c:pt idx="1195">
                  <c:v>132.9</c:v>
                </c:pt>
                <c:pt idx="1196">
                  <c:v>134.44</c:v>
                </c:pt>
                <c:pt idx="1197">
                  <c:v>134.19999999999999</c:v>
                </c:pt>
                <c:pt idx="1198">
                  <c:v>#N/A</c:v>
                </c:pt>
                <c:pt idx="1199">
                  <c:v>#N/A</c:v>
                </c:pt>
                <c:pt idx="1200">
                  <c:v>135</c:v>
                </c:pt>
                <c:pt idx="1201">
                  <c:v>134.12</c:v>
                </c:pt>
                <c:pt idx="1202">
                  <c:v>134.99</c:v>
                </c:pt>
                <c:pt idx="1203">
                  <c:v>134.26</c:v>
                </c:pt>
                <c:pt idx="1204">
                  <c:v>133.19999999999999</c:v>
                </c:pt>
                <c:pt idx="1205">
                  <c:v>#N/A</c:v>
                </c:pt>
                <c:pt idx="1206">
                  <c:v>#N/A</c:v>
                </c:pt>
                <c:pt idx="1207">
                  <c:v>135.25</c:v>
                </c:pt>
                <c:pt idx="1208">
                  <c:v>135.19</c:v>
                </c:pt>
                <c:pt idx="1209">
                  <c:v>136.47</c:v>
                </c:pt>
                <c:pt idx="1210">
                  <c:v>135.19999999999999</c:v>
                </c:pt>
                <c:pt idx="1211">
                  <c:v>135.19</c:v>
                </c:pt>
                <c:pt idx="1212">
                  <c:v>#N/A</c:v>
                </c:pt>
                <c:pt idx="1213">
                  <c:v>#N/A</c:v>
                </c:pt>
                <c:pt idx="1214">
                  <c:v>134.6</c:v>
                </c:pt>
                <c:pt idx="1215">
                  <c:v>135.44999999999999</c:v>
                </c:pt>
                <c:pt idx="1216">
                  <c:v>136.11000000000001</c:v>
                </c:pt>
                <c:pt idx="1217">
                  <c:v>136.63</c:v>
                </c:pt>
                <c:pt idx="1218">
                  <c:v>135.97999999999999</c:v>
                </c:pt>
                <c:pt idx="1219">
                  <c:v>#N/A</c:v>
                </c:pt>
                <c:pt idx="1220">
                  <c:v>#N/A</c:v>
                </c:pt>
                <c:pt idx="1221">
                  <c:v>134.94</c:v>
                </c:pt>
                <c:pt idx="1222">
                  <c:v>136.13</c:v>
                </c:pt>
                <c:pt idx="1223">
                  <c:v>135.68</c:v>
                </c:pt>
                <c:pt idx="1224">
                  <c:v>135.69999999999999</c:v>
                </c:pt>
                <c:pt idx="1225">
                  <c:v>136.02000000000001</c:v>
                </c:pt>
                <c:pt idx="1226">
                  <c:v>#N/A</c:v>
                </c:pt>
                <c:pt idx="1227">
                  <c:v>#N/A</c:v>
                </c:pt>
                <c:pt idx="1228">
                  <c:v>136.44999999999999</c:v>
                </c:pt>
                <c:pt idx="1229">
                  <c:v>137.15</c:v>
                </c:pt>
                <c:pt idx="1230">
                  <c:v>137.12</c:v>
                </c:pt>
                <c:pt idx="1231">
                  <c:v>138</c:v>
                </c:pt>
                <c:pt idx="1232">
                  <c:v>138.9</c:v>
                </c:pt>
                <c:pt idx="1233">
                  <c:v>#N/A</c:v>
                </c:pt>
                <c:pt idx="1234">
                  <c:v>#N/A</c:v>
                </c:pt>
                <c:pt idx="1235">
                  <c:v>#N/A</c:v>
                </c:pt>
                <c:pt idx="1236">
                  <c:v>138.22</c:v>
                </c:pt>
                <c:pt idx="1237">
                  <c:v>138.15</c:v>
                </c:pt>
                <c:pt idx="1238">
                  <c:v>138.44999999999999</c:v>
                </c:pt>
                <c:pt idx="1239">
                  <c:v>137.32</c:v>
                </c:pt>
                <c:pt idx="1240">
                  <c:v>#N/A</c:v>
                </c:pt>
                <c:pt idx="1241">
                  <c:v>#N/A</c:v>
                </c:pt>
                <c:pt idx="1242">
                  <c:v>136.6</c:v>
                </c:pt>
                <c:pt idx="1243">
                  <c:v>136.44999999999999</c:v>
                </c:pt>
                <c:pt idx="1244">
                  <c:v>136.99</c:v>
                </c:pt>
                <c:pt idx="1245">
                  <c:v>135.30000000000001</c:v>
                </c:pt>
                <c:pt idx="1246">
                  <c:v>133</c:v>
                </c:pt>
                <c:pt idx="1247">
                  <c:v>#N/A</c:v>
                </c:pt>
                <c:pt idx="1248">
                  <c:v>#N/A</c:v>
                </c:pt>
                <c:pt idx="1249">
                  <c:v>132.5</c:v>
                </c:pt>
                <c:pt idx="1250">
                  <c:v>130.85</c:v>
                </c:pt>
                <c:pt idx="1251">
                  <c:v>133.75</c:v>
                </c:pt>
                <c:pt idx="1252">
                  <c:v>133.62</c:v>
                </c:pt>
                <c:pt idx="1253">
                  <c:v>133.01</c:v>
                </c:pt>
                <c:pt idx="1254">
                  <c:v>#N/A</c:v>
                </c:pt>
                <c:pt idx="1255">
                  <c:v>#N/A</c:v>
                </c:pt>
                <c:pt idx="1256">
                  <c:v>135.4</c:v>
                </c:pt>
                <c:pt idx="1257">
                  <c:v>134.86000000000001</c:v>
                </c:pt>
                <c:pt idx="1258">
                  <c:v>135.19999999999999</c:v>
                </c:pt>
                <c:pt idx="1259">
                  <c:v>#N/A</c:v>
                </c:pt>
                <c:pt idx="1260">
                  <c:v>133.35</c:v>
                </c:pt>
                <c:pt idx="1261">
                  <c:v>#N/A</c:v>
                </c:pt>
                <c:pt idx="1262">
                  <c:v>#N/A</c:v>
                </c:pt>
                <c:pt idx="1263">
                  <c:v>133</c:v>
                </c:pt>
                <c:pt idx="1264">
                  <c:v>133.16999999999999</c:v>
                </c:pt>
                <c:pt idx="1265">
                  <c:v>134.31</c:v>
                </c:pt>
                <c:pt idx="1266">
                  <c:v>134.88</c:v>
                </c:pt>
                <c:pt idx="1267">
                  <c:v>136.28</c:v>
                </c:pt>
                <c:pt idx="1268">
                  <c:v>#N/A</c:v>
                </c:pt>
                <c:pt idx="1269">
                  <c:v>#N/A</c:v>
                </c:pt>
                <c:pt idx="1270">
                  <c:v>137.19999999999999</c:v>
                </c:pt>
                <c:pt idx="1271">
                  <c:v>137.28</c:v>
                </c:pt>
                <c:pt idx="1272">
                  <c:v>136.9</c:v>
                </c:pt>
                <c:pt idx="1273">
                  <c:v>136.94</c:v>
                </c:pt>
                <c:pt idx="1274">
                  <c:v>136.72</c:v>
                </c:pt>
                <c:pt idx="1275">
                  <c:v>#N/A</c:v>
                </c:pt>
                <c:pt idx="1276">
                  <c:v>#N/A</c:v>
                </c:pt>
                <c:pt idx="1277">
                  <c:v>139</c:v>
                </c:pt>
                <c:pt idx="1278">
                  <c:v>138.5</c:v>
                </c:pt>
                <c:pt idx="1279">
                  <c:v>138.61000000000001</c:v>
                </c:pt>
                <c:pt idx="1280">
                  <c:v>139.5</c:v>
                </c:pt>
                <c:pt idx="1281">
                  <c:v>140.05000000000001</c:v>
                </c:pt>
                <c:pt idx="1282">
                  <c:v>#N/A</c:v>
                </c:pt>
                <c:pt idx="1283">
                  <c:v>#N/A</c:v>
                </c:pt>
                <c:pt idx="1284">
                  <c:v>140.30000000000001</c:v>
                </c:pt>
                <c:pt idx="1285">
                  <c:v>141</c:v>
                </c:pt>
                <c:pt idx="1286">
                  <c:v>144.12</c:v>
                </c:pt>
                <c:pt idx="1287">
                  <c:v>144.4</c:v>
                </c:pt>
                <c:pt idx="1288">
                  <c:v>143.76</c:v>
                </c:pt>
                <c:pt idx="1289">
                  <c:v>#N/A</c:v>
                </c:pt>
                <c:pt idx="1290">
                  <c:v>#N/A</c:v>
                </c:pt>
                <c:pt idx="1291">
                  <c:v>142.80000000000001</c:v>
                </c:pt>
                <c:pt idx="1292">
                  <c:v>142.58000000000001</c:v>
                </c:pt>
                <c:pt idx="1293">
                  <c:v>144.44999999999999</c:v>
                </c:pt>
                <c:pt idx="1294">
                  <c:v>143.25</c:v>
                </c:pt>
                <c:pt idx="1295">
                  <c:v>143.02000000000001</c:v>
                </c:pt>
                <c:pt idx="1296">
                  <c:v>#N/A</c:v>
                </c:pt>
                <c:pt idx="1297">
                  <c:v>#N/A</c:v>
                </c:pt>
                <c:pt idx="1298">
                  <c:v>#N/A</c:v>
                </c:pt>
                <c:pt idx="1299">
                  <c:v>143.22999999999999</c:v>
                </c:pt>
                <c:pt idx="1300">
                  <c:v>143.69999999999999</c:v>
                </c:pt>
                <c:pt idx="1301">
                  <c:v>144.44999999999999</c:v>
                </c:pt>
                <c:pt idx="1302">
                  <c:v>#N/A</c:v>
                </c:pt>
                <c:pt idx="1303">
                  <c:v>#N/A</c:v>
                </c:pt>
                <c:pt idx="1304">
                  <c:v>#N/A</c:v>
                </c:pt>
                <c:pt idx="1305">
                  <c:v>144</c:v>
                </c:pt>
                <c:pt idx="1306">
                  <c:v>144.44999999999999</c:v>
                </c:pt>
                <c:pt idx="1307">
                  <c:v>144.66</c:v>
                </c:pt>
                <c:pt idx="1308">
                  <c:v>144.35</c:v>
                </c:pt>
                <c:pt idx="1309">
                  <c:v>144.74</c:v>
                </c:pt>
                <c:pt idx="1310">
                  <c:v>#N/A</c:v>
                </c:pt>
                <c:pt idx="1311">
                  <c:v>#N/A</c:v>
                </c:pt>
                <c:pt idx="1312">
                  <c:v>144.85</c:v>
                </c:pt>
                <c:pt idx="1313">
                  <c:v>144.69999999999999</c:v>
                </c:pt>
                <c:pt idx="1314">
                  <c:v>143.93</c:v>
                </c:pt>
                <c:pt idx="1315">
                  <c:v>144.58000000000001</c:v>
                </c:pt>
                <c:pt idx="1316">
                  <c:v>145.02000000000001</c:v>
                </c:pt>
                <c:pt idx="1317">
                  <c:v>#N/A</c:v>
                </c:pt>
                <c:pt idx="1318">
                  <c:v>#N/A</c:v>
                </c:pt>
                <c:pt idx="1319">
                  <c:v>#N/A</c:v>
                </c:pt>
                <c:pt idx="1320">
                  <c:v>145.72999999999999</c:v>
                </c:pt>
                <c:pt idx="1321">
                  <c:v>146.18</c:v>
                </c:pt>
                <c:pt idx="1322">
                  <c:v>146.85</c:v>
                </c:pt>
                <c:pt idx="1323">
                  <c:v>147.37</c:v>
                </c:pt>
                <c:pt idx="1324">
                  <c:v>#N/A</c:v>
                </c:pt>
                <c:pt idx="1325">
                  <c:v>#N/A</c:v>
                </c:pt>
                <c:pt idx="1326">
                  <c:v>148.58000000000001</c:v>
                </c:pt>
                <c:pt idx="1327">
                  <c:v>148.9</c:v>
                </c:pt>
                <c:pt idx="1328">
                  <c:v>149.18</c:v>
                </c:pt>
                <c:pt idx="1329">
                  <c:v>149.93</c:v>
                </c:pt>
                <c:pt idx="1330">
                  <c:v>150.38</c:v>
                </c:pt>
                <c:pt idx="1331">
                  <c:v>#N/A</c:v>
                </c:pt>
                <c:pt idx="1332">
                  <c:v>#N/A</c:v>
                </c:pt>
                <c:pt idx="1333">
                  <c:v>146</c:v>
                </c:pt>
                <c:pt idx="1334">
                  <c:v>149</c:v>
                </c:pt>
                <c:pt idx="1335">
                  <c:v>148.16</c:v>
                </c:pt>
                <c:pt idx="1336">
                  <c:v>146.11000000000001</c:v>
                </c:pt>
                <c:pt idx="1337">
                  <c:v>146.6</c:v>
                </c:pt>
                <c:pt idx="1338">
                  <c:v>#N/A</c:v>
                </c:pt>
                <c:pt idx="1339">
                  <c:v>#N/A</c:v>
                </c:pt>
                <c:pt idx="1340">
                  <c:v>148.24</c:v>
                </c:pt>
                <c:pt idx="1341">
                  <c:v>148.72999999999999</c:v>
                </c:pt>
                <c:pt idx="1342">
                  <c:v>147.54</c:v>
                </c:pt>
                <c:pt idx="1343">
                  <c:v>#N/A</c:v>
                </c:pt>
                <c:pt idx="1344">
                  <c:v>148.25</c:v>
                </c:pt>
                <c:pt idx="1345">
                  <c:v>#N/A</c:v>
                </c:pt>
                <c:pt idx="1346">
                  <c:v>#N/A</c:v>
                </c:pt>
                <c:pt idx="1347">
                  <c:v>147.02000000000001</c:v>
                </c:pt>
                <c:pt idx="1348">
                  <c:v>146.5</c:v>
                </c:pt>
                <c:pt idx="1349">
                  <c:v>145.72</c:v>
                </c:pt>
                <c:pt idx="1350">
                  <c:v>146.33000000000001</c:v>
                </c:pt>
                <c:pt idx="1351">
                  <c:v>142.44999999999999</c:v>
                </c:pt>
                <c:pt idx="1352">
                  <c:v>#N/A</c:v>
                </c:pt>
                <c:pt idx="1353">
                  <c:v>#N/A</c:v>
                </c:pt>
                <c:pt idx="1354">
                  <c:v>139.6</c:v>
                </c:pt>
                <c:pt idx="1355">
                  <c:v>140.38</c:v>
                </c:pt>
                <c:pt idx="1356">
                  <c:v>139.53</c:v>
                </c:pt>
                <c:pt idx="1357">
                  <c:v>139.44</c:v>
                </c:pt>
                <c:pt idx="1358">
                  <c:v>140.22</c:v>
                </c:pt>
                <c:pt idx="1359">
                  <c:v>#N/A</c:v>
                </c:pt>
                <c:pt idx="1360">
                  <c:v>#N/A</c:v>
                </c:pt>
                <c:pt idx="1361">
                  <c:v>140.29</c:v>
                </c:pt>
                <c:pt idx="1362">
                  <c:v>142.05000000000001</c:v>
                </c:pt>
                <c:pt idx="1363">
                  <c:v>#N/A</c:v>
                </c:pt>
                <c:pt idx="1364">
                  <c:v>138.94999999999999</c:v>
                </c:pt>
                <c:pt idx="1365">
                  <c:v>139.03</c:v>
                </c:pt>
                <c:pt idx="1366">
                  <c:v>#N/A</c:v>
                </c:pt>
                <c:pt idx="1367">
                  <c:v>#N/A</c:v>
                </c:pt>
                <c:pt idx="1368">
                  <c:v>139.06</c:v>
                </c:pt>
                <c:pt idx="1369">
                  <c:v>138.85</c:v>
                </c:pt>
                <c:pt idx="1370">
                  <c:v>138.80000000000001</c:v>
                </c:pt>
                <c:pt idx="1371">
                  <c:v>136.25</c:v>
                </c:pt>
                <c:pt idx="1372">
                  <c:v>135.5</c:v>
                </c:pt>
                <c:pt idx="1373">
                  <c:v>#N/A</c:v>
                </c:pt>
                <c:pt idx="1374">
                  <c:v>#N/A</c:v>
                </c:pt>
                <c:pt idx="1375">
                  <c:v>134.68</c:v>
                </c:pt>
                <c:pt idx="1376">
                  <c:v>136.5</c:v>
                </c:pt>
                <c:pt idx="1377">
                  <c:v>137.27000000000001</c:v>
                </c:pt>
                <c:pt idx="1378">
                  <c:v>136.57</c:v>
                </c:pt>
                <c:pt idx="1379">
                  <c:v>136.88</c:v>
                </c:pt>
                <c:pt idx="1380">
                  <c:v>#N/A</c:v>
                </c:pt>
                <c:pt idx="1381">
                  <c:v>#N/A</c:v>
                </c:pt>
                <c:pt idx="1382">
                  <c:v>136.77000000000001</c:v>
                </c:pt>
                <c:pt idx="1383">
                  <c:v>137.80000000000001</c:v>
                </c:pt>
                <c:pt idx="1384">
                  <c:v>135.53</c:v>
                </c:pt>
                <c:pt idx="1385">
                  <c:v>135.37</c:v>
                </c:pt>
                <c:pt idx="1386">
                  <c:v>137.63</c:v>
                </c:pt>
                <c:pt idx="1387">
                  <c:v>#N/A</c:v>
                </c:pt>
                <c:pt idx="1388">
                  <c:v>#N/A</c:v>
                </c:pt>
                <c:pt idx="1389">
                  <c:v>136.16</c:v>
                </c:pt>
                <c:pt idx="1390">
                  <c:v>133.11000000000001</c:v>
                </c:pt>
                <c:pt idx="1391">
                  <c:v>131.72999999999999</c:v>
                </c:pt>
                <c:pt idx="1392">
                  <c:v>131.78</c:v>
                </c:pt>
                <c:pt idx="1393">
                  <c:v>132.65</c:v>
                </c:pt>
                <c:pt idx="1394">
                  <c:v>#N/A</c:v>
                </c:pt>
                <c:pt idx="1395">
                  <c:v>#N/A</c:v>
                </c:pt>
                <c:pt idx="1396">
                  <c:v>132.5</c:v>
                </c:pt>
                <c:pt idx="1397">
                  <c:v>133.18</c:v>
                </c:pt>
                <c:pt idx="1398">
                  <c:v>133.9</c:v>
                </c:pt>
                <c:pt idx="1399">
                  <c:v>134.03</c:v>
                </c:pt>
                <c:pt idx="1400">
                  <c:v>132.56</c:v>
                </c:pt>
                <c:pt idx="1401">
                  <c:v>#N/A</c:v>
                </c:pt>
                <c:pt idx="1402">
                  <c:v>#N/A</c:v>
                </c:pt>
                <c:pt idx="1403">
                  <c:v>#N/A</c:v>
                </c:pt>
                <c:pt idx="1404">
                  <c:v>#N/A</c:v>
                </c:pt>
                <c:pt idx="1405">
                  <c:v>130.96</c:v>
                </c:pt>
                <c:pt idx="1406">
                  <c:v>132.05000000000001</c:v>
                </c:pt>
                <c:pt idx="1407">
                  <c:v>133.63999999999999</c:v>
                </c:pt>
                <c:pt idx="1408">
                  <c:v>#N/A</c:v>
                </c:pt>
                <c:pt idx="1409">
                  <c:v>#N/A</c:v>
                </c:pt>
                <c:pt idx="1410">
                  <c:v>#N/A</c:v>
                </c:pt>
                <c:pt idx="1411">
                  <c:v>131.80000000000001</c:v>
                </c:pt>
                <c:pt idx="1412">
                  <c:v>132.36000000000001</c:v>
                </c:pt>
                <c:pt idx="1413">
                  <c:v>131.9</c:v>
                </c:pt>
                <c:pt idx="1414">
                  <c:v>129.22999999999999</c:v>
                </c:pt>
                <c:pt idx="1415">
                  <c:v>#N/A</c:v>
                </c:pt>
                <c:pt idx="1416">
                  <c:v>#N/A</c:v>
                </c:pt>
                <c:pt idx="1417">
                  <c:v>127.65</c:v>
                </c:pt>
                <c:pt idx="1418">
                  <c:v>128.71</c:v>
                </c:pt>
                <c:pt idx="1419">
                  <c:v>128.84</c:v>
                </c:pt>
                <c:pt idx="1420">
                  <c:v>128.4</c:v>
                </c:pt>
                <c:pt idx="1421">
                  <c:v>128.65</c:v>
                </c:pt>
                <c:pt idx="1422">
                  <c:v>#N/A</c:v>
                </c:pt>
                <c:pt idx="1423">
                  <c:v>#N/A</c:v>
                </c:pt>
                <c:pt idx="1424">
                  <c:v>129.29</c:v>
                </c:pt>
                <c:pt idx="1425">
                  <c:v>130.36000000000001</c:v>
                </c:pt>
                <c:pt idx="1426">
                  <c:v>130.35</c:v>
                </c:pt>
                <c:pt idx="1427">
                  <c:v>129.19</c:v>
                </c:pt>
                <c:pt idx="1428">
                  <c:v>130</c:v>
                </c:pt>
                <c:pt idx="1429">
                  <c:v>#N/A</c:v>
                </c:pt>
                <c:pt idx="1430">
                  <c:v>#N/A</c:v>
                </c:pt>
                <c:pt idx="1431">
                  <c:v>130.06</c:v>
                </c:pt>
                <c:pt idx="1432">
                  <c:v>130.41</c:v>
                </c:pt>
                <c:pt idx="1433">
                  <c:v>129.87</c:v>
                </c:pt>
                <c:pt idx="1434">
                  <c:v>128.4</c:v>
                </c:pt>
                <c:pt idx="1435">
                  <c:v>128.68</c:v>
                </c:pt>
                <c:pt idx="1436">
                  <c:v>#N/A</c:v>
                </c:pt>
                <c:pt idx="1437">
                  <c:v>#N/A</c:v>
                </c:pt>
                <c:pt idx="1438">
                  <c:v>132.35</c:v>
                </c:pt>
                <c:pt idx="1439">
                  <c:v>132.54</c:v>
                </c:pt>
                <c:pt idx="1440">
                  <c:v>130.88999999999999</c:v>
                </c:pt>
                <c:pt idx="1441">
                  <c:v>131.55000000000001</c:v>
                </c:pt>
                <c:pt idx="1442">
                  <c:v>131.62</c:v>
                </c:pt>
                <c:pt idx="1443">
                  <c:v>#N/A</c:v>
                </c:pt>
                <c:pt idx="1444">
                  <c:v>#N/A</c:v>
                </c:pt>
                <c:pt idx="1445">
                  <c:v>131.69999999999999</c:v>
                </c:pt>
                <c:pt idx="1446">
                  <c:v>132.28</c:v>
                </c:pt>
              </c:numCache>
            </c:numRef>
          </c:val>
          <c:smooth val="0"/>
          <c:extLst>
            <c:ext xmlns:c16="http://schemas.microsoft.com/office/drawing/2014/chart" uri="{C3380CC4-5D6E-409C-BE32-E72D297353CC}">
              <c16:uniqueId val="{00000000-EC02-49B0-8C59-4A6C325549F7}"/>
            </c:ext>
          </c:extLst>
        </c:ser>
        <c:dLbls>
          <c:showLegendKey val="0"/>
          <c:showVal val="0"/>
          <c:showCatName val="0"/>
          <c:showSerName val="0"/>
          <c:showPercent val="0"/>
          <c:showBubbleSize val="0"/>
        </c:dLbls>
        <c:smooth val="0"/>
        <c:axId val="290942520"/>
        <c:axId val="290936944"/>
      </c:lineChart>
      <c:catAx>
        <c:axId val="290942520"/>
        <c:scaling>
          <c:orientation val="minMax"/>
        </c:scaling>
        <c:delete val="0"/>
        <c:axPos val="b"/>
        <c:numFmt formatCode="General" sourceLinked="1"/>
        <c:majorTickMark val="none"/>
        <c:minorTickMark val="none"/>
        <c:tickLblPos val="low"/>
        <c:spPr>
          <a:noFill/>
          <a:ln w="9525" cap="flat" cmpd="sng" algn="ctr">
            <a:noFill/>
            <a:round/>
          </a:ln>
          <a:effectLst/>
        </c:spPr>
        <c:txPr>
          <a:bodyPr rot="0" spcFirstLastPara="1" vertOverflow="ellipsis" wrap="square" anchor="ctr" anchorCtr="1"/>
          <a:lstStyle/>
          <a:p>
            <a:pPr>
              <a:defRPr sz="9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290936944"/>
        <c:crosses val="autoZero"/>
        <c:auto val="1"/>
        <c:lblAlgn val="ctr"/>
        <c:lblOffset val="100"/>
        <c:noMultiLvlLbl val="0"/>
      </c:catAx>
      <c:valAx>
        <c:axId val="290936944"/>
        <c:scaling>
          <c:orientation val="minMax"/>
          <c:max val="160"/>
          <c:min val="100"/>
        </c:scaling>
        <c:delete val="0"/>
        <c:axPos val="l"/>
        <c:majorGridlines>
          <c:spPr>
            <a:ln w="9525" cap="flat" cmpd="sng" algn="ctr">
              <a:solidFill>
                <a:schemeClr val="tx1">
                  <a:lumMod val="15000"/>
                  <a:lumOff val="85000"/>
                </a:schemeClr>
              </a:solidFill>
              <a:round/>
            </a:ln>
            <a:effectLst/>
          </c:spPr>
        </c:majorGridlines>
        <c:numFmt formatCode="#,##0.00_);[Red]\(#,##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290942520"/>
        <c:crosses val="autoZero"/>
        <c:crossBetween val="between"/>
        <c:majorUnit val="10"/>
      </c:valAx>
      <c:spPr>
        <a:noFill/>
        <a:ln>
          <a:noFill/>
        </a:ln>
        <a:effectLst/>
      </c:spPr>
    </c:plotArea>
    <c:plotVisOnly val="1"/>
    <c:dispBlanksAs val="gap"/>
    <c:showDLblsOverMax val="0"/>
  </c:chart>
  <c:spPr>
    <a:noFill/>
    <a:ln w="9525" cap="flat" cmpd="sng" algn="ctr">
      <a:noFill/>
      <a:round/>
    </a:ln>
    <a:effectLst/>
  </c:spPr>
  <c:txPr>
    <a:bodyPr/>
    <a:lstStyle/>
    <a:p>
      <a:pPr>
        <a:defRPr>
          <a:solidFill>
            <a:sysClr val="windowText" lastClr="000000"/>
          </a:solidFill>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4056129476584024E-2"/>
          <c:y val="5.0925925925925923E-2"/>
          <c:w val="0.89182283083935332"/>
          <c:h val="0.65184593350289677"/>
        </c:manualLayout>
      </c:layout>
      <c:lineChart>
        <c:grouping val="standard"/>
        <c:varyColors val="0"/>
        <c:ser>
          <c:idx val="1"/>
          <c:order val="0"/>
          <c:tx>
            <c:strRef>
              <c:f>指数!$A$6</c:f>
              <c:strCache>
                <c:ptCount val="1"/>
                <c:pt idx="0">
                  <c:v>消費者物価指数（大阪市・総合）</c:v>
                </c:pt>
              </c:strCache>
            </c:strRef>
          </c:tx>
          <c:spPr>
            <a:ln w="22225">
              <a:solidFill>
                <a:schemeClr val="accent1"/>
              </a:solidFill>
            </a:ln>
          </c:spPr>
          <c:marker>
            <c:symbol val="circle"/>
            <c:size val="5"/>
            <c:spPr>
              <a:solidFill>
                <a:schemeClr val="accent1"/>
              </a:solidFill>
              <a:ln>
                <a:solidFill>
                  <a:schemeClr val="accent1"/>
                </a:solidFill>
              </a:ln>
            </c:spPr>
          </c:marker>
          <c:cat>
            <c:multiLvlStrRef>
              <c:f>指数!$B$2:$AV$3</c:f>
              <c:multiLvlStrCache>
                <c:ptCount val="47"/>
                <c:lvl>
                  <c:pt idx="0">
                    <c:v>3
月</c:v>
                  </c:pt>
                  <c:pt idx="1">
                    <c:v>4
月</c:v>
                  </c:pt>
                  <c:pt idx="2">
                    <c:v>5
月</c:v>
                  </c:pt>
                  <c:pt idx="3">
                    <c:v>6
月</c:v>
                  </c:pt>
                  <c:pt idx="4">
                    <c:v>7
月</c:v>
                  </c:pt>
                  <c:pt idx="5">
                    <c:v>8
月</c:v>
                  </c:pt>
                  <c:pt idx="6">
                    <c:v>9
月</c:v>
                  </c:pt>
                  <c:pt idx="7">
                    <c:v>10
月</c:v>
                  </c:pt>
                  <c:pt idx="8">
                    <c:v>11
月</c:v>
                  </c:pt>
                  <c:pt idx="9">
                    <c:v>12
月</c:v>
                  </c:pt>
                  <c:pt idx="10">
                    <c:v>1
月</c:v>
                  </c:pt>
                  <c:pt idx="11">
                    <c:v>2
月</c:v>
                  </c:pt>
                  <c:pt idx="12">
                    <c:v>3
月</c:v>
                  </c:pt>
                  <c:pt idx="13">
                    <c:v>4
月</c:v>
                  </c:pt>
                  <c:pt idx="14">
                    <c:v>5
月</c:v>
                  </c:pt>
                  <c:pt idx="15">
                    <c:v>6
月</c:v>
                  </c:pt>
                  <c:pt idx="16">
                    <c:v>7
月</c:v>
                  </c:pt>
                  <c:pt idx="17">
                    <c:v>8
月</c:v>
                  </c:pt>
                  <c:pt idx="18">
                    <c:v>9
月</c:v>
                  </c:pt>
                  <c:pt idx="19">
                    <c:v>10
月</c:v>
                  </c:pt>
                  <c:pt idx="20">
                    <c:v>11
月</c:v>
                  </c:pt>
                  <c:pt idx="21">
                    <c:v>12
月</c:v>
                  </c:pt>
                  <c:pt idx="22">
                    <c:v>1
月</c:v>
                  </c:pt>
                  <c:pt idx="23">
                    <c:v>2
月</c:v>
                  </c:pt>
                  <c:pt idx="24">
                    <c:v>3
月</c:v>
                  </c:pt>
                  <c:pt idx="25">
                    <c:v>4
月</c:v>
                  </c:pt>
                  <c:pt idx="26">
                    <c:v>5
月</c:v>
                  </c:pt>
                  <c:pt idx="27">
                    <c:v>6
月</c:v>
                  </c:pt>
                  <c:pt idx="28">
                    <c:v>7
月</c:v>
                  </c:pt>
                  <c:pt idx="29">
                    <c:v>8
月</c:v>
                  </c:pt>
                  <c:pt idx="30">
                    <c:v>9
月</c:v>
                  </c:pt>
                  <c:pt idx="31">
                    <c:v>10
月</c:v>
                  </c:pt>
                  <c:pt idx="32">
                    <c:v>11
月</c:v>
                  </c:pt>
                  <c:pt idx="33">
                    <c:v>12
月</c:v>
                  </c:pt>
                  <c:pt idx="34">
                    <c:v>1
月</c:v>
                  </c:pt>
                  <c:pt idx="35">
                    <c:v>2
月</c:v>
                  </c:pt>
                  <c:pt idx="36">
                    <c:v>3
月</c:v>
                  </c:pt>
                  <c:pt idx="37">
                    <c:v>4
月</c:v>
                  </c:pt>
                  <c:pt idx="38">
                    <c:v>5
月</c:v>
                  </c:pt>
                  <c:pt idx="39">
                    <c:v>6
月</c:v>
                  </c:pt>
                  <c:pt idx="40">
                    <c:v>7
月</c:v>
                  </c:pt>
                  <c:pt idx="41">
                    <c:v>8
月</c:v>
                  </c:pt>
                  <c:pt idx="42">
                    <c:v>9
月</c:v>
                  </c:pt>
                  <c:pt idx="43">
                    <c:v>10
月</c:v>
                  </c:pt>
                  <c:pt idx="44">
                    <c:v>11
月</c:v>
                  </c:pt>
                  <c:pt idx="45">
                    <c:v>12
月</c:v>
                  </c:pt>
                  <c:pt idx="46">
                    <c:v>1
月</c:v>
                  </c:pt>
                </c:lvl>
                <c:lvl>
                  <c:pt idx="0">
                    <c:v>2019年</c:v>
                  </c:pt>
                  <c:pt idx="10">
                    <c:v>2020年</c:v>
                  </c:pt>
                  <c:pt idx="22">
                    <c:v>2021年</c:v>
                  </c:pt>
                  <c:pt idx="34">
                    <c:v>2022年</c:v>
                  </c:pt>
                  <c:pt idx="46">
                    <c:v>2023年</c:v>
                  </c:pt>
                </c:lvl>
              </c:multiLvlStrCache>
            </c:multiLvlStrRef>
          </c:cat>
          <c:val>
            <c:numRef>
              <c:f>指数!$B$6:$AV$6</c:f>
              <c:numCache>
                <c:formatCode>General</c:formatCode>
                <c:ptCount val="47"/>
                <c:pt idx="0">
                  <c:v>100.1</c:v>
                </c:pt>
                <c:pt idx="1">
                  <c:v>100.1</c:v>
                </c:pt>
                <c:pt idx="2">
                  <c:v>100.1</c:v>
                </c:pt>
                <c:pt idx="3">
                  <c:v>99.9</c:v>
                </c:pt>
                <c:pt idx="4">
                  <c:v>99.7</c:v>
                </c:pt>
                <c:pt idx="5">
                  <c:v>99.8</c:v>
                </c:pt>
                <c:pt idx="6">
                  <c:v>99.9</c:v>
                </c:pt>
                <c:pt idx="7">
                  <c:v>100.7</c:v>
                </c:pt>
                <c:pt idx="8">
                  <c:v>100.7</c:v>
                </c:pt>
                <c:pt idx="9">
                  <c:v>100.7</c:v>
                </c:pt>
                <c:pt idx="10">
                  <c:v>101</c:v>
                </c:pt>
                <c:pt idx="11">
                  <c:v>100.8</c:v>
                </c:pt>
                <c:pt idx="12">
                  <c:v>100.8</c:v>
                </c:pt>
                <c:pt idx="13">
                  <c:v>100.2</c:v>
                </c:pt>
                <c:pt idx="14">
                  <c:v>100.4</c:v>
                </c:pt>
                <c:pt idx="15">
                  <c:v>100.2</c:v>
                </c:pt>
                <c:pt idx="16">
                  <c:v>99.5</c:v>
                </c:pt>
                <c:pt idx="17">
                  <c:v>99.5</c:v>
                </c:pt>
                <c:pt idx="18">
                  <c:v>99.3</c:v>
                </c:pt>
                <c:pt idx="19">
                  <c:v>99.7</c:v>
                </c:pt>
                <c:pt idx="20">
                  <c:v>99.4</c:v>
                </c:pt>
                <c:pt idx="21">
                  <c:v>99.1</c:v>
                </c:pt>
                <c:pt idx="22">
                  <c:v>99.7</c:v>
                </c:pt>
                <c:pt idx="23">
                  <c:v>99.7</c:v>
                </c:pt>
                <c:pt idx="24">
                  <c:v>99.8</c:v>
                </c:pt>
                <c:pt idx="25">
                  <c:v>98.7</c:v>
                </c:pt>
                <c:pt idx="26">
                  <c:v>99.2</c:v>
                </c:pt>
                <c:pt idx="27">
                  <c:v>99.1</c:v>
                </c:pt>
                <c:pt idx="28">
                  <c:v>99.2</c:v>
                </c:pt>
                <c:pt idx="29">
                  <c:v>99.3</c:v>
                </c:pt>
                <c:pt idx="30">
                  <c:v>99.5</c:v>
                </c:pt>
                <c:pt idx="31">
                  <c:v>99.5</c:v>
                </c:pt>
                <c:pt idx="32">
                  <c:v>99.5</c:v>
                </c:pt>
                <c:pt idx="33">
                  <c:v>99.5</c:v>
                </c:pt>
                <c:pt idx="34">
                  <c:v>99.7</c:v>
                </c:pt>
                <c:pt idx="35">
                  <c:v>100.3</c:v>
                </c:pt>
                <c:pt idx="36">
                  <c:v>100.6</c:v>
                </c:pt>
                <c:pt idx="37">
                  <c:v>101</c:v>
                </c:pt>
                <c:pt idx="38">
                  <c:v>101.3</c:v>
                </c:pt>
                <c:pt idx="39">
                  <c:v>101.3</c:v>
                </c:pt>
                <c:pt idx="40">
                  <c:v>102</c:v>
                </c:pt>
                <c:pt idx="41">
                  <c:v>102</c:v>
                </c:pt>
                <c:pt idx="42">
                  <c:v>102.5</c:v>
                </c:pt>
                <c:pt idx="43">
                  <c:v>103.2</c:v>
                </c:pt>
                <c:pt idx="44">
                  <c:v>104</c:v>
                </c:pt>
                <c:pt idx="45">
                  <c:v>104.2</c:v>
                </c:pt>
                <c:pt idx="46">
                  <c:v>104.8</c:v>
                </c:pt>
              </c:numCache>
            </c:numRef>
          </c:val>
          <c:smooth val="0"/>
          <c:extLst xmlns:c15="http://schemas.microsoft.com/office/drawing/2012/chart">
            <c:ext xmlns:c16="http://schemas.microsoft.com/office/drawing/2014/chart" uri="{C3380CC4-5D6E-409C-BE32-E72D297353CC}">
              <c16:uniqueId val="{00000000-0A25-4F6D-9D5A-CCBB41AAF1C8}"/>
            </c:ext>
          </c:extLst>
        </c:ser>
        <c:dLbls>
          <c:showLegendKey val="0"/>
          <c:showVal val="0"/>
          <c:showCatName val="0"/>
          <c:showSerName val="0"/>
          <c:showPercent val="0"/>
          <c:showBubbleSize val="0"/>
        </c:dLbls>
        <c:marker val="1"/>
        <c:smooth val="0"/>
        <c:axId val="542983848"/>
        <c:axId val="542982864"/>
        <c:extLst/>
      </c:lineChart>
      <c:catAx>
        <c:axId val="542983848"/>
        <c:scaling>
          <c:orientation val="minMax"/>
        </c:scaling>
        <c:delete val="0"/>
        <c:axPos val="b"/>
        <c:numFmt formatCode="General" sourceLinked="1"/>
        <c:majorTickMark val="none"/>
        <c:minorTickMark val="none"/>
        <c:tickLblPos val="low"/>
        <c:spPr>
          <a:noFill/>
          <a:ln w="9525" cap="flat" cmpd="sng" algn="ctr">
            <a:no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542982864"/>
        <c:crosses val="autoZero"/>
        <c:auto val="1"/>
        <c:lblAlgn val="ctr"/>
        <c:lblOffset val="100"/>
        <c:noMultiLvlLbl val="0"/>
      </c:catAx>
      <c:valAx>
        <c:axId val="542982864"/>
        <c:scaling>
          <c:orientation val="minMax"/>
          <c:max val="105"/>
          <c:min val="98"/>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542983848"/>
        <c:crosses val="autoZero"/>
        <c:crossBetween val="between"/>
        <c:majorUnit val="1"/>
      </c:valAx>
    </c:plotArea>
    <c:plotVisOnly val="1"/>
    <c:dispBlanksAs val="gap"/>
    <c:showDLblsOverMax val="0"/>
  </c:chart>
  <c:spPr>
    <a:noFill/>
    <a:ln w="9525" cap="flat" cmpd="sng" algn="ctr">
      <a:noFill/>
      <a:round/>
    </a:ln>
    <a:effectLst/>
  </c:spPr>
  <c:txPr>
    <a:bodyPr/>
    <a:lstStyle/>
    <a:p>
      <a:pPr>
        <a:defRPr>
          <a:solidFill>
            <a:sysClr val="windowText" lastClr="000000"/>
          </a:solidFill>
          <a:latin typeface="Meiryo UI" panose="020B0604030504040204" pitchFamily="50" charset="-128"/>
          <a:ea typeface="Meiryo UI" panose="020B0604030504040204" pitchFamily="50" charset="-128"/>
        </a:defRPr>
      </a:pPr>
      <a:endParaRPr lang="ja-JP"/>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0268669385406604E-2"/>
          <c:y val="0.12905224684916952"/>
          <c:w val="0.93417775411031367"/>
          <c:h val="0.75612262208420566"/>
        </c:manualLayout>
      </c:layout>
      <c:barChart>
        <c:barDir val="col"/>
        <c:grouping val="clustered"/>
        <c:varyColors val="0"/>
        <c:ser>
          <c:idx val="0"/>
          <c:order val="0"/>
          <c:tx>
            <c:strRef>
              <c:f>'業況 （グラフ用）'!$D$6</c:f>
              <c:strCache>
                <c:ptCount val="1"/>
                <c:pt idx="0">
                  <c:v>2020年3月</c:v>
                </c:pt>
              </c:strCache>
            </c:strRef>
          </c:tx>
          <c:spPr>
            <a:solidFill>
              <a:schemeClr val="accent1"/>
            </a:solidFill>
            <a:ln>
              <a:solidFill>
                <a:schemeClr val="accent1"/>
              </a:solidFill>
            </a:ln>
            <a:effectLst/>
          </c:spPr>
          <c:invertIfNegative val="0"/>
          <c:cat>
            <c:strRef>
              <c:f>'業況 （グラフ用）'!$C$20:$C$30</c:f>
              <c:strCache>
                <c:ptCount val="11"/>
                <c:pt idx="0">
                  <c:v>非製造業
（全体）</c:v>
                </c:pt>
                <c:pt idx="1">
                  <c:v>建設</c:v>
                </c:pt>
                <c:pt idx="2">
                  <c:v>不動産</c:v>
                </c:pt>
                <c:pt idx="3">
                  <c:v>物品賃貸</c:v>
                </c:pt>
                <c:pt idx="4">
                  <c:v>卸売</c:v>
                </c:pt>
                <c:pt idx="5">
                  <c:v>小売</c:v>
                </c:pt>
                <c:pt idx="6">
                  <c:v>運輸･郵便</c:v>
                </c:pt>
                <c:pt idx="7">
                  <c:v>情報通信</c:v>
                </c:pt>
                <c:pt idx="8">
                  <c:v>対事業所サービス</c:v>
                </c:pt>
                <c:pt idx="9">
                  <c:v>対個人サービス</c:v>
                </c:pt>
                <c:pt idx="10">
                  <c:v>宿泊･飲食サービス</c:v>
                </c:pt>
              </c:strCache>
            </c:strRef>
          </c:cat>
          <c:val>
            <c:numRef>
              <c:f>'業況 （グラフ用）'!$D$20:$D$30</c:f>
              <c:numCache>
                <c:formatCode>0\ </c:formatCode>
                <c:ptCount val="11"/>
                <c:pt idx="0">
                  <c:v>-3</c:v>
                </c:pt>
                <c:pt idx="1">
                  <c:v>20</c:v>
                </c:pt>
                <c:pt idx="2">
                  <c:v>17</c:v>
                </c:pt>
                <c:pt idx="3">
                  <c:v>15</c:v>
                </c:pt>
                <c:pt idx="4">
                  <c:v>-20</c:v>
                </c:pt>
                <c:pt idx="5">
                  <c:v>-17</c:v>
                </c:pt>
                <c:pt idx="6">
                  <c:v>-19</c:v>
                </c:pt>
                <c:pt idx="7">
                  <c:v>25</c:v>
                </c:pt>
                <c:pt idx="8">
                  <c:v>21</c:v>
                </c:pt>
                <c:pt idx="9">
                  <c:v>-9</c:v>
                </c:pt>
                <c:pt idx="10">
                  <c:v>-55</c:v>
                </c:pt>
              </c:numCache>
            </c:numRef>
          </c:val>
          <c:extLst>
            <c:ext xmlns:c16="http://schemas.microsoft.com/office/drawing/2014/chart" uri="{C3380CC4-5D6E-409C-BE32-E72D297353CC}">
              <c16:uniqueId val="{00000000-2713-4874-A14D-303D5FCC92F0}"/>
            </c:ext>
          </c:extLst>
        </c:ser>
        <c:ser>
          <c:idx val="1"/>
          <c:order val="1"/>
          <c:tx>
            <c:strRef>
              <c:f>'業況 （グラフ用）'!$E$6</c:f>
              <c:strCache>
                <c:ptCount val="1"/>
                <c:pt idx="0">
                  <c:v>2020年6月</c:v>
                </c:pt>
              </c:strCache>
            </c:strRef>
          </c:tx>
          <c:spPr>
            <a:pattFill prst="wdUpDiag">
              <a:fgClr>
                <a:srgbClr val="7030A0"/>
              </a:fgClr>
              <a:bgClr>
                <a:schemeClr val="bg1"/>
              </a:bgClr>
            </a:pattFill>
            <a:ln>
              <a:solidFill>
                <a:srgbClr val="7030A0"/>
              </a:solidFill>
            </a:ln>
            <a:effectLst/>
          </c:spPr>
          <c:invertIfNegative val="0"/>
          <c:cat>
            <c:strRef>
              <c:f>'業況 （グラフ用）'!$C$20:$C$30</c:f>
              <c:strCache>
                <c:ptCount val="11"/>
                <c:pt idx="0">
                  <c:v>非製造業
（全体）</c:v>
                </c:pt>
                <c:pt idx="1">
                  <c:v>建設</c:v>
                </c:pt>
                <c:pt idx="2">
                  <c:v>不動産</c:v>
                </c:pt>
                <c:pt idx="3">
                  <c:v>物品賃貸</c:v>
                </c:pt>
                <c:pt idx="4">
                  <c:v>卸売</c:v>
                </c:pt>
                <c:pt idx="5">
                  <c:v>小売</c:v>
                </c:pt>
                <c:pt idx="6">
                  <c:v>運輸･郵便</c:v>
                </c:pt>
                <c:pt idx="7">
                  <c:v>情報通信</c:v>
                </c:pt>
                <c:pt idx="8">
                  <c:v>対事業所サービス</c:v>
                </c:pt>
                <c:pt idx="9">
                  <c:v>対個人サービス</c:v>
                </c:pt>
                <c:pt idx="10">
                  <c:v>宿泊･飲食サービス</c:v>
                </c:pt>
              </c:strCache>
            </c:strRef>
          </c:cat>
          <c:val>
            <c:numRef>
              <c:f>'業況 （グラフ用）'!$E$20:$E$30</c:f>
              <c:numCache>
                <c:formatCode>0\ </c:formatCode>
                <c:ptCount val="11"/>
                <c:pt idx="0">
                  <c:v>-31</c:v>
                </c:pt>
                <c:pt idx="1">
                  <c:v>0</c:v>
                </c:pt>
                <c:pt idx="2">
                  <c:v>-15</c:v>
                </c:pt>
                <c:pt idx="3">
                  <c:v>-24</c:v>
                </c:pt>
                <c:pt idx="4">
                  <c:v>-49</c:v>
                </c:pt>
                <c:pt idx="5">
                  <c:v>-40</c:v>
                </c:pt>
                <c:pt idx="6">
                  <c:v>-47</c:v>
                </c:pt>
                <c:pt idx="7">
                  <c:v>2</c:v>
                </c:pt>
                <c:pt idx="8">
                  <c:v>-17</c:v>
                </c:pt>
                <c:pt idx="9">
                  <c:v>-47</c:v>
                </c:pt>
                <c:pt idx="10">
                  <c:v>-85</c:v>
                </c:pt>
              </c:numCache>
            </c:numRef>
          </c:val>
          <c:extLst>
            <c:ext xmlns:c16="http://schemas.microsoft.com/office/drawing/2014/chart" uri="{C3380CC4-5D6E-409C-BE32-E72D297353CC}">
              <c16:uniqueId val="{00000001-2713-4874-A14D-303D5FCC92F0}"/>
            </c:ext>
          </c:extLst>
        </c:ser>
        <c:ser>
          <c:idx val="2"/>
          <c:order val="2"/>
          <c:tx>
            <c:strRef>
              <c:f>'業況 （グラフ用）'!$F$6</c:f>
              <c:strCache>
                <c:ptCount val="1"/>
                <c:pt idx="0">
                  <c:v>2020年9月</c:v>
                </c:pt>
              </c:strCache>
            </c:strRef>
          </c:tx>
          <c:spPr>
            <a:solidFill>
              <a:schemeClr val="accent2">
                <a:lumMod val="60000"/>
                <a:lumOff val="40000"/>
              </a:schemeClr>
            </a:solidFill>
            <a:ln>
              <a:solidFill>
                <a:schemeClr val="accent2">
                  <a:lumMod val="60000"/>
                  <a:lumOff val="40000"/>
                </a:schemeClr>
              </a:solidFill>
            </a:ln>
            <a:effectLst/>
          </c:spPr>
          <c:invertIfNegative val="0"/>
          <c:cat>
            <c:strRef>
              <c:f>'業況 （グラフ用）'!$C$20:$C$30</c:f>
              <c:strCache>
                <c:ptCount val="11"/>
                <c:pt idx="0">
                  <c:v>非製造業
（全体）</c:v>
                </c:pt>
                <c:pt idx="1">
                  <c:v>建設</c:v>
                </c:pt>
                <c:pt idx="2">
                  <c:v>不動産</c:v>
                </c:pt>
                <c:pt idx="3">
                  <c:v>物品賃貸</c:v>
                </c:pt>
                <c:pt idx="4">
                  <c:v>卸売</c:v>
                </c:pt>
                <c:pt idx="5">
                  <c:v>小売</c:v>
                </c:pt>
                <c:pt idx="6">
                  <c:v>運輸･郵便</c:v>
                </c:pt>
                <c:pt idx="7">
                  <c:v>情報通信</c:v>
                </c:pt>
                <c:pt idx="8">
                  <c:v>対事業所サービス</c:v>
                </c:pt>
                <c:pt idx="9">
                  <c:v>対個人サービス</c:v>
                </c:pt>
                <c:pt idx="10">
                  <c:v>宿泊･飲食サービス</c:v>
                </c:pt>
              </c:strCache>
            </c:strRef>
          </c:cat>
          <c:val>
            <c:numRef>
              <c:f>'業況 （グラフ用）'!$F$20:$F$30</c:f>
              <c:numCache>
                <c:formatCode>0\ </c:formatCode>
                <c:ptCount val="11"/>
                <c:pt idx="0">
                  <c:v>-25</c:v>
                </c:pt>
                <c:pt idx="1">
                  <c:v>3</c:v>
                </c:pt>
                <c:pt idx="2">
                  <c:v>-8</c:v>
                </c:pt>
                <c:pt idx="3">
                  <c:v>-19</c:v>
                </c:pt>
                <c:pt idx="4">
                  <c:v>-47</c:v>
                </c:pt>
                <c:pt idx="5">
                  <c:v>-22</c:v>
                </c:pt>
                <c:pt idx="6">
                  <c:v>-38</c:v>
                </c:pt>
                <c:pt idx="7">
                  <c:v>5</c:v>
                </c:pt>
                <c:pt idx="8">
                  <c:v>-13</c:v>
                </c:pt>
                <c:pt idx="9">
                  <c:v>-41</c:v>
                </c:pt>
                <c:pt idx="10">
                  <c:v>-76</c:v>
                </c:pt>
              </c:numCache>
            </c:numRef>
          </c:val>
          <c:extLst>
            <c:ext xmlns:c16="http://schemas.microsoft.com/office/drawing/2014/chart" uri="{C3380CC4-5D6E-409C-BE32-E72D297353CC}">
              <c16:uniqueId val="{00000002-2713-4874-A14D-303D5FCC92F0}"/>
            </c:ext>
          </c:extLst>
        </c:ser>
        <c:ser>
          <c:idx val="3"/>
          <c:order val="3"/>
          <c:tx>
            <c:strRef>
              <c:f>'業況 （グラフ用）'!$G$6</c:f>
              <c:strCache>
                <c:ptCount val="1"/>
                <c:pt idx="0">
                  <c:v>2020年12月</c:v>
                </c:pt>
              </c:strCache>
            </c:strRef>
          </c:tx>
          <c:spPr>
            <a:pattFill prst="lgCheck">
              <a:fgClr>
                <a:schemeClr val="accent4">
                  <a:lumMod val="50000"/>
                </a:schemeClr>
              </a:fgClr>
              <a:bgClr>
                <a:schemeClr val="bg1"/>
              </a:bgClr>
            </a:pattFill>
            <a:ln>
              <a:solidFill>
                <a:schemeClr val="accent4">
                  <a:lumMod val="50000"/>
                </a:schemeClr>
              </a:solidFill>
            </a:ln>
            <a:effectLst/>
          </c:spPr>
          <c:invertIfNegative val="0"/>
          <c:cat>
            <c:strRef>
              <c:f>'業況 （グラフ用）'!$C$20:$C$30</c:f>
              <c:strCache>
                <c:ptCount val="11"/>
                <c:pt idx="0">
                  <c:v>非製造業
（全体）</c:v>
                </c:pt>
                <c:pt idx="1">
                  <c:v>建設</c:v>
                </c:pt>
                <c:pt idx="2">
                  <c:v>不動産</c:v>
                </c:pt>
                <c:pt idx="3">
                  <c:v>物品賃貸</c:v>
                </c:pt>
                <c:pt idx="4">
                  <c:v>卸売</c:v>
                </c:pt>
                <c:pt idx="5">
                  <c:v>小売</c:v>
                </c:pt>
                <c:pt idx="6">
                  <c:v>運輸･郵便</c:v>
                </c:pt>
                <c:pt idx="7">
                  <c:v>情報通信</c:v>
                </c:pt>
                <c:pt idx="8">
                  <c:v>対事業所サービス</c:v>
                </c:pt>
                <c:pt idx="9">
                  <c:v>対個人サービス</c:v>
                </c:pt>
                <c:pt idx="10">
                  <c:v>宿泊･飲食サービス</c:v>
                </c:pt>
              </c:strCache>
            </c:strRef>
          </c:cat>
          <c:val>
            <c:numRef>
              <c:f>'業況 （グラフ用）'!$G$20:$G$30</c:f>
              <c:numCache>
                <c:formatCode>0\ </c:formatCode>
                <c:ptCount val="11"/>
                <c:pt idx="0">
                  <c:v>-16</c:v>
                </c:pt>
                <c:pt idx="1">
                  <c:v>2</c:v>
                </c:pt>
                <c:pt idx="2">
                  <c:v>0</c:v>
                </c:pt>
                <c:pt idx="3">
                  <c:v>-12</c:v>
                </c:pt>
                <c:pt idx="4">
                  <c:v>-33</c:v>
                </c:pt>
                <c:pt idx="5">
                  <c:v>-12</c:v>
                </c:pt>
                <c:pt idx="6">
                  <c:v>-34</c:v>
                </c:pt>
                <c:pt idx="7">
                  <c:v>14</c:v>
                </c:pt>
                <c:pt idx="8">
                  <c:v>-6</c:v>
                </c:pt>
                <c:pt idx="9">
                  <c:v>-20</c:v>
                </c:pt>
                <c:pt idx="10">
                  <c:v>-43</c:v>
                </c:pt>
              </c:numCache>
            </c:numRef>
          </c:val>
          <c:extLst>
            <c:ext xmlns:c16="http://schemas.microsoft.com/office/drawing/2014/chart" uri="{C3380CC4-5D6E-409C-BE32-E72D297353CC}">
              <c16:uniqueId val="{00000003-2713-4874-A14D-303D5FCC92F0}"/>
            </c:ext>
          </c:extLst>
        </c:ser>
        <c:ser>
          <c:idx val="4"/>
          <c:order val="4"/>
          <c:tx>
            <c:strRef>
              <c:f>'業況 （グラフ用）'!$H$6</c:f>
              <c:strCache>
                <c:ptCount val="1"/>
                <c:pt idx="0">
                  <c:v>2021年3月</c:v>
                </c:pt>
              </c:strCache>
            </c:strRef>
          </c:tx>
          <c:spPr>
            <a:solidFill>
              <a:schemeClr val="accent6"/>
            </a:solidFill>
            <a:ln>
              <a:solidFill>
                <a:schemeClr val="accent6"/>
              </a:solidFill>
            </a:ln>
            <a:effectLst/>
          </c:spPr>
          <c:invertIfNegative val="0"/>
          <c:cat>
            <c:strRef>
              <c:f>'業況 （グラフ用）'!$C$20:$C$30</c:f>
              <c:strCache>
                <c:ptCount val="11"/>
                <c:pt idx="0">
                  <c:v>非製造業
（全体）</c:v>
                </c:pt>
                <c:pt idx="1">
                  <c:v>建設</c:v>
                </c:pt>
                <c:pt idx="2">
                  <c:v>不動産</c:v>
                </c:pt>
                <c:pt idx="3">
                  <c:v>物品賃貸</c:v>
                </c:pt>
                <c:pt idx="4">
                  <c:v>卸売</c:v>
                </c:pt>
                <c:pt idx="5">
                  <c:v>小売</c:v>
                </c:pt>
                <c:pt idx="6">
                  <c:v>運輸･郵便</c:v>
                </c:pt>
                <c:pt idx="7">
                  <c:v>情報通信</c:v>
                </c:pt>
                <c:pt idx="8">
                  <c:v>対事業所サービス</c:v>
                </c:pt>
                <c:pt idx="9">
                  <c:v>対個人サービス</c:v>
                </c:pt>
                <c:pt idx="10">
                  <c:v>宿泊･飲食サービス</c:v>
                </c:pt>
              </c:strCache>
            </c:strRef>
          </c:cat>
          <c:val>
            <c:numRef>
              <c:f>'業況 （グラフ用）'!$H$20:$H$30</c:f>
              <c:numCache>
                <c:formatCode>0\ </c:formatCode>
                <c:ptCount val="11"/>
                <c:pt idx="0">
                  <c:v>-14</c:v>
                </c:pt>
                <c:pt idx="1">
                  <c:v>-1</c:v>
                </c:pt>
                <c:pt idx="2">
                  <c:v>6</c:v>
                </c:pt>
                <c:pt idx="3">
                  <c:v>-22</c:v>
                </c:pt>
                <c:pt idx="4">
                  <c:v>-27</c:v>
                </c:pt>
                <c:pt idx="5">
                  <c:v>-6</c:v>
                </c:pt>
                <c:pt idx="6">
                  <c:v>-29</c:v>
                </c:pt>
                <c:pt idx="7">
                  <c:v>12</c:v>
                </c:pt>
                <c:pt idx="8">
                  <c:v>8</c:v>
                </c:pt>
                <c:pt idx="9">
                  <c:v>-20</c:v>
                </c:pt>
                <c:pt idx="10">
                  <c:v>-73</c:v>
                </c:pt>
              </c:numCache>
            </c:numRef>
          </c:val>
          <c:extLst>
            <c:ext xmlns:c16="http://schemas.microsoft.com/office/drawing/2014/chart" uri="{C3380CC4-5D6E-409C-BE32-E72D297353CC}">
              <c16:uniqueId val="{00000004-2713-4874-A14D-303D5FCC92F0}"/>
            </c:ext>
          </c:extLst>
        </c:ser>
        <c:ser>
          <c:idx val="5"/>
          <c:order val="5"/>
          <c:tx>
            <c:strRef>
              <c:f>'業況 （グラフ用）'!$I$6</c:f>
              <c:strCache>
                <c:ptCount val="1"/>
                <c:pt idx="0">
                  <c:v>2021年6月</c:v>
                </c:pt>
              </c:strCache>
            </c:strRef>
          </c:tx>
          <c:spPr>
            <a:pattFill prst="ltHorz">
              <a:fgClr>
                <a:srgbClr val="C00000"/>
              </a:fgClr>
              <a:bgClr>
                <a:schemeClr val="bg1"/>
              </a:bgClr>
            </a:pattFill>
            <a:ln>
              <a:solidFill>
                <a:srgbClr val="C00000"/>
              </a:solidFill>
            </a:ln>
            <a:effectLst/>
          </c:spPr>
          <c:invertIfNegative val="0"/>
          <c:cat>
            <c:strRef>
              <c:f>'業況 （グラフ用）'!$C$20:$C$30</c:f>
              <c:strCache>
                <c:ptCount val="11"/>
                <c:pt idx="0">
                  <c:v>非製造業
（全体）</c:v>
                </c:pt>
                <c:pt idx="1">
                  <c:v>建設</c:v>
                </c:pt>
                <c:pt idx="2">
                  <c:v>不動産</c:v>
                </c:pt>
                <c:pt idx="3">
                  <c:v>物品賃貸</c:v>
                </c:pt>
                <c:pt idx="4">
                  <c:v>卸売</c:v>
                </c:pt>
                <c:pt idx="5">
                  <c:v>小売</c:v>
                </c:pt>
                <c:pt idx="6">
                  <c:v>運輸･郵便</c:v>
                </c:pt>
                <c:pt idx="7">
                  <c:v>情報通信</c:v>
                </c:pt>
                <c:pt idx="8">
                  <c:v>対事業所サービス</c:v>
                </c:pt>
                <c:pt idx="9">
                  <c:v>対個人サービス</c:v>
                </c:pt>
                <c:pt idx="10">
                  <c:v>宿泊･飲食サービス</c:v>
                </c:pt>
              </c:strCache>
            </c:strRef>
          </c:cat>
          <c:val>
            <c:numRef>
              <c:f>'業況 （グラフ用）'!$I$20:$I$30</c:f>
              <c:numCache>
                <c:formatCode>0\ </c:formatCode>
                <c:ptCount val="11"/>
                <c:pt idx="0">
                  <c:v>-9</c:v>
                </c:pt>
                <c:pt idx="1">
                  <c:v>2</c:v>
                </c:pt>
                <c:pt idx="2">
                  <c:v>0</c:v>
                </c:pt>
                <c:pt idx="3">
                  <c:v>-20</c:v>
                </c:pt>
                <c:pt idx="4">
                  <c:v>-12</c:v>
                </c:pt>
                <c:pt idx="5">
                  <c:v>-10</c:v>
                </c:pt>
                <c:pt idx="6">
                  <c:v>-21</c:v>
                </c:pt>
                <c:pt idx="7">
                  <c:v>22</c:v>
                </c:pt>
                <c:pt idx="8">
                  <c:v>8</c:v>
                </c:pt>
                <c:pt idx="9">
                  <c:v>-12</c:v>
                </c:pt>
                <c:pt idx="10">
                  <c:v>-64</c:v>
                </c:pt>
              </c:numCache>
            </c:numRef>
          </c:val>
          <c:extLst>
            <c:ext xmlns:c16="http://schemas.microsoft.com/office/drawing/2014/chart" uri="{C3380CC4-5D6E-409C-BE32-E72D297353CC}">
              <c16:uniqueId val="{00000005-2713-4874-A14D-303D5FCC92F0}"/>
            </c:ext>
          </c:extLst>
        </c:ser>
        <c:ser>
          <c:idx val="6"/>
          <c:order val="6"/>
          <c:tx>
            <c:strRef>
              <c:f>'業況 （グラフ用）'!$J$6</c:f>
              <c:strCache>
                <c:ptCount val="1"/>
                <c:pt idx="0">
                  <c:v>2021年9月</c:v>
                </c:pt>
              </c:strCache>
            </c:strRef>
          </c:tx>
          <c:spPr>
            <a:solidFill>
              <a:schemeClr val="accent4"/>
            </a:solidFill>
            <a:ln>
              <a:solidFill>
                <a:schemeClr val="accent4"/>
              </a:solidFill>
            </a:ln>
            <a:effectLst/>
          </c:spPr>
          <c:invertIfNegative val="0"/>
          <c:cat>
            <c:strRef>
              <c:f>'業況 （グラフ用）'!$C$20:$C$30</c:f>
              <c:strCache>
                <c:ptCount val="11"/>
                <c:pt idx="0">
                  <c:v>非製造業
（全体）</c:v>
                </c:pt>
                <c:pt idx="1">
                  <c:v>建設</c:v>
                </c:pt>
                <c:pt idx="2">
                  <c:v>不動産</c:v>
                </c:pt>
                <c:pt idx="3">
                  <c:v>物品賃貸</c:v>
                </c:pt>
                <c:pt idx="4">
                  <c:v>卸売</c:v>
                </c:pt>
                <c:pt idx="5">
                  <c:v>小売</c:v>
                </c:pt>
                <c:pt idx="6">
                  <c:v>運輸･郵便</c:v>
                </c:pt>
                <c:pt idx="7">
                  <c:v>情報通信</c:v>
                </c:pt>
                <c:pt idx="8">
                  <c:v>対事業所サービス</c:v>
                </c:pt>
                <c:pt idx="9">
                  <c:v>対個人サービス</c:v>
                </c:pt>
                <c:pt idx="10">
                  <c:v>宿泊･飲食サービス</c:v>
                </c:pt>
              </c:strCache>
            </c:strRef>
          </c:cat>
          <c:val>
            <c:numRef>
              <c:f>'業況 （グラフ用）'!$J$20:$J$30</c:f>
              <c:numCache>
                <c:formatCode>0\ </c:formatCode>
                <c:ptCount val="11"/>
                <c:pt idx="0">
                  <c:v>-6</c:v>
                </c:pt>
                <c:pt idx="1">
                  <c:v>1</c:v>
                </c:pt>
                <c:pt idx="2">
                  <c:v>4</c:v>
                </c:pt>
                <c:pt idx="3">
                  <c:v>0</c:v>
                </c:pt>
                <c:pt idx="4">
                  <c:v>-9</c:v>
                </c:pt>
                <c:pt idx="5">
                  <c:v>-15</c:v>
                </c:pt>
                <c:pt idx="6">
                  <c:v>-7</c:v>
                </c:pt>
                <c:pt idx="7">
                  <c:v>13</c:v>
                </c:pt>
                <c:pt idx="8">
                  <c:v>8</c:v>
                </c:pt>
                <c:pt idx="9">
                  <c:v>-14</c:v>
                </c:pt>
                <c:pt idx="10">
                  <c:v>-66</c:v>
                </c:pt>
              </c:numCache>
            </c:numRef>
          </c:val>
          <c:extLst>
            <c:ext xmlns:c16="http://schemas.microsoft.com/office/drawing/2014/chart" uri="{C3380CC4-5D6E-409C-BE32-E72D297353CC}">
              <c16:uniqueId val="{00000006-2713-4874-A14D-303D5FCC92F0}"/>
            </c:ext>
          </c:extLst>
        </c:ser>
        <c:ser>
          <c:idx val="7"/>
          <c:order val="7"/>
          <c:tx>
            <c:strRef>
              <c:f>'業況 （グラフ用）'!$K$6</c:f>
              <c:strCache>
                <c:ptCount val="1"/>
                <c:pt idx="0">
                  <c:v>2021年12月</c:v>
                </c:pt>
              </c:strCache>
            </c:strRef>
          </c:tx>
          <c:spPr>
            <a:pattFill prst="pct20">
              <a:fgClr>
                <a:srgbClr val="00B0F0"/>
              </a:fgClr>
              <a:bgClr>
                <a:schemeClr val="bg1"/>
              </a:bgClr>
            </a:pattFill>
            <a:ln>
              <a:solidFill>
                <a:srgbClr val="00B0F0">
                  <a:alpha val="97000"/>
                </a:srgbClr>
              </a:solidFill>
            </a:ln>
            <a:effectLst/>
          </c:spPr>
          <c:invertIfNegative val="0"/>
          <c:cat>
            <c:strRef>
              <c:f>'業況 （グラフ用）'!$C$20:$C$30</c:f>
              <c:strCache>
                <c:ptCount val="11"/>
                <c:pt idx="0">
                  <c:v>非製造業
（全体）</c:v>
                </c:pt>
                <c:pt idx="1">
                  <c:v>建設</c:v>
                </c:pt>
                <c:pt idx="2">
                  <c:v>不動産</c:v>
                </c:pt>
                <c:pt idx="3">
                  <c:v>物品賃貸</c:v>
                </c:pt>
                <c:pt idx="4">
                  <c:v>卸売</c:v>
                </c:pt>
                <c:pt idx="5">
                  <c:v>小売</c:v>
                </c:pt>
                <c:pt idx="6">
                  <c:v>運輸･郵便</c:v>
                </c:pt>
                <c:pt idx="7">
                  <c:v>情報通信</c:v>
                </c:pt>
                <c:pt idx="8">
                  <c:v>対事業所サービス</c:v>
                </c:pt>
                <c:pt idx="9">
                  <c:v>対個人サービス</c:v>
                </c:pt>
                <c:pt idx="10">
                  <c:v>宿泊･飲食サービス</c:v>
                </c:pt>
              </c:strCache>
            </c:strRef>
          </c:cat>
          <c:val>
            <c:numRef>
              <c:f>'業況 （グラフ用）'!$K$20:$K$30</c:f>
              <c:numCache>
                <c:formatCode>0\ </c:formatCode>
                <c:ptCount val="11"/>
                <c:pt idx="0">
                  <c:v>4</c:v>
                </c:pt>
                <c:pt idx="1">
                  <c:v>6</c:v>
                </c:pt>
                <c:pt idx="2">
                  <c:v>17</c:v>
                </c:pt>
                <c:pt idx="3">
                  <c:v>16</c:v>
                </c:pt>
                <c:pt idx="4">
                  <c:v>-2</c:v>
                </c:pt>
                <c:pt idx="5">
                  <c:v>-8</c:v>
                </c:pt>
                <c:pt idx="6">
                  <c:v>-3</c:v>
                </c:pt>
                <c:pt idx="7">
                  <c:v>25</c:v>
                </c:pt>
                <c:pt idx="8">
                  <c:v>14</c:v>
                </c:pt>
                <c:pt idx="9">
                  <c:v>5</c:v>
                </c:pt>
                <c:pt idx="10">
                  <c:v>-28</c:v>
                </c:pt>
              </c:numCache>
            </c:numRef>
          </c:val>
          <c:extLst>
            <c:ext xmlns:c16="http://schemas.microsoft.com/office/drawing/2014/chart" uri="{C3380CC4-5D6E-409C-BE32-E72D297353CC}">
              <c16:uniqueId val="{00000007-2713-4874-A14D-303D5FCC92F0}"/>
            </c:ext>
          </c:extLst>
        </c:ser>
        <c:ser>
          <c:idx val="8"/>
          <c:order val="8"/>
          <c:tx>
            <c:strRef>
              <c:f>'業況 （グラフ用）'!$L$6</c:f>
              <c:strCache>
                <c:ptCount val="1"/>
                <c:pt idx="0">
                  <c:v>2022年3月</c:v>
                </c:pt>
              </c:strCache>
            </c:strRef>
          </c:tx>
          <c:spPr>
            <a:solidFill>
              <a:srgbClr val="FF99FF"/>
            </a:solidFill>
            <a:ln>
              <a:solidFill>
                <a:srgbClr val="FF99FF"/>
              </a:solidFill>
            </a:ln>
            <a:effectLst/>
          </c:spPr>
          <c:invertIfNegative val="0"/>
          <c:cat>
            <c:strRef>
              <c:f>'業況 （グラフ用）'!$C$20:$C$30</c:f>
              <c:strCache>
                <c:ptCount val="11"/>
                <c:pt idx="0">
                  <c:v>非製造業
（全体）</c:v>
                </c:pt>
                <c:pt idx="1">
                  <c:v>建設</c:v>
                </c:pt>
                <c:pt idx="2">
                  <c:v>不動産</c:v>
                </c:pt>
                <c:pt idx="3">
                  <c:v>物品賃貸</c:v>
                </c:pt>
                <c:pt idx="4">
                  <c:v>卸売</c:v>
                </c:pt>
                <c:pt idx="5">
                  <c:v>小売</c:v>
                </c:pt>
                <c:pt idx="6">
                  <c:v>運輸･郵便</c:v>
                </c:pt>
                <c:pt idx="7">
                  <c:v>情報通信</c:v>
                </c:pt>
                <c:pt idx="8">
                  <c:v>対事業所サービス</c:v>
                </c:pt>
                <c:pt idx="9">
                  <c:v>対個人サービス</c:v>
                </c:pt>
                <c:pt idx="10">
                  <c:v>宿泊･飲食サービス</c:v>
                </c:pt>
              </c:strCache>
            </c:strRef>
          </c:cat>
          <c:val>
            <c:numRef>
              <c:f>'業況 （グラフ用）'!$L$20:$L$30</c:f>
              <c:numCache>
                <c:formatCode>0\ </c:formatCode>
                <c:ptCount val="11"/>
                <c:pt idx="0">
                  <c:v>-3</c:v>
                </c:pt>
                <c:pt idx="1">
                  <c:v>3</c:v>
                </c:pt>
                <c:pt idx="2">
                  <c:v>12</c:v>
                </c:pt>
                <c:pt idx="3">
                  <c:v>8</c:v>
                </c:pt>
                <c:pt idx="4">
                  <c:v>-4</c:v>
                </c:pt>
                <c:pt idx="5">
                  <c:v>-16</c:v>
                </c:pt>
                <c:pt idx="6">
                  <c:v>-10</c:v>
                </c:pt>
                <c:pt idx="7">
                  <c:v>20</c:v>
                </c:pt>
                <c:pt idx="8">
                  <c:v>4</c:v>
                </c:pt>
                <c:pt idx="9">
                  <c:v>-12</c:v>
                </c:pt>
                <c:pt idx="10">
                  <c:v>-53</c:v>
                </c:pt>
              </c:numCache>
            </c:numRef>
          </c:val>
          <c:extLst>
            <c:ext xmlns:c16="http://schemas.microsoft.com/office/drawing/2014/chart" uri="{C3380CC4-5D6E-409C-BE32-E72D297353CC}">
              <c16:uniqueId val="{00000008-2713-4874-A14D-303D5FCC92F0}"/>
            </c:ext>
          </c:extLst>
        </c:ser>
        <c:ser>
          <c:idx val="9"/>
          <c:order val="9"/>
          <c:tx>
            <c:strRef>
              <c:f>'業況 （グラフ用）'!$M$6</c:f>
              <c:strCache>
                <c:ptCount val="1"/>
                <c:pt idx="0">
                  <c:v>2022年6月</c:v>
                </c:pt>
              </c:strCache>
            </c:strRef>
          </c:tx>
          <c:spPr>
            <a:pattFill prst="ltDnDiag">
              <a:fgClr>
                <a:srgbClr val="002060"/>
              </a:fgClr>
              <a:bgClr>
                <a:schemeClr val="bg1"/>
              </a:bgClr>
            </a:pattFill>
            <a:ln>
              <a:solidFill>
                <a:srgbClr val="002060"/>
              </a:solidFill>
            </a:ln>
            <a:effectLst/>
          </c:spPr>
          <c:invertIfNegative val="0"/>
          <c:cat>
            <c:strRef>
              <c:f>'業況 （グラフ用）'!$C$20:$C$30</c:f>
              <c:strCache>
                <c:ptCount val="11"/>
                <c:pt idx="0">
                  <c:v>非製造業
（全体）</c:v>
                </c:pt>
                <c:pt idx="1">
                  <c:v>建設</c:v>
                </c:pt>
                <c:pt idx="2">
                  <c:v>不動産</c:v>
                </c:pt>
                <c:pt idx="3">
                  <c:v>物品賃貸</c:v>
                </c:pt>
                <c:pt idx="4">
                  <c:v>卸売</c:v>
                </c:pt>
                <c:pt idx="5">
                  <c:v>小売</c:v>
                </c:pt>
                <c:pt idx="6">
                  <c:v>運輸･郵便</c:v>
                </c:pt>
                <c:pt idx="7">
                  <c:v>情報通信</c:v>
                </c:pt>
                <c:pt idx="8">
                  <c:v>対事業所サービス</c:v>
                </c:pt>
                <c:pt idx="9">
                  <c:v>対個人サービス</c:v>
                </c:pt>
                <c:pt idx="10">
                  <c:v>宿泊･飲食サービス</c:v>
                </c:pt>
              </c:strCache>
            </c:strRef>
          </c:cat>
          <c:val>
            <c:numRef>
              <c:f>'業況 （グラフ用）'!$M$20:$M$30</c:f>
              <c:numCache>
                <c:formatCode>0\ </c:formatCode>
                <c:ptCount val="11"/>
                <c:pt idx="0">
                  <c:v>3</c:v>
                </c:pt>
                <c:pt idx="1">
                  <c:v>0</c:v>
                </c:pt>
                <c:pt idx="2">
                  <c:v>12</c:v>
                </c:pt>
                <c:pt idx="3">
                  <c:v>24</c:v>
                </c:pt>
                <c:pt idx="4">
                  <c:v>1</c:v>
                </c:pt>
                <c:pt idx="5">
                  <c:v>-11</c:v>
                </c:pt>
                <c:pt idx="6">
                  <c:v>-6</c:v>
                </c:pt>
                <c:pt idx="7">
                  <c:v>17</c:v>
                </c:pt>
                <c:pt idx="8">
                  <c:v>17</c:v>
                </c:pt>
                <c:pt idx="9">
                  <c:v>9</c:v>
                </c:pt>
                <c:pt idx="10">
                  <c:v>-20</c:v>
                </c:pt>
              </c:numCache>
            </c:numRef>
          </c:val>
          <c:extLst>
            <c:ext xmlns:c16="http://schemas.microsoft.com/office/drawing/2014/chart" uri="{C3380CC4-5D6E-409C-BE32-E72D297353CC}">
              <c16:uniqueId val="{00000009-2713-4874-A14D-303D5FCC92F0}"/>
            </c:ext>
          </c:extLst>
        </c:ser>
        <c:ser>
          <c:idx val="10"/>
          <c:order val="10"/>
          <c:tx>
            <c:strRef>
              <c:f>'業況 （グラフ用）'!$N$6</c:f>
              <c:strCache>
                <c:ptCount val="1"/>
                <c:pt idx="0">
                  <c:v>2022年9月</c:v>
                </c:pt>
              </c:strCache>
            </c:strRef>
          </c:tx>
          <c:spPr>
            <a:solidFill>
              <a:srgbClr val="FF6600"/>
            </a:solidFill>
            <a:ln>
              <a:solidFill>
                <a:srgbClr val="FF6600"/>
              </a:solidFill>
            </a:ln>
          </c:spPr>
          <c:invertIfNegative val="0"/>
          <c:cat>
            <c:strRef>
              <c:f>'業況 （グラフ用）'!$C$20:$C$30</c:f>
              <c:strCache>
                <c:ptCount val="11"/>
                <c:pt idx="0">
                  <c:v>非製造業
（全体）</c:v>
                </c:pt>
                <c:pt idx="1">
                  <c:v>建設</c:v>
                </c:pt>
                <c:pt idx="2">
                  <c:v>不動産</c:v>
                </c:pt>
                <c:pt idx="3">
                  <c:v>物品賃貸</c:v>
                </c:pt>
                <c:pt idx="4">
                  <c:v>卸売</c:v>
                </c:pt>
                <c:pt idx="5">
                  <c:v>小売</c:v>
                </c:pt>
                <c:pt idx="6">
                  <c:v>運輸･郵便</c:v>
                </c:pt>
                <c:pt idx="7">
                  <c:v>情報通信</c:v>
                </c:pt>
                <c:pt idx="8">
                  <c:v>対事業所サービス</c:v>
                </c:pt>
                <c:pt idx="9">
                  <c:v>対個人サービス</c:v>
                </c:pt>
                <c:pt idx="10">
                  <c:v>宿泊･飲食サービス</c:v>
                </c:pt>
              </c:strCache>
            </c:strRef>
          </c:cat>
          <c:val>
            <c:numRef>
              <c:f>'業況 （グラフ用）'!$N$20:$N$30</c:f>
              <c:numCache>
                <c:formatCode>0\ </c:formatCode>
                <c:ptCount val="11"/>
                <c:pt idx="0">
                  <c:v>4</c:v>
                </c:pt>
                <c:pt idx="1">
                  <c:v>5</c:v>
                </c:pt>
                <c:pt idx="2">
                  <c:v>15</c:v>
                </c:pt>
                <c:pt idx="3">
                  <c:v>29</c:v>
                </c:pt>
                <c:pt idx="4">
                  <c:v>3</c:v>
                </c:pt>
                <c:pt idx="5">
                  <c:v>-9</c:v>
                </c:pt>
                <c:pt idx="6">
                  <c:v>-1</c:v>
                </c:pt>
                <c:pt idx="7">
                  <c:v>19</c:v>
                </c:pt>
                <c:pt idx="8">
                  <c:v>14</c:v>
                </c:pt>
                <c:pt idx="9">
                  <c:v>0</c:v>
                </c:pt>
                <c:pt idx="10">
                  <c:v>-17</c:v>
                </c:pt>
              </c:numCache>
            </c:numRef>
          </c:val>
          <c:extLst>
            <c:ext xmlns:c16="http://schemas.microsoft.com/office/drawing/2014/chart" uri="{C3380CC4-5D6E-409C-BE32-E72D297353CC}">
              <c16:uniqueId val="{0000000A-2713-4874-A14D-303D5FCC92F0}"/>
            </c:ext>
          </c:extLst>
        </c:ser>
        <c:ser>
          <c:idx val="11"/>
          <c:order val="11"/>
          <c:tx>
            <c:strRef>
              <c:f>'業況 （グラフ用）'!$O$6</c:f>
              <c:strCache>
                <c:ptCount val="1"/>
                <c:pt idx="0">
                  <c:v>2022年12月</c:v>
                </c:pt>
              </c:strCache>
            </c:strRef>
          </c:tx>
          <c:spPr>
            <a:pattFill prst="diagBrick">
              <a:fgClr>
                <a:srgbClr val="00B050"/>
              </a:fgClr>
              <a:bgClr>
                <a:schemeClr val="bg1"/>
              </a:bgClr>
            </a:pattFill>
            <a:ln>
              <a:solidFill>
                <a:schemeClr val="accent1"/>
              </a:solidFill>
            </a:ln>
          </c:spPr>
          <c:invertIfNegative val="0"/>
          <c:cat>
            <c:strRef>
              <c:f>'業況 （グラフ用）'!$C$20:$C$30</c:f>
              <c:strCache>
                <c:ptCount val="11"/>
                <c:pt idx="0">
                  <c:v>非製造業
（全体）</c:v>
                </c:pt>
                <c:pt idx="1">
                  <c:v>建設</c:v>
                </c:pt>
                <c:pt idx="2">
                  <c:v>不動産</c:v>
                </c:pt>
                <c:pt idx="3">
                  <c:v>物品賃貸</c:v>
                </c:pt>
                <c:pt idx="4">
                  <c:v>卸売</c:v>
                </c:pt>
                <c:pt idx="5">
                  <c:v>小売</c:v>
                </c:pt>
                <c:pt idx="6">
                  <c:v>運輸･郵便</c:v>
                </c:pt>
                <c:pt idx="7">
                  <c:v>情報通信</c:v>
                </c:pt>
                <c:pt idx="8">
                  <c:v>対事業所サービス</c:v>
                </c:pt>
                <c:pt idx="9">
                  <c:v>対個人サービス</c:v>
                </c:pt>
                <c:pt idx="10">
                  <c:v>宿泊･飲食サービス</c:v>
                </c:pt>
              </c:strCache>
            </c:strRef>
          </c:cat>
          <c:val>
            <c:numRef>
              <c:f>'業況 （グラフ用）'!$O$20:$O$30</c:f>
              <c:numCache>
                <c:formatCode>0\ </c:formatCode>
                <c:ptCount val="11"/>
                <c:pt idx="0">
                  <c:v>9</c:v>
                </c:pt>
                <c:pt idx="1">
                  <c:v>8</c:v>
                </c:pt>
                <c:pt idx="2">
                  <c:v>10</c:v>
                </c:pt>
                <c:pt idx="3">
                  <c:v>31</c:v>
                </c:pt>
                <c:pt idx="4">
                  <c:v>7</c:v>
                </c:pt>
                <c:pt idx="5">
                  <c:v>-4</c:v>
                </c:pt>
                <c:pt idx="6">
                  <c:v>8</c:v>
                </c:pt>
                <c:pt idx="7">
                  <c:v>20</c:v>
                </c:pt>
                <c:pt idx="8">
                  <c:v>15</c:v>
                </c:pt>
                <c:pt idx="9">
                  <c:v>21</c:v>
                </c:pt>
                <c:pt idx="10">
                  <c:v>0</c:v>
                </c:pt>
              </c:numCache>
            </c:numRef>
          </c:val>
          <c:extLst>
            <c:ext xmlns:c16="http://schemas.microsoft.com/office/drawing/2014/chart" uri="{C3380CC4-5D6E-409C-BE32-E72D297353CC}">
              <c16:uniqueId val="{0000000B-2713-4874-A14D-303D5FCC92F0}"/>
            </c:ext>
          </c:extLst>
        </c:ser>
        <c:ser>
          <c:idx val="12"/>
          <c:order val="12"/>
          <c:tx>
            <c:strRef>
              <c:f>'業況 （グラフ用）'!$P$6</c:f>
              <c:strCache>
                <c:ptCount val="1"/>
                <c:pt idx="0">
                  <c:v>2023年3月</c:v>
                </c:pt>
              </c:strCache>
            </c:strRef>
          </c:tx>
          <c:spPr>
            <a:solidFill>
              <a:srgbClr val="FF0066"/>
            </a:solidFill>
            <a:ln>
              <a:solidFill>
                <a:srgbClr val="FF0066"/>
              </a:solidFill>
            </a:ln>
          </c:spPr>
          <c:invertIfNegative val="0"/>
          <c:cat>
            <c:strRef>
              <c:f>'業況 （グラフ用）'!$C$20:$C$30</c:f>
              <c:strCache>
                <c:ptCount val="11"/>
                <c:pt idx="0">
                  <c:v>非製造業
（全体）</c:v>
                </c:pt>
                <c:pt idx="1">
                  <c:v>建設</c:v>
                </c:pt>
                <c:pt idx="2">
                  <c:v>不動産</c:v>
                </c:pt>
                <c:pt idx="3">
                  <c:v>物品賃貸</c:v>
                </c:pt>
                <c:pt idx="4">
                  <c:v>卸売</c:v>
                </c:pt>
                <c:pt idx="5">
                  <c:v>小売</c:v>
                </c:pt>
                <c:pt idx="6">
                  <c:v>運輸･郵便</c:v>
                </c:pt>
                <c:pt idx="7">
                  <c:v>情報通信</c:v>
                </c:pt>
                <c:pt idx="8">
                  <c:v>対事業所サービス</c:v>
                </c:pt>
                <c:pt idx="9">
                  <c:v>対個人サービス</c:v>
                </c:pt>
                <c:pt idx="10">
                  <c:v>宿泊･飲食サービス</c:v>
                </c:pt>
              </c:strCache>
            </c:strRef>
          </c:cat>
          <c:val>
            <c:numRef>
              <c:f>'業況 （グラフ用）'!$P$20:$P$30</c:f>
              <c:numCache>
                <c:formatCode>\(#,##0\);\(\-#,##0\)</c:formatCode>
                <c:ptCount val="11"/>
                <c:pt idx="0">
                  <c:v>1</c:v>
                </c:pt>
                <c:pt idx="1">
                  <c:v>1</c:v>
                </c:pt>
                <c:pt idx="2">
                  <c:v>1</c:v>
                </c:pt>
                <c:pt idx="3">
                  <c:v>21</c:v>
                </c:pt>
                <c:pt idx="4">
                  <c:v>-3</c:v>
                </c:pt>
                <c:pt idx="5">
                  <c:v>-4</c:v>
                </c:pt>
                <c:pt idx="6">
                  <c:v>-3</c:v>
                </c:pt>
                <c:pt idx="7">
                  <c:v>16</c:v>
                </c:pt>
                <c:pt idx="8">
                  <c:v>9</c:v>
                </c:pt>
                <c:pt idx="9">
                  <c:v>5</c:v>
                </c:pt>
                <c:pt idx="10">
                  <c:v>-21</c:v>
                </c:pt>
              </c:numCache>
            </c:numRef>
          </c:val>
          <c:extLst>
            <c:ext xmlns:c16="http://schemas.microsoft.com/office/drawing/2014/chart" uri="{C3380CC4-5D6E-409C-BE32-E72D297353CC}">
              <c16:uniqueId val="{0000000C-2713-4874-A14D-303D5FCC92F0}"/>
            </c:ext>
          </c:extLst>
        </c:ser>
        <c:dLbls>
          <c:showLegendKey val="0"/>
          <c:showVal val="0"/>
          <c:showCatName val="0"/>
          <c:showSerName val="0"/>
          <c:showPercent val="0"/>
          <c:showBubbleSize val="0"/>
        </c:dLbls>
        <c:gapWidth val="400"/>
        <c:overlap val="-27"/>
        <c:axId val="484665776"/>
        <c:axId val="484672336"/>
      </c:barChart>
      <c:catAx>
        <c:axId val="484665776"/>
        <c:scaling>
          <c:orientation val="minMax"/>
        </c:scaling>
        <c:delete val="0"/>
        <c:axPos val="b"/>
        <c:numFmt formatCode="General" sourceLinked="1"/>
        <c:majorTickMark val="none"/>
        <c:minorTickMark val="none"/>
        <c:tickLblPos val="high"/>
        <c:spPr>
          <a:noFill/>
          <a:ln w="9525" cap="flat" cmpd="sng" algn="ctr">
            <a:solidFill>
              <a:schemeClr val="tx1">
                <a:lumMod val="15000"/>
                <a:lumOff val="85000"/>
              </a:schemeClr>
            </a:solidFill>
            <a:round/>
          </a:ln>
          <a:effectLst/>
        </c:spPr>
        <c:txPr>
          <a:bodyPr rot="-60000000" vert="horz"/>
          <a:lstStyle/>
          <a:p>
            <a:pPr>
              <a:defRPr sz="700"/>
            </a:pPr>
            <a:endParaRPr lang="ja-JP"/>
          </a:p>
        </c:txPr>
        <c:crossAx val="484672336"/>
        <c:crosses val="autoZero"/>
        <c:auto val="1"/>
        <c:lblAlgn val="ctr"/>
        <c:lblOffset val="0"/>
        <c:noMultiLvlLbl val="0"/>
      </c:catAx>
      <c:valAx>
        <c:axId val="484672336"/>
        <c:scaling>
          <c:orientation val="minMax"/>
          <c:max val="40"/>
        </c:scaling>
        <c:delete val="0"/>
        <c:axPos val="l"/>
        <c:majorGridlines>
          <c:spPr>
            <a:ln w="9525" cap="flat" cmpd="sng" algn="ctr">
              <a:solidFill>
                <a:schemeClr val="tx1">
                  <a:lumMod val="15000"/>
                  <a:lumOff val="85000"/>
                </a:schemeClr>
              </a:solidFill>
              <a:round/>
            </a:ln>
            <a:effectLst/>
          </c:spPr>
        </c:majorGridlines>
        <c:numFmt formatCode="0\ " sourceLinked="1"/>
        <c:majorTickMark val="none"/>
        <c:minorTickMark val="none"/>
        <c:tickLblPos val="nextTo"/>
        <c:spPr>
          <a:noFill/>
          <a:ln>
            <a:noFill/>
          </a:ln>
          <a:effectLst/>
        </c:spPr>
        <c:txPr>
          <a:bodyPr rot="-60000000" vert="horz"/>
          <a:lstStyle/>
          <a:p>
            <a:pPr>
              <a:defRPr sz="800"/>
            </a:pPr>
            <a:endParaRPr lang="ja-JP"/>
          </a:p>
        </c:txPr>
        <c:crossAx val="484665776"/>
        <c:crosses val="autoZero"/>
        <c:crossBetween val="between"/>
        <c:majorUnit val="20"/>
      </c:valAx>
      <c:spPr>
        <a:noFill/>
        <a:ln>
          <a:noFill/>
        </a:ln>
      </c:spPr>
    </c:plotArea>
    <c:legend>
      <c:legendPos val="b"/>
      <c:layout>
        <c:manualLayout>
          <c:xMode val="edge"/>
          <c:yMode val="edge"/>
          <c:x val="8.8997209904992797E-2"/>
          <c:y val="0.90452628905692212"/>
          <c:w val="0.89999993334698969"/>
          <c:h val="8.0366128848829266E-2"/>
        </c:manualLayout>
      </c:layout>
      <c:overlay val="0"/>
      <c:spPr>
        <a:noFill/>
        <a:ln>
          <a:noFill/>
        </a:ln>
        <a:effectLst/>
      </c:spPr>
      <c:txPr>
        <a:bodyPr rot="0" vert="horz"/>
        <a:lstStyle/>
        <a:p>
          <a:pPr>
            <a:defRPr sz="700"/>
          </a:pPr>
          <a:endParaRPr lang="ja-JP"/>
        </a:p>
      </c:txPr>
    </c:legend>
    <c:plotVisOnly val="1"/>
    <c:dispBlanksAs val="gap"/>
    <c:showDLblsOverMax val="0"/>
  </c:chart>
  <c:spPr>
    <a:noFill/>
    <a:ln>
      <a:noFill/>
    </a:ln>
  </c:spPr>
  <c:txPr>
    <a:bodyPr/>
    <a:lstStyle/>
    <a:p>
      <a:pPr>
        <a:defRPr sz="600">
          <a:solidFill>
            <a:sysClr val="windowText" lastClr="000000"/>
          </a:solidFill>
          <a:latin typeface="Meiryo UI" panose="020B0604030504040204" pitchFamily="50" charset="-128"/>
          <a:ea typeface="Meiryo UI" panose="020B0604030504040204" pitchFamily="50" charset="-128"/>
        </a:defRPr>
      </a:pPr>
      <a:endParaRPr lang="ja-JP"/>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278232323232323E-2"/>
          <c:y val="6.4675925925925942E-2"/>
          <c:w val="0.89331843434343439"/>
          <c:h val="0.75594401378122311"/>
        </c:manualLayout>
      </c:layout>
      <c:barChart>
        <c:barDir val="col"/>
        <c:grouping val="clustered"/>
        <c:varyColors val="0"/>
        <c:ser>
          <c:idx val="0"/>
          <c:order val="0"/>
          <c:tx>
            <c:strRef>
              <c:f>Sheet1!$A$8</c:f>
              <c:strCache>
                <c:ptCount val="1"/>
                <c:pt idx="0">
                  <c:v>開催件数</c:v>
                </c:pt>
              </c:strCache>
            </c:strRef>
          </c:tx>
          <c:spPr>
            <a:solidFill>
              <a:schemeClr val="accent1"/>
            </a:solidFill>
            <a:ln>
              <a:noFill/>
            </a:ln>
            <a:effectLst/>
          </c:spPr>
          <c:invertIfNegative val="0"/>
          <c:dLbls>
            <c:dLbl>
              <c:idx val="0"/>
              <c:layout>
                <c:manualLayout>
                  <c:x val="0"/>
                  <c:y val="3.359788359788359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B2D-41BC-8B24-6735D27F99EE}"/>
                </c:ext>
              </c:extLst>
            </c:dLbl>
            <c:dLbl>
              <c:idx val="1"/>
              <c:layout>
                <c:manualLayout>
                  <c:x val="-2.9397808542155256E-17"/>
                  <c:y val="3.359788359788359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B2D-41BC-8B24-6735D27F99EE}"/>
                </c:ext>
              </c:extLst>
            </c:dLbl>
            <c:dLbl>
              <c:idx val="2"/>
              <c:layout>
                <c:manualLayout>
                  <c:x val="-2.9397808542155256E-17"/>
                  <c:y val="2.239858906525573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BB2D-41BC-8B24-6735D27F99EE}"/>
                </c:ext>
              </c:extLst>
            </c:dLbl>
            <c:dLbl>
              <c:idx val="3"/>
              <c:layout>
                <c:manualLayout>
                  <c:x val="0"/>
                  <c:y val="1.119929453262785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BB2D-41BC-8B24-6735D27F99EE}"/>
                </c:ext>
              </c:extLst>
            </c:dLbl>
            <c:dLbl>
              <c:idx val="4"/>
              <c:layout>
                <c:manualLayout>
                  <c:x val="-5.8795617084310512E-17"/>
                  <c:y val="2.79982363315696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BB2D-41BC-8B24-6735D27F99EE}"/>
                </c:ext>
              </c:extLst>
            </c:dLbl>
            <c:dLbl>
              <c:idx val="5"/>
              <c:layout>
                <c:manualLayout>
                  <c:x val="5.8795617084310512E-17"/>
                  <c:y val="3.359788359788359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BB2D-41BC-8B24-6735D27F99EE}"/>
                </c:ext>
              </c:extLst>
            </c:dLbl>
            <c:dLbl>
              <c:idx val="6"/>
              <c:layout>
                <c:manualLayout>
                  <c:x val="0"/>
                  <c:y val="1.679894179894179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BB2D-41BC-8B24-6735D27F99EE}"/>
                </c:ext>
              </c:extLst>
            </c:dLbl>
            <c:dLbl>
              <c:idx val="7"/>
              <c:layout>
                <c:manualLayout>
                  <c:x val="6.4141414141414138E-3"/>
                  <c:y val="2.239858906525573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BB2D-41BC-8B24-6735D27F99EE}"/>
                </c:ext>
              </c:extLst>
            </c:dLbl>
            <c:dLbl>
              <c:idx val="8"/>
              <c:layout>
                <c:manualLayout>
                  <c:x val="0"/>
                  <c:y val="1.193650793650793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BB2D-41BC-8B24-6735D27F99EE}"/>
                </c:ext>
              </c:extLst>
            </c:dLbl>
            <c:dLbl>
              <c:idx val="9"/>
              <c:layout>
                <c:manualLayout>
                  <c:x val="0"/>
                  <c:y val="3.359788359788354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BB2D-41BC-8B24-6735D27F99EE}"/>
                </c:ext>
              </c:extLst>
            </c:dLbl>
            <c:dLbl>
              <c:idx val="10"/>
              <c:layout>
                <c:manualLayout>
                  <c:x val="-5.9222964613052423E-17"/>
                  <c:y val="3.470389425969352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BB2D-41BC-8B24-6735D27F99EE}"/>
                </c:ext>
              </c:extLst>
            </c:dLbl>
            <c:dLbl>
              <c:idx val="11"/>
              <c:layout>
                <c:manualLayout>
                  <c:x val="-1.1759123416862102E-16"/>
                  <c:y val="3.28165374677002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BB2D-41BC-8B24-6735D27F99EE}"/>
                </c:ext>
              </c:extLst>
            </c:dLbl>
            <c:dLbl>
              <c:idx val="17"/>
              <c:layout>
                <c:manualLayout>
                  <c:x val="-1.1844592922610485E-16"/>
                  <c:y val="2.891991188307793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BB2D-41BC-8B24-6735D27F99EE}"/>
                </c:ext>
              </c:extLst>
            </c:dLbl>
            <c:dLbl>
              <c:idx val="19"/>
              <c:layout>
                <c:manualLayout>
                  <c:x val="0"/>
                  <c:y val="3.470389425969352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BB2D-41BC-8B24-6735D27F99EE}"/>
                </c:ext>
              </c:extLst>
            </c:dLbl>
            <c:dLbl>
              <c:idx val="21"/>
              <c:layout>
                <c:manualLayout>
                  <c:x val="0"/>
                  <c:y val="3.470389425969352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BB2D-41BC-8B24-6735D27F99EE}"/>
                </c:ext>
              </c:extLst>
            </c:dLbl>
            <c:dLbl>
              <c:idx val="22"/>
              <c:layout>
                <c:manualLayout>
                  <c:x val="0"/>
                  <c:y val="3.470389425969346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BB2D-41BC-8B24-6735D27F99EE}"/>
                </c:ext>
              </c:extLst>
            </c:dLbl>
            <c:dLbl>
              <c:idx val="24"/>
              <c:layout>
                <c:manualLayout>
                  <c:x val="-1.1844592922610485E-16"/>
                  <c:y val="3.470389425969346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BB2D-41BC-8B24-6735D27F99EE}"/>
                </c:ext>
              </c:extLst>
            </c:dLbl>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Sheet1!$B$7:$M$7</c:f>
              <c:numCache>
                <c:formatCode>General</c:formatCode>
                <c:ptCount val="12"/>
                <c:pt idx="0">
                  <c:v>2011</c:v>
                </c:pt>
                <c:pt idx="1">
                  <c:v>2012</c:v>
                </c:pt>
                <c:pt idx="2">
                  <c:v>2013</c:v>
                </c:pt>
                <c:pt idx="3">
                  <c:v>2014</c:v>
                </c:pt>
                <c:pt idx="4">
                  <c:v>2015</c:v>
                </c:pt>
                <c:pt idx="5">
                  <c:v>2016</c:v>
                </c:pt>
                <c:pt idx="6">
                  <c:v>2017</c:v>
                </c:pt>
                <c:pt idx="7">
                  <c:v>2018</c:v>
                </c:pt>
                <c:pt idx="8">
                  <c:v>2019</c:v>
                </c:pt>
                <c:pt idx="9">
                  <c:v>2020</c:v>
                </c:pt>
                <c:pt idx="10">
                  <c:v>2021</c:v>
                </c:pt>
                <c:pt idx="11">
                  <c:v>2022</c:v>
                </c:pt>
              </c:numCache>
            </c:numRef>
          </c:cat>
          <c:val>
            <c:numRef>
              <c:f>Sheet1!$B$8:$M$8</c:f>
              <c:numCache>
                <c:formatCode>#,##0_);[Red]\(#,##0\)</c:formatCode>
                <c:ptCount val="12"/>
                <c:pt idx="0">
                  <c:v>1670</c:v>
                </c:pt>
                <c:pt idx="1">
                  <c:v>1630</c:v>
                </c:pt>
                <c:pt idx="2">
                  <c:v>1507</c:v>
                </c:pt>
                <c:pt idx="3">
                  <c:v>1448</c:v>
                </c:pt>
                <c:pt idx="4">
                  <c:v>1618</c:v>
                </c:pt>
                <c:pt idx="5">
                  <c:v>1592</c:v>
                </c:pt>
                <c:pt idx="6">
                  <c:v>1572</c:v>
                </c:pt>
                <c:pt idx="7">
                  <c:v>1368</c:v>
                </c:pt>
                <c:pt idx="8">
                  <c:v>1215</c:v>
                </c:pt>
                <c:pt idx="9">
                  <c:v>546</c:v>
                </c:pt>
                <c:pt idx="10">
                  <c:v>305</c:v>
                </c:pt>
                <c:pt idx="11">
                  <c:v>694</c:v>
                </c:pt>
              </c:numCache>
            </c:numRef>
          </c:val>
          <c:extLst>
            <c:ext xmlns:c16="http://schemas.microsoft.com/office/drawing/2014/chart" uri="{C3380CC4-5D6E-409C-BE32-E72D297353CC}">
              <c16:uniqueId val="{00000011-BB2D-41BC-8B24-6735D27F99EE}"/>
            </c:ext>
          </c:extLst>
        </c:ser>
        <c:dLbls>
          <c:showLegendKey val="0"/>
          <c:showVal val="0"/>
          <c:showCatName val="0"/>
          <c:showSerName val="0"/>
          <c:showPercent val="0"/>
          <c:showBubbleSize val="0"/>
        </c:dLbls>
        <c:gapWidth val="150"/>
        <c:overlap val="-27"/>
        <c:axId val="508155880"/>
        <c:axId val="508161128"/>
      </c:barChart>
      <c:catAx>
        <c:axId val="5081558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508161128"/>
        <c:crosses val="autoZero"/>
        <c:auto val="1"/>
        <c:lblAlgn val="ctr"/>
        <c:lblOffset val="100"/>
        <c:noMultiLvlLbl val="0"/>
      </c:catAx>
      <c:valAx>
        <c:axId val="508161128"/>
        <c:scaling>
          <c:orientation val="minMax"/>
          <c:max val="1750"/>
        </c:scaling>
        <c:delete val="0"/>
        <c:axPos val="l"/>
        <c:majorGridlines>
          <c:spPr>
            <a:ln w="9525" cap="flat" cmpd="sng" algn="ctr">
              <a:solidFill>
                <a:schemeClr val="tx1">
                  <a:lumMod val="15000"/>
                  <a:lumOff val="85000"/>
                </a:schemeClr>
              </a:solidFill>
              <a:round/>
            </a:ln>
            <a:effectLst/>
          </c:spPr>
        </c:majorGridlines>
        <c:numFmt formatCode="#,##0_);[Red]\(#,##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508155880"/>
        <c:crosses val="autoZero"/>
        <c:crossBetween val="between"/>
        <c:majorUnit val="250"/>
      </c:valAx>
    </c:plotArea>
    <c:plotVisOnly val="1"/>
    <c:dispBlanksAs val="gap"/>
    <c:showDLblsOverMax val="0"/>
  </c:chart>
  <c:spPr>
    <a:noFill/>
    <a:ln w="9525" cap="flat" cmpd="sng" algn="ctr">
      <a:noFill/>
      <a:round/>
    </a:ln>
    <a:effectLst/>
  </c:spPr>
  <c:txPr>
    <a:bodyPr/>
    <a:lstStyle/>
    <a:p>
      <a:pPr>
        <a:defRPr sz="800">
          <a:solidFill>
            <a:sysClr val="windowText" lastClr="000000"/>
          </a:solidFill>
          <a:latin typeface="Meiryo UI" panose="020B0604030504040204" pitchFamily="50" charset="-128"/>
          <a:ea typeface="Meiryo UI" panose="020B0604030504040204" pitchFamily="50" charset="-128"/>
        </a:defRPr>
      </a:pPr>
      <a:endParaRPr lang="ja-JP"/>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2045959595959599E-2"/>
          <c:y val="6.4675925925925928E-2"/>
          <c:w val="0.90909040404040409"/>
          <c:h val="0.74574382716049381"/>
        </c:manualLayout>
      </c:layout>
      <c:barChart>
        <c:barDir val="col"/>
        <c:grouping val="clustered"/>
        <c:varyColors val="0"/>
        <c:ser>
          <c:idx val="0"/>
          <c:order val="0"/>
          <c:tx>
            <c:strRef>
              <c:f>Sheet1!$A$4</c:f>
              <c:strCache>
                <c:ptCount val="1"/>
                <c:pt idx="0">
                  <c:v>開催件数</c:v>
                </c:pt>
              </c:strCache>
            </c:strRef>
          </c:tx>
          <c:spPr>
            <a:solidFill>
              <a:schemeClr val="accent1"/>
            </a:solidFill>
            <a:ln>
              <a:noFill/>
            </a:ln>
            <a:effectLst/>
          </c:spPr>
          <c:invertIfNegative val="0"/>
          <c:dLbls>
            <c:dLbl>
              <c:idx val="0"/>
              <c:layout>
                <c:manualLayout>
                  <c:x val="0"/>
                  <c:y val="1.10829335041443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C5A-472A-898A-E5754D7DD893}"/>
                </c:ext>
              </c:extLst>
            </c:dLbl>
            <c:dLbl>
              <c:idx val="1"/>
              <c:layout>
                <c:manualLayout>
                  <c:x val="-1.2492016122766923E-17"/>
                  <c:y val="3.324880051243295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C5A-472A-898A-E5754D7DD893}"/>
                </c:ext>
              </c:extLst>
            </c:dLbl>
            <c:dLbl>
              <c:idx val="2"/>
              <c:layout>
                <c:manualLayout>
                  <c:x val="0"/>
                  <c:y val="1.66244002562164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BC5A-472A-898A-E5754D7DD893}"/>
                </c:ext>
              </c:extLst>
            </c:dLbl>
            <c:dLbl>
              <c:idx val="4"/>
              <c:layout>
                <c:manualLayout>
                  <c:x val="-2.4984032245533846E-17"/>
                  <c:y val="1.10829335041443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BC5A-472A-898A-E5754D7DD893}"/>
                </c:ext>
              </c:extLst>
            </c:dLbl>
            <c:dLbl>
              <c:idx val="5"/>
              <c:layout>
                <c:manualLayout>
                  <c:x val="0"/>
                  <c:y val="3.324880051243293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BC5A-472A-898A-E5754D7DD893}"/>
                </c:ext>
              </c:extLst>
            </c:dLbl>
            <c:dLbl>
              <c:idx val="6"/>
              <c:layout>
                <c:manualLayout>
                  <c:x val="0"/>
                  <c:y val="1.66244002562164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BC5A-472A-898A-E5754D7DD893}"/>
                </c:ext>
              </c:extLst>
            </c:dLbl>
            <c:dLbl>
              <c:idx val="8"/>
              <c:layout>
                <c:manualLayout>
                  <c:x val="0"/>
                  <c:y val="2.313592950646229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BC5A-472A-898A-E5754D7DD893}"/>
                </c:ext>
              </c:extLst>
            </c:dLbl>
            <c:dLbl>
              <c:idx val="9"/>
              <c:layout>
                <c:manualLayout>
                  <c:x val="0"/>
                  <c:y val="1.108293350414426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BC5A-472A-898A-E5754D7DD893}"/>
                </c:ext>
              </c:extLst>
            </c:dLbl>
            <c:dLbl>
              <c:idx val="10"/>
              <c:layout>
                <c:manualLayout>
                  <c:x val="-5.9222964613052423E-17"/>
                  <c:y val="3.470389425969352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BC5A-472A-898A-E5754D7DD893}"/>
                </c:ext>
              </c:extLst>
            </c:dLbl>
            <c:dLbl>
              <c:idx val="11"/>
              <c:layout>
                <c:manualLayout>
                  <c:x val="-4.9968064491067692E-17"/>
                  <c:y val="1.212577645984923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BC5A-472A-898A-E5754D7DD893}"/>
                </c:ext>
              </c:extLst>
            </c:dLbl>
            <c:dLbl>
              <c:idx val="12"/>
              <c:layout>
                <c:manualLayout>
                  <c:x val="0"/>
                  <c:y val="2.224993243991970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BC5A-472A-898A-E5754D7DD893}"/>
                </c:ext>
              </c:extLst>
            </c:dLbl>
            <c:dLbl>
              <c:idx val="13"/>
              <c:layout>
                <c:manualLayout>
                  <c:x val="-9.9936128982135384E-17"/>
                  <c:y val="-5.5414667520721599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BC5A-472A-898A-E5754D7DD893}"/>
                </c:ext>
              </c:extLst>
            </c:dLbl>
            <c:dLbl>
              <c:idx val="14"/>
              <c:layout>
                <c:manualLayout>
                  <c:x val="0"/>
                  <c:y val="3.337489865987945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BC5A-472A-898A-E5754D7DD893}"/>
                </c:ext>
              </c:extLst>
            </c:dLbl>
            <c:dLbl>
              <c:idx val="15"/>
              <c:layout>
                <c:manualLayout>
                  <c:x val="0"/>
                  <c:y val="3.337489865987945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BC5A-472A-898A-E5754D7DD893}"/>
                </c:ext>
              </c:extLst>
            </c:dLbl>
            <c:dLbl>
              <c:idx val="16"/>
              <c:layout>
                <c:manualLayout>
                  <c:x val="0"/>
                  <c:y val="3.339584573254699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BC5A-472A-898A-E5754D7DD893}"/>
                </c:ext>
              </c:extLst>
            </c:dLbl>
            <c:dLbl>
              <c:idx val="17"/>
              <c:layout>
                <c:manualLayout>
                  <c:x val="0"/>
                  <c:y val="3.446137815841788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BC5A-472A-898A-E5754D7DD893}"/>
                </c:ext>
              </c:extLst>
            </c:dLbl>
            <c:dLbl>
              <c:idx val="18"/>
              <c:layout>
                <c:manualLayout>
                  <c:x val="-1.0033567677111163E-16"/>
                  <c:y val="3.337489865987945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BC5A-472A-898A-E5754D7DD893}"/>
                </c:ext>
              </c:extLst>
            </c:dLbl>
            <c:dLbl>
              <c:idx val="19"/>
              <c:layout>
                <c:manualLayout>
                  <c:x val="0"/>
                  <c:y val="3.466165636622889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BC5A-472A-898A-E5754D7DD893}"/>
                </c:ext>
              </c:extLst>
            </c:dLbl>
            <c:dLbl>
              <c:idx val="20"/>
              <c:layout>
                <c:manualLayout>
                  <c:x val="0"/>
                  <c:y val="1.112496621995985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BC5A-472A-898A-E5754D7DD893}"/>
                </c:ext>
              </c:extLst>
            </c:dLbl>
            <c:dLbl>
              <c:idx val="21"/>
              <c:layout>
                <c:manualLayout>
                  <c:x val="0"/>
                  <c:y val="1.245383029521017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BC5A-472A-898A-E5754D7DD893}"/>
                </c:ext>
              </c:extLst>
            </c:dLbl>
            <c:dLbl>
              <c:idx val="22"/>
              <c:layout>
                <c:manualLayout>
                  <c:x val="0"/>
                  <c:y val="3.470389425969346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BC5A-472A-898A-E5754D7DD893}"/>
                </c:ext>
              </c:extLst>
            </c:dLbl>
            <c:dLbl>
              <c:idx val="23"/>
              <c:layout>
                <c:manualLayout>
                  <c:x val="-1.0033567677111163E-16"/>
                  <c:y val="2.224993243991970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BC5A-472A-898A-E5754D7DD893}"/>
                </c:ext>
              </c:extLst>
            </c:dLbl>
            <c:dLbl>
              <c:idx val="24"/>
              <c:layout>
                <c:manualLayout>
                  <c:x val="-1.0033567677111163E-16"/>
                  <c:y val="2.357879651517003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BC5A-472A-898A-E5754D7DD893}"/>
                </c:ext>
              </c:extLst>
            </c:dLbl>
            <c:dLbl>
              <c:idx val="25"/>
              <c:layout>
                <c:manualLayout>
                  <c:x val="0"/>
                  <c:y val="2.224993243991970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7-BC5A-472A-898A-E5754D7DD893}"/>
                </c:ext>
              </c:extLst>
            </c:dLbl>
            <c:dLbl>
              <c:idx val="26"/>
              <c:layout>
                <c:manualLayout>
                  <c:x val="0"/>
                  <c:y val="3.337489865987956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8-BC5A-472A-898A-E5754D7DD893}"/>
                </c:ext>
              </c:extLst>
            </c:dLbl>
            <c:dLbl>
              <c:idx val="27"/>
              <c:layout>
                <c:manualLayout>
                  <c:x val="0"/>
                  <c:y val="2.186298450396414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9-BC5A-472A-898A-E5754D7DD893}"/>
                </c:ext>
              </c:extLst>
            </c:dLbl>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Sheet1!$B$2:$AI$3</c:f>
              <c:multiLvlStrCache>
                <c:ptCount val="34"/>
                <c:lvl>
                  <c:pt idx="0">
                    <c:v>4</c:v>
                  </c:pt>
                  <c:pt idx="1">
                    <c:v>5</c:v>
                  </c:pt>
                  <c:pt idx="2">
                    <c:v>6</c:v>
                  </c:pt>
                  <c:pt idx="3">
                    <c:v>7</c:v>
                  </c:pt>
                  <c:pt idx="4">
                    <c:v>8</c:v>
                  </c:pt>
                  <c:pt idx="5">
                    <c:v>9</c:v>
                  </c:pt>
                  <c:pt idx="6">
                    <c:v>10</c:v>
                  </c:pt>
                  <c:pt idx="7">
                    <c:v>11</c:v>
                  </c:pt>
                  <c:pt idx="8">
                    <c:v>12</c:v>
                  </c:pt>
                  <c:pt idx="9">
                    <c:v>1</c:v>
                  </c:pt>
                  <c:pt idx="10">
                    <c:v>2</c:v>
                  </c:pt>
                  <c:pt idx="11">
                    <c:v>3</c:v>
                  </c:pt>
                  <c:pt idx="12">
                    <c:v>4</c:v>
                  </c:pt>
                  <c:pt idx="13">
                    <c:v>5</c:v>
                  </c:pt>
                  <c:pt idx="14">
                    <c:v>6</c:v>
                  </c:pt>
                  <c:pt idx="15">
                    <c:v>7</c:v>
                  </c:pt>
                  <c:pt idx="16">
                    <c:v>8</c:v>
                  </c:pt>
                  <c:pt idx="17">
                    <c:v>9</c:v>
                  </c:pt>
                  <c:pt idx="18">
                    <c:v>10</c:v>
                  </c:pt>
                  <c:pt idx="19">
                    <c:v>11</c:v>
                  </c:pt>
                  <c:pt idx="20">
                    <c:v>12</c:v>
                  </c:pt>
                  <c:pt idx="21">
                    <c:v>1</c:v>
                  </c:pt>
                  <c:pt idx="22">
                    <c:v>2</c:v>
                  </c:pt>
                  <c:pt idx="23">
                    <c:v>3</c:v>
                  </c:pt>
                  <c:pt idx="24">
                    <c:v>4</c:v>
                  </c:pt>
                  <c:pt idx="25">
                    <c:v>5</c:v>
                  </c:pt>
                  <c:pt idx="26">
                    <c:v>6</c:v>
                  </c:pt>
                  <c:pt idx="27">
                    <c:v>7</c:v>
                  </c:pt>
                  <c:pt idx="28">
                    <c:v>8</c:v>
                  </c:pt>
                  <c:pt idx="29">
                    <c:v>9</c:v>
                  </c:pt>
                  <c:pt idx="30">
                    <c:v>10</c:v>
                  </c:pt>
                  <c:pt idx="31">
                    <c:v>11</c:v>
                  </c:pt>
                  <c:pt idx="32">
                    <c:v>12</c:v>
                  </c:pt>
                  <c:pt idx="33">
                    <c:v>1</c:v>
                  </c:pt>
                </c:lvl>
                <c:lvl>
                  <c:pt idx="0">
                    <c:v>2020年度</c:v>
                  </c:pt>
                  <c:pt idx="12">
                    <c:v>2021年度</c:v>
                  </c:pt>
                  <c:pt idx="24">
                    <c:v>2022年度</c:v>
                  </c:pt>
                </c:lvl>
              </c:multiLvlStrCache>
            </c:multiLvlStrRef>
          </c:cat>
          <c:val>
            <c:numRef>
              <c:f>Sheet1!$B$4:$AI$4</c:f>
              <c:numCache>
                <c:formatCode>#,##0_);[Red]\(#,##0\)</c:formatCode>
                <c:ptCount val="34"/>
                <c:pt idx="0">
                  <c:v>7</c:v>
                </c:pt>
                <c:pt idx="1">
                  <c:v>0</c:v>
                </c:pt>
                <c:pt idx="2">
                  <c:v>18</c:v>
                </c:pt>
                <c:pt idx="3">
                  <c:v>46</c:v>
                </c:pt>
                <c:pt idx="4">
                  <c:v>52</c:v>
                </c:pt>
                <c:pt idx="5">
                  <c:v>64</c:v>
                </c:pt>
                <c:pt idx="6">
                  <c:v>80</c:v>
                </c:pt>
                <c:pt idx="7">
                  <c:v>67</c:v>
                </c:pt>
                <c:pt idx="8">
                  <c:v>43</c:v>
                </c:pt>
                <c:pt idx="9">
                  <c:v>41</c:v>
                </c:pt>
                <c:pt idx="10">
                  <c:v>42</c:v>
                </c:pt>
                <c:pt idx="11">
                  <c:v>86</c:v>
                </c:pt>
                <c:pt idx="12">
                  <c:v>59</c:v>
                </c:pt>
                <c:pt idx="13">
                  <c:v>5</c:v>
                </c:pt>
                <c:pt idx="14">
                  <c:v>0</c:v>
                </c:pt>
                <c:pt idx="15">
                  <c:v>0</c:v>
                </c:pt>
                <c:pt idx="16">
                  <c:v>0</c:v>
                </c:pt>
                <c:pt idx="17">
                  <c:v>0</c:v>
                </c:pt>
                <c:pt idx="18">
                  <c:v>0</c:v>
                </c:pt>
                <c:pt idx="19">
                  <c:v>0</c:v>
                </c:pt>
                <c:pt idx="20">
                  <c:v>51</c:v>
                </c:pt>
                <c:pt idx="21">
                  <c:v>58</c:v>
                </c:pt>
                <c:pt idx="22">
                  <c:v>51</c:v>
                </c:pt>
                <c:pt idx="23">
                  <c:v>81</c:v>
                </c:pt>
                <c:pt idx="24">
                  <c:v>68</c:v>
                </c:pt>
                <c:pt idx="25">
                  <c:v>59</c:v>
                </c:pt>
                <c:pt idx="26">
                  <c:v>75</c:v>
                </c:pt>
                <c:pt idx="27">
                  <c:v>73</c:v>
                </c:pt>
                <c:pt idx="28">
                  <c:v>69</c:v>
                </c:pt>
                <c:pt idx="29">
                  <c:v>65</c:v>
                </c:pt>
                <c:pt idx="30">
                  <c:v>75</c:v>
                </c:pt>
                <c:pt idx="31">
                  <c:v>76</c:v>
                </c:pt>
                <c:pt idx="32">
                  <c:v>63</c:v>
                </c:pt>
                <c:pt idx="33">
                  <c:v>71</c:v>
                </c:pt>
              </c:numCache>
            </c:numRef>
          </c:val>
          <c:extLst>
            <c:ext xmlns:c16="http://schemas.microsoft.com/office/drawing/2014/chart" uri="{C3380CC4-5D6E-409C-BE32-E72D297353CC}">
              <c16:uniqueId val="{0000001A-BC5A-472A-898A-E5754D7DD893}"/>
            </c:ext>
          </c:extLst>
        </c:ser>
        <c:dLbls>
          <c:showLegendKey val="0"/>
          <c:showVal val="0"/>
          <c:showCatName val="0"/>
          <c:showSerName val="0"/>
          <c:showPercent val="0"/>
          <c:showBubbleSize val="0"/>
        </c:dLbls>
        <c:gapWidth val="150"/>
        <c:overlap val="-27"/>
        <c:axId val="508155880"/>
        <c:axId val="508161128"/>
      </c:barChart>
      <c:catAx>
        <c:axId val="5081558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7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508161128"/>
        <c:crosses val="autoZero"/>
        <c:auto val="1"/>
        <c:lblAlgn val="ctr"/>
        <c:lblOffset val="100"/>
        <c:noMultiLvlLbl val="0"/>
      </c:catAx>
      <c:valAx>
        <c:axId val="508161128"/>
        <c:scaling>
          <c:orientation val="minMax"/>
          <c:max val="90"/>
        </c:scaling>
        <c:delete val="0"/>
        <c:axPos val="l"/>
        <c:majorGridlines>
          <c:spPr>
            <a:ln w="9525" cap="flat" cmpd="sng" algn="ctr">
              <a:solidFill>
                <a:schemeClr val="tx1">
                  <a:lumMod val="15000"/>
                  <a:lumOff val="85000"/>
                </a:schemeClr>
              </a:solidFill>
              <a:round/>
            </a:ln>
            <a:effectLst/>
          </c:spPr>
        </c:majorGridlines>
        <c:numFmt formatCode="#,##0_);[Red]\(#,##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508155880"/>
        <c:crosses val="autoZero"/>
        <c:crossBetween val="between"/>
        <c:majorUnit val="10"/>
      </c:valAx>
      <c:spPr>
        <a:noFill/>
        <a:ln>
          <a:noFill/>
        </a:ln>
      </c:spPr>
    </c:plotArea>
    <c:plotVisOnly val="1"/>
    <c:dispBlanksAs val="gap"/>
    <c:showDLblsOverMax val="0"/>
  </c:chart>
  <c:spPr>
    <a:noFill/>
    <a:ln w="9525" cap="flat" cmpd="sng" algn="ctr">
      <a:noFill/>
      <a:round/>
    </a:ln>
    <a:effectLst/>
  </c:spPr>
  <c:txPr>
    <a:bodyPr/>
    <a:lstStyle/>
    <a:p>
      <a:pPr>
        <a:defRPr sz="800">
          <a:solidFill>
            <a:sysClr val="windowText" lastClr="000000"/>
          </a:solidFill>
          <a:latin typeface="Meiryo UI" panose="020B0604030504040204" pitchFamily="50" charset="-128"/>
          <a:ea typeface="Meiryo UI" panose="020B0604030504040204" pitchFamily="50" charset="-128"/>
        </a:defRPr>
      </a:pPr>
      <a:endParaRPr lang="ja-JP"/>
    </a:p>
  </c:txPr>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2045959595959599E-2"/>
          <c:y val="6.4675925925925928E-2"/>
          <c:w val="0.90909040404040409"/>
          <c:h val="0.70753942652329749"/>
        </c:manualLayout>
      </c:layout>
      <c:barChart>
        <c:barDir val="col"/>
        <c:grouping val="clustered"/>
        <c:varyColors val="0"/>
        <c:ser>
          <c:idx val="0"/>
          <c:order val="0"/>
          <c:tx>
            <c:strRef>
              <c:f>Sheet1!$A$4</c:f>
              <c:strCache>
                <c:ptCount val="1"/>
                <c:pt idx="0">
                  <c:v>開催件数</c:v>
                </c:pt>
              </c:strCache>
            </c:strRef>
          </c:tx>
          <c:spPr>
            <a:solidFill>
              <a:schemeClr val="accent1"/>
            </a:solidFill>
            <a:ln>
              <a:noFill/>
            </a:ln>
            <a:effectLst/>
          </c:spPr>
          <c:invertIfNegative val="0"/>
          <c:dLbls>
            <c:dLbl>
              <c:idx val="8"/>
              <c:layout>
                <c:manualLayout>
                  <c:x val="0"/>
                  <c:y val="2.313592950646229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591-4C2D-9BA3-F2B484EEDE73}"/>
                </c:ext>
              </c:extLst>
            </c:dLbl>
            <c:dLbl>
              <c:idx val="10"/>
              <c:layout>
                <c:manualLayout>
                  <c:x val="-5.9222964613052423E-17"/>
                  <c:y val="3.470389425969352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591-4C2D-9BA3-F2B484EEDE73}"/>
                </c:ext>
              </c:extLst>
            </c:dLbl>
            <c:dLbl>
              <c:idx val="11"/>
              <c:layout>
                <c:manualLayout>
                  <c:x val="5.9222964613052423E-17"/>
                  <c:y val="2.891991188307793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A591-4C2D-9BA3-F2B484EEDE73}"/>
                </c:ext>
              </c:extLst>
            </c:dLbl>
            <c:dLbl>
              <c:idx val="17"/>
              <c:layout>
                <c:manualLayout>
                  <c:x val="-1.1844592922610485E-16"/>
                  <c:y val="2.891991188307793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A591-4C2D-9BA3-F2B484EEDE73}"/>
                </c:ext>
              </c:extLst>
            </c:dLbl>
            <c:dLbl>
              <c:idx val="19"/>
              <c:layout>
                <c:manualLayout>
                  <c:x val="0"/>
                  <c:y val="3.470389425969352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A591-4C2D-9BA3-F2B484EEDE73}"/>
                </c:ext>
              </c:extLst>
            </c:dLbl>
            <c:dLbl>
              <c:idx val="21"/>
              <c:layout>
                <c:manualLayout>
                  <c:x val="0"/>
                  <c:y val="3.470389425969352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A591-4C2D-9BA3-F2B484EEDE73}"/>
                </c:ext>
              </c:extLst>
            </c:dLbl>
            <c:dLbl>
              <c:idx val="22"/>
              <c:layout>
                <c:manualLayout>
                  <c:x val="0"/>
                  <c:y val="3.470389425969346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A591-4C2D-9BA3-F2B484EEDE73}"/>
                </c:ext>
              </c:extLst>
            </c:dLbl>
            <c:dLbl>
              <c:idx val="24"/>
              <c:layout>
                <c:manualLayout>
                  <c:x val="-1.1844592922610485E-16"/>
                  <c:y val="3.470389425969346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A591-4C2D-9BA3-F2B484EEDE73}"/>
                </c:ext>
              </c:extLst>
            </c:dLbl>
            <c:dLbl>
              <c:idx val="26"/>
              <c:layout>
                <c:manualLayout>
                  <c:x val="0"/>
                  <c:y val="1.13906453204179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A591-4C2D-9BA3-F2B484EEDE73}"/>
                </c:ext>
              </c:extLst>
            </c:dLbl>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Sheet1!$B$2:$AI$3</c:f>
              <c:multiLvlStrCache>
                <c:ptCount val="34"/>
                <c:lvl>
                  <c:pt idx="0">
                    <c:v>4</c:v>
                  </c:pt>
                  <c:pt idx="1">
                    <c:v>5</c:v>
                  </c:pt>
                  <c:pt idx="2">
                    <c:v>6</c:v>
                  </c:pt>
                  <c:pt idx="3">
                    <c:v>7</c:v>
                  </c:pt>
                  <c:pt idx="4">
                    <c:v>8</c:v>
                  </c:pt>
                  <c:pt idx="5">
                    <c:v>9</c:v>
                  </c:pt>
                  <c:pt idx="6">
                    <c:v>10</c:v>
                  </c:pt>
                  <c:pt idx="7">
                    <c:v>11</c:v>
                  </c:pt>
                  <c:pt idx="8">
                    <c:v>12</c:v>
                  </c:pt>
                  <c:pt idx="9">
                    <c:v>1</c:v>
                  </c:pt>
                  <c:pt idx="10">
                    <c:v>2</c:v>
                  </c:pt>
                  <c:pt idx="11">
                    <c:v>3</c:v>
                  </c:pt>
                  <c:pt idx="12">
                    <c:v>4</c:v>
                  </c:pt>
                  <c:pt idx="13">
                    <c:v>5</c:v>
                  </c:pt>
                  <c:pt idx="14">
                    <c:v>6</c:v>
                  </c:pt>
                  <c:pt idx="15">
                    <c:v>7</c:v>
                  </c:pt>
                  <c:pt idx="16">
                    <c:v>8</c:v>
                  </c:pt>
                  <c:pt idx="17">
                    <c:v>9</c:v>
                  </c:pt>
                  <c:pt idx="18">
                    <c:v>10</c:v>
                  </c:pt>
                  <c:pt idx="19">
                    <c:v>11</c:v>
                  </c:pt>
                  <c:pt idx="20">
                    <c:v>12</c:v>
                  </c:pt>
                  <c:pt idx="21">
                    <c:v>1</c:v>
                  </c:pt>
                  <c:pt idx="22">
                    <c:v>2</c:v>
                  </c:pt>
                  <c:pt idx="23">
                    <c:v>3</c:v>
                  </c:pt>
                  <c:pt idx="24">
                    <c:v>4</c:v>
                  </c:pt>
                  <c:pt idx="25">
                    <c:v>5</c:v>
                  </c:pt>
                  <c:pt idx="26">
                    <c:v>6</c:v>
                  </c:pt>
                  <c:pt idx="27">
                    <c:v>7</c:v>
                  </c:pt>
                  <c:pt idx="28">
                    <c:v>8</c:v>
                  </c:pt>
                  <c:pt idx="29">
                    <c:v>9</c:v>
                  </c:pt>
                  <c:pt idx="30">
                    <c:v>10</c:v>
                  </c:pt>
                  <c:pt idx="31">
                    <c:v>11</c:v>
                  </c:pt>
                  <c:pt idx="32">
                    <c:v>12</c:v>
                  </c:pt>
                  <c:pt idx="33">
                    <c:v>1</c:v>
                  </c:pt>
                </c:lvl>
                <c:lvl>
                  <c:pt idx="0">
                    <c:v>2020年度</c:v>
                  </c:pt>
                  <c:pt idx="12">
                    <c:v>2021年度</c:v>
                  </c:pt>
                  <c:pt idx="24">
                    <c:v>2022年度</c:v>
                  </c:pt>
                </c:lvl>
              </c:multiLvlStrCache>
            </c:multiLvlStrRef>
          </c:cat>
          <c:val>
            <c:numRef>
              <c:f>Sheet1!$B$4:$AI$4</c:f>
              <c:numCache>
                <c:formatCode>#,##0_);[Red]\(#,##0\)</c:formatCode>
                <c:ptCount val="34"/>
                <c:pt idx="0">
                  <c:v>0</c:v>
                </c:pt>
                <c:pt idx="1">
                  <c:v>0</c:v>
                </c:pt>
                <c:pt idx="2">
                  <c:v>0</c:v>
                </c:pt>
                <c:pt idx="3">
                  <c:v>14</c:v>
                </c:pt>
                <c:pt idx="4">
                  <c:v>3</c:v>
                </c:pt>
                <c:pt idx="5">
                  <c:v>19</c:v>
                </c:pt>
                <c:pt idx="6">
                  <c:v>25</c:v>
                </c:pt>
                <c:pt idx="7">
                  <c:v>19</c:v>
                </c:pt>
                <c:pt idx="8">
                  <c:v>7</c:v>
                </c:pt>
                <c:pt idx="9">
                  <c:v>13</c:v>
                </c:pt>
                <c:pt idx="10">
                  <c:v>17</c:v>
                </c:pt>
                <c:pt idx="11">
                  <c:v>12</c:v>
                </c:pt>
                <c:pt idx="12">
                  <c:v>3</c:v>
                </c:pt>
                <c:pt idx="13">
                  <c:v>0</c:v>
                </c:pt>
                <c:pt idx="14">
                  <c:v>20</c:v>
                </c:pt>
                <c:pt idx="15">
                  <c:v>14</c:v>
                </c:pt>
                <c:pt idx="16">
                  <c:v>10</c:v>
                </c:pt>
                <c:pt idx="17">
                  <c:v>17</c:v>
                </c:pt>
                <c:pt idx="18">
                  <c:v>20</c:v>
                </c:pt>
                <c:pt idx="19">
                  <c:v>17</c:v>
                </c:pt>
                <c:pt idx="20">
                  <c:v>4</c:v>
                </c:pt>
                <c:pt idx="21">
                  <c:v>17</c:v>
                </c:pt>
                <c:pt idx="22">
                  <c:v>13</c:v>
                </c:pt>
                <c:pt idx="23">
                  <c:v>14</c:v>
                </c:pt>
                <c:pt idx="24">
                  <c:v>12</c:v>
                </c:pt>
                <c:pt idx="25">
                  <c:v>13</c:v>
                </c:pt>
                <c:pt idx="26">
                  <c:v>21</c:v>
                </c:pt>
                <c:pt idx="27">
                  <c:v>13</c:v>
                </c:pt>
                <c:pt idx="28">
                  <c:v>9</c:v>
                </c:pt>
                <c:pt idx="29">
                  <c:v>22</c:v>
                </c:pt>
                <c:pt idx="30">
                  <c:v>20</c:v>
                </c:pt>
                <c:pt idx="31">
                  <c:v>29</c:v>
                </c:pt>
                <c:pt idx="32">
                  <c:v>13</c:v>
                </c:pt>
                <c:pt idx="33">
                  <c:v>23</c:v>
                </c:pt>
              </c:numCache>
            </c:numRef>
          </c:val>
          <c:extLst>
            <c:ext xmlns:c16="http://schemas.microsoft.com/office/drawing/2014/chart" uri="{C3380CC4-5D6E-409C-BE32-E72D297353CC}">
              <c16:uniqueId val="{00000009-A591-4C2D-9BA3-F2B484EEDE73}"/>
            </c:ext>
          </c:extLst>
        </c:ser>
        <c:dLbls>
          <c:showLegendKey val="0"/>
          <c:showVal val="0"/>
          <c:showCatName val="0"/>
          <c:showSerName val="0"/>
          <c:showPercent val="0"/>
          <c:showBubbleSize val="0"/>
        </c:dLbls>
        <c:gapWidth val="150"/>
        <c:overlap val="-27"/>
        <c:axId val="508155880"/>
        <c:axId val="508161128"/>
      </c:barChart>
      <c:catAx>
        <c:axId val="5081558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7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508161128"/>
        <c:crosses val="autoZero"/>
        <c:auto val="1"/>
        <c:lblAlgn val="ctr"/>
        <c:lblOffset val="100"/>
        <c:noMultiLvlLbl val="0"/>
      </c:catAx>
      <c:valAx>
        <c:axId val="508161128"/>
        <c:scaling>
          <c:orientation val="minMax"/>
        </c:scaling>
        <c:delete val="0"/>
        <c:axPos val="l"/>
        <c:majorGridlines>
          <c:spPr>
            <a:ln w="9525" cap="flat" cmpd="sng" algn="ctr">
              <a:solidFill>
                <a:schemeClr val="tx1">
                  <a:lumMod val="15000"/>
                  <a:lumOff val="85000"/>
                </a:schemeClr>
              </a:solidFill>
              <a:round/>
            </a:ln>
            <a:effectLst/>
          </c:spPr>
        </c:majorGridlines>
        <c:numFmt formatCode="#,##0_);[Red]\(#,##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508155880"/>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sz="800">
          <a:solidFill>
            <a:sysClr val="windowText" lastClr="000000"/>
          </a:solidFill>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278232323232323E-2"/>
          <c:y val="6.4675925925925942E-2"/>
          <c:w val="0.89331843434343439"/>
          <c:h val="0.71607965126254269"/>
        </c:manualLayout>
      </c:layout>
      <c:barChart>
        <c:barDir val="col"/>
        <c:grouping val="clustered"/>
        <c:varyColors val="0"/>
        <c:ser>
          <c:idx val="0"/>
          <c:order val="0"/>
          <c:tx>
            <c:strRef>
              <c:f>Sheet1!$A$8</c:f>
              <c:strCache>
                <c:ptCount val="1"/>
                <c:pt idx="0">
                  <c:v>開催件数</c:v>
                </c:pt>
              </c:strCache>
            </c:strRef>
          </c:tx>
          <c:spPr>
            <a:solidFill>
              <a:schemeClr val="accent1"/>
            </a:solidFill>
            <a:ln>
              <a:noFill/>
            </a:ln>
            <a:effectLst/>
          </c:spPr>
          <c:invertIfNegative val="0"/>
          <c:dLbls>
            <c:dLbl>
              <c:idx val="0"/>
              <c:layout>
                <c:manualLayout>
                  <c:x val="0"/>
                  <c:y val="1.679894179894177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462-4E61-831C-9BF411230A9C}"/>
                </c:ext>
              </c:extLst>
            </c:dLbl>
            <c:dLbl>
              <c:idx val="1"/>
              <c:layout>
                <c:manualLayout>
                  <c:x val="-2.9397808542155256E-17"/>
                  <c:y val="1.679894179894179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462-4E61-831C-9BF411230A9C}"/>
                </c:ext>
              </c:extLst>
            </c:dLbl>
            <c:dLbl>
              <c:idx val="2"/>
              <c:layout>
                <c:manualLayout>
                  <c:x val="-2.9397808542155256E-17"/>
                  <c:y val="2.239858906525573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B462-4E61-831C-9BF411230A9C}"/>
                </c:ext>
              </c:extLst>
            </c:dLbl>
            <c:dLbl>
              <c:idx val="3"/>
              <c:layout>
                <c:manualLayout>
                  <c:x val="0"/>
                  <c:y val="2.239858906525571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B462-4E61-831C-9BF411230A9C}"/>
                </c:ext>
              </c:extLst>
            </c:dLbl>
            <c:dLbl>
              <c:idx val="4"/>
              <c:layout>
                <c:manualLayout>
                  <c:x val="0"/>
                  <c:y val="1.679894179894179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B462-4E61-831C-9BF411230A9C}"/>
                </c:ext>
              </c:extLst>
            </c:dLbl>
            <c:dLbl>
              <c:idx val="5"/>
              <c:layout>
                <c:manualLayout>
                  <c:x val="5.8795617084310512E-17"/>
                  <c:y val="3.359788359788359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B462-4E61-831C-9BF411230A9C}"/>
                </c:ext>
              </c:extLst>
            </c:dLbl>
            <c:dLbl>
              <c:idx val="6"/>
              <c:layout>
                <c:manualLayout>
                  <c:x val="0"/>
                  <c:y val="1.679894179894179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B462-4E61-831C-9BF411230A9C}"/>
                </c:ext>
              </c:extLst>
            </c:dLbl>
            <c:dLbl>
              <c:idx val="7"/>
              <c:layout>
                <c:manualLayout>
                  <c:x val="0"/>
                  <c:y val="3.919753086419752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B462-4E61-831C-9BF411230A9C}"/>
                </c:ext>
              </c:extLst>
            </c:dLbl>
            <c:dLbl>
              <c:idx val="8"/>
              <c:layout>
                <c:manualLayout>
                  <c:x val="0"/>
                  <c:y val="2.313592950646229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B462-4E61-831C-9BF411230A9C}"/>
                </c:ext>
              </c:extLst>
            </c:dLbl>
            <c:dLbl>
              <c:idx val="9"/>
              <c:layout>
                <c:manualLayout>
                  <c:x val="0"/>
                  <c:y val="3.359788359788354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B462-4E61-831C-9BF411230A9C}"/>
                </c:ext>
              </c:extLst>
            </c:dLbl>
            <c:dLbl>
              <c:idx val="10"/>
              <c:layout>
                <c:manualLayout>
                  <c:x val="-5.9222964613052423E-17"/>
                  <c:y val="3.470389425969352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B462-4E61-831C-9BF411230A9C}"/>
                </c:ext>
              </c:extLst>
            </c:dLbl>
            <c:dLbl>
              <c:idx val="17"/>
              <c:layout>
                <c:manualLayout>
                  <c:x val="-1.1844592922610485E-16"/>
                  <c:y val="2.891991188307793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B462-4E61-831C-9BF411230A9C}"/>
                </c:ext>
              </c:extLst>
            </c:dLbl>
            <c:dLbl>
              <c:idx val="19"/>
              <c:layout>
                <c:manualLayout>
                  <c:x val="0"/>
                  <c:y val="3.470389425969352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B462-4E61-831C-9BF411230A9C}"/>
                </c:ext>
              </c:extLst>
            </c:dLbl>
            <c:dLbl>
              <c:idx val="21"/>
              <c:layout>
                <c:manualLayout>
                  <c:x val="0"/>
                  <c:y val="3.470389425969352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B462-4E61-831C-9BF411230A9C}"/>
                </c:ext>
              </c:extLst>
            </c:dLbl>
            <c:dLbl>
              <c:idx val="22"/>
              <c:layout>
                <c:manualLayout>
                  <c:x val="0"/>
                  <c:y val="3.470389425969346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B462-4E61-831C-9BF411230A9C}"/>
                </c:ext>
              </c:extLst>
            </c:dLbl>
            <c:dLbl>
              <c:idx val="24"/>
              <c:layout>
                <c:manualLayout>
                  <c:x val="-1.1844592922610485E-16"/>
                  <c:y val="3.470389425969346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B462-4E61-831C-9BF411230A9C}"/>
                </c:ext>
              </c:extLst>
            </c:dLbl>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Sheet1!$B$7:$M$7</c:f>
              <c:numCache>
                <c:formatCode>General</c:formatCode>
                <c:ptCount val="12"/>
                <c:pt idx="0">
                  <c:v>2011</c:v>
                </c:pt>
                <c:pt idx="1">
                  <c:v>2012</c:v>
                </c:pt>
                <c:pt idx="2">
                  <c:v>2013</c:v>
                </c:pt>
                <c:pt idx="3">
                  <c:v>2014</c:v>
                </c:pt>
                <c:pt idx="4">
                  <c:v>2015</c:v>
                </c:pt>
                <c:pt idx="5">
                  <c:v>2016</c:v>
                </c:pt>
                <c:pt idx="6">
                  <c:v>2017</c:v>
                </c:pt>
                <c:pt idx="7">
                  <c:v>2018</c:v>
                </c:pt>
                <c:pt idx="8">
                  <c:v>2019</c:v>
                </c:pt>
                <c:pt idx="9">
                  <c:v>2020</c:v>
                </c:pt>
                <c:pt idx="10">
                  <c:v>2021</c:v>
                </c:pt>
                <c:pt idx="11">
                  <c:v>2022</c:v>
                </c:pt>
              </c:numCache>
            </c:numRef>
          </c:cat>
          <c:val>
            <c:numRef>
              <c:f>Sheet1!$B$8:$M$8</c:f>
              <c:numCache>
                <c:formatCode>General</c:formatCode>
                <c:ptCount val="12"/>
                <c:pt idx="0">
                  <c:v>158</c:v>
                </c:pt>
                <c:pt idx="1">
                  <c:v>161</c:v>
                </c:pt>
                <c:pt idx="2">
                  <c:v>177</c:v>
                </c:pt>
                <c:pt idx="3">
                  <c:v>202</c:v>
                </c:pt>
                <c:pt idx="4">
                  <c:v>199</c:v>
                </c:pt>
                <c:pt idx="5">
                  <c:v>221</c:v>
                </c:pt>
                <c:pt idx="6">
                  <c:v>215</c:v>
                </c:pt>
                <c:pt idx="7">
                  <c:v>233</c:v>
                </c:pt>
                <c:pt idx="8">
                  <c:v>215</c:v>
                </c:pt>
                <c:pt idx="9" formatCode="#,##0_);[Red]\(#,##0\)">
                  <c:v>129</c:v>
                </c:pt>
                <c:pt idx="10" formatCode="#,##0_);[Red]\(#,##0\)">
                  <c:v>149</c:v>
                </c:pt>
                <c:pt idx="11" formatCode="#,##0_);[Red]\(#,##0\)">
                  <c:v>175</c:v>
                </c:pt>
              </c:numCache>
            </c:numRef>
          </c:val>
          <c:extLst>
            <c:ext xmlns:c16="http://schemas.microsoft.com/office/drawing/2014/chart" uri="{C3380CC4-5D6E-409C-BE32-E72D297353CC}">
              <c16:uniqueId val="{00000010-B462-4E61-831C-9BF411230A9C}"/>
            </c:ext>
          </c:extLst>
        </c:ser>
        <c:dLbls>
          <c:showLegendKey val="0"/>
          <c:showVal val="0"/>
          <c:showCatName val="0"/>
          <c:showSerName val="0"/>
          <c:showPercent val="0"/>
          <c:showBubbleSize val="0"/>
        </c:dLbls>
        <c:gapWidth val="150"/>
        <c:overlap val="-27"/>
        <c:axId val="508155880"/>
        <c:axId val="508161128"/>
      </c:barChart>
      <c:catAx>
        <c:axId val="5081558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508161128"/>
        <c:crosses val="autoZero"/>
        <c:auto val="1"/>
        <c:lblAlgn val="ctr"/>
        <c:lblOffset val="100"/>
        <c:noMultiLvlLbl val="0"/>
      </c:catAx>
      <c:valAx>
        <c:axId val="50816112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508155880"/>
        <c:crosses val="autoZero"/>
        <c:crossBetween val="between"/>
      </c:valAx>
    </c:plotArea>
    <c:plotVisOnly val="1"/>
    <c:dispBlanksAs val="gap"/>
    <c:showDLblsOverMax val="0"/>
  </c:chart>
  <c:spPr>
    <a:noFill/>
    <a:ln w="9525" cap="flat" cmpd="sng" algn="ctr">
      <a:noFill/>
      <a:round/>
    </a:ln>
    <a:effectLst/>
  </c:spPr>
  <c:txPr>
    <a:bodyPr/>
    <a:lstStyle/>
    <a:p>
      <a:pPr>
        <a:defRPr sz="800">
          <a:solidFill>
            <a:sysClr val="windowText" lastClr="000000"/>
          </a:solidFill>
          <a:latin typeface="Meiryo UI" panose="020B0604030504040204" pitchFamily="50" charset="-128"/>
          <a:ea typeface="Meiryo UI" panose="020B0604030504040204" pitchFamily="50" charset="-128"/>
        </a:defRPr>
      </a:pPr>
      <a:endParaRPr lang="ja-JP"/>
    </a:p>
  </c:txPr>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Sheet1!$A$3</c:f>
              <c:strCache>
                <c:ptCount val="1"/>
                <c:pt idx="0">
                  <c:v>大阪市</c:v>
                </c:pt>
              </c:strCache>
            </c:strRef>
          </c:tx>
          <c:spPr>
            <a:ln w="28575" cap="rnd">
              <a:solidFill>
                <a:schemeClr val="accent1"/>
              </a:solidFill>
              <a:prstDash val="solid"/>
              <a:round/>
            </a:ln>
            <a:effectLst/>
          </c:spPr>
          <c:marker>
            <c:symbol val="circle"/>
            <c:size val="16"/>
            <c:spPr>
              <a:solidFill>
                <a:schemeClr val="accent1"/>
              </a:solidFill>
              <a:ln w="9525">
                <a:solidFill>
                  <a:schemeClr val="accent1"/>
                </a:solidFill>
              </a:ln>
              <a:effectLst/>
            </c:spPr>
          </c:marker>
          <c:dLbls>
            <c:spPr>
              <a:noFill/>
              <a:ln>
                <a:noFill/>
              </a:ln>
              <a:effectLst/>
            </c:spPr>
            <c:txPr>
              <a:bodyPr rot="0" spcFirstLastPara="1" vertOverflow="ellipsis" vert="horz" wrap="square" anchor="ctr" anchorCtr="1"/>
              <a:lstStyle/>
              <a:p>
                <a:pPr>
                  <a:defRPr sz="1200" b="1" i="0" u="none" strike="noStrike" kern="1200" baseline="0">
                    <a:solidFill>
                      <a:schemeClr val="bg1"/>
                    </a:solidFill>
                    <a:latin typeface="Meiryo UI" panose="020B0604030504040204" pitchFamily="50" charset="-128"/>
                    <a:ea typeface="Meiryo UI" panose="020B0604030504040204"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Sheet1!$B$2:$F$2</c:f>
              <c:numCache>
                <c:formatCode>General</c:formatCode>
                <c:ptCount val="5"/>
                <c:pt idx="0">
                  <c:v>2018</c:v>
                </c:pt>
                <c:pt idx="1">
                  <c:v>2019</c:v>
                </c:pt>
                <c:pt idx="2">
                  <c:v>2020</c:v>
                </c:pt>
                <c:pt idx="3">
                  <c:v>2021</c:v>
                </c:pt>
                <c:pt idx="4">
                  <c:v>2022</c:v>
                </c:pt>
              </c:numCache>
            </c:numRef>
          </c:cat>
          <c:val>
            <c:numRef>
              <c:f>Sheet1!$B$3:$F$3</c:f>
              <c:numCache>
                <c:formatCode>0;0</c:formatCode>
                <c:ptCount val="5"/>
                <c:pt idx="0">
                  <c:v>-3</c:v>
                </c:pt>
                <c:pt idx="1">
                  <c:v>-3</c:v>
                </c:pt>
                <c:pt idx="2">
                  <c:v>-2</c:v>
                </c:pt>
                <c:pt idx="3">
                  <c:v>-1</c:v>
                </c:pt>
                <c:pt idx="4">
                  <c:v>-1</c:v>
                </c:pt>
              </c:numCache>
            </c:numRef>
          </c:val>
          <c:smooth val="0"/>
          <c:extLst>
            <c:ext xmlns:c16="http://schemas.microsoft.com/office/drawing/2014/chart" uri="{C3380CC4-5D6E-409C-BE32-E72D297353CC}">
              <c16:uniqueId val="{00000000-202D-40D7-ACC4-73750D01314B}"/>
            </c:ext>
          </c:extLst>
        </c:ser>
        <c:ser>
          <c:idx val="1"/>
          <c:order val="1"/>
          <c:tx>
            <c:strRef>
              <c:f>Sheet1!$A$4</c:f>
              <c:strCache>
                <c:ptCount val="1"/>
                <c:pt idx="0">
                  <c:v>京都市</c:v>
                </c:pt>
              </c:strCache>
            </c:strRef>
          </c:tx>
          <c:spPr>
            <a:ln w="28575" cap="rnd">
              <a:solidFill>
                <a:schemeClr val="accent2"/>
              </a:solidFill>
              <a:prstDash val="sysDot"/>
              <a:round/>
            </a:ln>
            <a:effectLst/>
          </c:spPr>
          <c:marker>
            <c:symbol val="circle"/>
            <c:size val="16"/>
            <c:spPr>
              <a:solidFill>
                <a:schemeClr val="accent2"/>
              </a:solidFill>
              <a:ln w="9525">
                <a:solidFill>
                  <a:schemeClr val="accent2"/>
                </a:solidFill>
              </a:ln>
              <a:effectLst/>
            </c:spPr>
          </c:marker>
          <c:dLbls>
            <c:spPr>
              <a:noFill/>
              <a:ln>
                <a:noFill/>
              </a:ln>
              <a:effectLst/>
            </c:spPr>
            <c:txPr>
              <a:bodyPr rot="0" spcFirstLastPara="1" vertOverflow="ellipsis" vert="horz" wrap="square" anchor="ctr" anchorCtr="1"/>
              <a:lstStyle/>
              <a:p>
                <a:pPr>
                  <a:defRPr sz="1200" b="1" i="0" u="none" strike="noStrike" kern="1200" baseline="0">
                    <a:solidFill>
                      <a:schemeClr val="bg1"/>
                    </a:solidFill>
                    <a:latin typeface="Meiryo UI" panose="020B0604030504040204" pitchFamily="50" charset="-128"/>
                    <a:ea typeface="Meiryo UI" panose="020B0604030504040204"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Sheet1!$B$2:$F$2</c:f>
              <c:numCache>
                <c:formatCode>General</c:formatCode>
                <c:ptCount val="5"/>
                <c:pt idx="0">
                  <c:v>2018</c:v>
                </c:pt>
                <c:pt idx="1">
                  <c:v>2019</c:v>
                </c:pt>
                <c:pt idx="2">
                  <c:v>2020</c:v>
                </c:pt>
                <c:pt idx="3">
                  <c:v>2021</c:v>
                </c:pt>
                <c:pt idx="4">
                  <c:v>2022</c:v>
                </c:pt>
              </c:numCache>
            </c:numRef>
          </c:cat>
          <c:val>
            <c:numRef>
              <c:f>Sheet1!$B$4:$F$4</c:f>
              <c:numCache>
                <c:formatCode>0;0</c:formatCode>
                <c:ptCount val="5"/>
                <c:pt idx="0">
                  <c:v>-1</c:v>
                </c:pt>
                <c:pt idx="1">
                  <c:v>-1</c:v>
                </c:pt>
                <c:pt idx="2">
                  <c:v>-1</c:v>
                </c:pt>
                <c:pt idx="3">
                  <c:v>-2</c:v>
                </c:pt>
                <c:pt idx="4">
                  <c:v>-2</c:v>
                </c:pt>
              </c:numCache>
            </c:numRef>
          </c:val>
          <c:smooth val="0"/>
          <c:extLst>
            <c:ext xmlns:c16="http://schemas.microsoft.com/office/drawing/2014/chart" uri="{C3380CC4-5D6E-409C-BE32-E72D297353CC}">
              <c16:uniqueId val="{00000001-202D-40D7-ACC4-73750D01314B}"/>
            </c:ext>
          </c:extLst>
        </c:ser>
        <c:ser>
          <c:idx val="2"/>
          <c:order val="2"/>
          <c:tx>
            <c:strRef>
              <c:f>Sheet1!$A$5</c:f>
              <c:strCache>
                <c:ptCount val="1"/>
                <c:pt idx="0">
                  <c:v>福岡市</c:v>
                </c:pt>
              </c:strCache>
            </c:strRef>
          </c:tx>
          <c:spPr>
            <a:ln w="28575" cap="rnd">
              <a:solidFill>
                <a:schemeClr val="accent3"/>
              </a:solidFill>
              <a:prstDash val="dash"/>
              <a:round/>
            </a:ln>
            <a:effectLst/>
          </c:spPr>
          <c:marker>
            <c:symbol val="circle"/>
            <c:size val="16"/>
            <c:spPr>
              <a:solidFill>
                <a:schemeClr val="accent3"/>
              </a:solidFill>
              <a:ln w="9525">
                <a:solidFill>
                  <a:schemeClr val="accent3"/>
                </a:solidFill>
              </a:ln>
              <a:effectLst/>
            </c:spPr>
          </c:marker>
          <c:dLbls>
            <c:spPr>
              <a:noFill/>
              <a:ln>
                <a:noFill/>
              </a:ln>
              <a:effectLst/>
            </c:spPr>
            <c:txPr>
              <a:bodyPr rot="0" spcFirstLastPara="1" vertOverflow="ellipsis" vert="horz" wrap="square" anchor="ctr" anchorCtr="1"/>
              <a:lstStyle/>
              <a:p>
                <a:pPr>
                  <a:defRPr sz="1200" b="1" i="0" u="none" strike="noStrike" kern="1200" baseline="0">
                    <a:solidFill>
                      <a:schemeClr val="bg1"/>
                    </a:solidFill>
                    <a:latin typeface="Meiryo UI" panose="020B0604030504040204" pitchFamily="50" charset="-128"/>
                    <a:ea typeface="Meiryo UI" panose="020B0604030504040204"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Sheet1!$B$2:$F$2</c:f>
              <c:numCache>
                <c:formatCode>General</c:formatCode>
                <c:ptCount val="5"/>
                <c:pt idx="0">
                  <c:v>2018</c:v>
                </c:pt>
                <c:pt idx="1">
                  <c:v>2019</c:v>
                </c:pt>
                <c:pt idx="2">
                  <c:v>2020</c:v>
                </c:pt>
                <c:pt idx="3">
                  <c:v>2021</c:v>
                </c:pt>
                <c:pt idx="4">
                  <c:v>2022</c:v>
                </c:pt>
              </c:numCache>
            </c:numRef>
          </c:cat>
          <c:val>
            <c:numRef>
              <c:f>Sheet1!$B$5:$F$5</c:f>
              <c:numCache>
                <c:formatCode>0;0</c:formatCode>
                <c:ptCount val="5"/>
                <c:pt idx="0">
                  <c:v>-2</c:v>
                </c:pt>
                <c:pt idx="1">
                  <c:v>-2</c:v>
                </c:pt>
                <c:pt idx="2">
                  <c:v>-3</c:v>
                </c:pt>
                <c:pt idx="3">
                  <c:v>-3</c:v>
                </c:pt>
                <c:pt idx="4">
                  <c:v>-3</c:v>
                </c:pt>
              </c:numCache>
            </c:numRef>
          </c:val>
          <c:smooth val="0"/>
          <c:extLst>
            <c:ext xmlns:c16="http://schemas.microsoft.com/office/drawing/2014/chart" uri="{C3380CC4-5D6E-409C-BE32-E72D297353CC}">
              <c16:uniqueId val="{00000002-202D-40D7-ACC4-73750D01314B}"/>
            </c:ext>
          </c:extLst>
        </c:ser>
        <c:dLbls>
          <c:showLegendKey val="0"/>
          <c:showVal val="0"/>
          <c:showCatName val="0"/>
          <c:showSerName val="0"/>
          <c:showPercent val="0"/>
          <c:showBubbleSize val="0"/>
        </c:dLbls>
        <c:marker val="1"/>
        <c:smooth val="0"/>
        <c:axId val="492170144"/>
        <c:axId val="492166536"/>
      </c:lineChart>
      <c:catAx>
        <c:axId val="492170144"/>
        <c:scaling>
          <c:orientation val="minMax"/>
        </c:scaling>
        <c:delete val="0"/>
        <c:axPos val="b"/>
        <c:numFmt formatCode="General" sourceLinked="1"/>
        <c:majorTickMark val="none"/>
        <c:minorTickMark val="none"/>
        <c:tickLblPos val="low"/>
        <c:spPr>
          <a:noFill/>
          <a:ln w="9525" cap="flat" cmpd="sng" algn="ctr">
            <a:noFill/>
            <a:round/>
          </a:ln>
          <a:effectLst/>
        </c:spPr>
        <c:txPr>
          <a:bodyPr rot="-60000000" spcFirstLastPara="1" vertOverflow="ellipsis" vert="horz" wrap="square" anchor="ctr" anchorCtr="1"/>
          <a:lstStyle/>
          <a:p>
            <a:pPr>
              <a:defRPr sz="1000" b="1"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492166536"/>
        <c:crosses val="autoZero"/>
        <c:auto val="1"/>
        <c:lblAlgn val="ctr"/>
        <c:lblOffset val="100"/>
        <c:noMultiLvlLbl val="0"/>
      </c:catAx>
      <c:valAx>
        <c:axId val="492166536"/>
        <c:scaling>
          <c:orientation val="minMax"/>
        </c:scaling>
        <c:delete val="1"/>
        <c:axPos val="l"/>
        <c:numFmt formatCode="0;0" sourceLinked="1"/>
        <c:majorTickMark val="none"/>
        <c:minorTickMark val="none"/>
        <c:tickLblPos val="nextTo"/>
        <c:crossAx val="492170144"/>
        <c:crosses val="autoZero"/>
        <c:crossBetween val="between"/>
      </c:valAx>
      <c:spPr>
        <a:noFill/>
        <a:ln w="25400">
          <a:noFill/>
        </a:ln>
        <a:effectLst/>
      </c:spPr>
    </c:plotArea>
    <c:plotVisOnly val="1"/>
    <c:dispBlanksAs val="gap"/>
    <c:showDLblsOverMax val="0"/>
  </c:chart>
  <c:spPr>
    <a:noFill/>
    <a:ln w="9525" cap="flat" cmpd="sng" algn="ctr">
      <a:noFill/>
      <a:round/>
    </a:ln>
    <a:effectLst/>
  </c:spPr>
  <c:txPr>
    <a:bodyPr/>
    <a:lstStyle/>
    <a:p>
      <a:pPr>
        <a:defRPr>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8328587962962969E-2"/>
          <c:y val="5.4154483430799219E-2"/>
          <c:w val="0.88292199074074063"/>
          <c:h val="0.61794716696745533"/>
        </c:manualLayout>
      </c:layout>
      <c:barChart>
        <c:barDir val="col"/>
        <c:grouping val="clustered"/>
        <c:varyColors val="0"/>
        <c:ser>
          <c:idx val="0"/>
          <c:order val="0"/>
          <c:tx>
            <c:strRef>
              <c:f>新規陽性者数!$A$4</c:f>
              <c:strCache>
                <c:ptCount val="1"/>
                <c:pt idx="0">
                  <c:v>陽性者数</c:v>
                </c:pt>
              </c:strCache>
            </c:strRef>
          </c:tx>
          <c:spPr>
            <a:solidFill>
              <a:schemeClr val="accent1">
                <a:lumMod val="40000"/>
                <a:lumOff val="60000"/>
                <a:alpha val="40000"/>
              </a:schemeClr>
            </a:solidFill>
            <a:ln>
              <a:solidFill>
                <a:schemeClr val="accent1">
                  <a:lumMod val="40000"/>
                  <a:lumOff val="60000"/>
                  <a:alpha val="40000"/>
                </a:schemeClr>
              </a:solidFill>
            </a:ln>
            <a:effectLst/>
          </c:spPr>
          <c:invertIfNegative val="0"/>
          <c:cat>
            <c:multiLvlStrRef>
              <c:f>新規陽性者数!$B$1:$APY$2</c:f>
              <c:multiLvlStrCache>
                <c:ptCount val="1103"/>
                <c:lvl>
                  <c:pt idx="0">
                    <c:v>1
月</c:v>
                  </c:pt>
                  <c:pt idx="6">
                    <c:v>2
月</c:v>
                  </c:pt>
                  <c:pt idx="35">
                    <c:v>3
月</c:v>
                  </c:pt>
                  <c:pt idx="66">
                    <c:v>4
月</c:v>
                  </c:pt>
                  <c:pt idx="96">
                    <c:v>5
月</c:v>
                  </c:pt>
                  <c:pt idx="127">
                    <c:v>6
月</c:v>
                  </c:pt>
                  <c:pt idx="157">
                    <c:v>7
月</c:v>
                  </c:pt>
                  <c:pt idx="188">
                    <c:v>8
月</c:v>
                  </c:pt>
                  <c:pt idx="219">
                    <c:v>9
月</c:v>
                  </c:pt>
                  <c:pt idx="249">
                    <c:v>10
月</c:v>
                  </c:pt>
                  <c:pt idx="280">
                    <c:v>11
月</c:v>
                  </c:pt>
                  <c:pt idx="310">
                    <c:v>12
月</c:v>
                  </c:pt>
                  <c:pt idx="341">
                    <c:v>1
月</c:v>
                  </c:pt>
                  <c:pt idx="372">
                    <c:v>2
月</c:v>
                  </c:pt>
                  <c:pt idx="400">
                    <c:v>3
月</c:v>
                  </c:pt>
                  <c:pt idx="431">
                    <c:v>4
月</c:v>
                  </c:pt>
                  <c:pt idx="461">
                    <c:v>5
月</c:v>
                  </c:pt>
                  <c:pt idx="492">
                    <c:v>6
月</c:v>
                  </c:pt>
                  <c:pt idx="522">
                    <c:v>7
月</c:v>
                  </c:pt>
                  <c:pt idx="553">
                    <c:v>8
月</c:v>
                  </c:pt>
                  <c:pt idx="584">
                    <c:v>9
月</c:v>
                  </c:pt>
                  <c:pt idx="614">
                    <c:v>10
月</c:v>
                  </c:pt>
                  <c:pt idx="645">
                    <c:v>11
月</c:v>
                  </c:pt>
                  <c:pt idx="675">
                    <c:v>12
月</c:v>
                  </c:pt>
                  <c:pt idx="706">
                    <c:v>1
月</c:v>
                  </c:pt>
                  <c:pt idx="737">
                    <c:v>2
月</c:v>
                  </c:pt>
                  <c:pt idx="765">
                    <c:v>3
月</c:v>
                  </c:pt>
                  <c:pt idx="796">
                    <c:v>4
月</c:v>
                  </c:pt>
                  <c:pt idx="826">
                    <c:v>5
月</c:v>
                  </c:pt>
                  <c:pt idx="857">
                    <c:v>6
月</c:v>
                  </c:pt>
                  <c:pt idx="887">
                    <c:v>7
月</c:v>
                  </c:pt>
                  <c:pt idx="918">
                    <c:v>8
月</c:v>
                  </c:pt>
                  <c:pt idx="949">
                    <c:v>９
月</c:v>
                  </c:pt>
                  <c:pt idx="979">
                    <c:v>10
月</c:v>
                  </c:pt>
                  <c:pt idx="1010">
                    <c:v>11
月</c:v>
                  </c:pt>
                  <c:pt idx="1040">
                    <c:v>12
月</c:v>
                  </c:pt>
                  <c:pt idx="1071">
                    <c:v>1
月</c:v>
                  </c:pt>
                  <c:pt idx="1102">
                    <c:v>2
月</c:v>
                  </c:pt>
                </c:lvl>
                <c:lvl>
                  <c:pt idx="0">
                    <c:v>2020年</c:v>
                  </c:pt>
                  <c:pt idx="341">
                    <c:v>2021年</c:v>
                  </c:pt>
                  <c:pt idx="706">
                    <c:v>2022年</c:v>
                  </c:pt>
                  <c:pt idx="1071">
                    <c:v>2023年</c:v>
                  </c:pt>
                </c:lvl>
              </c:multiLvlStrCache>
            </c:multiLvlStrRef>
          </c:cat>
          <c:val>
            <c:numRef>
              <c:f>新規陽性者数!$B$4:$APY$4</c:f>
              <c:numCache>
                <c:formatCode>#,##0;"△ "#,##0</c:formatCode>
                <c:ptCount val="1116"/>
                <c:pt idx="0">
                  <c:v>0</c:v>
                </c:pt>
                <c:pt idx="1">
                  <c:v>0</c:v>
                </c:pt>
                <c:pt idx="2">
                  <c:v>0</c:v>
                </c:pt>
                <c:pt idx="3">
                  <c:v>1</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1</c:v>
                </c:pt>
                <c:pt idx="33">
                  <c:v>2</c:v>
                </c:pt>
                <c:pt idx="34">
                  <c:v>0</c:v>
                </c:pt>
                <c:pt idx="35">
                  <c:v>0</c:v>
                </c:pt>
                <c:pt idx="36">
                  <c:v>2</c:v>
                </c:pt>
                <c:pt idx="37">
                  <c:v>2</c:v>
                </c:pt>
                <c:pt idx="38">
                  <c:v>9</c:v>
                </c:pt>
                <c:pt idx="39">
                  <c:v>1</c:v>
                </c:pt>
                <c:pt idx="40">
                  <c:v>13</c:v>
                </c:pt>
                <c:pt idx="41">
                  <c:v>10</c:v>
                </c:pt>
                <c:pt idx="42">
                  <c:v>14</c:v>
                </c:pt>
                <c:pt idx="43">
                  <c:v>0</c:v>
                </c:pt>
                <c:pt idx="44">
                  <c:v>18</c:v>
                </c:pt>
                <c:pt idx="45">
                  <c:v>7</c:v>
                </c:pt>
                <c:pt idx="46">
                  <c:v>9</c:v>
                </c:pt>
                <c:pt idx="47">
                  <c:v>3</c:v>
                </c:pt>
                <c:pt idx="48">
                  <c:v>10</c:v>
                </c:pt>
                <c:pt idx="49">
                  <c:v>4</c:v>
                </c:pt>
                <c:pt idx="50">
                  <c:v>2</c:v>
                </c:pt>
                <c:pt idx="51">
                  <c:v>4</c:v>
                </c:pt>
                <c:pt idx="52">
                  <c:v>5</c:v>
                </c:pt>
                <c:pt idx="53">
                  <c:v>2</c:v>
                </c:pt>
                <c:pt idx="54">
                  <c:v>4</c:v>
                </c:pt>
                <c:pt idx="55">
                  <c:v>2</c:v>
                </c:pt>
                <c:pt idx="56">
                  <c:v>6</c:v>
                </c:pt>
                <c:pt idx="57">
                  <c:v>3</c:v>
                </c:pt>
                <c:pt idx="58">
                  <c:v>8</c:v>
                </c:pt>
                <c:pt idx="59">
                  <c:v>7</c:v>
                </c:pt>
                <c:pt idx="60">
                  <c:v>7</c:v>
                </c:pt>
                <c:pt idx="61">
                  <c:v>20</c:v>
                </c:pt>
                <c:pt idx="62">
                  <c:v>15</c:v>
                </c:pt>
                <c:pt idx="63">
                  <c:v>17</c:v>
                </c:pt>
                <c:pt idx="64">
                  <c:v>8</c:v>
                </c:pt>
                <c:pt idx="65">
                  <c:v>28</c:v>
                </c:pt>
                <c:pt idx="66">
                  <c:v>34</c:v>
                </c:pt>
                <c:pt idx="67">
                  <c:v>33</c:v>
                </c:pt>
                <c:pt idx="68">
                  <c:v>35</c:v>
                </c:pt>
                <c:pt idx="69">
                  <c:v>41</c:v>
                </c:pt>
                <c:pt idx="70">
                  <c:v>21</c:v>
                </c:pt>
                <c:pt idx="71">
                  <c:v>20</c:v>
                </c:pt>
                <c:pt idx="72">
                  <c:v>53</c:v>
                </c:pt>
                <c:pt idx="73">
                  <c:v>43</c:v>
                </c:pt>
                <c:pt idx="74">
                  <c:v>92</c:v>
                </c:pt>
                <c:pt idx="75">
                  <c:v>80</c:v>
                </c:pt>
                <c:pt idx="76">
                  <c:v>70</c:v>
                </c:pt>
                <c:pt idx="77">
                  <c:v>45</c:v>
                </c:pt>
                <c:pt idx="78">
                  <c:v>24</c:v>
                </c:pt>
                <c:pt idx="79">
                  <c:v>59</c:v>
                </c:pt>
                <c:pt idx="80">
                  <c:v>74</c:v>
                </c:pt>
                <c:pt idx="81">
                  <c:v>52</c:v>
                </c:pt>
                <c:pt idx="82">
                  <c:v>55</c:v>
                </c:pt>
                <c:pt idx="83">
                  <c:v>88</c:v>
                </c:pt>
                <c:pt idx="84">
                  <c:v>48</c:v>
                </c:pt>
                <c:pt idx="85">
                  <c:v>84</c:v>
                </c:pt>
                <c:pt idx="86">
                  <c:v>54</c:v>
                </c:pt>
                <c:pt idx="87">
                  <c:v>31</c:v>
                </c:pt>
                <c:pt idx="88">
                  <c:v>35</c:v>
                </c:pt>
                <c:pt idx="89">
                  <c:v>31</c:v>
                </c:pt>
                <c:pt idx="90">
                  <c:v>29</c:v>
                </c:pt>
                <c:pt idx="91">
                  <c:v>16</c:v>
                </c:pt>
                <c:pt idx="92">
                  <c:v>30</c:v>
                </c:pt>
                <c:pt idx="93">
                  <c:v>32</c:v>
                </c:pt>
                <c:pt idx="94">
                  <c:v>44</c:v>
                </c:pt>
                <c:pt idx="95">
                  <c:v>28</c:v>
                </c:pt>
                <c:pt idx="96">
                  <c:v>14</c:v>
                </c:pt>
                <c:pt idx="97">
                  <c:v>17</c:v>
                </c:pt>
                <c:pt idx="98">
                  <c:v>10</c:v>
                </c:pt>
                <c:pt idx="99">
                  <c:v>13</c:v>
                </c:pt>
                <c:pt idx="100">
                  <c:v>7</c:v>
                </c:pt>
                <c:pt idx="101">
                  <c:v>12</c:v>
                </c:pt>
                <c:pt idx="102">
                  <c:v>8</c:v>
                </c:pt>
                <c:pt idx="103">
                  <c:v>10</c:v>
                </c:pt>
                <c:pt idx="104">
                  <c:v>16</c:v>
                </c:pt>
                <c:pt idx="105">
                  <c:v>11</c:v>
                </c:pt>
                <c:pt idx="106">
                  <c:v>1</c:v>
                </c:pt>
                <c:pt idx="107">
                  <c:v>6</c:v>
                </c:pt>
                <c:pt idx="108">
                  <c:v>12</c:v>
                </c:pt>
                <c:pt idx="109">
                  <c:v>3</c:v>
                </c:pt>
                <c:pt idx="110">
                  <c:v>3</c:v>
                </c:pt>
                <c:pt idx="111">
                  <c:v>2</c:v>
                </c:pt>
                <c:pt idx="112">
                  <c:v>0</c:v>
                </c:pt>
                <c:pt idx="113">
                  <c:v>1</c:v>
                </c:pt>
                <c:pt idx="114">
                  <c:v>3</c:v>
                </c:pt>
                <c:pt idx="115">
                  <c:v>3</c:v>
                </c:pt>
                <c:pt idx="116">
                  <c:v>3</c:v>
                </c:pt>
                <c:pt idx="117">
                  <c:v>1</c:v>
                </c:pt>
                <c:pt idx="118">
                  <c:v>0</c:v>
                </c:pt>
                <c:pt idx="119">
                  <c:v>0</c:v>
                </c:pt>
                <c:pt idx="120">
                  <c:v>0</c:v>
                </c:pt>
                <c:pt idx="121">
                  <c:v>0</c:v>
                </c:pt>
                <c:pt idx="122">
                  <c:v>1</c:v>
                </c:pt>
                <c:pt idx="123">
                  <c:v>0</c:v>
                </c:pt>
                <c:pt idx="124">
                  <c:v>0</c:v>
                </c:pt>
                <c:pt idx="125">
                  <c:v>0</c:v>
                </c:pt>
                <c:pt idx="126">
                  <c:v>1</c:v>
                </c:pt>
                <c:pt idx="127">
                  <c:v>0</c:v>
                </c:pt>
                <c:pt idx="128">
                  <c:v>0</c:v>
                </c:pt>
                <c:pt idx="129">
                  <c:v>0</c:v>
                </c:pt>
                <c:pt idx="130">
                  <c:v>0</c:v>
                </c:pt>
                <c:pt idx="131">
                  <c:v>0</c:v>
                </c:pt>
                <c:pt idx="132">
                  <c:v>1</c:v>
                </c:pt>
                <c:pt idx="133">
                  <c:v>1</c:v>
                </c:pt>
                <c:pt idx="134">
                  <c:v>0</c:v>
                </c:pt>
                <c:pt idx="135">
                  <c:v>0</c:v>
                </c:pt>
                <c:pt idx="136">
                  <c:v>0</c:v>
                </c:pt>
                <c:pt idx="137">
                  <c:v>1</c:v>
                </c:pt>
                <c:pt idx="138">
                  <c:v>0</c:v>
                </c:pt>
                <c:pt idx="139">
                  <c:v>0</c:v>
                </c:pt>
                <c:pt idx="140">
                  <c:v>1</c:v>
                </c:pt>
                <c:pt idx="141">
                  <c:v>0</c:v>
                </c:pt>
                <c:pt idx="142">
                  <c:v>3</c:v>
                </c:pt>
                <c:pt idx="143">
                  <c:v>4</c:v>
                </c:pt>
                <c:pt idx="144">
                  <c:v>4</c:v>
                </c:pt>
                <c:pt idx="145">
                  <c:v>2</c:v>
                </c:pt>
                <c:pt idx="146">
                  <c:v>6</c:v>
                </c:pt>
                <c:pt idx="147">
                  <c:v>3</c:v>
                </c:pt>
                <c:pt idx="148">
                  <c:v>0</c:v>
                </c:pt>
                <c:pt idx="149">
                  <c:v>0</c:v>
                </c:pt>
                <c:pt idx="150">
                  <c:v>2</c:v>
                </c:pt>
                <c:pt idx="151">
                  <c:v>1</c:v>
                </c:pt>
                <c:pt idx="152">
                  <c:v>2</c:v>
                </c:pt>
                <c:pt idx="153">
                  <c:v>2</c:v>
                </c:pt>
                <c:pt idx="154">
                  <c:v>5</c:v>
                </c:pt>
                <c:pt idx="155">
                  <c:v>7</c:v>
                </c:pt>
                <c:pt idx="156">
                  <c:v>5</c:v>
                </c:pt>
                <c:pt idx="157">
                  <c:v>10</c:v>
                </c:pt>
                <c:pt idx="158">
                  <c:v>8</c:v>
                </c:pt>
                <c:pt idx="159">
                  <c:v>11</c:v>
                </c:pt>
                <c:pt idx="160">
                  <c:v>17</c:v>
                </c:pt>
                <c:pt idx="161">
                  <c:v>6</c:v>
                </c:pt>
                <c:pt idx="162">
                  <c:v>8</c:v>
                </c:pt>
                <c:pt idx="163">
                  <c:v>12</c:v>
                </c:pt>
                <c:pt idx="164">
                  <c:v>10</c:v>
                </c:pt>
                <c:pt idx="165">
                  <c:v>30</c:v>
                </c:pt>
                <c:pt idx="166">
                  <c:v>22</c:v>
                </c:pt>
                <c:pt idx="167">
                  <c:v>28</c:v>
                </c:pt>
                <c:pt idx="168">
                  <c:v>32</c:v>
                </c:pt>
                <c:pt idx="169">
                  <c:v>18</c:v>
                </c:pt>
                <c:pt idx="170">
                  <c:v>20</c:v>
                </c:pt>
                <c:pt idx="171">
                  <c:v>61</c:v>
                </c:pt>
                <c:pt idx="172">
                  <c:v>66</c:v>
                </c:pt>
                <c:pt idx="173">
                  <c:v>53</c:v>
                </c:pt>
                <c:pt idx="174">
                  <c:v>86</c:v>
                </c:pt>
                <c:pt idx="175">
                  <c:v>89</c:v>
                </c:pt>
                <c:pt idx="176">
                  <c:v>49</c:v>
                </c:pt>
                <c:pt idx="177">
                  <c:v>72</c:v>
                </c:pt>
                <c:pt idx="178">
                  <c:v>121</c:v>
                </c:pt>
                <c:pt idx="179">
                  <c:v>104</c:v>
                </c:pt>
                <c:pt idx="180">
                  <c:v>149</c:v>
                </c:pt>
                <c:pt idx="181">
                  <c:v>132</c:v>
                </c:pt>
                <c:pt idx="182">
                  <c:v>141</c:v>
                </c:pt>
                <c:pt idx="183">
                  <c:v>86</c:v>
                </c:pt>
                <c:pt idx="184">
                  <c:v>155</c:v>
                </c:pt>
                <c:pt idx="185">
                  <c:v>221</c:v>
                </c:pt>
                <c:pt idx="186">
                  <c:v>190</c:v>
                </c:pt>
                <c:pt idx="187">
                  <c:v>216</c:v>
                </c:pt>
                <c:pt idx="188">
                  <c:v>195</c:v>
                </c:pt>
                <c:pt idx="189">
                  <c:v>194</c:v>
                </c:pt>
                <c:pt idx="190">
                  <c:v>81</c:v>
                </c:pt>
                <c:pt idx="191">
                  <c:v>193</c:v>
                </c:pt>
                <c:pt idx="192">
                  <c:v>196</c:v>
                </c:pt>
                <c:pt idx="193">
                  <c:v>225</c:v>
                </c:pt>
                <c:pt idx="194">
                  <c:v>255</c:v>
                </c:pt>
                <c:pt idx="195">
                  <c:v>178</c:v>
                </c:pt>
                <c:pt idx="196">
                  <c:v>195</c:v>
                </c:pt>
                <c:pt idx="197">
                  <c:v>123</c:v>
                </c:pt>
                <c:pt idx="198">
                  <c:v>101</c:v>
                </c:pt>
                <c:pt idx="199">
                  <c:v>184</c:v>
                </c:pt>
                <c:pt idx="200">
                  <c:v>177</c:v>
                </c:pt>
                <c:pt idx="201">
                  <c:v>192</c:v>
                </c:pt>
                <c:pt idx="202">
                  <c:v>151</c:v>
                </c:pt>
                <c:pt idx="203">
                  <c:v>147</c:v>
                </c:pt>
                <c:pt idx="204">
                  <c:v>71</c:v>
                </c:pt>
                <c:pt idx="205">
                  <c:v>185</c:v>
                </c:pt>
                <c:pt idx="206">
                  <c:v>187</c:v>
                </c:pt>
                <c:pt idx="207">
                  <c:v>132</c:v>
                </c:pt>
                <c:pt idx="208">
                  <c:v>166</c:v>
                </c:pt>
                <c:pt idx="209">
                  <c:v>134</c:v>
                </c:pt>
                <c:pt idx="210">
                  <c:v>121</c:v>
                </c:pt>
                <c:pt idx="211">
                  <c:v>60</c:v>
                </c:pt>
                <c:pt idx="212">
                  <c:v>119</c:v>
                </c:pt>
                <c:pt idx="213">
                  <c:v>119</c:v>
                </c:pt>
                <c:pt idx="214">
                  <c:v>94</c:v>
                </c:pt>
                <c:pt idx="215">
                  <c:v>106</c:v>
                </c:pt>
                <c:pt idx="216">
                  <c:v>90</c:v>
                </c:pt>
                <c:pt idx="217">
                  <c:v>62</c:v>
                </c:pt>
                <c:pt idx="218">
                  <c:v>53</c:v>
                </c:pt>
                <c:pt idx="219">
                  <c:v>114</c:v>
                </c:pt>
                <c:pt idx="220">
                  <c:v>96</c:v>
                </c:pt>
                <c:pt idx="221">
                  <c:v>74</c:v>
                </c:pt>
                <c:pt idx="222">
                  <c:v>74</c:v>
                </c:pt>
                <c:pt idx="223">
                  <c:v>76</c:v>
                </c:pt>
                <c:pt idx="224">
                  <c:v>67</c:v>
                </c:pt>
                <c:pt idx="225">
                  <c:v>45</c:v>
                </c:pt>
                <c:pt idx="226">
                  <c:v>81</c:v>
                </c:pt>
                <c:pt idx="227">
                  <c:v>63</c:v>
                </c:pt>
                <c:pt idx="228">
                  <c:v>92</c:v>
                </c:pt>
                <c:pt idx="229">
                  <c:v>120</c:v>
                </c:pt>
                <c:pt idx="230">
                  <c:v>83</c:v>
                </c:pt>
                <c:pt idx="231">
                  <c:v>77</c:v>
                </c:pt>
                <c:pt idx="232">
                  <c:v>32</c:v>
                </c:pt>
                <c:pt idx="233">
                  <c:v>89</c:v>
                </c:pt>
                <c:pt idx="234">
                  <c:v>78</c:v>
                </c:pt>
                <c:pt idx="235">
                  <c:v>57</c:v>
                </c:pt>
                <c:pt idx="236">
                  <c:v>60</c:v>
                </c:pt>
                <c:pt idx="237">
                  <c:v>81</c:v>
                </c:pt>
                <c:pt idx="238">
                  <c:v>59</c:v>
                </c:pt>
                <c:pt idx="239">
                  <c:v>39</c:v>
                </c:pt>
                <c:pt idx="240">
                  <c:v>67</c:v>
                </c:pt>
                <c:pt idx="241">
                  <c:v>39</c:v>
                </c:pt>
                <c:pt idx="242">
                  <c:v>66</c:v>
                </c:pt>
                <c:pt idx="243">
                  <c:v>62</c:v>
                </c:pt>
                <c:pt idx="244">
                  <c:v>66</c:v>
                </c:pt>
                <c:pt idx="245">
                  <c:v>48</c:v>
                </c:pt>
                <c:pt idx="246">
                  <c:v>36</c:v>
                </c:pt>
                <c:pt idx="247">
                  <c:v>51</c:v>
                </c:pt>
                <c:pt idx="248">
                  <c:v>59</c:v>
                </c:pt>
                <c:pt idx="249">
                  <c:v>76</c:v>
                </c:pt>
                <c:pt idx="250">
                  <c:v>50</c:v>
                </c:pt>
                <c:pt idx="251">
                  <c:v>51</c:v>
                </c:pt>
                <c:pt idx="252">
                  <c:v>39</c:v>
                </c:pt>
                <c:pt idx="253">
                  <c:v>31</c:v>
                </c:pt>
                <c:pt idx="254">
                  <c:v>59</c:v>
                </c:pt>
                <c:pt idx="255">
                  <c:v>51</c:v>
                </c:pt>
                <c:pt idx="256">
                  <c:v>49</c:v>
                </c:pt>
                <c:pt idx="257">
                  <c:v>58</c:v>
                </c:pt>
                <c:pt idx="258">
                  <c:v>52</c:v>
                </c:pt>
                <c:pt idx="259">
                  <c:v>45</c:v>
                </c:pt>
                <c:pt idx="260">
                  <c:v>26</c:v>
                </c:pt>
                <c:pt idx="261">
                  <c:v>69</c:v>
                </c:pt>
                <c:pt idx="262">
                  <c:v>61</c:v>
                </c:pt>
                <c:pt idx="263">
                  <c:v>51</c:v>
                </c:pt>
                <c:pt idx="264">
                  <c:v>53</c:v>
                </c:pt>
                <c:pt idx="265">
                  <c:v>50</c:v>
                </c:pt>
                <c:pt idx="266">
                  <c:v>50</c:v>
                </c:pt>
                <c:pt idx="267">
                  <c:v>41</c:v>
                </c:pt>
                <c:pt idx="268">
                  <c:v>65</c:v>
                </c:pt>
                <c:pt idx="269">
                  <c:v>82</c:v>
                </c:pt>
                <c:pt idx="270">
                  <c:v>78</c:v>
                </c:pt>
                <c:pt idx="271">
                  <c:v>100</c:v>
                </c:pt>
                <c:pt idx="272">
                  <c:v>96</c:v>
                </c:pt>
                <c:pt idx="273">
                  <c:v>70</c:v>
                </c:pt>
                <c:pt idx="274">
                  <c:v>43</c:v>
                </c:pt>
                <c:pt idx="275">
                  <c:v>142</c:v>
                </c:pt>
                <c:pt idx="276">
                  <c:v>117</c:v>
                </c:pt>
                <c:pt idx="277">
                  <c:v>125</c:v>
                </c:pt>
                <c:pt idx="278">
                  <c:v>137</c:v>
                </c:pt>
                <c:pt idx="279">
                  <c:v>143</c:v>
                </c:pt>
                <c:pt idx="280">
                  <c:v>123</c:v>
                </c:pt>
                <c:pt idx="281">
                  <c:v>74</c:v>
                </c:pt>
                <c:pt idx="282">
                  <c:v>156</c:v>
                </c:pt>
                <c:pt idx="283">
                  <c:v>85</c:v>
                </c:pt>
                <c:pt idx="284">
                  <c:v>125</c:v>
                </c:pt>
                <c:pt idx="285">
                  <c:v>169</c:v>
                </c:pt>
                <c:pt idx="286">
                  <c:v>191</c:v>
                </c:pt>
                <c:pt idx="287">
                  <c:v>140</c:v>
                </c:pt>
                <c:pt idx="288">
                  <c:v>78</c:v>
                </c:pt>
                <c:pt idx="289">
                  <c:v>226</c:v>
                </c:pt>
                <c:pt idx="290">
                  <c:v>256</c:v>
                </c:pt>
                <c:pt idx="291">
                  <c:v>231</c:v>
                </c:pt>
                <c:pt idx="292">
                  <c:v>263</c:v>
                </c:pt>
                <c:pt idx="293">
                  <c:v>285</c:v>
                </c:pt>
                <c:pt idx="294">
                  <c:v>266</c:v>
                </c:pt>
                <c:pt idx="295">
                  <c:v>73</c:v>
                </c:pt>
                <c:pt idx="296">
                  <c:v>271</c:v>
                </c:pt>
                <c:pt idx="297">
                  <c:v>273</c:v>
                </c:pt>
                <c:pt idx="298">
                  <c:v>339</c:v>
                </c:pt>
                <c:pt idx="299">
                  <c:v>370</c:v>
                </c:pt>
                <c:pt idx="300">
                  <c:v>416</c:v>
                </c:pt>
                <c:pt idx="301">
                  <c:v>485</c:v>
                </c:pt>
                <c:pt idx="302">
                  <c:v>281</c:v>
                </c:pt>
                <c:pt idx="303">
                  <c:v>209</c:v>
                </c:pt>
                <c:pt idx="304">
                  <c:v>319</c:v>
                </c:pt>
                <c:pt idx="305">
                  <c:v>326</c:v>
                </c:pt>
                <c:pt idx="306">
                  <c:v>383</c:v>
                </c:pt>
                <c:pt idx="307">
                  <c:v>462</c:v>
                </c:pt>
                <c:pt idx="308">
                  <c:v>381</c:v>
                </c:pt>
                <c:pt idx="309">
                  <c:v>261</c:v>
                </c:pt>
                <c:pt idx="310">
                  <c:v>325</c:v>
                </c:pt>
                <c:pt idx="311">
                  <c:v>427</c:v>
                </c:pt>
                <c:pt idx="312">
                  <c:v>389</c:v>
                </c:pt>
                <c:pt idx="313">
                  <c:v>394</c:v>
                </c:pt>
                <c:pt idx="314">
                  <c:v>403</c:v>
                </c:pt>
                <c:pt idx="315">
                  <c:v>322</c:v>
                </c:pt>
                <c:pt idx="316">
                  <c:v>237</c:v>
                </c:pt>
                <c:pt idx="317">
                  <c:v>259</c:v>
                </c:pt>
                <c:pt idx="318">
                  <c:v>427</c:v>
                </c:pt>
                <c:pt idx="319">
                  <c:v>418</c:v>
                </c:pt>
                <c:pt idx="320">
                  <c:v>357</c:v>
                </c:pt>
                <c:pt idx="321">
                  <c:v>429</c:v>
                </c:pt>
                <c:pt idx="322">
                  <c:v>308</c:v>
                </c:pt>
                <c:pt idx="323">
                  <c:v>185</c:v>
                </c:pt>
                <c:pt idx="324">
                  <c:v>306</c:v>
                </c:pt>
                <c:pt idx="325">
                  <c:v>396</c:v>
                </c:pt>
                <c:pt idx="326">
                  <c:v>351</c:v>
                </c:pt>
                <c:pt idx="327">
                  <c:v>309</c:v>
                </c:pt>
                <c:pt idx="328">
                  <c:v>311</c:v>
                </c:pt>
                <c:pt idx="329">
                  <c:v>251</c:v>
                </c:pt>
                <c:pt idx="330">
                  <c:v>180</c:v>
                </c:pt>
                <c:pt idx="331">
                  <c:v>282</c:v>
                </c:pt>
                <c:pt idx="332">
                  <c:v>312</c:v>
                </c:pt>
                <c:pt idx="333">
                  <c:v>289</c:v>
                </c:pt>
                <c:pt idx="334">
                  <c:v>294</c:v>
                </c:pt>
                <c:pt idx="335">
                  <c:v>299</c:v>
                </c:pt>
                <c:pt idx="336">
                  <c:v>233</c:v>
                </c:pt>
                <c:pt idx="337">
                  <c:v>150</c:v>
                </c:pt>
                <c:pt idx="338">
                  <c:v>302</c:v>
                </c:pt>
                <c:pt idx="339">
                  <c:v>307</c:v>
                </c:pt>
                <c:pt idx="340">
                  <c:v>313</c:v>
                </c:pt>
                <c:pt idx="341">
                  <c:v>262</c:v>
                </c:pt>
                <c:pt idx="342">
                  <c:v>258</c:v>
                </c:pt>
                <c:pt idx="343">
                  <c:v>252</c:v>
                </c:pt>
                <c:pt idx="344">
                  <c:v>286</c:v>
                </c:pt>
                <c:pt idx="345">
                  <c:v>394</c:v>
                </c:pt>
                <c:pt idx="346">
                  <c:v>560</c:v>
                </c:pt>
                <c:pt idx="347">
                  <c:v>607</c:v>
                </c:pt>
                <c:pt idx="348">
                  <c:v>654</c:v>
                </c:pt>
                <c:pt idx="349">
                  <c:v>647</c:v>
                </c:pt>
                <c:pt idx="350">
                  <c:v>532</c:v>
                </c:pt>
                <c:pt idx="351">
                  <c:v>479</c:v>
                </c:pt>
                <c:pt idx="352">
                  <c:v>374</c:v>
                </c:pt>
                <c:pt idx="353">
                  <c:v>536</c:v>
                </c:pt>
                <c:pt idx="354">
                  <c:v>592</c:v>
                </c:pt>
                <c:pt idx="355">
                  <c:v>568</c:v>
                </c:pt>
                <c:pt idx="356">
                  <c:v>629</c:v>
                </c:pt>
                <c:pt idx="357">
                  <c:v>464</c:v>
                </c:pt>
                <c:pt idx="358">
                  <c:v>431</c:v>
                </c:pt>
                <c:pt idx="359">
                  <c:v>525</c:v>
                </c:pt>
                <c:pt idx="360">
                  <c:v>507</c:v>
                </c:pt>
                <c:pt idx="361">
                  <c:v>501</c:v>
                </c:pt>
                <c:pt idx="362">
                  <c:v>450</c:v>
                </c:pt>
                <c:pt idx="363">
                  <c:v>525</c:v>
                </c:pt>
                <c:pt idx="364">
                  <c:v>421</c:v>
                </c:pt>
                <c:pt idx="365">
                  <c:v>273</c:v>
                </c:pt>
                <c:pt idx="366">
                  <c:v>343</c:v>
                </c:pt>
                <c:pt idx="367">
                  <c:v>357</c:v>
                </c:pt>
                <c:pt idx="368">
                  <c:v>397</c:v>
                </c:pt>
                <c:pt idx="369">
                  <c:v>345</c:v>
                </c:pt>
                <c:pt idx="370">
                  <c:v>338</c:v>
                </c:pt>
                <c:pt idx="371">
                  <c:v>214</c:v>
                </c:pt>
                <c:pt idx="372">
                  <c:v>178</c:v>
                </c:pt>
                <c:pt idx="373">
                  <c:v>211</c:v>
                </c:pt>
                <c:pt idx="374">
                  <c:v>244</c:v>
                </c:pt>
                <c:pt idx="375">
                  <c:v>207</c:v>
                </c:pt>
                <c:pt idx="376">
                  <c:v>209</c:v>
                </c:pt>
                <c:pt idx="377">
                  <c:v>188</c:v>
                </c:pt>
                <c:pt idx="378">
                  <c:v>117</c:v>
                </c:pt>
                <c:pt idx="379">
                  <c:v>119</c:v>
                </c:pt>
                <c:pt idx="380">
                  <c:v>155</c:v>
                </c:pt>
                <c:pt idx="381">
                  <c:v>127</c:v>
                </c:pt>
                <c:pt idx="382">
                  <c:v>141</c:v>
                </c:pt>
                <c:pt idx="383">
                  <c:v>89</c:v>
                </c:pt>
                <c:pt idx="384">
                  <c:v>142</c:v>
                </c:pt>
                <c:pt idx="385">
                  <c:v>98</c:v>
                </c:pt>
                <c:pt idx="386">
                  <c:v>69</c:v>
                </c:pt>
                <c:pt idx="387">
                  <c:v>98</c:v>
                </c:pt>
                <c:pt idx="388">
                  <c:v>133</c:v>
                </c:pt>
                <c:pt idx="389">
                  <c:v>89</c:v>
                </c:pt>
                <c:pt idx="390">
                  <c:v>91</c:v>
                </c:pt>
                <c:pt idx="391">
                  <c:v>94</c:v>
                </c:pt>
                <c:pt idx="392">
                  <c:v>60</c:v>
                </c:pt>
                <c:pt idx="393">
                  <c:v>62</c:v>
                </c:pt>
                <c:pt idx="394">
                  <c:v>100</c:v>
                </c:pt>
                <c:pt idx="395">
                  <c:v>62</c:v>
                </c:pt>
                <c:pt idx="396">
                  <c:v>82</c:v>
                </c:pt>
                <c:pt idx="397">
                  <c:v>77</c:v>
                </c:pt>
                <c:pt idx="398">
                  <c:v>69</c:v>
                </c:pt>
                <c:pt idx="399">
                  <c:v>54</c:v>
                </c:pt>
                <c:pt idx="400">
                  <c:v>56</c:v>
                </c:pt>
                <c:pt idx="401">
                  <c:v>81</c:v>
                </c:pt>
                <c:pt idx="402">
                  <c:v>98</c:v>
                </c:pt>
                <c:pt idx="403">
                  <c:v>81</c:v>
                </c:pt>
                <c:pt idx="404">
                  <c:v>74</c:v>
                </c:pt>
                <c:pt idx="405">
                  <c:v>82</c:v>
                </c:pt>
                <c:pt idx="406">
                  <c:v>76</c:v>
                </c:pt>
                <c:pt idx="407">
                  <c:v>38</c:v>
                </c:pt>
                <c:pt idx="408">
                  <c:v>103</c:v>
                </c:pt>
                <c:pt idx="409">
                  <c:v>84</c:v>
                </c:pt>
                <c:pt idx="410">
                  <c:v>88</c:v>
                </c:pt>
                <c:pt idx="411">
                  <c:v>111</c:v>
                </c:pt>
                <c:pt idx="412">
                  <c:v>120</c:v>
                </c:pt>
                <c:pt idx="413">
                  <c:v>92</c:v>
                </c:pt>
                <c:pt idx="414">
                  <c:v>67</c:v>
                </c:pt>
                <c:pt idx="415">
                  <c:v>86</c:v>
                </c:pt>
                <c:pt idx="416">
                  <c:v>147</c:v>
                </c:pt>
                <c:pt idx="417">
                  <c:v>141</c:v>
                </c:pt>
                <c:pt idx="418">
                  <c:v>158</c:v>
                </c:pt>
                <c:pt idx="419">
                  <c:v>153</c:v>
                </c:pt>
                <c:pt idx="420">
                  <c:v>100</c:v>
                </c:pt>
                <c:pt idx="421">
                  <c:v>79</c:v>
                </c:pt>
                <c:pt idx="422">
                  <c:v>183</c:v>
                </c:pt>
                <c:pt idx="423">
                  <c:v>262</c:v>
                </c:pt>
                <c:pt idx="424">
                  <c:v>266</c:v>
                </c:pt>
                <c:pt idx="425">
                  <c:v>300</c:v>
                </c:pt>
                <c:pt idx="426">
                  <c:v>386</c:v>
                </c:pt>
                <c:pt idx="427">
                  <c:v>323</c:v>
                </c:pt>
                <c:pt idx="428">
                  <c:v>213</c:v>
                </c:pt>
                <c:pt idx="429">
                  <c:v>432</c:v>
                </c:pt>
                <c:pt idx="430">
                  <c:v>600</c:v>
                </c:pt>
                <c:pt idx="431">
                  <c:v>616</c:v>
                </c:pt>
                <c:pt idx="432">
                  <c:v>613</c:v>
                </c:pt>
                <c:pt idx="433">
                  <c:v>666</c:v>
                </c:pt>
                <c:pt idx="434">
                  <c:v>593</c:v>
                </c:pt>
                <c:pt idx="435">
                  <c:v>341</c:v>
                </c:pt>
                <c:pt idx="436">
                  <c:v>731</c:v>
                </c:pt>
                <c:pt idx="437">
                  <c:v>879</c:v>
                </c:pt>
                <c:pt idx="438">
                  <c:v>957</c:v>
                </c:pt>
                <c:pt idx="439">
                  <c:v>927</c:v>
                </c:pt>
                <c:pt idx="440">
                  <c:v>991</c:v>
                </c:pt>
                <c:pt idx="441">
                  <c:v>827</c:v>
                </c:pt>
                <c:pt idx="442">
                  <c:v>602</c:v>
                </c:pt>
                <c:pt idx="443">
                  <c:v>1099</c:v>
                </c:pt>
                <c:pt idx="444">
                  <c:v>1130</c:v>
                </c:pt>
                <c:pt idx="445">
                  <c:v>1208</c:v>
                </c:pt>
                <c:pt idx="446">
                  <c:v>1206</c:v>
                </c:pt>
                <c:pt idx="447">
                  <c:v>1161</c:v>
                </c:pt>
                <c:pt idx="448">
                  <c:v>1219</c:v>
                </c:pt>
                <c:pt idx="449">
                  <c:v>719</c:v>
                </c:pt>
                <c:pt idx="450">
                  <c:v>1153</c:v>
                </c:pt>
                <c:pt idx="451">
                  <c:v>1241</c:v>
                </c:pt>
                <c:pt idx="452">
                  <c:v>1167</c:v>
                </c:pt>
                <c:pt idx="453">
                  <c:v>1161</c:v>
                </c:pt>
                <c:pt idx="454">
                  <c:v>1097</c:v>
                </c:pt>
                <c:pt idx="455">
                  <c:v>1050</c:v>
                </c:pt>
                <c:pt idx="456">
                  <c:v>922</c:v>
                </c:pt>
                <c:pt idx="457">
                  <c:v>1230</c:v>
                </c:pt>
                <c:pt idx="458">
                  <c:v>1260</c:v>
                </c:pt>
                <c:pt idx="459">
                  <c:v>1171</c:v>
                </c:pt>
                <c:pt idx="460">
                  <c:v>1041</c:v>
                </c:pt>
                <c:pt idx="461">
                  <c:v>1260</c:v>
                </c:pt>
                <c:pt idx="462">
                  <c:v>1055</c:v>
                </c:pt>
                <c:pt idx="463">
                  <c:v>845</c:v>
                </c:pt>
                <c:pt idx="464">
                  <c:v>884</c:v>
                </c:pt>
                <c:pt idx="465">
                  <c:v>668</c:v>
                </c:pt>
                <c:pt idx="466">
                  <c:v>746</c:v>
                </c:pt>
                <c:pt idx="467">
                  <c:v>1003</c:v>
                </c:pt>
                <c:pt idx="468">
                  <c:v>1018</c:v>
                </c:pt>
                <c:pt idx="469">
                  <c:v>872</c:v>
                </c:pt>
                <c:pt idx="470">
                  <c:v>668</c:v>
                </c:pt>
                <c:pt idx="471">
                  <c:v>974</c:v>
                </c:pt>
                <c:pt idx="472">
                  <c:v>849</c:v>
                </c:pt>
                <c:pt idx="473">
                  <c:v>760</c:v>
                </c:pt>
                <c:pt idx="474">
                  <c:v>575</c:v>
                </c:pt>
                <c:pt idx="475">
                  <c:v>785</c:v>
                </c:pt>
                <c:pt idx="476">
                  <c:v>620</c:v>
                </c:pt>
                <c:pt idx="477">
                  <c:v>381</c:v>
                </c:pt>
                <c:pt idx="478">
                  <c:v>508</c:v>
                </c:pt>
                <c:pt idx="479">
                  <c:v>477</c:v>
                </c:pt>
                <c:pt idx="480">
                  <c:v>500</c:v>
                </c:pt>
                <c:pt idx="481">
                  <c:v>415</c:v>
                </c:pt>
                <c:pt idx="482">
                  <c:v>406</c:v>
                </c:pt>
                <c:pt idx="483">
                  <c:v>274</c:v>
                </c:pt>
                <c:pt idx="484">
                  <c:v>216</c:v>
                </c:pt>
                <c:pt idx="485">
                  <c:v>327</c:v>
                </c:pt>
                <c:pt idx="486">
                  <c:v>331</c:v>
                </c:pt>
                <c:pt idx="487">
                  <c:v>309</c:v>
                </c:pt>
                <c:pt idx="488">
                  <c:v>290</c:v>
                </c:pt>
                <c:pt idx="489">
                  <c:v>216</c:v>
                </c:pt>
                <c:pt idx="490">
                  <c:v>197</c:v>
                </c:pt>
                <c:pt idx="491">
                  <c:v>98</c:v>
                </c:pt>
                <c:pt idx="492">
                  <c:v>201</c:v>
                </c:pt>
                <c:pt idx="493">
                  <c:v>213</c:v>
                </c:pt>
                <c:pt idx="494">
                  <c:v>226</c:v>
                </c:pt>
                <c:pt idx="495">
                  <c:v>189</c:v>
                </c:pt>
                <c:pt idx="496">
                  <c:v>174</c:v>
                </c:pt>
                <c:pt idx="497">
                  <c:v>145</c:v>
                </c:pt>
                <c:pt idx="498">
                  <c:v>72</c:v>
                </c:pt>
                <c:pt idx="499">
                  <c:v>190</c:v>
                </c:pt>
                <c:pt idx="500">
                  <c:v>153</c:v>
                </c:pt>
                <c:pt idx="501">
                  <c:v>148</c:v>
                </c:pt>
                <c:pt idx="502">
                  <c:v>134</c:v>
                </c:pt>
                <c:pt idx="503">
                  <c:v>126</c:v>
                </c:pt>
                <c:pt idx="504">
                  <c:v>96</c:v>
                </c:pt>
                <c:pt idx="505">
                  <c:v>57</c:v>
                </c:pt>
                <c:pt idx="506">
                  <c:v>110</c:v>
                </c:pt>
                <c:pt idx="507">
                  <c:v>108</c:v>
                </c:pt>
                <c:pt idx="508">
                  <c:v>95</c:v>
                </c:pt>
                <c:pt idx="509">
                  <c:v>79</c:v>
                </c:pt>
                <c:pt idx="510">
                  <c:v>111</c:v>
                </c:pt>
                <c:pt idx="511">
                  <c:v>106</c:v>
                </c:pt>
                <c:pt idx="512">
                  <c:v>42</c:v>
                </c:pt>
                <c:pt idx="513">
                  <c:v>107</c:v>
                </c:pt>
                <c:pt idx="514">
                  <c:v>125</c:v>
                </c:pt>
                <c:pt idx="515">
                  <c:v>116</c:v>
                </c:pt>
                <c:pt idx="516">
                  <c:v>120</c:v>
                </c:pt>
                <c:pt idx="517">
                  <c:v>88</c:v>
                </c:pt>
                <c:pt idx="518">
                  <c:v>96</c:v>
                </c:pt>
                <c:pt idx="519">
                  <c:v>40</c:v>
                </c:pt>
                <c:pt idx="520">
                  <c:v>101</c:v>
                </c:pt>
                <c:pt idx="521">
                  <c:v>108</c:v>
                </c:pt>
                <c:pt idx="522">
                  <c:v>108</c:v>
                </c:pt>
                <c:pt idx="523">
                  <c:v>123</c:v>
                </c:pt>
                <c:pt idx="524">
                  <c:v>148</c:v>
                </c:pt>
                <c:pt idx="525">
                  <c:v>88</c:v>
                </c:pt>
                <c:pt idx="526">
                  <c:v>77</c:v>
                </c:pt>
                <c:pt idx="527">
                  <c:v>136</c:v>
                </c:pt>
                <c:pt idx="528">
                  <c:v>151</c:v>
                </c:pt>
                <c:pt idx="529">
                  <c:v>125</c:v>
                </c:pt>
                <c:pt idx="530">
                  <c:v>143</c:v>
                </c:pt>
                <c:pt idx="531">
                  <c:v>200</c:v>
                </c:pt>
                <c:pt idx="532">
                  <c:v>166</c:v>
                </c:pt>
                <c:pt idx="533">
                  <c:v>104</c:v>
                </c:pt>
                <c:pt idx="534">
                  <c:v>225</c:v>
                </c:pt>
                <c:pt idx="535">
                  <c:v>349</c:v>
                </c:pt>
                <c:pt idx="536">
                  <c:v>324</c:v>
                </c:pt>
                <c:pt idx="537">
                  <c:v>254</c:v>
                </c:pt>
                <c:pt idx="538">
                  <c:v>380</c:v>
                </c:pt>
                <c:pt idx="539">
                  <c:v>262</c:v>
                </c:pt>
                <c:pt idx="540">
                  <c:v>224</c:v>
                </c:pt>
                <c:pt idx="541">
                  <c:v>313</c:v>
                </c:pt>
                <c:pt idx="542">
                  <c:v>491</c:v>
                </c:pt>
                <c:pt idx="543">
                  <c:v>461</c:v>
                </c:pt>
                <c:pt idx="544">
                  <c:v>379</c:v>
                </c:pt>
                <c:pt idx="545">
                  <c:v>283</c:v>
                </c:pt>
                <c:pt idx="546">
                  <c:v>471</c:v>
                </c:pt>
                <c:pt idx="547">
                  <c:v>374</c:v>
                </c:pt>
                <c:pt idx="548">
                  <c:v>741</c:v>
                </c:pt>
                <c:pt idx="549">
                  <c:v>798</c:v>
                </c:pt>
                <c:pt idx="550">
                  <c:v>932</c:v>
                </c:pt>
                <c:pt idx="551">
                  <c:v>882</c:v>
                </c:pt>
                <c:pt idx="552">
                  <c:v>1040</c:v>
                </c:pt>
                <c:pt idx="553">
                  <c:v>890</c:v>
                </c:pt>
                <c:pt idx="554">
                  <c:v>448</c:v>
                </c:pt>
                <c:pt idx="555">
                  <c:v>1077</c:v>
                </c:pt>
                <c:pt idx="556">
                  <c:v>1224</c:v>
                </c:pt>
                <c:pt idx="557">
                  <c:v>1085</c:v>
                </c:pt>
                <c:pt idx="558">
                  <c:v>1310</c:v>
                </c:pt>
                <c:pt idx="559">
                  <c:v>1123</c:v>
                </c:pt>
                <c:pt idx="560">
                  <c:v>1164</c:v>
                </c:pt>
                <c:pt idx="561">
                  <c:v>995</c:v>
                </c:pt>
                <c:pt idx="562">
                  <c:v>697</c:v>
                </c:pt>
                <c:pt idx="563">
                  <c:v>1490</c:v>
                </c:pt>
                <c:pt idx="564">
                  <c:v>1654</c:v>
                </c:pt>
                <c:pt idx="565">
                  <c:v>1561</c:v>
                </c:pt>
                <c:pt idx="566">
                  <c:v>1828</c:v>
                </c:pt>
                <c:pt idx="567">
                  <c:v>1764</c:v>
                </c:pt>
                <c:pt idx="568">
                  <c:v>964</c:v>
                </c:pt>
                <c:pt idx="569">
                  <c:v>1856</c:v>
                </c:pt>
                <c:pt idx="570">
                  <c:v>2296</c:v>
                </c:pt>
                <c:pt idx="571">
                  <c:v>2443</c:v>
                </c:pt>
                <c:pt idx="572">
                  <c:v>2585</c:v>
                </c:pt>
                <c:pt idx="573">
                  <c:v>2556</c:v>
                </c:pt>
                <c:pt idx="574">
                  <c:v>2221</c:v>
                </c:pt>
                <c:pt idx="575">
                  <c:v>1557</c:v>
                </c:pt>
                <c:pt idx="576">
                  <c:v>2368</c:v>
                </c:pt>
                <c:pt idx="577">
                  <c:v>2807</c:v>
                </c:pt>
                <c:pt idx="578">
                  <c:v>2829</c:v>
                </c:pt>
                <c:pt idx="579">
                  <c:v>2814</c:v>
                </c:pt>
                <c:pt idx="580">
                  <c:v>2641</c:v>
                </c:pt>
                <c:pt idx="581">
                  <c:v>2389</c:v>
                </c:pt>
                <c:pt idx="582">
                  <c:v>1604</c:v>
                </c:pt>
                <c:pt idx="583">
                  <c:v>2346</c:v>
                </c:pt>
                <c:pt idx="584">
                  <c:v>3004</c:v>
                </c:pt>
                <c:pt idx="585">
                  <c:v>2501</c:v>
                </c:pt>
                <c:pt idx="586">
                  <c:v>2303</c:v>
                </c:pt>
                <c:pt idx="587">
                  <c:v>2353</c:v>
                </c:pt>
                <c:pt idx="588">
                  <c:v>1819</c:v>
                </c:pt>
                <c:pt idx="589">
                  <c:v>924</c:v>
                </c:pt>
                <c:pt idx="590">
                  <c:v>1649</c:v>
                </c:pt>
                <c:pt idx="591">
                  <c:v>2011</c:v>
                </c:pt>
                <c:pt idx="592">
                  <c:v>1488</c:v>
                </c:pt>
                <c:pt idx="593">
                  <c:v>1309</c:v>
                </c:pt>
                <c:pt idx="594">
                  <c:v>1263</c:v>
                </c:pt>
                <c:pt idx="595">
                  <c:v>1147</c:v>
                </c:pt>
                <c:pt idx="596">
                  <c:v>452</c:v>
                </c:pt>
                <c:pt idx="597">
                  <c:v>942</c:v>
                </c:pt>
                <c:pt idx="598">
                  <c:v>1160</c:v>
                </c:pt>
                <c:pt idx="599">
                  <c:v>858</c:v>
                </c:pt>
                <c:pt idx="600">
                  <c:v>735</c:v>
                </c:pt>
                <c:pt idx="601">
                  <c:v>666</c:v>
                </c:pt>
                <c:pt idx="602">
                  <c:v>467</c:v>
                </c:pt>
                <c:pt idx="603">
                  <c:v>268</c:v>
                </c:pt>
                <c:pt idx="604">
                  <c:v>245</c:v>
                </c:pt>
                <c:pt idx="605">
                  <c:v>591</c:v>
                </c:pt>
                <c:pt idx="606">
                  <c:v>540</c:v>
                </c:pt>
                <c:pt idx="607">
                  <c:v>240</c:v>
                </c:pt>
                <c:pt idx="608">
                  <c:v>425</c:v>
                </c:pt>
                <c:pt idx="609">
                  <c:v>386</c:v>
                </c:pt>
                <c:pt idx="610">
                  <c:v>141</c:v>
                </c:pt>
                <c:pt idx="611">
                  <c:v>281</c:v>
                </c:pt>
                <c:pt idx="612">
                  <c:v>398</c:v>
                </c:pt>
                <c:pt idx="613">
                  <c:v>264</c:v>
                </c:pt>
                <c:pt idx="614">
                  <c:v>241</c:v>
                </c:pt>
                <c:pt idx="615">
                  <c:v>184</c:v>
                </c:pt>
                <c:pt idx="616">
                  <c:v>136</c:v>
                </c:pt>
                <c:pt idx="617">
                  <c:v>96</c:v>
                </c:pt>
                <c:pt idx="618">
                  <c:v>176</c:v>
                </c:pt>
                <c:pt idx="619">
                  <c:v>209</c:v>
                </c:pt>
                <c:pt idx="620">
                  <c:v>165</c:v>
                </c:pt>
                <c:pt idx="621">
                  <c:v>166</c:v>
                </c:pt>
                <c:pt idx="622">
                  <c:v>124</c:v>
                </c:pt>
                <c:pt idx="623">
                  <c:v>105</c:v>
                </c:pt>
                <c:pt idx="624">
                  <c:v>49</c:v>
                </c:pt>
                <c:pt idx="625">
                  <c:v>103</c:v>
                </c:pt>
                <c:pt idx="626">
                  <c:v>125</c:v>
                </c:pt>
                <c:pt idx="627">
                  <c:v>112</c:v>
                </c:pt>
                <c:pt idx="628">
                  <c:v>65</c:v>
                </c:pt>
                <c:pt idx="629">
                  <c:v>78</c:v>
                </c:pt>
                <c:pt idx="630">
                  <c:v>71</c:v>
                </c:pt>
                <c:pt idx="631">
                  <c:v>29</c:v>
                </c:pt>
                <c:pt idx="632">
                  <c:v>83</c:v>
                </c:pt>
                <c:pt idx="633">
                  <c:v>73</c:v>
                </c:pt>
                <c:pt idx="634">
                  <c:v>42</c:v>
                </c:pt>
                <c:pt idx="635">
                  <c:v>51</c:v>
                </c:pt>
                <c:pt idx="636">
                  <c:v>46</c:v>
                </c:pt>
                <c:pt idx="637">
                  <c:v>38</c:v>
                </c:pt>
                <c:pt idx="638">
                  <c:v>26</c:v>
                </c:pt>
                <c:pt idx="639">
                  <c:v>50</c:v>
                </c:pt>
                <c:pt idx="640">
                  <c:v>66</c:v>
                </c:pt>
                <c:pt idx="641">
                  <c:v>61</c:v>
                </c:pt>
                <c:pt idx="642">
                  <c:v>52</c:v>
                </c:pt>
                <c:pt idx="643">
                  <c:v>49</c:v>
                </c:pt>
                <c:pt idx="644">
                  <c:v>45</c:v>
                </c:pt>
                <c:pt idx="645">
                  <c:v>7</c:v>
                </c:pt>
                <c:pt idx="646">
                  <c:v>36</c:v>
                </c:pt>
                <c:pt idx="647">
                  <c:v>53</c:v>
                </c:pt>
                <c:pt idx="648">
                  <c:v>20</c:v>
                </c:pt>
                <c:pt idx="649">
                  <c:v>32</c:v>
                </c:pt>
                <c:pt idx="650">
                  <c:v>39</c:v>
                </c:pt>
                <c:pt idx="651">
                  <c:v>39</c:v>
                </c:pt>
                <c:pt idx="652">
                  <c:v>15</c:v>
                </c:pt>
                <c:pt idx="653">
                  <c:v>28</c:v>
                </c:pt>
                <c:pt idx="654">
                  <c:v>26</c:v>
                </c:pt>
                <c:pt idx="655">
                  <c:v>64</c:v>
                </c:pt>
                <c:pt idx="656">
                  <c:v>26</c:v>
                </c:pt>
                <c:pt idx="657">
                  <c:v>30</c:v>
                </c:pt>
                <c:pt idx="658">
                  <c:v>18</c:v>
                </c:pt>
                <c:pt idx="659">
                  <c:v>8</c:v>
                </c:pt>
                <c:pt idx="660">
                  <c:v>13</c:v>
                </c:pt>
                <c:pt idx="661">
                  <c:v>18</c:v>
                </c:pt>
                <c:pt idx="662">
                  <c:v>28</c:v>
                </c:pt>
                <c:pt idx="663">
                  <c:v>26</c:v>
                </c:pt>
                <c:pt idx="664">
                  <c:v>17</c:v>
                </c:pt>
                <c:pt idx="665">
                  <c:v>18</c:v>
                </c:pt>
                <c:pt idx="666">
                  <c:v>5</c:v>
                </c:pt>
                <c:pt idx="667">
                  <c:v>13</c:v>
                </c:pt>
                <c:pt idx="668">
                  <c:v>9</c:v>
                </c:pt>
                <c:pt idx="669">
                  <c:v>13</c:v>
                </c:pt>
                <c:pt idx="670">
                  <c:v>14</c:v>
                </c:pt>
                <c:pt idx="671">
                  <c:v>19</c:v>
                </c:pt>
                <c:pt idx="672">
                  <c:v>13</c:v>
                </c:pt>
                <c:pt idx="673">
                  <c:v>9</c:v>
                </c:pt>
                <c:pt idx="674">
                  <c:v>12</c:v>
                </c:pt>
                <c:pt idx="675">
                  <c:v>12</c:v>
                </c:pt>
                <c:pt idx="676">
                  <c:v>19</c:v>
                </c:pt>
                <c:pt idx="677">
                  <c:v>18</c:v>
                </c:pt>
                <c:pt idx="678">
                  <c:v>16</c:v>
                </c:pt>
                <c:pt idx="679">
                  <c:v>8</c:v>
                </c:pt>
                <c:pt idx="680">
                  <c:v>6</c:v>
                </c:pt>
                <c:pt idx="681">
                  <c:v>15</c:v>
                </c:pt>
                <c:pt idx="682">
                  <c:v>12</c:v>
                </c:pt>
                <c:pt idx="683">
                  <c:v>13</c:v>
                </c:pt>
                <c:pt idx="684">
                  <c:v>6</c:v>
                </c:pt>
                <c:pt idx="685">
                  <c:v>18</c:v>
                </c:pt>
                <c:pt idx="686">
                  <c:v>6</c:v>
                </c:pt>
                <c:pt idx="687">
                  <c:v>2</c:v>
                </c:pt>
                <c:pt idx="688">
                  <c:v>14</c:v>
                </c:pt>
                <c:pt idx="689">
                  <c:v>17</c:v>
                </c:pt>
                <c:pt idx="690">
                  <c:v>14</c:v>
                </c:pt>
                <c:pt idx="691">
                  <c:v>15</c:v>
                </c:pt>
                <c:pt idx="692">
                  <c:v>14</c:v>
                </c:pt>
                <c:pt idx="693">
                  <c:v>13</c:v>
                </c:pt>
                <c:pt idx="694">
                  <c:v>3</c:v>
                </c:pt>
                <c:pt idx="695">
                  <c:v>27</c:v>
                </c:pt>
                <c:pt idx="696">
                  <c:v>24</c:v>
                </c:pt>
                <c:pt idx="697">
                  <c:v>33</c:v>
                </c:pt>
                <c:pt idx="698">
                  <c:v>26</c:v>
                </c:pt>
                <c:pt idx="699">
                  <c:v>22</c:v>
                </c:pt>
                <c:pt idx="700">
                  <c:v>30</c:v>
                </c:pt>
                <c:pt idx="701">
                  <c:v>11</c:v>
                </c:pt>
                <c:pt idx="702">
                  <c:v>51</c:v>
                </c:pt>
                <c:pt idx="703">
                  <c:v>61</c:v>
                </c:pt>
                <c:pt idx="704">
                  <c:v>52</c:v>
                </c:pt>
                <c:pt idx="705">
                  <c:v>78</c:v>
                </c:pt>
                <c:pt idx="706">
                  <c:v>70</c:v>
                </c:pt>
                <c:pt idx="707">
                  <c:v>57</c:v>
                </c:pt>
                <c:pt idx="708">
                  <c:v>79</c:v>
                </c:pt>
                <c:pt idx="709">
                  <c:v>124</c:v>
                </c:pt>
                <c:pt idx="710">
                  <c:v>244</c:v>
                </c:pt>
                <c:pt idx="711">
                  <c:v>505</c:v>
                </c:pt>
                <c:pt idx="712">
                  <c:v>671</c:v>
                </c:pt>
                <c:pt idx="713">
                  <c:v>891</c:v>
                </c:pt>
                <c:pt idx="714">
                  <c:v>876</c:v>
                </c:pt>
                <c:pt idx="715">
                  <c:v>499</c:v>
                </c:pt>
                <c:pt idx="716">
                  <c:v>613</c:v>
                </c:pt>
                <c:pt idx="717">
                  <c:v>1711</c:v>
                </c:pt>
                <c:pt idx="718">
                  <c:v>2452</c:v>
                </c:pt>
                <c:pt idx="719">
                  <c:v>2826</c:v>
                </c:pt>
                <c:pt idx="720">
                  <c:v>3692</c:v>
                </c:pt>
                <c:pt idx="721">
                  <c:v>3760</c:v>
                </c:pt>
                <c:pt idx="722">
                  <c:v>2549</c:v>
                </c:pt>
                <c:pt idx="723">
                  <c:v>5394</c:v>
                </c:pt>
                <c:pt idx="724">
                  <c:v>6101</c:v>
                </c:pt>
                <c:pt idx="725">
                  <c:v>5933</c:v>
                </c:pt>
                <c:pt idx="726">
                  <c:v>6252</c:v>
                </c:pt>
                <c:pt idx="727">
                  <c:v>7375</c:v>
                </c:pt>
                <c:pt idx="728">
                  <c:v>6219</c:v>
                </c:pt>
                <c:pt idx="729">
                  <c:v>4800</c:v>
                </c:pt>
                <c:pt idx="730">
                  <c:v>8612</c:v>
                </c:pt>
                <c:pt idx="731">
                  <c:v>10374</c:v>
                </c:pt>
                <c:pt idx="732">
                  <c:v>10578</c:v>
                </c:pt>
                <c:pt idx="733">
                  <c:v>12850</c:v>
                </c:pt>
                <c:pt idx="734">
                  <c:v>13444</c:v>
                </c:pt>
                <c:pt idx="735">
                  <c:v>11683</c:v>
                </c:pt>
                <c:pt idx="736">
                  <c:v>6942</c:v>
                </c:pt>
                <c:pt idx="737">
                  <c:v>12797</c:v>
                </c:pt>
                <c:pt idx="738">
                  <c:v>12952</c:v>
                </c:pt>
                <c:pt idx="739">
                  <c:v>14283</c:v>
                </c:pt>
                <c:pt idx="740">
                  <c:v>13002</c:v>
                </c:pt>
                <c:pt idx="741">
                  <c:v>14196</c:v>
                </c:pt>
                <c:pt idx="742">
                  <c:v>12595</c:v>
                </c:pt>
                <c:pt idx="743">
                  <c:v>8881</c:v>
                </c:pt>
                <c:pt idx="744">
                  <c:v>11407</c:v>
                </c:pt>
                <c:pt idx="745">
                  <c:v>15252</c:v>
                </c:pt>
                <c:pt idx="746">
                  <c:v>12822</c:v>
                </c:pt>
                <c:pt idx="747">
                  <c:v>15291</c:v>
                </c:pt>
                <c:pt idx="748">
                  <c:v>6743</c:v>
                </c:pt>
                <c:pt idx="749">
                  <c:v>12571</c:v>
                </c:pt>
                <c:pt idx="750">
                  <c:v>7990</c:v>
                </c:pt>
                <c:pt idx="751">
                  <c:v>12591</c:v>
                </c:pt>
                <c:pt idx="752">
                  <c:v>12458</c:v>
                </c:pt>
                <c:pt idx="753">
                  <c:v>13907</c:v>
                </c:pt>
                <c:pt idx="754">
                  <c:v>11501</c:v>
                </c:pt>
                <c:pt idx="755">
                  <c:v>12446</c:v>
                </c:pt>
                <c:pt idx="756">
                  <c:v>8398</c:v>
                </c:pt>
                <c:pt idx="757">
                  <c:v>4696</c:v>
                </c:pt>
                <c:pt idx="758">
                  <c:v>10934</c:v>
                </c:pt>
                <c:pt idx="759">
                  <c:v>11467</c:v>
                </c:pt>
                <c:pt idx="760">
                  <c:v>5652</c:v>
                </c:pt>
                <c:pt idx="761">
                  <c:v>8528</c:v>
                </c:pt>
                <c:pt idx="762">
                  <c:v>10400</c:v>
                </c:pt>
                <c:pt idx="763">
                  <c:v>6702</c:v>
                </c:pt>
                <c:pt idx="764">
                  <c:v>4625</c:v>
                </c:pt>
                <c:pt idx="765">
                  <c:v>8962</c:v>
                </c:pt>
                <c:pt idx="766">
                  <c:v>9215</c:v>
                </c:pt>
                <c:pt idx="767">
                  <c:v>7745</c:v>
                </c:pt>
                <c:pt idx="768">
                  <c:v>6692</c:v>
                </c:pt>
                <c:pt idx="769">
                  <c:v>7133</c:v>
                </c:pt>
                <c:pt idx="770">
                  <c:v>5432</c:v>
                </c:pt>
                <c:pt idx="771">
                  <c:v>2036</c:v>
                </c:pt>
                <c:pt idx="772">
                  <c:v>6507</c:v>
                </c:pt>
                <c:pt idx="773">
                  <c:v>7074</c:v>
                </c:pt>
                <c:pt idx="774">
                  <c:v>6320</c:v>
                </c:pt>
                <c:pt idx="775">
                  <c:v>4955</c:v>
                </c:pt>
                <c:pt idx="776">
                  <c:v>5577</c:v>
                </c:pt>
                <c:pt idx="777">
                  <c:v>4896</c:v>
                </c:pt>
                <c:pt idx="778">
                  <c:v>1466</c:v>
                </c:pt>
                <c:pt idx="779">
                  <c:v>5980</c:v>
                </c:pt>
                <c:pt idx="780">
                  <c:v>5739</c:v>
                </c:pt>
                <c:pt idx="781">
                  <c:v>5009</c:v>
                </c:pt>
                <c:pt idx="782">
                  <c:v>3865</c:v>
                </c:pt>
                <c:pt idx="783">
                  <c:v>3639</c:v>
                </c:pt>
                <c:pt idx="784">
                  <c:v>2908</c:v>
                </c:pt>
                <c:pt idx="785">
                  <c:v>1638</c:v>
                </c:pt>
                <c:pt idx="786">
                  <c:v>998</c:v>
                </c:pt>
                <c:pt idx="787">
                  <c:v>4790</c:v>
                </c:pt>
                <c:pt idx="788">
                  <c:v>4490</c:v>
                </c:pt>
                <c:pt idx="789">
                  <c:v>3782</c:v>
                </c:pt>
                <c:pt idx="790">
                  <c:v>3644</c:v>
                </c:pt>
                <c:pt idx="791">
                  <c:v>3493</c:v>
                </c:pt>
                <c:pt idx="792">
                  <c:v>1139</c:v>
                </c:pt>
                <c:pt idx="793">
                  <c:v>4340</c:v>
                </c:pt>
                <c:pt idx="794">
                  <c:v>4517</c:v>
                </c:pt>
                <c:pt idx="795">
                  <c:v>3733</c:v>
                </c:pt>
                <c:pt idx="796">
                  <c:v>3670</c:v>
                </c:pt>
                <c:pt idx="797">
                  <c:v>3666</c:v>
                </c:pt>
                <c:pt idx="798">
                  <c:v>3758</c:v>
                </c:pt>
                <c:pt idx="799">
                  <c:v>1241</c:v>
                </c:pt>
                <c:pt idx="800">
                  <c:v>4346</c:v>
                </c:pt>
                <c:pt idx="801">
                  <c:v>4896</c:v>
                </c:pt>
                <c:pt idx="802">
                  <c:v>4672</c:v>
                </c:pt>
                <c:pt idx="803">
                  <c:v>3907</c:v>
                </c:pt>
                <c:pt idx="804">
                  <c:v>4200</c:v>
                </c:pt>
                <c:pt idx="805">
                  <c:v>3652</c:v>
                </c:pt>
                <c:pt idx="806">
                  <c:v>1449</c:v>
                </c:pt>
                <c:pt idx="807">
                  <c:v>5050</c:v>
                </c:pt>
                <c:pt idx="808">
                  <c:v>5121</c:v>
                </c:pt>
                <c:pt idx="809">
                  <c:v>4311</c:v>
                </c:pt>
                <c:pt idx="810">
                  <c:v>3692</c:v>
                </c:pt>
                <c:pt idx="811">
                  <c:v>3643</c:v>
                </c:pt>
                <c:pt idx="812">
                  <c:v>2706</c:v>
                </c:pt>
                <c:pt idx="813">
                  <c:v>951</c:v>
                </c:pt>
                <c:pt idx="814">
                  <c:v>3819</c:v>
                </c:pt>
                <c:pt idx="815">
                  <c:v>3934</c:v>
                </c:pt>
                <c:pt idx="816">
                  <c:v>3565</c:v>
                </c:pt>
                <c:pt idx="817">
                  <c:v>2845</c:v>
                </c:pt>
                <c:pt idx="818">
                  <c:v>3112</c:v>
                </c:pt>
                <c:pt idx="819">
                  <c:v>2732</c:v>
                </c:pt>
                <c:pt idx="820">
                  <c:v>963</c:v>
                </c:pt>
                <c:pt idx="821">
                  <c:v>3966</c:v>
                </c:pt>
                <c:pt idx="822">
                  <c:v>3695</c:v>
                </c:pt>
                <c:pt idx="823">
                  <c:v>3045</c:v>
                </c:pt>
                <c:pt idx="824">
                  <c:v>2619</c:v>
                </c:pt>
                <c:pt idx="825">
                  <c:v>1112</c:v>
                </c:pt>
                <c:pt idx="826">
                  <c:v>2252</c:v>
                </c:pt>
                <c:pt idx="827">
                  <c:v>926</c:v>
                </c:pt>
                <c:pt idx="828">
                  <c:v>3318</c:v>
                </c:pt>
                <c:pt idx="829">
                  <c:v>1545</c:v>
                </c:pt>
                <c:pt idx="830">
                  <c:v>1243</c:v>
                </c:pt>
                <c:pt idx="831">
                  <c:v>1464</c:v>
                </c:pt>
                <c:pt idx="832">
                  <c:v>4191</c:v>
                </c:pt>
                <c:pt idx="833">
                  <c:v>3324</c:v>
                </c:pt>
                <c:pt idx="834">
                  <c:v>1486</c:v>
                </c:pt>
                <c:pt idx="835">
                  <c:v>4240</c:v>
                </c:pt>
                <c:pt idx="836">
                  <c:v>3679</c:v>
                </c:pt>
                <c:pt idx="837">
                  <c:v>3290</c:v>
                </c:pt>
                <c:pt idx="838">
                  <c:v>3210</c:v>
                </c:pt>
                <c:pt idx="839">
                  <c:v>3438</c:v>
                </c:pt>
                <c:pt idx="840">
                  <c:v>2576</c:v>
                </c:pt>
                <c:pt idx="841">
                  <c:v>944</c:v>
                </c:pt>
                <c:pt idx="842">
                  <c:v>3930</c:v>
                </c:pt>
                <c:pt idx="843">
                  <c:v>3496</c:v>
                </c:pt>
                <c:pt idx="844">
                  <c:v>3156</c:v>
                </c:pt>
                <c:pt idx="845">
                  <c:v>2991</c:v>
                </c:pt>
                <c:pt idx="846">
                  <c:v>3030</c:v>
                </c:pt>
                <c:pt idx="847">
                  <c:v>2252</c:v>
                </c:pt>
                <c:pt idx="848">
                  <c:v>884</c:v>
                </c:pt>
                <c:pt idx="849">
                  <c:v>3560</c:v>
                </c:pt>
                <c:pt idx="850">
                  <c:v>2926</c:v>
                </c:pt>
                <c:pt idx="851">
                  <c:v>2523</c:v>
                </c:pt>
                <c:pt idx="852">
                  <c:v>2210</c:v>
                </c:pt>
                <c:pt idx="853">
                  <c:v>2242</c:v>
                </c:pt>
                <c:pt idx="854">
                  <c:v>1502</c:v>
                </c:pt>
                <c:pt idx="855">
                  <c:v>548</c:v>
                </c:pt>
                <c:pt idx="856">
                  <c:v>2314</c:v>
                </c:pt>
                <c:pt idx="857">
                  <c:v>1977</c:v>
                </c:pt>
                <c:pt idx="858">
                  <c:v>1531</c:v>
                </c:pt>
                <c:pt idx="859">
                  <c:v>1529</c:v>
                </c:pt>
                <c:pt idx="860">
                  <c:v>1493</c:v>
                </c:pt>
                <c:pt idx="861">
                  <c:v>1153</c:v>
                </c:pt>
                <c:pt idx="862">
                  <c:v>461</c:v>
                </c:pt>
                <c:pt idx="863">
                  <c:v>1924</c:v>
                </c:pt>
                <c:pt idx="864">
                  <c:v>1644</c:v>
                </c:pt>
                <c:pt idx="865">
                  <c:v>1418</c:v>
                </c:pt>
                <c:pt idx="866">
                  <c:v>1192</c:v>
                </c:pt>
                <c:pt idx="867">
                  <c:v>1255</c:v>
                </c:pt>
                <c:pt idx="868">
                  <c:v>1150</c:v>
                </c:pt>
                <c:pt idx="869">
                  <c:v>424</c:v>
                </c:pt>
                <c:pt idx="870">
                  <c:v>1590</c:v>
                </c:pt>
                <c:pt idx="871">
                  <c:v>1320</c:v>
                </c:pt>
                <c:pt idx="872">
                  <c:v>1213</c:v>
                </c:pt>
                <c:pt idx="873">
                  <c:v>1125</c:v>
                </c:pt>
                <c:pt idx="874">
                  <c:v>1255</c:v>
                </c:pt>
                <c:pt idx="875">
                  <c:v>883</c:v>
                </c:pt>
                <c:pt idx="876">
                  <c:v>394</c:v>
                </c:pt>
                <c:pt idx="877">
                  <c:v>1511</c:v>
                </c:pt>
                <c:pt idx="878">
                  <c:v>1413</c:v>
                </c:pt>
                <c:pt idx="879">
                  <c:v>1247</c:v>
                </c:pt>
                <c:pt idx="880">
                  <c:v>1365</c:v>
                </c:pt>
                <c:pt idx="881">
                  <c:v>1471</c:v>
                </c:pt>
                <c:pt idx="882">
                  <c:v>1134</c:v>
                </c:pt>
                <c:pt idx="883">
                  <c:v>585</c:v>
                </c:pt>
                <c:pt idx="884">
                  <c:v>2301</c:v>
                </c:pt>
                <c:pt idx="885">
                  <c:v>2222</c:v>
                </c:pt>
                <c:pt idx="886">
                  <c:v>2193</c:v>
                </c:pt>
                <c:pt idx="887">
                  <c:v>2134</c:v>
                </c:pt>
                <c:pt idx="888">
                  <c:v>2545</c:v>
                </c:pt>
                <c:pt idx="889">
                  <c:v>2009</c:v>
                </c:pt>
                <c:pt idx="890">
                  <c:v>1150</c:v>
                </c:pt>
                <c:pt idx="891">
                  <c:v>4522</c:v>
                </c:pt>
                <c:pt idx="892">
                  <c:v>4620</c:v>
                </c:pt>
                <c:pt idx="893">
                  <c:v>4615</c:v>
                </c:pt>
                <c:pt idx="894">
                  <c:v>4805</c:v>
                </c:pt>
                <c:pt idx="895">
                  <c:v>5566</c:v>
                </c:pt>
                <c:pt idx="896">
                  <c:v>5080</c:v>
                </c:pt>
                <c:pt idx="897">
                  <c:v>2513</c:v>
                </c:pt>
                <c:pt idx="898">
                  <c:v>9956</c:v>
                </c:pt>
                <c:pt idx="899">
                  <c:v>10449</c:v>
                </c:pt>
                <c:pt idx="900">
                  <c:v>9956</c:v>
                </c:pt>
                <c:pt idx="901">
                  <c:v>9743</c:v>
                </c:pt>
                <c:pt idx="902">
                  <c:v>12349</c:v>
                </c:pt>
                <c:pt idx="903">
                  <c:v>10802</c:v>
                </c:pt>
                <c:pt idx="904">
                  <c:v>4857</c:v>
                </c:pt>
                <c:pt idx="905">
                  <c:v>5019</c:v>
                </c:pt>
                <c:pt idx="906">
                  <c:v>21972</c:v>
                </c:pt>
                <c:pt idx="907">
                  <c:v>22042</c:v>
                </c:pt>
                <c:pt idx="908">
                  <c:v>19944</c:v>
                </c:pt>
                <c:pt idx="909">
                  <c:v>22493</c:v>
                </c:pt>
                <c:pt idx="910">
                  <c:v>17436</c:v>
                </c:pt>
                <c:pt idx="911">
                  <c:v>7783</c:v>
                </c:pt>
                <c:pt idx="912">
                  <c:v>25741</c:v>
                </c:pt>
                <c:pt idx="913">
                  <c:v>21857</c:v>
                </c:pt>
                <c:pt idx="914">
                  <c:v>24286</c:v>
                </c:pt>
                <c:pt idx="915">
                  <c:v>21384</c:v>
                </c:pt>
                <c:pt idx="916">
                  <c:v>22826</c:v>
                </c:pt>
                <c:pt idx="917">
                  <c:v>16471</c:v>
                </c:pt>
                <c:pt idx="918">
                  <c:v>7281</c:v>
                </c:pt>
                <c:pt idx="919">
                  <c:v>25130</c:v>
                </c:pt>
                <c:pt idx="920">
                  <c:v>24037</c:v>
                </c:pt>
                <c:pt idx="921">
                  <c:v>22369</c:v>
                </c:pt>
                <c:pt idx="922">
                  <c:v>20327</c:v>
                </c:pt>
                <c:pt idx="923">
                  <c:v>22547</c:v>
                </c:pt>
                <c:pt idx="924">
                  <c:v>18309</c:v>
                </c:pt>
                <c:pt idx="925">
                  <c:v>8160</c:v>
                </c:pt>
                <c:pt idx="926">
                  <c:v>25286</c:v>
                </c:pt>
                <c:pt idx="927">
                  <c:v>23723</c:v>
                </c:pt>
                <c:pt idx="928">
                  <c:v>22050</c:v>
                </c:pt>
                <c:pt idx="929">
                  <c:v>10031</c:v>
                </c:pt>
                <c:pt idx="930">
                  <c:v>17552</c:v>
                </c:pt>
                <c:pt idx="931">
                  <c:v>14535</c:v>
                </c:pt>
                <c:pt idx="932">
                  <c:v>9541</c:v>
                </c:pt>
                <c:pt idx="933">
                  <c:v>18819</c:v>
                </c:pt>
                <c:pt idx="934">
                  <c:v>22813</c:v>
                </c:pt>
                <c:pt idx="935">
                  <c:v>24320</c:v>
                </c:pt>
                <c:pt idx="936">
                  <c:v>22784</c:v>
                </c:pt>
                <c:pt idx="937">
                  <c:v>23088</c:v>
                </c:pt>
                <c:pt idx="938">
                  <c:v>17670</c:v>
                </c:pt>
                <c:pt idx="939">
                  <c:v>7892</c:v>
                </c:pt>
                <c:pt idx="940">
                  <c:v>22924</c:v>
                </c:pt>
                <c:pt idx="941">
                  <c:v>20803</c:v>
                </c:pt>
                <c:pt idx="942">
                  <c:v>17182</c:v>
                </c:pt>
                <c:pt idx="943">
                  <c:v>15498</c:v>
                </c:pt>
                <c:pt idx="944">
                  <c:v>14993</c:v>
                </c:pt>
                <c:pt idx="945">
                  <c:v>11605</c:v>
                </c:pt>
                <c:pt idx="946">
                  <c:v>5290</c:v>
                </c:pt>
                <c:pt idx="947">
                  <c:v>16362</c:v>
                </c:pt>
                <c:pt idx="948">
                  <c:v>13675</c:v>
                </c:pt>
                <c:pt idx="949">
                  <c:v>11095</c:v>
                </c:pt>
                <c:pt idx="950">
                  <c:v>9537</c:v>
                </c:pt>
                <c:pt idx="951">
                  <c:v>9384</c:v>
                </c:pt>
                <c:pt idx="952">
                  <c:v>7579</c:v>
                </c:pt>
                <c:pt idx="953">
                  <c:v>3558</c:v>
                </c:pt>
                <c:pt idx="954">
                  <c:v>12093</c:v>
                </c:pt>
                <c:pt idx="955">
                  <c:v>9598</c:v>
                </c:pt>
                <c:pt idx="956">
                  <c:v>8291</c:v>
                </c:pt>
                <c:pt idx="957">
                  <c:v>7285</c:v>
                </c:pt>
                <c:pt idx="958">
                  <c:v>7434</c:v>
                </c:pt>
                <c:pt idx="959">
                  <c:v>5774</c:v>
                </c:pt>
                <c:pt idx="960">
                  <c:v>2634</c:v>
                </c:pt>
                <c:pt idx="961">
                  <c:v>9615</c:v>
                </c:pt>
                <c:pt idx="962">
                  <c:v>7717</c:v>
                </c:pt>
                <c:pt idx="963">
                  <c:v>6498</c:v>
                </c:pt>
                <c:pt idx="964">
                  <c:v>5690</c:v>
                </c:pt>
                <c:pt idx="965">
                  <c:v>5781</c:v>
                </c:pt>
                <c:pt idx="966">
                  <c:v>4285</c:v>
                </c:pt>
                <c:pt idx="967">
                  <c:v>2328</c:v>
                </c:pt>
                <c:pt idx="968">
                  <c:v>2127</c:v>
                </c:pt>
                <c:pt idx="969">
                  <c:v>7527</c:v>
                </c:pt>
                <c:pt idx="970">
                  <c:v>5865</c:v>
                </c:pt>
                <c:pt idx="971">
                  <c:v>4930</c:v>
                </c:pt>
                <c:pt idx="972">
                  <c:v>2305</c:v>
                </c:pt>
                <c:pt idx="973">
                  <c:v>4548</c:v>
                </c:pt>
                <c:pt idx="974">
                  <c:v>2256</c:v>
                </c:pt>
                <c:pt idx="975">
                  <c:v>3300</c:v>
                </c:pt>
                <c:pt idx="976">
                  <c:v>3595</c:v>
                </c:pt>
                <c:pt idx="977">
                  <c:v>3054</c:v>
                </c:pt>
                <c:pt idx="978">
                  <c:v>2622</c:v>
                </c:pt>
                <c:pt idx="979">
                  <c:v>2619</c:v>
                </c:pt>
                <c:pt idx="980">
                  <c:v>2167</c:v>
                </c:pt>
                <c:pt idx="981">
                  <c:v>922</c:v>
                </c:pt>
                <c:pt idx="982">
                  <c:v>3268</c:v>
                </c:pt>
                <c:pt idx="983">
                  <c:v>3090</c:v>
                </c:pt>
                <c:pt idx="984">
                  <c:v>2417</c:v>
                </c:pt>
                <c:pt idx="985">
                  <c:v>2016</c:v>
                </c:pt>
                <c:pt idx="986">
                  <c:v>1849</c:v>
                </c:pt>
                <c:pt idx="987">
                  <c:v>1515</c:v>
                </c:pt>
                <c:pt idx="988">
                  <c:v>755</c:v>
                </c:pt>
                <c:pt idx="989">
                  <c:v>976</c:v>
                </c:pt>
                <c:pt idx="990">
                  <c:v>3434</c:v>
                </c:pt>
                <c:pt idx="991">
                  <c:v>3305</c:v>
                </c:pt>
                <c:pt idx="992">
                  <c:v>2643</c:v>
                </c:pt>
                <c:pt idx="993">
                  <c:v>2674</c:v>
                </c:pt>
                <c:pt idx="994">
                  <c:v>2318</c:v>
                </c:pt>
                <c:pt idx="995">
                  <c:v>999</c:v>
                </c:pt>
                <c:pt idx="996">
                  <c:v>3314</c:v>
                </c:pt>
                <c:pt idx="997">
                  <c:v>2876</c:v>
                </c:pt>
                <c:pt idx="998">
                  <c:v>2483</c:v>
                </c:pt>
                <c:pt idx="999">
                  <c:v>2204</c:v>
                </c:pt>
                <c:pt idx="1000">
                  <c:v>2432</c:v>
                </c:pt>
                <c:pt idx="1001">
                  <c:v>2145</c:v>
                </c:pt>
                <c:pt idx="1002">
                  <c:v>1034</c:v>
                </c:pt>
                <c:pt idx="1003">
                  <c:v>3294</c:v>
                </c:pt>
                <c:pt idx="1004">
                  <c:v>3088</c:v>
                </c:pt>
                <c:pt idx="1005">
                  <c:v>2494</c:v>
                </c:pt>
                <c:pt idx="1006">
                  <c:v>2245</c:v>
                </c:pt>
                <c:pt idx="1007">
                  <c:v>2670</c:v>
                </c:pt>
                <c:pt idx="1008">
                  <c:v>2415</c:v>
                </c:pt>
                <c:pt idx="1009">
                  <c:v>1171</c:v>
                </c:pt>
                <c:pt idx="1010">
                  <c:v>4007</c:v>
                </c:pt>
                <c:pt idx="1011">
                  <c:v>3866</c:v>
                </c:pt>
                <c:pt idx="1012">
                  <c:v>3781</c:v>
                </c:pt>
                <c:pt idx="1013">
                  <c:v>1535</c:v>
                </c:pt>
                <c:pt idx="1014">
                  <c:v>4159</c:v>
                </c:pt>
                <c:pt idx="1015">
                  <c:v>3341</c:v>
                </c:pt>
                <c:pt idx="1016">
                  <c:v>1390</c:v>
                </c:pt>
                <c:pt idx="1017">
                  <c:v>4325</c:v>
                </c:pt>
                <c:pt idx="1018">
                  <c:v>4244</c:v>
                </c:pt>
                <c:pt idx="1019">
                  <c:v>3780</c:v>
                </c:pt>
                <c:pt idx="1020">
                  <c:v>3709</c:v>
                </c:pt>
                <c:pt idx="1021">
                  <c:v>3944</c:v>
                </c:pt>
                <c:pt idx="1022">
                  <c:v>3268</c:v>
                </c:pt>
                <c:pt idx="1023">
                  <c:v>1547</c:v>
                </c:pt>
                <c:pt idx="1024">
                  <c:v>5188</c:v>
                </c:pt>
                <c:pt idx="1025">
                  <c:v>4754</c:v>
                </c:pt>
                <c:pt idx="1026">
                  <c:v>4126</c:v>
                </c:pt>
                <c:pt idx="1027">
                  <c:v>3904</c:v>
                </c:pt>
                <c:pt idx="1028">
                  <c:v>4249</c:v>
                </c:pt>
                <c:pt idx="1029">
                  <c:v>3764</c:v>
                </c:pt>
                <c:pt idx="1030">
                  <c:v>1834</c:v>
                </c:pt>
                <c:pt idx="1031">
                  <c:v>6136</c:v>
                </c:pt>
                <c:pt idx="1032">
                  <c:v>6615</c:v>
                </c:pt>
                <c:pt idx="1033">
                  <c:v>2644</c:v>
                </c:pt>
                <c:pt idx="1034">
                  <c:v>5868</c:v>
                </c:pt>
                <c:pt idx="1035">
                  <c:v>5923</c:v>
                </c:pt>
                <c:pt idx="1036">
                  <c:v>4465</c:v>
                </c:pt>
                <c:pt idx="1037">
                  <c:v>2102</c:v>
                </c:pt>
                <c:pt idx="1038">
                  <c:v>6646</c:v>
                </c:pt>
                <c:pt idx="1039">
                  <c:v>6661</c:v>
                </c:pt>
                <c:pt idx="1040">
                  <c:v>5806</c:v>
                </c:pt>
                <c:pt idx="1041">
                  <c:v>5409</c:v>
                </c:pt>
                <c:pt idx="1042">
                  <c:v>5443</c:v>
                </c:pt>
                <c:pt idx="1043">
                  <c:v>4582</c:v>
                </c:pt>
                <c:pt idx="1044">
                  <c:v>2326</c:v>
                </c:pt>
                <c:pt idx="1045">
                  <c:v>7955</c:v>
                </c:pt>
                <c:pt idx="1046">
                  <c:v>7815</c:v>
                </c:pt>
                <c:pt idx="1047">
                  <c:v>6950</c:v>
                </c:pt>
                <c:pt idx="1048">
                  <c:v>7076</c:v>
                </c:pt>
                <c:pt idx="1049">
                  <c:v>7247</c:v>
                </c:pt>
                <c:pt idx="1050">
                  <c:v>6663</c:v>
                </c:pt>
                <c:pt idx="1051">
                  <c:v>3355</c:v>
                </c:pt>
                <c:pt idx="1052">
                  <c:v>10679</c:v>
                </c:pt>
                <c:pt idx="1053">
                  <c:v>10334</c:v>
                </c:pt>
                <c:pt idx="1054">
                  <c:v>9585</c:v>
                </c:pt>
                <c:pt idx="1055">
                  <c:v>8725</c:v>
                </c:pt>
                <c:pt idx="1056">
                  <c:v>9161</c:v>
                </c:pt>
                <c:pt idx="1057">
                  <c:v>7612</c:v>
                </c:pt>
                <c:pt idx="1058">
                  <c:v>3753</c:v>
                </c:pt>
                <c:pt idx="1059">
                  <c:v>12068</c:v>
                </c:pt>
                <c:pt idx="1060">
                  <c:v>12223</c:v>
                </c:pt>
                <c:pt idx="1061">
                  <c:v>11182</c:v>
                </c:pt>
                <c:pt idx="1062">
                  <c:v>10537</c:v>
                </c:pt>
                <c:pt idx="1063">
                  <c:v>10986</c:v>
                </c:pt>
                <c:pt idx="1064">
                  <c:v>8912</c:v>
                </c:pt>
                <c:pt idx="1065">
                  <c:v>4549</c:v>
                </c:pt>
                <c:pt idx="1066">
                  <c:v>13962</c:v>
                </c:pt>
                <c:pt idx="1067">
                  <c:v>13414</c:v>
                </c:pt>
                <c:pt idx="1068">
                  <c:v>11725</c:v>
                </c:pt>
                <c:pt idx="1069">
                  <c:v>9527</c:v>
                </c:pt>
                <c:pt idx="1070">
                  <c:v>6929</c:v>
                </c:pt>
                <c:pt idx="1071">
                  <c:v>6206</c:v>
                </c:pt>
                <c:pt idx="1072">
                  <c:v>4978</c:v>
                </c:pt>
                <c:pt idx="1073">
                  <c:v>6343</c:v>
                </c:pt>
                <c:pt idx="1074">
                  <c:v>7251</c:v>
                </c:pt>
                <c:pt idx="1075">
                  <c:v>15741</c:v>
                </c:pt>
                <c:pt idx="1076">
                  <c:v>15957</c:v>
                </c:pt>
                <c:pt idx="1077">
                  <c:v>16686</c:v>
                </c:pt>
                <c:pt idx="1078">
                  <c:v>12540</c:v>
                </c:pt>
                <c:pt idx="1079">
                  <c:v>5661</c:v>
                </c:pt>
                <c:pt idx="1080">
                  <c:v>5985</c:v>
                </c:pt>
                <c:pt idx="1081">
                  <c:v>14009</c:v>
                </c:pt>
                <c:pt idx="1082">
                  <c:v>11454</c:v>
                </c:pt>
                <c:pt idx="1083">
                  <c:v>9039</c:v>
                </c:pt>
                <c:pt idx="1084">
                  <c:v>8993</c:v>
                </c:pt>
                <c:pt idx="1085">
                  <c:v>6573</c:v>
                </c:pt>
                <c:pt idx="1086">
                  <c:v>3369</c:v>
                </c:pt>
                <c:pt idx="1087">
                  <c:v>9406</c:v>
                </c:pt>
                <c:pt idx="1088">
                  <c:v>8239</c:v>
                </c:pt>
                <c:pt idx="1089">
                  <c:v>6230</c:v>
                </c:pt>
                <c:pt idx="1090">
                  <c:v>5824</c:v>
                </c:pt>
                <c:pt idx="1091">
                  <c:v>5480</c:v>
                </c:pt>
                <c:pt idx="1092">
                  <c:v>4242</c:v>
                </c:pt>
                <c:pt idx="1093">
                  <c:v>1842</c:v>
                </c:pt>
                <c:pt idx="1094">
                  <c:v>5928</c:v>
                </c:pt>
                <c:pt idx="1095">
                  <c:v>5583</c:v>
                </c:pt>
                <c:pt idx="1096">
                  <c:v>4009</c:v>
                </c:pt>
                <c:pt idx="1097">
                  <c:v>3582</c:v>
                </c:pt>
                <c:pt idx="1098">
                  <c:v>3679</c:v>
                </c:pt>
                <c:pt idx="1099">
                  <c:v>2901</c:v>
                </c:pt>
                <c:pt idx="1100">
                  <c:v>1246</c:v>
                </c:pt>
                <c:pt idx="1101">
                  <c:v>4287</c:v>
                </c:pt>
                <c:pt idx="1102">
                  <c:v>3489</c:v>
                </c:pt>
                <c:pt idx="1103">
                  <c:v>3172</c:v>
                </c:pt>
                <c:pt idx="1104">
                  <c:v>2861</c:v>
                </c:pt>
                <c:pt idx="1105">
                  <c:v>2583</c:v>
                </c:pt>
                <c:pt idx="1106">
                  <c:v>2141</c:v>
                </c:pt>
                <c:pt idx="1107">
                  <c:v>930</c:v>
                </c:pt>
                <c:pt idx="1108">
                  <c:v>3050</c:v>
                </c:pt>
                <c:pt idx="1109">
                  <c:v>2757</c:v>
                </c:pt>
                <c:pt idx="1110">
                  <c:v>2187</c:v>
                </c:pt>
                <c:pt idx="1111">
                  <c:v>1934</c:v>
                </c:pt>
                <c:pt idx="1112">
                  <c:v>1910</c:v>
                </c:pt>
                <c:pt idx="1113">
                  <c:v>824</c:v>
                </c:pt>
                <c:pt idx="1114">
                  <c:v>624</c:v>
                </c:pt>
                <c:pt idx="1115">
                  <c:v>2383</c:v>
                </c:pt>
              </c:numCache>
            </c:numRef>
          </c:val>
          <c:extLst>
            <c:ext xmlns:c16="http://schemas.microsoft.com/office/drawing/2014/chart" uri="{C3380CC4-5D6E-409C-BE32-E72D297353CC}">
              <c16:uniqueId val="{00000000-8682-4746-B049-4540A69B623A}"/>
            </c:ext>
          </c:extLst>
        </c:ser>
        <c:dLbls>
          <c:showLegendKey val="0"/>
          <c:showVal val="0"/>
          <c:showCatName val="0"/>
          <c:showSerName val="0"/>
          <c:showPercent val="0"/>
          <c:showBubbleSize val="0"/>
        </c:dLbls>
        <c:gapWidth val="219"/>
        <c:overlap val="-27"/>
        <c:axId val="613711792"/>
        <c:axId val="613710808"/>
      </c:barChart>
      <c:lineChart>
        <c:grouping val="standard"/>
        <c:varyColors val="0"/>
        <c:ser>
          <c:idx val="2"/>
          <c:order val="1"/>
          <c:tx>
            <c:strRef>
              <c:f>新規陽性者数!$A$5</c:f>
              <c:strCache>
                <c:ptCount val="1"/>
                <c:pt idx="0">
                  <c:v>病床使用率</c:v>
                </c:pt>
              </c:strCache>
            </c:strRef>
          </c:tx>
          <c:spPr>
            <a:ln w="15875" cap="rnd" cmpd="sng">
              <a:solidFill>
                <a:schemeClr val="accent6"/>
              </a:solidFill>
              <a:prstDash val="solid"/>
              <a:round/>
            </a:ln>
            <a:effectLst/>
          </c:spPr>
          <c:marker>
            <c:symbol val="none"/>
          </c:marker>
          <c:cat>
            <c:multiLvlStrRef>
              <c:f>新規陽性者数!$B$1:$APY$2</c:f>
              <c:multiLvlStrCache>
                <c:ptCount val="1103"/>
                <c:lvl>
                  <c:pt idx="0">
                    <c:v>1
月</c:v>
                  </c:pt>
                  <c:pt idx="6">
                    <c:v>2
月</c:v>
                  </c:pt>
                  <c:pt idx="35">
                    <c:v>3
月</c:v>
                  </c:pt>
                  <c:pt idx="66">
                    <c:v>4
月</c:v>
                  </c:pt>
                  <c:pt idx="96">
                    <c:v>5
月</c:v>
                  </c:pt>
                  <c:pt idx="127">
                    <c:v>6
月</c:v>
                  </c:pt>
                  <c:pt idx="157">
                    <c:v>7
月</c:v>
                  </c:pt>
                  <c:pt idx="188">
                    <c:v>8
月</c:v>
                  </c:pt>
                  <c:pt idx="219">
                    <c:v>9
月</c:v>
                  </c:pt>
                  <c:pt idx="249">
                    <c:v>10
月</c:v>
                  </c:pt>
                  <c:pt idx="280">
                    <c:v>11
月</c:v>
                  </c:pt>
                  <c:pt idx="310">
                    <c:v>12
月</c:v>
                  </c:pt>
                  <c:pt idx="341">
                    <c:v>1
月</c:v>
                  </c:pt>
                  <c:pt idx="372">
                    <c:v>2
月</c:v>
                  </c:pt>
                  <c:pt idx="400">
                    <c:v>3
月</c:v>
                  </c:pt>
                  <c:pt idx="431">
                    <c:v>4
月</c:v>
                  </c:pt>
                  <c:pt idx="461">
                    <c:v>5
月</c:v>
                  </c:pt>
                  <c:pt idx="492">
                    <c:v>6
月</c:v>
                  </c:pt>
                  <c:pt idx="522">
                    <c:v>7
月</c:v>
                  </c:pt>
                  <c:pt idx="553">
                    <c:v>8
月</c:v>
                  </c:pt>
                  <c:pt idx="584">
                    <c:v>9
月</c:v>
                  </c:pt>
                  <c:pt idx="614">
                    <c:v>10
月</c:v>
                  </c:pt>
                  <c:pt idx="645">
                    <c:v>11
月</c:v>
                  </c:pt>
                  <c:pt idx="675">
                    <c:v>12
月</c:v>
                  </c:pt>
                  <c:pt idx="706">
                    <c:v>1
月</c:v>
                  </c:pt>
                  <c:pt idx="737">
                    <c:v>2
月</c:v>
                  </c:pt>
                  <c:pt idx="765">
                    <c:v>3
月</c:v>
                  </c:pt>
                  <c:pt idx="796">
                    <c:v>4
月</c:v>
                  </c:pt>
                  <c:pt idx="826">
                    <c:v>5
月</c:v>
                  </c:pt>
                  <c:pt idx="857">
                    <c:v>6
月</c:v>
                  </c:pt>
                  <c:pt idx="887">
                    <c:v>7
月</c:v>
                  </c:pt>
                  <c:pt idx="918">
                    <c:v>8
月</c:v>
                  </c:pt>
                  <c:pt idx="949">
                    <c:v>９
月</c:v>
                  </c:pt>
                  <c:pt idx="979">
                    <c:v>10
月</c:v>
                  </c:pt>
                  <c:pt idx="1010">
                    <c:v>11
月</c:v>
                  </c:pt>
                  <c:pt idx="1040">
                    <c:v>12
月</c:v>
                  </c:pt>
                  <c:pt idx="1071">
                    <c:v>1
月</c:v>
                  </c:pt>
                  <c:pt idx="1102">
                    <c:v>2
月</c:v>
                  </c:pt>
                </c:lvl>
                <c:lvl>
                  <c:pt idx="0">
                    <c:v>2020年</c:v>
                  </c:pt>
                  <c:pt idx="341">
                    <c:v>2021年</c:v>
                  </c:pt>
                  <c:pt idx="706">
                    <c:v>2022年</c:v>
                  </c:pt>
                  <c:pt idx="1071">
                    <c:v>2023年</c:v>
                  </c:pt>
                </c:lvl>
              </c:multiLvlStrCache>
            </c:multiLvlStrRef>
          </c:cat>
          <c:val>
            <c:numRef>
              <c:f>新規陽性者数!$B$5:$APY$5</c:f>
              <c:numCache>
                <c:formatCode>General</c:formatCode>
                <c:ptCount val="1116"/>
                <c:pt idx="88">
                  <c:v>76.2</c:v>
                </c:pt>
                <c:pt idx="89">
                  <c:v>66.400000000000006</c:v>
                </c:pt>
                <c:pt idx="90">
                  <c:v>66.599999999999994</c:v>
                </c:pt>
                <c:pt idx="91">
                  <c:v>64.3</c:v>
                </c:pt>
                <c:pt idx="92">
                  <c:v>58.2</c:v>
                </c:pt>
                <c:pt idx="93">
                  <c:v>53.2</c:v>
                </c:pt>
                <c:pt idx="94">
                  <c:v>53.2</c:v>
                </c:pt>
                <c:pt idx="95">
                  <c:v>53.6</c:v>
                </c:pt>
                <c:pt idx="96">
                  <c:v>47.3</c:v>
                </c:pt>
                <c:pt idx="97">
                  <c:v>45.5</c:v>
                </c:pt>
                <c:pt idx="98">
                  <c:v>44</c:v>
                </c:pt>
                <c:pt idx="99">
                  <c:v>43.6</c:v>
                </c:pt>
                <c:pt idx="100">
                  <c:v>42.3</c:v>
                </c:pt>
                <c:pt idx="101">
                  <c:v>41.9</c:v>
                </c:pt>
                <c:pt idx="102">
                  <c:v>40.299999999999997</c:v>
                </c:pt>
                <c:pt idx="103">
                  <c:v>37.200000000000003</c:v>
                </c:pt>
                <c:pt idx="104">
                  <c:v>38.299999999999997</c:v>
                </c:pt>
                <c:pt idx="105">
                  <c:v>37.799999999999997</c:v>
                </c:pt>
                <c:pt idx="106">
                  <c:v>34.1</c:v>
                </c:pt>
                <c:pt idx="107">
                  <c:v>33.200000000000003</c:v>
                </c:pt>
                <c:pt idx="108">
                  <c:v>31.5</c:v>
                </c:pt>
                <c:pt idx="109">
                  <c:v>29.7</c:v>
                </c:pt>
                <c:pt idx="110">
                  <c:v>29</c:v>
                </c:pt>
                <c:pt idx="111">
                  <c:v>28.2</c:v>
                </c:pt>
                <c:pt idx="112">
                  <c:v>27.2</c:v>
                </c:pt>
                <c:pt idx="113">
                  <c:v>26.3</c:v>
                </c:pt>
                <c:pt idx="114">
                  <c:v>23.7</c:v>
                </c:pt>
                <c:pt idx="115">
                  <c:v>20.9</c:v>
                </c:pt>
                <c:pt idx="116">
                  <c:v>19.5</c:v>
                </c:pt>
                <c:pt idx="117">
                  <c:v>16.7</c:v>
                </c:pt>
                <c:pt idx="118">
                  <c:v>15.8</c:v>
                </c:pt>
                <c:pt idx="119">
                  <c:v>15.4</c:v>
                </c:pt>
                <c:pt idx="120">
                  <c:v>14.4</c:v>
                </c:pt>
                <c:pt idx="121">
                  <c:v>12.2</c:v>
                </c:pt>
                <c:pt idx="122">
                  <c:v>10.8</c:v>
                </c:pt>
                <c:pt idx="123">
                  <c:v>10.1</c:v>
                </c:pt>
                <c:pt idx="124">
                  <c:v>9.3000000000000007</c:v>
                </c:pt>
                <c:pt idx="125">
                  <c:v>9.1</c:v>
                </c:pt>
                <c:pt idx="126">
                  <c:v>8.8000000000000007</c:v>
                </c:pt>
                <c:pt idx="127">
                  <c:v>7.3</c:v>
                </c:pt>
                <c:pt idx="128">
                  <c:v>6.6</c:v>
                </c:pt>
                <c:pt idx="129">
                  <c:v>6.2</c:v>
                </c:pt>
                <c:pt idx="130">
                  <c:v>5.8</c:v>
                </c:pt>
                <c:pt idx="131">
                  <c:v>5.4</c:v>
                </c:pt>
                <c:pt idx="132">
                  <c:v>5.2</c:v>
                </c:pt>
                <c:pt idx="133">
                  <c:v>5.2</c:v>
                </c:pt>
                <c:pt idx="134">
                  <c:v>4.7</c:v>
                </c:pt>
                <c:pt idx="135">
                  <c:v>3.9</c:v>
                </c:pt>
                <c:pt idx="136">
                  <c:v>3</c:v>
                </c:pt>
                <c:pt idx="137">
                  <c:v>2.6</c:v>
                </c:pt>
                <c:pt idx="138">
                  <c:v>2.4</c:v>
                </c:pt>
                <c:pt idx="139">
                  <c:v>2.2000000000000002</c:v>
                </c:pt>
                <c:pt idx="140">
                  <c:v>2.1</c:v>
                </c:pt>
                <c:pt idx="141">
                  <c:v>2</c:v>
                </c:pt>
                <c:pt idx="142">
                  <c:v>2.1</c:v>
                </c:pt>
                <c:pt idx="143">
                  <c:v>2</c:v>
                </c:pt>
                <c:pt idx="144">
                  <c:v>2.2999999999999998</c:v>
                </c:pt>
                <c:pt idx="145">
                  <c:v>2.4</c:v>
                </c:pt>
                <c:pt idx="146">
                  <c:v>2.5</c:v>
                </c:pt>
                <c:pt idx="147">
                  <c:v>2.5</c:v>
                </c:pt>
                <c:pt idx="148">
                  <c:v>2.6</c:v>
                </c:pt>
                <c:pt idx="149">
                  <c:v>2.4</c:v>
                </c:pt>
                <c:pt idx="150">
                  <c:v>2</c:v>
                </c:pt>
                <c:pt idx="151">
                  <c:v>1.9</c:v>
                </c:pt>
                <c:pt idx="152">
                  <c:v>1.8</c:v>
                </c:pt>
                <c:pt idx="153">
                  <c:v>1.6</c:v>
                </c:pt>
                <c:pt idx="154">
                  <c:v>1.7</c:v>
                </c:pt>
                <c:pt idx="155">
                  <c:v>2.1</c:v>
                </c:pt>
                <c:pt idx="156">
                  <c:v>1.8</c:v>
                </c:pt>
                <c:pt idx="157">
                  <c:v>2.2000000000000002</c:v>
                </c:pt>
                <c:pt idx="158">
                  <c:v>2.2999999999999998</c:v>
                </c:pt>
                <c:pt idx="159">
                  <c:v>2.8</c:v>
                </c:pt>
                <c:pt idx="160">
                  <c:v>3.6</c:v>
                </c:pt>
                <c:pt idx="161">
                  <c:v>3.5</c:v>
                </c:pt>
                <c:pt idx="162">
                  <c:v>3.5</c:v>
                </c:pt>
                <c:pt idx="163">
                  <c:v>3.7</c:v>
                </c:pt>
                <c:pt idx="164">
                  <c:v>4.4000000000000004</c:v>
                </c:pt>
                <c:pt idx="165">
                  <c:v>5.7</c:v>
                </c:pt>
                <c:pt idx="166">
                  <c:v>5</c:v>
                </c:pt>
                <c:pt idx="167">
                  <c:v>6.2</c:v>
                </c:pt>
                <c:pt idx="168">
                  <c:v>8.1</c:v>
                </c:pt>
                <c:pt idx="169">
                  <c:v>8.1</c:v>
                </c:pt>
                <c:pt idx="170">
                  <c:v>6.9</c:v>
                </c:pt>
                <c:pt idx="171">
                  <c:v>6.5</c:v>
                </c:pt>
                <c:pt idx="172">
                  <c:v>7.6</c:v>
                </c:pt>
                <c:pt idx="173">
                  <c:v>9.3000000000000007</c:v>
                </c:pt>
                <c:pt idx="174">
                  <c:v>10.4</c:v>
                </c:pt>
                <c:pt idx="175">
                  <c:v>12.5</c:v>
                </c:pt>
                <c:pt idx="176">
                  <c:v>15.8</c:v>
                </c:pt>
                <c:pt idx="177">
                  <c:v>16.100000000000001</c:v>
                </c:pt>
                <c:pt idx="178">
                  <c:v>17.100000000000001</c:v>
                </c:pt>
                <c:pt idx="179">
                  <c:v>17.5</c:v>
                </c:pt>
                <c:pt idx="180">
                  <c:v>21.5</c:v>
                </c:pt>
                <c:pt idx="181">
                  <c:v>20</c:v>
                </c:pt>
                <c:pt idx="182">
                  <c:v>20.9</c:v>
                </c:pt>
                <c:pt idx="183">
                  <c:v>21.4</c:v>
                </c:pt>
                <c:pt idx="184">
                  <c:v>21.6</c:v>
                </c:pt>
                <c:pt idx="185">
                  <c:v>21.9</c:v>
                </c:pt>
                <c:pt idx="186">
                  <c:v>20.9</c:v>
                </c:pt>
                <c:pt idx="187">
                  <c:v>23.4</c:v>
                </c:pt>
                <c:pt idx="188">
                  <c:v>24.5</c:v>
                </c:pt>
                <c:pt idx="189">
                  <c:v>29</c:v>
                </c:pt>
                <c:pt idx="190">
                  <c:v>29.7</c:v>
                </c:pt>
                <c:pt idx="191">
                  <c:v>29.6</c:v>
                </c:pt>
                <c:pt idx="192">
                  <c:v>29</c:v>
                </c:pt>
                <c:pt idx="193">
                  <c:v>31.3</c:v>
                </c:pt>
                <c:pt idx="194">
                  <c:v>30.9</c:v>
                </c:pt>
                <c:pt idx="195">
                  <c:v>34</c:v>
                </c:pt>
                <c:pt idx="196">
                  <c:v>35.700000000000003</c:v>
                </c:pt>
                <c:pt idx="197">
                  <c:v>37.9</c:v>
                </c:pt>
                <c:pt idx="198">
                  <c:v>37.6</c:v>
                </c:pt>
                <c:pt idx="199">
                  <c:v>38.6</c:v>
                </c:pt>
                <c:pt idx="200">
                  <c:v>39</c:v>
                </c:pt>
                <c:pt idx="201">
                  <c:v>39.1</c:v>
                </c:pt>
                <c:pt idx="202">
                  <c:v>42.2</c:v>
                </c:pt>
                <c:pt idx="203">
                  <c:v>43.8</c:v>
                </c:pt>
                <c:pt idx="204">
                  <c:v>43.2</c:v>
                </c:pt>
                <c:pt idx="205">
                  <c:v>44.7</c:v>
                </c:pt>
                <c:pt idx="206">
                  <c:v>45.5</c:v>
                </c:pt>
                <c:pt idx="207">
                  <c:v>45.6</c:v>
                </c:pt>
                <c:pt idx="208">
                  <c:v>45.7</c:v>
                </c:pt>
                <c:pt idx="209">
                  <c:v>45.3</c:v>
                </c:pt>
                <c:pt idx="210">
                  <c:v>45.7</c:v>
                </c:pt>
                <c:pt idx="211">
                  <c:v>45.4</c:v>
                </c:pt>
                <c:pt idx="212">
                  <c:v>38.5</c:v>
                </c:pt>
                <c:pt idx="213">
                  <c:v>37.4</c:v>
                </c:pt>
                <c:pt idx="214">
                  <c:v>38</c:v>
                </c:pt>
                <c:pt idx="215">
                  <c:v>37.9</c:v>
                </c:pt>
                <c:pt idx="216">
                  <c:v>38</c:v>
                </c:pt>
                <c:pt idx="217">
                  <c:v>38.799999999999997</c:v>
                </c:pt>
                <c:pt idx="218">
                  <c:v>38.200000000000003</c:v>
                </c:pt>
                <c:pt idx="219">
                  <c:v>38.1</c:v>
                </c:pt>
                <c:pt idx="220">
                  <c:v>38</c:v>
                </c:pt>
                <c:pt idx="221">
                  <c:v>37.700000000000003</c:v>
                </c:pt>
                <c:pt idx="222">
                  <c:v>35.799999999999997</c:v>
                </c:pt>
                <c:pt idx="223">
                  <c:v>35.6</c:v>
                </c:pt>
                <c:pt idx="224">
                  <c:v>37</c:v>
                </c:pt>
                <c:pt idx="225">
                  <c:v>35.9</c:v>
                </c:pt>
                <c:pt idx="226">
                  <c:v>34.6</c:v>
                </c:pt>
                <c:pt idx="227">
                  <c:v>32</c:v>
                </c:pt>
                <c:pt idx="228">
                  <c:v>31.6</c:v>
                </c:pt>
                <c:pt idx="229">
                  <c:v>30.3</c:v>
                </c:pt>
                <c:pt idx="230">
                  <c:v>28.9</c:v>
                </c:pt>
                <c:pt idx="231">
                  <c:v>29.4</c:v>
                </c:pt>
                <c:pt idx="232">
                  <c:v>30</c:v>
                </c:pt>
                <c:pt idx="233">
                  <c:v>29.3</c:v>
                </c:pt>
                <c:pt idx="234">
                  <c:v>28.1</c:v>
                </c:pt>
                <c:pt idx="235">
                  <c:v>27.9</c:v>
                </c:pt>
                <c:pt idx="236">
                  <c:v>27.5</c:v>
                </c:pt>
                <c:pt idx="237">
                  <c:v>27.8</c:v>
                </c:pt>
                <c:pt idx="238">
                  <c:v>26.5</c:v>
                </c:pt>
                <c:pt idx="239">
                  <c:v>26.9</c:v>
                </c:pt>
                <c:pt idx="240">
                  <c:v>27.3</c:v>
                </c:pt>
                <c:pt idx="241">
                  <c:v>28.6</c:v>
                </c:pt>
                <c:pt idx="242">
                  <c:v>26</c:v>
                </c:pt>
                <c:pt idx="243">
                  <c:v>24.8</c:v>
                </c:pt>
                <c:pt idx="244">
                  <c:v>24.5</c:v>
                </c:pt>
                <c:pt idx="245">
                  <c:v>24.4</c:v>
                </c:pt>
                <c:pt idx="246">
                  <c:v>24.8</c:v>
                </c:pt>
                <c:pt idx="247">
                  <c:v>23.5</c:v>
                </c:pt>
                <c:pt idx="248">
                  <c:v>22.5</c:v>
                </c:pt>
                <c:pt idx="249">
                  <c:v>19.7</c:v>
                </c:pt>
                <c:pt idx="250">
                  <c:v>18.600000000000001</c:v>
                </c:pt>
                <c:pt idx="251">
                  <c:v>18.100000000000001</c:v>
                </c:pt>
                <c:pt idx="252">
                  <c:v>19.3</c:v>
                </c:pt>
                <c:pt idx="253">
                  <c:v>18.600000000000001</c:v>
                </c:pt>
                <c:pt idx="254">
                  <c:v>17.399999999999999</c:v>
                </c:pt>
                <c:pt idx="255">
                  <c:v>17</c:v>
                </c:pt>
                <c:pt idx="256">
                  <c:v>16.399999999999999</c:v>
                </c:pt>
                <c:pt idx="257">
                  <c:v>15.4</c:v>
                </c:pt>
                <c:pt idx="258">
                  <c:v>14.7</c:v>
                </c:pt>
                <c:pt idx="259">
                  <c:v>15.4</c:v>
                </c:pt>
                <c:pt idx="260">
                  <c:v>14.7</c:v>
                </c:pt>
                <c:pt idx="261">
                  <c:v>15.1</c:v>
                </c:pt>
                <c:pt idx="262">
                  <c:v>15.4</c:v>
                </c:pt>
                <c:pt idx="263">
                  <c:v>14.8</c:v>
                </c:pt>
                <c:pt idx="264">
                  <c:v>14.7</c:v>
                </c:pt>
                <c:pt idx="265">
                  <c:v>14.3</c:v>
                </c:pt>
                <c:pt idx="266">
                  <c:v>14.9</c:v>
                </c:pt>
                <c:pt idx="267">
                  <c:v>13.7</c:v>
                </c:pt>
                <c:pt idx="268">
                  <c:v>12.6</c:v>
                </c:pt>
                <c:pt idx="269">
                  <c:v>13.4</c:v>
                </c:pt>
                <c:pt idx="270">
                  <c:v>12.5</c:v>
                </c:pt>
                <c:pt idx="271">
                  <c:v>15.9</c:v>
                </c:pt>
                <c:pt idx="272">
                  <c:v>16</c:v>
                </c:pt>
                <c:pt idx="273">
                  <c:v>17.7</c:v>
                </c:pt>
                <c:pt idx="274">
                  <c:v>18.100000000000001</c:v>
                </c:pt>
                <c:pt idx="275">
                  <c:v>18.3</c:v>
                </c:pt>
                <c:pt idx="276">
                  <c:v>18.5</c:v>
                </c:pt>
                <c:pt idx="277">
                  <c:v>20.6</c:v>
                </c:pt>
                <c:pt idx="278">
                  <c:v>22.2</c:v>
                </c:pt>
                <c:pt idx="279">
                  <c:v>22.7</c:v>
                </c:pt>
                <c:pt idx="280">
                  <c:v>23.9</c:v>
                </c:pt>
                <c:pt idx="281">
                  <c:v>25.8</c:v>
                </c:pt>
                <c:pt idx="282">
                  <c:v>25.3</c:v>
                </c:pt>
                <c:pt idx="283">
                  <c:v>26.7</c:v>
                </c:pt>
                <c:pt idx="284">
                  <c:v>28</c:v>
                </c:pt>
                <c:pt idx="285">
                  <c:v>29</c:v>
                </c:pt>
                <c:pt idx="286">
                  <c:v>30.4</c:v>
                </c:pt>
                <c:pt idx="287">
                  <c:v>32.299999999999997</c:v>
                </c:pt>
                <c:pt idx="288">
                  <c:v>32.4</c:v>
                </c:pt>
                <c:pt idx="289">
                  <c:v>30.8</c:v>
                </c:pt>
                <c:pt idx="290">
                  <c:v>32.5</c:v>
                </c:pt>
                <c:pt idx="291">
                  <c:v>35.4</c:v>
                </c:pt>
                <c:pt idx="292">
                  <c:v>33.799999999999997</c:v>
                </c:pt>
                <c:pt idx="293">
                  <c:v>34.1</c:v>
                </c:pt>
                <c:pt idx="294">
                  <c:v>35.299999999999997</c:v>
                </c:pt>
                <c:pt idx="295">
                  <c:v>38.9</c:v>
                </c:pt>
                <c:pt idx="296">
                  <c:v>40.6</c:v>
                </c:pt>
                <c:pt idx="297">
                  <c:v>42.1</c:v>
                </c:pt>
                <c:pt idx="298">
                  <c:v>43.1</c:v>
                </c:pt>
                <c:pt idx="299">
                  <c:v>43.9</c:v>
                </c:pt>
                <c:pt idx="300">
                  <c:v>44.6</c:v>
                </c:pt>
                <c:pt idx="301">
                  <c:v>45.8</c:v>
                </c:pt>
                <c:pt idx="302">
                  <c:v>53.2</c:v>
                </c:pt>
                <c:pt idx="303">
                  <c:v>54.6</c:v>
                </c:pt>
                <c:pt idx="304">
                  <c:v>55.7</c:v>
                </c:pt>
                <c:pt idx="305">
                  <c:v>53.7</c:v>
                </c:pt>
                <c:pt idx="306">
                  <c:v>54.7</c:v>
                </c:pt>
                <c:pt idx="307">
                  <c:v>52.9</c:v>
                </c:pt>
                <c:pt idx="308">
                  <c:v>56.4</c:v>
                </c:pt>
                <c:pt idx="309">
                  <c:v>57.2</c:v>
                </c:pt>
                <c:pt idx="310">
                  <c:v>55.8</c:v>
                </c:pt>
                <c:pt idx="311">
                  <c:v>54.4</c:v>
                </c:pt>
                <c:pt idx="312">
                  <c:v>55.4</c:v>
                </c:pt>
                <c:pt idx="313">
                  <c:v>60.8</c:v>
                </c:pt>
                <c:pt idx="314">
                  <c:v>55.9</c:v>
                </c:pt>
                <c:pt idx="315">
                  <c:v>57.6</c:v>
                </c:pt>
                <c:pt idx="316">
                  <c:v>61.2</c:v>
                </c:pt>
                <c:pt idx="317">
                  <c:v>55.6</c:v>
                </c:pt>
                <c:pt idx="318">
                  <c:v>62.6</c:v>
                </c:pt>
                <c:pt idx="319">
                  <c:v>62.6</c:v>
                </c:pt>
                <c:pt idx="320">
                  <c:v>63</c:v>
                </c:pt>
                <c:pt idx="321">
                  <c:v>66</c:v>
                </c:pt>
                <c:pt idx="322">
                  <c:v>68.400000000000006</c:v>
                </c:pt>
                <c:pt idx="323">
                  <c:v>71.2</c:v>
                </c:pt>
                <c:pt idx="324">
                  <c:v>66.7</c:v>
                </c:pt>
                <c:pt idx="325">
                  <c:v>65.099999999999994</c:v>
                </c:pt>
                <c:pt idx="326">
                  <c:v>66</c:v>
                </c:pt>
                <c:pt idx="327">
                  <c:v>68.400000000000006</c:v>
                </c:pt>
                <c:pt idx="328">
                  <c:v>69</c:v>
                </c:pt>
                <c:pt idx="329">
                  <c:v>71.3</c:v>
                </c:pt>
                <c:pt idx="330">
                  <c:v>73.7</c:v>
                </c:pt>
                <c:pt idx="331">
                  <c:v>67.599999999999994</c:v>
                </c:pt>
                <c:pt idx="332">
                  <c:v>68.2</c:v>
                </c:pt>
                <c:pt idx="333">
                  <c:v>66</c:v>
                </c:pt>
                <c:pt idx="334">
                  <c:v>65</c:v>
                </c:pt>
                <c:pt idx="335">
                  <c:v>63.2</c:v>
                </c:pt>
                <c:pt idx="336">
                  <c:v>65.7</c:v>
                </c:pt>
                <c:pt idx="337">
                  <c:v>66.599999999999994</c:v>
                </c:pt>
                <c:pt idx="338">
                  <c:v>66.2</c:v>
                </c:pt>
                <c:pt idx="339">
                  <c:v>68.900000000000006</c:v>
                </c:pt>
                <c:pt idx="340">
                  <c:v>61.7</c:v>
                </c:pt>
                <c:pt idx="341">
                  <c:v>63.8</c:v>
                </c:pt>
                <c:pt idx="342">
                  <c:v>63.9</c:v>
                </c:pt>
                <c:pt idx="343">
                  <c:v>65.2</c:v>
                </c:pt>
                <c:pt idx="344">
                  <c:v>66.900000000000006</c:v>
                </c:pt>
                <c:pt idx="345">
                  <c:v>65.900000000000006</c:v>
                </c:pt>
                <c:pt idx="346">
                  <c:v>63.9</c:v>
                </c:pt>
                <c:pt idx="347">
                  <c:v>64.900000000000006</c:v>
                </c:pt>
                <c:pt idx="348">
                  <c:v>64.599999999999994</c:v>
                </c:pt>
                <c:pt idx="349">
                  <c:v>65.5</c:v>
                </c:pt>
                <c:pt idx="350">
                  <c:v>65.900000000000006</c:v>
                </c:pt>
                <c:pt idx="351">
                  <c:v>70.8</c:v>
                </c:pt>
                <c:pt idx="352">
                  <c:v>72.8</c:v>
                </c:pt>
                <c:pt idx="353">
                  <c:v>68.900000000000006</c:v>
                </c:pt>
                <c:pt idx="354">
                  <c:v>68</c:v>
                </c:pt>
                <c:pt idx="355">
                  <c:v>71.3</c:v>
                </c:pt>
                <c:pt idx="356">
                  <c:v>70.5</c:v>
                </c:pt>
                <c:pt idx="357">
                  <c:v>73.7</c:v>
                </c:pt>
                <c:pt idx="358">
                  <c:v>75.900000000000006</c:v>
                </c:pt>
                <c:pt idx="359">
                  <c:v>74.400000000000006</c:v>
                </c:pt>
                <c:pt idx="360">
                  <c:v>70.3</c:v>
                </c:pt>
                <c:pt idx="361">
                  <c:v>71.099999999999994</c:v>
                </c:pt>
                <c:pt idx="362">
                  <c:v>67.599999999999994</c:v>
                </c:pt>
                <c:pt idx="363">
                  <c:v>69.900000000000006</c:v>
                </c:pt>
                <c:pt idx="364">
                  <c:v>71.2</c:v>
                </c:pt>
                <c:pt idx="365">
                  <c:v>73.8</c:v>
                </c:pt>
                <c:pt idx="366">
                  <c:v>70.3</c:v>
                </c:pt>
                <c:pt idx="367">
                  <c:v>70</c:v>
                </c:pt>
                <c:pt idx="368">
                  <c:v>65.599999999999994</c:v>
                </c:pt>
                <c:pt idx="369">
                  <c:v>64.599999999999994</c:v>
                </c:pt>
                <c:pt idx="370">
                  <c:v>65.2</c:v>
                </c:pt>
                <c:pt idx="371">
                  <c:v>66.900000000000006</c:v>
                </c:pt>
                <c:pt idx="372">
                  <c:v>68.900000000000006</c:v>
                </c:pt>
                <c:pt idx="373">
                  <c:v>61.9</c:v>
                </c:pt>
                <c:pt idx="374">
                  <c:v>59.1</c:v>
                </c:pt>
                <c:pt idx="375">
                  <c:v>57.2</c:v>
                </c:pt>
                <c:pt idx="376">
                  <c:v>56.2</c:v>
                </c:pt>
                <c:pt idx="377">
                  <c:v>55.5</c:v>
                </c:pt>
                <c:pt idx="378">
                  <c:v>57.2</c:v>
                </c:pt>
                <c:pt idx="379">
                  <c:v>58</c:v>
                </c:pt>
                <c:pt idx="380">
                  <c:v>51.2</c:v>
                </c:pt>
                <c:pt idx="381">
                  <c:v>49.2</c:v>
                </c:pt>
                <c:pt idx="382">
                  <c:v>47.6</c:v>
                </c:pt>
                <c:pt idx="383">
                  <c:v>48.8</c:v>
                </c:pt>
                <c:pt idx="384">
                  <c:v>44.3</c:v>
                </c:pt>
                <c:pt idx="385">
                  <c:v>44.7</c:v>
                </c:pt>
                <c:pt idx="386">
                  <c:v>46</c:v>
                </c:pt>
                <c:pt idx="387">
                  <c:v>41.5</c:v>
                </c:pt>
                <c:pt idx="388">
                  <c:v>40.200000000000003</c:v>
                </c:pt>
                <c:pt idx="389">
                  <c:v>38.1</c:v>
                </c:pt>
                <c:pt idx="390">
                  <c:v>37</c:v>
                </c:pt>
                <c:pt idx="391">
                  <c:v>36.4</c:v>
                </c:pt>
                <c:pt idx="392">
                  <c:v>37.299999999999997</c:v>
                </c:pt>
                <c:pt idx="393">
                  <c:v>38</c:v>
                </c:pt>
                <c:pt idx="394">
                  <c:v>34.700000000000003</c:v>
                </c:pt>
                <c:pt idx="395">
                  <c:v>35.6</c:v>
                </c:pt>
                <c:pt idx="396">
                  <c:v>30.9</c:v>
                </c:pt>
                <c:pt idx="397">
                  <c:v>29.7</c:v>
                </c:pt>
                <c:pt idx="398">
                  <c:v>29.3</c:v>
                </c:pt>
                <c:pt idx="399">
                  <c:v>29.7</c:v>
                </c:pt>
                <c:pt idx="400">
                  <c:v>30.4</c:v>
                </c:pt>
                <c:pt idx="401">
                  <c:v>27.3</c:v>
                </c:pt>
                <c:pt idx="402">
                  <c:v>28.6</c:v>
                </c:pt>
                <c:pt idx="403">
                  <c:v>25.3</c:v>
                </c:pt>
                <c:pt idx="404">
                  <c:v>26.7</c:v>
                </c:pt>
                <c:pt idx="405">
                  <c:v>23.9</c:v>
                </c:pt>
                <c:pt idx="406">
                  <c:v>24.7</c:v>
                </c:pt>
                <c:pt idx="407">
                  <c:v>25.4</c:v>
                </c:pt>
                <c:pt idx="408">
                  <c:v>22.6</c:v>
                </c:pt>
                <c:pt idx="409">
                  <c:v>23.6</c:v>
                </c:pt>
                <c:pt idx="410">
                  <c:v>22.2</c:v>
                </c:pt>
                <c:pt idx="411">
                  <c:v>23.1</c:v>
                </c:pt>
                <c:pt idx="412">
                  <c:v>22.8</c:v>
                </c:pt>
                <c:pt idx="413">
                  <c:v>24.5</c:v>
                </c:pt>
                <c:pt idx="414">
                  <c:v>26.1</c:v>
                </c:pt>
                <c:pt idx="415">
                  <c:v>25</c:v>
                </c:pt>
                <c:pt idx="416">
                  <c:v>26.2</c:v>
                </c:pt>
                <c:pt idx="417">
                  <c:v>26.5</c:v>
                </c:pt>
                <c:pt idx="418">
                  <c:v>28</c:v>
                </c:pt>
                <c:pt idx="419">
                  <c:v>27.6</c:v>
                </c:pt>
                <c:pt idx="420">
                  <c:v>29.5</c:v>
                </c:pt>
                <c:pt idx="421">
                  <c:v>31</c:v>
                </c:pt>
                <c:pt idx="422">
                  <c:v>29.3</c:v>
                </c:pt>
                <c:pt idx="423">
                  <c:v>31.3</c:v>
                </c:pt>
                <c:pt idx="424">
                  <c:v>31.5</c:v>
                </c:pt>
                <c:pt idx="425">
                  <c:v>35.299999999999997</c:v>
                </c:pt>
                <c:pt idx="426">
                  <c:v>35.1</c:v>
                </c:pt>
                <c:pt idx="427">
                  <c:v>37.4</c:v>
                </c:pt>
                <c:pt idx="428">
                  <c:v>39.200000000000003</c:v>
                </c:pt>
                <c:pt idx="429">
                  <c:v>38.799999999999997</c:v>
                </c:pt>
                <c:pt idx="430">
                  <c:v>42.1</c:v>
                </c:pt>
                <c:pt idx="431">
                  <c:v>42.6</c:v>
                </c:pt>
                <c:pt idx="432">
                  <c:v>44.3</c:v>
                </c:pt>
                <c:pt idx="433">
                  <c:v>46.1</c:v>
                </c:pt>
                <c:pt idx="434">
                  <c:v>47.6</c:v>
                </c:pt>
                <c:pt idx="435">
                  <c:v>49</c:v>
                </c:pt>
                <c:pt idx="436">
                  <c:v>50.9</c:v>
                </c:pt>
                <c:pt idx="437">
                  <c:v>52.1</c:v>
                </c:pt>
                <c:pt idx="438">
                  <c:v>54</c:v>
                </c:pt>
                <c:pt idx="439">
                  <c:v>56.5</c:v>
                </c:pt>
                <c:pt idx="440">
                  <c:v>60.2</c:v>
                </c:pt>
                <c:pt idx="441">
                  <c:v>63.3</c:v>
                </c:pt>
                <c:pt idx="442">
                  <c:v>65.099999999999994</c:v>
                </c:pt>
                <c:pt idx="443">
                  <c:v>66.599999999999994</c:v>
                </c:pt>
                <c:pt idx="444">
                  <c:v>67.099999999999994</c:v>
                </c:pt>
                <c:pt idx="445">
                  <c:v>70.3</c:v>
                </c:pt>
                <c:pt idx="446">
                  <c:v>72.400000000000006</c:v>
                </c:pt>
                <c:pt idx="447">
                  <c:v>75.2</c:v>
                </c:pt>
                <c:pt idx="448">
                  <c:v>80.400000000000006</c:v>
                </c:pt>
                <c:pt idx="449">
                  <c:v>81.400000000000006</c:v>
                </c:pt>
                <c:pt idx="450">
                  <c:v>81.400000000000006</c:v>
                </c:pt>
                <c:pt idx="451">
                  <c:v>81.900000000000006</c:v>
                </c:pt>
                <c:pt idx="452">
                  <c:v>82.5</c:v>
                </c:pt>
                <c:pt idx="453">
                  <c:v>83.5</c:v>
                </c:pt>
                <c:pt idx="454">
                  <c:v>85.6</c:v>
                </c:pt>
                <c:pt idx="455">
                  <c:v>88.6</c:v>
                </c:pt>
                <c:pt idx="456">
                  <c:v>80.8</c:v>
                </c:pt>
                <c:pt idx="457">
                  <c:v>80.900000000000006</c:v>
                </c:pt>
                <c:pt idx="458">
                  <c:v>82.4</c:v>
                </c:pt>
                <c:pt idx="459">
                  <c:v>82.6</c:v>
                </c:pt>
                <c:pt idx="460">
                  <c:v>82.4</c:v>
                </c:pt>
                <c:pt idx="461">
                  <c:v>80.3</c:v>
                </c:pt>
                <c:pt idx="462">
                  <c:v>81.2</c:v>
                </c:pt>
                <c:pt idx="463">
                  <c:v>80.099999999999994</c:v>
                </c:pt>
                <c:pt idx="464">
                  <c:v>83.5</c:v>
                </c:pt>
                <c:pt idx="465">
                  <c:v>85.4</c:v>
                </c:pt>
                <c:pt idx="466">
                  <c:v>83.1</c:v>
                </c:pt>
                <c:pt idx="467">
                  <c:v>81.900000000000006</c:v>
                </c:pt>
                <c:pt idx="468">
                  <c:v>82.1</c:v>
                </c:pt>
                <c:pt idx="469">
                  <c:v>81.599999999999994</c:v>
                </c:pt>
                <c:pt idx="470">
                  <c:v>82.7</c:v>
                </c:pt>
                <c:pt idx="471">
                  <c:v>82.5</c:v>
                </c:pt>
                <c:pt idx="472">
                  <c:v>80.2</c:v>
                </c:pt>
                <c:pt idx="473">
                  <c:v>80.2</c:v>
                </c:pt>
                <c:pt idx="474">
                  <c:v>77.5</c:v>
                </c:pt>
                <c:pt idx="475">
                  <c:v>76.5</c:v>
                </c:pt>
                <c:pt idx="476">
                  <c:v>78.599999999999994</c:v>
                </c:pt>
                <c:pt idx="477">
                  <c:v>78.3</c:v>
                </c:pt>
                <c:pt idx="478">
                  <c:v>74.7</c:v>
                </c:pt>
                <c:pt idx="479">
                  <c:v>73.5</c:v>
                </c:pt>
                <c:pt idx="480">
                  <c:v>72.599999999999994</c:v>
                </c:pt>
                <c:pt idx="481">
                  <c:v>71</c:v>
                </c:pt>
                <c:pt idx="482">
                  <c:v>69.400000000000006</c:v>
                </c:pt>
                <c:pt idx="483">
                  <c:v>67.3</c:v>
                </c:pt>
                <c:pt idx="484">
                  <c:v>68.2</c:v>
                </c:pt>
                <c:pt idx="485">
                  <c:v>66.5</c:v>
                </c:pt>
                <c:pt idx="486">
                  <c:v>65.099999999999994</c:v>
                </c:pt>
                <c:pt idx="487">
                  <c:v>61.7</c:v>
                </c:pt>
                <c:pt idx="488">
                  <c:v>59.5</c:v>
                </c:pt>
                <c:pt idx="489">
                  <c:v>57.3</c:v>
                </c:pt>
                <c:pt idx="490">
                  <c:v>56.4</c:v>
                </c:pt>
                <c:pt idx="491">
                  <c:v>55.5</c:v>
                </c:pt>
                <c:pt idx="492">
                  <c:v>52.6</c:v>
                </c:pt>
                <c:pt idx="493">
                  <c:v>49.3</c:v>
                </c:pt>
                <c:pt idx="494">
                  <c:v>45.7</c:v>
                </c:pt>
                <c:pt idx="495">
                  <c:v>44.7</c:v>
                </c:pt>
                <c:pt idx="496">
                  <c:v>42.8</c:v>
                </c:pt>
                <c:pt idx="497">
                  <c:v>43.5</c:v>
                </c:pt>
                <c:pt idx="498">
                  <c:v>43.6</c:v>
                </c:pt>
                <c:pt idx="499">
                  <c:v>39.6</c:v>
                </c:pt>
                <c:pt idx="500">
                  <c:v>36.799999999999997</c:v>
                </c:pt>
                <c:pt idx="501">
                  <c:v>35.299999999999997</c:v>
                </c:pt>
                <c:pt idx="502">
                  <c:v>34.1</c:v>
                </c:pt>
                <c:pt idx="503">
                  <c:v>32.9</c:v>
                </c:pt>
                <c:pt idx="504">
                  <c:v>33.200000000000003</c:v>
                </c:pt>
                <c:pt idx="505">
                  <c:v>33.799999999999997</c:v>
                </c:pt>
                <c:pt idx="506">
                  <c:v>29.9</c:v>
                </c:pt>
                <c:pt idx="507">
                  <c:v>28.5</c:v>
                </c:pt>
                <c:pt idx="508">
                  <c:v>26.4</c:v>
                </c:pt>
                <c:pt idx="509">
                  <c:v>25</c:v>
                </c:pt>
                <c:pt idx="510">
                  <c:v>23.8</c:v>
                </c:pt>
                <c:pt idx="511">
                  <c:v>24.1</c:v>
                </c:pt>
                <c:pt idx="512">
                  <c:v>24.5</c:v>
                </c:pt>
                <c:pt idx="513">
                  <c:v>22</c:v>
                </c:pt>
                <c:pt idx="514">
                  <c:v>20.2</c:v>
                </c:pt>
                <c:pt idx="515">
                  <c:v>18.899999999999999</c:v>
                </c:pt>
                <c:pt idx="516">
                  <c:v>17.899999999999999</c:v>
                </c:pt>
                <c:pt idx="517">
                  <c:v>17.2</c:v>
                </c:pt>
                <c:pt idx="518">
                  <c:v>17.2</c:v>
                </c:pt>
                <c:pt idx="519">
                  <c:v>17.7</c:v>
                </c:pt>
                <c:pt idx="520">
                  <c:v>16.600000000000001</c:v>
                </c:pt>
                <c:pt idx="521">
                  <c:v>15.9</c:v>
                </c:pt>
                <c:pt idx="522">
                  <c:v>15.3</c:v>
                </c:pt>
                <c:pt idx="523">
                  <c:v>14.6</c:v>
                </c:pt>
                <c:pt idx="524">
                  <c:v>15</c:v>
                </c:pt>
                <c:pt idx="525">
                  <c:v>16.5</c:v>
                </c:pt>
                <c:pt idx="526">
                  <c:v>17.7</c:v>
                </c:pt>
                <c:pt idx="527">
                  <c:v>15.3</c:v>
                </c:pt>
                <c:pt idx="528">
                  <c:v>16.399999999999999</c:v>
                </c:pt>
                <c:pt idx="529">
                  <c:v>15.4</c:v>
                </c:pt>
                <c:pt idx="530">
                  <c:v>15.2</c:v>
                </c:pt>
                <c:pt idx="531">
                  <c:v>15.8</c:v>
                </c:pt>
                <c:pt idx="532">
                  <c:v>16.8</c:v>
                </c:pt>
                <c:pt idx="533">
                  <c:v>17.8</c:v>
                </c:pt>
                <c:pt idx="534">
                  <c:v>16.5</c:v>
                </c:pt>
                <c:pt idx="535">
                  <c:v>16.600000000000001</c:v>
                </c:pt>
                <c:pt idx="536">
                  <c:v>17.600000000000001</c:v>
                </c:pt>
                <c:pt idx="537">
                  <c:v>18.3</c:v>
                </c:pt>
                <c:pt idx="538">
                  <c:v>19.2</c:v>
                </c:pt>
                <c:pt idx="539">
                  <c:v>20.7</c:v>
                </c:pt>
                <c:pt idx="540">
                  <c:v>22</c:v>
                </c:pt>
                <c:pt idx="541">
                  <c:v>22.1</c:v>
                </c:pt>
                <c:pt idx="542">
                  <c:v>20.3</c:v>
                </c:pt>
                <c:pt idx="543">
                  <c:v>21.2</c:v>
                </c:pt>
                <c:pt idx="544">
                  <c:v>23.3</c:v>
                </c:pt>
                <c:pt idx="545">
                  <c:v>25</c:v>
                </c:pt>
                <c:pt idx="546">
                  <c:v>26.9</c:v>
                </c:pt>
                <c:pt idx="547">
                  <c:v>29.2</c:v>
                </c:pt>
                <c:pt idx="548">
                  <c:v>26.1</c:v>
                </c:pt>
                <c:pt idx="549">
                  <c:v>26.4</c:v>
                </c:pt>
                <c:pt idx="550">
                  <c:v>27.6</c:v>
                </c:pt>
                <c:pt idx="551">
                  <c:v>31.2</c:v>
                </c:pt>
                <c:pt idx="552">
                  <c:v>31.1</c:v>
                </c:pt>
                <c:pt idx="553">
                  <c:v>35.700000000000003</c:v>
                </c:pt>
                <c:pt idx="554">
                  <c:v>39.1</c:v>
                </c:pt>
                <c:pt idx="555">
                  <c:v>39.799999999999997</c:v>
                </c:pt>
                <c:pt idx="556">
                  <c:v>41</c:v>
                </c:pt>
                <c:pt idx="557">
                  <c:v>44.3</c:v>
                </c:pt>
                <c:pt idx="558">
                  <c:v>45.2</c:v>
                </c:pt>
                <c:pt idx="559">
                  <c:v>48.3</c:v>
                </c:pt>
                <c:pt idx="560">
                  <c:v>53.2</c:v>
                </c:pt>
                <c:pt idx="561">
                  <c:v>57.4</c:v>
                </c:pt>
                <c:pt idx="562">
                  <c:v>61</c:v>
                </c:pt>
                <c:pt idx="563">
                  <c:v>54.6</c:v>
                </c:pt>
                <c:pt idx="564">
                  <c:v>56.1</c:v>
                </c:pt>
                <c:pt idx="565">
                  <c:v>56.8</c:v>
                </c:pt>
                <c:pt idx="566">
                  <c:v>59.1</c:v>
                </c:pt>
                <c:pt idx="567">
                  <c:v>64.2</c:v>
                </c:pt>
                <c:pt idx="568">
                  <c:v>68.900000000000006</c:v>
                </c:pt>
                <c:pt idx="569">
                  <c:v>62.1</c:v>
                </c:pt>
                <c:pt idx="570">
                  <c:v>61.1</c:v>
                </c:pt>
                <c:pt idx="571">
                  <c:v>62.5</c:v>
                </c:pt>
                <c:pt idx="572">
                  <c:v>64.2</c:v>
                </c:pt>
                <c:pt idx="573">
                  <c:v>64.400000000000006</c:v>
                </c:pt>
                <c:pt idx="574">
                  <c:v>70</c:v>
                </c:pt>
                <c:pt idx="575">
                  <c:v>74.5</c:v>
                </c:pt>
                <c:pt idx="576">
                  <c:v>67.400000000000006</c:v>
                </c:pt>
                <c:pt idx="577">
                  <c:v>67.400000000000006</c:v>
                </c:pt>
                <c:pt idx="578">
                  <c:v>66.400000000000006</c:v>
                </c:pt>
                <c:pt idx="579">
                  <c:v>67.7</c:v>
                </c:pt>
                <c:pt idx="580">
                  <c:v>69.400000000000006</c:v>
                </c:pt>
                <c:pt idx="581">
                  <c:v>75.5</c:v>
                </c:pt>
                <c:pt idx="582">
                  <c:v>80.2</c:v>
                </c:pt>
                <c:pt idx="583">
                  <c:v>71.3</c:v>
                </c:pt>
                <c:pt idx="584">
                  <c:v>69.5</c:v>
                </c:pt>
                <c:pt idx="585">
                  <c:v>69.099999999999994</c:v>
                </c:pt>
                <c:pt idx="586">
                  <c:v>69.400000000000006</c:v>
                </c:pt>
                <c:pt idx="587">
                  <c:v>70.900000000000006</c:v>
                </c:pt>
                <c:pt idx="588">
                  <c:v>76.3</c:v>
                </c:pt>
                <c:pt idx="589">
                  <c:v>80</c:v>
                </c:pt>
                <c:pt idx="590">
                  <c:v>70.099999999999994</c:v>
                </c:pt>
                <c:pt idx="591">
                  <c:v>68.5</c:v>
                </c:pt>
                <c:pt idx="592">
                  <c:v>66.5</c:v>
                </c:pt>
                <c:pt idx="593">
                  <c:v>66.3</c:v>
                </c:pt>
                <c:pt idx="594">
                  <c:v>64.3</c:v>
                </c:pt>
                <c:pt idx="595">
                  <c:v>68.400000000000006</c:v>
                </c:pt>
                <c:pt idx="596">
                  <c:v>70.900000000000006</c:v>
                </c:pt>
                <c:pt idx="597">
                  <c:v>60.5</c:v>
                </c:pt>
                <c:pt idx="598">
                  <c:v>56.1</c:v>
                </c:pt>
                <c:pt idx="599">
                  <c:v>53.9</c:v>
                </c:pt>
                <c:pt idx="600">
                  <c:v>52.3</c:v>
                </c:pt>
                <c:pt idx="601">
                  <c:v>50.3</c:v>
                </c:pt>
                <c:pt idx="602">
                  <c:v>52.5</c:v>
                </c:pt>
                <c:pt idx="603">
                  <c:v>54.4</c:v>
                </c:pt>
                <c:pt idx="604">
                  <c:v>55.5</c:v>
                </c:pt>
                <c:pt idx="605">
                  <c:v>41.8</c:v>
                </c:pt>
                <c:pt idx="606">
                  <c:v>38.6</c:v>
                </c:pt>
                <c:pt idx="607">
                  <c:v>40.299999999999997</c:v>
                </c:pt>
                <c:pt idx="608">
                  <c:v>34.1</c:v>
                </c:pt>
                <c:pt idx="609">
                  <c:v>35.299999999999997</c:v>
                </c:pt>
                <c:pt idx="610">
                  <c:v>36.1</c:v>
                </c:pt>
                <c:pt idx="611">
                  <c:v>27.8</c:v>
                </c:pt>
                <c:pt idx="612">
                  <c:v>21.4</c:v>
                </c:pt>
                <c:pt idx="613">
                  <c:v>22.7</c:v>
                </c:pt>
                <c:pt idx="614">
                  <c:v>21.7</c:v>
                </c:pt>
                <c:pt idx="615">
                  <c:v>20.3</c:v>
                </c:pt>
                <c:pt idx="616">
                  <c:v>21</c:v>
                </c:pt>
                <c:pt idx="617">
                  <c:v>21.6</c:v>
                </c:pt>
                <c:pt idx="618">
                  <c:v>17.600000000000001</c:v>
                </c:pt>
                <c:pt idx="619">
                  <c:v>16.5</c:v>
                </c:pt>
                <c:pt idx="620">
                  <c:v>15.4</c:v>
                </c:pt>
                <c:pt idx="621">
                  <c:v>15</c:v>
                </c:pt>
                <c:pt idx="622">
                  <c:v>14.7</c:v>
                </c:pt>
                <c:pt idx="623">
                  <c:v>15.3</c:v>
                </c:pt>
                <c:pt idx="624">
                  <c:v>15.9</c:v>
                </c:pt>
                <c:pt idx="625">
                  <c:v>13.5</c:v>
                </c:pt>
                <c:pt idx="626">
                  <c:v>12.9</c:v>
                </c:pt>
                <c:pt idx="627">
                  <c:v>12.2</c:v>
                </c:pt>
                <c:pt idx="628">
                  <c:v>11.6</c:v>
                </c:pt>
                <c:pt idx="629">
                  <c:v>10.5</c:v>
                </c:pt>
                <c:pt idx="630">
                  <c:v>10.7</c:v>
                </c:pt>
                <c:pt idx="631">
                  <c:v>10.8</c:v>
                </c:pt>
                <c:pt idx="632">
                  <c:v>8.3000000000000007</c:v>
                </c:pt>
                <c:pt idx="633">
                  <c:v>7.4</c:v>
                </c:pt>
                <c:pt idx="634">
                  <c:v>7.1</c:v>
                </c:pt>
                <c:pt idx="635">
                  <c:v>6.2</c:v>
                </c:pt>
                <c:pt idx="636">
                  <c:v>5.9</c:v>
                </c:pt>
                <c:pt idx="637">
                  <c:v>6.1</c:v>
                </c:pt>
                <c:pt idx="638">
                  <c:v>6.2</c:v>
                </c:pt>
                <c:pt idx="639">
                  <c:v>5</c:v>
                </c:pt>
                <c:pt idx="640">
                  <c:v>4.4000000000000004</c:v>
                </c:pt>
                <c:pt idx="641">
                  <c:v>3.9</c:v>
                </c:pt>
                <c:pt idx="642">
                  <c:v>4</c:v>
                </c:pt>
                <c:pt idx="643">
                  <c:v>3.9</c:v>
                </c:pt>
                <c:pt idx="644">
                  <c:v>4.4000000000000004</c:v>
                </c:pt>
                <c:pt idx="645">
                  <c:v>4.4000000000000004</c:v>
                </c:pt>
                <c:pt idx="646">
                  <c:v>3.9</c:v>
                </c:pt>
                <c:pt idx="647">
                  <c:v>3.8</c:v>
                </c:pt>
                <c:pt idx="648">
                  <c:v>4.0999999999999996</c:v>
                </c:pt>
                <c:pt idx="649">
                  <c:v>3.6</c:v>
                </c:pt>
                <c:pt idx="650">
                  <c:v>3.5</c:v>
                </c:pt>
                <c:pt idx="651">
                  <c:v>3.9</c:v>
                </c:pt>
                <c:pt idx="652">
                  <c:v>4.2</c:v>
                </c:pt>
                <c:pt idx="653">
                  <c:v>4</c:v>
                </c:pt>
                <c:pt idx="654">
                  <c:v>4.0999999999999996</c:v>
                </c:pt>
                <c:pt idx="655">
                  <c:v>3.8</c:v>
                </c:pt>
                <c:pt idx="656">
                  <c:v>3.9</c:v>
                </c:pt>
                <c:pt idx="657">
                  <c:v>3.9</c:v>
                </c:pt>
                <c:pt idx="658">
                  <c:v>4</c:v>
                </c:pt>
                <c:pt idx="659">
                  <c:v>4.0999999999999996</c:v>
                </c:pt>
                <c:pt idx="660">
                  <c:v>3.3</c:v>
                </c:pt>
                <c:pt idx="661">
                  <c:v>3.1</c:v>
                </c:pt>
                <c:pt idx="662">
                  <c:v>2.7</c:v>
                </c:pt>
                <c:pt idx="663">
                  <c:v>2.8</c:v>
                </c:pt>
                <c:pt idx="664">
                  <c:v>2.6</c:v>
                </c:pt>
                <c:pt idx="665">
                  <c:v>2.8</c:v>
                </c:pt>
                <c:pt idx="666">
                  <c:v>2.9</c:v>
                </c:pt>
                <c:pt idx="667">
                  <c:v>2.2000000000000002</c:v>
                </c:pt>
                <c:pt idx="668">
                  <c:v>2.2000000000000002</c:v>
                </c:pt>
                <c:pt idx="669">
                  <c:v>2</c:v>
                </c:pt>
                <c:pt idx="670">
                  <c:v>1.8</c:v>
                </c:pt>
                <c:pt idx="671">
                  <c:v>1.8</c:v>
                </c:pt>
                <c:pt idx="672">
                  <c:v>1.8</c:v>
                </c:pt>
                <c:pt idx="673">
                  <c:v>1.9</c:v>
                </c:pt>
                <c:pt idx="674">
                  <c:v>1.6</c:v>
                </c:pt>
                <c:pt idx="675">
                  <c:v>1.4</c:v>
                </c:pt>
                <c:pt idx="676">
                  <c:v>1.2</c:v>
                </c:pt>
                <c:pt idx="677">
                  <c:v>1.3</c:v>
                </c:pt>
                <c:pt idx="678">
                  <c:v>1.2</c:v>
                </c:pt>
                <c:pt idx="679">
                  <c:v>1.2</c:v>
                </c:pt>
                <c:pt idx="680">
                  <c:v>1.3</c:v>
                </c:pt>
                <c:pt idx="681">
                  <c:v>0.9</c:v>
                </c:pt>
                <c:pt idx="682">
                  <c:v>0.8</c:v>
                </c:pt>
                <c:pt idx="683">
                  <c:v>0.9</c:v>
                </c:pt>
                <c:pt idx="684">
                  <c:v>1</c:v>
                </c:pt>
                <c:pt idx="685">
                  <c:v>1</c:v>
                </c:pt>
                <c:pt idx="686">
                  <c:v>1.1000000000000001</c:v>
                </c:pt>
                <c:pt idx="687">
                  <c:v>1.1000000000000001</c:v>
                </c:pt>
                <c:pt idx="688">
                  <c:v>1</c:v>
                </c:pt>
                <c:pt idx="689">
                  <c:v>1</c:v>
                </c:pt>
                <c:pt idx="690">
                  <c:v>1.1000000000000001</c:v>
                </c:pt>
                <c:pt idx="691">
                  <c:v>1.2</c:v>
                </c:pt>
                <c:pt idx="692">
                  <c:v>1.3</c:v>
                </c:pt>
                <c:pt idx="693">
                  <c:v>1.5</c:v>
                </c:pt>
                <c:pt idx="694">
                  <c:v>1.5</c:v>
                </c:pt>
                <c:pt idx="695">
                  <c:v>1.3</c:v>
                </c:pt>
                <c:pt idx="696">
                  <c:v>1.5</c:v>
                </c:pt>
                <c:pt idx="697">
                  <c:v>1.7</c:v>
                </c:pt>
                <c:pt idx="698">
                  <c:v>2</c:v>
                </c:pt>
                <c:pt idx="699">
                  <c:v>2.2000000000000002</c:v>
                </c:pt>
                <c:pt idx="700">
                  <c:v>2.6</c:v>
                </c:pt>
                <c:pt idx="701">
                  <c:v>2.8</c:v>
                </c:pt>
                <c:pt idx="702">
                  <c:v>3.2</c:v>
                </c:pt>
                <c:pt idx="703">
                  <c:v>3.8</c:v>
                </c:pt>
                <c:pt idx="704">
                  <c:v>4.4000000000000004</c:v>
                </c:pt>
                <c:pt idx="705">
                  <c:v>5.0999999999999996</c:v>
                </c:pt>
                <c:pt idx="706">
                  <c:v>6</c:v>
                </c:pt>
                <c:pt idx="707">
                  <c:v>7.2</c:v>
                </c:pt>
                <c:pt idx="708">
                  <c:v>8</c:v>
                </c:pt>
                <c:pt idx="709">
                  <c:v>9.1</c:v>
                </c:pt>
                <c:pt idx="710">
                  <c:v>8.5</c:v>
                </c:pt>
                <c:pt idx="711">
                  <c:v>9.8000000000000007</c:v>
                </c:pt>
                <c:pt idx="712">
                  <c:v>11.6</c:v>
                </c:pt>
                <c:pt idx="713">
                  <c:v>13.2</c:v>
                </c:pt>
                <c:pt idx="714">
                  <c:v>15.1</c:v>
                </c:pt>
                <c:pt idx="715">
                  <c:v>16.399999999999999</c:v>
                </c:pt>
                <c:pt idx="716">
                  <c:v>18.100000000000001</c:v>
                </c:pt>
                <c:pt idx="717">
                  <c:v>16.7</c:v>
                </c:pt>
                <c:pt idx="718">
                  <c:v>19.100000000000001</c:v>
                </c:pt>
                <c:pt idx="719">
                  <c:v>21.5</c:v>
                </c:pt>
                <c:pt idx="720">
                  <c:v>24.1</c:v>
                </c:pt>
                <c:pt idx="721">
                  <c:v>27.1</c:v>
                </c:pt>
                <c:pt idx="722">
                  <c:v>28.9</c:v>
                </c:pt>
                <c:pt idx="723">
                  <c:v>29</c:v>
                </c:pt>
                <c:pt idx="724">
                  <c:v>31.3</c:v>
                </c:pt>
                <c:pt idx="725">
                  <c:v>35.799999999999997</c:v>
                </c:pt>
                <c:pt idx="726">
                  <c:v>40.5</c:v>
                </c:pt>
                <c:pt idx="727">
                  <c:v>44.4</c:v>
                </c:pt>
                <c:pt idx="728">
                  <c:v>47.8</c:v>
                </c:pt>
                <c:pt idx="729">
                  <c:v>51.4</c:v>
                </c:pt>
                <c:pt idx="730">
                  <c:v>50.5</c:v>
                </c:pt>
                <c:pt idx="731">
                  <c:v>53.9</c:v>
                </c:pt>
                <c:pt idx="732">
                  <c:v>57.3</c:v>
                </c:pt>
                <c:pt idx="733">
                  <c:v>60.6</c:v>
                </c:pt>
                <c:pt idx="734">
                  <c:v>61.6</c:v>
                </c:pt>
                <c:pt idx="735">
                  <c:v>67.400000000000006</c:v>
                </c:pt>
                <c:pt idx="736">
                  <c:v>73.599999999999994</c:v>
                </c:pt>
                <c:pt idx="737">
                  <c:v>69</c:v>
                </c:pt>
                <c:pt idx="738">
                  <c:v>69.8</c:v>
                </c:pt>
                <c:pt idx="739">
                  <c:v>72.2</c:v>
                </c:pt>
                <c:pt idx="740">
                  <c:v>74</c:v>
                </c:pt>
                <c:pt idx="741">
                  <c:v>77.2</c:v>
                </c:pt>
                <c:pt idx="742">
                  <c:v>83.7</c:v>
                </c:pt>
                <c:pt idx="743">
                  <c:v>90.4</c:v>
                </c:pt>
                <c:pt idx="744">
                  <c:v>81.400000000000006</c:v>
                </c:pt>
                <c:pt idx="745">
                  <c:v>82.1</c:v>
                </c:pt>
                <c:pt idx="746">
                  <c:v>82.6</c:v>
                </c:pt>
                <c:pt idx="747">
                  <c:v>83.1</c:v>
                </c:pt>
                <c:pt idx="748">
                  <c:v>93.1</c:v>
                </c:pt>
                <c:pt idx="749">
                  <c:v>103.1</c:v>
                </c:pt>
                <c:pt idx="750">
                  <c:v>104.4</c:v>
                </c:pt>
                <c:pt idx="751">
                  <c:v>84.3</c:v>
                </c:pt>
                <c:pt idx="752">
                  <c:v>77.3</c:v>
                </c:pt>
                <c:pt idx="753">
                  <c:v>77.7</c:v>
                </c:pt>
                <c:pt idx="754">
                  <c:v>78.099999999999994</c:v>
                </c:pt>
                <c:pt idx="755">
                  <c:v>77.8</c:v>
                </c:pt>
                <c:pt idx="756">
                  <c:v>80.400000000000006</c:v>
                </c:pt>
                <c:pt idx="757">
                  <c:v>81.8</c:v>
                </c:pt>
                <c:pt idx="758">
                  <c:v>77</c:v>
                </c:pt>
                <c:pt idx="759">
                  <c:v>75.7</c:v>
                </c:pt>
                <c:pt idx="760">
                  <c:v>78.400000000000006</c:v>
                </c:pt>
                <c:pt idx="761">
                  <c:v>74.8</c:v>
                </c:pt>
                <c:pt idx="762">
                  <c:v>74.2</c:v>
                </c:pt>
                <c:pt idx="763">
                  <c:v>77.2</c:v>
                </c:pt>
                <c:pt idx="764">
                  <c:v>79.2</c:v>
                </c:pt>
                <c:pt idx="765">
                  <c:v>72.900000000000006</c:v>
                </c:pt>
                <c:pt idx="766">
                  <c:v>71.8</c:v>
                </c:pt>
                <c:pt idx="767">
                  <c:v>70.8</c:v>
                </c:pt>
                <c:pt idx="768">
                  <c:v>70.8</c:v>
                </c:pt>
                <c:pt idx="769">
                  <c:v>70.599999999999994</c:v>
                </c:pt>
                <c:pt idx="770">
                  <c:v>72.599999999999994</c:v>
                </c:pt>
                <c:pt idx="771">
                  <c:v>74.2</c:v>
                </c:pt>
                <c:pt idx="772">
                  <c:v>68.8</c:v>
                </c:pt>
                <c:pt idx="773">
                  <c:v>65</c:v>
                </c:pt>
                <c:pt idx="774">
                  <c:v>62.5</c:v>
                </c:pt>
                <c:pt idx="775">
                  <c:v>60.4</c:v>
                </c:pt>
                <c:pt idx="776">
                  <c:v>59.5</c:v>
                </c:pt>
                <c:pt idx="777">
                  <c:v>61.3</c:v>
                </c:pt>
                <c:pt idx="778">
                  <c:v>62.2</c:v>
                </c:pt>
                <c:pt idx="779">
                  <c:v>57.7</c:v>
                </c:pt>
                <c:pt idx="780">
                  <c:v>54.6</c:v>
                </c:pt>
                <c:pt idx="781">
                  <c:v>53.4</c:v>
                </c:pt>
                <c:pt idx="782">
                  <c:v>51.2</c:v>
                </c:pt>
                <c:pt idx="783">
                  <c:v>48.9</c:v>
                </c:pt>
                <c:pt idx="784">
                  <c:v>49.9</c:v>
                </c:pt>
                <c:pt idx="785">
                  <c:v>50.8</c:v>
                </c:pt>
                <c:pt idx="786">
                  <c:v>52</c:v>
                </c:pt>
                <c:pt idx="787">
                  <c:v>43.4</c:v>
                </c:pt>
                <c:pt idx="788">
                  <c:v>39.700000000000003</c:v>
                </c:pt>
                <c:pt idx="789">
                  <c:v>36.200000000000003</c:v>
                </c:pt>
                <c:pt idx="790">
                  <c:v>34.1</c:v>
                </c:pt>
                <c:pt idx="791">
                  <c:v>35</c:v>
                </c:pt>
                <c:pt idx="792">
                  <c:v>35.6</c:v>
                </c:pt>
                <c:pt idx="793">
                  <c:v>31.3</c:v>
                </c:pt>
                <c:pt idx="794">
                  <c:v>28.6</c:v>
                </c:pt>
                <c:pt idx="795">
                  <c:v>27.7</c:v>
                </c:pt>
                <c:pt idx="796">
                  <c:v>27.5</c:v>
                </c:pt>
                <c:pt idx="797">
                  <c:v>26.2</c:v>
                </c:pt>
                <c:pt idx="798">
                  <c:v>27.3</c:v>
                </c:pt>
                <c:pt idx="799">
                  <c:v>28</c:v>
                </c:pt>
                <c:pt idx="800">
                  <c:v>25.8</c:v>
                </c:pt>
                <c:pt idx="801">
                  <c:v>24.9</c:v>
                </c:pt>
                <c:pt idx="802">
                  <c:v>25.1</c:v>
                </c:pt>
                <c:pt idx="803">
                  <c:v>25</c:v>
                </c:pt>
                <c:pt idx="804">
                  <c:v>25.8</c:v>
                </c:pt>
                <c:pt idx="805">
                  <c:v>26.8</c:v>
                </c:pt>
                <c:pt idx="806">
                  <c:v>27.3</c:v>
                </c:pt>
                <c:pt idx="807">
                  <c:v>27.6</c:v>
                </c:pt>
                <c:pt idx="808">
                  <c:v>28</c:v>
                </c:pt>
                <c:pt idx="809">
                  <c:v>28.7</c:v>
                </c:pt>
                <c:pt idx="810">
                  <c:v>28.5</c:v>
                </c:pt>
                <c:pt idx="811">
                  <c:v>28.5</c:v>
                </c:pt>
                <c:pt idx="812">
                  <c:v>29.7</c:v>
                </c:pt>
                <c:pt idx="813">
                  <c:v>30.2</c:v>
                </c:pt>
                <c:pt idx="814">
                  <c:v>27.6</c:v>
                </c:pt>
                <c:pt idx="815">
                  <c:v>25.8</c:v>
                </c:pt>
                <c:pt idx="816">
                  <c:v>25</c:v>
                </c:pt>
                <c:pt idx="817">
                  <c:v>24.1</c:v>
                </c:pt>
                <c:pt idx="818">
                  <c:v>23.4</c:v>
                </c:pt>
                <c:pt idx="819">
                  <c:v>24.3</c:v>
                </c:pt>
                <c:pt idx="820">
                  <c:v>24.8</c:v>
                </c:pt>
                <c:pt idx="821">
                  <c:v>21.6</c:v>
                </c:pt>
                <c:pt idx="822">
                  <c:v>20.3</c:v>
                </c:pt>
                <c:pt idx="823">
                  <c:v>19.8</c:v>
                </c:pt>
                <c:pt idx="824">
                  <c:v>19.399999999999999</c:v>
                </c:pt>
                <c:pt idx="825">
                  <c:v>19.899999999999999</c:v>
                </c:pt>
                <c:pt idx="826">
                  <c:v>20.6</c:v>
                </c:pt>
                <c:pt idx="827">
                  <c:v>21</c:v>
                </c:pt>
                <c:pt idx="828">
                  <c:v>18.100000000000001</c:v>
                </c:pt>
                <c:pt idx="829">
                  <c:v>18.5</c:v>
                </c:pt>
                <c:pt idx="830">
                  <c:v>19</c:v>
                </c:pt>
                <c:pt idx="831">
                  <c:v>19.399999999999999</c:v>
                </c:pt>
                <c:pt idx="832">
                  <c:v>16.7</c:v>
                </c:pt>
                <c:pt idx="833">
                  <c:v>17.8</c:v>
                </c:pt>
                <c:pt idx="834">
                  <c:v>18.3</c:v>
                </c:pt>
                <c:pt idx="835">
                  <c:v>17.100000000000001</c:v>
                </c:pt>
                <c:pt idx="836">
                  <c:v>16.5</c:v>
                </c:pt>
                <c:pt idx="837">
                  <c:v>17</c:v>
                </c:pt>
                <c:pt idx="838">
                  <c:v>17.5</c:v>
                </c:pt>
                <c:pt idx="839">
                  <c:v>18.100000000000001</c:v>
                </c:pt>
                <c:pt idx="840">
                  <c:v>18.899999999999999</c:v>
                </c:pt>
                <c:pt idx="841">
                  <c:v>19.3</c:v>
                </c:pt>
                <c:pt idx="842">
                  <c:v>19.600000000000001</c:v>
                </c:pt>
                <c:pt idx="843">
                  <c:v>19.399999999999999</c:v>
                </c:pt>
                <c:pt idx="844">
                  <c:v>19.8</c:v>
                </c:pt>
                <c:pt idx="845">
                  <c:v>19.899999999999999</c:v>
                </c:pt>
                <c:pt idx="846">
                  <c:v>20.399999999999999</c:v>
                </c:pt>
                <c:pt idx="847">
                  <c:v>21.5</c:v>
                </c:pt>
                <c:pt idx="848">
                  <c:v>21.8</c:v>
                </c:pt>
                <c:pt idx="849">
                  <c:v>20.8</c:v>
                </c:pt>
                <c:pt idx="850">
                  <c:v>19.899999999999999</c:v>
                </c:pt>
                <c:pt idx="851">
                  <c:v>20.3</c:v>
                </c:pt>
                <c:pt idx="852">
                  <c:v>20.2</c:v>
                </c:pt>
                <c:pt idx="853">
                  <c:v>19.399999999999999</c:v>
                </c:pt>
                <c:pt idx="854">
                  <c:v>20</c:v>
                </c:pt>
                <c:pt idx="855">
                  <c:v>20.5</c:v>
                </c:pt>
                <c:pt idx="856">
                  <c:v>17.5</c:v>
                </c:pt>
                <c:pt idx="857">
                  <c:v>16.399999999999999</c:v>
                </c:pt>
                <c:pt idx="858">
                  <c:v>15.4</c:v>
                </c:pt>
                <c:pt idx="859">
                  <c:v>15.5</c:v>
                </c:pt>
                <c:pt idx="860">
                  <c:v>15.1</c:v>
                </c:pt>
                <c:pt idx="861">
                  <c:v>15.7</c:v>
                </c:pt>
                <c:pt idx="862">
                  <c:v>16.100000000000001</c:v>
                </c:pt>
                <c:pt idx="863">
                  <c:v>14.2</c:v>
                </c:pt>
                <c:pt idx="864">
                  <c:v>13.8</c:v>
                </c:pt>
                <c:pt idx="865">
                  <c:v>13.9</c:v>
                </c:pt>
                <c:pt idx="866">
                  <c:v>13.8</c:v>
                </c:pt>
                <c:pt idx="867">
                  <c:v>13.8</c:v>
                </c:pt>
                <c:pt idx="868">
                  <c:v>14.5</c:v>
                </c:pt>
                <c:pt idx="869">
                  <c:v>14.9</c:v>
                </c:pt>
                <c:pt idx="870">
                  <c:v>14.7</c:v>
                </c:pt>
                <c:pt idx="871">
                  <c:v>13.5</c:v>
                </c:pt>
                <c:pt idx="872">
                  <c:v>13.3</c:v>
                </c:pt>
                <c:pt idx="873">
                  <c:v>13.5</c:v>
                </c:pt>
                <c:pt idx="874">
                  <c:v>13.8</c:v>
                </c:pt>
                <c:pt idx="875">
                  <c:v>14.2</c:v>
                </c:pt>
                <c:pt idx="876">
                  <c:v>14.4</c:v>
                </c:pt>
                <c:pt idx="877">
                  <c:v>12.9</c:v>
                </c:pt>
                <c:pt idx="878">
                  <c:v>12.4</c:v>
                </c:pt>
                <c:pt idx="879">
                  <c:v>11.4</c:v>
                </c:pt>
                <c:pt idx="880">
                  <c:v>11.4</c:v>
                </c:pt>
                <c:pt idx="881">
                  <c:v>11.5</c:v>
                </c:pt>
                <c:pt idx="882">
                  <c:v>12</c:v>
                </c:pt>
                <c:pt idx="883">
                  <c:v>12.3</c:v>
                </c:pt>
                <c:pt idx="884">
                  <c:v>12.3</c:v>
                </c:pt>
                <c:pt idx="885">
                  <c:v>12.7</c:v>
                </c:pt>
                <c:pt idx="886">
                  <c:v>12.2</c:v>
                </c:pt>
                <c:pt idx="887">
                  <c:v>12.9</c:v>
                </c:pt>
                <c:pt idx="888">
                  <c:v>13.3</c:v>
                </c:pt>
                <c:pt idx="889">
                  <c:v>14</c:v>
                </c:pt>
                <c:pt idx="890">
                  <c:v>14.6</c:v>
                </c:pt>
                <c:pt idx="891">
                  <c:v>15.4</c:v>
                </c:pt>
                <c:pt idx="892">
                  <c:v>15.9</c:v>
                </c:pt>
                <c:pt idx="893">
                  <c:v>16.8</c:v>
                </c:pt>
                <c:pt idx="894">
                  <c:v>18.7</c:v>
                </c:pt>
                <c:pt idx="895">
                  <c:v>19.399999999999999</c:v>
                </c:pt>
                <c:pt idx="896">
                  <c:v>20.6</c:v>
                </c:pt>
                <c:pt idx="897">
                  <c:v>21.3</c:v>
                </c:pt>
                <c:pt idx="898">
                  <c:v>24.1</c:v>
                </c:pt>
                <c:pt idx="899">
                  <c:v>26.3</c:v>
                </c:pt>
                <c:pt idx="900">
                  <c:v>28.1</c:v>
                </c:pt>
                <c:pt idx="901">
                  <c:v>30.4</c:v>
                </c:pt>
                <c:pt idx="902">
                  <c:v>34.4</c:v>
                </c:pt>
                <c:pt idx="903">
                  <c:v>35.5</c:v>
                </c:pt>
                <c:pt idx="904">
                  <c:v>36.9</c:v>
                </c:pt>
                <c:pt idx="905">
                  <c:v>37.9</c:v>
                </c:pt>
                <c:pt idx="906">
                  <c:v>40.6</c:v>
                </c:pt>
                <c:pt idx="907">
                  <c:v>41.4</c:v>
                </c:pt>
                <c:pt idx="908">
                  <c:v>43.6</c:v>
                </c:pt>
                <c:pt idx="909">
                  <c:v>44.8</c:v>
                </c:pt>
                <c:pt idx="910">
                  <c:v>47</c:v>
                </c:pt>
                <c:pt idx="911">
                  <c:v>48.1</c:v>
                </c:pt>
                <c:pt idx="912">
                  <c:v>49.6</c:v>
                </c:pt>
                <c:pt idx="913">
                  <c:v>52</c:v>
                </c:pt>
                <c:pt idx="914">
                  <c:v>53.7</c:v>
                </c:pt>
                <c:pt idx="915">
                  <c:v>55</c:v>
                </c:pt>
                <c:pt idx="916">
                  <c:v>56</c:v>
                </c:pt>
                <c:pt idx="917">
                  <c:v>58.2</c:v>
                </c:pt>
                <c:pt idx="918">
                  <c:v>60</c:v>
                </c:pt>
                <c:pt idx="919">
                  <c:v>58.6</c:v>
                </c:pt>
                <c:pt idx="920">
                  <c:v>59.2</c:v>
                </c:pt>
                <c:pt idx="921">
                  <c:v>60.3</c:v>
                </c:pt>
                <c:pt idx="922">
                  <c:v>62</c:v>
                </c:pt>
                <c:pt idx="923">
                  <c:v>64.400000000000006</c:v>
                </c:pt>
                <c:pt idx="924">
                  <c:v>66.5</c:v>
                </c:pt>
                <c:pt idx="925">
                  <c:v>68.2</c:v>
                </c:pt>
                <c:pt idx="926">
                  <c:v>66.5</c:v>
                </c:pt>
                <c:pt idx="927">
                  <c:v>65.900000000000006</c:v>
                </c:pt>
                <c:pt idx="928">
                  <c:v>66.099999999999994</c:v>
                </c:pt>
                <c:pt idx="929">
                  <c:v>67.900000000000006</c:v>
                </c:pt>
                <c:pt idx="930">
                  <c:v>65.7</c:v>
                </c:pt>
                <c:pt idx="931">
                  <c:v>67.8</c:v>
                </c:pt>
                <c:pt idx="932">
                  <c:v>69.400000000000006</c:v>
                </c:pt>
                <c:pt idx="933">
                  <c:v>65.7</c:v>
                </c:pt>
                <c:pt idx="934">
                  <c:v>65.5</c:v>
                </c:pt>
                <c:pt idx="935">
                  <c:v>65.599999999999994</c:v>
                </c:pt>
                <c:pt idx="936">
                  <c:v>65.5</c:v>
                </c:pt>
                <c:pt idx="937">
                  <c:v>65.7</c:v>
                </c:pt>
                <c:pt idx="938">
                  <c:v>68.099999999999994</c:v>
                </c:pt>
                <c:pt idx="939">
                  <c:v>69.599999999999994</c:v>
                </c:pt>
                <c:pt idx="940">
                  <c:v>66.7</c:v>
                </c:pt>
                <c:pt idx="941">
                  <c:v>65.400000000000006</c:v>
                </c:pt>
                <c:pt idx="942">
                  <c:v>64.099999999999994</c:v>
                </c:pt>
                <c:pt idx="943">
                  <c:v>62.7</c:v>
                </c:pt>
                <c:pt idx="944">
                  <c:v>60.6</c:v>
                </c:pt>
                <c:pt idx="945">
                  <c:v>62.6</c:v>
                </c:pt>
                <c:pt idx="946">
                  <c:v>63.8</c:v>
                </c:pt>
                <c:pt idx="947">
                  <c:v>58.8</c:v>
                </c:pt>
                <c:pt idx="948">
                  <c:v>57.6</c:v>
                </c:pt>
                <c:pt idx="949">
                  <c:v>54.8</c:v>
                </c:pt>
                <c:pt idx="950">
                  <c:v>53.5</c:v>
                </c:pt>
                <c:pt idx="951">
                  <c:v>52.8</c:v>
                </c:pt>
                <c:pt idx="952">
                  <c:v>54.4</c:v>
                </c:pt>
                <c:pt idx="953">
                  <c:v>55.5</c:v>
                </c:pt>
                <c:pt idx="954">
                  <c:v>50.7</c:v>
                </c:pt>
                <c:pt idx="955">
                  <c:v>48.7</c:v>
                </c:pt>
                <c:pt idx="956">
                  <c:v>46.2</c:v>
                </c:pt>
                <c:pt idx="957">
                  <c:v>44.9</c:v>
                </c:pt>
                <c:pt idx="958">
                  <c:v>42.6</c:v>
                </c:pt>
                <c:pt idx="959">
                  <c:v>43.4</c:v>
                </c:pt>
                <c:pt idx="960">
                  <c:v>44.1</c:v>
                </c:pt>
                <c:pt idx="961">
                  <c:v>39.5</c:v>
                </c:pt>
                <c:pt idx="962">
                  <c:v>37.5</c:v>
                </c:pt>
                <c:pt idx="963">
                  <c:v>35.799999999999997</c:v>
                </c:pt>
                <c:pt idx="964">
                  <c:v>34.6</c:v>
                </c:pt>
                <c:pt idx="965">
                  <c:v>33.700000000000003</c:v>
                </c:pt>
                <c:pt idx="966">
                  <c:v>34.5</c:v>
                </c:pt>
                <c:pt idx="967">
                  <c:v>35</c:v>
                </c:pt>
                <c:pt idx="968">
                  <c:v>35.200000000000003</c:v>
                </c:pt>
                <c:pt idx="969">
                  <c:v>30.7</c:v>
                </c:pt>
                <c:pt idx="970">
                  <c:v>28.1</c:v>
                </c:pt>
                <c:pt idx="971">
                  <c:v>25.6</c:v>
                </c:pt>
                <c:pt idx="972">
                  <c:v>26.2</c:v>
                </c:pt>
                <c:pt idx="973">
                  <c:v>27</c:v>
                </c:pt>
                <c:pt idx="974">
                  <c:v>27.3</c:v>
                </c:pt>
                <c:pt idx="975">
                  <c:v>23.4</c:v>
                </c:pt>
                <c:pt idx="976">
                  <c:v>21.8</c:v>
                </c:pt>
                <c:pt idx="977">
                  <c:v>21.2</c:v>
                </c:pt>
                <c:pt idx="978">
                  <c:v>20.7</c:v>
                </c:pt>
                <c:pt idx="979">
                  <c:v>20.5</c:v>
                </c:pt>
                <c:pt idx="980">
                  <c:v>20.9</c:v>
                </c:pt>
                <c:pt idx="981">
                  <c:v>21.2</c:v>
                </c:pt>
                <c:pt idx="982">
                  <c:v>20</c:v>
                </c:pt>
                <c:pt idx="983">
                  <c:v>19.2</c:v>
                </c:pt>
                <c:pt idx="984">
                  <c:v>18.7</c:v>
                </c:pt>
                <c:pt idx="985">
                  <c:v>17.899999999999999</c:v>
                </c:pt>
                <c:pt idx="986">
                  <c:v>16.899999999999999</c:v>
                </c:pt>
                <c:pt idx="987">
                  <c:v>17.3</c:v>
                </c:pt>
                <c:pt idx="988">
                  <c:v>17.399999999999999</c:v>
                </c:pt>
                <c:pt idx="989">
                  <c:v>17.600000000000001</c:v>
                </c:pt>
                <c:pt idx="990">
                  <c:v>17.2</c:v>
                </c:pt>
                <c:pt idx="991">
                  <c:v>16.3</c:v>
                </c:pt>
                <c:pt idx="992">
                  <c:v>16.3</c:v>
                </c:pt>
                <c:pt idx="993">
                  <c:v>16.3</c:v>
                </c:pt>
                <c:pt idx="994">
                  <c:v>16.8</c:v>
                </c:pt>
                <c:pt idx="995">
                  <c:v>17.100000000000001</c:v>
                </c:pt>
                <c:pt idx="996">
                  <c:v>15.8</c:v>
                </c:pt>
                <c:pt idx="997">
                  <c:v>15.8</c:v>
                </c:pt>
                <c:pt idx="998">
                  <c:v>15.7</c:v>
                </c:pt>
                <c:pt idx="999">
                  <c:v>14.8</c:v>
                </c:pt>
                <c:pt idx="1000">
                  <c:v>15.1</c:v>
                </c:pt>
                <c:pt idx="1001">
                  <c:v>15.5</c:v>
                </c:pt>
                <c:pt idx="1002">
                  <c:v>15.9</c:v>
                </c:pt>
                <c:pt idx="1003">
                  <c:v>15.9</c:v>
                </c:pt>
                <c:pt idx="1004">
                  <c:v>15.8</c:v>
                </c:pt>
                <c:pt idx="1005">
                  <c:v>16.399999999999999</c:v>
                </c:pt>
                <c:pt idx="1006">
                  <c:v>16.399999999999999</c:v>
                </c:pt>
                <c:pt idx="1007">
                  <c:v>16.7</c:v>
                </c:pt>
                <c:pt idx="1008">
                  <c:v>17.399999999999999</c:v>
                </c:pt>
                <c:pt idx="1009">
                  <c:v>17.600000000000001</c:v>
                </c:pt>
                <c:pt idx="1010">
                  <c:v>17.899999999999999</c:v>
                </c:pt>
                <c:pt idx="1011">
                  <c:v>18.5</c:v>
                </c:pt>
                <c:pt idx="1012">
                  <c:v>18.5</c:v>
                </c:pt>
                <c:pt idx="1013">
                  <c:v>19.399999999999999</c:v>
                </c:pt>
                <c:pt idx="1014">
                  <c:v>19.8</c:v>
                </c:pt>
                <c:pt idx="1015">
                  <c:v>20.6</c:v>
                </c:pt>
                <c:pt idx="1016">
                  <c:v>20.9</c:v>
                </c:pt>
                <c:pt idx="1017">
                  <c:v>20.2</c:v>
                </c:pt>
                <c:pt idx="1018">
                  <c:v>20.6</c:v>
                </c:pt>
                <c:pt idx="1019">
                  <c:v>20.7</c:v>
                </c:pt>
                <c:pt idx="1020">
                  <c:v>21.3</c:v>
                </c:pt>
                <c:pt idx="1021">
                  <c:v>22</c:v>
                </c:pt>
                <c:pt idx="1022">
                  <c:v>22.7</c:v>
                </c:pt>
                <c:pt idx="1023">
                  <c:v>23.4</c:v>
                </c:pt>
                <c:pt idx="1024">
                  <c:v>23.6</c:v>
                </c:pt>
                <c:pt idx="1025">
                  <c:v>23.8</c:v>
                </c:pt>
                <c:pt idx="1026">
                  <c:v>23.5</c:v>
                </c:pt>
                <c:pt idx="1027">
                  <c:v>23.3</c:v>
                </c:pt>
                <c:pt idx="1028">
                  <c:v>23.8</c:v>
                </c:pt>
                <c:pt idx="1029">
                  <c:v>24.5</c:v>
                </c:pt>
                <c:pt idx="1030">
                  <c:v>25.4</c:v>
                </c:pt>
                <c:pt idx="1031">
                  <c:v>26.8</c:v>
                </c:pt>
                <c:pt idx="1032">
                  <c:v>27.1</c:v>
                </c:pt>
                <c:pt idx="1033">
                  <c:v>27.8</c:v>
                </c:pt>
                <c:pt idx="1034">
                  <c:v>27.8</c:v>
                </c:pt>
                <c:pt idx="1035">
                  <c:v>28.5</c:v>
                </c:pt>
                <c:pt idx="1036">
                  <c:v>29.5</c:v>
                </c:pt>
                <c:pt idx="1037">
                  <c:v>30</c:v>
                </c:pt>
                <c:pt idx="1038">
                  <c:v>29.4</c:v>
                </c:pt>
                <c:pt idx="1039">
                  <c:v>29.5</c:v>
                </c:pt>
                <c:pt idx="1040">
                  <c:v>29.8</c:v>
                </c:pt>
                <c:pt idx="1041">
                  <c:v>30.7</c:v>
                </c:pt>
                <c:pt idx="1042">
                  <c:v>31.4</c:v>
                </c:pt>
                <c:pt idx="1043">
                  <c:v>32.1</c:v>
                </c:pt>
                <c:pt idx="1044">
                  <c:v>33</c:v>
                </c:pt>
                <c:pt idx="1045">
                  <c:v>34</c:v>
                </c:pt>
                <c:pt idx="1046">
                  <c:v>34.700000000000003</c:v>
                </c:pt>
                <c:pt idx="1047">
                  <c:v>35.200000000000003</c:v>
                </c:pt>
                <c:pt idx="1048">
                  <c:v>36.5</c:v>
                </c:pt>
                <c:pt idx="1049">
                  <c:v>37.6</c:v>
                </c:pt>
                <c:pt idx="1050">
                  <c:v>39.299999999999997</c:v>
                </c:pt>
                <c:pt idx="1051">
                  <c:v>40.4</c:v>
                </c:pt>
                <c:pt idx="1052">
                  <c:v>41.4</c:v>
                </c:pt>
                <c:pt idx="1053">
                  <c:v>42.2</c:v>
                </c:pt>
                <c:pt idx="1054">
                  <c:v>43.4</c:v>
                </c:pt>
                <c:pt idx="1055">
                  <c:v>45.1</c:v>
                </c:pt>
                <c:pt idx="1056">
                  <c:v>45.6</c:v>
                </c:pt>
                <c:pt idx="1057">
                  <c:v>47.1</c:v>
                </c:pt>
                <c:pt idx="1058">
                  <c:v>48.4</c:v>
                </c:pt>
                <c:pt idx="1059">
                  <c:v>48.1</c:v>
                </c:pt>
                <c:pt idx="1060">
                  <c:v>49.1</c:v>
                </c:pt>
                <c:pt idx="1061">
                  <c:v>49.3</c:v>
                </c:pt>
                <c:pt idx="1062">
                  <c:v>50.1</c:v>
                </c:pt>
                <c:pt idx="1063">
                  <c:v>52</c:v>
                </c:pt>
                <c:pt idx="1064">
                  <c:v>53.7</c:v>
                </c:pt>
                <c:pt idx="1065">
                  <c:v>55.1</c:v>
                </c:pt>
                <c:pt idx="1066">
                  <c:v>53.3</c:v>
                </c:pt>
                <c:pt idx="1067">
                  <c:v>54.2</c:v>
                </c:pt>
                <c:pt idx="1068">
                  <c:v>54.4</c:v>
                </c:pt>
                <c:pt idx="1069">
                  <c:v>56.1</c:v>
                </c:pt>
                <c:pt idx="1070">
                  <c:v>57.5</c:v>
                </c:pt>
                <c:pt idx="1071">
                  <c:v>53.4</c:v>
                </c:pt>
                <c:pt idx="1072">
                  <c:v>54.6</c:v>
                </c:pt>
                <c:pt idx="1073">
                  <c:v>55.7</c:v>
                </c:pt>
                <c:pt idx="1074">
                  <c:v>56.7</c:v>
                </c:pt>
                <c:pt idx="1075">
                  <c:v>55.1</c:v>
                </c:pt>
                <c:pt idx="1076">
                  <c:v>55.8</c:v>
                </c:pt>
                <c:pt idx="1077">
                  <c:v>56.3</c:v>
                </c:pt>
                <c:pt idx="1078">
                  <c:v>58.1</c:v>
                </c:pt>
                <c:pt idx="1079">
                  <c:v>59.6</c:v>
                </c:pt>
                <c:pt idx="1080">
                  <c:v>60.8</c:v>
                </c:pt>
                <c:pt idx="1081">
                  <c:v>58.7</c:v>
                </c:pt>
                <c:pt idx="1082">
                  <c:v>58.4</c:v>
                </c:pt>
                <c:pt idx="1083">
                  <c:v>57.2</c:v>
                </c:pt>
                <c:pt idx="1084">
                  <c:v>57.1</c:v>
                </c:pt>
                <c:pt idx="1085">
                  <c:v>58.8</c:v>
                </c:pt>
                <c:pt idx="1086">
                  <c:v>59.9</c:v>
                </c:pt>
                <c:pt idx="1087">
                  <c:v>58</c:v>
                </c:pt>
                <c:pt idx="1088">
                  <c:v>57.8</c:v>
                </c:pt>
                <c:pt idx="1089">
                  <c:v>55.5</c:v>
                </c:pt>
                <c:pt idx="1090">
                  <c:v>54.4</c:v>
                </c:pt>
                <c:pt idx="1091">
                  <c:v>53.4</c:v>
                </c:pt>
                <c:pt idx="1092">
                  <c:v>54.4</c:v>
                </c:pt>
                <c:pt idx="1093">
                  <c:v>55</c:v>
                </c:pt>
                <c:pt idx="1094">
                  <c:v>50</c:v>
                </c:pt>
                <c:pt idx="1095">
                  <c:v>48.4</c:v>
                </c:pt>
                <c:pt idx="1096">
                  <c:v>46.3</c:v>
                </c:pt>
                <c:pt idx="1097">
                  <c:v>44.8</c:v>
                </c:pt>
                <c:pt idx="1098">
                  <c:v>42.9</c:v>
                </c:pt>
                <c:pt idx="1099">
                  <c:v>43.4</c:v>
                </c:pt>
                <c:pt idx="1100">
                  <c:v>43.7</c:v>
                </c:pt>
                <c:pt idx="1101">
                  <c:v>39.299999999999997</c:v>
                </c:pt>
                <c:pt idx="1102">
                  <c:v>36.5</c:v>
                </c:pt>
                <c:pt idx="1103">
                  <c:v>34.5</c:v>
                </c:pt>
                <c:pt idx="1104">
                  <c:v>32.200000000000003</c:v>
                </c:pt>
                <c:pt idx="1105">
                  <c:v>30.5</c:v>
                </c:pt>
                <c:pt idx="1106">
                  <c:v>30.9</c:v>
                </c:pt>
                <c:pt idx="1107">
                  <c:v>31.3</c:v>
                </c:pt>
                <c:pt idx="1108">
                  <c:v>28</c:v>
                </c:pt>
                <c:pt idx="1109">
                  <c:v>26.3</c:v>
                </c:pt>
                <c:pt idx="1110">
                  <c:v>24.9</c:v>
                </c:pt>
                <c:pt idx="1111">
                  <c:v>24.3</c:v>
                </c:pt>
                <c:pt idx="1112">
                  <c:v>23.5</c:v>
                </c:pt>
                <c:pt idx="1113">
                  <c:v>23.8</c:v>
                </c:pt>
                <c:pt idx="1114">
                  <c:v>24</c:v>
                </c:pt>
                <c:pt idx="1115">
                  <c:v>23.1</c:v>
                </c:pt>
              </c:numCache>
            </c:numRef>
          </c:val>
          <c:smooth val="0"/>
          <c:extLst>
            <c:ext xmlns:c16="http://schemas.microsoft.com/office/drawing/2014/chart" uri="{C3380CC4-5D6E-409C-BE32-E72D297353CC}">
              <c16:uniqueId val="{00000001-8682-4746-B049-4540A69B623A}"/>
            </c:ext>
          </c:extLst>
        </c:ser>
        <c:ser>
          <c:idx val="1"/>
          <c:order val="2"/>
          <c:tx>
            <c:strRef>
              <c:f>新規陽性者数!$A$6</c:f>
              <c:strCache>
                <c:ptCount val="1"/>
                <c:pt idx="0">
                  <c:v>重症病床使用率</c:v>
                </c:pt>
              </c:strCache>
            </c:strRef>
          </c:tx>
          <c:spPr>
            <a:ln w="28575" cap="rnd">
              <a:solidFill>
                <a:schemeClr val="accent2">
                  <a:lumMod val="75000"/>
                </a:schemeClr>
              </a:solidFill>
              <a:round/>
            </a:ln>
            <a:effectLst/>
          </c:spPr>
          <c:marker>
            <c:symbol val="none"/>
          </c:marker>
          <c:cat>
            <c:multiLvlStrRef>
              <c:f>新規陽性者数!$B$1:$APY$2</c:f>
              <c:multiLvlStrCache>
                <c:ptCount val="1103"/>
                <c:lvl>
                  <c:pt idx="0">
                    <c:v>1
月</c:v>
                  </c:pt>
                  <c:pt idx="6">
                    <c:v>2
月</c:v>
                  </c:pt>
                  <c:pt idx="35">
                    <c:v>3
月</c:v>
                  </c:pt>
                  <c:pt idx="66">
                    <c:v>4
月</c:v>
                  </c:pt>
                  <c:pt idx="96">
                    <c:v>5
月</c:v>
                  </c:pt>
                  <c:pt idx="127">
                    <c:v>6
月</c:v>
                  </c:pt>
                  <c:pt idx="157">
                    <c:v>7
月</c:v>
                  </c:pt>
                  <c:pt idx="188">
                    <c:v>8
月</c:v>
                  </c:pt>
                  <c:pt idx="219">
                    <c:v>9
月</c:v>
                  </c:pt>
                  <c:pt idx="249">
                    <c:v>10
月</c:v>
                  </c:pt>
                  <c:pt idx="280">
                    <c:v>11
月</c:v>
                  </c:pt>
                  <c:pt idx="310">
                    <c:v>12
月</c:v>
                  </c:pt>
                  <c:pt idx="341">
                    <c:v>1
月</c:v>
                  </c:pt>
                  <c:pt idx="372">
                    <c:v>2
月</c:v>
                  </c:pt>
                  <c:pt idx="400">
                    <c:v>3
月</c:v>
                  </c:pt>
                  <c:pt idx="431">
                    <c:v>4
月</c:v>
                  </c:pt>
                  <c:pt idx="461">
                    <c:v>5
月</c:v>
                  </c:pt>
                  <c:pt idx="492">
                    <c:v>6
月</c:v>
                  </c:pt>
                  <c:pt idx="522">
                    <c:v>7
月</c:v>
                  </c:pt>
                  <c:pt idx="553">
                    <c:v>8
月</c:v>
                  </c:pt>
                  <c:pt idx="584">
                    <c:v>9
月</c:v>
                  </c:pt>
                  <c:pt idx="614">
                    <c:v>10
月</c:v>
                  </c:pt>
                  <c:pt idx="645">
                    <c:v>11
月</c:v>
                  </c:pt>
                  <c:pt idx="675">
                    <c:v>12
月</c:v>
                  </c:pt>
                  <c:pt idx="706">
                    <c:v>1
月</c:v>
                  </c:pt>
                  <c:pt idx="737">
                    <c:v>2
月</c:v>
                  </c:pt>
                  <c:pt idx="765">
                    <c:v>3
月</c:v>
                  </c:pt>
                  <c:pt idx="796">
                    <c:v>4
月</c:v>
                  </c:pt>
                  <c:pt idx="826">
                    <c:v>5
月</c:v>
                  </c:pt>
                  <c:pt idx="857">
                    <c:v>6
月</c:v>
                  </c:pt>
                  <c:pt idx="887">
                    <c:v>7
月</c:v>
                  </c:pt>
                  <c:pt idx="918">
                    <c:v>8
月</c:v>
                  </c:pt>
                  <c:pt idx="949">
                    <c:v>９
月</c:v>
                  </c:pt>
                  <c:pt idx="979">
                    <c:v>10
月</c:v>
                  </c:pt>
                  <c:pt idx="1010">
                    <c:v>11
月</c:v>
                  </c:pt>
                  <c:pt idx="1040">
                    <c:v>12
月</c:v>
                  </c:pt>
                  <c:pt idx="1071">
                    <c:v>1
月</c:v>
                  </c:pt>
                  <c:pt idx="1102">
                    <c:v>2
月</c:v>
                  </c:pt>
                </c:lvl>
                <c:lvl>
                  <c:pt idx="0">
                    <c:v>2020年</c:v>
                  </c:pt>
                  <c:pt idx="341">
                    <c:v>2021年</c:v>
                  </c:pt>
                  <c:pt idx="706">
                    <c:v>2022年</c:v>
                  </c:pt>
                  <c:pt idx="1071">
                    <c:v>2023年</c:v>
                  </c:pt>
                </c:lvl>
              </c:multiLvlStrCache>
            </c:multiLvlStrRef>
          </c:cat>
          <c:val>
            <c:numRef>
              <c:f>新規陽性者数!$B$6:$APY$6</c:f>
              <c:numCache>
                <c:formatCode>General</c:formatCode>
                <c:ptCount val="1116"/>
                <c:pt idx="88">
                  <c:v>45.7</c:v>
                </c:pt>
                <c:pt idx="89">
                  <c:v>38.1</c:v>
                </c:pt>
                <c:pt idx="90">
                  <c:v>39.4</c:v>
                </c:pt>
                <c:pt idx="91">
                  <c:v>38.1</c:v>
                </c:pt>
                <c:pt idx="92">
                  <c:v>34.700000000000003</c:v>
                </c:pt>
                <c:pt idx="93">
                  <c:v>35.299999999999997</c:v>
                </c:pt>
                <c:pt idx="94">
                  <c:v>36.5</c:v>
                </c:pt>
                <c:pt idx="95">
                  <c:v>37.6</c:v>
                </c:pt>
                <c:pt idx="96">
                  <c:v>32.4</c:v>
                </c:pt>
                <c:pt idx="97">
                  <c:v>31.9</c:v>
                </c:pt>
                <c:pt idx="98">
                  <c:v>31.9</c:v>
                </c:pt>
                <c:pt idx="99">
                  <c:v>33</c:v>
                </c:pt>
                <c:pt idx="100">
                  <c:v>32.4</c:v>
                </c:pt>
                <c:pt idx="101">
                  <c:v>32.4</c:v>
                </c:pt>
                <c:pt idx="102">
                  <c:v>31.4</c:v>
                </c:pt>
                <c:pt idx="103">
                  <c:v>30.9</c:v>
                </c:pt>
                <c:pt idx="104">
                  <c:v>29.8</c:v>
                </c:pt>
                <c:pt idx="105">
                  <c:v>26.6</c:v>
                </c:pt>
                <c:pt idx="106">
                  <c:v>26.6</c:v>
                </c:pt>
                <c:pt idx="107">
                  <c:v>26.6</c:v>
                </c:pt>
                <c:pt idx="108">
                  <c:v>23.9</c:v>
                </c:pt>
                <c:pt idx="109">
                  <c:v>22.9</c:v>
                </c:pt>
                <c:pt idx="110">
                  <c:v>21.8</c:v>
                </c:pt>
                <c:pt idx="111">
                  <c:v>20.7</c:v>
                </c:pt>
                <c:pt idx="112">
                  <c:v>20.7</c:v>
                </c:pt>
                <c:pt idx="113">
                  <c:v>19.100000000000001</c:v>
                </c:pt>
                <c:pt idx="114">
                  <c:v>19.7</c:v>
                </c:pt>
                <c:pt idx="115">
                  <c:v>18.600000000000001</c:v>
                </c:pt>
                <c:pt idx="116">
                  <c:v>16</c:v>
                </c:pt>
                <c:pt idx="117">
                  <c:v>15.4</c:v>
                </c:pt>
                <c:pt idx="118">
                  <c:v>12.8</c:v>
                </c:pt>
                <c:pt idx="119">
                  <c:v>12.8</c:v>
                </c:pt>
                <c:pt idx="120">
                  <c:v>13.3</c:v>
                </c:pt>
                <c:pt idx="121">
                  <c:v>12.2</c:v>
                </c:pt>
                <c:pt idx="122">
                  <c:v>11.2</c:v>
                </c:pt>
                <c:pt idx="123">
                  <c:v>10.1</c:v>
                </c:pt>
                <c:pt idx="124">
                  <c:v>9.6</c:v>
                </c:pt>
                <c:pt idx="125">
                  <c:v>9</c:v>
                </c:pt>
                <c:pt idx="126">
                  <c:v>8.5</c:v>
                </c:pt>
                <c:pt idx="127">
                  <c:v>8.5</c:v>
                </c:pt>
                <c:pt idx="128">
                  <c:v>8</c:v>
                </c:pt>
                <c:pt idx="129">
                  <c:v>8</c:v>
                </c:pt>
                <c:pt idx="130">
                  <c:v>8</c:v>
                </c:pt>
                <c:pt idx="131">
                  <c:v>8</c:v>
                </c:pt>
                <c:pt idx="132">
                  <c:v>8</c:v>
                </c:pt>
                <c:pt idx="133">
                  <c:v>8</c:v>
                </c:pt>
                <c:pt idx="134">
                  <c:v>8</c:v>
                </c:pt>
                <c:pt idx="135">
                  <c:v>7.4</c:v>
                </c:pt>
                <c:pt idx="136">
                  <c:v>5.3</c:v>
                </c:pt>
                <c:pt idx="137">
                  <c:v>5.3</c:v>
                </c:pt>
                <c:pt idx="138">
                  <c:v>4.8</c:v>
                </c:pt>
                <c:pt idx="139">
                  <c:v>4.8</c:v>
                </c:pt>
                <c:pt idx="140">
                  <c:v>4.8</c:v>
                </c:pt>
                <c:pt idx="141">
                  <c:v>4.3</c:v>
                </c:pt>
                <c:pt idx="142">
                  <c:v>3.7</c:v>
                </c:pt>
                <c:pt idx="143">
                  <c:v>3.7</c:v>
                </c:pt>
                <c:pt idx="144">
                  <c:v>3.2</c:v>
                </c:pt>
                <c:pt idx="145">
                  <c:v>2.7</c:v>
                </c:pt>
                <c:pt idx="146">
                  <c:v>2.7</c:v>
                </c:pt>
                <c:pt idx="147">
                  <c:v>2.7</c:v>
                </c:pt>
                <c:pt idx="148">
                  <c:v>2.7</c:v>
                </c:pt>
                <c:pt idx="149">
                  <c:v>2.7</c:v>
                </c:pt>
                <c:pt idx="150">
                  <c:v>2.1</c:v>
                </c:pt>
                <c:pt idx="151">
                  <c:v>2.1</c:v>
                </c:pt>
                <c:pt idx="152">
                  <c:v>1.6</c:v>
                </c:pt>
                <c:pt idx="153">
                  <c:v>1.6</c:v>
                </c:pt>
                <c:pt idx="154">
                  <c:v>1.6</c:v>
                </c:pt>
                <c:pt idx="155">
                  <c:v>1.6</c:v>
                </c:pt>
                <c:pt idx="156">
                  <c:v>1.6</c:v>
                </c:pt>
                <c:pt idx="157">
                  <c:v>1.6</c:v>
                </c:pt>
                <c:pt idx="158">
                  <c:v>1.1000000000000001</c:v>
                </c:pt>
                <c:pt idx="159">
                  <c:v>1.6</c:v>
                </c:pt>
                <c:pt idx="160">
                  <c:v>1.6</c:v>
                </c:pt>
                <c:pt idx="161">
                  <c:v>1.6</c:v>
                </c:pt>
                <c:pt idx="162">
                  <c:v>1.6</c:v>
                </c:pt>
                <c:pt idx="163">
                  <c:v>1.6</c:v>
                </c:pt>
                <c:pt idx="164">
                  <c:v>1.6</c:v>
                </c:pt>
                <c:pt idx="165">
                  <c:v>1.6</c:v>
                </c:pt>
                <c:pt idx="166">
                  <c:v>1.6</c:v>
                </c:pt>
                <c:pt idx="167">
                  <c:v>1.6</c:v>
                </c:pt>
                <c:pt idx="168">
                  <c:v>2.7</c:v>
                </c:pt>
                <c:pt idx="169">
                  <c:v>2.7</c:v>
                </c:pt>
                <c:pt idx="170">
                  <c:v>2.7</c:v>
                </c:pt>
                <c:pt idx="171">
                  <c:v>3.2</c:v>
                </c:pt>
                <c:pt idx="172">
                  <c:v>2.7</c:v>
                </c:pt>
                <c:pt idx="173">
                  <c:v>2.1</c:v>
                </c:pt>
                <c:pt idx="174">
                  <c:v>2.1</c:v>
                </c:pt>
                <c:pt idx="175">
                  <c:v>2.7</c:v>
                </c:pt>
                <c:pt idx="176">
                  <c:v>2.7</c:v>
                </c:pt>
                <c:pt idx="177">
                  <c:v>4.3</c:v>
                </c:pt>
                <c:pt idx="178">
                  <c:v>5.3</c:v>
                </c:pt>
                <c:pt idx="179">
                  <c:v>6.9</c:v>
                </c:pt>
                <c:pt idx="180">
                  <c:v>6.4</c:v>
                </c:pt>
                <c:pt idx="181">
                  <c:v>5.9</c:v>
                </c:pt>
                <c:pt idx="182">
                  <c:v>5.9</c:v>
                </c:pt>
                <c:pt idx="183">
                  <c:v>5.9</c:v>
                </c:pt>
                <c:pt idx="184">
                  <c:v>6.9</c:v>
                </c:pt>
                <c:pt idx="185">
                  <c:v>8.5</c:v>
                </c:pt>
                <c:pt idx="186">
                  <c:v>9.6</c:v>
                </c:pt>
                <c:pt idx="187">
                  <c:v>10.1</c:v>
                </c:pt>
                <c:pt idx="188">
                  <c:v>10.6</c:v>
                </c:pt>
                <c:pt idx="189">
                  <c:v>12.2</c:v>
                </c:pt>
                <c:pt idx="190">
                  <c:v>14.4</c:v>
                </c:pt>
                <c:pt idx="191">
                  <c:v>13.8</c:v>
                </c:pt>
                <c:pt idx="192">
                  <c:v>16</c:v>
                </c:pt>
                <c:pt idx="193">
                  <c:v>18.600000000000001</c:v>
                </c:pt>
                <c:pt idx="194">
                  <c:v>19.100000000000001</c:v>
                </c:pt>
                <c:pt idx="195">
                  <c:v>21.3</c:v>
                </c:pt>
                <c:pt idx="196">
                  <c:v>20.2</c:v>
                </c:pt>
                <c:pt idx="197">
                  <c:v>21.8</c:v>
                </c:pt>
                <c:pt idx="198">
                  <c:v>26.1</c:v>
                </c:pt>
                <c:pt idx="199">
                  <c:v>29.3</c:v>
                </c:pt>
                <c:pt idx="200">
                  <c:v>28.2</c:v>
                </c:pt>
                <c:pt idx="201">
                  <c:v>34</c:v>
                </c:pt>
                <c:pt idx="202">
                  <c:v>37.200000000000003</c:v>
                </c:pt>
                <c:pt idx="203">
                  <c:v>38.299999999999997</c:v>
                </c:pt>
                <c:pt idx="204">
                  <c:v>37.200000000000003</c:v>
                </c:pt>
                <c:pt idx="205">
                  <c:v>34.6</c:v>
                </c:pt>
                <c:pt idx="206">
                  <c:v>31.9</c:v>
                </c:pt>
                <c:pt idx="207">
                  <c:v>33.5</c:v>
                </c:pt>
                <c:pt idx="208">
                  <c:v>33</c:v>
                </c:pt>
                <c:pt idx="209">
                  <c:v>35.1</c:v>
                </c:pt>
                <c:pt idx="210">
                  <c:v>36.200000000000003</c:v>
                </c:pt>
                <c:pt idx="211">
                  <c:v>35.6</c:v>
                </c:pt>
                <c:pt idx="212">
                  <c:v>38.299999999999997</c:v>
                </c:pt>
                <c:pt idx="213">
                  <c:v>36.200000000000003</c:v>
                </c:pt>
                <c:pt idx="214">
                  <c:v>30.9</c:v>
                </c:pt>
                <c:pt idx="215">
                  <c:v>30.9</c:v>
                </c:pt>
                <c:pt idx="216">
                  <c:v>30.9</c:v>
                </c:pt>
                <c:pt idx="217">
                  <c:v>32.4</c:v>
                </c:pt>
                <c:pt idx="218">
                  <c:v>31.9</c:v>
                </c:pt>
                <c:pt idx="219">
                  <c:v>32.4</c:v>
                </c:pt>
                <c:pt idx="220">
                  <c:v>28.2</c:v>
                </c:pt>
                <c:pt idx="221">
                  <c:v>27.1</c:v>
                </c:pt>
                <c:pt idx="222">
                  <c:v>26.1</c:v>
                </c:pt>
                <c:pt idx="223">
                  <c:v>25</c:v>
                </c:pt>
                <c:pt idx="224">
                  <c:v>25</c:v>
                </c:pt>
                <c:pt idx="225">
                  <c:v>24.5</c:v>
                </c:pt>
                <c:pt idx="226">
                  <c:v>23.4</c:v>
                </c:pt>
                <c:pt idx="227">
                  <c:v>22.3</c:v>
                </c:pt>
                <c:pt idx="228">
                  <c:v>21.3</c:v>
                </c:pt>
                <c:pt idx="229">
                  <c:v>18.600000000000001</c:v>
                </c:pt>
                <c:pt idx="230">
                  <c:v>18.100000000000001</c:v>
                </c:pt>
                <c:pt idx="231">
                  <c:v>19.100000000000001</c:v>
                </c:pt>
                <c:pt idx="232">
                  <c:v>19.100000000000001</c:v>
                </c:pt>
                <c:pt idx="233">
                  <c:v>18.600000000000001</c:v>
                </c:pt>
                <c:pt idx="234">
                  <c:v>14.9</c:v>
                </c:pt>
                <c:pt idx="235">
                  <c:v>16.5</c:v>
                </c:pt>
                <c:pt idx="236">
                  <c:v>16</c:v>
                </c:pt>
                <c:pt idx="237">
                  <c:v>15.4</c:v>
                </c:pt>
                <c:pt idx="238">
                  <c:v>15.4</c:v>
                </c:pt>
                <c:pt idx="239">
                  <c:v>15.4</c:v>
                </c:pt>
                <c:pt idx="240">
                  <c:v>15.4</c:v>
                </c:pt>
                <c:pt idx="241">
                  <c:v>14.9</c:v>
                </c:pt>
                <c:pt idx="242">
                  <c:v>16</c:v>
                </c:pt>
                <c:pt idx="243">
                  <c:v>15.4</c:v>
                </c:pt>
                <c:pt idx="244">
                  <c:v>16</c:v>
                </c:pt>
                <c:pt idx="245">
                  <c:v>16</c:v>
                </c:pt>
                <c:pt idx="246">
                  <c:v>16</c:v>
                </c:pt>
                <c:pt idx="247">
                  <c:v>14.4</c:v>
                </c:pt>
                <c:pt idx="248">
                  <c:v>14.4</c:v>
                </c:pt>
                <c:pt idx="249">
                  <c:v>12.8</c:v>
                </c:pt>
                <c:pt idx="250">
                  <c:v>12.8</c:v>
                </c:pt>
                <c:pt idx="251">
                  <c:v>11.7</c:v>
                </c:pt>
                <c:pt idx="252">
                  <c:v>11.7</c:v>
                </c:pt>
                <c:pt idx="253">
                  <c:v>12.2</c:v>
                </c:pt>
                <c:pt idx="254">
                  <c:v>11.2</c:v>
                </c:pt>
                <c:pt idx="255">
                  <c:v>11.7</c:v>
                </c:pt>
                <c:pt idx="256">
                  <c:v>12.2</c:v>
                </c:pt>
                <c:pt idx="257">
                  <c:v>12.2</c:v>
                </c:pt>
                <c:pt idx="258">
                  <c:v>12.2</c:v>
                </c:pt>
                <c:pt idx="259">
                  <c:v>12.8</c:v>
                </c:pt>
                <c:pt idx="260">
                  <c:v>11.7</c:v>
                </c:pt>
                <c:pt idx="261">
                  <c:v>11.2</c:v>
                </c:pt>
                <c:pt idx="262">
                  <c:v>11.2</c:v>
                </c:pt>
                <c:pt idx="263">
                  <c:v>10.199999999999999</c:v>
                </c:pt>
                <c:pt idx="264">
                  <c:v>9.1999999999999993</c:v>
                </c:pt>
                <c:pt idx="265">
                  <c:v>9.1999999999999993</c:v>
                </c:pt>
                <c:pt idx="266">
                  <c:v>9.6999999999999993</c:v>
                </c:pt>
                <c:pt idx="267">
                  <c:v>7.8</c:v>
                </c:pt>
                <c:pt idx="268">
                  <c:v>9.1999999999999993</c:v>
                </c:pt>
                <c:pt idx="269">
                  <c:v>9.1999999999999993</c:v>
                </c:pt>
                <c:pt idx="270">
                  <c:v>10.7</c:v>
                </c:pt>
                <c:pt idx="271">
                  <c:v>10.7</c:v>
                </c:pt>
                <c:pt idx="272">
                  <c:v>11.2</c:v>
                </c:pt>
                <c:pt idx="273">
                  <c:v>11.2</c:v>
                </c:pt>
                <c:pt idx="274">
                  <c:v>12.6</c:v>
                </c:pt>
                <c:pt idx="275">
                  <c:v>12.6</c:v>
                </c:pt>
                <c:pt idx="276">
                  <c:v>12.1</c:v>
                </c:pt>
                <c:pt idx="277">
                  <c:v>12.1</c:v>
                </c:pt>
                <c:pt idx="278">
                  <c:v>12.6</c:v>
                </c:pt>
                <c:pt idx="279">
                  <c:v>12.1</c:v>
                </c:pt>
                <c:pt idx="280">
                  <c:v>12.6</c:v>
                </c:pt>
                <c:pt idx="281">
                  <c:v>15</c:v>
                </c:pt>
                <c:pt idx="282">
                  <c:v>15.5</c:v>
                </c:pt>
                <c:pt idx="283">
                  <c:v>18</c:v>
                </c:pt>
                <c:pt idx="284">
                  <c:v>19.399999999999999</c:v>
                </c:pt>
                <c:pt idx="285">
                  <c:v>20.399999999999999</c:v>
                </c:pt>
                <c:pt idx="286">
                  <c:v>20.9</c:v>
                </c:pt>
                <c:pt idx="287">
                  <c:v>22.3</c:v>
                </c:pt>
                <c:pt idx="288">
                  <c:v>24.8</c:v>
                </c:pt>
                <c:pt idx="289">
                  <c:v>28.2</c:v>
                </c:pt>
                <c:pt idx="290">
                  <c:v>30.6</c:v>
                </c:pt>
                <c:pt idx="291">
                  <c:v>29.1</c:v>
                </c:pt>
                <c:pt idx="292">
                  <c:v>28.2</c:v>
                </c:pt>
                <c:pt idx="293">
                  <c:v>30.1</c:v>
                </c:pt>
                <c:pt idx="294">
                  <c:v>32</c:v>
                </c:pt>
                <c:pt idx="295">
                  <c:v>35</c:v>
                </c:pt>
                <c:pt idx="296">
                  <c:v>33.5</c:v>
                </c:pt>
                <c:pt idx="297">
                  <c:v>35</c:v>
                </c:pt>
                <c:pt idx="298">
                  <c:v>36.9</c:v>
                </c:pt>
                <c:pt idx="299">
                  <c:v>39.299999999999997</c:v>
                </c:pt>
                <c:pt idx="300">
                  <c:v>42.2</c:v>
                </c:pt>
                <c:pt idx="301">
                  <c:v>44.2</c:v>
                </c:pt>
                <c:pt idx="302">
                  <c:v>47.6</c:v>
                </c:pt>
                <c:pt idx="303">
                  <c:v>50</c:v>
                </c:pt>
                <c:pt idx="304">
                  <c:v>51.9</c:v>
                </c:pt>
                <c:pt idx="305">
                  <c:v>52.4</c:v>
                </c:pt>
                <c:pt idx="306">
                  <c:v>51.9</c:v>
                </c:pt>
                <c:pt idx="307">
                  <c:v>51.9</c:v>
                </c:pt>
                <c:pt idx="308">
                  <c:v>53.4</c:v>
                </c:pt>
                <c:pt idx="309">
                  <c:v>60.2</c:v>
                </c:pt>
                <c:pt idx="310">
                  <c:v>60.7</c:v>
                </c:pt>
                <c:pt idx="311">
                  <c:v>63.6</c:v>
                </c:pt>
                <c:pt idx="312">
                  <c:v>66</c:v>
                </c:pt>
                <c:pt idx="313">
                  <c:v>67.5</c:v>
                </c:pt>
                <c:pt idx="314">
                  <c:v>64.099999999999994</c:v>
                </c:pt>
                <c:pt idx="315">
                  <c:v>68.400000000000006</c:v>
                </c:pt>
                <c:pt idx="316">
                  <c:v>68.400000000000006</c:v>
                </c:pt>
                <c:pt idx="317">
                  <c:v>70.900000000000006</c:v>
                </c:pt>
                <c:pt idx="318">
                  <c:v>71.400000000000006</c:v>
                </c:pt>
                <c:pt idx="319">
                  <c:v>72.8</c:v>
                </c:pt>
                <c:pt idx="320">
                  <c:v>75.2</c:v>
                </c:pt>
                <c:pt idx="321">
                  <c:v>73.8</c:v>
                </c:pt>
                <c:pt idx="322">
                  <c:v>76.7</c:v>
                </c:pt>
                <c:pt idx="323">
                  <c:v>75.7</c:v>
                </c:pt>
                <c:pt idx="324">
                  <c:v>66.900000000000006</c:v>
                </c:pt>
                <c:pt idx="325">
                  <c:v>66.5</c:v>
                </c:pt>
                <c:pt idx="326">
                  <c:v>66.5</c:v>
                </c:pt>
                <c:pt idx="327">
                  <c:v>66.099999999999994</c:v>
                </c:pt>
                <c:pt idx="328">
                  <c:v>66.900000000000006</c:v>
                </c:pt>
                <c:pt idx="329">
                  <c:v>66.900000000000006</c:v>
                </c:pt>
                <c:pt idx="330">
                  <c:v>69.900000000000006</c:v>
                </c:pt>
                <c:pt idx="331">
                  <c:v>67.8</c:v>
                </c:pt>
                <c:pt idx="332">
                  <c:v>68.599999999999994</c:v>
                </c:pt>
                <c:pt idx="333">
                  <c:v>68.2</c:v>
                </c:pt>
                <c:pt idx="334">
                  <c:v>68.599999999999994</c:v>
                </c:pt>
                <c:pt idx="335">
                  <c:v>68.2</c:v>
                </c:pt>
                <c:pt idx="336">
                  <c:v>68.2</c:v>
                </c:pt>
                <c:pt idx="337">
                  <c:v>66.900000000000006</c:v>
                </c:pt>
                <c:pt idx="338">
                  <c:v>63.6</c:v>
                </c:pt>
                <c:pt idx="339">
                  <c:v>67.400000000000006</c:v>
                </c:pt>
                <c:pt idx="340">
                  <c:v>69.5</c:v>
                </c:pt>
                <c:pt idx="341">
                  <c:v>69.900000000000006</c:v>
                </c:pt>
                <c:pt idx="342">
                  <c:v>69.900000000000006</c:v>
                </c:pt>
                <c:pt idx="343">
                  <c:v>71.599999999999994</c:v>
                </c:pt>
                <c:pt idx="344">
                  <c:v>72.5</c:v>
                </c:pt>
                <c:pt idx="345">
                  <c:v>68.2</c:v>
                </c:pt>
                <c:pt idx="346">
                  <c:v>70.3</c:v>
                </c:pt>
                <c:pt idx="347">
                  <c:v>71.2</c:v>
                </c:pt>
                <c:pt idx="348">
                  <c:v>71.2</c:v>
                </c:pt>
                <c:pt idx="349">
                  <c:v>71.2</c:v>
                </c:pt>
                <c:pt idx="350">
                  <c:v>72.5</c:v>
                </c:pt>
                <c:pt idx="351">
                  <c:v>71.599999999999994</c:v>
                </c:pt>
                <c:pt idx="352">
                  <c:v>72.5</c:v>
                </c:pt>
                <c:pt idx="353">
                  <c:v>72.900000000000006</c:v>
                </c:pt>
                <c:pt idx="354">
                  <c:v>74.2</c:v>
                </c:pt>
                <c:pt idx="355">
                  <c:v>79.2</c:v>
                </c:pt>
                <c:pt idx="356">
                  <c:v>78.400000000000006</c:v>
                </c:pt>
                <c:pt idx="357">
                  <c:v>78.8</c:v>
                </c:pt>
                <c:pt idx="358">
                  <c:v>79.2</c:v>
                </c:pt>
                <c:pt idx="359">
                  <c:v>75.8</c:v>
                </c:pt>
                <c:pt idx="360">
                  <c:v>78.400000000000006</c:v>
                </c:pt>
                <c:pt idx="361">
                  <c:v>73.7</c:v>
                </c:pt>
                <c:pt idx="362">
                  <c:v>72</c:v>
                </c:pt>
                <c:pt idx="363">
                  <c:v>73.7</c:v>
                </c:pt>
                <c:pt idx="364">
                  <c:v>74.2</c:v>
                </c:pt>
                <c:pt idx="365">
                  <c:v>75.8</c:v>
                </c:pt>
                <c:pt idx="366">
                  <c:v>78</c:v>
                </c:pt>
                <c:pt idx="367">
                  <c:v>77.099999999999994</c:v>
                </c:pt>
                <c:pt idx="368">
                  <c:v>76.7</c:v>
                </c:pt>
                <c:pt idx="369">
                  <c:v>73.7</c:v>
                </c:pt>
                <c:pt idx="370">
                  <c:v>75.8</c:v>
                </c:pt>
                <c:pt idx="371">
                  <c:v>78.400000000000006</c:v>
                </c:pt>
                <c:pt idx="372">
                  <c:v>75.8</c:v>
                </c:pt>
                <c:pt idx="373">
                  <c:v>72.900000000000006</c:v>
                </c:pt>
                <c:pt idx="374">
                  <c:v>70.3</c:v>
                </c:pt>
                <c:pt idx="375">
                  <c:v>70.3</c:v>
                </c:pt>
                <c:pt idx="376">
                  <c:v>65.7</c:v>
                </c:pt>
                <c:pt idx="377">
                  <c:v>62.3</c:v>
                </c:pt>
                <c:pt idx="378">
                  <c:v>63.1</c:v>
                </c:pt>
                <c:pt idx="379">
                  <c:v>64.8</c:v>
                </c:pt>
                <c:pt idx="380">
                  <c:v>61.9</c:v>
                </c:pt>
                <c:pt idx="381">
                  <c:v>60.6</c:v>
                </c:pt>
                <c:pt idx="382">
                  <c:v>59.7</c:v>
                </c:pt>
                <c:pt idx="383">
                  <c:v>61</c:v>
                </c:pt>
                <c:pt idx="384">
                  <c:v>58.1</c:v>
                </c:pt>
                <c:pt idx="385">
                  <c:v>59.3</c:v>
                </c:pt>
                <c:pt idx="386">
                  <c:v>64.3</c:v>
                </c:pt>
                <c:pt idx="387">
                  <c:v>60.2</c:v>
                </c:pt>
                <c:pt idx="388">
                  <c:v>52.5</c:v>
                </c:pt>
                <c:pt idx="389">
                  <c:v>49.8</c:v>
                </c:pt>
                <c:pt idx="390">
                  <c:v>48.4</c:v>
                </c:pt>
                <c:pt idx="391">
                  <c:v>47.5</c:v>
                </c:pt>
                <c:pt idx="392">
                  <c:v>48.4</c:v>
                </c:pt>
                <c:pt idx="393">
                  <c:v>46.2</c:v>
                </c:pt>
                <c:pt idx="394">
                  <c:v>45.2</c:v>
                </c:pt>
                <c:pt idx="395">
                  <c:v>44.3</c:v>
                </c:pt>
                <c:pt idx="396">
                  <c:v>43</c:v>
                </c:pt>
                <c:pt idx="397">
                  <c:v>41.6</c:v>
                </c:pt>
                <c:pt idx="398">
                  <c:v>40.700000000000003</c:v>
                </c:pt>
                <c:pt idx="399">
                  <c:v>40.700000000000003</c:v>
                </c:pt>
                <c:pt idx="400">
                  <c:v>39.4</c:v>
                </c:pt>
                <c:pt idx="401">
                  <c:v>37.6</c:v>
                </c:pt>
                <c:pt idx="402">
                  <c:v>37.1</c:v>
                </c:pt>
                <c:pt idx="403">
                  <c:v>35.700000000000003</c:v>
                </c:pt>
                <c:pt idx="404">
                  <c:v>33.9</c:v>
                </c:pt>
                <c:pt idx="405">
                  <c:v>33.9</c:v>
                </c:pt>
                <c:pt idx="406">
                  <c:v>34.799999999999997</c:v>
                </c:pt>
                <c:pt idx="407">
                  <c:v>33.5</c:v>
                </c:pt>
                <c:pt idx="408">
                  <c:v>30.8</c:v>
                </c:pt>
                <c:pt idx="409">
                  <c:v>28.1</c:v>
                </c:pt>
                <c:pt idx="410">
                  <c:v>27.1</c:v>
                </c:pt>
                <c:pt idx="411">
                  <c:v>27.6</c:v>
                </c:pt>
                <c:pt idx="412">
                  <c:v>27.1</c:v>
                </c:pt>
                <c:pt idx="413">
                  <c:v>27.1</c:v>
                </c:pt>
                <c:pt idx="414">
                  <c:v>27</c:v>
                </c:pt>
                <c:pt idx="415">
                  <c:v>27.5</c:v>
                </c:pt>
                <c:pt idx="416">
                  <c:v>24.1</c:v>
                </c:pt>
                <c:pt idx="417">
                  <c:v>24.1</c:v>
                </c:pt>
                <c:pt idx="418">
                  <c:v>25</c:v>
                </c:pt>
                <c:pt idx="419">
                  <c:v>24.6</c:v>
                </c:pt>
                <c:pt idx="420">
                  <c:v>26.3</c:v>
                </c:pt>
                <c:pt idx="421">
                  <c:v>27.2</c:v>
                </c:pt>
                <c:pt idx="422">
                  <c:v>26.3</c:v>
                </c:pt>
                <c:pt idx="423">
                  <c:v>27.2</c:v>
                </c:pt>
                <c:pt idx="424">
                  <c:v>27.2</c:v>
                </c:pt>
                <c:pt idx="425">
                  <c:v>28.1</c:v>
                </c:pt>
                <c:pt idx="426">
                  <c:v>31.3</c:v>
                </c:pt>
                <c:pt idx="427">
                  <c:v>31.7</c:v>
                </c:pt>
                <c:pt idx="428">
                  <c:v>37.1</c:v>
                </c:pt>
                <c:pt idx="429">
                  <c:v>40.200000000000003</c:v>
                </c:pt>
                <c:pt idx="430">
                  <c:v>41.1</c:v>
                </c:pt>
                <c:pt idx="431">
                  <c:v>42.9</c:v>
                </c:pt>
                <c:pt idx="432">
                  <c:v>50</c:v>
                </c:pt>
                <c:pt idx="433">
                  <c:v>55.4</c:v>
                </c:pt>
                <c:pt idx="434">
                  <c:v>60.3</c:v>
                </c:pt>
                <c:pt idx="435">
                  <c:v>63.8</c:v>
                </c:pt>
                <c:pt idx="436">
                  <c:v>65.2</c:v>
                </c:pt>
                <c:pt idx="437">
                  <c:v>69.2</c:v>
                </c:pt>
                <c:pt idx="438">
                  <c:v>72.8</c:v>
                </c:pt>
                <c:pt idx="439">
                  <c:v>76.3</c:v>
                </c:pt>
                <c:pt idx="440">
                  <c:v>81.3</c:v>
                </c:pt>
                <c:pt idx="441">
                  <c:v>83.9</c:v>
                </c:pt>
                <c:pt idx="442">
                  <c:v>90.6</c:v>
                </c:pt>
                <c:pt idx="443">
                  <c:v>93.8</c:v>
                </c:pt>
                <c:pt idx="444">
                  <c:v>94.4</c:v>
                </c:pt>
                <c:pt idx="445">
                  <c:v>93.8</c:v>
                </c:pt>
                <c:pt idx="446">
                  <c:v>92.3</c:v>
                </c:pt>
                <c:pt idx="447">
                  <c:v>95.2</c:v>
                </c:pt>
                <c:pt idx="448">
                  <c:v>98.4</c:v>
                </c:pt>
                <c:pt idx="449">
                  <c:v>97.6</c:v>
                </c:pt>
                <c:pt idx="450">
                  <c:v>99.2</c:v>
                </c:pt>
                <c:pt idx="451">
                  <c:v>96.7</c:v>
                </c:pt>
                <c:pt idx="452">
                  <c:v>99.6</c:v>
                </c:pt>
                <c:pt idx="453">
                  <c:v>97.2</c:v>
                </c:pt>
                <c:pt idx="454">
                  <c:v>98.3</c:v>
                </c:pt>
                <c:pt idx="455">
                  <c:v>98.6</c:v>
                </c:pt>
                <c:pt idx="456">
                  <c:v>96.5</c:v>
                </c:pt>
                <c:pt idx="457">
                  <c:v>92.7</c:v>
                </c:pt>
                <c:pt idx="458">
                  <c:v>93.8</c:v>
                </c:pt>
                <c:pt idx="459">
                  <c:v>98.2</c:v>
                </c:pt>
                <c:pt idx="460">
                  <c:v>98.3</c:v>
                </c:pt>
                <c:pt idx="461">
                  <c:v>98.3</c:v>
                </c:pt>
                <c:pt idx="462">
                  <c:v>98.6</c:v>
                </c:pt>
                <c:pt idx="463">
                  <c:v>99.7</c:v>
                </c:pt>
                <c:pt idx="464">
                  <c:v>98.9</c:v>
                </c:pt>
                <c:pt idx="465">
                  <c:v>103</c:v>
                </c:pt>
                <c:pt idx="466">
                  <c:v>101.6</c:v>
                </c:pt>
                <c:pt idx="467">
                  <c:v>97.8</c:v>
                </c:pt>
                <c:pt idx="468">
                  <c:v>96.7</c:v>
                </c:pt>
                <c:pt idx="469">
                  <c:v>95.9</c:v>
                </c:pt>
                <c:pt idx="470">
                  <c:v>96.4</c:v>
                </c:pt>
                <c:pt idx="471">
                  <c:v>99.7</c:v>
                </c:pt>
                <c:pt idx="472">
                  <c:v>97.5</c:v>
                </c:pt>
                <c:pt idx="473">
                  <c:v>94.6</c:v>
                </c:pt>
                <c:pt idx="474">
                  <c:v>93.5</c:v>
                </c:pt>
                <c:pt idx="475">
                  <c:v>95.5</c:v>
                </c:pt>
                <c:pt idx="476">
                  <c:v>92.9</c:v>
                </c:pt>
                <c:pt idx="477">
                  <c:v>93.2</c:v>
                </c:pt>
                <c:pt idx="478">
                  <c:v>92</c:v>
                </c:pt>
                <c:pt idx="479">
                  <c:v>95.2</c:v>
                </c:pt>
                <c:pt idx="480">
                  <c:v>96</c:v>
                </c:pt>
                <c:pt idx="481">
                  <c:v>90.8</c:v>
                </c:pt>
                <c:pt idx="482">
                  <c:v>90.5</c:v>
                </c:pt>
                <c:pt idx="483">
                  <c:v>88.5</c:v>
                </c:pt>
                <c:pt idx="484">
                  <c:v>83</c:v>
                </c:pt>
                <c:pt idx="485">
                  <c:v>82.2</c:v>
                </c:pt>
                <c:pt idx="486">
                  <c:v>77</c:v>
                </c:pt>
                <c:pt idx="487">
                  <c:v>72.599999999999994</c:v>
                </c:pt>
                <c:pt idx="488">
                  <c:v>72.099999999999994</c:v>
                </c:pt>
                <c:pt idx="489">
                  <c:v>70.3</c:v>
                </c:pt>
                <c:pt idx="490">
                  <c:v>71.8</c:v>
                </c:pt>
                <c:pt idx="491">
                  <c:v>70.900000000000006</c:v>
                </c:pt>
                <c:pt idx="492">
                  <c:v>62.8</c:v>
                </c:pt>
                <c:pt idx="493">
                  <c:v>59.8</c:v>
                </c:pt>
                <c:pt idx="494">
                  <c:v>55.5</c:v>
                </c:pt>
                <c:pt idx="495">
                  <c:v>54.3</c:v>
                </c:pt>
                <c:pt idx="496">
                  <c:v>52.9</c:v>
                </c:pt>
                <c:pt idx="497">
                  <c:v>53.5</c:v>
                </c:pt>
                <c:pt idx="498">
                  <c:v>52.9</c:v>
                </c:pt>
                <c:pt idx="499">
                  <c:v>52.1</c:v>
                </c:pt>
                <c:pt idx="500">
                  <c:v>50</c:v>
                </c:pt>
                <c:pt idx="501">
                  <c:v>43.3</c:v>
                </c:pt>
                <c:pt idx="502">
                  <c:v>41.5</c:v>
                </c:pt>
                <c:pt idx="503">
                  <c:v>39.799999999999997</c:v>
                </c:pt>
                <c:pt idx="504">
                  <c:v>39.6</c:v>
                </c:pt>
                <c:pt idx="505">
                  <c:v>38.700000000000003</c:v>
                </c:pt>
                <c:pt idx="506">
                  <c:v>37.799999999999997</c:v>
                </c:pt>
                <c:pt idx="507">
                  <c:v>35.200000000000003</c:v>
                </c:pt>
                <c:pt idx="508">
                  <c:v>34.1</c:v>
                </c:pt>
                <c:pt idx="509">
                  <c:v>30.7</c:v>
                </c:pt>
                <c:pt idx="510">
                  <c:v>29.7</c:v>
                </c:pt>
                <c:pt idx="511">
                  <c:v>30.6</c:v>
                </c:pt>
                <c:pt idx="512">
                  <c:v>30.6</c:v>
                </c:pt>
                <c:pt idx="513">
                  <c:v>28.6</c:v>
                </c:pt>
                <c:pt idx="514">
                  <c:v>26.7</c:v>
                </c:pt>
                <c:pt idx="515">
                  <c:v>23.6</c:v>
                </c:pt>
                <c:pt idx="516">
                  <c:v>22.2</c:v>
                </c:pt>
                <c:pt idx="517">
                  <c:v>21.9</c:v>
                </c:pt>
                <c:pt idx="518">
                  <c:v>21.9</c:v>
                </c:pt>
                <c:pt idx="519">
                  <c:v>21.1</c:v>
                </c:pt>
                <c:pt idx="520">
                  <c:v>17.2</c:v>
                </c:pt>
                <c:pt idx="521">
                  <c:v>16.3</c:v>
                </c:pt>
                <c:pt idx="522">
                  <c:v>15.4</c:v>
                </c:pt>
                <c:pt idx="523">
                  <c:v>14.4</c:v>
                </c:pt>
                <c:pt idx="524">
                  <c:v>14.6</c:v>
                </c:pt>
                <c:pt idx="525">
                  <c:v>15.6</c:v>
                </c:pt>
                <c:pt idx="526">
                  <c:v>15.4</c:v>
                </c:pt>
                <c:pt idx="527">
                  <c:v>16.2</c:v>
                </c:pt>
                <c:pt idx="528">
                  <c:v>15.1</c:v>
                </c:pt>
                <c:pt idx="529">
                  <c:v>13.8</c:v>
                </c:pt>
                <c:pt idx="530">
                  <c:v>13.1</c:v>
                </c:pt>
                <c:pt idx="531">
                  <c:v>13.1</c:v>
                </c:pt>
                <c:pt idx="532">
                  <c:v>12.8</c:v>
                </c:pt>
                <c:pt idx="533">
                  <c:v>12.1</c:v>
                </c:pt>
                <c:pt idx="534">
                  <c:v>11.3</c:v>
                </c:pt>
                <c:pt idx="535">
                  <c:v>11.5</c:v>
                </c:pt>
                <c:pt idx="536">
                  <c:v>11.3</c:v>
                </c:pt>
                <c:pt idx="537">
                  <c:v>11.5</c:v>
                </c:pt>
                <c:pt idx="538">
                  <c:v>11.3</c:v>
                </c:pt>
                <c:pt idx="539">
                  <c:v>11.8</c:v>
                </c:pt>
                <c:pt idx="540">
                  <c:v>11.8</c:v>
                </c:pt>
                <c:pt idx="541">
                  <c:v>10.8</c:v>
                </c:pt>
                <c:pt idx="542">
                  <c:v>7.7</c:v>
                </c:pt>
                <c:pt idx="543">
                  <c:v>7.7</c:v>
                </c:pt>
                <c:pt idx="544">
                  <c:v>8.4</c:v>
                </c:pt>
                <c:pt idx="545">
                  <c:v>9.1999999999999993</c:v>
                </c:pt>
                <c:pt idx="546">
                  <c:v>9.8000000000000007</c:v>
                </c:pt>
                <c:pt idx="547">
                  <c:v>11.1</c:v>
                </c:pt>
                <c:pt idx="548">
                  <c:v>10.6</c:v>
                </c:pt>
                <c:pt idx="549">
                  <c:v>11.4</c:v>
                </c:pt>
                <c:pt idx="550">
                  <c:v>12.4</c:v>
                </c:pt>
                <c:pt idx="551">
                  <c:v>12.9</c:v>
                </c:pt>
                <c:pt idx="552">
                  <c:v>12.9</c:v>
                </c:pt>
                <c:pt idx="553">
                  <c:v>13.1</c:v>
                </c:pt>
                <c:pt idx="554">
                  <c:v>12.3</c:v>
                </c:pt>
                <c:pt idx="555">
                  <c:v>12.6</c:v>
                </c:pt>
                <c:pt idx="556">
                  <c:v>14.1</c:v>
                </c:pt>
                <c:pt idx="557">
                  <c:v>16.399999999999999</c:v>
                </c:pt>
                <c:pt idx="558">
                  <c:v>17.2</c:v>
                </c:pt>
                <c:pt idx="559">
                  <c:v>17</c:v>
                </c:pt>
                <c:pt idx="560">
                  <c:v>18.399999999999999</c:v>
                </c:pt>
                <c:pt idx="561">
                  <c:v>19.100000000000001</c:v>
                </c:pt>
                <c:pt idx="562">
                  <c:v>20.6</c:v>
                </c:pt>
                <c:pt idx="563">
                  <c:v>22.8</c:v>
                </c:pt>
                <c:pt idx="564">
                  <c:v>22</c:v>
                </c:pt>
                <c:pt idx="565">
                  <c:v>23</c:v>
                </c:pt>
                <c:pt idx="566">
                  <c:v>23.5</c:v>
                </c:pt>
                <c:pt idx="567">
                  <c:v>25.4</c:v>
                </c:pt>
                <c:pt idx="568">
                  <c:v>25.9</c:v>
                </c:pt>
                <c:pt idx="569">
                  <c:v>26.7</c:v>
                </c:pt>
                <c:pt idx="570">
                  <c:v>26.9</c:v>
                </c:pt>
                <c:pt idx="571">
                  <c:v>28.3</c:v>
                </c:pt>
                <c:pt idx="572">
                  <c:v>29.5</c:v>
                </c:pt>
                <c:pt idx="573">
                  <c:v>29.8</c:v>
                </c:pt>
                <c:pt idx="574">
                  <c:v>31.3</c:v>
                </c:pt>
                <c:pt idx="575">
                  <c:v>31.8</c:v>
                </c:pt>
                <c:pt idx="576">
                  <c:v>33.200000000000003</c:v>
                </c:pt>
                <c:pt idx="577">
                  <c:v>33.200000000000003</c:v>
                </c:pt>
                <c:pt idx="578">
                  <c:v>34.4</c:v>
                </c:pt>
                <c:pt idx="579">
                  <c:v>34.4</c:v>
                </c:pt>
                <c:pt idx="580">
                  <c:v>35.700000000000003</c:v>
                </c:pt>
                <c:pt idx="581">
                  <c:v>36.9</c:v>
                </c:pt>
                <c:pt idx="582">
                  <c:v>37.1</c:v>
                </c:pt>
                <c:pt idx="583">
                  <c:v>36.700000000000003</c:v>
                </c:pt>
                <c:pt idx="584">
                  <c:v>39</c:v>
                </c:pt>
                <c:pt idx="585">
                  <c:v>41.1</c:v>
                </c:pt>
                <c:pt idx="586">
                  <c:v>43.1</c:v>
                </c:pt>
                <c:pt idx="587">
                  <c:v>43.8</c:v>
                </c:pt>
                <c:pt idx="588">
                  <c:v>45</c:v>
                </c:pt>
                <c:pt idx="589">
                  <c:v>44.1</c:v>
                </c:pt>
                <c:pt idx="590">
                  <c:v>46</c:v>
                </c:pt>
                <c:pt idx="591">
                  <c:v>47.4</c:v>
                </c:pt>
                <c:pt idx="592">
                  <c:v>47.3</c:v>
                </c:pt>
                <c:pt idx="593">
                  <c:v>46</c:v>
                </c:pt>
                <c:pt idx="594">
                  <c:v>45.8</c:v>
                </c:pt>
                <c:pt idx="595">
                  <c:v>44.8</c:v>
                </c:pt>
                <c:pt idx="596">
                  <c:v>43.6</c:v>
                </c:pt>
                <c:pt idx="597">
                  <c:v>42.3</c:v>
                </c:pt>
                <c:pt idx="598">
                  <c:v>39.299999999999997</c:v>
                </c:pt>
                <c:pt idx="599">
                  <c:v>37</c:v>
                </c:pt>
                <c:pt idx="600">
                  <c:v>36.200000000000003</c:v>
                </c:pt>
                <c:pt idx="601">
                  <c:v>35.700000000000003</c:v>
                </c:pt>
                <c:pt idx="602">
                  <c:v>34.200000000000003</c:v>
                </c:pt>
                <c:pt idx="603">
                  <c:v>33.6</c:v>
                </c:pt>
                <c:pt idx="604">
                  <c:v>31.6</c:v>
                </c:pt>
                <c:pt idx="605">
                  <c:v>28.6</c:v>
                </c:pt>
                <c:pt idx="606">
                  <c:v>28.6</c:v>
                </c:pt>
                <c:pt idx="607">
                  <c:v>27.8</c:v>
                </c:pt>
                <c:pt idx="608">
                  <c:v>27.9</c:v>
                </c:pt>
                <c:pt idx="609">
                  <c:v>27.9</c:v>
                </c:pt>
                <c:pt idx="610">
                  <c:v>25.3</c:v>
                </c:pt>
                <c:pt idx="611">
                  <c:v>24.6</c:v>
                </c:pt>
                <c:pt idx="612">
                  <c:v>22.5</c:v>
                </c:pt>
                <c:pt idx="613">
                  <c:v>20.8</c:v>
                </c:pt>
                <c:pt idx="614">
                  <c:v>19</c:v>
                </c:pt>
                <c:pt idx="615">
                  <c:v>19</c:v>
                </c:pt>
                <c:pt idx="616">
                  <c:v>18.8</c:v>
                </c:pt>
                <c:pt idx="617">
                  <c:v>17.7</c:v>
                </c:pt>
                <c:pt idx="618">
                  <c:v>15.9</c:v>
                </c:pt>
                <c:pt idx="619">
                  <c:v>15</c:v>
                </c:pt>
                <c:pt idx="620">
                  <c:v>14.2</c:v>
                </c:pt>
                <c:pt idx="621">
                  <c:v>13.2</c:v>
                </c:pt>
                <c:pt idx="622">
                  <c:v>12.9</c:v>
                </c:pt>
                <c:pt idx="623">
                  <c:v>12.9</c:v>
                </c:pt>
                <c:pt idx="624">
                  <c:v>12.4</c:v>
                </c:pt>
                <c:pt idx="625">
                  <c:v>11.9</c:v>
                </c:pt>
                <c:pt idx="626">
                  <c:v>10.6</c:v>
                </c:pt>
                <c:pt idx="627">
                  <c:v>10.1</c:v>
                </c:pt>
                <c:pt idx="628">
                  <c:v>9.6</c:v>
                </c:pt>
                <c:pt idx="629">
                  <c:v>8.8000000000000007</c:v>
                </c:pt>
                <c:pt idx="630">
                  <c:v>8.8000000000000007</c:v>
                </c:pt>
                <c:pt idx="631">
                  <c:v>7.9</c:v>
                </c:pt>
                <c:pt idx="632">
                  <c:v>7.4</c:v>
                </c:pt>
                <c:pt idx="633">
                  <c:v>6.6</c:v>
                </c:pt>
                <c:pt idx="634">
                  <c:v>6.1</c:v>
                </c:pt>
                <c:pt idx="635">
                  <c:v>5.8</c:v>
                </c:pt>
                <c:pt idx="636">
                  <c:v>5.3</c:v>
                </c:pt>
                <c:pt idx="637">
                  <c:v>5.0999999999999996</c:v>
                </c:pt>
                <c:pt idx="638">
                  <c:v>4.8</c:v>
                </c:pt>
                <c:pt idx="639">
                  <c:v>4</c:v>
                </c:pt>
                <c:pt idx="640">
                  <c:v>3.8</c:v>
                </c:pt>
                <c:pt idx="641">
                  <c:v>3.8</c:v>
                </c:pt>
                <c:pt idx="642">
                  <c:v>3.1</c:v>
                </c:pt>
                <c:pt idx="643">
                  <c:v>3.1</c:v>
                </c:pt>
                <c:pt idx="644">
                  <c:v>3.1</c:v>
                </c:pt>
                <c:pt idx="645">
                  <c:v>2.6</c:v>
                </c:pt>
                <c:pt idx="646">
                  <c:v>2.5</c:v>
                </c:pt>
                <c:pt idx="647">
                  <c:v>2.5</c:v>
                </c:pt>
                <c:pt idx="648">
                  <c:v>2.2999999999999998</c:v>
                </c:pt>
                <c:pt idx="649">
                  <c:v>2.2999999999999998</c:v>
                </c:pt>
                <c:pt idx="650">
                  <c:v>2.5</c:v>
                </c:pt>
                <c:pt idx="651">
                  <c:v>2.5</c:v>
                </c:pt>
                <c:pt idx="652">
                  <c:v>2.5</c:v>
                </c:pt>
                <c:pt idx="653">
                  <c:v>2.2999999999999998</c:v>
                </c:pt>
                <c:pt idx="654">
                  <c:v>2.1</c:v>
                </c:pt>
                <c:pt idx="655">
                  <c:v>2</c:v>
                </c:pt>
                <c:pt idx="656">
                  <c:v>1.8</c:v>
                </c:pt>
                <c:pt idx="657">
                  <c:v>2</c:v>
                </c:pt>
                <c:pt idx="658">
                  <c:v>2</c:v>
                </c:pt>
                <c:pt idx="659">
                  <c:v>1.7</c:v>
                </c:pt>
                <c:pt idx="660">
                  <c:v>1.5</c:v>
                </c:pt>
                <c:pt idx="661">
                  <c:v>1.5</c:v>
                </c:pt>
                <c:pt idx="662">
                  <c:v>1.7</c:v>
                </c:pt>
                <c:pt idx="663">
                  <c:v>1.7</c:v>
                </c:pt>
                <c:pt idx="664">
                  <c:v>1.5</c:v>
                </c:pt>
                <c:pt idx="665">
                  <c:v>1.5</c:v>
                </c:pt>
                <c:pt idx="666">
                  <c:v>1.5</c:v>
                </c:pt>
                <c:pt idx="667">
                  <c:v>1.3</c:v>
                </c:pt>
                <c:pt idx="668">
                  <c:v>1.3</c:v>
                </c:pt>
                <c:pt idx="669">
                  <c:v>1.2</c:v>
                </c:pt>
                <c:pt idx="670">
                  <c:v>0.3</c:v>
                </c:pt>
                <c:pt idx="671">
                  <c:v>0.3</c:v>
                </c:pt>
                <c:pt idx="672">
                  <c:v>0.3</c:v>
                </c:pt>
                <c:pt idx="673">
                  <c:v>0.2</c:v>
                </c:pt>
                <c:pt idx="674">
                  <c:v>0.2</c:v>
                </c:pt>
                <c:pt idx="675">
                  <c:v>0.2</c:v>
                </c:pt>
                <c:pt idx="676">
                  <c:v>0.2</c:v>
                </c:pt>
                <c:pt idx="677">
                  <c:v>0.2</c:v>
                </c:pt>
                <c:pt idx="678">
                  <c:v>0.2</c:v>
                </c:pt>
                <c:pt idx="679">
                  <c:v>0.2</c:v>
                </c:pt>
                <c:pt idx="680">
                  <c:v>0.2</c:v>
                </c:pt>
                <c:pt idx="681">
                  <c:v>0.2</c:v>
                </c:pt>
                <c:pt idx="682">
                  <c:v>0.2</c:v>
                </c:pt>
                <c:pt idx="683">
                  <c:v>0.2</c:v>
                </c:pt>
                <c:pt idx="684">
                  <c:v>0.2</c:v>
                </c:pt>
                <c:pt idx="685">
                  <c:v>0.2</c:v>
                </c:pt>
                <c:pt idx="686">
                  <c:v>0.2</c:v>
                </c:pt>
                <c:pt idx="687">
                  <c:v>0.2</c:v>
                </c:pt>
                <c:pt idx="688">
                  <c:v>0.2</c:v>
                </c:pt>
                <c:pt idx="689">
                  <c:v>0.2</c:v>
                </c:pt>
                <c:pt idx="690">
                  <c:v>0.2</c:v>
                </c:pt>
                <c:pt idx="691">
                  <c:v>0.2</c:v>
                </c:pt>
                <c:pt idx="692">
                  <c:v>0.2</c:v>
                </c:pt>
                <c:pt idx="693">
                  <c:v>0.2</c:v>
                </c:pt>
                <c:pt idx="694">
                  <c:v>0.3</c:v>
                </c:pt>
                <c:pt idx="695">
                  <c:v>0.3</c:v>
                </c:pt>
                <c:pt idx="696">
                  <c:v>0.3</c:v>
                </c:pt>
                <c:pt idx="697">
                  <c:v>0.3</c:v>
                </c:pt>
                <c:pt idx="698">
                  <c:v>0.3</c:v>
                </c:pt>
                <c:pt idx="699">
                  <c:v>0.3</c:v>
                </c:pt>
                <c:pt idx="700">
                  <c:v>0.3</c:v>
                </c:pt>
                <c:pt idx="701">
                  <c:v>0.3</c:v>
                </c:pt>
                <c:pt idx="702">
                  <c:v>0.3</c:v>
                </c:pt>
                <c:pt idx="703">
                  <c:v>0.3</c:v>
                </c:pt>
                <c:pt idx="704">
                  <c:v>0.3</c:v>
                </c:pt>
                <c:pt idx="705">
                  <c:v>0.3</c:v>
                </c:pt>
                <c:pt idx="706">
                  <c:v>0.3</c:v>
                </c:pt>
                <c:pt idx="707">
                  <c:v>0.3</c:v>
                </c:pt>
                <c:pt idx="708">
                  <c:v>0.3</c:v>
                </c:pt>
                <c:pt idx="709">
                  <c:v>0.3</c:v>
                </c:pt>
                <c:pt idx="710">
                  <c:v>0.3</c:v>
                </c:pt>
                <c:pt idx="711">
                  <c:v>0.2</c:v>
                </c:pt>
                <c:pt idx="712">
                  <c:v>0.2</c:v>
                </c:pt>
                <c:pt idx="713">
                  <c:v>0.3</c:v>
                </c:pt>
                <c:pt idx="714">
                  <c:v>0.3</c:v>
                </c:pt>
                <c:pt idx="715">
                  <c:v>0.3</c:v>
                </c:pt>
                <c:pt idx="716">
                  <c:v>0.8</c:v>
                </c:pt>
                <c:pt idx="717">
                  <c:v>1</c:v>
                </c:pt>
                <c:pt idx="718">
                  <c:v>1</c:v>
                </c:pt>
                <c:pt idx="719">
                  <c:v>1.1000000000000001</c:v>
                </c:pt>
                <c:pt idx="720">
                  <c:v>1.5</c:v>
                </c:pt>
                <c:pt idx="721">
                  <c:v>1.5</c:v>
                </c:pt>
                <c:pt idx="722">
                  <c:v>1.8</c:v>
                </c:pt>
                <c:pt idx="723">
                  <c:v>2.2999999999999998</c:v>
                </c:pt>
                <c:pt idx="724">
                  <c:v>2.1</c:v>
                </c:pt>
                <c:pt idx="725">
                  <c:v>2.8</c:v>
                </c:pt>
                <c:pt idx="726">
                  <c:v>3.3</c:v>
                </c:pt>
                <c:pt idx="727">
                  <c:v>3.9</c:v>
                </c:pt>
                <c:pt idx="728">
                  <c:v>3.8</c:v>
                </c:pt>
                <c:pt idx="729">
                  <c:v>4.5999999999999996</c:v>
                </c:pt>
                <c:pt idx="730">
                  <c:v>6</c:v>
                </c:pt>
                <c:pt idx="731">
                  <c:v>7.2</c:v>
                </c:pt>
                <c:pt idx="732">
                  <c:v>7.5</c:v>
                </c:pt>
                <c:pt idx="733">
                  <c:v>7.7</c:v>
                </c:pt>
                <c:pt idx="734">
                  <c:v>7.7</c:v>
                </c:pt>
                <c:pt idx="735">
                  <c:v>8.1999999999999993</c:v>
                </c:pt>
                <c:pt idx="736">
                  <c:v>9.8000000000000007</c:v>
                </c:pt>
                <c:pt idx="737">
                  <c:v>11.8</c:v>
                </c:pt>
                <c:pt idx="738">
                  <c:v>12.6</c:v>
                </c:pt>
                <c:pt idx="739">
                  <c:v>14.2</c:v>
                </c:pt>
                <c:pt idx="740">
                  <c:v>17.3</c:v>
                </c:pt>
                <c:pt idx="741">
                  <c:v>18.3</c:v>
                </c:pt>
                <c:pt idx="742">
                  <c:v>19.8</c:v>
                </c:pt>
                <c:pt idx="743">
                  <c:v>22.2</c:v>
                </c:pt>
                <c:pt idx="744">
                  <c:v>24</c:v>
                </c:pt>
                <c:pt idx="745">
                  <c:v>26.6</c:v>
                </c:pt>
                <c:pt idx="746">
                  <c:v>29.9</c:v>
                </c:pt>
                <c:pt idx="747">
                  <c:v>30.1</c:v>
                </c:pt>
                <c:pt idx="748">
                  <c:v>31.5</c:v>
                </c:pt>
                <c:pt idx="749">
                  <c:v>31.2</c:v>
                </c:pt>
                <c:pt idx="750">
                  <c:v>33.200000000000003</c:v>
                </c:pt>
                <c:pt idx="751">
                  <c:v>33</c:v>
                </c:pt>
                <c:pt idx="752">
                  <c:v>36.5</c:v>
                </c:pt>
                <c:pt idx="753">
                  <c:v>40.200000000000003</c:v>
                </c:pt>
                <c:pt idx="754">
                  <c:v>40.1</c:v>
                </c:pt>
                <c:pt idx="755">
                  <c:v>40.4</c:v>
                </c:pt>
                <c:pt idx="756">
                  <c:v>42.2</c:v>
                </c:pt>
                <c:pt idx="757">
                  <c:v>43.6</c:v>
                </c:pt>
                <c:pt idx="758">
                  <c:v>38.6</c:v>
                </c:pt>
                <c:pt idx="759">
                  <c:v>37.5</c:v>
                </c:pt>
                <c:pt idx="760">
                  <c:v>39.799999999999997</c:v>
                </c:pt>
                <c:pt idx="761">
                  <c:v>37.200000000000003</c:v>
                </c:pt>
                <c:pt idx="762">
                  <c:v>37.1</c:v>
                </c:pt>
                <c:pt idx="763">
                  <c:v>37.299999999999997</c:v>
                </c:pt>
                <c:pt idx="764">
                  <c:v>37.6</c:v>
                </c:pt>
                <c:pt idx="765">
                  <c:v>37.6</c:v>
                </c:pt>
                <c:pt idx="766">
                  <c:v>34.4</c:v>
                </c:pt>
                <c:pt idx="767">
                  <c:v>33.9</c:v>
                </c:pt>
                <c:pt idx="768">
                  <c:v>31.8</c:v>
                </c:pt>
                <c:pt idx="769">
                  <c:v>30.7</c:v>
                </c:pt>
                <c:pt idx="770">
                  <c:v>29.9</c:v>
                </c:pt>
                <c:pt idx="771">
                  <c:v>30.5</c:v>
                </c:pt>
                <c:pt idx="772">
                  <c:v>30.9</c:v>
                </c:pt>
                <c:pt idx="773">
                  <c:v>29.7</c:v>
                </c:pt>
                <c:pt idx="774">
                  <c:v>29.4</c:v>
                </c:pt>
                <c:pt idx="775">
                  <c:v>28.1</c:v>
                </c:pt>
                <c:pt idx="776">
                  <c:v>27.4</c:v>
                </c:pt>
                <c:pt idx="777">
                  <c:v>27.3</c:v>
                </c:pt>
                <c:pt idx="778">
                  <c:v>26.8</c:v>
                </c:pt>
                <c:pt idx="779">
                  <c:v>25.5</c:v>
                </c:pt>
                <c:pt idx="780">
                  <c:v>22.7</c:v>
                </c:pt>
                <c:pt idx="781">
                  <c:v>20.5</c:v>
                </c:pt>
                <c:pt idx="782">
                  <c:v>20.6</c:v>
                </c:pt>
                <c:pt idx="783">
                  <c:v>19.8</c:v>
                </c:pt>
                <c:pt idx="784">
                  <c:v>19.7</c:v>
                </c:pt>
                <c:pt idx="785">
                  <c:v>19.7</c:v>
                </c:pt>
                <c:pt idx="786">
                  <c:v>18.899999999999999</c:v>
                </c:pt>
                <c:pt idx="787">
                  <c:v>17.100000000000001</c:v>
                </c:pt>
                <c:pt idx="788">
                  <c:v>15.8</c:v>
                </c:pt>
                <c:pt idx="789">
                  <c:v>15.3</c:v>
                </c:pt>
                <c:pt idx="790">
                  <c:v>14.8</c:v>
                </c:pt>
                <c:pt idx="791">
                  <c:v>14.8</c:v>
                </c:pt>
                <c:pt idx="792">
                  <c:v>13.3</c:v>
                </c:pt>
                <c:pt idx="793">
                  <c:v>13</c:v>
                </c:pt>
                <c:pt idx="794">
                  <c:v>12.2</c:v>
                </c:pt>
                <c:pt idx="795">
                  <c:v>11.9</c:v>
                </c:pt>
                <c:pt idx="796">
                  <c:v>11.3</c:v>
                </c:pt>
                <c:pt idx="797">
                  <c:v>10.9</c:v>
                </c:pt>
                <c:pt idx="798">
                  <c:v>10.6</c:v>
                </c:pt>
                <c:pt idx="799">
                  <c:v>10.3</c:v>
                </c:pt>
                <c:pt idx="800">
                  <c:v>10.1</c:v>
                </c:pt>
                <c:pt idx="801">
                  <c:v>8.8000000000000007</c:v>
                </c:pt>
                <c:pt idx="802">
                  <c:v>8.3000000000000007</c:v>
                </c:pt>
                <c:pt idx="803">
                  <c:v>8.3000000000000007</c:v>
                </c:pt>
                <c:pt idx="804">
                  <c:v>8</c:v>
                </c:pt>
                <c:pt idx="805">
                  <c:v>8</c:v>
                </c:pt>
                <c:pt idx="806">
                  <c:v>7.8</c:v>
                </c:pt>
                <c:pt idx="807">
                  <c:v>7.8</c:v>
                </c:pt>
                <c:pt idx="808">
                  <c:v>7.3</c:v>
                </c:pt>
                <c:pt idx="809">
                  <c:v>7.1</c:v>
                </c:pt>
                <c:pt idx="810">
                  <c:v>6.1</c:v>
                </c:pt>
                <c:pt idx="811">
                  <c:v>6</c:v>
                </c:pt>
                <c:pt idx="812">
                  <c:v>6.1</c:v>
                </c:pt>
                <c:pt idx="813">
                  <c:v>6.1</c:v>
                </c:pt>
                <c:pt idx="814">
                  <c:v>5.8</c:v>
                </c:pt>
                <c:pt idx="815">
                  <c:v>6</c:v>
                </c:pt>
                <c:pt idx="816">
                  <c:v>5.2</c:v>
                </c:pt>
                <c:pt idx="817">
                  <c:v>4.8</c:v>
                </c:pt>
                <c:pt idx="818">
                  <c:v>4.7</c:v>
                </c:pt>
                <c:pt idx="819">
                  <c:v>4.8</c:v>
                </c:pt>
                <c:pt idx="820">
                  <c:v>5.2</c:v>
                </c:pt>
                <c:pt idx="821">
                  <c:v>4.4000000000000004</c:v>
                </c:pt>
                <c:pt idx="822">
                  <c:v>4.5</c:v>
                </c:pt>
                <c:pt idx="823">
                  <c:v>4</c:v>
                </c:pt>
                <c:pt idx="824">
                  <c:v>3.9</c:v>
                </c:pt>
                <c:pt idx="825">
                  <c:v>4</c:v>
                </c:pt>
                <c:pt idx="826">
                  <c:v>4</c:v>
                </c:pt>
                <c:pt idx="827">
                  <c:v>3.9</c:v>
                </c:pt>
                <c:pt idx="828">
                  <c:v>3.9</c:v>
                </c:pt>
                <c:pt idx="829">
                  <c:v>3.7</c:v>
                </c:pt>
                <c:pt idx="830">
                  <c:v>3.6</c:v>
                </c:pt>
                <c:pt idx="831">
                  <c:v>3.6</c:v>
                </c:pt>
                <c:pt idx="832">
                  <c:v>3.6</c:v>
                </c:pt>
                <c:pt idx="833">
                  <c:v>3.7</c:v>
                </c:pt>
                <c:pt idx="834">
                  <c:v>3.4</c:v>
                </c:pt>
                <c:pt idx="835">
                  <c:v>3.2</c:v>
                </c:pt>
                <c:pt idx="836">
                  <c:v>3.4</c:v>
                </c:pt>
                <c:pt idx="837">
                  <c:v>3.4</c:v>
                </c:pt>
                <c:pt idx="838">
                  <c:v>3.2</c:v>
                </c:pt>
                <c:pt idx="839">
                  <c:v>3.2</c:v>
                </c:pt>
                <c:pt idx="840">
                  <c:v>3.2</c:v>
                </c:pt>
                <c:pt idx="841">
                  <c:v>3.4</c:v>
                </c:pt>
                <c:pt idx="842">
                  <c:v>3.2</c:v>
                </c:pt>
                <c:pt idx="843">
                  <c:v>3.2</c:v>
                </c:pt>
                <c:pt idx="844">
                  <c:v>3.1</c:v>
                </c:pt>
                <c:pt idx="845">
                  <c:v>3.2</c:v>
                </c:pt>
                <c:pt idx="846">
                  <c:v>3.1</c:v>
                </c:pt>
                <c:pt idx="847">
                  <c:v>3.1</c:v>
                </c:pt>
                <c:pt idx="848">
                  <c:v>3.5</c:v>
                </c:pt>
                <c:pt idx="849">
                  <c:v>3.2</c:v>
                </c:pt>
                <c:pt idx="850">
                  <c:v>2.9</c:v>
                </c:pt>
                <c:pt idx="851">
                  <c:v>2.7</c:v>
                </c:pt>
                <c:pt idx="852">
                  <c:v>2.6</c:v>
                </c:pt>
                <c:pt idx="853">
                  <c:v>2.6</c:v>
                </c:pt>
                <c:pt idx="854">
                  <c:v>2.9</c:v>
                </c:pt>
                <c:pt idx="855">
                  <c:v>3.2</c:v>
                </c:pt>
                <c:pt idx="856">
                  <c:v>3.2</c:v>
                </c:pt>
                <c:pt idx="857">
                  <c:v>3.2</c:v>
                </c:pt>
                <c:pt idx="858">
                  <c:v>2.9</c:v>
                </c:pt>
                <c:pt idx="859">
                  <c:v>2.6</c:v>
                </c:pt>
                <c:pt idx="860">
                  <c:v>2.6</c:v>
                </c:pt>
                <c:pt idx="861">
                  <c:v>2.6</c:v>
                </c:pt>
                <c:pt idx="862">
                  <c:v>2.4</c:v>
                </c:pt>
                <c:pt idx="863">
                  <c:v>2.4</c:v>
                </c:pt>
                <c:pt idx="864">
                  <c:v>2.2999999999999998</c:v>
                </c:pt>
                <c:pt idx="865">
                  <c:v>2.4</c:v>
                </c:pt>
                <c:pt idx="866">
                  <c:v>2.1</c:v>
                </c:pt>
                <c:pt idx="867">
                  <c:v>1.9</c:v>
                </c:pt>
                <c:pt idx="868">
                  <c:v>1.9</c:v>
                </c:pt>
                <c:pt idx="869">
                  <c:v>1.9</c:v>
                </c:pt>
                <c:pt idx="870">
                  <c:v>1.4</c:v>
                </c:pt>
                <c:pt idx="871">
                  <c:v>1.3</c:v>
                </c:pt>
                <c:pt idx="872">
                  <c:v>1.1000000000000001</c:v>
                </c:pt>
                <c:pt idx="873">
                  <c:v>1.1000000000000001</c:v>
                </c:pt>
                <c:pt idx="874">
                  <c:v>1.3</c:v>
                </c:pt>
                <c:pt idx="875">
                  <c:v>1.3</c:v>
                </c:pt>
                <c:pt idx="876">
                  <c:v>1.1000000000000001</c:v>
                </c:pt>
                <c:pt idx="877">
                  <c:v>1.1000000000000001</c:v>
                </c:pt>
                <c:pt idx="878">
                  <c:v>1.1000000000000001</c:v>
                </c:pt>
                <c:pt idx="879">
                  <c:v>1</c:v>
                </c:pt>
                <c:pt idx="880">
                  <c:v>1.1000000000000001</c:v>
                </c:pt>
                <c:pt idx="881">
                  <c:v>1.1000000000000001</c:v>
                </c:pt>
                <c:pt idx="882">
                  <c:v>1.1000000000000001</c:v>
                </c:pt>
                <c:pt idx="883">
                  <c:v>1</c:v>
                </c:pt>
                <c:pt idx="884">
                  <c:v>1</c:v>
                </c:pt>
                <c:pt idx="885">
                  <c:v>1</c:v>
                </c:pt>
                <c:pt idx="886">
                  <c:v>0.8</c:v>
                </c:pt>
                <c:pt idx="887">
                  <c:v>0.5</c:v>
                </c:pt>
                <c:pt idx="888">
                  <c:v>0.5</c:v>
                </c:pt>
                <c:pt idx="889">
                  <c:v>0.5</c:v>
                </c:pt>
                <c:pt idx="890">
                  <c:v>0.5</c:v>
                </c:pt>
                <c:pt idx="891">
                  <c:v>0.8</c:v>
                </c:pt>
                <c:pt idx="892">
                  <c:v>0.7</c:v>
                </c:pt>
                <c:pt idx="893">
                  <c:v>0.8</c:v>
                </c:pt>
                <c:pt idx="894">
                  <c:v>1.3</c:v>
                </c:pt>
                <c:pt idx="895">
                  <c:v>1.3</c:v>
                </c:pt>
                <c:pt idx="896">
                  <c:v>1.2</c:v>
                </c:pt>
                <c:pt idx="897">
                  <c:v>0.8</c:v>
                </c:pt>
                <c:pt idx="898">
                  <c:v>1.2</c:v>
                </c:pt>
                <c:pt idx="899">
                  <c:v>1.2</c:v>
                </c:pt>
                <c:pt idx="900">
                  <c:v>1</c:v>
                </c:pt>
                <c:pt idx="901">
                  <c:v>1.5</c:v>
                </c:pt>
                <c:pt idx="902">
                  <c:v>1.8</c:v>
                </c:pt>
                <c:pt idx="903">
                  <c:v>2</c:v>
                </c:pt>
                <c:pt idx="904">
                  <c:v>2</c:v>
                </c:pt>
                <c:pt idx="905">
                  <c:v>3.2</c:v>
                </c:pt>
                <c:pt idx="906">
                  <c:v>3.8</c:v>
                </c:pt>
                <c:pt idx="907">
                  <c:v>4</c:v>
                </c:pt>
                <c:pt idx="908">
                  <c:v>3.9</c:v>
                </c:pt>
                <c:pt idx="909">
                  <c:v>4.7</c:v>
                </c:pt>
                <c:pt idx="910">
                  <c:v>4.7</c:v>
                </c:pt>
                <c:pt idx="911">
                  <c:v>5.2</c:v>
                </c:pt>
                <c:pt idx="912">
                  <c:v>6.6</c:v>
                </c:pt>
                <c:pt idx="913">
                  <c:v>6.9</c:v>
                </c:pt>
                <c:pt idx="914">
                  <c:v>7.7</c:v>
                </c:pt>
                <c:pt idx="915">
                  <c:v>8.1999999999999993</c:v>
                </c:pt>
                <c:pt idx="916">
                  <c:v>8.6</c:v>
                </c:pt>
                <c:pt idx="917">
                  <c:v>8.1999999999999993</c:v>
                </c:pt>
                <c:pt idx="918">
                  <c:v>9.1</c:v>
                </c:pt>
                <c:pt idx="919">
                  <c:v>9.6999999999999993</c:v>
                </c:pt>
                <c:pt idx="920">
                  <c:v>10</c:v>
                </c:pt>
                <c:pt idx="921">
                  <c:v>10.6</c:v>
                </c:pt>
                <c:pt idx="922">
                  <c:v>12</c:v>
                </c:pt>
                <c:pt idx="923">
                  <c:v>11.9</c:v>
                </c:pt>
                <c:pt idx="924">
                  <c:v>11.5</c:v>
                </c:pt>
                <c:pt idx="925">
                  <c:v>11.5</c:v>
                </c:pt>
                <c:pt idx="926">
                  <c:v>12</c:v>
                </c:pt>
                <c:pt idx="927">
                  <c:v>11.5</c:v>
                </c:pt>
                <c:pt idx="928">
                  <c:v>11</c:v>
                </c:pt>
                <c:pt idx="929">
                  <c:v>11.5</c:v>
                </c:pt>
                <c:pt idx="930">
                  <c:v>9.8000000000000007</c:v>
                </c:pt>
                <c:pt idx="931">
                  <c:v>9.8000000000000007</c:v>
                </c:pt>
                <c:pt idx="932">
                  <c:v>10.7</c:v>
                </c:pt>
                <c:pt idx="933">
                  <c:v>12.1</c:v>
                </c:pt>
                <c:pt idx="934">
                  <c:v>12.5</c:v>
                </c:pt>
                <c:pt idx="935">
                  <c:v>13.7</c:v>
                </c:pt>
                <c:pt idx="936">
                  <c:v>14.2</c:v>
                </c:pt>
                <c:pt idx="937">
                  <c:v>14.9</c:v>
                </c:pt>
                <c:pt idx="938">
                  <c:v>14.4</c:v>
                </c:pt>
                <c:pt idx="939">
                  <c:v>15.2</c:v>
                </c:pt>
                <c:pt idx="940">
                  <c:v>15.6</c:v>
                </c:pt>
                <c:pt idx="941">
                  <c:v>15.4</c:v>
                </c:pt>
                <c:pt idx="942">
                  <c:v>15.3</c:v>
                </c:pt>
                <c:pt idx="943">
                  <c:v>15.6</c:v>
                </c:pt>
                <c:pt idx="944">
                  <c:v>14.7</c:v>
                </c:pt>
                <c:pt idx="945">
                  <c:v>14.6</c:v>
                </c:pt>
                <c:pt idx="946">
                  <c:v>13.6</c:v>
                </c:pt>
                <c:pt idx="947">
                  <c:v>13.8</c:v>
                </c:pt>
                <c:pt idx="948">
                  <c:v>13.4</c:v>
                </c:pt>
                <c:pt idx="949">
                  <c:v>12.4</c:v>
                </c:pt>
                <c:pt idx="950">
                  <c:v>11</c:v>
                </c:pt>
                <c:pt idx="951">
                  <c:v>10.5</c:v>
                </c:pt>
                <c:pt idx="952">
                  <c:v>10.5</c:v>
                </c:pt>
                <c:pt idx="953">
                  <c:v>10.6</c:v>
                </c:pt>
                <c:pt idx="954">
                  <c:v>8.9</c:v>
                </c:pt>
                <c:pt idx="955">
                  <c:v>9.4</c:v>
                </c:pt>
                <c:pt idx="956">
                  <c:v>8.8000000000000007</c:v>
                </c:pt>
                <c:pt idx="957">
                  <c:v>9.3000000000000007</c:v>
                </c:pt>
                <c:pt idx="958">
                  <c:v>9.3000000000000007</c:v>
                </c:pt>
                <c:pt idx="959">
                  <c:v>9.3000000000000007</c:v>
                </c:pt>
                <c:pt idx="960">
                  <c:v>10.1</c:v>
                </c:pt>
                <c:pt idx="961">
                  <c:v>8.4</c:v>
                </c:pt>
                <c:pt idx="962">
                  <c:v>8.6999999999999993</c:v>
                </c:pt>
                <c:pt idx="963">
                  <c:v>6.7</c:v>
                </c:pt>
                <c:pt idx="964">
                  <c:v>6.4</c:v>
                </c:pt>
                <c:pt idx="965">
                  <c:v>6.9</c:v>
                </c:pt>
                <c:pt idx="966">
                  <c:v>6.9</c:v>
                </c:pt>
                <c:pt idx="967">
                  <c:v>6.9</c:v>
                </c:pt>
                <c:pt idx="968">
                  <c:v>6.2</c:v>
                </c:pt>
                <c:pt idx="969">
                  <c:v>6.2</c:v>
                </c:pt>
                <c:pt idx="970">
                  <c:v>5.9</c:v>
                </c:pt>
                <c:pt idx="971">
                  <c:v>5.7</c:v>
                </c:pt>
                <c:pt idx="972">
                  <c:v>5.6</c:v>
                </c:pt>
                <c:pt idx="973">
                  <c:v>5.7</c:v>
                </c:pt>
                <c:pt idx="974">
                  <c:v>5.6</c:v>
                </c:pt>
                <c:pt idx="975">
                  <c:v>5.0999999999999996</c:v>
                </c:pt>
                <c:pt idx="976">
                  <c:v>4.2</c:v>
                </c:pt>
                <c:pt idx="977">
                  <c:v>4</c:v>
                </c:pt>
                <c:pt idx="978">
                  <c:v>4</c:v>
                </c:pt>
                <c:pt idx="979">
                  <c:v>4.5</c:v>
                </c:pt>
                <c:pt idx="980">
                  <c:v>4.5</c:v>
                </c:pt>
                <c:pt idx="981">
                  <c:v>4.7</c:v>
                </c:pt>
                <c:pt idx="982">
                  <c:v>4</c:v>
                </c:pt>
                <c:pt idx="983">
                  <c:v>4.2</c:v>
                </c:pt>
                <c:pt idx="984">
                  <c:v>4</c:v>
                </c:pt>
                <c:pt idx="985">
                  <c:v>4</c:v>
                </c:pt>
                <c:pt idx="986">
                  <c:v>3.4</c:v>
                </c:pt>
                <c:pt idx="987">
                  <c:v>3.4</c:v>
                </c:pt>
                <c:pt idx="988">
                  <c:v>3.4</c:v>
                </c:pt>
                <c:pt idx="989">
                  <c:v>3.4</c:v>
                </c:pt>
                <c:pt idx="990">
                  <c:v>2.9</c:v>
                </c:pt>
                <c:pt idx="991">
                  <c:v>2.5</c:v>
                </c:pt>
                <c:pt idx="992">
                  <c:v>2.7</c:v>
                </c:pt>
                <c:pt idx="993">
                  <c:v>3</c:v>
                </c:pt>
                <c:pt idx="994">
                  <c:v>3</c:v>
                </c:pt>
                <c:pt idx="995">
                  <c:v>3</c:v>
                </c:pt>
                <c:pt idx="996">
                  <c:v>2.9</c:v>
                </c:pt>
                <c:pt idx="997">
                  <c:v>2.9</c:v>
                </c:pt>
                <c:pt idx="998">
                  <c:v>2.7</c:v>
                </c:pt>
                <c:pt idx="999">
                  <c:v>3.2</c:v>
                </c:pt>
                <c:pt idx="1000">
                  <c:v>3.2</c:v>
                </c:pt>
                <c:pt idx="1001">
                  <c:v>3.2</c:v>
                </c:pt>
                <c:pt idx="1002">
                  <c:v>3.2</c:v>
                </c:pt>
                <c:pt idx="1003">
                  <c:v>2.5</c:v>
                </c:pt>
                <c:pt idx="1004">
                  <c:v>2</c:v>
                </c:pt>
                <c:pt idx="1005">
                  <c:v>2</c:v>
                </c:pt>
                <c:pt idx="1006">
                  <c:v>1.7</c:v>
                </c:pt>
                <c:pt idx="1007">
                  <c:v>2</c:v>
                </c:pt>
                <c:pt idx="1008">
                  <c:v>2</c:v>
                </c:pt>
                <c:pt idx="1009">
                  <c:v>2</c:v>
                </c:pt>
                <c:pt idx="1010">
                  <c:v>2.5</c:v>
                </c:pt>
                <c:pt idx="1011">
                  <c:v>2.9</c:v>
                </c:pt>
                <c:pt idx="1012">
                  <c:v>3.7</c:v>
                </c:pt>
                <c:pt idx="1013">
                  <c:v>3.7</c:v>
                </c:pt>
                <c:pt idx="1014">
                  <c:v>3.7</c:v>
                </c:pt>
                <c:pt idx="1015">
                  <c:v>3.7</c:v>
                </c:pt>
                <c:pt idx="1016">
                  <c:v>3.7</c:v>
                </c:pt>
                <c:pt idx="1017">
                  <c:v>3.5</c:v>
                </c:pt>
                <c:pt idx="1018">
                  <c:v>3.7</c:v>
                </c:pt>
                <c:pt idx="1019">
                  <c:v>3.7</c:v>
                </c:pt>
                <c:pt idx="1020">
                  <c:v>3.9</c:v>
                </c:pt>
                <c:pt idx="1021">
                  <c:v>4</c:v>
                </c:pt>
                <c:pt idx="1022">
                  <c:v>4</c:v>
                </c:pt>
                <c:pt idx="1023">
                  <c:v>4</c:v>
                </c:pt>
                <c:pt idx="1024">
                  <c:v>4</c:v>
                </c:pt>
                <c:pt idx="1025">
                  <c:v>4.2</c:v>
                </c:pt>
                <c:pt idx="1026">
                  <c:v>4.7</c:v>
                </c:pt>
                <c:pt idx="1027">
                  <c:v>4.5</c:v>
                </c:pt>
                <c:pt idx="1028">
                  <c:v>4.9000000000000004</c:v>
                </c:pt>
                <c:pt idx="1029">
                  <c:v>4.5</c:v>
                </c:pt>
                <c:pt idx="1030">
                  <c:v>4.5</c:v>
                </c:pt>
                <c:pt idx="1031">
                  <c:v>4.4000000000000004</c:v>
                </c:pt>
                <c:pt idx="1032">
                  <c:v>3.5</c:v>
                </c:pt>
                <c:pt idx="1033">
                  <c:v>3.5</c:v>
                </c:pt>
                <c:pt idx="1034">
                  <c:v>3.7</c:v>
                </c:pt>
                <c:pt idx="1035">
                  <c:v>3.7</c:v>
                </c:pt>
                <c:pt idx="1036">
                  <c:v>3.7</c:v>
                </c:pt>
                <c:pt idx="1037">
                  <c:v>4</c:v>
                </c:pt>
                <c:pt idx="1038">
                  <c:v>5.4</c:v>
                </c:pt>
                <c:pt idx="1039">
                  <c:v>5.2</c:v>
                </c:pt>
                <c:pt idx="1040">
                  <c:v>4.7</c:v>
                </c:pt>
                <c:pt idx="1041">
                  <c:v>4.9000000000000004</c:v>
                </c:pt>
                <c:pt idx="1042">
                  <c:v>5.6</c:v>
                </c:pt>
                <c:pt idx="1043">
                  <c:v>5.6</c:v>
                </c:pt>
                <c:pt idx="1044">
                  <c:v>5.6</c:v>
                </c:pt>
                <c:pt idx="1045">
                  <c:v>5.9</c:v>
                </c:pt>
                <c:pt idx="1046">
                  <c:v>6.6</c:v>
                </c:pt>
                <c:pt idx="1047">
                  <c:v>6.8</c:v>
                </c:pt>
                <c:pt idx="1048">
                  <c:v>6.2</c:v>
                </c:pt>
                <c:pt idx="1049">
                  <c:v>6.1</c:v>
                </c:pt>
                <c:pt idx="1050">
                  <c:v>6.3</c:v>
                </c:pt>
                <c:pt idx="1051">
                  <c:v>6.3</c:v>
                </c:pt>
                <c:pt idx="1052">
                  <c:v>7.1</c:v>
                </c:pt>
                <c:pt idx="1053">
                  <c:v>7.1</c:v>
                </c:pt>
                <c:pt idx="1054">
                  <c:v>7.6</c:v>
                </c:pt>
                <c:pt idx="1055">
                  <c:v>7.8</c:v>
                </c:pt>
                <c:pt idx="1056">
                  <c:v>7.6</c:v>
                </c:pt>
                <c:pt idx="1057">
                  <c:v>7.6</c:v>
                </c:pt>
                <c:pt idx="1058">
                  <c:v>7.7</c:v>
                </c:pt>
                <c:pt idx="1059">
                  <c:v>8.6</c:v>
                </c:pt>
                <c:pt idx="1060">
                  <c:v>8.3000000000000007</c:v>
                </c:pt>
                <c:pt idx="1061">
                  <c:v>8.9</c:v>
                </c:pt>
                <c:pt idx="1062">
                  <c:v>8.6999999999999993</c:v>
                </c:pt>
                <c:pt idx="1063">
                  <c:v>9.6999999999999993</c:v>
                </c:pt>
                <c:pt idx="1064">
                  <c:v>9.5</c:v>
                </c:pt>
                <c:pt idx="1065">
                  <c:v>9.6999999999999993</c:v>
                </c:pt>
                <c:pt idx="1066">
                  <c:v>9.1999999999999993</c:v>
                </c:pt>
                <c:pt idx="1067">
                  <c:v>9.6</c:v>
                </c:pt>
                <c:pt idx="1068">
                  <c:v>10.6</c:v>
                </c:pt>
                <c:pt idx="1069">
                  <c:v>10.6</c:v>
                </c:pt>
                <c:pt idx="1070">
                  <c:v>10.6</c:v>
                </c:pt>
                <c:pt idx="1071">
                  <c:v>11</c:v>
                </c:pt>
                <c:pt idx="1072">
                  <c:v>11.1</c:v>
                </c:pt>
                <c:pt idx="1073">
                  <c:v>11.1</c:v>
                </c:pt>
                <c:pt idx="1074">
                  <c:v>11</c:v>
                </c:pt>
                <c:pt idx="1075">
                  <c:v>12.1</c:v>
                </c:pt>
                <c:pt idx="1076">
                  <c:v>11.6</c:v>
                </c:pt>
                <c:pt idx="1077">
                  <c:v>11.5</c:v>
                </c:pt>
                <c:pt idx="1078">
                  <c:v>11.7</c:v>
                </c:pt>
                <c:pt idx="1079">
                  <c:v>11.9</c:v>
                </c:pt>
                <c:pt idx="1080">
                  <c:v>12</c:v>
                </c:pt>
                <c:pt idx="1081">
                  <c:v>13.9</c:v>
                </c:pt>
                <c:pt idx="1082">
                  <c:v>14.5</c:v>
                </c:pt>
                <c:pt idx="1083">
                  <c:v>14.3</c:v>
                </c:pt>
                <c:pt idx="1084">
                  <c:v>14.3</c:v>
                </c:pt>
                <c:pt idx="1085">
                  <c:v>14.6</c:v>
                </c:pt>
                <c:pt idx="1086">
                  <c:v>14.8</c:v>
                </c:pt>
                <c:pt idx="1087">
                  <c:v>14.8</c:v>
                </c:pt>
                <c:pt idx="1088">
                  <c:v>15.3</c:v>
                </c:pt>
                <c:pt idx="1089">
                  <c:v>15.1</c:v>
                </c:pt>
                <c:pt idx="1090">
                  <c:v>15.2</c:v>
                </c:pt>
                <c:pt idx="1091">
                  <c:v>14</c:v>
                </c:pt>
                <c:pt idx="1092">
                  <c:v>14</c:v>
                </c:pt>
                <c:pt idx="1093">
                  <c:v>14</c:v>
                </c:pt>
                <c:pt idx="1094">
                  <c:v>15.3</c:v>
                </c:pt>
                <c:pt idx="1095">
                  <c:v>14.5</c:v>
                </c:pt>
                <c:pt idx="1096">
                  <c:v>14.2</c:v>
                </c:pt>
                <c:pt idx="1097">
                  <c:v>13.8</c:v>
                </c:pt>
                <c:pt idx="1098">
                  <c:v>14</c:v>
                </c:pt>
                <c:pt idx="1099">
                  <c:v>14.1</c:v>
                </c:pt>
                <c:pt idx="1100">
                  <c:v>14.1</c:v>
                </c:pt>
                <c:pt idx="1101">
                  <c:v>13.8</c:v>
                </c:pt>
                <c:pt idx="1102">
                  <c:v>12.8</c:v>
                </c:pt>
                <c:pt idx="1103">
                  <c:v>12.2</c:v>
                </c:pt>
                <c:pt idx="1104">
                  <c:v>11.2</c:v>
                </c:pt>
                <c:pt idx="1105">
                  <c:v>10.5</c:v>
                </c:pt>
                <c:pt idx="1106">
                  <c:v>10.3</c:v>
                </c:pt>
                <c:pt idx="1107">
                  <c:v>10.3</c:v>
                </c:pt>
                <c:pt idx="1108">
                  <c:v>10.5</c:v>
                </c:pt>
                <c:pt idx="1109">
                  <c:v>9.3000000000000007</c:v>
                </c:pt>
                <c:pt idx="1110">
                  <c:v>9</c:v>
                </c:pt>
                <c:pt idx="1111">
                  <c:v>8.3000000000000007</c:v>
                </c:pt>
                <c:pt idx="1112">
                  <c:v>7.8</c:v>
                </c:pt>
                <c:pt idx="1113">
                  <c:v>7.8</c:v>
                </c:pt>
                <c:pt idx="1114">
                  <c:v>7.8</c:v>
                </c:pt>
                <c:pt idx="1115">
                  <c:v>7.5</c:v>
                </c:pt>
              </c:numCache>
            </c:numRef>
          </c:val>
          <c:smooth val="0"/>
          <c:extLst>
            <c:ext xmlns:c16="http://schemas.microsoft.com/office/drawing/2014/chart" uri="{C3380CC4-5D6E-409C-BE32-E72D297353CC}">
              <c16:uniqueId val="{00000002-8682-4746-B049-4540A69B623A}"/>
            </c:ext>
          </c:extLst>
        </c:ser>
        <c:dLbls>
          <c:showLegendKey val="0"/>
          <c:showVal val="0"/>
          <c:showCatName val="0"/>
          <c:showSerName val="0"/>
          <c:showPercent val="0"/>
          <c:showBubbleSize val="0"/>
        </c:dLbls>
        <c:marker val="1"/>
        <c:smooth val="0"/>
        <c:axId val="613720320"/>
        <c:axId val="613719664"/>
      </c:lineChart>
      <c:catAx>
        <c:axId val="613711792"/>
        <c:scaling>
          <c:orientation val="minMax"/>
        </c:scaling>
        <c:delete val="0"/>
        <c:axPos val="b"/>
        <c:minorGridlines>
          <c:spPr>
            <a:ln w="9525" cap="flat" cmpd="sng" algn="ctr">
              <a:noFill/>
              <a:round/>
            </a:ln>
            <a:effectLst/>
          </c:spPr>
        </c:minorGridlines>
        <c:numFmt formatCode="m/d/yyyy" sourceLinked="0"/>
        <c:majorTickMark val="none"/>
        <c:minorTickMark val="none"/>
        <c:tickLblPos val="nextTo"/>
        <c:spPr>
          <a:noFill/>
          <a:ln w="9525" cap="flat" cmpd="sng" algn="ctr">
            <a:noFill/>
            <a:round/>
          </a:ln>
          <a:effectLst/>
        </c:spPr>
        <c:txPr>
          <a:bodyPr rot="0" spcFirstLastPara="1" vertOverflow="ellipsis" wrap="square" anchor="ctr" anchorCtr="1"/>
          <a:lstStyle/>
          <a:p>
            <a:pPr>
              <a:defRPr sz="8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613710808"/>
        <c:crosses val="autoZero"/>
        <c:auto val="1"/>
        <c:lblAlgn val="ctr"/>
        <c:lblOffset val="100"/>
        <c:noMultiLvlLbl val="0"/>
      </c:catAx>
      <c:valAx>
        <c:axId val="613710808"/>
        <c:scaling>
          <c:orientation val="minMax"/>
          <c:max val="30000"/>
        </c:scaling>
        <c:delete val="0"/>
        <c:axPos val="l"/>
        <c:majorGridlines>
          <c:spPr>
            <a:ln w="9525" cap="flat" cmpd="sng" algn="ctr">
              <a:solidFill>
                <a:schemeClr val="tx1">
                  <a:lumMod val="15000"/>
                  <a:lumOff val="85000"/>
                </a:schemeClr>
              </a:solidFill>
              <a:round/>
            </a:ln>
            <a:effectLst/>
          </c:spPr>
        </c:majorGridlines>
        <c:numFmt formatCode="#,##0;&quot;△ &quot;#,##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613711792"/>
        <c:crosses val="autoZero"/>
        <c:crossBetween val="between"/>
        <c:majorUnit val="5000"/>
      </c:valAx>
      <c:valAx>
        <c:axId val="613719664"/>
        <c:scaling>
          <c:orientation val="minMax"/>
          <c:max val="120"/>
        </c:scaling>
        <c:delete val="0"/>
        <c:axPos val="r"/>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613720320"/>
        <c:crosses val="max"/>
        <c:crossBetween val="between"/>
      </c:valAx>
      <c:catAx>
        <c:axId val="613720320"/>
        <c:scaling>
          <c:orientation val="minMax"/>
        </c:scaling>
        <c:delete val="1"/>
        <c:axPos val="b"/>
        <c:numFmt formatCode="General" sourceLinked="1"/>
        <c:majorTickMark val="out"/>
        <c:minorTickMark val="none"/>
        <c:tickLblPos val="nextTo"/>
        <c:crossAx val="613719664"/>
        <c:crosses val="autoZero"/>
        <c:auto val="1"/>
        <c:lblAlgn val="ctr"/>
        <c:lblOffset val="100"/>
        <c:noMultiLvlLbl val="0"/>
      </c:catAx>
      <c:spPr>
        <a:noFill/>
        <a:ln>
          <a:noFill/>
        </a:ln>
        <a:effectLst/>
      </c:spPr>
    </c:plotArea>
    <c:legend>
      <c:legendPos val="b"/>
      <c:layout>
        <c:manualLayout>
          <c:xMode val="edge"/>
          <c:yMode val="edge"/>
          <c:x val="5.2504188712522055E-2"/>
          <c:y val="4.2801028300577117E-2"/>
          <c:w val="0.28797585978835982"/>
          <c:h val="0.12207598714872181"/>
        </c:manualLayout>
      </c:layout>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legend>
    <c:plotVisOnly val="1"/>
    <c:dispBlanksAs val="gap"/>
    <c:showDLblsOverMax val="0"/>
  </c:chart>
  <c:spPr>
    <a:noFill/>
    <a:ln w="9525" cap="flat" cmpd="sng" algn="ctr">
      <a:noFill/>
      <a:round/>
    </a:ln>
    <a:effectLst/>
  </c:spPr>
  <c:txPr>
    <a:bodyPr/>
    <a:lstStyle/>
    <a:p>
      <a:pPr>
        <a:defRPr sz="900">
          <a:solidFill>
            <a:sysClr val="windowText" lastClr="000000"/>
          </a:solidFill>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5399011585243456E-2"/>
          <c:y val="0.20099591486391905"/>
          <c:w val="0.92904741191047691"/>
          <c:h val="0.69839332019084022"/>
        </c:manualLayout>
      </c:layout>
      <c:barChart>
        <c:barDir val="col"/>
        <c:grouping val="clustered"/>
        <c:varyColors val="0"/>
        <c:ser>
          <c:idx val="0"/>
          <c:order val="0"/>
          <c:tx>
            <c:strRef>
              <c:f>'業況 （グラフ用）'!$D$6</c:f>
              <c:strCache>
                <c:ptCount val="1"/>
                <c:pt idx="0">
                  <c:v>2020年3月</c:v>
                </c:pt>
              </c:strCache>
            </c:strRef>
          </c:tx>
          <c:spPr>
            <a:solidFill>
              <a:schemeClr val="accent1"/>
            </a:solidFill>
            <a:ln>
              <a:solidFill>
                <a:schemeClr val="accent1"/>
              </a:solidFill>
            </a:ln>
            <a:effectLst/>
          </c:spPr>
          <c:invertIfNegative val="0"/>
          <c:cat>
            <c:strRef>
              <c:extLst>
                <c:ext xmlns:c15="http://schemas.microsoft.com/office/drawing/2012/chart" uri="{02D57815-91ED-43cb-92C2-25804820EDAC}">
                  <c15:fullRef>
                    <c15:sqref>'業況 （グラフ用）'!$C$7:$C$19</c15:sqref>
                  </c15:fullRef>
                </c:ext>
              </c:extLst>
              <c:f>('業況 （グラフ用）'!$C$7:$C$9,'業況 （グラフ用）'!$C$11:$C$19)</c:f>
              <c:strCache>
                <c:ptCount val="12"/>
                <c:pt idx="0">
                  <c:v>全産業</c:v>
                </c:pt>
                <c:pt idx="1">
                  <c:v>製造業
（全体）</c:v>
                </c:pt>
                <c:pt idx="2">
                  <c:v>繊維</c:v>
                </c:pt>
                <c:pt idx="3">
                  <c:v>化学</c:v>
                </c:pt>
                <c:pt idx="4">
                  <c:v>石油・石炭製品</c:v>
                </c:pt>
                <c:pt idx="5">
                  <c:v>鉄鋼</c:v>
                </c:pt>
                <c:pt idx="6">
                  <c:v>非鉄金属</c:v>
                </c:pt>
                <c:pt idx="7">
                  <c:v>食料品</c:v>
                </c:pt>
                <c:pt idx="8">
                  <c:v>金属製品</c:v>
                </c:pt>
                <c:pt idx="9">
                  <c:v>はん用・生産用・
業務用機械</c:v>
                </c:pt>
                <c:pt idx="10">
                  <c:v>電気機械</c:v>
                </c:pt>
                <c:pt idx="11">
                  <c:v>輸送用機械</c:v>
                </c:pt>
              </c:strCache>
            </c:strRef>
          </c:cat>
          <c:val>
            <c:numRef>
              <c:extLst>
                <c:ext xmlns:c15="http://schemas.microsoft.com/office/drawing/2012/chart" uri="{02D57815-91ED-43cb-92C2-25804820EDAC}">
                  <c15:fullRef>
                    <c15:sqref>'業況 （グラフ用）'!$D$7:$D$19</c15:sqref>
                  </c15:fullRef>
                </c:ext>
              </c:extLst>
              <c:f>('業況 （グラフ用）'!$D$7:$D$9,'業況 （グラフ用）'!$D$11:$D$19)</c:f>
              <c:numCache>
                <c:formatCode>0\ </c:formatCode>
                <c:ptCount val="12"/>
                <c:pt idx="0">
                  <c:v>-10</c:v>
                </c:pt>
                <c:pt idx="1">
                  <c:v>-16</c:v>
                </c:pt>
                <c:pt idx="2">
                  <c:v>-44</c:v>
                </c:pt>
                <c:pt idx="3">
                  <c:v>-3</c:v>
                </c:pt>
                <c:pt idx="4">
                  <c:v>0</c:v>
                </c:pt>
                <c:pt idx="5">
                  <c:v>-29</c:v>
                </c:pt>
                <c:pt idx="6">
                  <c:v>-23</c:v>
                </c:pt>
                <c:pt idx="7">
                  <c:v>-12</c:v>
                </c:pt>
                <c:pt idx="8">
                  <c:v>-22</c:v>
                </c:pt>
                <c:pt idx="9">
                  <c:v>-13</c:v>
                </c:pt>
                <c:pt idx="10">
                  <c:v>-5</c:v>
                </c:pt>
                <c:pt idx="11">
                  <c:v>-19</c:v>
                </c:pt>
              </c:numCache>
            </c:numRef>
          </c:val>
          <c:extLst>
            <c:ext xmlns:c16="http://schemas.microsoft.com/office/drawing/2014/chart" uri="{C3380CC4-5D6E-409C-BE32-E72D297353CC}">
              <c16:uniqueId val="{00000000-EC9F-427C-8BD9-129EF3661C3F}"/>
            </c:ext>
          </c:extLst>
        </c:ser>
        <c:ser>
          <c:idx val="1"/>
          <c:order val="1"/>
          <c:tx>
            <c:strRef>
              <c:f>'業況 （グラフ用）'!$E$6</c:f>
              <c:strCache>
                <c:ptCount val="1"/>
                <c:pt idx="0">
                  <c:v>2020年6月</c:v>
                </c:pt>
              </c:strCache>
            </c:strRef>
          </c:tx>
          <c:spPr>
            <a:pattFill prst="wdUpDiag">
              <a:fgClr>
                <a:srgbClr val="7030A0"/>
              </a:fgClr>
              <a:bgClr>
                <a:schemeClr val="bg1"/>
              </a:bgClr>
            </a:pattFill>
            <a:ln>
              <a:solidFill>
                <a:srgbClr val="7030A0"/>
              </a:solidFill>
            </a:ln>
            <a:effectLst/>
          </c:spPr>
          <c:invertIfNegative val="0"/>
          <c:cat>
            <c:strRef>
              <c:extLst>
                <c:ext xmlns:c15="http://schemas.microsoft.com/office/drawing/2012/chart" uri="{02D57815-91ED-43cb-92C2-25804820EDAC}">
                  <c15:fullRef>
                    <c15:sqref>'業況 （グラフ用）'!$C$7:$C$19</c15:sqref>
                  </c15:fullRef>
                </c:ext>
              </c:extLst>
              <c:f>('業況 （グラフ用）'!$C$7:$C$9,'業況 （グラフ用）'!$C$11:$C$19)</c:f>
              <c:strCache>
                <c:ptCount val="12"/>
                <c:pt idx="0">
                  <c:v>全産業</c:v>
                </c:pt>
                <c:pt idx="1">
                  <c:v>製造業
（全体）</c:v>
                </c:pt>
                <c:pt idx="2">
                  <c:v>繊維</c:v>
                </c:pt>
                <c:pt idx="3">
                  <c:v>化学</c:v>
                </c:pt>
                <c:pt idx="4">
                  <c:v>石油・石炭製品</c:v>
                </c:pt>
                <c:pt idx="5">
                  <c:v>鉄鋼</c:v>
                </c:pt>
                <c:pt idx="6">
                  <c:v>非鉄金属</c:v>
                </c:pt>
                <c:pt idx="7">
                  <c:v>食料品</c:v>
                </c:pt>
                <c:pt idx="8">
                  <c:v>金属製品</c:v>
                </c:pt>
                <c:pt idx="9">
                  <c:v>はん用・生産用・
業務用機械</c:v>
                </c:pt>
                <c:pt idx="10">
                  <c:v>電気機械</c:v>
                </c:pt>
                <c:pt idx="11">
                  <c:v>輸送用機械</c:v>
                </c:pt>
              </c:strCache>
            </c:strRef>
          </c:cat>
          <c:val>
            <c:numRef>
              <c:extLst>
                <c:ext xmlns:c15="http://schemas.microsoft.com/office/drawing/2012/chart" uri="{02D57815-91ED-43cb-92C2-25804820EDAC}">
                  <c15:fullRef>
                    <c15:sqref>'業況 （グラフ用）'!$E$7:$E$19</c15:sqref>
                  </c15:fullRef>
                </c:ext>
              </c:extLst>
              <c:f>('業況 （グラフ用）'!$E$7:$E$9,'業況 （グラフ用）'!$E$11:$E$19)</c:f>
              <c:numCache>
                <c:formatCode>0\ </c:formatCode>
                <c:ptCount val="12"/>
                <c:pt idx="0">
                  <c:v>-36</c:v>
                </c:pt>
                <c:pt idx="1">
                  <c:v>-42</c:v>
                </c:pt>
                <c:pt idx="2">
                  <c:v>-59</c:v>
                </c:pt>
                <c:pt idx="3">
                  <c:v>-21</c:v>
                </c:pt>
                <c:pt idx="4">
                  <c:v>-19</c:v>
                </c:pt>
                <c:pt idx="5">
                  <c:v>-77</c:v>
                </c:pt>
                <c:pt idx="6">
                  <c:v>-62</c:v>
                </c:pt>
                <c:pt idx="7">
                  <c:v>-24</c:v>
                </c:pt>
                <c:pt idx="8">
                  <c:v>-55</c:v>
                </c:pt>
                <c:pt idx="9">
                  <c:v>-37</c:v>
                </c:pt>
                <c:pt idx="10">
                  <c:v>-24</c:v>
                </c:pt>
                <c:pt idx="11">
                  <c:v>-57</c:v>
                </c:pt>
              </c:numCache>
            </c:numRef>
          </c:val>
          <c:extLst>
            <c:ext xmlns:c16="http://schemas.microsoft.com/office/drawing/2014/chart" uri="{C3380CC4-5D6E-409C-BE32-E72D297353CC}">
              <c16:uniqueId val="{00000001-EC9F-427C-8BD9-129EF3661C3F}"/>
            </c:ext>
          </c:extLst>
        </c:ser>
        <c:ser>
          <c:idx val="2"/>
          <c:order val="2"/>
          <c:tx>
            <c:strRef>
              <c:f>'業況 （グラフ用）'!$F$6</c:f>
              <c:strCache>
                <c:ptCount val="1"/>
                <c:pt idx="0">
                  <c:v>2020年9月</c:v>
                </c:pt>
              </c:strCache>
            </c:strRef>
          </c:tx>
          <c:spPr>
            <a:solidFill>
              <a:schemeClr val="accent2">
                <a:lumMod val="60000"/>
                <a:lumOff val="40000"/>
              </a:schemeClr>
            </a:solidFill>
            <a:ln>
              <a:solidFill>
                <a:schemeClr val="accent2">
                  <a:lumMod val="60000"/>
                  <a:lumOff val="40000"/>
                </a:schemeClr>
              </a:solidFill>
            </a:ln>
            <a:effectLst/>
          </c:spPr>
          <c:invertIfNegative val="0"/>
          <c:cat>
            <c:strRef>
              <c:extLst>
                <c:ext xmlns:c15="http://schemas.microsoft.com/office/drawing/2012/chart" uri="{02D57815-91ED-43cb-92C2-25804820EDAC}">
                  <c15:fullRef>
                    <c15:sqref>'業況 （グラフ用）'!$C$7:$C$19</c15:sqref>
                  </c15:fullRef>
                </c:ext>
              </c:extLst>
              <c:f>('業況 （グラフ用）'!$C$7:$C$9,'業況 （グラフ用）'!$C$11:$C$19)</c:f>
              <c:strCache>
                <c:ptCount val="12"/>
                <c:pt idx="0">
                  <c:v>全産業</c:v>
                </c:pt>
                <c:pt idx="1">
                  <c:v>製造業
（全体）</c:v>
                </c:pt>
                <c:pt idx="2">
                  <c:v>繊維</c:v>
                </c:pt>
                <c:pt idx="3">
                  <c:v>化学</c:v>
                </c:pt>
                <c:pt idx="4">
                  <c:v>石油・石炭製品</c:v>
                </c:pt>
                <c:pt idx="5">
                  <c:v>鉄鋼</c:v>
                </c:pt>
                <c:pt idx="6">
                  <c:v>非鉄金属</c:v>
                </c:pt>
                <c:pt idx="7">
                  <c:v>食料品</c:v>
                </c:pt>
                <c:pt idx="8">
                  <c:v>金属製品</c:v>
                </c:pt>
                <c:pt idx="9">
                  <c:v>はん用・生産用・
業務用機械</c:v>
                </c:pt>
                <c:pt idx="10">
                  <c:v>電気機械</c:v>
                </c:pt>
                <c:pt idx="11">
                  <c:v>輸送用機械</c:v>
                </c:pt>
              </c:strCache>
            </c:strRef>
          </c:cat>
          <c:val>
            <c:numRef>
              <c:extLst>
                <c:ext xmlns:c15="http://schemas.microsoft.com/office/drawing/2012/chart" uri="{02D57815-91ED-43cb-92C2-25804820EDAC}">
                  <c15:fullRef>
                    <c15:sqref>'業況 （グラフ用）'!$F$7:$F$19</c15:sqref>
                  </c15:fullRef>
                </c:ext>
              </c:extLst>
              <c:f>('業況 （グラフ用）'!$F$7:$F$9,'業況 （グラフ用）'!$F$11:$F$19)</c:f>
              <c:numCache>
                <c:formatCode>0\ </c:formatCode>
                <c:ptCount val="12"/>
                <c:pt idx="0">
                  <c:v>-32</c:v>
                </c:pt>
                <c:pt idx="1">
                  <c:v>-39</c:v>
                </c:pt>
                <c:pt idx="2">
                  <c:v>-51</c:v>
                </c:pt>
                <c:pt idx="3">
                  <c:v>-24</c:v>
                </c:pt>
                <c:pt idx="4">
                  <c:v>-30</c:v>
                </c:pt>
                <c:pt idx="5">
                  <c:v>-74</c:v>
                </c:pt>
                <c:pt idx="6">
                  <c:v>-65</c:v>
                </c:pt>
                <c:pt idx="7">
                  <c:v>-19</c:v>
                </c:pt>
                <c:pt idx="8">
                  <c:v>-54</c:v>
                </c:pt>
                <c:pt idx="9">
                  <c:v>-35</c:v>
                </c:pt>
                <c:pt idx="10">
                  <c:v>-27</c:v>
                </c:pt>
                <c:pt idx="11">
                  <c:v>-43</c:v>
                </c:pt>
              </c:numCache>
            </c:numRef>
          </c:val>
          <c:extLst>
            <c:ext xmlns:c16="http://schemas.microsoft.com/office/drawing/2014/chart" uri="{C3380CC4-5D6E-409C-BE32-E72D297353CC}">
              <c16:uniqueId val="{00000002-EC9F-427C-8BD9-129EF3661C3F}"/>
            </c:ext>
          </c:extLst>
        </c:ser>
        <c:ser>
          <c:idx val="3"/>
          <c:order val="3"/>
          <c:tx>
            <c:strRef>
              <c:f>'業況 （グラフ用）'!$G$6</c:f>
              <c:strCache>
                <c:ptCount val="1"/>
                <c:pt idx="0">
                  <c:v>2020年12月</c:v>
                </c:pt>
              </c:strCache>
            </c:strRef>
          </c:tx>
          <c:spPr>
            <a:pattFill prst="lgCheck">
              <a:fgClr>
                <a:schemeClr val="accent4">
                  <a:lumMod val="50000"/>
                </a:schemeClr>
              </a:fgClr>
              <a:bgClr>
                <a:schemeClr val="bg1"/>
              </a:bgClr>
            </a:pattFill>
            <a:ln>
              <a:solidFill>
                <a:schemeClr val="accent4">
                  <a:lumMod val="50000"/>
                </a:schemeClr>
              </a:solidFill>
            </a:ln>
            <a:effectLst/>
          </c:spPr>
          <c:invertIfNegative val="0"/>
          <c:cat>
            <c:strRef>
              <c:extLst>
                <c:ext xmlns:c15="http://schemas.microsoft.com/office/drawing/2012/chart" uri="{02D57815-91ED-43cb-92C2-25804820EDAC}">
                  <c15:fullRef>
                    <c15:sqref>'業況 （グラフ用）'!$C$7:$C$19</c15:sqref>
                  </c15:fullRef>
                </c:ext>
              </c:extLst>
              <c:f>('業況 （グラフ用）'!$C$7:$C$9,'業況 （グラフ用）'!$C$11:$C$19)</c:f>
              <c:strCache>
                <c:ptCount val="12"/>
                <c:pt idx="0">
                  <c:v>全産業</c:v>
                </c:pt>
                <c:pt idx="1">
                  <c:v>製造業
（全体）</c:v>
                </c:pt>
                <c:pt idx="2">
                  <c:v>繊維</c:v>
                </c:pt>
                <c:pt idx="3">
                  <c:v>化学</c:v>
                </c:pt>
                <c:pt idx="4">
                  <c:v>石油・石炭製品</c:v>
                </c:pt>
                <c:pt idx="5">
                  <c:v>鉄鋼</c:v>
                </c:pt>
                <c:pt idx="6">
                  <c:v>非鉄金属</c:v>
                </c:pt>
                <c:pt idx="7">
                  <c:v>食料品</c:v>
                </c:pt>
                <c:pt idx="8">
                  <c:v>金属製品</c:v>
                </c:pt>
                <c:pt idx="9">
                  <c:v>はん用・生産用・
業務用機械</c:v>
                </c:pt>
                <c:pt idx="10">
                  <c:v>電気機械</c:v>
                </c:pt>
                <c:pt idx="11">
                  <c:v>輸送用機械</c:v>
                </c:pt>
              </c:strCache>
            </c:strRef>
          </c:cat>
          <c:val>
            <c:numRef>
              <c:extLst>
                <c:ext xmlns:c15="http://schemas.microsoft.com/office/drawing/2012/chart" uri="{02D57815-91ED-43cb-92C2-25804820EDAC}">
                  <c15:fullRef>
                    <c15:sqref>'業況 （グラフ用）'!$G$7:$G$19</c15:sqref>
                  </c15:fullRef>
                </c:ext>
              </c:extLst>
              <c:f>('業況 （グラフ用）'!$G$7:$G$9,'業況 （グラフ用）'!$G$11:$G$19)</c:f>
              <c:numCache>
                <c:formatCode>0\ </c:formatCode>
                <c:ptCount val="12"/>
                <c:pt idx="0">
                  <c:v>-20</c:v>
                </c:pt>
                <c:pt idx="1">
                  <c:v>-24</c:v>
                </c:pt>
                <c:pt idx="2">
                  <c:v>-43</c:v>
                </c:pt>
                <c:pt idx="3">
                  <c:v>-5</c:v>
                </c:pt>
                <c:pt idx="4">
                  <c:v>-5</c:v>
                </c:pt>
                <c:pt idx="5">
                  <c:v>-32</c:v>
                </c:pt>
                <c:pt idx="6">
                  <c:v>-32</c:v>
                </c:pt>
                <c:pt idx="7">
                  <c:v>-21</c:v>
                </c:pt>
                <c:pt idx="8">
                  <c:v>-29</c:v>
                </c:pt>
                <c:pt idx="9">
                  <c:v>-19</c:v>
                </c:pt>
                <c:pt idx="10">
                  <c:v>-13</c:v>
                </c:pt>
                <c:pt idx="11">
                  <c:v>-27</c:v>
                </c:pt>
              </c:numCache>
            </c:numRef>
          </c:val>
          <c:extLst>
            <c:ext xmlns:c16="http://schemas.microsoft.com/office/drawing/2014/chart" uri="{C3380CC4-5D6E-409C-BE32-E72D297353CC}">
              <c16:uniqueId val="{00000003-EC9F-427C-8BD9-129EF3661C3F}"/>
            </c:ext>
          </c:extLst>
        </c:ser>
        <c:ser>
          <c:idx val="4"/>
          <c:order val="4"/>
          <c:tx>
            <c:strRef>
              <c:f>'業況 （グラフ用）'!$H$6</c:f>
              <c:strCache>
                <c:ptCount val="1"/>
                <c:pt idx="0">
                  <c:v>2021年3月</c:v>
                </c:pt>
              </c:strCache>
            </c:strRef>
          </c:tx>
          <c:spPr>
            <a:solidFill>
              <a:schemeClr val="accent6"/>
            </a:solidFill>
            <a:ln>
              <a:solidFill>
                <a:schemeClr val="accent6"/>
              </a:solidFill>
            </a:ln>
            <a:effectLst/>
          </c:spPr>
          <c:invertIfNegative val="0"/>
          <c:cat>
            <c:strRef>
              <c:extLst>
                <c:ext xmlns:c15="http://schemas.microsoft.com/office/drawing/2012/chart" uri="{02D57815-91ED-43cb-92C2-25804820EDAC}">
                  <c15:fullRef>
                    <c15:sqref>'業況 （グラフ用）'!$C$7:$C$19</c15:sqref>
                  </c15:fullRef>
                </c:ext>
              </c:extLst>
              <c:f>('業況 （グラフ用）'!$C$7:$C$9,'業況 （グラフ用）'!$C$11:$C$19)</c:f>
              <c:strCache>
                <c:ptCount val="12"/>
                <c:pt idx="0">
                  <c:v>全産業</c:v>
                </c:pt>
                <c:pt idx="1">
                  <c:v>製造業
（全体）</c:v>
                </c:pt>
                <c:pt idx="2">
                  <c:v>繊維</c:v>
                </c:pt>
                <c:pt idx="3">
                  <c:v>化学</c:v>
                </c:pt>
                <c:pt idx="4">
                  <c:v>石油・石炭製品</c:v>
                </c:pt>
                <c:pt idx="5">
                  <c:v>鉄鋼</c:v>
                </c:pt>
                <c:pt idx="6">
                  <c:v>非鉄金属</c:v>
                </c:pt>
                <c:pt idx="7">
                  <c:v>食料品</c:v>
                </c:pt>
                <c:pt idx="8">
                  <c:v>金属製品</c:v>
                </c:pt>
                <c:pt idx="9">
                  <c:v>はん用・生産用・
業務用機械</c:v>
                </c:pt>
                <c:pt idx="10">
                  <c:v>電気機械</c:v>
                </c:pt>
                <c:pt idx="11">
                  <c:v>輸送用機械</c:v>
                </c:pt>
              </c:strCache>
            </c:strRef>
          </c:cat>
          <c:val>
            <c:numRef>
              <c:extLst>
                <c:ext xmlns:c15="http://schemas.microsoft.com/office/drawing/2012/chart" uri="{02D57815-91ED-43cb-92C2-25804820EDAC}">
                  <c15:fullRef>
                    <c15:sqref>'業況 （グラフ用）'!$H$7:$H$19</c15:sqref>
                  </c15:fullRef>
                </c:ext>
              </c:extLst>
              <c:f>('業況 （グラフ用）'!$H$7:$H$9,'業況 （グラフ用）'!$H$11:$H$19)</c:f>
              <c:numCache>
                <c:formatCode>0\ </c:formatCode>
                <c:ptCount val="12"/>
                <c:pt idx="0">
                  <c:v>-9</c:v>
                </c:pt>
                <c:pt idx="1">
                  <c:v>-6</c:v>
                </c:pt>
                <c:pt idx="2">
                  <c:v>-35</c:v>
                </c:pt>
                <c:pt idx="3">
                  <c:v>10</c:v>
                </c:pt>
                <c:pt idx="4">
                  <c:v>11</c:v>
                </c:pt>
                <c:pt idx="5">
                  <c:v>7</c:v>
                </c:pt>
                <c:pt idx="6">
                  <c:v>14</c:v>
                </c:pt>
                <c:pt idx="7">
                  <c:v>-15</c:v>
                </c:pt>
                <c:pt idx="8">
                  <c:v>-13</c:v>
                </c:pt>
                <c:pt idx="9">
                  <c:v>-3</c:v>
                </c:pt>
                <c:pt idx="10">
                  <c:v>6</c:v>
                </c:pt>
                <c:pt idx="11">
                  <c:v>-11</c:v>
                </c:pt>
              </c:numCache>
            </c:numRef>
          </c:val>
          <c:extLst>
            <c:ext xmlns:c16="http://schemas.microsoft.com/office/drawing/2014/chart" uri="{C3380CC4-5D6E-409C-BE32-E72D297353CC}">
              <c16:uniqueId val="{00000004-EC9F-427C-8BD9-129EF3661C3F}"/>
            </c:ext>
          </c:extLst>
        </c:ser>
        <c:ser>
          <c:idx val="5"/>
          <c:order val="5"/>
          <c:tx>
            <c:strRef>
              <c:f>'業況 （グラフ用）'!$I$6</c:f>
              <c:strCache>
                <c:ptCount val="1"/>
                <c:pt idx="0">
                  <c:v>2021年6月</c:v>
                </c:pt>
              </c:strCache>
            </c:strRef>
          </c:tx>
          <c:spPr>
            <a:pattFill prst="ltHorz">
              <a:fgClr>
                <a:srgbClr val="C00000"/>
              </a:fgClr>
              <a:bgClr>
                <a:schemeClr val="bg1"/>
              </a:bgClr>
            </a:pattFill>
            <a:ln>
              <a:solidFill>
                <a:srgbClr val="C00000"/>
              </a:solidFill>
            </a:ln>
            <a:effectLst/>
          </c:spPr>
          <c:invertIfNegative val="0"/>
          <c:cat>
            <c:strRef>
              <c:extLst>
                <c:ext xmlns:c15="http://schemas.microsoft.com/office/drawing/2012/chart" uri="{02D57815-91ED-43cb-92C2-25804820EDAC}">
                  <c15:fullRef>
                    <c15:sqref>'業況 （グラフ用）'!$C$7:$C$19</c15:sqref>
                  </c15:fullRef>
                </c:ext>
              </c:extLst>
              <c:f>('業況 （グラフ用）'!$C$7:$C$9,'業況 （グラフ用）'!$C$11:$C$19)</c:f>
              <c:strCache>
                <c:ptCount val="12"/>
                <c:pt idx="0">
                  <c:v>全産業</c:v>
                </c:pt>
                <c:pt idx="1">
                  <c:v>製造業
（全体）</c:v>
                </c:pt>
                <c:pt idx="2">
                  <c:v>繊維</c:v>
                </c:pt>
                <c:pt idx="3">
                  <c:v>化学</c:v>
                </c:pt>
                <c:pt idx="4">
                  <c:v>石油・石炭製品</c:v>
                </c:pt>
                <c:pt idx="5">
                  <c:v>鉄鋼</c:v>
                </c:pt>
                <c:pt idx="6">
                  <c:v>非鉄金属</c:v>
                </c:pt>
                <c:pt idx="7">
                  <c:v>食料品</c:v>
                </c:pt>
                <c:pt idx="8">
                  <c:v>金属製品</c:v>
                </c:pt>
                <c:pt idx="9">
                  <c:v>はん用・生産用・
業務用機械</c:v>
                </c:pt>
                <c:pt idx="10">
                  <c:v>電気機械</c:v>
                </c:pt>
                <c:pt idx="11">
                  <c:v>輸送用機械</c:v>
                </c:pt>
              </c:strCache>
            </c:strRef>
          </c:cat>
          <c:val>
            <c:numRef>
              <c:extLst>
                <c:ext xmlns:c15="http://schemas.microsoft.com/office/drawing/2012/chart" uri="{02D57815-91ED-43cb-92C2-25804820EDAC}">
                  <c15:fullRef>
                    <c15:sqref>'業況 （グラフ用）'!$I$7:$I$19</c15:sqref>
                  </c15:fullRef>
                </c:ext>
              </c:extLst>
              <c:f>('業況 （グラフ用）'!$I$7:$I$9,'業況 （グラフ用）'!$I$11:$I$19)</c:f>
              <c:numCache>
                <c:formatCode>0\ </c:formatCode>
                <c:ptCount val="12"/>
                <c:pt idx="0">
                  <c:v>-5</c:v>
                </c:pt>
                <c:pt idx="1">
                  <c:v>-1</c:v>
                </c:pt>
                <c:pt idx="2">
                  <c:v>-41</c:v>
                </c:pt>
                <c:pt idx="3">
                  <c:v>14</c:v>
                </c:pt>
                <c:pt idx="4">
                  <c:v>5</c:v>
                </c:pt>
                <c:pt idx="5">
                  <c:v>23</c:v>
                </c:pt>
                <c:pt idx="6">
                  <c:v>26</c:v>
                </c:pt>
                <c:pt idx="7">
                  <c:v>-24</c:v>
                </c:pt>
                <c:pt idx="8">
                  <c:v>4</c:v>
                </c:pt>
                <c:pt idx="9">
                  <c:v>3</c:v>
                </c:pt>
                <c:pt idx="10">
                  <c:v>15</c:v>
                </c:pt>
                <c:pt idx="11">
                  <c:v>-15</c:v>
                </c:pt>
              </c:numCache>
            </c:numRef>
          </c:val>
          <c:extLst>
            <c:ext xmlns:c16="http://schemas.microsoft.com/office/drawing/2014/chart" uri="{C3380CC4-5D6E-409C-BE32-E72D297353CC}">
              <c16:uniqueId val="{00000005-EC9F-427C-8BD9-129EF3661C3F}"/>
            </c:ext>
          </c:extLst>
        </c:ser>
        <c:ser>
          <c:idx val="6"/>
          <c:order val="6"/>
          <c:tx>
            <c:strRef>
              <c:f>'業況 （グラフ用）'!$J$6</c:f>
              <c:strCache>
                <c:ptCount val="1"/>
                <c:pt idx="0">
                  <c:v>2021年9月</c:v>
                </c:pt>
              </c:strCache>
            </c:strRef>
          </c:tx>
          <c:spPr>
            <a:solidFill>
              <a:schemeClr val="accent4"/>
            </a:solidFill>
            <a:ln>
              <a:solidFill>
                <a:schemeClr val="accent4"/>
              </a:solidFill>
            </a:ln>
            <a:effectLst/>
          </c:spPr>
          <c:invertIfNegative val="0"/>
          <c:cat>
            <c:strRef>
              <c:extLst>
                <c:ext xmlns:c15="http://schemas.microsoft.com/office/drawing/2012/chart" uri="{02D57815-91ED-43cb-92C2-25804820EDAC}">
                  <c15:fullRef>
                    <c15:sqref>'業況 （グラフ用）'!$C$7:$C$19</c15:sqref>
                  </c15:fullRef>
                </c:ext>
              </c:extLst>
              <c:f>('業況 （グラフ用）'!$C$7:$C$9,'業況 （グラフ用）'!$C$11:$C$19)</c:f>
              <c:strCache>
                <c:ptCount val="12"/>
                <c:pt idx="0">
                  <c:v>全産業</c:v>
                </c:pt>
                <c:pt idx="1">
                  <c:v>製造業
（全体）</c:v>
                </c:pt>
                <c:pt idx="2">
                  <c:v>繊維</c:v>
                </c:pt>
                <c:pt idx="3">
                  <c:v>化学</c:v>
                </c:pt>
                <c:pt idx="4">
                  <c:v>石油・石炭製品</c:v>
                </c:pt>
                <c:pt idx="5">
                  <c:v>鉄鋼</c:v>
                </c:pt>
                <c:pt idx="6">
                  <c:v>非鉄金属</c:v>
                </c:pt>
                <c:pt idx="7">
                  <c:v>食料品</c:v>
                </c:pt>
                <c:pt idx="8">
                  <c:v>金属製品</c:v>
                </c:pt>
                <c:pt idx="9">
                  <c:v>はん用・生産用・
業務用機械</c:v>
                </c:pt>
                <c:pt idx="10">
                  <c:v>電気機械</c:v>
                </c:pt>
                <c:pt idx="11">
                  <c:v>輸送用機械</c:v>
                </c:pt>
              </c:strCache>
            </c:strRef>
          </c:cat>
          <c:val>
            <c:numRef>
              <c:extLst>
                <c:ext xmlns:c15="http://schemas.microsoft.com/office/drawing/2012/chart" uri="{02D57815-91ED-43cb-92C2-25804820EDAC}">
                  <c15:fullRef>
                    <c15:sqref>'業況 （グラフ用）'!$J$7:$J$19</c15:sqref>
                  </c15:fullRef>
                </c:ext>
              </c:extLst>
              <c:f>('業況 （グラフ用）'!$J$7:$J$9,'業況 （グラフ用）'!$J$11:$J$19)</c:f>
              <c:numCache>
                <c:formatCode>0\ </c:formatCode>
                <c:ptCount val="12"/>
                <c:pt idx="0">
                  <c:v>-1</c:v>
                </c:pt>
                <c:pt idx="1">
                  <c:v>3</c:v>
                </c:pt>
                <c:pt idx="2">
                  <c:v>-41</c:v>
                </c:pt>
                <c:pt idx="3">
                  <c:v>24</c:v>
                </c:pt>
                <c:pt idx="4">
                  <c:v>5</c:v>
                </c:pt>
                <c:pt idx="5">
                  <c:v>29</c:v>
                </c:pt>
                <c:pt idx="6">
                  <c:v>26</c:v>
                </c:pt>
                <c:pt idx="7">
                  <c:v>-18</c:v>
                </c:pt>
                <c:pt idx="8">
                  <c:v>7</c:v>
                </c:pt>
                <c:pt idx="9">
                  <c:v>14</c:v>
                </c:pt>
                <c:pt idx="10">
                  <c:v>24</c:v>
                </c:pt>
                <c:pt idx="11">
                  <c:v>-21</c:v>
                </c:pt>
              </c:numCache>
            </c:numRef>
          </c:val>
          <c:extLst>
            <c:ext xmlns:c16="http://schemas.microsoft.com/office/drawing/2014/chart" uri="{C3380CC4-5D6E-409C-BE32-E72D297353CC}">
              <c16:uniqueId val="{00000006-EC9F-427C-8BD9-129EF3661C3F}"/>
            </c:ext>
          </c:extLst>
        </c:ser>
        <c:ser>
          <c:idx val="7"/>
          <c:order val="7"/>
          <c:tx>
            <c:strRef>
              <c:f>'業況 （グラフ用）'!$K$6</c:f>
              <c:strCache>
                <c:ptCount val="1"/>
                <c:pt idx="0">
                  <c:v>2021年12月</c:v>
                </c:pt>
              </c:strCache>
            </c:strRef>
          </c:tx>
          <c:spPr>
            <a:pattFill prst="pct20">
              <a:fgClr>
                <a:srgbClr val="00B0F0"/>
              </a:fgClr>
              <a:bgClr>
                <a:schemeClr val="bg1"/>
              </a:bgClr>
            </a:pattFill>
            <a:ln>
              <a:solidFill>
                <a:srgbClr val="00B0F0">
                  <a:alpha val="97000"/>
                </a:srgbClr>
              </a:solidFill>
            </a:ln>
            <a:effectLst/>
          </c:spPr>
          <c:invertIfNegative val="0"/>
          <c:cat>
            <c:strRef>
              <c:extLst>
                <c:ext xmlns:c15="http://schemas.microsoft.com/office/drawing/2012/chart" uri="{02D57815-91ED-43cb-92C2-25804820EDAC}">
                  <c15:fullRef>
                    <c15:sqref>'業況 （グラフ用）'!$C$7:$C$19</c15:sqref>
                  </c15:fullRef>
                </c:ext>
              </c:extLst>
              <c:f>('業況 （グラフ用）'!$C$7:$C$9,'業況 （グラフ用）'!$C$11:$C$19)</c:f>
              <c:strCache>
                <c:ptCount val="12"/>
                <c:pt idx="0">
                  <c:v>全産業</c:v>
                </c:pt>
                <c:pt idx="1">
                  <c:v>製造業
（全体）</c:v>
                </c:pt>
                <c:pt idx="2">
                  <c:v>繊維</c:v>
                </c:pt>
                <c:pt idx="3">
                  <c:v>化学</c:v>
                </c:pt>
                <c:pt idx="4">
                  <c:v>石油・石炭製品</c:v>
                </c:pt>
                <c:pt idx="5">
                  <c:v>鉄鋼</c:v>
                </c:pt>
                <c:pt idx="6">
                  <c:v>非鉄金属</c:v>
                </c:pt>
                <c:pt idx="7">
                  <c:v>食料品</c:v>
                </c:pt>
                <c:pt idx="8">
                  <c:v>金属製品</c:v>
                </c:pt>
                <c:pt idx="9">
                  <c:v>はん用・生産用・
業務用機械</c:v>
                </c:pt>
                <c:pt idx="10">
                  <c:v>電気機械</c:v>
                </c:pt>
                <c:pt idx="11">
                  <c:v>輸送用機械</c:v>
                </c:pt>
              </c:strCache>
            </c:strRef>
          </c:cat>
          <c:val>
            <c:numRef>
              <c:extLst>
                <c:ext xmlns:c15="http://schemas.microsoft.com/office/drawing/2012/chart" uri="{02D57815-91ED-43cb-92C2-25804820EDAC}">
                  <c15:fullRef>
                    <c15:sqref>'業況 （グラフ用）'!$K$7:$K$19</c15:sqref>
                  </c15:fullRef>
                </c:ext>
              </c:extLst>
              <c:f>('業況 （グラフ用）'!$K$7:$K$9,'業況 （グラフ用）'!$K$11:$K$19)</c:f>
              <c:numCache>
                <c:formatCode>0\ </c:formatCode>
                <c:ptCount val="12"/>
                <c:pt idx="0">
                  <c:v>5</c:v>
                </c:pt>
                <c:pt idx="1">
                  <c:v>7</c:v>
                </c:pt>
                <c:pt idx="2">
                  <c:v>-30</c:v>
                </c:pt>
                <c:pt idx="3">
                  <c:v>24</c:v>
                </c:pt>
                <c:pt idx="4">
                  <c:v>17</c:v>
                </c:pt>
                <c:pt idx="5">
                  <c:v>36</c:v>
                </c:pt>
                <c:pt idx="6">
                  <c:v>20</c:v>
                </c:pt>
                <c:pt idx="7">
                  <c:v>-20</c:v>
                </c:pt>
                <c:pt idx="8">
                  <c:v>6</c:v>
                </c:pt>
                <c:pt idx="9">
                  <c:v>13</c:v>
                </c:pt>
                <c:pt idx="10">
                  <c:v>30</c:v>
                </c:pt>
                <c:pt idx="11">
                  <c:v>-14</c:v>
                </c:pt>
              </c:numCache>
            </c:numRef>
          </c:val>
          <c:extLst>
            <c:ext xmlns:c16="http://schemas.microsoft.com/office/drawing/2014/chart" uri="{C3380CC4-5D6E-409C-BE32-E72D297353CC}">
              <c16:uniqueId val="{00000007-EC9F-427C-8BD9-129EF3661C3F}"/>
            </c:ext>
          </c:extLst>
        </c:ser>
        <c:ser>
          <c:idx val="8"/>
          <c:order val="8"/>
          <c:tx>
            <c:strRef>
              <c:f>'業況 （グラフ用）'!$L$6</c:f>
              <c:strCache>
                <c:ptCount val="1"/>
                <c:pt idx="0">
                  <c:v>2022年3月</c:v>
                </c:pt>
              </c:strCache>
            </c:strRef>
          </c:tx>
          <c:spPr>
            <a:solidFill>
              <a:srgbClr val="FF99FF"/>
            </a:solidFill>
            <a:ln>
              <a:solidFill>
                <a:srgbClr val="FF99FF"/>
              </a:solidFill>
            </a:ln>
            <a:effectLst/>
          </c:spPr>
          <c:invertIfNegative val="0"/>
          <c:cat>
            <c:strRef>
              <c:extLst>
                <c:ext xmlns:c15="http://schemas.microsoft.com/office/drawing/2012/chart" uri="{02D57815-91ED-43cb-92C2-25804820EDAC}">
                  <c15:fullRef>
                    <c15:sqref>'業況 （グラフ用）'!$C$7:$C$19</c15:sqref>
                  </c15:fullRef>
                </c:ext>
              </c:extLst>
              <c:f>('業況 （グラフ用）'!$C$7:$C$9,'業況 （グラフ用）'!$C$11:$C$19)</c:f>
              <c:strCache>
                <c:ptCount val="12"/>
                <c:pt idx="0">
                  <c:v>全産業</c:v>
                </c:pt>
                <c:pt idx="1">
                  <c:v>製造業
（全体）</c:v>
                </c:pt>
                <c:pt idx="2">
                  <c:v>繊維</c:v>
                </c:pt>
                <c:pt idx="3">
                  <c:v>化学</c:v>
                </c:pt>
                <c:pt idx="4">
                  <c:v>石油・石炭製品</c:v>
                </c:pt>
                <c:pt idx="5">
                  <c:v>鉄鋼</c:v>
                </c:pt>
                <c:pt idx="6">
                  <c:v>非鉄金属</c:v>
                </c:pt>
                <c:pt idx="7">
                  <c:v>食料品</c:v>
                </c:pt>
                <c:pt idx="8">
                  <c:v>金属製品</c:v>
                </c:pt>
                <c:pt idx="9">
                  <c:v>はん用・生産用・
業務用機械</c:v>
                </c:pt>
                <c:pt idx="10">
                  <c:v>電気機械</c:v>
                </c:pt>
                <c:pt idx="11">
                  <c:v>輸送用機械</c:v>
                </c:pt>
              </c:strCache>
            </c:strRef>
          </c:cat>
          <c:val>
            <c:numRef>
              <c:extLst>
                <c:ext xmlns:c15="http://schemas.microsoft.com/office/drawing/2012/chart" uri="{02D57815-91ED-43cb-92C2-25804820EDAC}">
                  <c15:fullRef>
                    <c15:sqref>'業況 （グラフ用）'!$L$7:$L$19</c15:sqref>
                  </c15:fullRef>
                </c:ext>
              </c:extLst>
              <c:f>('業況 （グラフ用）'!$L$7:$L$9,'業況 （グラフ用）'!$L$11:$L$19)</c:f>
              <c:numCache>
                <c:formatCode>0\ </c:formatCode>
                <c:ptCount val="12"/>
                <c:pt idx="0">
                  <c:v>1</c:v>
                </c:pt>
                <c:pt idx="1">
                  <c:v>5</c:v>
                </c:pt>
                <c:pt idx="2">
                  <c:v>-31</c:v>
                </c:pt>
                <c:pt idx="3">
                  <c:v>16</c:v>
                </c:pt>
                <c:pt idx="4">
                  <c:v>11</c:v>
                </c:pt>
                <c:pt idx="5">
                  <c:v>22</c:v>
                </c:pt>
                <c:pt idx="6">
                  <c:v>29</c:v>
                </c:pt>
                <c:pt idx="7">
                  <c:v>-26</c:v>
                </c:pt>
                <c:pt idx="8">
                  <c:v>6</c:v>
                </c:pt>
                <c:pt idx="9">
                  <c:v>17</c:v>
                </c:pt>
                <c:pt idx="10">
                  <c:v>24</c:v>
                </c:pt>
                <c:pt idx="11">
                  <c:v>-17</c:v>
                </c:pt>
              </c:numCache>
            </c:numRef>
          </c:val>
          <c:extLst>
            <c:ext xmlns:c16="http://schemas.microsoft.com/office/drawing/2014/chart" uri="{C3380CC4-5D6E-409C-BE32-E72D297353CC}">
              <c16:uniqueId val="{00000008-EC9F-427C-8BD9-129EF3661C3F}"/>
            </c:ext>
          </c:extLst>
        </c:ser>
        <c:ser>
          <c:idx val="9"/>
          <c:order val="9"/>
          <c:tx>
            <c:strRef>
              <c:f>'業況 （グラフ用）'!$M$6</c:f>
              <c:strCache>
                <c:ptCount val="1"/>
                <c:pt idx="0">
                  <c:v>2022年6月</c:v>
                </c:pt>
              </c:strCache>
            </c:strRef>
          </c:tx>
          <c:spPr>
            <a:pattFill prst="ltDnDiag">
              <a:fgClr>
                <a:srgbClr val="002060"/>
              </a:fgClr>
              <a:bgClr>
                <a:schemeClr val="bg1"/>
              </a:bgClr>
            </a:pattFill>
            <a:ln>
              <a:solidFill>
                <a:srgbClr val="002060"/>
              </a:solidFill>
            </a:ln>
            <a:effectLst/>
          </c:spPr>
          <c:invertIfNegative val="0"/>
          <c:cat>
            <c:strRef>
              <c:extLst>
                <c:ext xmlns:c15="http://schemas.microsoft.com/office/drawing/2012/chart" uri="{02D57815-91ED-43cb-92C2-25804820EDAC}">
                  <c15:fullRef>
                    <c15:sqref>'業況 （グラフ用）'!$C$7:$C$19</c15:sqref>
                  </c15:fullRef>
                </c:ext>
              </c:extLst>
              <c:f>('業況 （グラフ用）'!$C$7:$C$9,'業況 （グラフ用）'!$C$11:$C$19)</c:f>
              <c:strCache>
                <c:ptCount val="12"/>
                <c:pt idx="0">
                  <c:v>全産業</c:v>
                </c:pt>
                <c:pt idx="1">
                  <c:v>製造業
（全体）</c:v>
                </c:pt>
                <c:pt idx="2">
                  <c:v>繊維</c:v>
                </c:pt>
                <c:pt idx="3">
                  <c:v>化学</c:v>
                </c:pt>
                <c:pt idx="4">
                  <c:v>石油・石炭製品</c:v>
                </c:pt>
                <c:pt idx="5">
                  <c:v>鉄鋼</c:v>
                </c:pt>
                <c:pt idx="6">
                  <c:v>非鉄金属</c:v>
                </c:pt>
                <c:pt idx="7">
                  <c:v>食料品</c:v>
                </c:pt>
                <c:pt idx="8">
                  <c:v>金属製品</c:v>
                </c:pt>
                <c:pt idx="9">
                  <c:v>はん用・生産用・
業務用機械</c:v>
                </c:pt>
                <c:pt idx="10">
                  <c:v>電気機械</c:v>
                </c:pt>
                <c:pt idx="11">
                  <c:v>輸送用機械</c:v>
                </c:pt>
              </c:strCache>
            </c:strRef>
          </c:cat>
          <c:val>
            <c:numRef>
              <c:extLst>
                <c:ext xmlns:c15="http://schemas.microsoft.com/office/drawing/2012/chart" uri="{02D57815-91ED-43cb-92C2-25804820EDAC}">
                  <c15:fullRef>
                    <c15:sqref>'業況 （グラフ用）'!$M$7:$M$19</c15:sqref>
                  </c15:fullRef>
                </c:ext>
              </c:extLst>
              <c:f>('業況 （グラフ用）'!$M$7:$M$9,'業況 （グラフ用）'!$M$11:$M$19)</c:f>
              <c:numCache>
                <c:formatCode>0\ </c:formatCode>
                <c:ptCount val="12"/>
                <c:pt idx="0">
                  <c:v>1</c:v>
                </c:pt>
                <c:pt idx="1">
                  <c:v>-1</c:v>
                </c:pt>
                <c:pt idx="2">
                  <c:v>-22</c:v>
                </c:pt>
                <c:pt idx="3">
                  <c:v>13</c:v>
                </c:pt>
                <c:pt idx="4">
                  <c:v>-6</c:v>
                </c:pt>
                <c:pt idx="5">
                  <c:v>6</c:v>
                </c:pt>
                <c:pt idx="6">
                  <c:v>2</c:v>
                </c:pt>
                <c:pt idx="7">
                  <c:v>-19</c:v>
                </c:pt>
                <c:pt idx="8">
                  <c:v>-5</c:v>
                </c:pt>
                <c:pt idx="9">
                  <c:v>13</c:v>
                </c:pt>
                <c:pt idx="10">
                  <c:v>14</c:v>
                </c:pt>
                <c:pt idx="11">
                  <c:v>-20</c:v>
                </c:pt>
              </c:numCache>
            </c:numRef>
          </c:val>
          <c:extLst>
            <c:ext xmlns:c16="http://schemas.microsoft.com/office/drawing/2014/chart" uri="{C3380CC4-5D6E-409C-BE32-E72D297353CC}">
              <c16:uniqueId val="{00000009-EC9F-427C-8BD9-129EF3661C3F}"/>
            </c:ext>
          </c:extLst>
        </c:ser>
        <c:ser>
          <c:idx val="10"/>
          <c:order val="10"/>
          <c:tx>
            <c:strRef>
              <c:f>'業況 （グラフ用）'!$N$6</c:f>
              <c:strCache>
                <c:ptCount val="1"/>
                <c:pt idx="0">
                  <c:v>2022年9月</c:v>
                </c:pt>
              </c:strCache>
            </c:strRef>
          </c:tx>
          <c:spPr>
            <a:solidFill>
              <a:srgbClr val="FF6600"/>
            </a:solidFill>
            <a:ln>
              <a:solidFill>
                <a:srgbClr val="FF6600"/>
              </a:solidFill>
            </a:ln>
            <a:effectLst/>
          </c:spPr>
          <c:invertIfNegative val="0"/>
          <c:cat>
            <c:strRef>
              <c:extLst>
                <c:ext xmlns:c15="http://schemas.microsoft.com/office/drawing/2012/chart" uri="{02D57815-91ED-43cb-92C2-25804820EDAC}">
                  <c15:fullRef>
                    <c15:sqref>'業況 （グラフ用）'!$C$7:$C$19</c15:sqref>
                  </c15:fullRef>
                </c:ext>
              </c:extLst>
              <c:f>('業況 （グラフ用）'!$C$7:$C$9,'業況 （グラフ用）'!$C$11:$C$19)</c:f>
              <c:strCache>
                <c:ptCount val="12"/>
                <c:pt idx="0">
                  <c:v>全産業</c:v>
                </c:pt>
                <c:pt idx="1">
                  <c:v>製造業
（全体）</c:v>
                </c:pt>
                <c:pt idx="2">
                  <c:v>繊維</c:v>
                </c:pt>
                <c:pt idx="3">
                  <c:v>化学</c:v>
                </c:pt>
                <c:pt idx="4">
                  <c:v>石油・石炭製品</c:v>
                </c:pt>
                <c:pt idx="5">
                  <c:v>鉄鋼</c:v>
                </c:pt>
                <c:pt idx="6">
                  <c:v>非鉄金属</c:v>
                </c:pt>
                <c:pt idx="7">
                  <c:v>食料品</c:v>
                </c:pt>
                <c:pt idx="8">
                  <c:v>金属製品</c:v>
                </c:pt>
                <c:pt idx="9">
                  <c:v>はん用・生産用・
業務用機械</c:v>
                </c:pt>
                <c:pt idx="10">
                  <c:v>電気機械</c:v>
                </c:pt>
                <c:pt idx="11">
                  <c:v>輸送用機械</c:v>
                </c:pt>
              </c:strCache>
            </c:strRef>
          </c:cat>
          <c:val>
            <c:numRef>
              <c:extLst>
                <c:ext xmlns:c15="http://schemas.microsoft.com/office/drawing/2012/chart" uri="{02D57815-91ED-43cb-92C2-25804820EDAC}">
                  <c15:fullRef>
                    <c15:sqref>'業況 （グラフ用）'!$N$7:$N$19</c15:sqref>
                  </c15:fullRef>
                </c:ext>
              </c:extLst>
              <c:f>('業況 （グラフ用）'!$N$7:$N$9,'業況 （グラフ用）'!$N$11:$N$19)</c:f>
              <c:numCache>
                <c:formatCode>0\ </c:formatCode>
                <c:ptCount val="12"/>
                <c:pt idx="0">
                  <c:v>3</c:v>
                </c:pt>
                <c:pt idx="1">
                  <c:v>1</c:v>
                </c:pt>
                <c:pt idx="2">
                  <c:v>-25</c:v>
                </c:pt>
                <c:pt idx="3">
                  <c:v>15</c:v>
                </c:pt>
                <c:pt idx="4">
                  <c:v>0</c:v>
                </c:pt>
                <c:pt idx="5">
                  <c:v>10</c:v>
                </c:pt>
                <c:pt idx="6">
                  <c:v>17</c:v>
                </c:pt>
                <c:pt idx="7">
                  <c:v>-19</c:v>
                </c:pt>
                <c:pt idx="8">
                  <c:v>0</c:v>
                </c:pt>
                <c:pt idx="9">
                  <c:v>13</c:v>
                </c:pt>
                <c:pt idx="10">
                  <c:v>1</c:v>
                </c:pt>
                <c:pt idx="11">
                  <c:v>-22</c:v>
                </c:pt>
              </c:numCache>
            </c:numRef>
          </c:val>
          <c:extLst>
            <c:ext xmlns:c16="http://schemas.microsoft.com/office/drawing/2014/chart" uri="{C3380CC4-5D6E-409C-BE32-E72D297353CC}">
              <c16:uniqueId val="{0000000A-EC9F-427C-8BD9-129EF3661C3F}"/>
            </c:ext>
          </c:extLst>
        </c:ser>
        <c:ser>
          <c:idx val="11"/>
          <c:order val="11"/>
          <c:tx>
            <c:strRef>
              <c:f>'業況 （グラフ用）'!$O$6</c:f>
              <c:strCache>
                <c:ptCount val="1"/>
                <c:pt idx="0">
                  <c:v>2022年12月</c:v>
                </c:pt>
              </c:strCache>
            </c:strRef>
          </c:tx>
          <c:spPr>
            <a:pattFill prst="diagBrick">
              <a:fgClr>
                <a:srgbClr val="00B050"/>
              </a:fgClr>
              <a:bgClr>
                <a:schemeClr val="bg1"/>
              </a:bgClr>
            </a:pattFill>
            <a:ln>
              <a:solidFill>
                <a:schemeClr val="accent1"/>
              </a:solidFill>
            </a:ln>
            <a:effectLst/>
          </c:spPr>
          <c:invertIfNegative val="0"/>
          <c:cat>
            <c:strRef>
              <c:extLst>
                <c:ext xmlns:c15="http://schemas.microsoft.com/office/drawing/2012/chart" uri="{02D57815-91ED-43cb-92C2-25804820EDAC}">
                  <c15:fullRef>
                    <c15:sqref>'業況 （グラフ用）'!$C$7:$C$19</c15:sqref>
                  </c15:fullRef>
                </c:ext>
              </c:extLst>
              <c:f>('業況 （グラフ用）'!$C$7:$C$9,'業況 （グラフ用）'!$C$11:$C$19)</c:f>
              <c:strCache>
                <c:ptCount val="12"/>
                <c:pt idx="0">
                  <c:v>全産業</c:v>
                </c:pt>
                <c:pt idx="1">
                  <c:v>製造業
（全体）</c:v>
                </c:pt>
                <c:pt idx="2">
                  <c:v>繊維</c:v>
                </c:pt>
                <c:pt idx="3">
                  <c:v>化学</c:v>
                </c:pt>
                <c:pt idx="4">
                  <c:v>石油・石炭製品</c:v>
                </c:pt>
                <c:pt idx="5">
                  <c:v>鉄鋼</c:v>
                </c:pt>
                <c:pt idx="6">
                  <c:v>非鉄金属</c:v>
                </c:pt>
                <c:pt idx="7">
                  <c:v>食料品</c:v>
                </c:pt>
                <c:pt idx="8">
                  <c:v>金属製品</c:v>
                </c:pt>
                <c:pt idx="9">
                  <c:v>はん用・生産用・
業務用機械</c:v>
                </c:pt>
                <c:pt idx="10">
                  <c:v>電気機械</c:v>
                </c:pt>
                <c:pt idx="11">
                  <c:v>輸送用機械</c:v>
                </c:pt>
              </c:strCache>
            </c:strRef>
          </c:cat>
          <c:val>
            <c:numRef>
              <c:extLst>
                <c:ext xmlns:c15="http://schemas.microsoft.com/office/drawing/2012/chart" uri="{02D57815-91ED-43cb-92C2-25804820EDAC}">
                  <c15:fullRef>
                    <c15:sqref>'業況 （グラフ用）'!$O$7:$O$19</c15:sqref>
                  </c15:fullRef>
                </c:ext>
              </c:extLst>
              <c:f>('業況 （グラフ用）'!$O$7:$O$9,'業況 （グラフ用）'!$O$11:$O$19)</c:f>
              <c:numCache>
                <c:formatCode>0\ </c:formatCode>
                <c:ptCount val="12"/>
                <c:pt idx="0">
                  <c:v>5</c:v>
                </c:pt>
                <c:pt idx="1">
                  <c:v>1</c:v>
                </c:pt>
                <c:pt idx="2">
                  <c:v>-11</c:v>
                </c:pt>
                <c:pt idx="3">
                  <c:v>10</c:v>
                </c:pt>
                <c:pt idx="4">
                  <c:v>5</c:v>
                </c:pt>
                <c:pt idx="5">
                  <c:v>22</c:v>
                </c:pt>
                <c:pt idx="6">
                  <c:v>11</c:v>
                </c:pt>
                <c:pt idx="7">
                  <c:v>-19</c:v>
                </c:pt>
                <c:pt idx="8">
                  <c:v>2</c:v>
                </c:pt>
                <c:pt idx="9">
                  <c:v>12</c:v>
                </c:pt>
                <c:pt idx="10">
                  <c:v>4</c:v>
                </c:pt>
                <c:pt idx="11">
                  <c:v>-24</c:v>
                </c:pt>
              </c:numCache>
            </c:numRef>
          </c:val>
          <c:extLst>
            <c:ext xmlns:c16="http://schemas.microsoft.com/office/drawing/2014/chart" uri="{C3380CC4-5D6E-409C-BE32-E72D297353CC}">
              <c16:uniqueId val="{0000000B-EC9F-427C-8BD9-129EF3661C3F}"/>
            </c:ext>
          </c:extLst>
        </c:ser>
        <c:ser>
          <c:idx val="12"/>
          <c:order val="12"/>
          <c:tx>
            <c:strRef>
              <c:f>'業況 （グラフ用）'!$P$6</c:f>
              <c:strCache>
                <c:ptCount val="1"/>
                <c:pt idx="0">
                  <c:v>2023年3月</c:v>
                </c:pt>
              </c:strCache>
            </c:strRef>
          </c:tx>
          <c:spPr>
            <a:solidFill>
              <a:srgbClr val="FF0066"/>
            </a:solidFill>
            <a:ln>
              <a:solidFill>
                <a:srgbClr val="FF0066"/>
              </a:solidFill>
            </a:ln>
            <a:effectLst/>
          </c:spPr>
          <c:invertIfNegative val="0"/>
          <c:cat>
            <c:strRef>
              <c:extLst>
                <c:ext xmlns:c15="http://schemas.microsoft.com/office/drawing/2012/chart" uri="{02D57815-91ED-43cb-92C2-25804820EDAC}">
                  <c15:fullRef>
                    <c15:sqref>'業況 （グラフ用）'!$C$7:$C$19</c15:sqref>
                  </c15:fullRef>
                </c:ext>
              </c:extLst>
              <c:f>('業況 （グラフ用）'!$C$7:$C$9,'業況 （グラフ用）'!$C$11:$C$19)</c:f>
              <c:strCache>
                <c:ptCount val="12"/>
                <c:pt idx="0">
                  <c:v>全産業</c:v>
                </c:pt>
                <c:pt idx="1">
                  <c:v>製造業
（全体）</c:v>
                </c:pt>
                <c:pt idx="2">
                  <c:v>繊維</c:v>
                </c:pt>
                <c:pt idx="3">
                  <c:v>化学</c:v>
                </c:pt>
                <c:pt idx="4">
                  <c:v>石油・石炭製品</c:v>
                </c:pt>
                <c:pt idx="5">
                  <c:v>鉄鋼</c:v>
                </c:pt>
                <c:pt idx="6">
                  <c:v>非鉄金属</c:v>
                </c:pt>
                <c:pt idx="7">
                  <c:v>食料品</c:v>
                </c:pt>
                <c:pt idx="8">
                  <c:v>金属製品</c:v>
                </c:pt>
                <c:pt idx="9">
                  <c:v>はん用・生産用・
業務用機械</c:v>
                </c:pt>
                <c:pt idx="10">
                  <c:v>電気機械</c:v>
                </c:pt>
                <c:pt idx="11">
                  <c:v>輸送用機械</c:v>
                </c:pt>
              </c:strCache>
            </c:strRef>
          </c:cat>
          <c:val>
            <c:numRef>
              <c:extLst>
                <c:ext xmlns:c15="http://schemas.microsoft.com/office/drawing/2012/chart" uri="{02D57815-91ED-43cb-92C2-25804820EDAC}">
                  <c15:fullRef>
                    <c15:sqref>'業況 （グラフ用）'!$P$7:$P$19</c15:sqref>
                  </c15:fullRef>
                </c:ext>
              </c:extLst>
              <c:f>('業況 （グラフ用）'!$P$7:$P$9,'業況 （グラフ用）'!$P$11:$P$19)</c:f>
              <c:numCache>
                <c:formatCode>\(#,##0\);\(\-#,##0\)</c:formatCode>
                <c:ptCount val="12"/>
                <c:pt idx="0">
                  <c:v>-1</c:v>
                </c:pt>
                <c:pt idx="1">
                  <c:v>-2</c:v>
                </c:pt>
                <c:pt idx="2">
                  <c:v>-14</c:v>
                </c:pt>
                <c:pt idx="3">
                  <c:v>-2</c:v>
                </c:pt>
                <c:pt idx="4">
                  <c:v>11</c:v>
                </c:pt>
                <c:pt idx="5">
                  <c:v>4</c:v>
                </c:pt>
                <c:pt idx="6">
                  <c:v>9</c:v>
                </c:pt>
                <c:pt idx="7">
                  <c:v>-19</c:v>
                </c:pt>
                <c:pt idx="8">
                  <c:v>0</c:v>
                </c:pt>
                <c:pt idx="9">
                  <c:v>13</c:v>
                </c:pt>
                <c:pt idx="10">
                  <c:v>3</c:v>
                </c:pt>
                <c:pt idx="11">
                  <c:v>-14</c:v>
                </c:pt>
              </c:numCache>
            </c:numRef>
          </c:val>
          <c:extLst>
            <c:ext xmlns:c16="http://schemas.microsoft.com/office/drawing/2014/chart" uri="{C3380CC4-5D6E-409C-BE32-E72D297353CC}">
              <c16:uniqueId val="{0000000C-EC9F-427C-8BD9-129EF3661C3F}"/>
            </c:ext>
          </c:extLst>
        </c:ser>
        <c:dLbls>
          <c:showLegendKey val="0"/>
          <c:showVal val="0"/>
          <c:showCatName val="0"/>
          <c:showSerName val="0"/>
          <c:showPercent val="0"/>
          <c:showBubbleSize val="0"/>
        </c:dLbls>
        <c:gapWidth val="400"/>
        <c:overlap val="-27"/>
        <c:axId val="484665776"/>
        <c:axId val="484672336"/>
      </c:barChart>
      <c:catAx>
        <c:axId val="484665776"/>
        <c:scaling>
          <c:orientation val="minMax"/>
        </c:scaling>
        <c:delete val="0"/>
        <c:axPos val="b"/>
        <c:numFmt formatCode="General" sourceLinked="1"/>
        <c:majorTickMark val="none"/>
        <c:minorTickMark val="none"/>
        <c:tickLblPos val="high"/>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7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484672336"/>
        <c:crosses val="autoZero"/>
        <c:auto val="1"/>
        <c:lblAlgn val="ctr"/>
        <c:lblOffset val="0"/>
        <c:noMultiLvlLbl val="0"/>
      </c:catAx>
      <c:valAx>
        <c:axId val="484672336"/>
        <c:scaling>
          <c:orientation val="minMax"/>
          <c:max val="40"/>
          <c:min val="-100"/>
        </c:scaling>
        <c:delete val="0"/>
        <c:axPos val="l"/>
        <c:majorGridlines>
          <c:spPr>
            <a:ln w="9525" cap="flat" cmpd="sng" algn="ctr">
              <a:solidFill>
                <a:schemeClr val="tx1">
                  <a:lumMod val="15000"/>
                  <a:lumOff val="85000"/>
                </a:schemeClr>
              </a:solidFill>
              <a:round/>
            </a:ln>
            <a:effectLst/>
          </c:spPr>
        </c:majorGridlines>
        <c:numFmt formatCode="0\ "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484665776"/>
        <c:crosses val="autoZero"/>
        <c:crossBetween val="between"/>
        <c:majorUnit val="20"/>
      </c:valAx>
      <c:spPr>
        <a:noFill/>
        <a:ln>
          <a:noFill/>
        </a:ln>
        <a:effectLst/>
      </c:spPr>
    </c:plotArea>
    <c:legend>
      <c:legendPos val="b"/>
      <c:layout>
        <c:manualLayout>
          <c:xMode val="edge"/>
          <c:yMode val="edge"/>
          <c:x val="8.7585890711100053E-2"/>
          <c:y val="0.89938943510503266"/>
          <c:w val="0.8999999000188964"/>
          <c:h val="9.5897154914516836E-2"/>
        </c:manualLayout>
      </c:layout>
      <c:overlay val="0"/>
      <c:spPr>
        <a:noFill/>
        <a:ln>
          <a:noFill/>
        </a:ln>
        <a:effectLst/>
      </c:spPr>
      <c:txPr>
        <a:bodyPr rot="0" spcFirstLastPara="1" vertOverflow="ellipsis" vert="horz" wrap="square" anchor="ctr" anchorCtr="1"/>
        <a:lstStyle/>
        <a:p>
          <a:pPr>
            <a:defRPr sz="7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legend>
    <c:plotVisOnly val="1"/>
    <c:dispBlanksAs val="gap"/>
    <c:showDLblsOverMax val="0"/>
  </c:chart>
  <c:spPr>
    <a:noFill/>
    <a:ln w="9525" cap="flat" cmpd="sng" algn="ctr">
      <a:noFill/>
      <a:round/>
    </a:ln>
    <a:effectLst/>
  </c:spPr>
  <c:txPr>
    <a:bodyPr/>
    <a:lstStyle/>
    <a:p>
      <a:pPr>
        <a:defRPr sz="600">
          <a:solidFill>
            <a:sysClr val="windowText" lastClr="000000"/>
          </a:solidFill>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6371741237212621E-2"/>
          <c:y val="4.675368139223561E-2"/>
          <c:w val="0.92495178512284071"/>
          <c:h val="0.68991064257028123"/>
        </c:manualLayout>
      </c:layout>
      <c:barChart>
        <c:barDir val="col"/>
        <c:grouping val="clustered"/>
        <c:varyColors val="0"/>
        <c:ser>
          <c:idx val="0"/>
          <c:order val="0"/>
          <c:spPr>
            <a:solidFill>
              <a:schemeClr val="accent1"/>
            </a:solidFill>
            <a:ln>
              <a:noFill/>
            </a:ln>
            <a:effectLst/>
          </c:spPr>
          <c:invertIfNegative val="0"/>
          <c:dLbls>
            <c:dLbl>
              <c:idx val="0"/>
              <c:layout>
                <c:manualLayout>
                  <c:x val="0"/>
                  <c:y val="1.275100401606410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2779-4B2A-80A9-A0C2D41DC19A}"/>
                </c:ext>
              </c:extLst>
            </c:dLbl>
            <c:dLbl>
              <c:idx val="2"/>
              <c:layout>
                <c:manualLayout>
                  <c:x val="0"/>
                  <c:y val="2.618074606134128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779-4B2A-80A9-A0C2D41DC19A}"/>
                </c:ext>
              </c:extLst>
            </c:dLbl>
            <c:dLbl>
              <c:idx val="3"/>
              <c:layout>
                <c:manualLayout>
                  <c:x val="0"/>
                  <c:y val="1.745394424465700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2779-4B2A-80A9-A0C2D41DC19A}"/>
                </c:ext>
              </c:extLst>
            </c:dLbl>
            <c:dLbl>
              <c:idx val="4"/>
              <c:layout>
                <c:manualLayout>
                  <c:x val="-1.8941794486927945E-17"/>
                  <c:y val="1.342996248507267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2779-4B2A-80A9-A0C2D41DC19A}"/>
                </c:ext>
              </c:extLst>
            </c:dLbl>
            <c:dLbl>
              <c:idx val="5"/>
              <c:layout>
                <c:manualLayout>
                  <c:x val="0"/>
                  <c:y val="2.125167336010701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2779-4B2A-80A9-A0C2D41DC19A}"/>
                </c:ext>
              </c:extLst>
            </c:dLbl>
            <c:dLbl>
              <c:idx val="6"/>
              <c:layout>
                <c:manualLayout>
                  <c:x val="-3.8019559804158025E-17"/>
                  <c:y val="2.125167336010709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2779-4B2A-80A9-A0C2D41DC19A}"/>
                </c:ext>
              </c:extLst>
            </c:dLbl>
            <c:dLbl>
              <c:idx val="7"/>
              <c:layout>
                <c:manualLayout>
                  <c:x val="-2.0751637377718524E-3"/>
                  <c:y val="1.275100401606417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2779-4B2A-80A9-A0C2D41DC19A}"/>
                </c:ext>
              </c:extLst>
            </c:dLbl>
            <c:dLbl>
              <c:idx val="8"/>
              <c:layout>
                <c:manualLayout>
                  <c:x val="0"/>
                  <c:y val="2.595458016593219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2779-4B2A-80A9-A0C2D41DC19A}"/>
                </c:ext>
              </c:extLst>
            </c:dLbl>
            <c:dLbl>
              <c:idx val="9"/>
              <c:layout>
                <c:manualLayout>
                  <c:x val="0"/>
                  <c:y val="2.125167336010709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2779-4B2A-80A9-A0C2D41DC19A}"/>
                </c:ext>
              </c:extLst>
            </c:dLbl>
            <c:dLbl>
              <c:idx val="10"/>
              <c:layout>
                <c:manualLayout>
                  <c:x val="-3.8019559804158025E-17"/>
                  <c:y val="1.275100401606425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2779-4B2A-80A9-A0C2D41DC19A}"/>
                </c:ext>
              </c:extLst>
            </c:dLbl>
            <c:dLbl>
              <c:idx val="12"/>
              <c:layout>
                <c:manualLayout>
                  <c:x val="0"/>
                  <c:y val="1.700133868808567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2779-4B2A-80A9-A0C2D41DC19A}"/>
                </c:ext>
              </c:extLst>
            </c:dLbl>
            <c:dLbl>
              <c:idx val="13"/>
              <c:layout>
                <c:manualLayout>
                  <c:x val="-4.1476362555662423E-3"/>
                  <c:y val="8.500669344042819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2779-4B2A-80A9-A0C2D41DC19A}"/>
                </c:ext>
              </c:extLst>
            </c:dLbl>
            <c:dLbl>
              <c:idx val="14"/>
              <c:layout>
                <c:manualLayout>
                  <c:x val="0"/>
                  <c:y val="1.700133868808563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2779-4B2A-80A9-A0C2D41DC19A}"/>
                </c:ext>
              </c:extLst>
            </c:dLbl>
            <c:dLbl>
              <c:idx val="15"/>
              <c:layout>
                <c:manualLayout>
                  <c:x val="0"/>
                  <c:y val="1.700133868808567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2779-4B2A-80A9-A0C2D41DC19A}"/>
                </c:ext>
              </c:extLst>
            </c:dLbl>
            <c:dLbl>
              <c:idx val="16"/>
              <c:layout>
                <c:manualLayout>
                  <c:x val="-7.603911960831605E-17"/>
                  <c:y val="-8.500669344042838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2779-4B2A-80A9-A0C2D41DC19A}"/>
                </c:ext>
              </c:extLst>
            </c:dLbl>
            <c:dLbl>
              <c:idx val="17"/>
              <c:layout>
                <c:manualLayout>
                  <c:x val="-7.6088458071274075E-17"/>
                  <c:y val="1.275100401606423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2779-4B2A-80A9-A0C2D41DC19A}"/>
                </c:ext>
              </c:extLst>
            </c:dLbl>
            <c:dLbl>
              <c:idx val="18"/>
              <c:layout>
                <c:manualLayout>
                  <c:x val="0"/>
                  <c:y val="2.550200803212851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2779-4B2A-80A9-A0C2D41DC19A}"/>
                </c:ext>
              </c:extLst>
            </c:dLbl>
            <c:dLbl>
              <c:idx val="19"/>
              <c:layout>
                <c:manualLayout>
                  <c:x val="-2.0738181277831212E-3"/>
                  <c:y val="2.125167336010707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2779-4B2A-80A9-A0C2D41DC19A}"/>
                </c:ext>
              </c:extLst>
            </c:dLbl>
            <c:dLbl>
              <c:idx val="20"/>
              <c:layout>
                <c:manualLayout>
                  <c:x val="0"/>
                  <c:y val="1.700133868808569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2779-4B2A-80A9-A0C2D41DC19A}"/>
                </c:ext>
              </c:extLst>
            </c:dLbl>
            <c:dLbl>
              <c:idx val="21"/>
              <c:layout>
                <c:manualLayout>
                  <c:x val="-7.603911960831605E-17"/>
                  <c:y val="-1.275100401606427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2779-4B2A-80A9-A0C2D41DC19A}"/>
                </c:ext>
              </c:extLst>
            </c:dLbl>
            <c:dLbl>
              <c:idx val="22"/>
              <c:layout>
                <c:manualLayout>
                  <c:x val="-1.5217691614254815E-16"/>
                  <c:y val="2.975234270414993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2779-4B2A-80A9-A0C2D41DC19A}"/>
                </c:ext>
              </c:extLst>
            </c:dLbl>
            <c:dLbl>
              <c:idx val="23"/>
              <c:layout>
                <c:manualLayout>
                  <c:x val="0"/>
                  <c:y val="8.500669344042838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2779-4B2A-80A9-A0C2D41DC19A}"/>
                </c:ext>
              </c:extLst>
            </c:dLbl>
            <c:dLbl>
              <c:idx val="24"/>
              <c:layout>
                <c:manualLayout>
                  <c:x val="-2.0738181277830448E-3"/>
                  <c:y val="8.500669344042838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2779-4B2A-80A9-A0C2D41DC19A}"/>
                </c:ext>
              </c:extLst>
            </c:dLbl>
            <c:dLbl>
              <c:idx val="25"/>
              <c:layout>
                <c:manualLayout>
                  <c:x val="-2.0751637377718524E-3"/>
                  <c:y val="1.700133868808567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7-2779-4B2A-80A9-A0C2D41DC19A}"/>
                </c:ext>
              </c:extLst>
            </c:dLbl>
            <c:dLbl>
              <c:idx val="26"/>
              <c:layout>
                <c:manualLayout>
                  <c:x val="-4.1476094013130601E-3"/>
                  <c:y val="2.147792600424129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8-2779-4B2A-80A9-A0C2D41DC19A}"/>
                </c:ext>
              </c:extLst>
            </c:dLbl>
            <c:dLbl>
              <c:idx val="27"/>
              <c:layout>
                <c:manualLayout>
                  <c:x val="0"/>
                  <c:y val="-1.70013386880856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9-2779-4B2A-80A9-A0C2D41DC19A}"/>
                </c:ext>
              </c:extLst>
            </c:dLbl>
            <c:dLbl>
              <c:idx val="28"/>
              <c:layout>
                <c:manualLayout>
                  <c:x val="0"/>
                  <c:y val="3.437994099250039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A-2779-4B2A-80A9-A0C2D41DC19A}"/>
                </c:ext>
              </c:extLst>
            </c:dLbl>
            <c:dLbl>
              <c:idx val="29"/>
              <c:layout>
                <c:manualLayout>
                  <c:x val="0"/>
                  <c:y val="8.802417522679602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B-2779-4B2A-80A9-A0C2D41DC19A}"/>
                </c:ext>
              </c:extLst>
            </c:dLbl>
            <c:dLbl>
              <c:idx val="30"/>
              <c:layout>
                <c:manualLayout>
                  <c:x val="2.0738860550442275E-3"/>
                  <c:y val="3.028034352692089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C-2779-4B2A-80A9-A0C2D41DC19A}"/>
                </c:ext>
              </c:extLst>
            </c:dLbl>
            <c:dLbl>
              <c:idx val="32"/>
              <c:layout>
                <c:manualLayout>
                  <c:x val="0"/>
                  <c:y val="3.87057043534891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D-2779-4B2A-80A9-A0C2D41DC19A}"/>
                </c:ext>
              </c:extLst>
            </c:dLbl>
            <c:dLbl>
              <c:idx val="33"/>
              <c:layout>
                <c:manualLayout>
                  <c:x val="6.2288173512638403E-3"/>
                  <c:y val="2.162881680494349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E-2779-4B2A-80A9-A0C2D41DC19A}"/>
                </c:ext>
              </c:extLst>
            </c:dLbl>
            <c:dLbl>
              <c:idx val="34"/>
              <c:layout>
                <c:manualLayout>
                  <c:x val="0"/>
                  <c:y val="1.700133868808563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F-2779-4B2A-80A9-A0C2D41DC19A}"/>
                </c:ext>
              </c:extLst>
            </c:dLbl>
            <c:dLbl>
              <c:idx val="35"/>
              <c:layout>
                <c:manualLayout>
                  <c:x val="0"/>
                  <c:y val="3.460610688790959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0-2779-4B2A-80A9-A0C2D41DC19A}"/>
                </c:ext>
              </c:extLst>
            </c:dLbl>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'グラフ用（コロナ倒産）'!$B$2:$AK$3</c:f>
              <c:multiLvlStrCache>
                <c:ptCount val="36"/>
                <c:lvl>
                  <c:pt idx="0">
                    <c:v>2
月</c:v>
                  </c:pt>
                  <c:pt idx="1">
                    <c:v>3
月</c:v>
                  </c:pt>
                  <c:pt idx="2">
                    <c:v>4
月</c:v>
                  </c:pt>
                  <c:pt idx="3">
                    <c:v>5
月</c:v>
                  </c:pt>
                  <c:pt idx="4">
                    <c:v>6
月</c:v>
                  </c:pt>
                  <c:pt idx="5">
                    <c:v>7
月</c:v>
                  </c:pt>
                  <c:pt idx="6">
                    <c:v>8
月</c:v>
                  </c:pt>
                  <c:pt idx="7">
                    <c:v>9
月</c:v>
                  </c:pt>
                  <c:pt idx="8">
                    <c:v>10
月</c:v>
                  </c:pt>
                  <c:pt idx="9">
                    <c:v>11
月</c:v>
                  </c:pt>
                  <c:pt idx="10">
                    <c:v>12
月</c:v>
                  </c:pt>
                  <c:pt idx="11">
                    <c:v>1
月</c:v>
                  </c:pt>
                  <c:pt idx="12">
                    <c:v>2
月</c:v>
                  </c:pt>
                  <c:pt idx="13">
                    <c:v>3
月</c:v>
                  </c:pt>
                  <c:pt idx="14">
                    <c:v>4
月</c:v>
                  </c:pt>
                  <c:pt idx="15">
                    <c:v>5
月</c:v>
                  </c:pt>
                  <c:pt idx="16">
                    <c:v>6
月</c:v>
                  </c:pt>
                  <c:pt idx="17">
                    <c:v>7
月</c:v>
                  </c:pt>
                  <c:pt idx="18">
                    <c:v>8
月</c:v>
                  </c:pt>
                  <c:pt idx="19">
                    <c:v>9
月</c:v>
                  </c:pt>
                  <c:pt idx="20">
                    <c:v>10
月</c:v>
                  </c:pt>
                  <c:pt idx="21">
                    <c:v>11
月</c:v>
                  </c:pt>
                  <c:pt idx="22">
                    <c:v>12
月</c:v>
                  </c:pt>
                  <c:pt idx="23">
                    <c:v>1
月</c:v>
                  </c:pt>
                  <c:pt idx="24">
                    <c:v>2
月</c:v>
                  </c:pt>
                  <c:pt idx="25">
                    <c:v>3
月</c:v>
                  </c:pt>
                  <c:pt idx="26">
                    <c:v>4
月</c:v>
                  </c:pt>
                  <c:pt idx="27">
                    <c:v>5
月</c:v>
                  </c:pt>
                  <c:pt idx="28">
                    <c:v>6
月</c:v>
                  </c:pt>
                  <c:pt idx="29">
                    <c:v>7
月</c:v>
                  </c:pt>
                  <c:pt idx="30">
                    <c:v>8
月</c:v>
                  </c:pt>
                  <c:pt idx="31">
                    <c:v>9
月</c:v>
                  </c:pt>
                  <c:pt idx="32">
                    <c:v>10
月</c:v>
                  </c:pt>
                  <c:pt idx="33">
                    <c:v>11
月</c:v>
                  </c:pt>
                  <c:pt idx="34">
                    <c:v>12
月</c:v>
                  </c:pt>
                  <c:pt idx="35">
                    <c:v>1
月</c:v>
                  </c:pt>
                </c:lvl>
                <c:lvl>
                  <c:pt idx="0">
                    <c:v>2020年</c:v>
                  </c:pt>
                  <c:pt idx="11">
                    <c:v>2021年</c:v>
                  </c:pt>
                  <c:pt idx="23">
                    <c:v>2022年</c:v>
                  </c:pt>
                  <c:pt idx="35">
                    <c:v>2023年</c:v>
                  </c:pt>
                </c:lvl>
              </c:multiLvlStrCache>
            </c:multiLvlStrRef>
          </c:cat>
          <c:val>
            <c:numRef>
              <c:f>'グラフ用（コロナ倒産）'!$B$4:$AK$4</c:f>
              <c:numCache>
                <c:formatCode>#,##0_);[Red]\(#,##0\)</c:formatCode>
                <c:ptCount val="36"/>
                <c:pt idx="0">
                  <c:v>1</c:v>
                </c:pt>
                <c:pt idx="1">
                  <c:v>15</c:v>
                </c:pt>
                <c:pt idx="2">
                  <c:v>69</c:v>
                </c:pt>
                <c:pt idx="3">
                  <c:v>67</c:v>
                </c:pt>
                <c:pt idx="4">
                  <c:v>108</c:v>
                </c:pt>
                <c:pt idx="5">
                  <c:v>101</c:v>
                </c:pt>
                <c:pt idx="6">
                  <c:v>88</c:v>
                </c:pt>
                <c:pt idx="7">
                  <c:v>96</c:v>
                </c:pt>
                <c:pt idx="8">
                  <c:v>99</c:v>
                </c:pt>
                <c:pt idx="9">
                  <c:v>82</c:v>
                </c:pt>
                <c:pt idx="10">
                  <c:v>110</c:v>
                </c:pt>
                <c:pt idx="11">
                  <c:v>117</c:v>
                </c:pt>
                <c:pt idx="12">
                  <c:v>104</c:v>
                </c:pt>
                <c:pt idx="13">
                  <c:v>172</c:v>
                </c:pt>
                <c:pt idx="14">
                  <c:v>156</c:v>
                </c:pt>
                <c:pt idx="15">
                  <c:v>133</c:v>
                </c:pt>
                <c:pt idx="16">
                  <c:v>137</c:v>
                </c:pt>
                <c:pt idx="17">
                  <c:v>161</c:v>
                </c:pt>
                <c:pt idx="18">
                  <c:v>126</c:v>
                </c:pt>
                <c:pt idx="19">
                  <c:v>167</c:v>
                </c:pt>
                <c:pt idx="20">
                  <c:v>155</c:v>
                </c:pt>
                <c:pt idx="21">
                  <c:v>156</c:v>
                </c:pt>
                <c:pt idx="22">
                  <c:v>159</c:v>
                </c:pt>
                <c:pt idx="23">
                  <c:v>164</c:v>
                </c:pt>
                <c:pt idx="24">
                  <c:v>132</c:v>
                </c:pt>
                <c:pt idx="25">
                  <c:v>202</c:v>
                </c:pt>
                <c:pt idx="26">
                  <c:v>178</c:v>
                </c:pt>
                <c:pt idx="27">
                  <c:v>180</c:v>
                </c:pt>
                <c:pt idx="28">
                  <c:v>187</c:v>
                </c:pt>
                <c:pt idx="29">
                  <c:v>192</c:v>
                </c:pt>
                <c:pt idx="30">
                  <c:v>222</c:v>
                </c:pt>
                <c:pt idx="31">
                  <c:v>233</c:v>
                </c:pt>
                <c:pt idx="32">
                  <c:v>207</c:v>
                </c:pt>
                <c:pt idx="33">
                  <c:v>210</c:v>
                </c:pt>
                <c:pt idx="34">
                  <c:v>220</c:v>
                </c:pt>
                <c:pt idx="35">
                  <c:v>213</c:v>
                </c:pt>
              </c:numCache>
            </c:numRef>
          </c:val>
          <c:extLst>
            <c:ext xmlns:c16="http://schemas.microsoft.com/office/drawing/2014/chart" uri="{C3380CC4-5D6E-409C-BE32-E72D297353CC}">
              <c16:uniqueId val="{00000021-2779-4B2A-80A9-A0C2D41DC19A}"/>
            </c:ext>
          </c:extLst>
        </c:ser>
        <c:dLbls>
          <c:showLegendKey val="0"/>
          <c:showVal val="0"/>
          <c:showCatName val="0"/>
          <c:showSerName val="0"/>
          <c:showPercent val="0"/>
          <c:showBubbleSize val="0"/>
        </c:dLbls>
        <c:gapWidth val="150"/>
        <c:overlap val="-27"/>
        <c:axId val="491500120"/>
        <c:axId val="491491920"/>
      </c:barChart>
      <c:catAx>
        <c:axId val="491500120"/>
        <c:scaling>
          <c:orientation val="minMax"/>
        </c:scaling>
        <c:delete val="0"/>
        <c:axPos val="b"/>
        <c:numFmt formatCode="General" sourceLinked="0"/>
        <c:majorTickMark val="none"/>
        <c:minorTickMark val="none"/>
        <c:tickLblPos val="nextTo"/>
        <c:spPr>
          <a:noFill/>
          <a:ln w="9525" cap="flat" cmpd="sng" algn="ctr">
            <a:noFill/>
            <a:round/>
          </a:ln>
          <a:effectLst/>
        </c:spPr>
        <c:txPr>
          <a:bodyPr rot="0" spcFirstLastPara="1" vertOverflow="ellipsis" wrap="square" anchor="ctr" anchorCtr="1"/>
          <a:lstStyle/>
          <a:p>
            <a:pPr>
              <a:defRPr sz="9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491491920"/>
        <c:crosses val="autoZero"/>
        <c:auto val="1"/>
        <c:lblAlgn val="ctr"/>
        <c:lblOffset val="100"/>
        <c:tickLblSkip val="1"/>
        <c:tickMarkSkip val="1"/>
        <c:noMultiLvlLbl val="0"/>
      </c:catAx>
      <c:valAx>
        <c:axId val="491491920"/>
        <c:scaling>
          <c:orientation val="minMax"/>
          <c:max val="240"/>
        </c:scaling>
        <c:delete val="0"/>
        <c:axPos val="l"/>
        <c:majorGridlines>
          <c:spPr>
            <a:ln w="9525" cap="flat" cmpd="sng" algn="ctr">
              <a:solidFill>
                <a:schemeClr val="tx1">
                  <a:lumMod val="15000"/>
                  <a:lumOff val="85000"/>
                </a:schemeClr>
              </a:solidFill>
              <a:round/>
            </a:ln>
            <a:effectLst/>
          </c:spPr>
        </c:majorGridlines>
        <c:numFmt formatCode="#,##0_);[Red]\(#,##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491500120"/>
        <c:crosses val="autoZero"/>
        <c:crossBetween val="between"/>
        <c:majorUnit val="20"/>
      </c:valAx>
      <c:spPr>
        <a:noFill/>
        <a:ln>
          <a:noFill/>
        </a:ln>
        <a:effectLst/>
      </c:spPr>
    </c:plotArea>
    <c:plotVisOnly val="1"/>
    <c:dispBlanksAs val="gap"/>
    <c:showDLblsOverMax val="0"/>
  </c:chart>
  <c:spPr>
    <a:noFill/>
    <a:ln w="9525" cap="flat" cmpd="sng" algn="ctr">
      <a:noFill/>
      <a:round/>
    </a:ln>
    <a:effectLst/>
  </c:spPr>
  <c:txPr>
    <a:bodyPr/>
    <a:lstStyle/>
    <a:p>
      <a:pPr>
        <a:defRPr>
          <a:solidFill>
            <a:sysClr val="windowText" lastClr="000000"/>
          </a:solidFill>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7179659498207884E-2"/>
          <c:y val="0.12450980392156863"/>
          <c:w val="0.89789023297491044"/>
          <c:h val="0.68865686274509808"/>
        </c:manualLayout>
      </c:layout>
      <c:barChart>
        <c:barDir val="col"/>
        <c:grouping val="clustered"/>
        <c:varyColors val="0"/>
        <c:ser>
          <c:idx val="0"/>
          <c:order val="0"/>
          <c:tx>
            <c:strRef>
              <c:f>倒産件数!$A$4</c:f>
              <c:strCache>
                <c:ptCount val="1"/>
                <c:pt idx="0">
                  <c:v>大阪</c:v>
                </c:pt>
              </c:strCache>
            </c:strRef>
          </c:tx>
          <c:spPr>
            <a:solidFill>
              <a:schemeClr val="accent1"/>
            </a:solidFill>
            <a:ln>
              <a:noFill/>
            </a:ln>
            <a:effectLst/>
          </c:spPr>
          <c:invertIfNegative val="0"/>
          <c:dLbls>
            <c:dLbl>
              <c:idx val="2"/>
              <c:layout>
                <c:manualLayout>
                  <c:x val="0"/>
                  <c:y val="5.187908496732026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B90-4340-A918-D4476C586DAA}"/>
                </c:ext>
              </c:extLst>
            </c:dLbl>
            <c:dLbl>
              <c:idx val="3"/>
              <c:layout>
                <c:manualLayout>
                  <c:x val="0"/>
                  <c:y val="4.150326797385620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B90-4340-A918-D4476C586DAA}"/>
                </c:ext>
              </c:extLst>
            </c:dLbl>
            <c:dLbl>
              <c:idx val="4"/>
              <c:layout>
                <c:manualLayout>
                  <c:x val="0"/>
                  <c:y val="3.112745098039215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3B90-4340-A918-D4476C586DAA}"/>
                </c:ext>
              </c:extLst>
            </c:dLbl>
            <c:dLbl>
              <c:idx val="5"/>
              <c:layout>
                <c:manualLayout>
                  <c:x val="-5.2157402252210937E-17"/>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3B90-4340-A918-D4476C586DAA}"/>
                </c:ext>
              </c:extLst>
            </c:dLbl>
            <c:dLbl>
              <c:idx val="10"/>
              <c:layout>
                <c:manualLayout>
                  <c:x val="2.8449820788530467E-3"/>
                  <c:y val="5.187908496732016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3B90-4340-A918-D4476C586DAA}"/>
                </c:ext>
              </c:extLst>
            </c:dLbl>
            <c:dLbl>
              <c:idx val="11"/>
              <c:layout>
                <c:manualLayout>
                  <c:x val="0"/>
                  <c:y val="4.150326797385620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3B90-4340-A918-D4476C586DAA}"/>
                </c:ext>
              </c:extLst>
            </c:dLbl>
            <c:spPr>
              <a:noFill/>
              <a:ln>
                <a:noFill/>
              </a:ln>
              <a:effectLst/>
            </c:spPr>
            <c:txPr>
              <a:bodyPr rot="0" spcFirstLastPara="1" vertOverflow="ellipsis" vert="horz" wrap="square" anchor="ctr" anchorCtr="1"/>
              <a:lstStyle/>
              <a:p>
                <a:pPr>
                  <a:defRPr sz="7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倒産件数!$B$2:$M$2</c:f>
              <c:strCache>
                <c:ptCount val="12"/>
                <c:pt idx="0">
                  <c:v>2011年</c:v>
                </c:pt>
                <c:pt idx="1">
                  <c:v>2012年</c:v>
                </c:pt>
                <c:pt idx="2">
                  <c:v>2013年</c:v>
                </c:pt>
                <c:pt idx="3">
                  <c:v>2014年</c:v>
                </c:pt>
                <c:pt idx="4">
                  <c:v>2015年</c:v>
                </c:pt>
                <c:pt idx="5">
                  <c:v>2016年</c:v>
                </c:pt>
                <c:pt idx="6">
                  <c:v>2017年</c:v>
                </c:pt>
                <c:pt idx="7">
                  <c:v>2018年</c:v>
                </c:pt>
                <c:pt idx="8">
                  <c:v>2019年</c:v>
                </c:pt>
                <c:pt idx="9">
                  <c:v>2020年</c:v>
                </c:pt>
                <c:pt idx="10">
                  <c:v>2021年</c:v>
                </c:pt>
                <c:pt idx="11">
                  <c:v>2022年</c:v>
                </c:pt>
              </c:strCache>
            </c:strRef>
          </c:cat>
          <c:val>
            <c:numRef>
              <c:f>倒産件数!$B$4:$M$4</c:f>
              <c:numCache>
                <c:formatCode>#,##0_ </c:formatCode>
                <c:ptCount val="12"/>
                <c:pt idx="0">
                  <c:v>1515</c:v>
                </c:pt>
                <c:pt idx="1">
                  <c:v>1553</c:v>
                </c:pt>
                <c:pt idx="2">
                  <c:v>1364</c:v>
                </c:pt>
                <c:pt idx="3">
                  <c:v>1245</c:v>
                </c:pt>
                <c:pt idx="4">
                  <c:v>1175</c:v>
                </c:pt>
                <c:pt idx="5">
                  <c:v>1137</c:v>
                </c:pt>
                <c:pt idx="6">
                  <c:v>1238</c:v>
                </c:pt>
                <c:pt idx="7">
                  <c:v>1100</c:v>
                </c:pt>
                <c:pt idx="8">
                  <c:v>1195</c:v>
                </c:pt>
                <c:pt idx="9">
                  <c:v>1146</c:v>
                </c:pt>
                <c:pt idx="10">
                  <c:v>842</c:v>
                </c:pt>
                <c:pt idx="11">
                  <c:v>835</c:v>
                </c:pt>
              </c:numCache>
            </c:numRef>
          </c:val>
          <c:extLst>
            <c:ext xmlns:c16="http://schemas.microsoft.com/office/drawing/2014/chart" uri="{C3380CC4-5D6E-409C-BE32-E72D297353CC}">
              <c16:uniqueId val="{00000006-3B90-4340-A918-D4476C586DAA}"/>
            </c:ext>
          </c:extLst>
        </c:ser>
        <c:dLbls>
          <c:showLegendKey val="0"/>
          <c:showVal val="0"/>
          <c:showCatName val="0"/>
          <c:showSerName val="0"/>
          <c:showPercent val="0"/>
          <c:showBubbleSize val="0"/>
        </c:dLbls>
        <c:gapWidth val="200"/>
        <c:overlap val="-27"/>
        <c:axId val="422634568"/>
        <c:axId val="422641784"/>
      </c:barChart>
      <c:catAx>
        <c:axId val="4226345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7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422641784"/>
        <c:crosses val="autoZero"/>
        <c:auto val="1"/>
        <c:lblAlgn val="ctr"/>
        <c:lblOffset val="100"/>
        <c:noMultiLvlLbl val="0"/>
      </c:catAx>
      <c:valAx>
        <c:axId val="422641784"/>
        <c:scaling>
          <c:orientation val="minMax"/>
          <c:max val="1600"/>
          <c:min val="500"/>
        </c:scaling>
        <c:delete val="0"/>
        <c:axPos val="l"/>
        <c:majorGridlines>
          <c:spPr>
            <a:ln w="9525" cap="flat" cmpd="sng" algn="ctr">
              <a:solidFill>
                <a:schemeClr val="tx1">
                  <a:lumMod val="15000"/>
                  <a:lumOff val="85000"/>
                </a:schemeClr>
              </a:solidFill>
              <a:round/>
            </a:ln>
            <a:effectLst/>
          </c:spPr>
        </c:majorGridlines>
        <c:numFmt formatCode="#,##0_ " sourceLinked="1"/>
        <c:majorTickMark val="none"/>
        <c:minorTickMark val="none"/>
        <c:tickLblPos val="nextTo"/>
        <c:spPr>
          <a:noFill/>
          <a:ln>
            <a:noFill/>
          </a:ln>
          <a:effectLst/>
        </c:spPr>
        <c:txPr>
          <a:bodyPr rot="-60000000" spcFirstLastPara="1" vertOverflow="ellipsis" vert="horz" wrap="square" anchor="ctr" anchorCtr="1"/>
          <a:lstStyle/>
          <a:p>
            <a:pPr>
              <a:defRPr sz="7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422634568"/>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sz="700">
          <a:solidFill>
            <a:sysClr val="windowText" lastClr="000000"/>
          </a:solidFill>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9555331541218636E-2"/>
          <c:y val="0.11413398692810457"/>
          <c:w val="0.88512522401433691"/>
          <c:h val="0.6874035947712418"/>
        </c:manualLayout>
      </c:layout>
      <c:barChart>
        <c:barDir val="col"/>
        <c:grouping val="clustered"/>
        <c:varyColors val="0"/>
        <c:ser>
          <c:idx val="0"/>
          <c:order val="0"/>
          <c:tx>
            <c:strRef>
              <c:f>倒産件数!$A$3</c:f>
              <c:strCache>
                <c:ptCount val="1"/>
                <c:pt idx="0">
                  <c:v>全国</c:v>
                </c:pt>
              </c:strCache>
            </c:strRef>
          </c:tx>
          <c:spPr>
            <a:solidFill>
              <a:schemeClr val="accent1"/>
            </a:solidFill>
            <a:ln>
              <a:noFill/>
            </a:ln>
            <a:effectLst/>
          </c:spPr>
          <c:invertIfNegative val="0"/>
          <c:dLbls>
            <c:dLbl>
              <c:idx val="0"/>
              <c:layout>
                <c:manualLayout>
                  <c:x val="0"/>
                  <c:y val="3.112745098039214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147-4AA4-96C2-798EF498B665}"/>
                </c:ext>
              </c:extLst>
            </c:dLbl>
            <c:dLbl>
              <c:idx val="1"/>
              <c:layout>
                <c:manualLayout>
                  <c:x val="-2.6078701126105469E-17"/>
                  <c:y val="2.075163398692810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147-4AA4-96C2-798EF498B665}"/>
                </c:ext>
              </c:extLst>
            </c:dLbl>
            <c:dLbl>
              <c:idx val="2"/>
              <c:layout>
                <c:manualLayout>
                  <c:x val="-5.2157402252210937E-17"/>
                  <c:y val="2.075163398692810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7147-4AA4-96C2-798EF498B665}"/>
                </c:ext>
              </c:extLst>
            </c:dLbl>
            <c:dLbl>
              <c:idx val="3"/>
              <c:layout>
                <c:manualLayout>
                  <c:x val="-5.2157402252210937E-17"/>
                  <c:y val="6.225490196078431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7147-4AA4-96C2-798EF498B665}"/>
                </c:ext>
              </c:extLst>
            </c:dLbl>
            <c:dLbl>
              <c:idx val="4"/>
              <c:layout>
                <c:manualLayout>
                  <c:x val="5.2157402252210937E-17"/>
                  <c:y val="4.150326797385615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7147-4AA4-96C2-798EF498B665}"/>
                </c:ext>
              </c:extLst>
            </c:dLbl>
            <c:dLbl>
              <c:idx val="5"/>
              <c:layout>
                <c:manualLayout>
                  <c:x val="-5.2157402252210937E-17"/>
                  <c:y val="3.112745098039210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7147-4AA4-96C2-798EF498B665}"/>
                </c:ext>
              </c:extLst>
            </c:dLbl>
            <c:dLbl>
              <c:idx val="6"/>
              <c:layout>
                <c:manualLayout>
                  <c:x val="0"/>
                  <c:y val="3.112745098039210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7147-4AA4-96C2-798EF498B665}"/>
                </c:ext>
              </c:extLst>
            </c:dLbl>
            <c:dLbl>
              <c:idx val="7"/>
              <c:layout>
                <c:manualLayout>
                  <c:x val="0"/>
                  <c:y val="2.075163398692810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7147-4AA4-96C2-798EF498B665}"/>
                </c:ext>
              </c:extLst>
            </c:dLbl>
            <c:dLbl>
              <c:idx val="8"/>
              <c:layout>
                <c:manualLayout>
                  <c:x val="-1.0431480450442187E-16"/>
                  <c:y val="2.075163398692810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7147-4AA4-96C2-798EF498B665}"/>
                </c:ext>
              </c:extLst>
            </c:dLbl>
            <c:dLbl>
              <c:idx val="9"/>
              <c:layout>
                <c:manualLayout>
                  <c:x val="0"/>
                  <c:y val="3.112745098039215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7147-4AA4-96C2-798EF498B665}"/>
                </c:ext>
              </c:extLst>
            </c:dLbl>
            <c:dLbl>
              <c:idx val="10"/>
              <c:layout>
                <c:manualLayout>
                  <c:x val="0"/>
                  <c:y val="1.037581699346405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7147-4AA4-96C2-798EF498B665}"/>
                </c:ext>
              </c:extLst>
            </c:dLbl>
            <c:dLbl>
              <c:idx val="11"/>
              <c:layout>
                <c:manualLayout>
                  <c:x val="-1.0431480450442187E-16"/>
                  <c:y val="3.112745098039215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7147-4AA4-96C2-798EF498B665}"/>
                </c:ext>
              </c:extLst>
            </c:dLbl>
            <c:spPr>
              <a:noFill/>
              <a:ln>
                <a:noFill/>
              </a:ln>
              <a:effectLst/>
            </c:spPr>
            <c:txPr>
              <a:bodyPr rot="0" spcFirstLastPara="1" vertOverflow="ellipsis" vert="horz" wrap="square" anchor="ctr" anchorCtr="1"/>
              <a:lstStyle/>
              <a:p>
                <a:pPr>
                  <a:defRPr sz="7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倒産件数!$B$2:$M$2</c:f>
              <c:strCache>
                <c:ptCount val="12"/>
                <c:pt idx="0">
                  <c:v>2011年</c:v>
                </c:pt>
                <c:pt idx="1">
                  <c:v>2012年</c:v>
                </c:pt>
                <c:pt idx="2">
                  <c:v>2013年</c:v>
                </c:pt>
                <c:pt idx="3">
                  <c:v>2014年</c:v>
                </c:pt>
                <c:pt idx="4">
                  <c:v>2015年</c:v>
                </c:pt>
                <c:pt idx="5">
                  <c:v>2016年</c:v>
                </c:pt>
                <c:pt idx="6">
                  <c:v>2017年</c:v>
                </c:pt>
                <c:pt idx="7">
                  <c:v>2018年</c:v>
                </c:pt>
                <c:pt idx="8">
                  <c:v>2019年</c:v>
                </c:pt>
                <c:pt idx="9">
                  <c:v>2020年</c:v>
                </c:pt>
                <c:pt idx="10">
                  <c:v>2021年</c:v>
                </c:pt>
                <c:pt idx="11">
                  <c:v>2022年</c:v>
                </c:pt>
              </c:strCache>
            </c:strRef>
          </c:cat>
          <c:val>
            <c:numRef>
              <c:f>倒産件数!$B$3:$M$3</c:f>
              <c:numCache>
                <c:formatCode>#,##0_ </c:formatCode>
                <c:ptCount val="12"/>
                <c:pt idx="0">
                  <c:v>11369</c:v>
                </c:pt>
                <c:pt idx="1">
                  <c:v>11129</c:v>
                </c:pt>
                <c:pt idx="2">
                  <c:v>10332</c:v>
                </c:pt>
                <c:pt idx="3">
                  <c:v>9180</c:v>
                </c:pt>
                <c:pt idx="4">
                  <c:v>8517</c:v>
                </c:pt>
                <c:pt idx="5">
                  <c:v>8164</c:v>
                </c:pt>
                <c:pt idx="6">
                  <c:v>8376</c:v>
                </c:pt>
                <c:pt idx="7">
                  <c:v>8063</c:v>
                </c:pt>
                <c:pt idx="8">
                  <c:v>8354</c:v>
                </c:pt>
                <c:pt idx="9">
                  <c:v>7809</c:v>
                </c:pt>
                <c:pt idx="10">
                  <c:v>6015</c:v>
                </c:pt>
                <c:pt idx="11">
                  <c:v>6376</c:v>
                </c:pt>
              </c:numCache>
            </c:numRef>
          </c:val>
          <c:extLst>
            <c:ext xmlns:c16="http://schemas.microsoft.com/office/drawing/2014/chart" uri="{C3380CC4-5D6E-409C-BE32-E72D297353CC}">
              <c16:uniqueId val="{0000000C-7147-4AA4-96C2-798EF498B665}"/>
            </c:ext>
          </c:extLst>
        </c:ser>
        <c:dLbls>
          <c:showLegendKey val="0"/>
          <c:showVal val="0"/>
          <c:showCatName val="0"/>
          <c:showSerName val="0"/>
          <c:showPercent val="0"/>
          <c:showBubbleSize val="0"/>
        </c:dLbls>
        <c:gapWidth val="200"/>
        <c:overlap val="-27"/>
        <c:axId val="400091240"/>
        <c:axId val="400086976"/>
      </c:barChart>
      <c:catAx>
        <c:axId val="4000912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7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400086976"/>
        <c:crosses val="autoZero"/>
        <c:auto val="1"/>
        <c:lblAlgn val="ctr"/>
        <c:lblOffset val="100"/>
        <c:noMultiLvlLbl val="0"/>
      </c:catAx>
      <c:valAx>
        <c:axId val="400086976"/>
        <c:scaling>
          <c:orientation val="minMax"/>
          <c:min val="5000"/>
        </c:scaling>
        <c:delete val="0"/>
        <c:axPos val="l"/>
        <c:majorGridlines>
          <c:spPr>
            <a:ln w="9525" cap="flat" cmpd="sng" algn="ctr">
              <a:solidFill>
                <a:schemeClr val="tx1">
                  <a:lumMod val="15000"/>
                  <a:lumOff val="85000"/>
                </a:schemeClr>
              </a:solidFill>
              <a:round/>
            </a:ln>
            <a:effectLst/>
          </c:spPr>
        </c:majorGridlines>
        <c:numFmt formatCode="#,##0_ " sourceLinked="1"/>
        <c:majorTickMark val="none"/>
        <c:minorTickMark val="none"/>
        <c:tickLblPos val="nextTo"/>
        <c:spPr>
          <a:noFill/>
          <a:ln>
            <a:noFill/>
          </a:ln>
          <a:effectLst/>
        </c:spPr>
        <c:txPr>
          <a:bodyPr rot="-60000000" spcFirstLastPara="1" vertOverflow="ellipsis" vert="horz" wrap="square" anchor="ctr" anchorCtr="1"/>
          <a:lstStyle/>
          <a:p>
            <a:pPr>
              <a:defRPr sz="7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400091240"/>
        <c:crosses val="autoZero"/>
        <c:crossBetween val="between"/>
        <c:majorUnit val="2500"/>
      </c:valAx>
      <c:spPr>
        <a:noFill/>
        <a:ln>
          <a:noFill/>
        </a:ln>
        <a:effectLst/>
      </c:spPr>
    </c:plotArea>
    <c:plotVisOnly val="1"/>
    <c:dispBlanksAs val="gap"/>
    <c:showDLblsOverMax val="0"/>
  </c:chart>
  <c:spPr>
    <a:noFill/>
    <a:ln w="9525" cap="flat" cmpd="sng" algn="ctr">
      <a:noFill/>
      <a:round/>
    </a:ln>
    <a:effectLst/>
  </c:spPr>
  <c:txPr>
    <a:bodyPr/>
    <a:lstStyle/>
    <a:p>
      <a:pPr>
        <a:defRPr sz="700">
          <a:solidFill>
            <a:sysClr val="windowText" lastClr="000000"/>
          </a:solidFill>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8983310931899637E-2"/>
          <c:y val="0.11140356306216523"/>
          <c:w val="0.90261648745519718"/>
          <c:h val="0.6458204901659309"/>
        </c:manualLayout>
      </c:layout>
      <c:lineChart>
        <c:grouping val="standard"/>
        <c:varyColors val="0"/>
        <c:ser>
          <c:idx val="1"/>
          <c:order val="0"/>
          <c:tx>
            <c:strRef>
              <c:f>'延べ宿泊者数、客室稼働率（グラフ用）'!$B$11</c:f>
              <c:strCache>
                <c:ptCount val="1"/>
                <c:pt idx="0">
                  <c:v>全体</c:v>
                </c:pt>
              </c:strCache>
            </c:strRef>
          </c:tx>
          <c:spPr>
            <a:ln w="31750" cap="rnd">
              <a:solidFill>
                <a:srgbClr val="FF0000"/>
              </a:solidFill>
              <a:round/>
            </a:ln>
            <a:effectLst/>
          </c:spPr>
          <c:marker>
            <c:symbol val="circle"/>
            <c:size val="6"/>
            <c:spPr>
              <a:solidFill>
                <a:srgbClr val="FF0000"/>
              </a:solidFill>
              <a:ln w="9525">
                <a:solidFill>
                  <a:srgbClr val="FF0000"/>
                </a:solidFill>
              </a:ln>
              <a:effectLst/>
            </c:spPr>
          </c:marker>
          <c:cat>
            <c:multiLvlStrRef>
              <c:f>'延べ宿泊者数、客室稼働率（グラフ用）'!$O$2:$AW$3</c:f>
              <c:multiLvlStrCache>
                <c:ptCount val="35"/>
                <c:lvl>
                  <c:pt idx="0">
                    <c:v>1月</c:v>
                  </c:pt>
                  <c:pt idx="1">
                    <c:v>2月</c:v>
                  </c:pt>
                  <c:pt idx="2">
                    <c:v>3月</c:v>
                  </c:pt>
                  <c:pt idx="3">
                    <c:v>4月</c:v>
                  </c:pt>
                  <c:pt idx="4">
                    <c:v>5月</c:v>
                  </c:pt>
                  <c:pt idx="5">
                    <c:v>6月</c:v>
                  </c:pt>
                  <c:pt idx="6">
                    <c:v>7月</c:v>
                  </c:pt>
                  <c:pt idx="7">
                    <c:v>8月</c:v>
                  </c:pt>
                  <c:pt idx="8">
                    <c:v>9月</c:v>
                  </c:pt>
                  <c:pt idx="9">
                    <c:v>10月</c:v>
                  </c:pt>
                  <c:pt idx="10">
                    <c:v>11月</c:v>
                  </c:pt>
                  <c:pt idx="11">
                    <c:v>12月</c:v>
                  </c:pt>
                  <c:pt idx="12">
                    <c:v>1月</c:v>
                  </c:pt>
                  <c:pt idx="13">
                    <c:v>2月</c:v>
                  </c:pt>
                  <c:pt idx="14">
                    <c:v>3月</c:v>
                  </c:pt>
                  <c:pt idx="15">
                    <c:v>4月</c:v>
                  </c:pt>
                  <c:pt idx="16">
                    <c:v>5月</c:v>
                  </c:pt>
                  <c:pt idx="17">
                    <c:v>6月</c:v>
                  </c:pt>
                  <c:pt idx="18">
                    <c:v>7月</c:v>
                  </c:pt>
                  <c:pt idx="19">
                    <c:v>8月</c:v>
                  </c:pt>
                  <c:pt idx="20">
                    <c:v>9月</c:v>
                  </c:pt>
                  <c:pt idx="21">
                    <c:v>10月</c:v>
                  </c:pt>
                  <c:pt idx="22">
                    <c:v>11月</c:v>
                  </c:pt>
                  <c:pt idx="23">
                    <c:v>12月</c:v>
                  </c:pt>
                  <c:pt idx="24">
                    <c:v>1月</c:v>
                  </c:pt>
                  <c:pt idx="25">
                    <c:v>2月</c:v>
                  </c:pt>
                  <c:pt idx="26">
                    <c:v>3月</c:v>
                  </c:pt>
                  <c:pt idx="27">
                    <c:v>4月</c:v>
                  </c:pt>
                  <c:pt idx="28">
                    <c:v>5月</c:v>
                  </c:pt>
                  <c:pt idx="29">
                    <c:v>6月</c:v>
                  </c:pt>
                  <c:pt idx="30">
                    <c:v>7月</c:v>
                  </c:pt>
                  <c:pt idx="31">
                    <c:v>8月</c:v>
                  </c:pt>
                  <c:pt idx="32">
                    <c:v>9月</c:v>
                  </c:pt>
                  <c:pt idx="33">
                    <c:v>10月</c:v>
                  </c:pt>
                  <c:pt idx="34">
                    <c:v>11月</c:v>
                  </c:pt>
                </c:lvl>
                <c:lvl>
                  <c:pt idx="0">
                    <c:v>2020年</c:v>
                  </c:pt>
                  <c:pt idx="12">
                    <c:v>2021年</c:v>
                  </c:pt>
                  <c:pt idx="24">
                    <c:v>2022年</c:v>
                  </c:pt>
                </c:lvl>
              </c:multiLvlStrCache>
            </c:multiLvlStrRef>
          </c:cat>
          <c:val>
            <c:numRef>
              <c:f>'延べ宿泊者数、客室稼働率（グラフ用）'!$O$11:$AW$11</c:f>
              <c:numCache>
                <c:formatCode>#,##0.0</c:formatCode>
                <c:ptCount val="35"/>
                <c:pt idx="0">
                  <c:v>66.900000000000006</c:v>
                </c:pt>
                <c:pt idx="1">
                  <c:v>54.7</c:v>
                </c:pt>
                <c:pt idx="2">
                  <c:v>25.8</c:v>
                </c:pt>
                <c:pt idx="3">
                  <c:v>14.1</c:v>
                </c:pt>
                <c:pt idx="4">
                  <c:v>8.9</c:v>
                </c:pt>
                <c:pt idx="5">
                  <c:v>15.3</c:v>
                </c:pt>
                <c:pt idx="6">
                  <c:v>18.7</c:v>
                </c:pt>
                <c:pt idx="7">
                  <c:v>17.899999999999999</c:v>
                </c:pt>
                <c:pt idx="8">
                  <c:v>24</c:v>
                </c:pt>
                <c:pt idx="9">
                  <c:v>30.8</c:v>
                </c:pt>
                <c:pt idx="10">
                  <c:v>34</c:v>
                </c:pt>
                <c:pt idx="11">
                  <c:v>23.6</c:v>
                </c:pt>
                <c:pt idx="12">
                  <c:v>17.399999999999999</c:v>
                </c:pt>
                <c:pt idx="13">
                  <c:v>18.5</c:v>
                </c:pt>
                <c:pt idx="14">
                  <c:v>27.6</c:v>
                </c:pt>
                <c:pt idx="15">
                  <c:v>21.5</c:v>
                </c:pt>
                <c:pt idx="16">
                  <c:v>15.2</c:v>
                </c:pt>
                <c:pt idx="17">
                  <c:v>21</c:v>
                </c:pt>
                <c:pt idx="18">
                  <c:v>27.8</c:v>
                </c:pt>
                <c:pt idx="19">
                  <c:v>26.9</c:v>
                </c:pt>
                <c:pt idx="20">
                  <c:v>25.4</c:v>
                </c:pt>
                <c:pt idx="21">
                  <c:v>34.700000000000003</c:v>
                </c:pt>
                <c:pt idx="22">
                  <c:v>40.200000000000003</c:v>
                </c:pt>
                <c:pt idx="23">
                  <c:v>45.1</c:v>
                </c:pt>
                <c:pt idx="24">
                  <c:v>31.6</c:v>
                </c:pt>
                <c:pt idx="25">
                  <c:v>30.7</c:v>
                </c:pt>
                <c:pt idx="26">
                  <c:v>37.6</c:v>
                </c:pt>
                <c:pt idx="27">
                  <c:v>41.3</c:v>
                </c:pt>
                <c:pt idx="28">
                  <c:v>41.6</c:v>
                </c:pt>
                <c:pt idx="29">
                  <c:v>42.9</c:v>
                </c:pt>
                <c:pt idx="30">
                  <c:v>42.5</c:v>
                </c:pt>
                <c:pt idx="31">
                  <c:v>44.6</c:v>
                </c:pt>
                <c:pt idx="32">
                  <c:v>46.5</c:v>
                </c:pt>
                <c:pt idx="33">
                  <c:v>52.8</c:v>
                </c:pt>
                <c:pt idx="34">
                  <c:v>61.2</c:v>
                </c:pt>
              </c:numCache>
            </c:numRef>
          </c:val>
          <c:smooth val="0"/>
          <c:extLst>
            <c:ext xmlns:c16="http://schemas.microsoft.com/office/drawing/2014/chart" uri="{C3380CC4-5D6E-409C-BE32-E72D297353CC}">
              <c16:uniqueId val="{00000000-AC7F-45B1-896B-6AD7996060C6}"/>
            </c:ext>
          </c:extLst>
        </c:ser>
        <c:ser>
          <c:idx val="2"/>
          <c:order val="1"/>
          <c:tx>
            <c:strRef>
              <c:f>'延べ宿泊者数、客室稼働率（グラフ用）'!$B$12</c:f>
              <c:strCache>
                <c:ptCount val="1"/>
                <c:pt idx="0">
                  <c:v>旅館</c:v>
                </c:pt>
              </c:strCache>
            </c:strRef>
          </c:tx>
          <c:spPr>
            <a:ln w="19050" cap="rnd">
              <a:solidFill>
                <a:schemeClr val="accent1"/>
              </a:solidFill>
              <a:prstDash val="sysDot"/>
              <a:round/>
            </a:ln>
            <a:effectLst/>
          </c:spPr>
          <c:marker>
            <c:symbol val="square"/>
            <c:size val="6"/>
            <c:spPr>
              <a:noFill/>
              <a:ln w="9525">
                <a:solidFill>
                  <a:schemeClr val="accent1"/>
                </a:solidFill>
              </a:ln>
              <a:effectLst/>
            </c:spPr>
          </c:marker>
          <c:cat>
            <c:multiLvlStrRef>
              <c:f>'延べ宿泊者数、客室稼働率（グラフ用）'!$O$2:$AW$3</c:f>
              <c:multiLvlStrCache>
                <c:ptCount val="35"/>
                <c:lvl>
                  <c:pt idx="0">
                    <c:v>1月</c:v>
                  </c:pt>
                  <c:pt idx="1">
                    <c:v>2月</c:v>
                  </c:pt>
                  <c:pt idx="2">
                    <c:v>3月</c:v>
                  </c:pt>
                  <c:pt idx="3">
                    <c:v>4月</c:v>
                  </c:pt>
                  <c:pt idx="4">
                    <c:v>5月</c:v>
                  </c:pt>
                  <c:pt idx="5">
                    <c:v>6月</c:v>
                  </c:pt>
                  <c:pt idx="6">
                    <c:v>7月</c:v>
                  </c:pt>
                  <c:pt idx="7">
                    <c:v>8月</c:v>
                  </c:pt>
                  <c:pt idx="8">
                    <c:v>9月</c:v>
                  </c:pt>
                  <c:pt idx="9">
                    <c:v>10月</c:v>
                  </c:pt>
                  <c:pt idx="10">
                    <c:v>11月</c:v>
                  </c:pt>
                  <c:pt idx="11">
                    <c:v>12月</c:v>
                  </c:pt>
                  <c:pt idx="12">
                    <c:v>1月</c:v>
                  </c:pt>
                  <c:pt idx="13">
                    <c:v>2月</c:v>
                  </c:pt>
                  <c:pt idx="14">
                    <c:v>3月</c:v>
                  </c:pt>
                  <c:pt idx="15">
                    <c:v>4月</c:v>
                  </c:pt>
                  <c:pt idx="16">
                    <c:v>5月</c:v>
                  </c:pt>
                  <c:pt idx="17">
                    <c:v>6月</c:v>
                  </c:pt>
                  <c:pt idx="18">
                    <c:v>7月</c:v>
                  </c:pt>
                  <c:pt idx="19">
                    <c:v>8月</c:v>
                  </c:pt>
                  <c:pt idx="20">
                    <c:v>9月</c:v>
                  </c:pt>
                  <c:pt idx="21">
                    <c:v>10月</c:v>
                  </c:pt>
                  <c:pt idx="22">
                    <c:v>11月</c:v>
                  </c:pt>
                  <c:pt idx="23">
                    <c:v>12月</c:v>
                  </c:pt>
                  <c:pt idx="24">
                    <c:v>1月</c:v>
                  </c:pt>
                  <c:pt idx="25">
                    <c:v>2月</c:v>
                  </c:pt>
                  <c:pt idx="26">
                    <c:v>3月</c:v>
                  </c:pt>
                  <c:pt idx="27">
                    <c:v>4月</c:v>
                  </c:pt>
                  <c:pt idx="28">
                    <c:v>5月</c:v>
                  </c:pt>
                  <c:pt idx="29">
                    <c:v>6月</c:v>
                  </c:pt>
                  <c:pt idx="30">
                    <c:v>7月</c:v>
                  </c:pt>
                  <c:pt idx="31">
                    <c:v>8月</c:v>
                  </c:pt>
                  <c:pt idx="32">
                    <c:v>9月</c:v>
                  </c:pt>
                  <c:pt idx="33">
                    <c:v>10月</c:v>
                  </c:pt>
                  <c:pt idx="34">
                    <c:v>11月</c:v>
                  </c:pt>
                </c:lvl>
                <c:lvl>
                  <c:pt idx="0">
                    <c:v>2020年</c:v>
                  </c:pt>
                  <c:pt idx="12">
                    <c:v>2021年</c:v>
                  </c:pt>
                  <c:pt idx="24">
                    <c:v>2022年</c:v>
                  </c:pt>
                </c:lvl>
              </c:multiLvlStrCache>
            </c:multiLvlStrRef>
          </c:cat>
          <c:val>
            <c:numRef>
              <c:f>'延べ宿泊者数、客室稼働率（グラフ用）'!$O$12:$AW$12</c:f>
              <c:numCache>
                <c:formatCode>#,##0.0</c:formatCode>
                <c:ptCount val="35"/>
                <c:pt idx="0">
                  <c:v>42.6</c:v>
                </c:pt>
                <c:pt idx="1">
                  <c:v>30.5</c:v>
                </c:pt>
                <c:pt idx="2">
                  <c:v>19.2</c:v>
                </c:pt>
                <c:pt idx="3">
                  <c:v>2.8</c:v>
                </c:pt>
                <c:pt idx="4">
                  <c:v>2.4</c:v>
                </c:pt>
                <c:pt idx="5">
                  <c:v>16.899999999999999</c:v>
                </c:pt>
                <c:pt idx="6">
                  <c:v>25.1</c:v>
                </c:pt>
                <c:pt idx="7">
                  <c:v>30.9</c:v>
                </c:pt>
                <c:pt idx="8">
                  <c:v>25.8</c:v>
                </c:pt>
                <c:pt idx="9">
                  <c:v>25.8</c:v>
                </c:pt>
                <c:pt idx="10">
                  <c:v>27.4</c:v>
                </c:pt>
                <c:pt idx="11">
                  <c:v>16.399999999999999</c:v>
                </c:pt>
                <c:pt idx="12">
                  <c:v>11.9</c:v>
                </c:pt>
                <c:pt idx="13">
                  <c:v>9.1</c:v>
                </c:pt>
                <c:pt idx="14">
                  <c:v>16.8</c:v>
                </c:pt>
                <c:pt idx="15">
                  <c:v>12.6</c:v>
                </c:pt>
                <c:pt idx="16">
                  <c:v>9.1999999999999993</c:v>
                </c:pt>
                <c:pt idx="17">
                  <c:v>8.9</c:v>
                </c:pt>
                <c:pt idx="18">
                  <c:v>16.8</c:v>
                </c:pt>
                <c:pt idx="19">
                  <c:v>18.3</c:v>
                </c:pt>
                <c:pt idx="20">
                  <c:v>13.9</c:v>
                </c:pt>
                <c:pt idx="21">
                  <c:v>15.3</c:v>
                </c:pt>
                <c:pt idx="22">
                  <c:v>23.1</c:v>
                </c:pt>
                <c:pt idx="23">
                  <c:v>33</c:v>
                </c:pt>
                <c:pt idx="24">
                  <c:v>22</c:v>
                </c:pt>
                <c:pt idx="25">
                  <c:v>11.7</c:v>
                </c:pt>
                <c:pt idx="26">
                  <c:v>28.2</c:v>
                </c:pt>
                <c:pt idx="27">
                  <c:v>8</c:v>
                </c:pt>
                <c:pt idx="28">
                  <c:v>23</c:v>
                </c:pt>
                <c:pt idx="29">
                  <c:v>48.9</c:v>
                </c:pt>
                <c:pt idx="30">
                  <c:v>24.4</c:v>
                </c:pt>
                <c:pt idx="31">
                  <c:v>24.5</c:v>
                </c:pt>
                <c:pt idx="32">
                  <c:v>27.3</c:v>
                </c:pt>
                <c:pt idx="33">
                  <c:v>27</c:v>
                </c:pt>
                <c:pt idx="34">
                  <c:v>61.6</c:v>
                </c:pt>
              </c:numCache>
            </c:numRef>
          </c:val>
          <c:smooth val="0"/>
          <c:extLst>
            <c:ext xmlns:c16="http://schemas.microsoft.com/office/drawing/2014/chart" uri="{C3380CC4-5D6E-409C-BE32-E72D297353CC}">
              <c16:uniqueId val="{00000001-AC7F-45B1-896B-6AD7996060C6}"/>
            </c:ext>
          </c:extLst>
        </c:ser>
        <c:ser>
          <c:idx val="3"/>
          <c:order val="2"/>
          <c:tx>
            <c:strRef>
              <c:f>'延べ宿泊者数、客室稼働率（グラフ用）'!$B$13</c:f>
              <c:strCache>
                <c:ptCount val="1"/>
                <c:pt idx="0">
                  <c:v>リゾート
ホテル</c:v>
                </c:pt>
              </c:strCache>
            </c:strRef>
          </c:tx>
          <c:spPr>
            <a:ln w="19050" cap="rnd">
              <a:solidFill>
                <a:schemeClr val="accent2">
                  <a:lumMod val="60000"/>
                  <a:lumOff val="40000"/>
                </a:schemeClr>
              </a:solidFill>
              <a:prstDash val="sysDash"/>
              <a:round/>
            </a:ln>
            <a:effectLst/>
          </c:spPr>
          <c:marker>
            <c:symbol val="triangle"/>
            <c:size val="6"/>
            <c:spPr>
              <a:noFill/>
              <a:ln w="9525">
                <a:solidFill>
                  <a:schemeClr val="accent2">
                    <a:lumMod val="60000"/>
                    <a:lumOff val="40000"/>
                  </a:schemeClr>
                </a:solidFill>
              </a:ln>
              <a:effectLst/>
            </c:spPr>
          </c:marker>
          <c:cat>
            <c:multiLvlStrRef>
              <c:f>'延べ宿泊者数、客室稼働率（グラフ用）'!$O$2:$AW$3</c:f>
              <c:multiLvlStrCache>
                <c:ptCount val="35"/>
                <c:lvl>
                  <c:pt idx="0">
                    <c:v>1月</c:v>
                  </c:pt>
                  <c:pt idx="1">
                    <c:v>2月</c:v>
                  </c:pt>
                  <c:pt idx="2">
                    <c:v>3月</c:v>
                  </c:pt>
                  <c:pt idx="3">
                    <c:v>4月</c:v>
                  </c:pt>
                  <c:pt idx="4">
                    <c:v>5月</c:v>
                  </c:pt>
                  <c:pt idx="5">
                    <c:v>6月</c:v>
                  </c:pt>
                  <c:pt idx="6">
                    <c:v>7月</c:v>
                  </c:pt>
                  <c:pt idx="7">
                    <c:v>8月</c:v>
                  </c:pt>
                  <c:pt idx="8">
                    <c:v>9月</c:v>
                  </c:pt>
                  <c:pt idx="9">
                    <c:v>10月</c:v>
                  </c:pt>
                  <c:pt idx="10">
                    <c:v>11月</c:v>
                  </c:pt>
                  <c:pt idx="11">
                    <c:v>12月</c:v>
                  </c:pt>
                  <c:pt idx="12">
                    <c:v>1月</c:v>
                  </c:pt>
                  <c:pt idx="13">
                    <c:v>2月</c:v>
                  </c:pt>
                  <c:pt idx="14">
                    <c:v>3月</c:v>
                  </c:pt>
                  <c:pt idx="15">
                    <c:v>4月</c:v>
                  </c:pt>
                  <c:pt idx="16">
                    <c:v>5月</c:v>
                  </c:pt>
                  <c:pt idx="17">
                    <c:v>6月</c:v>
                  </c:pt>
                  <c:pt idx="18">
                    <c:v>7月</c:v>
                  </c:pt>
                  <c:pt idx="19">
                    <c:v>8月</c:v>
                  </c:pt>
                  <c:pt idx="20">
                    <c:v>9月</c:v>
                  </c:pt>
                  <c:pt idx="21">
                    <c:v>10月</c:v>
                  </c:pt>
                  <c:pt idx="22">
                    <c:v>11月</c:v>
                  </c:pt>
                  <c:pt idx="23">
                    <c:v>12月</c:v>
                  </c:pt>
                  <c:pt idx="24">
                    <c:v>1月</c:v>
                  </c:pt>
                  <c:pt idx="25">
                    <c:v>2月</c:v>
                  </c:pt>
                  <c:pt idx="26">
                    <c:v>3月</c:v>
                  </c:pt>
                  <c:pt idx="27">
                    <c:v>4月</c:v>
                  </c:pt>
                  <c:pt idx="28">
                    <c:v>5月</c:v>
                  </c:pt>
                  <c:pt idx="29">
                    <c:v>6月</c:v>
                  </c:pt>
                  <c:pt idx="30">
                    <c:v>7月</c:v>
                  </c:pt>
                  <c:pt idx="31">
                    <c:v>8月</c:v>
                  </c:pt>
                  <c:pt idx="32">
                    <c:v>9月</c:v>
                  </c:pt>
                  <c:pt idx="33">
                    <c:v>10月</c:v>
                  </c:pt>
                  <c:pt idx="34">
                    <c:v>11月</c:v>
                  </c:pt>
                </c:lvl>
                <c:lvl>
                  <c:pt idx="0">
                    <c:v>2020年</c:v>
                  </c:pt>
                  <c:pt idx="12">
                    <c:v>2021年</c:v>
                  </c:pt>
                  <c:pt idx="24">
                    <c:v>2022年</c:v>
                  </c:pt>
                </c:lvl>
              </c:multiLvlStrCache>
            </c:multiLvlStrRef>
          </c:cat>
          <c:val>
            <c:numRef>
              <c:f>'延べ宿泊者数、客室稼働率（グラフ用）'!$O$13:$AW$13</c:f>
              <c:numCache>
                <c:formatCode>#,##0.0</c:formatCode>
                <c:ptCount val="35"/>
                <c:pt idx="0">
                  <c:v>77.8</c:v>
                </c:pt>
                <c:pt idx="1">
                  <c:v>72</c:v>
                </c:pt>
                <c:pt idx="2">
                  <c:v>15.3</c:v>
                </c:pt>
                <c:pt idx="3">
                  <c:v>1.1000000000000001</c:v>
                </c:pt>
                <c:pt idx="4">
                  <c:v>0.1</c:v>
                </c:pt>
                <c:pt idx="5">
                  <c:v>5.0999999999999996</c:v>
                </c:pt>
                <c:pt idx="6">
                  <c:v>13.7</c:v>
                </c:pt>
                <c:pt idx="7">
                  <c:v>21.7</c:v>
                </c:pt>
                <c:pt idx="8">
                  <c:v>34.6</c:v>
                </c:pt>
                <c:pt idx="9">
                  <c:v>58.8</c:v>
                </c:pt>
                <c:pt idx="10">
                  <c:v>61.8</c:v>
                </c:pt>
                <c:pt idx="11">
                  <c:v>20.7</c:v>
                </c:pt>
                <c:pt idx="12">
                  <c:v>13.5</c:v>
                </c:pt>
                <c:pt idx="13">
                  <c:v>13.9</c:v>
                </c:pt>
                <c:pt idx="14">
                  <c:v>35.299999999999997</c:v>
                </c:pt>
                <c:pt idx="15">
                  <c:v>21.6</c:v>
                </c:pt>
                <c:pt idx="16">
                  <c:v>8.6</c:v>
                </c:pt>
                <c:pt idx="17">
                  <c:v>18.100000000000001</c:v>
                </c:pt>
                <c:pt idx="18">
                  <c:v>35.9</c:v>
                </c:pt>
                <c:pt idx="19">
                  <c:v>35.200000000000003</c:v>
                </c:pt>
                <c:pt idx="20">
                  <c:v>31.6</c:v>
                </c:pt>
                <c:pt idx="21">
                  <c:v>48.1</c:v>
                </c:pt>
                <c:pt idx="22">
                  <c:v>64</c:v>
                </c:pt>
                <c:pt idx="23">
                  <c:v>61.3</c:v>
                </c:pt>
                <c:pt idx="24">
                  <c:v>33.6</c:v>
                </c:pt>
                <c:pt idx="25">
                  <c:v>23.3</c:v>
                </c:pt>
                <c:pt idx="26">
                  <c:v>37.9</c:v>
                </c:pt>
                <c:pt idx="27">
                  <c:v>36</c:v>
                </c:pt>
                <c:pt idx="28">
                  <c:v>41.5</c:v>
                </c:pt>
                <c:pt idx="29">
                  <c:v>60.2</c:v>
                </c:pt>
                <c:pt idx="30">
                  <c:v>65.2</c:v>
                </c:pt>
                <c:pt idx="31">
                  <c:v>63.7</c:v>
                </c:pt>
                <c:pt idx="32">
                  <c:v>68</c:v>
                </c:pt>
                <c:pt idx="33">
                  <c:v>75.5</c:v>
                </c:pt>
                <c:pt idx="34">
                  <c:v>79.400000000000006</c:v>
                </c:pt>
              </c:numCache>
            </c:numRef>
          </c:val>
          <c:smooth val="0"/>
          <c:extLst>
            <c:ext xmlns:c16="http://schemas.microsoft.com/office/drawing/2014/chart" uri="{C3380CC4-5D6E-409C-BE32-E72D297353CC}">
              <c16:uniqueId val="{00000002-AC7F-45B1-896B-6AD7996060C6}"/>
            </c:ext>
          </c:extLst>
        </c:ser>
        <c:ser>
          <c:idx val="4"/>
          <c:order val="3"/>
          <c:tx>
            <c:strRef>
              <c:f>'延べ宿泊者数、客室稼働率（グラフ用）'!$B$14</c:f>
              <c:strCache>
                <c:ptCount val="1"/>
                <c:pt idx="0">
                  <c:v>ビジネス
ホテル</c:v>
                </c:pt>
              </c:strCache>
            </c:strRef>
          </c:tx>
          <c:spPr>
            <a:ln w="19050" cap="rnd">
              <a:solidFill>
                <a:schemeClr val="accent4">
                  <a:lumMod val="60000"/>
                  <a:lumOff val="40000"/>
                </a:schemeClr>
              </a:solidFill>
              <a:prstDash val="dash"/>
              <a:round/>
            </a:ln>
            <a:effectLst/>
          </c:spPr>
          <c:marker>
            <c:symbol val="diamond"/>
            <c:size val="6"/>
            <c:spPr>
              <a:noFill/>
              <a:ln w="9525">
                <a:solidFill>
                  <a:schemeClr val="accent4">
                    <a:lumMod val="60000"/>
                    <a:lumOff val="40000"/>
                  </a:schemeClr>
                </a:solidFill>
              </a:ln>
              <a:effectLst/>
            </c:spPr>
          </c:marker>
          <c:cat>
            <c:multiLvlStrRef>
              <c:f>'延べ宿泊者数、客室稼働率（グラフ用）'!$O$2:$AW$3</c:f>
              <c:multiLvlStrCache>
                <c:ptCount val="35"/>
                <c:lvl>
                  <c:pt idx="0">
                    <c:v>1月</c:v>
                  </c:pt>
                  <c:pt idx="1">
                    <c:v>2月</c:v>
                  </c:pt>
                  <c:pt idx="2">
                    <c:v>3月</c:v>
                  </c:pt>
                  <c:pt idx="3">
                    <c:v>4月</c:v>
                  </c:pt>
                  <c:pt idx="4">
                    <c:v>5月</c:v>
                  </c:pt>
                  <c:pt idx="5">
                    <c:v>6月</c:v>
                  </c:pt>
                  <c:pt idx="6">
                    <c:v>7月</c:v>
                  </c:pt>
                  <c:pt idx="7">
                    <c:v>8月</c:v>
                  </c:pt>
                  <c:pt idx="8">
                    <c:v>9月</c:v>
                  </c:pt>
                  <c:pt idx="9">
                    <c:v>10月</c:v>
                  </c:pt>
                  <c:pt idx="10">
                    <c:v>11月</c:v>
                  </c:pt>
                  <c:pt idx="11">
                    <c:v>12月</c:v>
                  </c:pt>
                  <c:pt idx="12">
                    <c:v>1月</c:v>
                  </c:pt>
                  <c:pt idx="13">
                    <c:v>2月</c:v>
                  </c:pt>
                  <c:pt idx="14">
                    <c:v>3月</c:v>
                  </c:pt>
                  <c:pt idx="15">
                    <c:v>4月</c:v>
                  </c:pt>
                  <c:pt idx="16">
                    <c:v>5月</c:v>
                  </c:pt>
                  <c:pt idx="17">
                    <c:v>6月</c:v>
                  </c:pt>
                  <c:pt idx="18">
                    <c:v>7月</c:v>
                  </c:pt>
                  <c:pt idx="19">
                    <c:v>8月</c:v>
                  </c:pt>
                  <c:pt idx="20">
                    <c:v>9月</c:v>
                  </c:pt>
                  <c:pt idx="21">
                    <c:v>10月</c:v>
                  </c:pt>
                  <c:pt idx="22">
                    <c:v>11月</c:v>
                  </c:pt>
                  <c:pt idx="23">
                    <c:v>12月</c:v>
                  </c:pt>
                  <c:pt idx="24">
                    <c:v>1月</c:v>
                  </c:pt>
                  <c:pt idx="25">
                    <c:v>2月</c:v>
                  </c:pt>
                  <c:pt idx="26">
                    <c:v>3月</c:v>
                  </c:pt>
                  <c:pt idx="27">
                    <c:v>4月</c:v>
                  </c:pt>
                  <c:pt idx="28">
                    <c:v>5月</c:v>
                  </c:pt>
                  <c:pt idx="29">
                    <c:v>6月</c:v>
                  </c:pt>
                  <c:pt idx="30">
                    <c:v>7月</c:v>
                  </c:pt>
                  <c:pt idx="31">
                    <c:v>8月</c:v>
                  </c:pt>
                  <c:pt idx="32">
                    <c:v>9月</c:v>
                  </c:pt>
                  <c:pt idx="33">
                    <c:v>10月</c:v>
                  </c:pt>
                  <c:pt idx="34">
                    <c:v>11月</c:v>
                  </c:pt>
                </c:lvl>
                <c:lvl>
                  <c:pt idx="0">
                    <c:v>2020年</c:v>
                  </c:pt>
                  <c:pt idx="12">
                    <c:v>2021年</c:v>
                  </c:pt>
                  <c:pt idx="24">
                    <c:v>2022年</c:v>
                  </c:pt>
                </c:lvl>
              </c:multiLvlStrCache>
            </c:multiLvlStrRef>
          </c:cat>
          <c:val>
            <c:numRef>
              <c:f>'延べ宿泊者数、客室稼働率（グラフ用）'!$O$14:$AW$14</c:f>
              <c:numCache>
                <c:formatCode>#,##0.0</c:formatCode>
                <c:ptCount val="35"/>
                <c:pt idx="0">
                  <c:v>67.2</c:v>
                </c:pt>
                <c:pt idx="1">
                  <c:v>55.5</c:v>
                </c:pt>
                <c:pt idx="2">
                  <c:v>26.8</c:v>
                </c:pt>
                <c:pt idx="3">
                  <c:v>17</c:v>
                </c:pt>
                <c:pt idx="4">
                  <c:v>9.8000000000000007</c:v>
                </c:pt>
                <c:pt idx="5">
                  <c:v>15.7</c:v>
                </c:pt>
                <c:pt idx="6">
                  <c:v>18.899999999999999</c:v>
                </c:pt>
                <c:pt idx="7">
                  <c:v>17.399999999999999</c:v>
                </c:pt>
                <c:pt idx="8">
                  <c:v>23.1</c:v>
                </c:pt>
                <c:pt idx="9">
                  <c:v>28.8</c:v>
                </c:pt>
                <c:pt idx="10">
                  <c:v>32.1</c:v>
                </c:pt>
                <c:pt idx="11">
                  <c:v>23.7</c:v>
                </c:pt>
                <c:pt idx="12">
                  <c:v>18</c:v>
                </c:pt>
                <c:pt idx="13">
                  <c:v>19.3</c:v>
                </c:pt>
                <c:pt idx="14">
                  <c:v>27.3</c:v>
                </c:pt>
                <c:pt idx="15">
                  <c:v>23.3</c:v>
                </c:pt>
                <c:pt idx="16">
                  <c:v>17.2</c:v>
                </c:pt>
                <c:pt idx="17">
                  <c:v>22.2</c:v>
                </c:pt>
                <c:pt idx="18">
                  <c:v>27.1</c:v>
                </c:pt>
                <c:pt idx="19">
                  <c:v>26.6</c:v>
                </c:pt>
                <c:pt idx="20">
                  <c:v>24.7</c:v>
                </c:pt>
                <c:pt idx="21">
                  <c:v>33.9</c:v>
                </c:pt>
                <c:pt idx="22">
                  <c:v>39.4</c:v>
                </c:pt>
                <c:pt idx="23">
                  <c:v>43.4</c:v>
                </c:pt>
                <c:pt idx="24">
                  <c:v>32.5</c:v>
                </c:pt>
                <c:pt idx="25">
                  <c:v>34.299999999999997</c:v>
                </c:pt>
                <c:pt idx="26">
                  <c:v>41.7</c:v>
                </c:pt>
                <c:pt idx="27">
                  <c:v>43.1</c:v>
                </c:pt>
                <c:pt idx="28">
                  <c:v>42.3</c:v>
                </c:pt>
                <c:pt idx="29">
                  <c:v>44.4</c:v>
                </c:pt>
                <c:pt idx="30">
                  <c:v>43.5</c:v>
                </c:pt>
                <c:pt idx="31">
                  <c:v>44.7</c:v>
                </c:pt>
                <c:pt idx="32">
                  <c:v>44.5</c:v>
                </c:pt>
                <c:pt idx="33">
                  <c:v>50.4</c:v>
                </c:pt>
                <c:pt idx="34">
                  <c:v>58.2</c:v>
                </c:pt>
              </c:numCache>
            </c:numRef>
          </c:val>
          <c:smooth val="0"/>
          <c:extLst>
            <c:ext xmlns:c16="http://schemas.microsoft.com/office/drawing/2014/chart" uri="{C3380CC4-5D6E-409C-BE32-E72D297353CC}">
              <c16:uniqueId val="{00000003-AC7F-45B1-896B-6AD7996060C6}"/>
            </c:ext>
          </c:extLst>
        </c:ser>
        <c:ser>
          <c:idx val="5"/>
          <c:order val="4"/>
          <c:tx>
            <c:strRef>
              <c:f>'延べ宿泊者数、客室稼働率（グラフ用）'!$B$15</c:f>
              <c:strCache>
                <c:ptCount val="1"/>
                <c:pt idx="0">
                  <c:v>シティ
ホテル</c:v>
                </c:pt>
              </c:strCache>
            </c:strRef>
          </c:tx>
          <c:spPr>
            <a:ln w="19050" cap="rnd" cmpd="sng">
              <a:solidFill>
                <a:schemeClr val="accent6">
                  <a:lumMod val="60000"/>
                  <a:lumOff val="40000"/>
                </a:schemeClr>
              </a:solidFill>
              <a:prstDash val="lgDash"/>
              <a:round/>
            </a:ln>
            <a:effectLst/>
          </c:spPr>
          <c:marker>
            <c:symbol val="star"/>
            <c:size val="6"/>
            <c:spPr>
              <a:noFill/>
              <a:ln w="9525">
                <a:solidFill>
                  <a:schemeClr val="accent6">
                    <a:lumMod val="60000"/>
                    <a:lumOff val="40000"/>
                  </a:schemeClr>
                </a:solidFill>
              </a:ln>
              <a:effectLst/>
            </c:spPr>
          </c:marker>
          <c:cat>
            <c:multiLvlStrRef>
              <c:f>'延べ宿泊者数、客室稼働率（グラフ用）'!$O$2:$AW$3</c:f>
              <c:multiLvlStrCache>
                <c:ptCount val="35"/>
                <c:lvl>
                  <c:pt idx="0">
                    <c:v>1月</c:v>
                  </c:pt>
                  <c:pt idx="1">
                    <c:v>2月</c:v>
                  </c:pt>
                  <c:pt idx="2">
                    <c:v>3月</c:v>
                  </c:pt>
                  <c:pt idx="3">
                    <c:v>4月</c:v>
                  </c:pt>
                  <c:pt idx="4">
                    <c:v>5月</c:v>
                  </c:pt>
                  <c:pt idx="5">
                    <c:v>6月</c:v>
                  </c:pt>
                  <c:pt idx="6">
                    <c:v>7月</c:v>
                  </c:pt>
                  <c:pt idx="7">
                    <c:v>8月</c:v>
                  </c:pt>
                  <c:pt idx="8">
                    <c:v>9月</c:v>
                  </c:pt>
                  <c:pt idx="9">
                    <c:v>10月</c:v>
                  </c:pt>
                  <c:pt idx="10">
                    <c:v>11月</c:v>
                  </c:pt>
                  <c:pt idx="11">
                    <c:v>12月</c:v>
                  </c:pt>
                  <c:pt idx="12">
                    <c:v>1月</c:v>
                  </c:pt>
                  <c:pt idx="13">
                    <c:v>2月</c:v>
                  </c:pt>
                  <c:pt idx="14">
                    <c:v>3月</c:v>
                  </c:pt>
                  <c:pt idx="15">
                    <c:v>4月</c:v>
                  </c:pt>
                  <c:pt idx="16">
                    <c:v>5月</c:v>
                  </c:pt>
                  <c:pt idx="17">
                    <c:v>6月</c:v>
                  </c:pt>
                  <c:pt idx="18">
                    <c:v>7月</c:v>
                  </c:pt>
                  <c:pt idx="19">
                    <c:v>8月</c:v>
                  </c:pt>
                  <c:pt idx="20">
                    <c:v>9月</c:v>
                  </c:pt>
                  <c:pt idx="21">
                    <c:v>10月</c:v>
                  </c:pt>
                  <c:pt idx="22">
                    <c:v>11月</c:v>
                  </c:pt>
                  <c:pt idx="23">
                    <c:v>12月</c:v>
                  </c:pt>
                  <c:pt idx="24">
                    <c:v>1月</c:v>
                  </c:pt>
                  <c:pt idx="25">
                    <c:v>2月</c:v>
                  </c:pt>
                  <c:pt idx="26">
                    <c:v>3月</c:v>
                  </c:pt>
                  <c:pt idx="27">
                    <c:v>4月</c:v>
                  </c:pt>
                  <c:pt idx="28">
                    <c:v>5月</c:v>
                  </c:pt>
                  <c:pt idx="29">
                    <c:v>6月</c:v>
                  </c:pt>
                  <c:pt idx="30">
                    <c:v>7月</c:v>
                  </c:pt>
                  <c:pt idx="31">
                    <c:v>8月</c:v>
                  </c:pt>
                  <c:pt idx="32">
                    <c:v>9月</c:v>
                  </c:pt>
                  <c:pt idx="33">
                    <c:v>10月</c:v>
                  </c:pt>
                  <c:pt idx="34">
                    <c:v>11月</c:v>
                  </c:pt>
                </c:lvl>
                <c:lvl>
                  <c:pt idx="0">
                    <c:v>2020年</c:v>
                  </c:pt>
                  <c:pt idx="12">
                    <c:v>2021年</c:v>
                  </c:pt>
                  <c:pt idx="24">
                    <c:v>2022年</c:v>
                  </c:pt>
                </c:lvl>
              </c:multiLvlStrCache>
            </c:multiLvlStrRef>
          </c:cat>
          <c:val>
            <c:numRef>
              <c:f>'延べ宿泊者数、客室稼働率（グラフ用）'!$O$15:$AW$15</c:f>
              <c:numCache>
                <c:formatCode>#,##0.0</c:formatCode>
                <c:ptCount val="35"/>
                <c:pt idx="0">
                  <c:v>74.599999999999994</c:v>
                </c:pt>
                <c:pt idx="1">
                  <c:v>57.8</c:v>
                </c:pt>
                <c:pt idx="2">
                  <c:v>24.7</c:v>
                </c:pt>
                <c:pt idx="3">
                  <c:v>8.4</c:v>
                </c:pt>
                <c:pt idx="4">
                  <c:v>7</c:v>
                </c:pt>
                <c:pt idx="5">
                  <c:v>15.9</c:v>
                </c:pt>
                <c:pt idx="6">
                  <c:v>19.3</c:v>
                </c:pt>
                <c:pt idx="7">
                  <c:v>19.5</c:v>
                </c:pt>
                <c:pt idx="8">
                  <c:v>29.5</c:v>
                </c:pt>
                <c:pt idx="9">
                  <c:v>38.5</c:v>
                </c:pt>
                <c:pt idx="10">
                  <c:v>42.6</c:v>
                </c:pt>
                <c:pt idx="11">
                  <c:v>26.5</c:v>
                </c:pt>
                <c:pt idx="12">
                  <c:v>17.5</c:v>
                </c:pt>
                <c:pt idx="13">
                  <c:v>17.600000000000001</c:v>
                </c:pt>
                <c:pt idx="14">
                  <c:v>27.7</c:v>
                </c:pt>
                <c:pt idx="15">
                  <c:v>18.5</c:v>
                </c:pt>
                <c:pt idx="16">
                  <c:v>11.9</c:v>
                </c:pt>
                <c:pt idx="17">
                  <c:v>20.7</c:v>
                </c:pt>
                <c:pt idx="18">
                  <c:v>30.3</c:v>
                </c:pt>
                <c:pt idx="19">
                  <c:v>28.2</c:v>
                </c:pt>
                <c:pt idx="20">
                  <c:v>27.8</c:v>
                </c:pt>
                <c:pt idx="21">
                  <c:v>36.799999999999997</c:v>
                </c:pt>
                <c:pt idx="22">
                  <c:v>42.1</c:v>
                </c:pt>
                <c:pt idx="23">
                  <c:v>50</c:v>
                </c:pt>
                <c:pt idx="24">
                  <c:v>32.700000000000003</c:v>
                </c:pt>
                <c:pt idx="25">
                  <c:v>26.9</c:v>
                </c:pt>
                <c:pt idx="26">
                  <c:v>32.799999999999997</c:v>
                </c:pt>
                <c:pt idx="27">
                  <c:v>41.8</c:v>
                </c:pt>
                <c:pt idx="28">
                  <c:v>44.3</c:v>
                </c:pt>
                <c:pt idx="29">
                  <c:v>41.3</c:v>
                </c:pt>
                <c:pt idx="30">
                  <c:v>39.700000000000003</c:v>
                </c:pt>
                <c:pt idx="31">
                  <c:v>44.4</c:v>
                </c:pt>
                <c:pt idx="32">
                  <c:v>53.1</c:v>
                </c:pt>
                <c:pt idx="33">
                  <c:v>59</c:v>
                </c:pt>
                <c:pt idx="34">
                  <c:v>70</c:v>
                </c:pt>
              </c:numCache>
            </c:numRef>
          </c:val>
          <c:smooth val="0"/>
          <c:extLst>
            <c:ext xmlns:c16="http://schemas.microsoft.com/office/drawing/2014/chart" uri="{C3380CC4-5D6E-409C-BE32-E72D297353CC}">
              <c16:uniqueId val="{00000004-AC7F-45B1-896B-6AD7996060C6}"/>
            </c:ext>
          </c:extLst>
        </c:ser>
        <c:dLbls>
          <c:showLegendKey val="0"/>
          <c:showVal val="0"/>
          <c:showCatName val="0"/>
          <c:showSerName val="0"/>
          <c:showPercent val="0"/>
          <c:showBubbleSize val="0"/>
        </c:dLbls>
        <c:marker val="1"/>
        <c:smooth val="0"/>
        <c:axId val="648735504"/>
        <c:axId val="648735832"/>
        <c:extLst>
          <c:ext xmlns:c15="http://schemas.microsoft.com/office/drawing/2012/chart" uri="{02D57815-91ED-43cb-92C2-25804820EDAC}">
            <c15:filteredLineSeries>
              <c15:ser>
                <c:idx val="6"/>
                <c:order val="5"/>
                <c:tx>
                  <c:strRef>
                    <c:extLst>
                      <c:ext uri="{02D57815-91ED-43cb-92C2-25804820EDAC}">
                        <c15:formulaRef>
                          <c15:sqref>'延べ宿泊者数、客室稼働率（グラフ用）'!$B$16</c15:sqref>
                        </c15:formulaRef>
                      </c:ext>
                    </c:extLst>
                    <c:strCache>
                      <c:ptCount val="1"/>
                      <c:pt idx="0">
                        <c:v>簡易宿所</c:v>
                      </c:pt>
                    </c:strCache>
                  </c:strRef>
                </c:tx>
                <c:spPr>
                  <a:ln w="28575" cap="rnd">
                    <a:solidFill>
                      <a:schemeClr val="accent1">
                        <a:lumMod val="60000"/>
                      </a:schemeClr>
                    </a:solidFill>
                    <a:round/>
                  </a:ln>
                  <a:effectLst/>
                </c:spPr>
                <c:marker>
                  <c:symbol val="circle"/>
                  <c:size val="5"/>
                  <c:spPr>
                    <a:solidFill>
                      <a:schemeClr val="accent1">
                        <a:lumMod val="60000"/>
                      </a:schemeClr>
                    </a:solidFill>
                    <a:ln w="9525">
                      <a:solidFill>
                        <a:schemeClr val="accent1">
                          <a:lumMod val="60000"/>
                        </a:schemeClr>
                      </a:solidFill>
                    </a:ln>
                    <a:effectLst/>
                  </c:spPr>
                </c:marker>
                <c:cat>
                  <c:multiLvlStrRef>
                    <c:extLst>
                      <c:ext uri="{02D57815-91ED-43cb-92C2-25804820EDAC}">
                        <c15:formulaRef>
                          <c15:sqref>'延べ宿泊者数、客室稼働率（グラフ用）'!$O$2:$AW$3</c15:sqref>
                        </c15:formulaRef>
                      </c:ext>
                    </c:extLst>
                    <c:multiLvlStrCache>
                      <c:ptCount val="35"/>
                      <c:lvl>
                        <c:pt idx="0">
                          <c:v>1月</c:v>
                        </c:pt>
                        <c:pt idx="1">
                          <c:v>2月</c:v>
                        </c:pt>
                        <c:pt idx="2">
                          <c:v>3月</c:v>
                        </c:pt>
                        <c:pt idx="3">
                          <c:v>4月</c:v>
                        </c:pt>
                        <c:pt idx="4">
                          <c:v>5月</c:v>
                        </c:pt>
                        <c:pt idx="5">
                          <c:v>6月</c:v>
                        </c:pt>
                        <c:pt idx="6">
                          <c:v>7月</c:v>
                        </c:pt>
                        <c:pt idx="7">
                          <c:v>8月</c:v>
                        </c:pt>
                        <c:pt idx="8">
                          <c:v>9月</c:v>
                        </c:pt>
                        <c:pt idx="9">
                          <c:v>10月</c:v>
                        </c:pt>
                        <c:pt idx="10">
                          <c:v>11月</c:v>
                        </c:pt>
                        <c:pt idx="11">
                          <c:v>12月</c:v>
                        </c:pt>
                        <c:pt idx="12">
                          <c:v>1月</c:v>
                        </c:pt>
                        <c:pt idx="13">
                          <c:v>2月</c:v>
                        </c:pt>
                        <c:pt idx="14">
                          <c:v>3月</c:v>
                        </c:pt>
                        <c:pt idx="15">
                          <c:v>4月</c:v>
                        </c:pt>
                        <c:pt idx="16">
                          <c:v>5月</c:v>
                        </c:pt>
                        <c:pt idx="17">
                          <c:v>6月</c:v>
                        </c:pt>
                        <c:pt idx="18">
                          <c:v>7月</c:v>
                        </c:pt>
                        <c:pt idx="19">
                          <c:v>8月</c:v>
                        </c:pt>
                        <c:pt idx="20">
                          <c:v>9月</c:v>
                        </c:pt>
                        <c:pt idx="21">
                          <c:v>10月</c:v>
                        </c:pt>
                        <c:pt idx="22">
                          <c:v>11月</c:v>
                        </c:pt>
                        <c:pt idx="23">
                          <c:v>12月</c:v>
                        </c:pt>
                        <c:pt idx="24">
                          <c:v>1月</c:v>
                        </c:pt>
                        <c:pt idx="25">
                          <c:v>2月</c:v>
                        </c:pt>
                        <c:pt idx="26">
                          <c:v>3月</c:v>
                        </c:pt>
                        <c:pt idx="27">
                          <c:v>4月</c:v>
                        </c:pt>
                        <c:pt idx="28">
                          <c:v>5月</c:v>
                        </c:pt>
                        <c:pt idx="29">
                          <c:v>6月</c:v>
                        </c:pt>
                        <c:pt idx="30">
                          <c:v>7月</c:v>
                        </c:pt>
                        <c:pt idx="31">
                          <c:v>8月</c:v>
                        </c:pt>
                        <c:pt idx="32">
                          <c:v>9月</c:v>
                        </c:pt>
                        <c:pt idx="33">
                          <c:v>10月</c:v>
                        </c:pt>
                        <c:pt idx="34">
                          <c:v>11月</c:v>
                        </c:pt>
                      </c:lvl>
                      <c:lvl>
                        <c:pt idx="0">
                          <c:v>2020年</c:v>
                        </c:pt>
                        <c:pt idx="12">
                          <c:v>2021年</c:v>
                        </c:pt>
                        <c:pt idx="24">
                          <c:v>2022年</c:v>
                        </c:pt>
                      </c:lvl>
                    </c:multiLvlStrCache>
                  </c:multiLvlStrRef>
                </c:cat>
                <c:val>
                  <c:numRef>
                    <c:extLst>
                      <c:ext uri="{02D57815-91ED-43cb-92C2-25804820EDAC}">
                        <c15:formulaRef>
                          <c15:sqref>'延べ宿泊者数、客室稼働率（グラフ用）'!$O$16:$AW$16</c15:sqref>
                        </c15:formulaRef>
                      </c:ext>
                    </c:extLst>
                    <c:numCache>
                      <c:formatCode>#,##0.0</c:formatCode>
                      <c:ptCount val="35"/>
                      <c:pt idx="0">
                        <c:v>42.5</c:v>
                      </c:pt>
                      <c:pt idx="1">
                        <c:v>35.5</c:v>
                      </c:pt>
                      <c:pt idx="2">
                        <c:v>23.8</c:v>
                      </c:pt>
                      <c:pt idx="3">
                        <c:v>10.1</c:v>
                      </c:pt>
                      <c:pt idx="4">
                        <c:v>8.1999999999999993</c:v>
                      </c:pt>
                      <c:pt idx="5">
                        <c:v>11.3</c:v>
                      </c:pt>
                      <c:pt idx="6">
                        <c:v>16.399999999999999</c:v>
                      </c:pt>
                      <c:pt idx="7">
                        <c:v>14.9</c:v>
                      </c:pt>
                      <c:pt idx="8">
                        <c:v>15.7</c:v>
                      </c:pt>
                      <c:pt idx="9">
                        <c:v>19.399999999999999</c:v>
                      </c:pt>
                      <c:pt idx="10">
                        <c:v>19.399999999999999</c:v>
                      </c:pt>
                      <c:pt idx="11">
                        <c:v>15.6</c:v>
                      </c:pt>
                      <c:pt idx="12">
                        <c:v>16.100000000000001</c:v>
                      </c:pt>
                      <c:pt idx="13">
                        <c:v>16.899999999999999</c:v>
                      </c:pt>
                      <c:pt idx="14">
                        <c:v>22.3</c:v>
                      </c:pt>
                      <c:pt idx="15">
                        <c:v>17.399999999999999</c:v>
                      </c:pt>
                      <c:pt idx="16">
                        <c:v>12.5</c:v>
                      </c:pt>
                      <c:pt idx="17">
                        <c:v>13.2</c:v>
                      </c:pt>
                      <c:pt idx="18">
                        <c:v>20.100000000000001</c:v>
                      </c:pt>
                      <c:pt idx="19">
                        <c:v>20.5</c:v>
                      </c:pt>
                      <c:pt idx="20">
                        <c:v>19.100000000000001</c:v>
                      </c:pt>
                      <c:pt idx="21">
                        <c:v>24.8</c:v>
                      </c:pt>
                      <c:pt idx="22">
                        <c:v>23</c:v>
                      </c:pt>
                      <c:pt idx="23">
                        <c:v>30.6</c:v>
                      </c:pt>
                      <c:pt idx="24">
                        <c:v>20.8</c:v>
                      </c:pt>
                      <c:pt idx="25">
                        <c:v>17.2</c:v>
                      </c:pt>
                      <c:pt idx="26">
                        <c:v>27.3</c:v>
                      </c:pt>
                      <c:pt idx="27">
                        <c:v>34.6</c:v>
                      </c:pt>
                      <c:pt idx="28">
                        <c:v>34.5</c:v>
                      </c:pt>
                      <c:pt idx="29">
                        <c:v>36</c:v>
                      </c:pt>
                      <c:pt idx="30">
                        <c:v>36.5</c:v>
                      </c:pt>
                      <c:pt idx="31">
                        <c:v>42.7</c:v>
                      </c:pt>
                      <c:pt idx="32">
                        <c:v>34.200000000000003</c:v>
                      </c:pt>
                      <c:pt idx="33">
                        <c:v>42.8</c:v>
                      </c:pt>
                      <c:pt idx="34">
                        <c:v>52.7</c:v>
                      </c:pt>
                    </c:numCache>
                  </c:numRef>
                </c:val>
                <c:smooth val="0"/>
                <c:extLst>
                  <c:ext xmlns:c16="http://schemas.microsoft.com/office/drawing/2014/chart" uri="{C3380CC4-5D6E-409C-BE32-E72D297353CC}">
                    <c16:uniqueId val="{00000005-AC7F-45B1-896B-6AD7996060C6}"/>
                  </c:ext>
                </c:extLst>
              </c15:ser>
            </c15:filteredLineSeries>
            <c15:filteredLineSeries>
              <c15:ser>
                <c:idx val="7"/>
                <c:order val="6"/>
                <c:tx>
                  <c:strRef>
                    <c:extLst xmlns:c15="http://schemas.microsoft.com/office/drawing/2012/chart">
                      <c:ext xmlns:c15="http://schemas.microsoft.com/office/drawing/2012/chart" uri="{02D57815-91ED-43cb-92C2-25804820EDAC}">
                        <c15:formulaRef>
                          <c15:sqref>'延べ宿泊者数、客室稼働率（グラフ用）'!$B$17</c15:sqref>
                        </c15:formulaRef>
                      </c:ext>
                    </c:extLst>
                    <c:strCache>
                      <c:ptCount val="1"/>
                      <c:pt idx="0">
                        <c:v>会社・団体の宿泊所</c:v>
                      </c:pt>
                    </c:strCache>
                  </c:strRef>
                </c:tx>
                <c:spPr>
                  <a:ln w="28575" cap="rnd">
                    <a:solidFill>
                      <a:schemeClr val="accent2">
                        <a:lumMod val="60000"/>
                      </a:schemeClr>
                    </a:solidFill>
                    <a:round/>
                  </a:ln>
                  <a:effectLst/>
                </c:spPr>
                <c:marker>
                  <c:symbol val="circle"/>
                  <c:size val="5"/>
                  <c:spPr>
                    <a:solidFill>
                      <a:schemeClr val="accent2">
                        <a:lumMod val="60000"/>
                      </a:schemeClr>
                    </a:solidFill>
                    <a:ln w="9525">
                      <a:solidFill>
                        <a:schemeClr val="accent2">
                          <a:lumMod val="60000"/>
                        </a:schemeClr>
                      </a:solidFill>
                    </a:ln>
                    <a:effectLst/>
                  </c:spPr>
                </c:marker>
                <c:cat>
                  <c:multiLvlStrRef>
                    <c:extLst xmlns:c15="http://schemas.microsoft.com/office/drawing/2012/chart">
                      <c:ext xmlns:c15="http://schemas.microsoft.com/office/drawing/2012/chart" uri="{02D57815-91ED-43cb-92C2-25804820EDAC}">
                        <c15:formulaRef>
                          <c15:sqref>'延べ宿泊者数、客室稼働率（グラフ用）'!$O$2:$AW$3</c15:sqref>
                        </c15:formulaRef>
                      </c:ext>
                    </c:extLst>
                    <c:multiLvlStrCache>
                      <c:ptCount val="35"/>
                      <c:lvl>
                        <c:pt idx="0">
                          <c:v>1月</c:v>
                        </c:pt>
                        <c:pt idx="1">
                          <c:v>2月</c:v>
                        </c:pt>
                        <c:pt idx="2">
                          <c:v>3月</c:v>
                        </c:pt>
                        <c:pt idx="3">
                          <c:v>4月</c:v>
                        </c:pt>
                        <c:pt idx="4">
                          <c:v>5月</c:v>
                        </c:pt>
                        <c:pt idx="5">
                          <c:v>6月</c:v>
                        </c:pt>
                        <c:pt idx="6">
                          <c:v>7月</c:v>
                        </c:pt>
                        <c:pt idx="7">
                          <c:v>8月</c:v>
                        </c:pt>
                        <c:pt idx="8">
                          <c:v>9月</c:v>
                        </c:pt>
                        <c:pt idx="9">
                          <c:v>10月</c:v>
                        </c:pt>
                        <c:pt idx="10">
                          <c:v>11月</c:v>
                        </c:pt>
                        <c:pt idx="11">
                          <c:v>12月</c:v>
                        </c:pt>
                        <c:pt idx="12">
                          <c:v>1月</c:v>
                        </c:pt>
                        <c:pt idx="13">
                          <c:v>2月</c:v>
                        </c:pt>
                        <c:pt idx="14">
                          <c:v>3月</c:v>
                        </c:pt>
                        <c:pt idx="15">
                          <c:v>4月</c:v>
                        </c:pt>
                        <c:pt idx="16">
                          <c:v>5月</c:v>
                        </c:pt>
                        <c:pt idx="17">
                          <c:v>6月</c:v>
                        </c:pt>
                        <c:pt idx="18">
                          <c:v>7月</c:v>
                        </c:pt>
                        <c:pt idx="19">
                          <c:v>8月</c:v>
                        </c:pt>
                        <c:pt idx="20">
                          <c:v>9月</c:v>
                        </c:pt>
                        <c:pt idx="21">
                          <c:v>10月</c:v>
                        </c:pt>
                        <c:pt idx="22">
                          <c:v>11月</c:v>
                        </c:pt>
                        <c:pt idx="23">
                          <c:v>12月</c:v>
                        </c:pt>
                        <c:pt idx="24">
                          <c:v>1月</c:v>
                        </c:pt>
                        <c:pt idx="25">
                          <c:v>2月</c:v>
                        </c:pt>
                        <c:pt idx="26">
                          <c:v>3月</c:v>
                        </c:pt>
                        <c:pt idx="27">
                          <c:v>4月</c:v>
                        </c:pt>
                        <c:pt idx="28">
                          <c:v>5月</c:v>
                        </c:pt>
                        <c:pt idx="29">
                          <c:v>6月</c:v>
                        </c:pt>
                        <c:pt idx="30">
                          <c:v>7月</c:v>
                        </c:pt>
                        <c:pt idx="31">
                          <c:v>8月</c:v>
                        </c:pt>
                        <c:pt idx="32">
                          <c:v>9月</c:v>
                        </c:pt>
                        <c:pt idx="33">
                          <c:v>10月</c:v>
                        </c:pt>
                        <c:pt idx="34">
                          <c:v>11月</c:v>
                        </c:pt>
                      </c:lvl>
                      <c:lvl>
                        <c:pt idx="0">
                          <c:v>2020年</c:v>
                        </c:pt>
                        <c:pt idx="12">
                          <c:v>2021年</c:v>
                        </c:pt>
                        <c:pt idx="24">
                          <c:v>2022年</c:v>
                        </c:pt>
                      </c:lvl>
                    </c:multiLvlStrCache>
                  </c:multiLvlStrRef>
                </c:cat>
                <c:val>
                  <c:numRef>
                    <c:extLst xmlns:c15="http://schemas.microsoft.com/office/drawing/2012/chart">
                      <c:ext xmlns:c15="http://schemas.microsoft.com/office/drawing/2012/chart" uri="{02D57815-91ED-43cb-92C2-25804820EDAC}">
                        <c15:formulaRef>
                          <c15:sqref>'延べ宿泊者数、客室稼働率（グラフ用）'!$O$17:$AW$17</c15:sqref>
                        </c15:formulaRef>
                      </c:ext>
                    </c:extLst>
                    <c:numCache>
                      <c:formatCode>#,##0.0</c:formatCode>
                      <c:ptCount val="35"/>
                      <c:pt idx="0">
                        <c:v>49.3</c:v>
                      </c:pt>
                      <c:pt idx="1">
                        <c:v>53.4</c:v>
                      </c:pt>
                      <c:pt idx="2">
                        <c:v>44.5</c:v>
                      </c:pt>
                      <c:pt idx="3">
                        <c:v>24.8</c:v>
                      </c:pt>
                      <c:pt idx="4">
                        <c:v>25.1</c:v>
                      </c:pt>
                      <c:pt idx="5">
                        <c:v>43</c:v>
                      </c:pt>
                      <c:pt idx="6">
                        <c:v>25.8</c:v>
                      </c:pt>
                      <c:pt idx="7">
                        <c:v>16.899999999999999</c:v>
                      </c:pt>
                      <c:pt idx="8">
                        <c:v>21.9</c:v>
                      </c:pt>
                      <c:pt idx="9">
                        <c:v>31.6</c:v>
                      </c:pt>
                      <c:pt idx="10">
                        <c:v>33.1</c:v>
                      </c:pt>
                      <c:pt idx="11">
                        <c:v>30.9</c:v>
                      </c:pt>
                      <c:pt idx="12">
                        <c:v>6.1</c:v>
                      </c:pt>
                      <c:pt idx="13">
                        <c:v>7.5</c:v>
                      </c:pt>
                      <c:pt idx="14">
                        <c:v>6.8</c:v>
                      </c:pt>
                      <c:pt idx="15">
                        <c:v>9.9</c:v>
                      </c:pt>
                      <c:pt idx="16">
                        <c:v>40.5</c:v>
                      </c:pt>
                      <c:pt idx="17">
                        <c:v>5.7</c:v>
                      </c:pt>
                      <c:pt idx="18">
                        <c:v>7</c:v>
                      </c:pt>
                      <c:pt idx="19">
                        <c:v>2.1</c:v>
                      </c:pt>
                      <c:pt idx="20">
                        <c:v>29.3</c:v>
                      </c:pt>
                      <c:pt idx="21">
                        <c:v>6.6</c:v>
                      </c:pt>
                      <c:pt idx="22">
                        <c:v>11.9</c:v>
                      </c:pt>
                      <c:pt idx="23">
                        <c:v>12.5</c:v>
                      </c:pt>
                      <c:pt idx="24">
                        <c:v>5.4</c:v>
                      </c:pt>
                      <c:pt idx="25">
                        <c:v>0</c:v>
                      </c:pt>
                      <c:pt idx="26">
                        <c:v>14.1</c:v>
                      </c:pt>
                      <c:pt idx="27">
                        <c:v>18.5</c:v>
                      </c:pt>
                      <c:pt idx="28">
                        <c:v>7.2</c:v>
                      </c:pt>
                      <c:pt idx="29">
                        <c:v>16.2</c:v>
                      </c:pt>
                      <c:pt idx="30">
                        <c:v>13</c:v>
                      </c:pt>
                      <c:pt idx="31">
                        <c:v>10.5</c:v>
                      </c:pt>
                      <c:pt idx="32">
                        <c:v>17</c:v>
                      </c:pt>
                      <c:pt idx="33">
                        <c:v>10.199999999999999</c:v>
                      </c:pt>
                      <c:pt idx="34">
                        <c:v>11.9</c:v>
                      </c:pt>
                    </c:numCache>
                  </c:numRef>
                </c:val>
                <c:smooth val="0"/>
                <c:extLst xmlns:c15="http://schemas.microsoft.com/office/drawing/2012/chart">
                  <c:ext xmlns:c16="http://schemas.microsoft.com/office/drawing/2014/chart" uri="{C3380CC4-5D6E-409C-BE32-E72D297353CC}">
                    <c16:uniqueId val="{00000006-AC7F-45B1-896B-6AD7996060C6}"/>
                  </c:ext>
                </c:extLst>
              </c15:ser>
            </c15:filteredLineSeries>
          </c:ext>
        </c:extLst>
      </c:lineChart>
      <c:catAx>
        <c:axId val="6487355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648735832"/>
        <c:crosses val="autoZero"/>
        <c:auto val="1"/>
        <c:lblAlgn val="ctr"/>
        <c:lblOffset val="100"/>
        <c:noMultiLvlLbl val="0"/>
      </c:catAx>
      <c:valAx>
        <c:axId val="648735832"/>
        <c:scaling>
          <c:orientation val="minMax"/>
          <c:max val="80"/>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648735504"/>
        <c:crosses val="autoZero"/>
        <c:crossBetween val="between"/>
      </c:valAx>
      <c:spPr>
        <a:noFill/>
        <a:ln>
          <a:noFill/>
        </a:ln>
        <a:effectLst/>
      </c:spPr>
    </c:plotArea>
    <c:legend>
      <c:legendPos val="b"/>
      <c:layout>
        <c:manualLayout>
          <c:xMode val="edge"/>
          <c:yMode val="edge"/>
          <c:x val="0.1145063752276867"/>
          <c:y val="5.8401587915003859E-3"/>
          <c:w val="0.5786944444444444"/>
          <c:h val="0.21433538710301517"/>
        </c:manualLayout>
      </c:layout>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legend>
    <c:plotVisOnly val="1"/>
    <c:dispBlanksAs val="gap"/>
    <c:showDLblsOverMax val="0"/>
  </c:chart>
  <c:spPr>
    <a:noFill/>
    <a:ln w="9525" cap="flat" cmpd="sng" algn="ctr">
      <a:noFill/>
      <a:round/>
    </a:ln>
    <a:effectLst/>
  </c:spPr>
  <c:txPr>
    <a:bodyPr/>
    <a:lstStyle/>
    <a:p>
      <a:pPr>
        <a:defRPr>
          <a:solidFill>
            <a:sysClr val="windowText" lastClr="000000"/>
          </a:solidFill>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2493682122265539E-2"/>
          <c:y val="5.6403423772609818E-2"/>
          <c:w val="0.89983247216971229"/>
          <c:h val="0.75454215116279066"/>
        </c:manualLayout>
      </c:layout>
      <c:barChart>
        <c:barDir val="col"/>
        <c:grouping val="stacked"/>
        <c:varyColors val="0"/>
        <c:ser>
          <c:idx val="4"/>
          <c:order val="0"/>
          <c:tx>
            <c:strRef>
              <c:f>'延べ宿泊者数、客室稼働率（グラフ用）'!$B$18</c:f>
              <c:strCache>
                <c:ptCount val="1"/>
                <c:pt idx="0">
                  <c:v>日本人</c:v>
                </c:pt>
              </c:strCache>
            </c:strRef>
          </c:tx>
          <c:spPr>
            <a:solidFill>
              <a:schemeClr val="accent1">
                <a:lumMod val="60000"/>
                <a:lumOff val="40000"/>
              </a:schemeClr>
            </a:solidFill>
            <a:ln w="12700" cmpd="dbl">
              <a:solidFill>
                <a:schemeClr val="accent1">
                  <a:lumMod val="60000"/>
                  <a:lumOff val="40000"/>
                </a:schemeClr>
              </a:solidFill>
            </a:ln>
            <a:effectLst/>
          </c:spPr>
          <c:invertIfNegative val="0"/>
          <c:cat>
            <c:multiLvlStrRef>
              <c:f>'延べ宿泊者数、客室稼働率（グラフ用）'!$O$2:$AW$3</c:f>
              <c:multiLvlStrCache>
                <c:ptCount val="35"/>
                <c:lvl>
                  <c:pt idx="0">
                    <c:v>1月</c:v>
                  </c:pt>
                  <c:pt idx="1">
                    <c:v>2月</c:v>
                  </c:pt>
                  <c:pt idx="2">
                    <c:v>3月</c:v>
                  </c:pt>
                  <c:pt idx="3">
                    <c:v>4月</c:v>
                  </c:pt>
                  <c:pt idx="4">
                    <c:v>5月</c:v>
                  </c:pt>
                  <c:pt idx="5">
                    <c:v>6月</c:v>
                  </c:pt>
                  <c:pt idx="6">
                    <c:v>7月</c:v>
                  </c:pt>
                  <c:pt idx="7">
                    <c:v>8月</c:v>
                  </c:pt>
                  <c:pt idx="8">
                    <c:v>9月</c:v>
                  </c:pt>
                  <c:pt idx="9">
                    <c:v>10月</c:v>
                  </c:pt>
                  <c:pt idx="10">
                    <c:v>11月</c:v>
                  </c:pt>
                  <c:pt idx="11">
                    <c:v>12月</c:v>
                  </c:pt>
                  <c:pt idx="12">
                    <c:v>1月</c:v>
                  </c:pt>
                  <c:pt idx="13">
                    <c:v>2月</c:v>
                  </c:pt>
                  <c:pt idx="14">
                    <c:v>3月</c:v>
                  </c:pt>
                  <c:pt idx="15">
                    <c:v>4月</c:v>
                  </c:pt>
                  <c:pt idx="16">
                    <c:v>5月</c:v>
                  </c:pt>
                  <c:pt idx="17">
                    <c:v>6月</c:v>
                  </c:pt>
                  <c:pt idx="18">
                    <c:v>7月</c:v>
                  </c:pt>
                  <c:pt idx="19">
                    <c:v>8月</c:v>
                  </c:pt>
                  <c:pt idx="20">
                    <c:v>9月</c:v>
                  </c:pt>
                  <c:pt idx="21">
                    <c:v>10月</c:v>
                  </c:pt>
                  <c:pt idx="22">
                    <c:v>11月</c:v>
                  </c:pt>
                  <c:pt idx="23">
                    <c:v>12月</c:v>
                  </c:pt>
                  <c:pt idx="24">
                    <c:v>1月</c:v>
                  </c:pt>
                  <c:pt idx="25">
                    <c:v>2月</c:v>
                  </c:pt>
                  <c:pt idx="26">
                    <c:v>3月</c:v>
                  </c:pt>
                  <c:pt idx="27">
                    <c:v>4月</c:v>
                  </c:pt>
                  <c:pt idx="28">
                    <c:v>5月</c:v>
                  </c:pt>
                  <c:pt idx="29">
                    <c:v>6月</c:v>
                  </c:pt>
                  <c:pt idx="30">
                    <c:v>7月</c:v>
                  </c:pt>
                  <c:pt idx="31">
                    <c:v>8月</c:v>
                  </c:pt>
                  <c:pt idx="32">
                    <c:v>9月</c:v>
                  </c:pt>
                  <c:pt idx="33">
                    <c:v>10月</c:v>
                  </c:pt>
                  <c:pt idx="34">
                    <c:v>11月</c:v>
                  </c:pt>
                </c:lvl>
                <c:lvl>
                  <c:pt idx="0">
                    <c:v>2020年</c:v>
                  </c:pt>
                  <c:pt idx="12">
                    <c:v>2021年</c:v>
                  </c:pt>
                  <c:pt idx="24">
                    <c:v>2022年</c:v>
                  </c:pt>
                </c:lvl>
              </c:multiLvlStrCache>
            </c:multiLvlStrRef>
          </c:cat>
          <c:val>
            <c:numRef>
              <c:f>'延べ宿泊者数、客室稼働率（グラフ用）'!$O$18:$AW$18</c:f>
              <c:numCache>
                <c:formatCode>#,##0_);[Red]\(#,##0\)</c:formatCode>
                <c:ptCount val="35"/>
                <c:pt idx="0">
                  <c:v>2476650</c:v>
                </c:pt>
                <c:pt idx="1">
                  <c:v>2445750</c:v>
                </c:pt>
                <c:pt idx="2">
                  <c:v>1334720</c:v>
                </c:pt>
                <c:pt idx="3">
                  <c:v>629950</c:v>
                </c:pt>
                <c:pt idx="4">
                  <c:v>451130</c:v>
                </c:pt>
                <c:pt idx="5">
                  <c:v>823900</c:v>
                </c:pt>
                <c:pt idx="6">
                  <c:v>1030290</c:v>
                </c:pt>
                <c:pt idx="7">
                  <c:v>1017100</c:v>
                </c:pt>
                <c:pt idx="8">
                  <c:v>1291610</c:v>
                </c:pt>
                <c:pt idx="9">
                  <c:v>1767950</c:v>
                </c:pt>
                <c:pt idx="10">
                  <c:v>1953460</c:v>
                </c:pt>
                <c:pt idx="11">
                  <c:v>1269750</c:v>
                </c:pt>
                <c:pt idx="12">
                  <c:v>949350</c:v>
                </c:pt>
                <c:pt idx="13">
                  <c:v>903560</c:v>
                </c:pt>
                <c:pt idx="14">
                  <c:v>1566720</c:v>
                </c:pt>
                <c:pt idx="15">
                  <c:v>1117010</c:v>
                </c:pt>
                <c:pt idx="16">
                  <c:v>795580</c:v>
                </c:pt>
                <c:pt idx="17">
                  <c:v>1044640</c:v>
                </c:pt>
                <c:pt idx="18">
                  <c:v>1533900</c:v>
                </c:pt>
                <c:pt idx="19">
                  <c:v>1514110</c:v>
                </c:pt>
                <c:pt idx="20">
                  <c:v>1303250</c:v>
                </c:pt>
                <c:pt idx="21">
                  <c:v>1890520</c:v>
                </c:pt>
                <c:pt idx="22">
                  <c:v>2189340</c:v>
                </c:pt>
                <c:pt idx="23">
                  <c:v>2731370</c:v>
                </c:pt>
                <c:pt idx="24">
                  <c:v>1746080</c:v>
                </c:pt>
                <c:pt idx="25">
                  <c:v>1391550</c:v>
                </c:pt>
                <c:pt idx="26">
                  <c:v>2063330</c:v>
                </c:pt>
                <c:pt idx="27">
                  <c:v>2046650</c:v>
                </c:pt>
                <c:pt idx="28">
                  <c:v>2347240</c:v>
                </c:pt>
                <c:pt idx="29">
                  <c:v>2160550</c:v>
                </c:pt>
                <c:pt idx="30">
                  <c:v>2407650</c:v>
                </c:pt>
                <c:pt idx="31">
                  <c:v>2702560</c:v>
                </c:pt>
                <c:pt idx="32">
                  <c:v>2441600</c:v>
                </c:pt>
                <c:pt idx="33">
                  <c:v>2800810</c:v>
                </c:pt>
                <c:pt idx="34">
                  <c:v>2925950</c:v>
                </c:pt>
              </c:numCache>
            </c:numRef>
          </c:val>
          <c:extLst>
            <c:ext xmlns:c16="http://schemas.microsoft.com/office/drawing/2014/chart" uri="{C3380CC4-5D6E-409C-BE32-E72D297353CC}">
              <c16:uniqueId val="{00000000-F95D-4E38-8DFA-81430DC721FB}"/>
            </c:ext>
          </c:extLst>
        </c:ser>
        <c:ser>
          <c:idx val="5"/>
          <c:order val="1"/>
          <c:tx>
            <c:strRef>
              <c:f>'延べ宿泊者数、客室稼働率（グラフ用）'!$B$19</c:f>
              <c:strCache>
                <c:ptCount val="1"/>
                <c:pt idx="0">
                  <c:v>外国人</c:v>
                </c:pt>
              </c:strCache>
            </c:strRef>
          </c:tx>
          <c:spPr>
            <a:pattFill prst="wdUpDiag">
              <a:fgClr>
                <a:schemeClr val="accent2"/>
              </a:fgClr>
              <a:bgClr>
                <a:schemeClr val="bg1"/>
              </a:bgClr>
            </a:pattFill>
            <a:ln w="12700">
              <a:solidFill>
                <a:schemeClr val="accent2"/>
              </a:solidFill>
            </a:ln>
            <a:effectLst/>
          </c:spPr>
          <c:invertIfNegative val="0"/>
          <c:cat>
            <c:multiLvlStrRef>
              <c:f>'延べ宿泊者数、客室稼働率（グラフ用）'!$O$2:$AW$3</c:f>
              <c:multiLvlStrCache>
                <c:ptCount val="35"/>
                <c:lvl>
                  <c:pt idx="0">
                    <c:v>1月</c:v>
                  </c:pt>
                  <c:pt idx="1">
                    <c:v>2月</c:v>
                  </c:pt>
                  <c:pt idx="2">
                    <c:v>3月</c:v>
                  </c:pt>
                  <c:pt idx="3">
                    <c:v>4月</c:v>
                  </c:pt>
                  <c:pt idx="4">
                    <c:v>5月</c:v>
                  </c:pt>
                  <c:pt idx="5">
                    <c:v>6月</c:v>
                  </c:pt>
                  <c:pt idx="6">
                    <c:v>7月</c:v>
                  </c:pt>
                  <c:pt idx="7">
                    <c:v>8月</c:v>
                  </c:pt>
                  <c:pt idx="8">
                    <c:v>9月</c:v>
                  </c:pt>
                  <c:pt idx="9">
                    <c:v>10月</c:v>
                  </c:pt>
                  <c:pt idx="10">
                    <c:v>11月</c:v>
                  </c:pt>
                  <c:pt idx="11">
                    <c:v>12月</c:v>
                  </c:pt>
                  <c:pt idx="12">
                    <c:v>1月</c:v>
                  </c:pt>
                  <c:pt idx="13">
                    <c:v>2月</c:v>
                  </c:pt>
                  <c:pt idx="14">
                    <c:v>3月</c:v>
                  </c:pt>
                  <c:pt idx="15">
                    <c:v>4月</c:v>
                  </c:pt>
                  <c:pt idx="16">
                    <c:v>5月</c:v>
                  </c:pt>
                  <c:pt idx="17">
                    <c:v>6月</c:v>
                  </c:pt>
                  <c:pt idx="18">
                    <c:v>7月</c:v>
                  </c:pt>
                  <c:pt idx="19">
                    <c:v>8月</c:v>
                  </c:pt>
                  <c:pt idx="20">
                    <c:v>9月</c:v>
                  </c:pt>
                  <c:pt idx="21">
                    <c:v>10月</c:v>
                  </c:pt>
                  <c:pt idx="22">
                    <c:v>11月</c:v>
                  </c:pt>
                  <c:pt idx="23">
                    <c:v>12月</c:v>
                  </c:pt>
                  <c:pt idx="24">
                    <c:v>1月</c:v>
                  </c:pt>
                  <c:pt idx="25">
                    <c:v>2月</c:v>
                  </c:pt>
                  <c:pt idx="26">
                    <c:v>3月</c:v>
                  </c:pt>
                  <c:pt idx="27">
                    <c:v>4月</c:v>
                  </c:pt>
                  <c:pt idx="28">
                    <c:v>5月</c:v>
                  </c:pt>
                  <c:pt idx="29">
                    <c:v>6月</c:v>
                  </c:pt>
                  <c:pt idx="30">
                    <c:v>7月</c:v>
                  </c:pt>
                  <c:pt idx="31">
                    <c:v>8月</c:v>
                  </c:pt>
                  <c:pt idx="32">
                    <c:v>9月</c:v>
                  </c:pt>
                  <c:pt idx="33">
                    <c:v>10月</c:v>
                  </c:pt>
                  <c:pt idx="34">
                    <c:v>11月</c:v>
                  </c:pt>
                </c:lvl>
                <c:lvl>
                  <c:pt idx="0">
                    <c:v>2020年</c:v>
                  </c:pt>
                  <c:pt idx="12">
                    <c:v>2021年</c:v>
                  </c:pt>
                  <c:pt idx="24">
                    <c:v>2022年</c:v>
                  </c:pt>
                </c:lvl>
              </c:multiLvlStrCache>
            </c:multiLvlStrRef>
          </c:cat>
          <c:val>
            <c:numRef>
              <c:f>'延べ宿泊者数、客室稼働率（グラフ用）'!$O$19:$AW$19</c:f>
              <c:numCache>
                <c:formatCode>#,##0_);[Red]\(#,##0\)</c:formatCode>
                <c:ptCount val="35"/>
                <c:pt idx="0">
                  <c:v>1966700</c:v>
                </c:pt>
                <c:pt idx="1">
                  <c:v>685300</c:v>
                </c:pt>
                <c:pt idx="2">
                  <c:v>159200</c:v>
                </c:pt>
                <c:pt idx="3">
                  <c:v>42200</c:v>
                </c:pt>
                <c:pt idx="4">
                  <c:v>33160</c:v>
                </c:pt>
                <c:pt idx="5">
                  <c:v>30950</c:v>
                </c:pt>
                <c:pt idx="6">
                  <c:v>29190</c:v>
                </c:pt>
                <c:pt idx="7">
                  <c:v>30940</c:v>
                </c:pt>
                <c:pt idx="8">
                  <c:v>33070</c:v>
                </c:pt>
                <c:pt idx="9">
                  <c:v>41510</c:v>
                </c:pt>
                <c:pt idx="10">
                  <c:v>69120</c:v>
                </c:pt>
                <c:pt idx="11">
                  <c:v>103410</c:v>
                </c:pt>
                <c:pt idx="12">
                  <c:v>69730</c:v>
                </c:pt>
                <c:pt idx="13">
                  <c:v>18250</c:v>
                </c:pt>
                <c:pt idx="14">
                  <c:v>20150</c:v>
                </c:pt>
                <c:pt idx="15">
                  <c:v>18260</c:v>
                </c:pt>
                <c:pt idx="16">
                  <c:v>21270</c:v>
                </c:pt>
                <c:pt idx="17">
                  <c:v>17910</c:v>
                </c:pt>
                <c:pt idx="18">
                  <c:v>19760</c:v>
                </c:pt>
                <c:pt idx="19">
                  <c:v>20450</c:v>
                </c:pt>
                <c:pt idx="20">
                  <c:v>25010</c:v>
                </c:pt>
                <c:pt idx="21">
                  <c:v>25040</c:v>
                </c:pt>
                <c:pt idx="22">
                  <c:v>32400</c:v>
                </c:pt>
                <c:pt idx="23">
                  <c:v>31160</c:v>
                </c:pt>
                <c:pt idx="24">
                  <c:v>26810</c:v>
                </c:pt>
                <c:pt idx="25">
                  <c:v>22600</c:v>
                </c:pt>
                <c:pt idx="26">
                  <c:v>28140</c:v>
                </c:pt>
                <c:pt idx="27">
                  <c:v>45150</c:v>
                </c:pt>
                <c:pt idx="28">
                  <c:v>62130</c:v>
                </c:pt>
                <c:pt idx="29">
                  <c:v>43170</c:v>
                </c:pt>
                <c:pt idx="30">
                  <c:v>50150</c:v>
                </c:pt>
                <c:pt idx="31">
                  <c:v>64750</c:v>
                </c:pt>
                <c:pt idx="32">
                  <c:v>82970</c:v>
                </c:pt>
                <c:pt idx="33">
                  <c:v>290960</c:v>
                </c:pt>
                <c:pt idx="34">
                  <c:v>596850</c:v>
                </c:pt>
              </c:numCache>
            </c:numRef>
          </c:val>
          <c:extLst>
            <c:ext xmlns:c16="http://schemas.microsoft.com/office/drawing/2014/chart" uri="{C3380CC4-5D6E-409C-BE32-E72D297353CC}">
              <c16:uniqueId val="{00000001-F95D-4E38-8DFA-81430DC721FB}"/>
            </c:ext>
          </c:extLst>
        </c:ser>
        <c:dLbls>
          <c:showLegendKey val="0"/>
          <c:showVal val="0"/>
          <c:showCatName val="0"/>
          <c:showSerName val="0"/>
          <c:showPercent val="0"/>
          <c:showBubbleSize val="0"/>
        </c:dLbls>
        <c:gapWidth val="150"/>
        <c:overlap val="100"/>
        <c:axId val="503941632"/>
        <c:axId val="503946880"/>
      </c:barChart>
      <c:catAx>
        <c:axId val="5039416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503946880"/>
        <c:crosses val="autoZero"/>
        <c:auto val="1"/>
        <c:lblAlgn val="ctr"/>
        <c:lblOffset val="100"/>
        <c:noMultiLvlLbl val="0"/>
      </c:catAx>
      <c:valAx>
        <c:axId val="503946880"/>
        <c:scaling>
          <c:orientation val="minMax"/>
          <c:max val="4500000"/>
        </c:scaling>
        <c:delete val="0"/>
        <c:axPos val="l"/>
        <c:majorGridlines>
          <c:spPr>
            <a:ln w="9525" cap="flat" cmpd="sng" algn="ctr">
              <a:solidFill>
                <a:schemeClr val="tx1">
                  <a:lumMod val="15000"/>
                  <a:lumOff val="85000"/>
                </a:schemeClr>
              </a:solidFill>
              <a:round/>
            </a:ln>
            <a:effectLst/>
          </c:spPr>
        </c:majorGridlines>
        <c:numFmt formatCode="#,##0_);[Red]\(#,##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503941632"/>
        <c:crosses val="autoZero"/>
        <c:crossBetween val="between"/>
      </c:valAx>
      <c:spPr>
        <a:noFill/>
        <a:ln>
          <a:noFill/>
        </a:ln>
        <a:effectLst/>
      </c:spPr>
    </c:plotArea>
    <c:legend>
      <c:legendPos val="b"/>
      <c:layout>
        <c:manualLayout>
          <c:xMode val="edge"/>
          <c:yMode val="edge"/>
          <c:x val="0.10818252453279326"/>
          <c:y val="6.0375484496124031E-2"/>
          <c:w val="0.24178987607645447"/>
          <c:h val="8.986122531866042E-2"/>
        </c:manualLayout>
      </c:layout>
      <c:overlay val="1"/>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legend>
    <c:plotVisOnly val="1"/>
    <c:dispBlanksAs val="gap"/>
    <c:showDLblsOverMax val="0"/>
  </c:chart>
  <c:spPr>
    <a:noFill/>
    <a:ln w="9525" cap="flat" cmpd="sng" algn="ctr">
      <a:noFill/>
      <a:round/>
    </a:ln>
    <a:effectLst/>
  </c:spPr>
  <c:txPr>
    <a:bodyPr/>
    <a:lstStyle/>
    <a:p>
      <a:pPr>
        <a:defRPr>
          <a:solidFill>
            <a:sysClr val="windowText" lastClr="000000"/>
          </a:solidFill>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4024433444348184E-2"/>
          <c:y val="4.9669847662835526E-2"/>
          <c:w val="0.86298009042458979"/>
          <c:h val="0.73987217460481547"/>
        </c:manualLayout>
      </c:layout>
      <c:barChart>
        <c:barDir val="col"/>
        <c:grouping val="clustered"/>
        <c:varyColors val="0"/>
        <c:ser>
          <c:idx val="0"/>
          <c:order val="0"/>
          <c:tx>
            <c:strRef>
              <c:f>'外国人旅行者数（全国）'!$B$4</c:f>
              <c:strCache>
                <c:ptCount val="1"/>
                <c:pt idx="0">
                  <c:v>外国人旅行者数</c:v>
                </c:pt>
              </c:strCache>
            </c:strRef>
          </c:tx>
          <c:spPr>
            <a:solidFill>
              <a:schemeClr val="accent1">
                <a:lumMod val="60000"/>
                <a:lumOff val="40000"/>
              </a:schemeClr>
            </a:solidFill>
            <a:ln>
              <a:noFill/>
            </a:ln>
            <a:effectLst/>
          </c:spPr>
          <c:invertIfNegative val="0"/>
          <c:cat>
            <c:multiLvlStrRef>
              <c:f>'外国人旅行者数（全国）'!$O$2:$AY$3</c:f>
              <c:multiLvlStrCache>
                <c:ptCount val="37"/>
                <c:lvl>
                  <c:pt idx="0">
                    <c:v>1月</c:v>
                  </c:pt>
                  <c:pt idx="1">
                    <c:v>2月</c:v>
                  </c:pt>
                  <c:pt idx="2">
                    <c:v>3月</c:v>
                  </c:pt>
                  <c:pt idx="3">
                    <c:v>4月</c:v>
                  </c:pt>
                  <c:pt idx="4">
                    <c:v>5月</c:v>
                  </c:pt>
                  <c:pt idx="5">
                    <c:v>6月</c:v>
                  </c:pt>
                  <c:pt idx="6">
                    <c:v>7月</c:v>
                  </c:pt>
                  <c:pt idx="7">
                    <c:v>8月</c:v>
                  </c:pt>
                  <c:pt idx="8">
                    <c:v>9月</c:v>
                  </c:pt>
                  <c:pt idx="9">
                    <c:v>10月</c:v>
                  </c:pt>
                  <c:pt idx="10">
                    <c:v>11月</c:v>
                  </c:pt>
                  <c:pt idx="11">
                    <c:v>12月</c:v>
                  </c:pt>
                  <c:pt idx="12">
                    <c:v>1月</c:v>
                  </c:pt>
                  <c:pt idx="13">
                    <c:v>2月</c:v>
                  </c:pt>
                  <c:pt idx="14">
                    <c:v>3月</c:v>
                  </c:pt>
                  <c:pt idx="15">
                    <c:v>4月</c:v>
                  </c:pt>
                  <c:pt idx="16">
                    <c:v>5月</c:v>
                  </c:pt>
                  <c:pt idx="17">
                    <c:v>6月</c:v>
                  </c:pt>
                  <c:pt idx="18">
                    <c:v>7月</c:v>
                  </c:pt>
                  <c:pt idx="19">
                    <c:v>8月</c:v>
                  </c:pt>
                  <c:pt idx="20">
                    <c:v>9月</c:v>
                  </c:pt>
                  <c:pt idx="21">
                    <c:v>10月</c:v>
                  </c:pt>
                  <c:pt idx="22">
                    <c:v>11月</c:v>
                  </c:pt>
                  <c:pt idx="23">
                    <c:v>12月</c:v>
                  </c:pt>
                  <c:pt idx="24">
                    <c:v>1月</c:v>
                  </c:pt>
                  <c:pt idx="25">
                    <c:v>2月</c:v>
                  </c:pt>
                  <c:pt idx="26">
                    <c:v>3月</c:v>
                  </c:pt>
                  <c:pt idx="27">
                    <c:v>4月</c:v>
                  </c:pt>
                  <c:pt idx="28">
                    <c:v>5月</c:v>
                  </c:pt>
                  <c:pt idx="29">
                    <c:v>6月</c:v>
                  </c:pt>
                  <c:pt idx="30">
                    <c:v>7月</c:v>
                  </c:pt>
                  <c:pt idx="31">
                    <c:v>8月</c:v>
                  </c:pt>
                  <c:pt idx="32">
                    <c:v>9月</c:v>
                  </c:pt>
                  <c:pt idx="33">
                    <c:v>10月</c:v>
                  </c:pt>
                  <c:pt idx="34">
                    <c:v>11月</c:v>
                  </c:pt>
                  <c:pt idx="35">
                    <c:v>12月</c:v>
                  </c:pt>
                  <c:pt idx="36">
                    <c:v>1月</c:v>
                  </c:pt>
                </c:lvl>
                <c:lvl>
                  <c:pt idx="0">
                    <c:v>2020年</c:v>
                  </c:pt>
                  <c:pt idx="12">
                    <c:v>2021年</c:v>
                  </c:pt>
                  <c:pt idx="24">
                    <c:v>2022年</c:v>
                  </c:pt>
                  <c:pt idx="36">
                    <c:v>2023年</c:v>
                  </c:pt>
                </c:lvl>
              </c:multiLvlStrCache>
            </c:multiLvlStrRef>
          </c:cat>
          <c:val>
            <c:numRef>
              <c:f>'外国人旅行者数（全国）'!$O$4:$AY$4</c:f>
              <c:numCache>
                <c:formatCode>#,##0;"△ "#,##0</c:formatCode>
                <c:ptCount val="37"/>
                <c:pt idx="0">
                  <c:v>2661022</c:v>
                </c:pt>
                <c:pt idx="1">
                  <c:v>1085147</c:v>
                </c:pt>
                <c:pt idx="2">
                  <c:v>193658</c:v>
                </c:pt>
                <c:pt idx="3">
                  <c:v>2917</c:v>
                </c:pt>
                <c:pt idx="4">
                  <c:v>1663</c:v>
                </c:pt>
                <c:pt idx="5">
                  <c:v>2565</c:v>
                </c:pt>
                <c:pt idx="6">
                  <c:v>3782</c:v>
                </c:pt>
                <c:pt idx="7">
                  <c:v>8658</c:v>
                </c:pt>
                <c:pt idx="8">
                  <c:v>13684</c:v>
                </c:pt>
                <c:pt idx="9">
                  <c:v>27386</c:v>
                </c:pt>
                <c:pt idx="10">
                  <c:v>56673</c:v>
                </c:pt>
                <c:pt idx="11">
                  <c:v>58673</c:v>
                </c:pt>
                <c:pt idx="12">
                  <c:v>46522</c:v>
                </c:pt>
                <c:pt idx="13">
                  <c:v>7355</c:v>
                </c:pt>
                <c:pt idx="14">
                  <c:v>12276</c:v>
                </c:pt>
                <c:pt idx="15">
                  <c:v>10853</c:v>
                </c:pt>
                <c:pt idx="16">
                  <c:v>10035</c:v>
                </c:pt>
                <c:pt idx="17">
                  <c:v>9251</c:v>
                </c:pt>
                <c:pt idx="18">
                  <c:v>51055</c:v>
                </c:pt>
                <c:pt idx="19">
                  <c:v>25916</c:v>
                </c:pt>
                <c:pt idx="20">
                  <c:v>17720</c:v>
                </c:pt>
                <c:pt idx="21">
                  <c:v>22113</c:v>
                </c:pt>
                <c:pt idx="22">
                  <c:v>20682</c:v>
                </c:pt>
                <c:pt idx="23">
                  <c:v>12084</c:v>
                </c:pt>
                <c:pt idx="24">
                  <c:v>17766</c:v>
                </c:pt>
                <c:pt idx="25">
                  <c:v>16719</c:v>
                </c:pt>
                <c:pt idx="26">
                  <c:v>66121</c:v>
                </c:pt>
                <c:pt idx="27">
                  <c:v>139548</c:v>
                </c:pt>
                <c:pt idx="28">
                  <c:v>147046</c:v>
                </c:pt>
                <c:pt idx="29">
                  <c:v>120430</c:v>
                </c:pt>
                <c:pt idx="30">
                  <c:v>144578</c:v>
                </c:pt>
                <c:pt idx="31">
                  <c:v>169902</c:v>
                </c:pt>
                <c:pt idx="32">
                  <c:v>206641</c:v>
                </c:pt>
                <c:pt idx="33">
                  <c:v>498646</c:v>
                </c:pt>
                <c:pt idx="34">
                  <c:v>934599</c:v>
                </c:pt>
                <c:pt idx="35">
                  <c:v>1370000</c:v>
                </c:pt>
                <c:pt idx="36">
                  <c:v>1497300</c:v>
                </c:pt>
              </c:numCache>
            </c:numRef>
          </c:val>
          <c:extLst>
            <c:ext xmlns:c16="http://schemas.microsoft.com/office/drawing/2014/chart" uri="{C3380CC4-5D6E-409C-BE32-E72D297353CC}">
              <c16:uniqueId val="{00000000-952F-43DC-8D73-DE9149A89C3B}"/>
            </c:ext>
          </c:extLst>
        </c:ser>
        <c:dLbls>
          <c:showLegendKey val="0"/>
          <c:showVal val="0"/>
          <c:showCatName val="0"/>
          <c:showSerName val="0"/>
          <c:showPercent val="0"/>
          <c:showBubbleSize val="0"/>
        </c:dLbls>
        <c:gapWidth val="219"/>
        <c:overlap val="-27"/>
        <c:axId val="694202288"/>
        <c:axId val="694200320"/>
      </c:barChart>
      <c:lineChart>
        <c:grouping val="standard"/>
        <c:varyColors val="0"/>
        <c:ser>
          <c:idx val="1"/>
          <c:order val="1"/>
          <c:tx>
            <c:strRef>
              <c:f>'外国人旅行者数（全国）'!$B$6</c:f>
              <c:strCache>
                <c:ptCount val="1"/>
                <c:pt idx="0">
                  <c:v>2019年同月比</c:v>
                </c:pt>
              </c:strCache>
            </c:strRef>
          </c:tx>
          <c:spPr>
            <a:ln w="28575" cap="rnd">
              <a:solidFill>
                <a:schemeClr val="accent2"/>
              </a:solidFill>
              <a:round/>
            </a:ln>
            <a:effectLst/>
          </c:spPr>
          <c:marker>
            <c:symbol val="circle"/>
            <c:size val="6"/>
            <c:spPr>
              <a:solidFill>
                <a:schemeClr val="accent2"/>
              </a:solidFill>
              <a:ln w="9525">
                <a:solidFill>
                  <a:schemeClr val="accent2"/>
                </a:solidFill>
              </a:ln>
              <a:effectLst/>
            </c:spPr>
          </c:marker>
          <c:cat>
            <c:multiLvlStrRef>
              <c:f>'外国人旅行者数（全国）'!$O$2:$AY$3</c:f>
              <c:multiLvlStrCache>
                <c:ptCount val="37"/>
                <c:lvl>
                  <c:pt idx="0">
                    <c:v>1月</c:v>
                  </c:pt>
                  <c:pt idx="1">
                    <c:v>2月</c:v>
                  </c:pt>
                  <c:pt idx="2">
                    <c:v>3月</c:v>
                  </c:pt>
                  <c:pt idx="3">
                    <c:v>4月</c:v>
                  </c:pt>
                  <c:pt idx="4">
                    <c:v>5月</c:v>
                  </c:pt>
                  <c:pt idx="5">
                    <c:v>6月</c:v>
                  </c:pt>
                  <c:pt idx="6">
                    <c:v>7月</c:v>
                  </c:pt>
                  <c:pt idx="7">
                    <c:v>8月</c:v>
                  </c:pt>
                  <c:pt idx="8">
                    <c:v>9月</c:v>
                  </c:pt>
                  <c:pt idx="9">
                    <c:v>10月</c:v>
                  </c:pt>
                  <c:pt idx="10">
                    <c:v>11月</c:v>
                  </c:pt>
                  <c:pt idx="11">
                    <c:v>12月</c:v>
                  </c:pt>
                  <c:pt idx="12">
                    <c:v>1月</c:v>
                  </c:pt>
                  <c:pt idx="13">
                    <c:v>2月</c:v>
                  </c:pt>
                  <c:pt idx="14">
                    <c:v>3月</c:v>
                  </c:pt>
                  <c:pt idx="15">
                    <c:v>4月</c:v>
                  </c:pt>
                  <c:pt idx="16">
                    <c:v>5月</c:v>
                  </c:pt>
                  <c:pt idx="17">
                    <c:v>6月</c:v>
                  </c:pt>
                  <c:pt idx="18">
                    <c:v>7月</c:v>
                  </c:pt>
                  <c:pt idx="19">
                    <c:v>8月</c:v>
                  </c:pt>
                  <c:pt idx="20">
                    <c:v>9月</c:v>
                  </c:pt>
                  <c:pt idx="21">
                    <c:v>10月</c:v>
                  </c:pt>
                  <c:pt idx="22">
                    <c:v>11月</c:v>
                  </c:pt>
                  <c:pt idx="23">
                    <c:v>12月</c:v>
                  </c:pt>
                  <c:pt idx="24">
                    <c:v>1月</c:v>
                  </c:pt>
                  <c:pt idx="25">
                    <c:v>2月</c:v>
                  </c:pt>
                  <c:pt idx="26">
                    <c:v>3月</c:v>
                  </c:pt>
                  <c:pt idx="27">
                    <c:v>4月</c:v>
                  </c:pt>
                  <c:pt idx="28">
                    <c:v>5月</c:v>
                  </c:pt>
                  <c:pt idx="29">
                    <c:v>6月</c:v>
                  </c:pt>
                  <c:pt idx="30">
                    <c:v>7月</c:v>
                  </c:pt>
                  <c:pt idx="31">
                    <c:v>8月</c:v>
                  </c:pt>
                  <c:pt idx="32">
                    <c:v>9月</c:v>
                  </c:pt>
                  <c:pt idx="33">
                    <c:v>10月</c:v>
                  </c:pt>
                  <c:pt idx="34">
                    <c:v>11月</c:v>
                  </c:pt>
                  <c:pt idx="35">
                    <c:v>12月</c:v>
                  </c:pt>
                  <c:pt idx="36">
                    <c:v>1月</c:v>
                  </c:pt>
                </c:lvl>
                <c:lvl>
                  <c:pt idx="0">
                    <c:v>2020年</c:v>
                  </c:pt>
                  <c:pt idx="12">
                    <c:v>2021年</c:v>
                  </c:pt>
                  <c:pt idx="24">
                    <c:v>2022年</c:v>
                  </c:pt>
                  <c:pt idx="36">
                    <c:v>2023年</c:v>
                  </c:pt>
                </c:lvl>
              </c:multiLvlStrCache>
            </c:multiLvlStrRef>
          </c:cat>
          <c:val>
            <c:numRef>
              <c:f>'外国人旅行者数（全国）'!$O$6:$AY$6</c:f>
              <c:numCache>
                <c:formatCode>#,##0.0_ </c:formatCode>
                <c:ptCount val="37"/>
                <c:pt idx="0">
                  <c:v>-1.0529353123574281</c:v>
                </c:pt>
                <c:pt idx="1">
                  <c:v>-58.332840562726119</c:v>
                </c:pt>
                <c:pt idx="2">
                  <c:v>-92.983751525287161</c:v>
                </c:pt>
                <c:pt idx="3">
                  <c:v>-99.900330920478282</c:v>
                </c:pt>
                <c:pt idx="4">
                  <c:v>-99.940030817596679</c:v>
                </c:pt>
                <c:pt idx="5">
                  <c:v>-99.910938767885597</c:v>
                </c:pt>
                <c:pt idx="6">
                  <c:v>-99.873561984882926</c:v>
                </c:pt>
                <c:pt idx="7">
                  <c:v>-99.656446839731544</c:v>
                </c:pt>
                <c:pt idx="8">
                  <c:v>-99.397945252791274</c:v>
                </c:pt>
                <c:pt idx="9">
                  <c:v>-98.903054112685894</c:v>
                </c:pt>
                <c:pt idx="10">
                  <c:v>-97.678548167882838</c:v>
                </c:pt>
                <c:pt idx="11">
                  <c:v>-97.677592546193438</c:v>
                </c:pt>
                <c:pt idx="12">
                  <c:v>-98.270132549299291</c:v>
                </c:pt>
                <c:pt idx="13">
                  <c:v>-99.717584845499147</c:v>
                </c:pt>
                <c:pt idx="14">
                  <c:v>-99.555239307048637</c:v>
                </c:pt>
                <c:pt idx="15">
                  <c:v>-99.629170887881685</c:v>
                </c:pt>
                <c:pt idx="16">
                  <c:v>-99.638129437512148</c:v>
                </c:pt>
                <c:pt idx="17">
                  <c:v>-99.678789295013502</c:v>
                </c:pt>
                <c:pt idx="18">
                  <c:v>-98.293153658963035</c:v>
                </c:pt>
                <c:pt idx="19">
                  <c:v>-98.971641984116715</c:v>
                </c:pt>
                <c:pt idx="20">
                  <c:v>-99.22037342001326</c:v>
                </c:pt>
                <c:pt idx="21">
                  <c:v>-99.114264061703906</c:v>
                </c:pt>
                <c:pt idx="22">
                  <c:v>-99.152819388565149</c:v>
                </c:pt>
                <c:pt idx="23">
                  <c:v>-99.521688482405906</c:v>
                </c:pt>
                <c:pt idx="24">
                  <c:v>-99.339391575401976</c:v>
                </c:pt>
                <c:pt idx="25">
                  <c:v>-99.358028692304558</c:v>
                </c:pt>
                <c:pt idx="26">
                  <c:v>-97.604429636800504</c:v>
                </c:pt>
                <c:pt idx="27">
                  <c:v>-95.231874971170456</c:v>
                </c:pt>
                <c:pt idx="28">
                  <c:v>-94.697397236513339</c:v>
                </c:pt>
                <c:pt idx="29">
                  <c:v>-95.818462306613</c:v>
                </c:pt>
                <c:pt idx="30">
                  <c:v>-95.166537453835247</c:v>
                </c:pt>
                <c:pt idx="31">
                  <c:v>-93.25821563456546</c:v>
                </c:pt>
                <c:pt idx="32">
                  <c:v>-90.9084189551332</c:v>
                </c:pt>
                <c:pt idx="33">
                  <c:v>-80.026740709646205</c:v>
                </c:pt>
                <c:pt idx="34">
                  <c:v>-61.716751171724269</c:v>
                </c:pt>
                <c:pt idx="35">
                  <c:v>-45.772361874882982</c:v>
                </c:pt>
                <c:pt idx="36">
                  <c:v>-44.324609132578672</c:v>
                </c:pt>
              </c:numCache>
            </c:numRef>
          </c:val>
          <c:smooth val="0"/>
          <c:extLst>
            <c:ext xmlns:c16="http://schemas.microsoft.com/office/drawing/2014/chart" uri="{C3380CC4-5D6E-409C-BE32-E72D297353CC}">
              <c16:uniqueId val="{00000001-952F-43DC-8D73-DE9149A89C3B}"/>
            </c:ext>
          </c:extLst>
        </c:ser>
        <c:dLbls>
          <c:showLegendKey val="0"/>
          <c:showVal val="0"/>
          <c:showCatName val="0"/>
          <c:showSerName val="0"/>
          <c:showPercent val="0"/>
          <c:showBubbleSize val="0"/>
        </c:dLbls>
        <c:marker val="1"/>
        <c:smooth val="0"/>
        <c:axId val="287689008"/>
        <c:axId val="350703152"/>
      </c:lineChart>
      <c:catAx>
        <c:axId val="6942022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7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694200320"/>
        <c:crosses val="autoZero"/>
        <c:auto val="1"/>
        <c:lblAlgn val="ctr"/>
        <c:lblOffset val="100"/>
        <c:noMultiLvlLbl val="0"/>
      </c:catAx>
      <c:valAx>
        <c:axId val="694200320"/>
        <c:scaling>
          <c:orientation val="minMax"/>
        </c:scaling>
        <c:delete val="0"/>
        <c:axPos val="l"/>
        <c:majorGridlines>
          <c:spPr>
            <a:ln w="9525" cap="flat" cmpd="sng" algn="ctr">
              <a:solidFill>
                <a:schemeClr val="tx1">
                  <a:lumMod val="15000"/>
                  <a:lumOff val="85000"/>
                </a:schemeClr>
              </a:solidFill>
              <a:round/>
            </a:ln>
            <a:effectLst/>
          </c:spPr>
        </c:majorGridlines>
        <c:numFmt formatCode="#,##0;&quot;△ &quot;#,##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694202288"/>
        <c:crosses val="autoZero"/>
        <c:crossBetween val="between"/>
      </c:valAx>
      <c:valAx>
        <c:axId val="350703152"/>
        <c:scaling>
          <c:orientation val="minMax"/>
          <c:min val="-100"/>
        </c:scaling>
        <c:delete val="0"/>
        <c:axPos val="r"/>
        <c:numFmt formatCode="#,##0.0_ " sourceLinked="1"/>
        <c:majorTickMark val="out"/>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287689008"/>
        <c:crosses val="max"/>
        <c:crossBetween val="between"/>
      </c:valAx>
      <c:catAx>
        <c:axId val="287689008"/>
        <c:scaling>
          <c:orientation val="minMax"/>
        </c:scaling>
        <c:delete val="1"/>
        <c:axPos val="b"/>
        <c:numFmt formatCode="General" sourceLinked="1"/>
        <c:majorTickMark val="out"/>
        <c:minorTickMark val="none"/>
        <c:tickLblPos val="nextTo"/>
        <c:crossAx val="350703152"/>
        <c:crosses val="autoZero"/>
        <c:auto val="1"/>
        <c:lblAlgn val="ctr"/>
        <c:lblOffset val="100"/>
        <c:noMultiLvlLbl val="0"/>
      </c:catAx>
      <c:spPr>
        <a:noFill/>
        <a:ln>
          <a:noFill/>
        </a:ln>
      </c:spPr>
    </c:plotArea>
    <c:legend>
      <c:legendPos val="b"/>
      <c:layout>
        <c:manualLayout>
          <c:xMode val="edge"/>
          <c:yMode val="edge"/>
          <c:x val="0.11844383030169617"/>
          <c:y val="6.7754201293535488E-2"/>
          <c:w val="0.27311827956989249"/>
          <c:h val="9.6961199294532632E-2"/>
        </c:manualLayout>
      </c:layout>
      <c:overlay val="0"/>
      <c:spPr>
        <a:noFill/>
        <a:ln>
          <a:noFill/>
        </a:ln>
        <a:effectLst/>
      </c:spPr>
      <c:txPr>
        <a:bodyPr rot="0" spcFirstLastPara="1" vertOverflow="ellipsis" vert="horz" wrap="square" anchor="ctr" anchorCtr="1"/>
        <a:lstStyle/>
        <a:p>
          <a:pPr>
            <a:defRPr sz="8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legend>
    <c:plotVisOnly val="1"/>
    <c:dispBlanksAs val="gap"/>
    <c:showDLblsOverMax val="0"/>
  </c:chart>
  <c:spPr>
    <a:noFill/>
    <a:ln w="9525" cap="flat" cmpd="sng" algn="ctr">
      <a:noFill/>
      <a:round/>
    </a:ln>
    <a:effectLst/>
  </c:spPr>
  <c:txPr>
    <a:bodyPr/>
    <a:lstStyle/>
    <a:p>
      <a:pPr>
        <a:defRPr sz="900">
          <a:solidFill>
            <a:sysClr val="windowText" lastClr="000000"/>
          </a:solidFill>
          <a:latin typeface="Meiryo UI" panose="020B0604030504040204" pitchFamily="50" charset="-128"/>
          <a:ea typeface="Meiryo UI" panose="020B0604030504040204" pitchFamily="50" charset="-128"/>
        </a:defRPr>
      </a:pPr>
      <a:endParaRPr lang="ja-JP"/>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0.79264</cdr:x>
      <cdr:y>0.90889</cdr:y>
    </cdr:from>
    <cdr:to>
      <cdr:x>1</cdr:x>
      <cdr:y>1</cdr:y>
    </cdr:to>
    <cdr:sp macro="" textlink="">
      <cdr:nvSpPr>
        <cdr:cNvPr id="2" name="テキスト ボックス 3"/>
        <cdr:cNvSpPr txBox="1"/>
      </cdr:nvSpPr>
      <cdr:spPr>
        <a:xfrm xmlns:a="http://schemas.openxmlformats.org/drawingml/2006/main">
          <a:off x="6343307" y="1963210"/>
          <a:ext cx="1659493" cy="196790"/>
        </a:xfrm>
        <a:prstGeom xmlns:a="http://schemas.openxmlformats.org/drawingml/2006/main" prst="rect">
          <a:avLst/>
        </a:prstGeom>
        <a:noFill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tx1"/>
        </a:fontRef>
      </cdr:style>
      <cdr:txBody>
        <a:bodyPr xmlns:a="http://schemas.openxmlformats.org/drawingml/2006/main" wrap="none" rtlCol="0" anchor="ctr">
          <a:noAutofit/>
        </a:bodyPr>
        <a:lstStyle xmlns:a="http://schemas.openxmlformats.org/drawingml/2006/main">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xmlns:a="http://schemas.openxmlformats.org/drawingml/2006/main">
          <a:r>
            <a:rPr kumimoji="1" lang="ja-JP" altLang="en-US" sz="800" dirty="0">
              <a:latin typeface="Meiryo UI" panose="020B0604030504040204" pitchFamily="50" charset="-128"/>
              <a:ea typeface="Meiryo UI" panose="020B0604030504040204" pitchFamily="50" charset="-128"/>
            </a:rPr>
            <a:t>（外国人は暦年、日本人は年度）</a:t>
          </a:r>
        </a:p>
      </cdr:txBody>
    </cdr:sp>
  </cdr:relSizeAnchor>
</c:userShapes>
</file>

<file path=ppt/drawings/drawing2.xml><?xml version="1.0" encoding="utf-8"?>
<c:userShapes xmlns:c="http://schemas.openxmlformats.org/drawingml/2006/chart">
  <cdr:relSizeAnchor xmlns:cdr="http://schemas.openxmlformats.org/drawingml/2006/chartDrawing">
    <cdr:from>
      <cdr:x>0.03335</cdr:x>
      <cdr:y>0.04381</cdr:y>
    </cdr:from>
    <cdr:to>
      <cdr:x>0.19205</cdr:x>
      <cdr:y>0.12425</cdr:y>
    </cdr:to>
    <cdr:sp macro="" textlink="">
      <cdr:nvSpPr>
        <cdr:cNvPr id="2" name="テキスト ボックス 53">
          <a:extLst xmlns:a="http://schemas.openxmlformats.org/drawingml/2006/main">
            <a:ext uri="{FF2B5EF4-FFF2-40B4-BE49-F238E27FC236}">
              <a16:creationId xmlns:a16="http://schemas.microsoft.com/office/drawing/2014/main" id="{34CF59F8-A367-4EC1-83BF-5D400B8A4CCC}"/>
            </a:ext>
          </a:extLst>
        </cdr:cNvPr>
        <cdr:cNvSpPr txBox="1"/>
      </cdr:nvSpPr>
      <cdr:spPr>
        <a:xfrm xmlns:a="http://schemas.openxmlformats.org/drawingml/2006/main">
          <a:off x="303554" y="104951"/>
          <a:ext cx="1444676" cy="192706"/>
        </a:xfrm>
        <a:prstGeom xmlns:a="http://schemas.openxmlformats.org/drawingml/2006/main" prst="rect">
          <a:avLst/>
        </a:prstGeom>
        <a:noFill xmlns:a="http://schemas.openxmlformats.org/drawingml/2006/main"/>
        <a:ln xmlns:a="http://schemas.openxmlformats.org/drawingml/2006/main">
          <a:noFill/>
        </a:ln>
      </cdr:spPr>
      <cdr:txBody>
        <a:bodyPr xmlns:a="http://schemas.openxmlformats.org/drawingml/2006/main" wrap="square" rtlCol="0">
          <a:noAutofit/>
        </a:bodyPr>
        <a:lstStyle xmlns:a="http://schemas.openxmlformats.org/drawingml/2006/main">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xmlns:a="http://schemas.openxmlformats.org/drawingml/2006/main">
          <a:pPr marL="201221" indent="-201221" algn="ctr"/>
          <a:r>
            <a:rPr lang="en-US" altLang="ja-JP" sz="900" dirty="0" smtClean="0">
              <a:latin typeface="Meiryo UI" panose="020B0604030504040204" pitchFamily="50" charset="-128"/>
              <a:ea typeface="Meiryo UI" panose="020B0604030504040204" pitchFamily="50" charset="-128"/>
            </a:rPr>
            <a:t>2020</a:t>
          </a:r>
          <a:r>
            <a:rPr lang="ja-JP" altLang="en-US" sz="900" dirty="0" smtClean="0">
              <a:latin typeface="Meiryo UI" panose="020B0604030504040204" pitchFamily="50" charset="-128"/>
              <a:ea typeface="Meiryo UI" panose="020B0604030504040204" pitchFamily="50" charset="-128"/>
            </a:rPr>
            <a:t>年＝</a:t>
          </a:r>
          <a:r>
            <a:rPr lang="en-US" altLang="ja-JP" sz="900" dirty="0" smtClean="0">
              <a:latin typeface="Meiryo UI" panose="020B0604030504040204" pitchFamily="50" charset="-128"/>
              <a:ea typeface="Meiryo UI" panose="020B0604030504040204" pitchFamily="50" charset="-128"/>
            </a:rPr>
            <a:t>100</a:t>
          </a:r>
          <a:endParaRPr lang="en-US" altLang="ja-JP" sz="900" dirty="0">
            <a:latin typeface="Meiryo UI" panose="020B0604030504040204" pitchFamily="50" charset="-128"/>
            <a:ea typeface="Meiryo UI" panose="020B0604030504040204" pitchFamily="50" charset="-128"/>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kumimoji="1" lang="ja-JP" altLang="en-US" dirty="0"/>
          </a:p>
        </p:txBody>
      </p:sp>
      <p:sp>
        <p:nvSpPr>
          <p:cNvPr id="3" name="日付プレースホルダー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8117DCB5-3F0B-4DB2-9202-A4B85F2DEDDD}" type="datetimeFigureOut">
              <a:rPr kumimoji="1" lang="ja-JP" altLang="en-US" smtClean="0"/>
              <a:t>2023/2/15</a:t>
            </a:fld>
            <a:endParaRPr kumimoji="1" lang="ja-JP" altLang="en-US" dirty="0"/>
          </a:p>
        </p:txBody>
      </p:sp>
      <p:sp>
        <p:nvSpPr>
          <p:cNvPr id="4" name="フッター プレースホルダー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kumimoji="1" lang="ja-JP" altLang="en-US" dirty="0"/>
          </a:p>
        </p:txBody>
      </p:sp>
      <p:sp>
        <p:nvSpPr>
          <p:cNvPr id="5" name="スライド番号プレースホルダー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B62B43BC-BBE3-4331-A944-74EDC3F40AAF}" type="slidenum">
              <a:rPr kumimoji="1" lang="ja-JP" altLang="en-US" smtClean="0"/>
              <a:t>‹#›</a:t>
            </a:fld>
            <a:endParaRPr kumimoji="1" lang="ja-JP" altLang="en-US" dirty="0"/>
          </a:p>
        </p:txBody>
      </p:sp>
    </p:spTree>
    <p:extLst>
      <p:ext uri="{BB962C8B-B14F-4D97-AF65-F5344CB8AC3E}">
        <p14:creationId xmlns:p14="http://schemas.microsoft.com/office/powerpoint/2010/main" val="295565224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6" y="2"/>
            <a:ext cx="2945659" cy="496332"/>
          </a:xfrm>
          <a:prstGeom prst="rect">
            <a:avLst/>
          </a:prstGeom>
        </p:spPr>
        <p:txBody>
          <a:bodyPr vert="horz" lIns="91292" tIns="45644" rIns="91292" bIns="45644" rtlCol="0"/>
          <a:lstStyle>
            <a:lvl1pPr algn="l">
              <a:defRPr sz="1200"/>
            </a:lvl1pPr>
          </a:lstStyle>
          <a:p>
            <a:endParaRPr kumimoji="1" lang="ja-JP" altLang="en-US" dirty="0"/>
          </a:p>
        </p:txBody>
      </p:sp>
      <p:sp>
        <p:nvSpPr>
          <p:cNvPr id="3" name="日付プレースホルダー 2"/>
          <p:cNvSpPr>
            <a:spLocks noGrp="1"/>
          </p:cNvSpPr>
          <p:nvPr>
            <p:ph type="dt" idx="1"/>
          </p:nvPr>
        </p:nvSpPr>
        <p:spPr>
          <a:xfrm>
            <a:off x="3850448" y="2"/>
            <a:ext cx="2945659" cy="496332"/>
          </a:xfrm>
          <a:prstGeom prst="rect">
            <a:avLst/>
          </a:prstGeom>
        </p:spPr>
        <p:txBody>
          <a:bodyPr vert="horz" lIns="91292" tIns="45644" rIns="91292" bIns="45644" rtlCol="0"/>
          <a:lstStyle>
            <a:lvl1pPr algn="r">
              <a:defRPr sz="1200"/>
            </a:lvl1pPr>
          </a:lstStyle>
          <a:p>
            <a:fld id="{3D16FDEC-560D-45FF-95E3-45F1DE396D79}" type="datetimeFigureOut">
              <a:rPr kumimoji="1" lang="ja-JP" altLang="en-US" smtClean="0"/>
              <a:t>2023/2/15</a:t>
            </a:fld>
            <a:endParaRPr kumimoji="1" lang="ja-JP" altLang="en-US" dirty="0"/>
          </a:p>
        </p:txBody>
      </p:sp>
      <p:sp>
        <p:nvSpPr>
          <p:cNvPr id="4" name="スライド イメージ プレースホルダー 3"/>
          <p:cNvSpPr>
            <a:spLocks noGrp="1" noRot="1" noChangeAspect="1"/>
          </p:cNvSpPr>
          <p:nvPr>
            <p:ph type="sldImg" idx="2"/>
          </p:nvPr>
        </p:nvSpPr>
        <p:spPr>
          <a:xfrm>
            <a:off x="917575" y="744538"/>
            <a:ext cx="4962525" cy="3721100"/>
          </a:xfrm>
          <a:prstGeom prst="rect">
            <a:avLst/>
          </a:prstGeom>
          <a:noFill/>
          <a:ln w="12700">
            <a:solidFill>
              <a:prstClr val="black"/>
            </a:solidFill>
          </a:ln>
        </p:spPr>
        <p:txBody>
          <a:bodyPr vert="horz" lIns="91292" tIns="45644" rIns="91292" bIns="45644" rtlCol="0" anchor="ctr"/>
          <a:lstStyle/>
          <a:p>
            <a:endParaRPr lang="ja-JP" altLang="en-US" dirty="0"/>
          </a:p>
        </p:txBody>
      </p:sp>
      <p:sp>
        <p:nvSpPr>
          <p:cNvPr id="5" name="ノート プレースホルダー 4"/>
          <p:cNvSpPr>
            <a:spLocks noGrp="1"/>
          </p:cNvSpPr>
          <p:nvPr>
            <p:ph type="body" sz="quarter" idx="3"/>
          </p:nvPr>
        </p:nvSpPr>
        <p:spPr>
          <a:xfrm>
            <a:off x="679768" y="4715156"/>
            <a:ext cx="5438140" cy="4466987"/>
          </a:xfrm>
          <a:prstGeom prst="rect">
            <a:avLst/>
          </a:prstGeom>
        </p:spPr>
        <p:txBody>
          <a:bodyPr vert="horz" lIns="91292" tIns="45644" rIns="91292" bIns="45644"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6" y="9428585"/>
            <a:ext cx="2945659" cy="496332"/>
          </a:xfrm>
          <a:prstGeom prst="rect">
            <a:avLst/>
          </a:prstGeom>
        </p:spPr>
        <p:txBody>
          <a:bodyPr vert="horz" lIns="91292" tIns="45644" rIns="91292" bIns="45644" rtlCol="0" anchor="b"/>
          <a:lstStyle>
            <a:lvl1pPr algn="l">
              <a:defRPr sz="1200"/>
            </a:lvl1pPr>
          </a:lstStyle>
          <a:p>
            <a:endParaRPr kumimoji="1" lang="ja-JP" altLang="en-US" dirty="0"/>
          </a:p>
        </p:txBody>
      </p:sp>
      <p:sp>
        <p:nvSpPr>
          <p:cNvPr id="7" name="スライド番号プレースホルダー 6"/>
          <p:cNvSpPr>
            <a:spLocks noGrp="1"/>
          </p:cNvSpPr>
          <p:nvPr>
            <p:ph type="sldNum" sz="quarter" idx="5"/>
          </p:nvPr>
        </p:nvSpPr>
        <p:spPr>
          <a:xfrm>
            <a:off x="3850448" y="9428585"/>
            <a:ext cx="2945659" cy="496332"/>
          </a:xfrm>
          <a:prstGeom prst="rect">
            <a:avLst/>
          </a:prstGeom>
        </p:spPr>
        <p:txBody>
          <a:bodyPr vert="horz" lIns="91292" tIns="45644" rIns="91292" bIns="45644" rtlCol="0" anchor="b"/>
          <a:lstStyle>
            <a:lvl1pPr algn="r">
              <a:defRPr sz="1200"/>
            </a:lvl1pPr>
          </a:lstStyle>
          <a:p>
            <a:fld id="{7DFC286C-5495-4B3F-9CAF-8B4C2DB5627F}" type="slidenum">
              <a:rPr kumimoji="1" lang="ja-JP" altLang="en-US" smtClean="0"/>
              <a:t>‹#›</a:t>
            </a:fld>
            <a:endParaRPr kumimoji="1" lang="ja-JP" altLang="en-US" dirty="0"/>
          </a:p>
        </p:txBody>
      </p:sp>
    </p:spTree>
    <p:extLst>
      <p:ext uri="{BB962C8B-B14F-4D97-AF65-F5344CB8AC3E}">
        <p14:creationId xmlns:p14="http://schemas.microsoft.com/office/powerpoint/2010/main" val="4235144278"/>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8AC228DF-5BC9-4718-BD0E-56301BB9996A}" type="slidenum">
              <a:rPr lang="ja-JP" altLang="en-US" smtClean="0">
                <a:solidFill>
                  <a:prstClr val="black"/>
                </a:solidFill>
              </a:rPr>
              <a:pPr>
                <a:defRPr/>
              </a:pPr>
              <a:t>0</a:t>
            </a:fld>
            <a:endParaRPr lang="ja-JP" altLang="en-US" dirty="0">
              <a:solidFill>
                <a:prstClr val="black"/>
              </a:solidFill>
            </a:endParaRPr>
          </a:p>
        </p:txBody>
      </p:sp>
    </p:spTree>
    <p:extLst>
      <p:ext uri="{BB962C8B-B14F-4D97-AF65-F5344CB8AC3E}">
        <p14:creationId xmlns:p14="http://schemas.microsoft.com/office/powerpoint/2010/main" val="26676160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8AC228DF-5BC9-4718-BD0E-56301BB9996A}" type="slidenum">
              <a:rPr lang="ja-JP" altLang="en-US" smtClean="0">
                <a:solidFill>
                  <a:prstClr val="black"/>
                </a:solidFill>
              </a:rPr>
              <a:pPr>
                <a:defRPr/>
              </a:pPr>
              <a:t>9</a:t>
            </a:fld>
            <a:endParaRPr lang="ja-JP" altLang="en-US" dirty="0">
              <a:solidFill>
                <a:prstClr val="black"/>
              </a:solidFill>
            </a:endParaRPr>
          </a:p>
        </p:txBody>
      </p:sp>
    </p:spTree>
    <p:extLst>
      <p:ext uri="{BB962C8B-B14F-4D97-AF65-F5344CB8AC3E}">
        <p14:creationId xmlns:p14="http://schemas.microsoft.com/office/powerpoint/2010/main" val="11041684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8AC228DF-5BC9-4718-BD0E-56301BB9996A}" type="slidenum">
              <a:rPr lang="ja-JP" altLang="en-US" smtClean="0">
                <a:solidFill>
                  <a:prstClr val="black"/>
                </a:solidFill>
              </a:rPr>
              <a:pPr>
                <a:defRPr/>
              </a:pPr>
              <a:t>11</a:t>
            </a:fld>
            <a:endParaRPr lang="ja-JP" altLang="en-US" dirty="0">
              <a:solidFill>
                <a:prstClr val="black"/>
              </a:solidFill>
            </a:endParaRPr>
          </a:p>
        </p:txBody>
      </p:sp>
    </p:spTree>
    <p:extLst>
      <p:ext uri="{BB962C8B-B14F-4D97-AF65-F5344CB8AC3E}">
        <p14:creationId xmlns:p14="http://schemas.microsoft.com/office/powerpoint/2010/main" val="36938070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8AC228DF-5BC9-4718-BD0E-56301BB9996A}" type="slidenum">
              <a:rPr lang="ja-JP" altLang="en-US" smtClean="0">
                <a:solidFill>
                  <a:prstClr val="black"/>
                </a:solidFill>
              </a:rPr>
              <a:pPr>
                <a:defRPr/>
              </a:pPr>
              <a:t>12</a:t>
            </a:fld>
            <a:endParaRPr lang="ja-JP" altLang="en-US" dirty="0">
              <a:solidFill>
                <a:prstClr val="black"/>
              </a:solidFill>
            </a:endParaRPr>
          </a:p>
        </p:txBody>
      </p:sp>
    </p:spTree>
    <p:extLst>
      <p:ext uri="{BB962C8B-B14F-4D97-AF65-F5344CB8AC3E}">
        <p14:creationId xmlns:p14="http://schemas.microsoft.com/office/powerpoint/2010/main" val="3394737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8AC228DF-5BC9-4718-BD0E-56301BB9996A}" type="slidenum">
              <a:rPr lang="ja-JP" altLang="en-US" smtClean="0">
                <a:solidFill>
                  <a:prstClr val="black"/>
                </a:solidFill>
              </a:rPr>
              <a:pPr>
                <a:defRPr/>
              </a:pPr>
              <a:t>13</a:t>
            </a:fld>
            <a:endParaRPr lang="ja-JP" altLang="en-US" dirty="0">
              <a:solidFill>
                <a:prstClr val="black"/>
              </a:solidFill>
            </a:endParaRPr>
          </a:p>
        </p:txBody>
      </p:sp>
    </p:spTree>
    <p:extLst>
      <p:ext uri="{BB962C8B-B14F-4D97-AF65-F5344CB8AC3E}">
        <p14:creationId xmlns:p14="http://schemas.microsoft.com/office/powerpoint/2010/main" val="7886670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8AC228DF-5BC9-4718-BD0E-56301BB9996A}" type="slidenum">
              <a:rPr lang="ja-JP" altLang="en-US" smtClean="0">
                <a:solidFill>
                  <a:prstClr val="black"/>
                </a:solidFill>
              </a:rPr>
              <a:pPr>
                <a:defRPr/>
              </a:pPr>
              <a:t>14</a:t>
            </a:fld>
            <a:endParaRPr lang="ja-JP" altLang="en-US" dirty="0">
              <a:solidFill>
                <a:prstClr val="black"/>
              </a:solidFill>
            </a:endParaRPr>
          </a:p>
        </p:txBody>
      </p:sp>
    </p:spTree>
    <p:extLst>
      <p:ext uri="{BB962C8B-B14F-4D97-AF65-F5344CB8AC3E}">
        <p14:creationId xmlns:p14="http://schemas.microsoft.com/office/powerpoint/2010/main" val="20326834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8AC228DF-5BC9-4718-BD0E-56301BB9996A}" type="slidenum">
              <a:rPr lang="ja-JP" altLang="en-US" smtClean="0">
                <a:solidFill>
                  <a:prstClr val="black"/>
                </a:solidFill>
              </a:rPr>
              <a:pPr>
                <a:defRPr/>
              </a:pPr>
              <a:t>15</a:t>
            </a:fld>
            <a:endParaRPr lang="ja-JP" altLang="en-US" dirty="0">
              <a:solidFill>
                <a:prstClr val="black"/>
              </a:solidFill>
            </a:endParaRPr>
          </a:p>
        </p:txBody>
      </p:sp>
    </p:spTree>
    <p:extLst>
      <p:ext uri="{BB962C8B-B14F-4D97-AF65-F5344CB8AC3E}">
        <p14:creationId xmlns:p14="http://schemas.microsoft.com/office/powerpoint/2010/main" val="380810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8AC228DF-5BC9-4718-BD0E-56301BB9996A}" type="slidenum">
              <a:rPr lang="ja-JP" altLang="en-US" smtClean="0">
                <a:solidFill>
                  <a:prstClr val="black"/>
                </a:solidFill>
              </a:rPr>
              <a:pPr>
                <a:defRPr/>
              </a:pPr>
              <a:t>16</a:t>
            </a:fld>
            <a:endParaRPr lang="ja-JP" altLang="en-US" dirty="0">
              <a:solidFill>
                <a:prstClr val="black"/>
              </a:solidFill>
            </a:endParaRPr>
          </a:p>
        </p:txBody>
      </p:sp>
    </p:spTree>
    <p:extLst>
      <p:ext uri="{BB962C8B-B14F-4D97-AF65-F5344CB8AC3E}">
        <p14:creationId xmlns:p14="http://schemas.microsoft.com/office/powerpoint/2010/main" val="32699776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8AC228DF-5BC9-4718-BD0E-56301BB9996A}" type="slidenum">
              <a:rPr lang="ja-JP" altLang="en-US" smtClean="0">
                <a:solidFill>
                  <a:prstClr val="black"/>
                </a:solidFill>
              </a:rPr>
              <a:pPr>
                <a:defRPr/>
              </a:pPr>
              <a:t>17</a:t>
            </a:fld>
            <a:endParaRPr lang="ja-JP" altLang="en-US" dirty="0">
              <a:solidFill>
                <a:prstClr val="black"/>
              </a:solidFill>
            </a:endParaRPr>
          </a:p>
        </p:txBody>
      </p:sp>
    </p:spTree>
    <p:extLst>
      <p:ext uri="{BB962C8B-B14F-4D97-AF65-F5344CB8AC3E}">
        <p14:creationId xmlns:p14="http://schemas.microsoft.com/office/powerpoint/2010/main" val="39760763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8AC228DF-5BC9-4718-BD0E-56301BB9996A}" type="slidenum">
              <a:rPr lang="ja-JP" altLang="en-US" smtClean="0">
                <a:solidFill>
                  <a:prstClr val="black"/>
                </a:solidFill>
              </a:rPr>
              <a:pPr>
                <a:defRPr/>
              </a:pPr>
              <a:t>1</a:t>
            </a:fld>
            <a:endParaRPr lang="ja-JP" altLang="en-US" dirty="0">
              <a:solidFill>
                <a:prstClr val="black"/>
              </a:solidFill>
            </a:endParaRPr>
          </a:p>
        </p:txBody>
      </p:sp>
    </p:spTree>
    <p:extLst>
      <p:ext uri="{BB962C8B-B14F-4D97-AF65-F5344CB8AC3E}">
        <p14:creationId xmlns:p14="http://schemas.microsoft.com/office/powerpoint/2010/main" val="22765898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8AC228DF-5BC9-4718-BD0E-56301BB9996A}" type="slidenum">
              <a:rPr lang="ja-JP" altLang="en-US" smtClean="0">
                <a:solidFill>
                  <a:prstClr val="black"/>
                </a:solidFill>
              </a:rPr>
              <a:pPr>
                <a:defRPr/>
              </a:pPr>
              <a:t>2</a:t>
            </a:fld>
            <a:endParaRPr lang="ja-JP" altLang="en-US" dirty="0">
              <a:solidFill>
                <a:prstClr val="black"/>
              </a:solidFill>
            </a:endParaRPr>
          </a:p>
        </p:txBody>
      </p:sp>
    </p:spTree>
    <p:extLst>
      <p:ext uri="{BB962C8B-B14F-4D97-AF65-F5344CB8AC3E}">
        <p14:creationId xmlns:p14="http://schemas.microsoft.com/office/powerpoint/2010/main" val="27065890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8AC228DF-5BC9-4718-BD0E-56301BB9996A}" type="slidenum">
              <a:rPr lang="ja-JP" altLang="en-US" smtClean="0">
                <a:solidFill>
                  <a:prstClr val="black"/>
                </a:solidFill>
              </a:rPr>
              <a:pPr>
                <a:defRPr/>
              </a:pPr>
              <a:t>3</a:t>
            </a:fld>
            <a:endParaRPr lang="ja-JP" altLang="en-US" dirty="0">
              <a:solidFill>
                <a:prstClr val="black"/>
              </a:solidFill>
            </a:endParaRPr>
          </a:p>
        </p:txBody>
      </p:sp>
    </p:spTree>
    <p:extLst>
      <p:ext uri="{BB962C8B-B14F-4D97-AF65-F5344CB8AC3E}">
        <p14:creationId xmlns:p14="http://schemas.microsoft.com/office/powerpoint/2010/main" val="8907612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8AC228DF-5BC9-4718-BD0E-56301BB9996A}" type="slidenum">
              <a:rPr lang="ja-JP" altLang="en-US" smtClean="0">
                <a:solidFill>
                  <a:prstClr val="black"/>
                </a:solidFill>
              </a:rPr>
              <a:pPr>
                <a:defRPr/>
              </a:pPr>
              <a:t>4</a:t>
            </a:fld>
            <a:endParaRPr lang="ja-JP" altLang="en-US" dirty="0">
              <a:solidFill>
                <a:prstClr val="black"/>
              </a:solidFill>
            </a:endParaRPr>
          </a:p>
        </p:txBody>
      </p:sp>
    </p:spTree>
    <p:extLst>
      <p:ext uri="{BB962C8B-B14F-4D97-AF65-F5344CB8AC3E}">
        <p14:creationId xmlns:p14="http://schemas.microsoft.com/office/powerpoint/2010/main" val="12446196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8AC228DF-5BC9-4718-BD0E-56301BB9996A}" type="slidenum">
              <a:rPr lang="ja-JP" altLang="en-US" smtClean="0">
                <a:solidFill>
                  <a:prstClr val="black"/>
                </a:solidFill>
              </a:rPr>
              <a:pPr>
                <a:defRPr/>
              </a:pPr>
              <a:t>5</a:t>
            </a:fld>
            <a:endParaRPr lang="ja-JP" altLang="en-US" dirty="0">
              <a:solidFill>
                <a:prstClr val="black"/>
              </a:solidFill>
            </a:endParaRPr>
          </a:p>
        </p:txBody>
      </p:sp>
    </p:spTree>
    <p:extLst>
      <p:ext uri="{BB962C8B-B14F-4D97-AF65-F5344CB8AC3E}">
        <p14:creationId xmlns:p14="http://schemas.microsoft.com/office/powerpoint/2010/main" val="16669819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8AC228DF-5BC9-4718-BD0E-56301BB9996A}" type="slidenum">
              <a:rPr lang="ja-JP" altLang="en-US" smtClean="0">
                <a:solidFill>
                  <a:prstClr val="black"/>
                </a:solidFill>
              </a:rPr>
              <a:pPr>
                <a:defRPr/>
              </a:pPr>
              <a:t>6</a:t>
            </a:fld>
            <a:endParaRPr lang="ja-JP" altLang="en-US" dirty="0">
              <a:solidFill>
                <a:prstClr val="black"/>
              </a:solidFill>
            </a:endParaRPr>
          </a:p>
        </p:txBody>
      </p:sp>
    </p:spTree>
    <p:extLst>
      <p:ext uri="{BB962C8B-B14F-4D97-AF65-F5344CB8AC3E}">
        <p14:creationId xmlns:p14="http://schemas.microsoft.com/office/powerpoint/2010/main" val="10796433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8AC228DF-5BC9-4718-BD0E-56301BB9996A}" type="slidenum">
              <a:rPr lang="ja-JP" altLang="en-US" smtClean="0">
                <a:solidFill>
                  <a:prstClr val="black"/>
                </a:solidFill>
              </a:rPr>
              <a:pPr>
                <a:defRPr/>
              </a:pPr>
              <a:t>7</a:t>
            </a:fld>
            <a:endParaRPr lang="ja-JP" altLang="en-US" dirty="0">
              <a:solidFill>
                <a:prstClr val="black"/>
              </a:solidFill>
            </a:endParaRPr>
          </a:p>
        </p:txBody>
      </p:sp>
    </p:spTree>
    <p:extLst>
      <p:ext uri="{BB962C8B-B14F-4D97-AF65-F5344CB8AC3E}">
        <p14:creationId xmlns:p14="http://schemas.microsoft.com/office/powerpoint/2010/main" val="3343776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8AC228DF-5BC9-4718-BD0E-56301BB9996A}" type="slidenum">
              <a:rPr lang="ja-JP" altLang="en-US" smtClean="0">
                <a:solidFill>
                  <a:prstClr val="black"/>
                </a:solidFill>
              </a:rPr>
              <a:pPr>
                <a:defRPr/>
              </a:pPr>
              <a:t>8</a:t>
            </a:fld>
            <a:endParaRPr lang="ja-JP" altLang="en-US" dirty="0">
              <a:solidFill>
                <a:prstClr val="black"/>
              </a:solidFill>
            </a:endParaRPr>
          </a:p>
        </p:txBody>
      </p:sp>
    </p:spTree>
    <p:extLst>
      <p:ext uri="{BB962C8B-B14F-4D97-AF65-F5344CB8AC3E}">
        <p14:creationId xmlns:p14="http://schemas.microsoft.com/office/powerpoint/2010/main" val="38638854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a:t>マスタ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 サブタイトルの書式設定</a:t>
            </a:r>
          </a:p>
        </p:txBody>
      </p:sp>
      <p:sp>
        <p:nvSpPr>
          <p:cNvPr id="4" name="日付プレースホルダ 3"/>
          <p:cNvSpPr>
            <a:spLocks noGrp="1"/>
          </p:cNvSpPr>
          <p:nvPr>
            <p:ph type="dt" sz="half" idx="10"/>
          </p:nvPr>
        </p:nvSpPr>
        <p:spPr>
          <a:xfrm>
            <a:off x="457200" y="6356350"/>
            <a:ext cx="2133600" cy="365125"/>
          </a:xfrm>
          <a:prstGeom prst="rect">
            <a:avLst/>
          </a:prstGeom>
        </p:spPr>
        <p:txBody>
          <a:bodyPr/>
          <a:lstStyle/>
          <a:p>
            <a:endParaRPr kumimoji="1" lang="ja-JP" altLang="en-US" dirty="0"/>
          </a:p>
        </p:txBody>
      </p:sp>
      <p:sp>
        <p:nvSpPr>
          <p:cNvPr id="5" name="フッター プレースホルダ 4"/>
          <p:cNvSpPr>
            <a:spLocks noGrp="1"/>
          </p:cNvSpPr>
          <p:nvPr>
            <p:ph type="ftr" sz="quarter" idx="11"/>
          </p:nvPr>
        </p:nvSpPr>
        <p:spPr>
          <a:xfrm>
            <a:off x="3124200" y="6356350"/>
            <a:ext cx="2895600" cy="365125"/>
          </a:xfrm>
          <a:prstGeom prst="rect">
            <a:avLst/>
          </a:prstGeom>
        </p:spPr>
        <p:txBody>
          <a:bodyPr/>
          <a:lstStyle/>
          <a:p>
            <a:endParaRPr kumimoji="1" lang="ja-JP" altLang="en-US" dirty="0"/>
          </a:p>
        </p:txBody>
      </p:sp>
      <p:sp>
        <p:nvSpPr>
          <p:cNvPr id="6" name="スライド番号プレースホルダ 5"/>
          <p:cNvSpPr>
            <a:spLocks noGrp="1"/>
          </p:cNvSpPr>
          <p:nvPr>
            <p:ph type="sldNum" sz="quarter" idx="12"/>
          </p:nvPr>
        </p:nvSpPr>
        <p:spPr>
          <a:xfrm>
            <a:off x="7046912" y="6597352"/>
            <a:ext cx="2133600" cy="365125"/>
          </a:xfrm>
          <a:prstGeom prst="rect">
            <a:avLst/>
          </a:prstGeom>
        </p:spPr>
        <p:txBody>
          <a:bodyPr/>
          <a:lstStyle/>
          <a:p>
            <a:fld id="{D2D8002D-B5B0-4BAC-B1F6-782DDCCE6D9C}" type="slidenum">
              <a:rPr kumimoji="1" lang="ja-JP" altLang="en-US" smtClean="0"/>
              <a:t>‹#›</a:t>
            </a:fld>
            <a:endParaRPr kumimoji="1" lang="ja-JP" alt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a:xfrm>
            <a:off x="457200" y="6356350"/>
            <a:ext cx="2133600" cy="365125"/>
          </a:xfrm>
          <a:prstGeom prst="rect">
            <a:avLst/>
          </a:prstGeom>
        </p:spPr>
        <p:txBody>
          <a:bodyPr/>
          <a:lstStyle/>
          <a:p>
            <a:endParaRPr kumimoji="1" lang="ja-JP" altLang="en-US" dirty="0"/>
          </a:p>
        </p:txBody>
      </p:sp>
      <p:sp>
        <p:nvSpPr>
          <p:cNvPr id="5" name="フッター プレースホルダ 4"/>
          <p:cNvSpPr>
            <a:spLocks noGrp="1"/>
          </p:cNvSpPr>
          <p:nvPr>
            <p:ph type="ftr" sz="quarter" idx="11"/>
          </p:nvPr>
        </p:nvSpPr>
        <p:spPr>
          <a:xfrm>
            <a:off x="3124200" y="6356350"/>
            <a:ext cx="2895600" cy="365125"/>
          </a:xfrm>
          <a:prstGeom prst="rect">
            <a:avLst/>
          </a:prstGeom>
        </p:spPr>
        <p:txBody>
          <a:bodyPr/>
          <a:lstStyle/>
          <a:p>
            <a:endParaRPr kumimoji="1" lang="ja-JP" altLang="en-US" dirty="0"/>
          </a:p>
        </p:txBody>
      </p:sp>
      <p:sp>
        <p:nvSpPr>
          <p:cNvPr id="6" name="スライド番号プレースホルダ 5"/>
          <p:cNvSpPr>
            <a:spLocks noGrp="1"/>
          </p:cNvSpPr>
          <p:nvPr>
            <p:ph type="sldNum" sz="quarter" idx="12"/>
          </p:nvPr>
        </p:nvSpPr>
        <p:spPr>
          <a:xfrm>
            <a:off x="7046912" y="6597352"/>
            <a:ext cx="2133600" cy="365125"/>
          </a:xfrm>
          <a:prstGeom prst="rect">
            <a:avLst/>
          </a:prstGeom>
        </p:spPr>
        <p:txBody>
          <a:bodyPr/>
          <a:lstStyle/>
          <a:p>
            <a:fld id="{D2D8002D-B5B0-4BAC-B1F6-782DDCCE6D9C}" type="slidenum">
              <a:rPr kumimoji="1" lang="ja-JP" altLang="en-US" smtClean="0"/>
              <a:t>‹#›</a:t>
            </a:fld>
            <a:endParaRPr kumimoji="1" lang="ja-JP"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a:t>マスタ タイトルの書式設定</a:t>
            </a:r>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a:xfrm>
            <a:off x="457200" y="6356350"/>
            <a:ext cx="2133600" cy="365125"/>
          </a:xfrm>
          <a:prstGeom prst="rect">
            <a:avLst/>
          </a:prstGeom>
        </p:spPr>
        <p:txBody>
          <a:bodyPr/>
          <a:lstStyle/>
          <a:p>
            <a:endParaRPr kumimoji="1" lang="ja-JP" altLang="en-US" dirty="0"/>
          </a:p>
        </p:txBody>
      </p:sp>
      <p:sp>
        <p:nvSpPr>
          <p:cNvPr id="5" name="フッター プレースホルダ 4"/>
          <p:cNvSpPr>
            <a:spLocks noGrp="1"/>
          </p:cNvSpPr>
          <p:nvPr>
            <p:ph type="ftr" sz="quarter" idx="11"/>
          </p:nvPr>
        </p:nvSpPr>
        <p:spPr>
          <a:xfrm>
            <a:off x="3124200" y="6356350"/>
            <a:ext cx="2895600" cy="365125"/>
          </a:xfrm>
          <a:prstGeom prst="rect">
            <a:avLst/>
          </a:prstGeom>
        </p:spPr>
        <p:txBody>
          <a:bodyPr/>
          <a:lstStyle/>
          <a:p>
            <a:endParaRPr kumimoji="1" lang="ja-JP" altLang="en-US" dirty="0"/>
          </a:p>
        </p:txBody>
      </p:sp>
      <p:sp>
        <p:nvSpPr>
          <p:cNvPr id="6" name="スライド番号プレースホルダ 5"/>
          <p:cNvSpPr>
            <a:spLocks noGrp="1"/>
          </p:cNvSpPr>
          <p:nvPr>
            <p:ph type="sldNum" sz="quarter" idx="12"/>
          </p:nvPr>
        </p:nvSpPr>
        <p:spPr>
          <a:xfrm>
            <a:off x="7046912" y="6597352"/>
            <a:ext cx="2133600" cy="365125"/>
          </a:xfrm>
          <a:prstGeom prst="rect">
            <a:avLst/>
          </a:prstGeom>
        </p:spPr>
        <p:txBody>
          <a:bodyPr/>
          <a:lstStyle/>
          <a:p>
            <a:fld id="{D2D8002D-B5B0-4BAC-B1F6-782DDCCE6D9C}" type="slidenum">
              <a:rPr kumimoji="1" lang="ja-JP" altLang="en-US" smtClean="0"/>
              <a:t>‹#›</a:t>
            </a:fld>
            <a:endParaRPr kumimoji="1" lang="ja-JP"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コンテンツ プレースホルダ 2"/>
          <p:cNvSpPr>
            <a:spLocks noGrp="1"/>
          </p:cNvSpPr>
          <p:nvPr>
            <p:ph idx="1"/>
          </p:nvPr>
        </p:nvSpPr>
        <p:spPr/>
        <p:txBody>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a:xfrm>
            <a:off x="457200" y="6356350"/>
            <a:ext cx="2133600" cy="365125"/>
          </a:xfrm>
          <a:prstGeom prst="rect">
            <a:avLst/>
          </a:prstGeom>
        </p:spPr>
        <p:txBody>
          <a:bodyPr/>
          <a:lstStyle/>
          <a:p>
            <a:endParaRPr kumimoji="1" lang="ja-JP" altLang="en-US" dirty="0"/>
          </a:p>
        </p:txBody>
      </p:sp>
      <p:sp>
        <p:nvSpPr>
          <p:cNvPr id="5" name="フッター プレースホルダ 4"/>
          <p:cNvSpPr>
            <a:spLocks noGrp="1"/>
          </p:cNvSpPr>
          <p:nvPr>
            <p:ph type="ftr" sz="quarter" idx="11"/>
          </p:nvPr>
        </p:nvSpPr>
        <p:spPr>
          <a:xfrm>
            <a:off x="3124200" y="6356350"/>
            <a:ext cx="2895600" cy="365125"/>
          </a:xfrm>
          <a:prstGeom prst="rect">
            <a:avLst/>
          </a:prstGeom>
        </p:spPr>
        <p:txBody>
          <a:bodyPr/>
          <a:lstStyle/>
          <a:p>
            <a:endParaRPr kumimoji="1" lang="ja-JP" altLang="en-US" dirty="0"/>
          </a:p>
        </p:txBody>
      </p:sp>
      <p:sp>
        <p:nvSpPr>
          <p:cNvPr id="6" name="スライド番号プレースホルダ 5"/>
          <p:cNvSpPr>
            <a:spLocks noGrp="1"/>
          </p:cNvSpPr>
          <p:nvPr>
            <p:ph type="sldNum" sz="quarter" idx="12"/>
          </p:nvPr>
        </p:nvSpPr>
        <p:spPr>
          <a:xfrm>
            <a:off x="7046912" y="6597352"/>
            <a:ext cx="2133600" cy="365125"/>
          </a:xfrm>
          <a:prstGeom prst="rect">
            <a:avLst/>
          </a:prstGeom>
        </p:spPr>
        <p:txBody>
          <a:bodyPr/>
          <a:lstStyle/>
          <a:p>
            <a:fld id="{D2D8002D-B5B0-4BAC-B1F6-782DDCCE6D9C}" type="slidenum">
              <a:rPr kumimoji="1" lang="ja-JP" altLang="en-US" smtClean="0"/>
              <a:t>‹#›</a:t>
            </a:fld>
            <a:endParaRPr kumimoji="1" lang="ja-JP" alt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a:t>マスタ タイトルの書式設定</a:t>
            </a:r>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 テキストの書式設定</a:t>
            </a:r>
          </a:p>
        </p:txBody>
      </p:sp>
      <p:sp>
        <p:nvSpPr>
          <p:cNvPr id="4" name="日付プレースホルダ 3"/>
          <p:cNvSpPr>
            <a:spLocks noGrp="1"/>
          </p:cNvSpPr>
          <p:nvPr>
            <p:ph type="dt" sz="half" idx="10"/>
          </p:nvPr>
        </p:nvSpPr>
        <p:spPr>
          <a:xfrm>
            <a:off x="457200" y="6356350"/>
            <a:ext cx="2133600" cy="365125"/>
          </a:xfrm>
          <a:prstGeom prst="rect">
            <a:avLst/>
          </a:prstGeom>
        </p:spPr>
        <p:txBody>
          <a:bodyPr/>
          <a:lstStyle/>
          <a:p>
            <a:endParaRPr kumimoji="1" lang="ja-JP" altLang="en-US" dirty="0"/>
          </a:p>
        </p:txBody>
      </p:sp>
      <p:sp>
        <p:nvSpPr>
          <p:cNvPr id="5" name="フッター プレースホルダ 4"/>
          <p:cNvSpPr>
            <a:spLocks noGrp="1"/>
          </p:cNvSpPr>
          <p:nvPr>
            <p:ph type="ftr" sz="quarter" idx="11"/>
          </p:nvPr>
        </p:nvSpPr>
        <p:spPr>
          <a:xfrm>
            <a:off x="3124200" y="6356350"/>
            <a:ext cx="2895600" cy="365125"/>
          </a:xfrm>
          <a:prstGeom prst="rect">
            <a:avLst/>
          </a:prstGeom>
        </p:spPr>
        <p:txBody>
          <a:bodyPr/>
          <a:lstStyle/>
          <a:p>
            <a:endParaRPr kumimoji="1" lang="ja-JP" altLang="en-US" dirty="0"/>
          </a:p>
        </p:txBody>
      </p:sp>
      <p:sp>
        <p:nvSpPr>
          <p:cNvPr id="6" name="スライド番号プレースホルダ 5"/>
          <p:cNvSpPr>
            <a:spLocks noGrp="1"/>
          </p:cNvSpPr>
          <p:nvPr>
            <p:ph type="sldNum" sz="quarter" idx="12"/>
          </p:nvPr>
        </p:nvSpPr>
        <p:spPr>
          <a:xfrm>
            <a:off x="7046912" y="6597352"/>
            <a:ext cx="2133600" cy="365125"/>
          </a:xfrm>
          <a:prstGeom prst="rect">
            <a:avLst/>
          </a:prstGeom>
        </p:spPr>
        <p:txBody>
          <a:bodyPr/>
          <a:lstStyle/>
          <a:p>
            <a:fld id="{D2D8002D-B5B0-4BAC-B1F6-782DDCCE6D9C}" type="slidenum">
              <a:rPr kumimoji="1" lang="ja-JP" altLang="en-US" smtClean="0"/>
              <a:t>‹#›</a:t>
            </a:fld>
            <a:endParaRPr kumimoji="1" lang="ja-JP" altLang="en-US" dirty="0"/>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dirty="0"/>
              <a:t>マスタ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5" name="日付プレースホルダ 4"/>
          <p:cNvSpPr>
            <a:spLocks noGrp="1"/>
          </p:cNvSpPr>
          <p:nvPr>
            <p:ph type="dt" sz="half" idx="10"/>
          </p:nvPr>
        </p:nvSpPr>
        <p:spPr>
          <a:xfrm>
            <a:off x="457200" y="6356350"/>
            <a:ext cx="2133600" cy="365125"/>
          </a:xfrm>
          <a:prstGeom prst="rect">
            <a:avLst/>
          </a:prstGeom>
        </p:spPr>
        <p:txBody>
          <a:bodyPr/>
          <a:lstStyle/>
          <a:p>
            <a:endParaRPr kumimoji="1" lang="ja-JP" altLang="en-US" dirty="0"/>
          </a:p>
        </p:txBody>
      </p:sp>
      <p:sp>
        <p:nvSpPr>
          <p:cNvPr id="6" name="フッター プレースホルダ 5"/>
          <p:cNvSpPr>
            <a:spLocks noGrp="1"/>
          </p:cNvSpPr>
          <p:nvPr>
            <p:ph type="ftr" sz="quarter" idx="11"/>
          </p:nvPr>
        </p:nvSpPr>
        <p:spPr>
          <a:xfrm>
            <a:off x="3124200" y="6356350"/>
            <a:ext cx="2895600" cy="365125"/>
          </a:xfrm>
          <a:prstGeom prst="rect">
            <a:avLst/>
          </a:prstGeom>
        </p:spPr>
        <p:txBody>
          <a:bodyPr/>
          <a:lstStyle/>
          <a:p>
            <a:endParaRPr kumimoji="1" lang="ja-JP" altLang="en-US" dirty="0"/>
          </a:p>
        </p:txBody>
      </p:sp>
      <p:sp>
        <p:nvSpPr>
          <p:cNvPr id="7" name="スライド番号プレースホルダ 6"/>
          <p:cNvSpPr>
            <a:spLocks noGrp="1"/>
          </p:cNvSpPr>
          <p:nvPr>
            <p:ph type="sldNum" sz="quarter" idx="12"/>
          </p:nvPr>
        </p:nvSpPr>
        <p:spPr>
          <a:xfrm>
            <a:off x="7046912" y="6597352"/>
            <a:ext cx="2133600" cy="365125"/>
          </a:xfrm>
          <a:prstGeom prst="rect">
            <a:avLst/>
          </a:prstGeom>
        </p:spPr>
        <p:txBody>
          <a:bodyPr/>
          <a:lstStyle/>
          <a:p>
            <a:fld id="{D2D8002D-B5B0-4BAC-B1F6-782DDCCE6D9C}" type="slidenum">
              <a:rPr kumimoji="1" lang="ja-JP" altLang="en-US" smtClean="0"/>
              <a:t>‹#›</a:t>
            </a:fld>
            <a:endParaRPr kumimoji="1" lang="ja-JP" altLang="en-US" dirty="0"/>
          </a:p>
        </p:txBody>
      </p:sp>
      <p:sp>
        <p:nvSpPr>
          <p:cNvPr id="8" name="正方形/長方形 7"/>
          <p:cNvSpPr/>
          <p:nvPr userDrawn="1"/>
        </p:nvSpPr>
        <p:spPr>
          <a:xfrm rot="20101103">
            <a:off x="863017" y="2293258"/>
            <a:ext cx="7265564" cy="1862048"/>
          </a:xfrm>
          <a:prstGeom prst="rect">
            <a:avLst/>
          </a:prstGeom>
          <a:noFill/>
          <a:ln>
            <a:solidFill>
              <a:schemeClr val="tx1">
                <a:alpha val="0"/>
              </a:schemeClr>
            </a:solidFill>
          </a:ln>
        </p:spPr>
        <p:txBody>
          <a:bodyPr wrap="square" lIns="91440" tIns="45720" rIns="91440" bIns="45720">
            <a:spAutoFit/>
          </a:bodyPr>
          <a:lstStyle/>
          <a:p>
            <a:pPr algn="ctr"/>
            <a:r>
              <a:rPr lang="ja-JP" altLang="en-US" sz="11500" b="0" cap="none" spc="0" dirty="0">
                <a:ln w="0"/>
                <a:gradFill>
                  <a:gsLst>
                    <a:gs pos="21000">
                      <a:srgbClr val="53575C">
                        <a:alpha val="22000"/>
                      </a:srgbClr>
                    </a:gs>
                    <a:gs pos="88000">
                      <a:srgbClr val="C5C7CA"/>
                    </a:gs>
                  </a:gsLst>
                  <a:lin ang="5400000"/>
                </a:gradFill>
                <a:effectLst/>
              </a:rPr>
              <a:t>調  整  中</a:t>
            </a:r>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 タイトルの書式設定</a:t>
            </a:r>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 6"/>
          <p:cNvSpPr>
            <a:spLocks noGrp="1"/>
          </p:cNvSpPr>
          <p:nvPr>
            <p:ph type="dt" sz="half" idx="10"/>
          </p:nvPr>
        </p:nvSpPr>
        <p:spPr>
          <a:xfrm>
            <a:off x="457200" y="6356350"/>
            <a:ext cx="2133600" cy="365125"/>
          </a:xfrm>
          <a:prstGeom prst="rect">
            <a:avLst/>
          </a:prstGeom>
        </p:spPr>
        <p:txBody>
          <a:bodyPr/>
          <a:lstStyle/>
          <a:p>
            <a:endParaRPr kumimoji="1" lang="ja-JP" altLang="en-US" dirty="0"/>
          </a:p>
        </p:txBody>
      </p:sp>
      <p:sp>
        <p:nvSpPr>
          <p:cNvPr id="8" name="フッター プレースホルダ 7"/>
          <p:cNvSpPr>
            <a:spLocks noGrp="1"/>
          </p:cNvSpPr>
          <p:nvPr>
            <p:ph type="ftr" sz="quarter" idx="11"/>
          </p:nvPr>
        </p:nvSpPr>
        <p:spPr>
          <a:xfrm>
            <a:off x="3124200" y="6356350"/>
            <a:ext cx="2895600" cy="365125"/>
          </a:xfrm>
          <a:prstGeom prst="rect">
            <a:avLst/>
          </a:prstGeom>
        </p:spPr>
        <p:txBody>
          <a:bodyPr/>
          <a:lstStyle/>
          <a:p>
            <a:endParaRPr kumimoji="1" lang="ja-JP" altLang="en-US" dirty="0"/>
          </a:p>
        </p:txBody>
      </p:sp>
      <p:sp>
        <p:nvSpPr>
          <p:cNvPr id="9" name="スライド番号プレースホルダ 8"/>
          <p:cNvSpPr>
            <a:spLocks noGrp="1"/>
          </p:cNvSpPr>
          <p:nvPr>
            <p:ph type="sldNum" sz="quarter" idx="12"/>
          </p:nvPr>
        </p:nvSpPr>
        <p:spPr>
          <a:xfrm>
            <a:off x="7046912" y="6597352"/>
            <a:ext cx="2133600" cy="365125"/>
          </a:xfrm>
          <a:prstGeom prst="rect">
            <a:avLst/>
          </a:prstGeom>
        </p:spPr>
        <p:txBody>
          <a:bodyPr/>
          <a:lstStyle/>
          <a:p>
            <a:fld id="{D2D8002D-B5B0-4BAC-B1F6-782DDCCE6D9C}" type="slidenum">
              <a:rPr kumimoji="1" lang="ja-JP" altLang="en-US" smtClean="0"/>
              <a:t>‹#›</a:t>
            </a:fld>
            <a:endParaRPr kumimoji="1" lang="ja-JP" altLang="en-US" dirty="0"/>
          </a:p>
        </p:txBody>
      </p:sp>
      <p:sp>
        <p:nvSpPr>
          <p:cNvPr id="10" name="正方形/長方形 9"/>
          <p:cNvSpPr/>
          <p:nvPr userDrawn="1"/>
        </p:nvSpPr>
        <p:spPr>
          <a:xfrm rot="20101103">
            <a:off x="863017" y="2293258"/>
            <a:ext cx="7265564" cy="1862048"/>
          </a:xfrm>
          <a:prstGeom prst="rect">
            <a:avLst/>
          </a:prstGeom>
          <a:noFill/>
          <a:ln>
            <a:solidFill>
              <a:schemeClr val="tx1">
                <a:alpha val="0"/>
              </a:schemeClr>
            </a:solidFill>
          </a:ln>
        </p:spPr>
        <p:txBody>
          <a:bodyPr wrap="square" lIns="91440" tIns="45720" rIns="91440" bIns="45720">
            <a:spAutoFit/>
          </a:bodyPr>
          <a:lstStyle/>
          <a:p>
            <a:pPr algn="ctr"/>
            <a:r>
              <a:rPr lang="ja-JP" altLang="en-US" sz="11500" b="0" cap="none" spc="0" dirty="0">
                <a:ln w="0"/>
                <a:gradFill>
                  <a:gsLst>
                    <a:gs pos="21000">
                      <a:srgbClr val="53575C">
                        <a:alpha val="22000"/>
                      </a:srgbClr>
                    </a:gs>
                    <a:gs pos="88000">
                      <a:srgbClr val="C5C7CA"/>
                    </a:gs>
                  </a:gsLst>
                  <a:lin ang="5400000"/>
                </a:gradFill>
                <a:effectLst/>
              </a:rPr>
              <a:t>調  整  中</a:t>
            </a:r>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日付プレースホルダ 2"/>
          <p:cNvSpPr>
            <a:spLocks noGrp="1"/>
          </p:cNvSpPr>
          <p:nvPr>
            <p:ph type="dt" sz="half" idx="10"/>
          </p:nvPr>
        </p:nvSpPr>
        <p:spPr>
          <a:xfrm>
            <a:off x="457200" y="6356350"/>
            <a:ext cx="2133600" cy="365125"/>
          </a:xfrm>
          <a:prstGeom prst="rect">
            <a:avLst/>
          </a:prstGeom>
        </p:spPr>
        <p:txBody>
          <a:bodyPr/>
          <a:lstStyle/>
          <a:p>
            <a:endParaRPr kumimoji="1" lang="ja-JP" altLang="en-US" dirty="0"/>
          </a:p>
        </p:txBody>
      </p:sp>
      <p:sp>
        <p:nvSpPr>
          <p:cNvPr id="4" name="フッター プレースホルダ 3"/>
          <p:cNvSpPr>
            <a:spLocks noGrp="1"/>
          </p:cNvSpPr>
          <p:nvPr>
            <p:ph type="ftr" sz="quarter" idx="11"/>
          </p:nvPr>
        </p:nvSpPr>
        <p:spPr>
          <a:xfrm>
            <a:off x="3124200" y="6356350"/>
            <a:ext cx="2895600" cy="365125"/>
          </a:xfrm>
          <a:prstGeom prst="rect">
            <a:avLst/>
          </a:prstGeom>
        </p:spPr>
        <p:txBody>
          <a:bodyPr/>
          <a:lstStyle/>
          <a:p>
            <a:endParaRPr kumimoji="1" lang="ja-JP" altLang="en-US" dirty="0"/>
          </a:p>
        </p:txBody>
      </p:sp>
      <p:sp>
        <p:nvSpPr>
          <p:cNvPr id="5" name="スライド番号プレースホルダ 4"/>
          <p:cNvSpPr>
            <a:spLocks noGrp="1"/>
          </p:cNvSpPr>
          <p:nvPr>
            <p:ph type="sldNum" sz="quarter" idx="12"/>
          </p:nvPr>
        </p:nvSpPr>
        <p:spPr>
          <a:xfrm>
            <a:off x="7046912" y="6597352"/>
            <a:ext cx="2133600" cy="365125"/>
          </a:xfrm>
          <a:prstGeom prst="rect">
            <a:avLst/>
          </a:prstGeom>
        </p:spPr>
        <p:txBody>
          <a:bodyPr/>
          <a:lstStyle/>
          <a:p>
            <a:fld id="{D2D8002D-B5B0-4BAC-B1F6-782DDCCE6D9C}" type="slidenum">
              <a:rPr kumimoji="1" lang="ja-JP" altLang="en-US" smtClean="0"/>
              <a:t>‹#›</a:t>
            </a:fld>
            <a:endParaRPr kumimoji="1" lang="ja-JP" altLang="en-US" dirty="0"/>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4" name="スライド番号プレースホルダ 3"/>
          <p:cNvSpPr>
            <a:spLocks noGrp="1"/>
          </p:cNvSpPr>
          <p:nvPr>
            <p:ph type="sldNum" sz="quarter" idx="12"/>
          </p:nvPr>
        </p:nvSpPr>
        <p:spPr>
          <a:xfrm>
            <a:off x="7041714" y="6592267"/>
            <a:ext cx="2133600" cy="365125"/>
          </a:xfrm>
          <a:prstGeom prst="rect">
            <a:avLst/>
          </a:prstGeom>
        </p:spPr>
        <p:txBody>
          <a:bodyPr/>
          <a:lstStyle>
            <a:lvl1pPr>
              <a:defRPr sz="900">
                <a:solidFill>
                  <a:schemeClr val="tx1"/>
                </a:solidFill>
                <a:latin typeface="Meiryo UI" panose="020B0604030504040204" pitchFamily="50" charset="-128"/>
                <a:ea typeface="Meiryo UI" panose="020B0604030504040204" pitchFamily="50" charset="-128"/>
              </a:defRPr>
            </a:lvl1pPr>
          </a:lstStyle>
          <a:p>
            <a:fld id="{D2D8002D-B5B0-4BAC-B1F6-782DDCCE6D9C}" type="slidenum">
              <a:rPr lang="ja-JP" altLang="en-US" smtClean="0"/>
              <a:pPr/>
              <a:t>‹#›</a:t>
            </a:fld>
            <a:endParaRPr lang="ja-JP" altLang="en-US" dirty="0"/>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a:t>マスタ タイトルの書式設定</a:t>
            </a:r>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 テキストの書式設定</a:t>
            </a:r>
          </a:p>
        </p:txBody>
      </p:sp>
      <p:sp>
        <p:nvSpPr>
          <p:cNvPr id="5" name="日付プレースホルダ 4"/>
          <p:cNvSpPr>
            <a:spLocks noGrp="1"/>
          </p:cNvSpPr>
          <p:nvPr>
            <p:ph type="dt" sz="half" idx="10"/>
          </p:nvPr>
        </p:nvSpPr>
        <p:spPr>
          <a:xfrm>
            <a:off x="457200" y="6356350"/>
            <a:ext cx="2133600" cy="365125"/>
          </a:xfrm>
          <a:prstGeom prst="rect">
            <a:avLst/>
          </a:prstGeom>
        </p:spPr>
        <p:txBody>
          <a:bodyPr/>
          <a:lstStyle/>
          <a:p>
            <a:endParaRPr kumimoji="1" lang="ja-JP" altLang="en-US" dirty="0"/>
          </a:p>
        </p:txBody>
      </p:sp>
      <p:sp>
        <p:nvSpPr>
          <p:cNvPr id="6" name="フッター プレースホルダ 5"/>
          <p:cNvSpPr>
            <a:spLocks noGrp="1"/>
          </p:cNvSpPr>
          <p:nvPr>
            <p:ph type="ftr" sz="quarter" idx="11"/>
          </p:nvPr>
        </p:nvSpPr>
        <p:spPr>
          <a:xfrm>
            <a:off x="3124200" y="6356350"/>
            <a:ext cx="2895600" cy="365125"/>
          </a:xfrm>
          <a:prstGeom prst="rect">
            <a:avLst/>
          </a:prstGeom>
        </p:spPr>
        <p:txBody>
          <a:bodyPr/>
          <a:lstStyle/>
          <a:p>
            <a:endParaRPr kumimoji="1" lang="ja-JP" altLang="en-US" dirty="0"/>
          </a:p>
        </p:txBody>
      </p:sp>
      <p:sp>
        <p:nvSpPr>
          <p:cNvPr id="7" name="スライド番号プレースホルダ 6"/>
          <p:cNvSpPr>
            <a:spLocks noGrp="1"/>
          </p:cNvSpPr>
          <p:nvPr>
            <p:ph type="sldNum" sz="quarter" idx="12"/>
          </p:nvPr>
        </p:nvSpPr>
        <p:spPr>
          <a:xfrm>
            <a:off x="7046912" y="6597352"/>
            <a:ext cx="2133600" cy="365125"/>
          </a:xfrm>
          <a:prstGeom prst="rect">
            <a:avLst/>
          </a:prstGeom>
        </p:spPr>
        <p:txBody>
          <a:bodyPr/>
          <a:lstStyle/>
          <a:p>
            <a:fld id="{D2D8002D-B5B0-4BAC-B1F6-782DDCCE6D9C}" type="slidenum">
              <a:rPr kumimoji="1" lang="ja-JP" altLang="en-US" smtClean="0"/>
              <a:t>‹#›</a:t>
            </a:fld>
            <a:endParaRPr kumimoji="1" lang="ja-JP" altLang="en-US" dirty="0"/>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 タイトルの書式設定</a:t>
            </a:r>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dirty="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 テキストの書式設定</a:t>
            </a:r>
          </a:p>
        </p:txBody>
      </p:sp>
      <p:sp>
        <p:nvSpPr>
          <p:cNvPr id="5" name="日付プレースホルダ 4"/>
          <p:cNvSpPr>
            <a:spLocks noGrp="1"/>
          </p:cNvSpPr>
          <p:nvPr>
            <p:ph type="dt" sz="half" idx="10"/>
          </p:nvPr>
        </p:nvSpPr>
        <p:spPr>
          <a:xfrm>
            <a:off x="457200" y="6356350"/>
            <a:ext cx="2133600" cy="365125"/>
          </a:xfrm>
          <a:prstGeom prst="rect">
            <a:avLst/>
          </a:prstGeom>
        </p:spPr>
        <p:txBody>
          <a:bodyPr/>
          <a:lstStyle/>
          <a:p>
            <a:endParaRPr kumimoji="1" lang="ja-JP" altLang="en-US" dirty="0"/>
          </a:p>
        </p:txBody>
      </p:sp>
      <p:sp>
        <p:nvSpPr>
          <p:cNvPr id="6" name="フッター プレースホルダ 5"/>
          <p:cNvSpPr>
            <a:spLocks noGrp="1"/>
          </p:cNvSpPr>
          <p:nvPr>
            <p:ph type="ftr" sz="quarter" idx="11"/>
          </p:nvPr>
        </p:nvSpPr>
        <p:spPr>
          <a:xfrm>
            <a:off x="3124200" y="6356350"/>
            <a:ext cx="2895600" cy="365125"/>
          </a:xfrm>
          <a:prstGeom prst="rect">
            <a:avLst/>
          </a:prstGeom>
        </p:spPr>
        <p:txBody>
          <a:bodyPr/>
          <a:lstStyle/>
          <a:p>
            <a:endParaRPr kumimoji="1" lang="ja-JP" altLang="en-US" dirty="0"/>
          </a:p>
        </p:txBody>
      </p:sp>
      <p:sp>
        <p:nvSpPr>
          <p:cNvPr id="7" name="スライド番号プレースホルダ 6"/>
          <p:cNvSpPr>
            <a:spLocks noGrp="1"/>
          </p:cNvSpPr>
          <p:nvPr>
            <p:ph type="sldNum" sz="quarter" idx="12"/>
          </p:nvPr>
        </p:nvSpPr>
        <p:spPr>
          <a:xfrm>
            <a:off x="7046912" y="6597352"/>
            <a:ext cx="2133600" cy="365125"/>
          </a:xfrm>
          <a:prstGeom prst="rect">
            <a:avLst/>
          </a:prstGeom>
        </p:spPr>
        <p:txBody>
          <a:bodyPr/>
          <a:lstStyle/>
          <a:p>
            <a:fld id="{D2D8002D-B5B0-4BAC-B1F6-782DDCCE6D9C}" type="slidenum">
              <a:rPr kumimoji="1" lang="ja-JP" altLang="en-US" smtClean="0"/>
              <a:t>‹#›</a:t>
            </a:fld>
            <a:endParaRPr kumimoji="1" lang="ja-JP" alt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 タイトルの書式設定</a:t>
            </a:r>
          </a:p>
        </p:txBody>
      </p:sp>
      <p:sp>
        <p:nvSpPr>
          <p:cNvPr id="3" name="テキスト プレースホル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スライド番号プレースホルダ 5"/>
          <p:cNvSpPr>
            <a:spLocks noGrp="1"/>
          </p:cNvSpPr>
          <p:nvPr>
            <p:ph type="sldNum" sz="quarter" idx="4"/>
          </p:nvPr>
        </p:nvSpPr>
        <p:spPr>
          <a:xfrm>
            <a:off x="7046912" y="6597352"/>
            <a:ext cx="2133600" cy="365125"/>
          </a:xfrm>
          <a:prstGeom prst="rect">
            <a:avLst/>
          </a:prstGeom>
        </p:spPr>
        <p:txBody>
          <a:bodyPr vert="horz" lIns="91440" tIns="45720" rIns="91440" bIns="45720" rtlCol="0" anchor="ctr"/>
          <a:lstStyle>
            <a:lvl1pPr algn="r">
              <a:defRPr sz="900">
                <a:solidFill>
                  <a:schemeClr val="tx1"/>
                </a:solidFill>
                <a:latin typeface="Meiryo UI" panose="020B0604030504040204" pitchFamily="50" charset="-128"/>
                <a:ea typeface="Meiryo UI" panose="020B0604030504040204" pitchFamily="50" charset="-128"/>
              </a:defRPr>
            </a:lvl1pPr>
          </a:lstStyle>
          <a:p>
            <a:fld id="{D2D8002D-B5B0-4BAC-B1F6-782DDCCE6D9C}" type="slidenum">
              <a:rPr lang="ja-JP" altLang="en-US" smtClean="0"/>
              <a:pPr/>
              <a:t>‹#›</a:t>
            </a:fld>
            <a:endParaRPr lang="ja-JP" alt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chart" Target="../charts/chart15.xml"/></Relationships>
</file>

<file path=ppt/slides/_rels/slide11.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chart" Target="../charts/chart16.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chart" Target="../charts/chart19.xml"/></Relationships>
</file>

<file path=ppt/slides/_rels/slide14.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chart" Target="../charts/chart23.xml"/><Relationship Id="rId5" Type="http://schemas.openxmlformats.org/officeDocument/2006/relationships/chart" Target="../charts/chart22.xml"/><Relationship Id="rId4" Type="http://schemas.openxmlformats.org/officeDocument/2006/relationships/chart" Target="../charts/chart21.xml"/></Relationships>
</file>

<file path=ppt/slides/_rels/slide1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chart" Target="../charts/chart3.xml"/></Relationships>
</file>

<file path=ppt/slides/_rels/slide4.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chart" Target="../charts/chart6.xml"/><Relationship Id="rId4" Type="http://schemas.openxmlformats.org/officeDocument/2006/relationships/chart" Target="../charts/chart5.xml"/></Relationships>
</file>

<file path=ppt/slides/_rels/slide5.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chart" Target="../charts/chart8.xml"/></Relationships>
</file>

<file path=ppt/slides/_rels/slide6.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chart" Target="../charts/chart10.xml"/></Relationships>
</file>

<file path=ppt/slides/_rels/slide7.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chart" Target="../charts/char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角丸四角形 6"/>
          <p:cNvSpPr/>
          <p:nvPr/>
        </p:nvSpPr>
        <p:spPr>
          <a:xfrm>
            <a:off x="611560" y="1340768"/>
            <a:ext cx="7992888" cy="1656184"/>
          </a:xfrm>
          <a:prstGeom prst="roundRect">
            <a:avLst>
              <a:gd name="adj" fmla="val 1282"/>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ja-JP" altLang="en-US" sz="2800" b="1" kern="100" dirty="0">
                <a:solidFill>
                  <a:schemeClr val="tx1"/>
                </a:solidFill>
                <a:ea typeface="Meiryo UI" panose="020B0604030504040204" pitchFamily="50" charset="-128"/>
                <a:cs typeface="Times New Roman" panose="02020603050405020304" pitchFamily="18" charset="0"/>
              </a:rPr>
              <a:t>大阪都市魅力創造戦略関連施策</a:t>
            </a:r>
            <a:endParaRPr lang="en-US" altLang="ja-JP" sz="2800" b="1" kern="100" dirty="0">
              <a:solidFill>
                <a:schemeClr val="tx1"/>
              </a:solidFill>
              <a:ea typeface="Meiryo UI" panose="020B0604030504040204" pitchFamily="50" charset="-128"/>
              <a:cs typeface="Times New Roman" panose="02020603050405020304" pitchFamily="18" charset="0"/>
            </a:endParaRPr>
          </a:p>
          <a:p>
            <a:pPr algn="ctr"/>
            <a:r>
              <a:rPr lang="ja-JP" altLang="en-US" sz="2800" b="1" kern="100" dirty="0">
                <a:solidFill>
                  <a:schemeClr val="tx1"/>
                </a:solidFill>
                <a:ea typeface="Meiryo UI" panose="020B0604030504040204" pitchFamily="50" charset="-128"/>
                <a:cs typeface="Times New Roman" panose="02020603050405020304" pitchFamily="18" charset="0"/>
              </a:rPr>
              <a:t>を取り巻く状況</a:t>
            </a:r>
            <a:endParaRPr lang="en-US" altLang="ja-JP" sz="2000" b="1" kern="100" dirty="0">
              <a:solidFill>
                <a:schemeClr val="tx1"/>
              </a:solidFill>
              <a:ea typeface="Meiryo UI" panose="020B0604030504040204" pitchFamily="50" charset="-128"/>
              <a:cs typeface="Times New Roman" panose="02020603050405020304" pitchFamily="18" charset="0"/>
            </a:endParaRPr>
          </a:p>
        </p:txBody>
      </p:sp>
      <p:cxnSp>
        <p:nvCxnSpPr>
          <p:cNvPr id="26" name="直線コネクタ 25"/>
          <p:cNvCxnSpPr/>
          <p:nvPr/>
        </p:nvCxnSpPr>
        <p:spPr>
          <a:xfrm flipV="1">
            <a:off x="0" y="3140968"/>
            <a:ext cx="9108504" cy="8617"/>
          </a:xfrm>
          <a:prstGeom prst="line">
            <a:avLst/>
          </a:prstGeom>
          <a:ln w="76200">
            <a:gradFill>
              <a:gsLst>
                <a:gs pos="0">
                  <a:schemeClr val="accent1">
                    <a:lumMod val="50000"/>
                  </a:schemeClr>
                </a:gs>
                <a:gs pos="32000">
                  <a:schemeClr val="accent1">
                    <a:lumMod val="75000"/>
                  </a:schemeClr>
                </a:gs>
                <a:gs pos="65000">
                  <a:schemeClr val="accent1">
                    <a:lumMod val="40000"/>
                    <a:lumOff val="60000"/>
                  </a:schemeClr>
                </a:gs>
                <a:gs pos="100000">
                  <a:schemeClr val="accent1">
                    <a:lumMod val="20000"/>
                    <a:lumOff val="8000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2" name="正方形/長方形 1"/>
          <p:cNvSpPr/>
          <p:nvPr/>
        </p:nvSpPr>
        <p:spPr>
          <a:xfrm>
            <a:off x="7524328" y="476672"/>
            <a:ext cx="1296144" cy="432048"/>
          </a:xfrm>
          <a:prstGeom prst="rect">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1400" dirty="0">
                <a:latin typeface="Meiryo UI" panose="020B0604030504040204" pitchFamily="50" charset="-128"/>
                <a:ea typeface="Meiryo UI" panose="020B0604030504040204" pitchFamily="50" charset="-128"/>
              </a:rPr>
              <a:t>資料２</a:t>
            </a:r>
            <a:endParaRPr kumimoji="1" lang="ja-JP" altLang="en-US" sz="14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96434108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8" name="グラフ 27"/>
          <p:cNvGraphicFramePr>
            <a:graphicFrameLocks/>
          </p:cNvGraphicFramePr>
          <p:nvPr>
            <p:extLst>
              <p:ext uri="{D42A27DB-BD31-4B8C-83A1-F6EECF244321}">
                <p14:modId xmlns:p14="http://schemas.microsoft.com/office/powerpoint/2010/main" val="969682776"/>
              </p:ext>
            </p:extLst>
          </p:nvPr>
        </p:nvGraphicFramePr>
        <p:xfrm>
          <a:off x="131189" y="1825319"/>
          <a:ext cx="4150800" cy="163883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表 1"/>
          <p:cNvGraphicFramePr>
            <a:graphicFrameLocks noGrp="1"/>
          </p:cNvGraphicFramePr>
          <p:nvPr>
            <p:extLst>
              <p:ext uri="{D42A27DB-BD31-4B8C-83A1-F6EECF244321}">
                <p14:modId xmlns:p14="http://schemas.microsoft.com/office/powerpoint/2010/main" val="2910145569"/>
              </p:ext>
            </p:extLst>
          </p:nvPr>
        </p:nvGraphicFramePr>
        <p:xfrm>
          <a:off x="4328458" y="1415272"/>
          <a:ext cx="4788000" cy="2346960"/>
        </p:xfrm>
        <a:graphic>
          <a:graphicData uri="http://schemas.openxmlformats.org/drawingml/2006/table">
            <a:tbl>
              <a:tblPr firstRow="1" bandRow="1">
                <a:tableStyleId>{5C22544A-7EE6-4342-B048-85BDC9FD1C3A}</a:tableStyleId>
              </a:tblPr>
              <a:tblGrid>
                <a:gridCol w="2979846">
                  <a:extLst>
                    <a:ext uri="{9D8B030D-6E8A-4147-A177-3AD203B41FA5}">
                      <a16:colId xmlns:a16="http://schemas.microsoft.com/office/drawing/2014/main" val="3745606650"/>
                    </a:ext>
                  </a:extLst>
                </a:gridCol>
                <a:gridCol w="602718">
                  <a:extLst>
                    <a:ext uri="{9D8B030D-6E8A-4147-A177-3AD203B41FA5}">
                      <a16:colId xmlns:a16="http://schemas.microsoft.com/office/drawing/2014/main" val="318883947"/>
                    </a:ext>
                  </a:extLst>
                </a:gridCol>
                <a:gridCol w="602718">
                  <a:extLst>
                    <a:ext uri="{9D8B030D-6E8A-4147-A177-3AD203B41FA5}">
                      <a16:colId xmlns:a16="http://schemas.microsoft.com/office/drawing/2014/main" val="14631183"/>
                    </a:ext>
                  </a:extLst>
                </a:gridCol>
                <a:gridCol w="602718">
                  <a:extLst>
                    <a:ext uri="{9D8B030D-6E8A-4147-A177-3AD203B41FA5}">
                      <a16:colId xmlns:a16="http://schemas.microsoft.com/office/drawing/2014/main" val="1163178131"/>
                    </a:ext>
                  </a:extLst>
                </a:gridCol>
              </a:tblGrid>
              <a:tr h="213321">
                <a:tc>
                  <a:txBody>
                    <a:bodyPr/>
                    <a:lstStyle/>
                    <a:p>
                      <a:pPr algn="l"/>
                      <a:r>
                        <a:rPr kumimoji="1" lang="ja-JP" altLang="en-US" sz="1000" b="0" dirty="0" smtClean="0">
                          <a:latin typeface="Meiryo UI" panose="020B0604030504040204" pitchFamily="50" charset="-128"/>
                          <a:ea typeface="Meiryo UI" panose="020B0604030504040204" pitchFamily="50" charset="-128"/>
                        </a:rPr>
                        <a:t>この</a:t>
                      </a:r>
                      <a:r>
                        <a:rPr kumimoji="1" lang="en-US" altLang="ja-JP" sz="1000" b="0" dirty="0" smtClean="0">
                          <a:latin typeface="Meiryo UI" panose="020B0604030504040204" pitchFamily="50" charset="-128"/>
                          <a:ea typeface="Meiryo UI" panose="020B0604030504040204" pitchFamily="50" charset="-128"/>
                        </a:rPr>
                        <a:t>1</a:t>
                      </a:r>
                      <a:r>
                        <a:rPr kumimoji="1" lang="ja-JP" altLang="en-US" sz="1000" b="0" dirty="0" smtClean="0">
                          <a:latin typeface="Meiryo UI" panose="020B0604030504040204" pitchFamily="50" charset="-128"/>
                          <a:ea typeface="Meiryo UI" panose="020B0604030504040204" pitchFamily="50" charset="-128"/>
                        </a:rPr>
                        <a:t>年間に直接現地観戦したスポーツ種目（全国）</a:t>
                      </a:r>
                      <a:endParaRPr kumimoji="1" lang="ja-JP" altLang="en-US" sz="1000" b="0" dirty="0">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1000" b="0" dirty="0" smtClean="0">
                          <a:latin typeface="Meiryo UI" panose="020B0604030504040204" pitchFamily="50" charset="-128"/>
                          <a:ea typeface="Meiryo UI" panose="020B0604030504040204" pitchFamily="50" charset="-128"/>
                        </a:rPr>
                        <a:t>2019</a:t>
                      </a:r>
                      <a:r>
                        <a:rPr kumimoji="1" lang="ja-JP" altLang="en-US" sz="1000" b="0" dirty="0" smtClean="0">
                          <a:latin typeface="Meiryo UI" panose="020B0604030504040204" pitchFamily="50" charset="-128"/>
                          <a:ea typeface="Meiryo UI" panose="020B0604030504040204" pitchFamily="50" charset="-128"/>
                        </a:rPr>
                        <a:t>年度</a:t>
                      </a:r>
                      <a:endParaRPr kumimoji="1" lang="ja-JP" altLang="en-US" sz="1000" b="0" dirty="0">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1000" b="0" dirty="0" smtClean="0">
                          <a:latin typeface="Meiryo UI" panose="020B0604030504040204" pitchFamily="50" charset="-128"/>
                          <a:ea typeface="Meiryo UI" panose="020B0604030504040204" pitchFamily="50" charset="-128"/>
                        </a:rPr>
                        <a:t>2020</a:t>
                      </a:r>
                    </a:p>
                    <a:p>
                      <a:pPr algn="ctr"/>
                      <a:r>
                        <a:rPr kumimoji="1" lang="ja-JP" altLang="en-US" sz="1000" b="0" dirty="0" smtClean="0">
                          <a:latin typeface="Meiryo UI" panose="020B0604030504040204" pitchFamily="50" charset="-128"/>
                          <a:ea typeface="Meiryo UI" panose="020B0604030504040204" pitchFamily="50" charset="-128"/>
                        </a:rPr>
                        <a:t>年度</a:t>
                      </a:r>
                      <a:endParaRPr kumimoji="1" lang="ja-JP" altLang="en-US" sz="1000" b="0" dirty="0">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1000" b="0" dirty="0" smtClean="0">
                          <a:latin typeface="Meiryo UI" panose="020B0604030504040204" pitchFamily="50" charset="-128"/>
                          <a:ea typeface="Meiryo UI" panose="020B0604030504040204" pitchFamily="50" charset="-128"/>
                        </a:rPr>
                        <a:t>2021</a:t>
                      </a:r>
                      <a:r>
                        <a:rPr kumimoji="1" lang="ja-JP" altLang="en-US" sz="1000" b="0" dirty="0" smtClean="0">
                          <a:latin typeface="Meiryo UI" panose="020B0604030504040204" pitchFamily="50" charset="-128"/>
                          <a:ea typeface="Meiryo UI" panose="020B0604030504040204" pitchFamily="50" charset="-128"/>
                        </a:rPr>
                        <a:t>年度</a:t>
                      </a:r>
                      <a:endParaRPr kumimoji="1" lang="ja-JP" altLang="en-US" sz="1000" b="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1746053945"/>
                  </a:ext>
                </a:extLst>
              </a:tr>
              <a:tr h="213321">
                <a:tc>
                  <a:txBody>
                    <a:bodyPr/>
                    <a:lstStyle/>
                    <a:p>
                      <a:r>
                        <a:rPr kumimoji="1" lang="ja-JP" altLang="en-US" sz="1000" dirty="0" smtClean="0">
                          <a:latin typeface="Meiryo UI" panose="020B0604030504040204" pitchFamily="50" charset="-128"/>
                          <a:ea typeface="Meiryo UI" panose="020B0604030504040204" pitchFamily="50" charset="-128"/>
                        </a:rPr>
                        <a:t>プロ野球（</a:t>
                      </a:r>
                      <a:r>
                        <a:rPr kumimoji="1" lang="en-US" altLang="ja-JP" sz="1000" dirty="0" smtClean="0">
                          <a:latin typeface="Meiryo UI" panose="020B0604030504040204" pitchFamily="50" charset="-128"/>
                          <a:ea typeface="Meiryo UI" panose="020B0604030504040204" pitchFamily="50" charset="-128"/>
                        </a:rPr>
                        <a:t>NPB</a:t>
                      </a:r>
                      <a:r>
                        <a:rPr kumimoji="1" lang="ja-JP" altLang="en-US" sz="1000" dirty="0" smtClean="0">
                          <a:latin typeface="Meiryo UI" panose="020B0604030504040204" pitchFamily="50" charset="-128"/>
                          <a:ea typeface="Meiryo UI" panose="020B0604030504040204" pitchFamily="50" charset="-128"/>
                        </a:rPr>
                        <a:t>、メジャーリーグ含む）</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000" dirty="0" smtClean="0">
                          <a:latin typeface="Meiryo UI" panose="020B0604030504040204" pitchFamily="50" charset="-128"/>
                          <a:ea typeface="Meiryo UI" panose="020B0604030504040204" pitchFamily="50" charset="-128"/>
                        </a:rPr>
                        <a:t>13.7%</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000" dirty="0" smtClean="0">
                          <a:latin typeface="Meiryo UI" panose="020B0604030504040204" pitchFamily="50" charset="-128"/>
                          <a:ea typeface="Meiryo UI" panose="020B0604030504040204" pitchFamily="50" charset="-128"/>
                        </a:rPr>
                        <a:t>9.9%</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000" dirty="0" smtClean="0">
                          <a:latin typeface="Meiryo UI" panose="020B0604030504040204" pitchFamily="50" charset="-128"/>
                          <a:ea typeface="Meiryo UI" panose="020B0604030504040204" pitchFamily="50" charset="-128"/>
                        </a:rPr>
                        <a:t>6.8%</a:t>
                      </a:r>
                      <a:endParaRPr kumimoji="1" lang="ja-JP" altLang="en-US" sz="10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458836304"/>
                  </a:ext>
                </a:extLst>
              </a:tr>
              <a:tr h="213321">
                <a:tc>
                  <a:txBody>
                    <a:bodyPr/>
                    <a:lstStyle/>
                    <a:p>
                      <a:r>
                        <a:rPr kumimoji="1" lang="en-US" altLang="ja-JP" sz="1000" dirty="0" smtClean="0">
                          <a:latin typeface="Meiryo UI" panose="020B0604030504040204" pitchFamily="50" charset="-128"/>
                          <a:ea typeface="Meiryo UI" panose="020B0604030504040204" pitchFamily="50" charset="-128"/>
                        </a:rPr>
                        <a:t>J</a:t>
                      </a:r>
                      <a:r>
                        <a:rPr kumimoji="1" lang="ja-JP" altLang="en-US" sz="1000" dirty="0" smtClean="0">
                          <a:latin typeface="Meiryo UI" panose="020B0604030504040204" pitchFamily="50" charset="-128"/>
                          <a:ea typeface="Meiryo UI" panose="020B0604030504040204" pitchFamily="50" charset="-128"/>
                        </a:rPr>
                        <a:t>リーグ（</a:t>
                      </a:r>
                      <a:r>
                        <a:rPr kumimoji="1" lang="en-US" altLang="ja-JP" sz="1000" dirty="0" smtClean="0">
                          <a:latin typeface="Meiryo UI" panose="020B0604030504040204" pitchFamily="50" charset="-128"/>
                          <a:ea typeface="Meiryo UI" panose="020B0604030504040204" pitchFamily="50" charset="-128"/>
                        </a:rPr>
                        <a:t>J1</a:t>
                      </a:r>
                      <a:r>
                        <a:rPr kumimoji="1" lang="ja-JP" altLang="en-US" sz="1000" dirty="0" smtClean="0">
                          <a:latin typeface="Meiryo UI" panose="020B0604030504040204" pitchFamily="50" charset="-128"/>
                          <a:ea typeface="Meiryo UI" panose="020B0604030504040204" pitchFamily="50" charset="-128"/>
                        </a:rPr>
                        <a:t>、</a:t>
                      </a:r>
                      <a:r>
                        <a:rPr kumimoji="1" lang="en-US" altLang="ja-JP" sz="1000" dirty="0" smtClean="0">
                          <a:latin typeface="Meiryo UI" panose="020B0604030504040204" pitchFamily="50" charset="-128"/>
                          <a:ea typeface="Meiryo UI" panose="020B0604030504040204" pitchFamily="50" charset="-128"/>
                        </a:rPr>
                        <a:t>J2</a:t>
                      </a:r>
                      <a:r>
                        <a:rPr kumimoji="1" lang="ja-JP" altLang="en-US" sz="1000" dirty="0" smtClean="0">
                          <a:latin typeface="Meiryo UI" panose="020B0604030504040204" pitchFamily="50" charset="-128"/>
                          <a:ea typeface="Meiryo UI" panose="020B0604030504040204" pitchFamily="50" charset="-128"/>
                        </a:rPr>
                        <a:t>、</a:t>
                      </a:r>
                      <a:r>
                        <a:rPr kumimoji="1" lang="en-US" altLang="ja-JP" sz="1000" dirty="0" smtClean="0">
                          <a:latin typeface="Meiryo UI" panose="020B0604030504040204" pitchFamily="50" charset="-128"/>
                          <a:ea typeface="Meiryo UI" panose="020B0604030504040204" pitchFamily="50" charset="-128"/>
                        </a:rPr>
                        <a:t>J3</a:t>
                      </a:r>
                      <a:r>
                        <a:rPr kumimoji="1" lang="ja-JP" altLang="en-US" sz="1000" dirty="0" smtClean="0">
                          <a:latin typeface="Meiryo UI" panose="020B0604030504040204" pitchFamily="50" charset="-128"/>
                          <a:ea typeface="Meiryo UI" panose="020B0604030504040204" pitchFamily="50" charset="-128"/>
                        </a:rPr>
                        <a:t>）</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000" dirty="0" smtClean="0">
                          <a:latin typeface="Meiryo UI" panose="020B0604030504040204" pitchFamily="50" charset="-128"/>
                          <a:ea typeface="Meiryo UI" panose="020B0604030504040204" pitchFamily="50" charset="-128"/>
                        </a:rPr>
                        <a:t>5.1%</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000" dirty="0" smtClean="0">
                          <a:latin typeface="Meiryo UI" panose="020B0604030504040204" pitchFamily="50" charset="-128"/>
                          <a:ea typeface="Meiryo UI" panose="020B0604030504040204" pitchFamily="50" charset="-128"/>
                        </a:rPr>
                        <a:t>3.9%</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000" dirty="0" smtClean="0">
                          <a:latin typeface="Meiryo UI" panose="020B0604030504040204" pitchFamily="50" charset="-128"/>
                          <a:ea typeface="Meiryo UI" panose="020B0604030504040204" pitchFamily="50" charset="-128"/>
                        </a:rPr>
                        <a:t>2.8%</a:t>
                      </a:r>
                      <a:endParaRPr kumimoji="1" lang="ja-JP" altLang="en-US" sz="10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3211249240"/>
                  </a:ext>
                </a:extLst>
              </a:tr>
              <a:tr h="213321">
                <a:tc>
                  <a:txBody>
                    <a:bodyPr/>
                    <a:lstStyle/>
                    <a:p>
                      <a:r>
                        <a:rPr kumimoji="1" lang="ja-JP" altLang="en-US" sz="1000" dirty="0" smtClean="0">
                          <a:latin typeface="Meiryo UI" panose="020B0604030504040204" pitchFamily="50" charset="-128"/>
                          <a:ea typeface="Meiryo UI" panose="020B0604030504040204" pitchFamily="50" charset="-128"/>
                        </a:rPr>
                        <a:t>高校野球</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000" dirty="0" smtClean="0">
                          <a:latin typeface="Meiryo UI" panose="020B0604030504040204" pitchFamily="50" charset="-128"/>
                          <a:ea typeface="Meiryo UI" panose="020B0604030504040204" pitchFamily="50" charset="-128"/>
                        </a:rPr>
                        <a:t>4.7%</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000" dirty="0" smtClean="0">
                          <a:latin typeface="Meiryo UI" panose="020B0604030504040204" pitchFamily="50" charset="-128"/>
                          <a:ea typeface="Meiryo UI" panose="020B0604030504040204" pitchFamily="50" charset="-128"/>
                        </a:rPr>
                        <a:t>3.0%</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000" dirty="0" smtClean="0">
                          <a:latin typeface="Meiryo UI" panose="020B0604030504040204" pitchFamily="50" charset="-128"/>
                          <a:ea typeface="Meiryo UI" panose="020B0604030504040204" pitchFamily="50" charset="-128"/>
                        </a:rPr>
                        <a:t>2.6%</a:t>
                      </a:r>
                      <a:endParaRPr kumimoji="1" lang="ja-JP" altLang="en-US" sz="10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2488397354"/>
                  </a:ext>
                </a:extLst>
              </a:tr>
              <a:tr h="213321">
                <a:tc>
                  <a:txBody>
                    <a:bodyPr/>
                    <a:lstStyle/>
                    <a:p>
                      <a:r>
                        <a:rPr kumimoji="1" lang="ja-JP" altLang="en-US" sz="1000" dirty="0" smtClean="0">
                          <a:latin typeface="Meiryo UI" panose="020B0604030504040204" pitchFamily="50" charset="-128"/>
                          <a:ea typeface="Meiryo UI" panose="020B0604030504040204" pitchFamily="50" charset="-128"/>
                        </a:rPr>
                        <a:t>サッカー日本代表</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000" dirty="0" smtClean="0">
                          <a:latin typeface="Meiryo UI" panose="020B0604030504040204" pitchFamily="50" charset="-128"/>
                          <a:ea typeface="Meiryo UI" panose="020B0604030504040204" pitchFamily="50" charset="-128"/>
                        </a:rPr>
                        <a:t>1.8%</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000" dirty="0" smtClean="0">
                          <a:latin typeface="Meiryo UI" panose="020B0604030504040204" pitchFamily="50" charset="-128"/>
                          <a:ea typeface="Meiryo UI" panose="020B0604030504040204" pitchFamily="50" charset="-128"/>
                        </a:rPr>
                        <a:t>1.3%</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000" dirty="0" smtClean="0">
                          <a:latin typeface="Meiryo UI" panose="020B0604030504040204" pitchFamily="50" charset="-128"/>
                          <a:ea typeface="Meiryo UI" panose="020B0604030504040204" pitchFamily="50" charset="-128"/>
                        </a:rPr>
                        <a:t>1.3%</a:t>
                      </a:r>
                      <a:endParaRPr kumimoji="1" lang="ja-JP" altLang="en-US" sz="10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2760265120"/>
                  </a:ext>
                </a:extLst>
              </a:tr>
              <a:tr h="213321">
                <a:tc>
                  <a:txBody>
                    <a:bodyPr/>
                    <a:lstStyle/>
                    <a:p>
                      <a:r>
                        <a:rPr kumimoji="1" lang="ja-JP" altLang="en-US" sz="1000" dirty="0" smtClean="0">
                          <a:latin typeface="Meiryo UI" panose="020B0604030504040204" pitchFamily="50" charset="-128"/>
                          <a:ea typeface="Meiryo UI" panose="020B0604030504040204" pitchFamily="50" charset="-128"/>
                        </a:rPr>
                        <a:t>その他野球、ソフトボール</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000" dirty="0" smtClean="0">
                          <a:latin typeface="Meiryo UI" panose="020B0604030504040204" pitchFamily="50" charset="-128"/>
                          <a:ea typeface="Meiryo UI" panose="020B0604030504040204" pitchFamily="50" charset="-128"/>
                        </a:rPr>
                        <a:t>2.1%</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000" dirty="0" smtClean="0">
                          <a:latin typeface="Meiryo UI" panose="020B0604030504040204" pitchFamily="50" charset="-128"/>
                          <a:ea typeface="Meiryo UI" panose="020B0604030504040204" pitchFamily="50" charset="-128"/>
                        </a:rPr>
                        <a:t>1.7%</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000" dirty="0" smtClean="0">
                          <a:latin typeface="Meiryo UI" panose="020B0604030504040204" pitchFamily="50" charset="-128"/>
                          <a:ea typeface="Meiryo UI" panose="020B0604030504040204" pitchFamily="50" charset="-128"/>
                        </a:rPr>
                        <a:t>1.2%</a:t>
                      </a:r>
                      <a:endParaRPr kumimoji="1" lang="ja-JP" altLang="en-US" sz="10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2375138317"/>
                  </a:ext>
                </a:extLst>
              </a:tr>
              <a:tr h="213321">
                <a:tc>
                  <a:txBody>
                    <a:bodyPr/>
                    <a:lstStyle/>
                    <a:p>
                      <a:r>
                        <a:rPr kumimoji="1" lang="ja-JP" altLang="en-US" sz="1000" dirty="0" smtClean="0">
                          <a:latin typeface="Meiryo UI" panose="020B0604030504040204" pitchFamily="50" charset="-128"/>
                          <a:ea typeface="Meiryo UI" panose="020B0604030504040204" pitchFamily="50" charset="-128"/>
                        </a:rPr>
                        <a:t>ゴルフ</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000" dirty="0" smtClean="0">
                          <a:latin typeface="Meiryo UI" panose="020B0604030504040204" pitchFamily="50" charset="-128"/>
                          <a:ea typeface="Meiryo UI" panose="020B0604030504040204" pitchFamily="50" charset="-128"/>
                        </a:rPr>
                        <a:t>1.9%</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000" dirty="0" smtClean="0">
                          <a:latin typeface="Meiryo UI" panose="020B0604030504040204" pitchFamily="50" charset="-128"/>
                          <a:ea typeface="Meiryo UI" panose="020B0604030504040204" pitchFamily="50" charset="-128"/>
                        </a:rPr>
                        <a:t>1.4%</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000" dirty="0" smtClean="0">
                          <a:latin typeface="Meiryo UI" panose="020B0604030504040204" pitchFamily="50" charset="-128"/>
                          <a:ea typeface="Meiryo UI" panose="020B0604030504040204" pitchFamily="50" charset="-128"/>
                        </a:rPr>
                        <a:t>1.1%</a:t>
                      </a:r>
                      <a:endParaRPr kumimoji="1" lang="ja-JP" altLang="en-US" sz="10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2491555784"/>
                  </a:ext>
                </a:extLst>
              </a:tr>
              <a:tr h="213321">
                <a:tc>
                  <a:txBody>
                    <a:bodyPr/>
                    <a:lstStyle/>
                    <a:p>
                      <a:r>
                        <a:rPr kumimoji="1" lang="ja-JP" altLang="en-US" sz="1000" dirty="0" smtClean="0">
                          <a:latin typeface="Meiryo UI" panose="020B0604030504040204" pitchFamily="50" charset="-128"/>
                          <a:ea typeface="Meiryo UI" panose="020B0604030504040204" pitchFamily="50" charset="-128"/>
                        </a:rPr>
                        <a:t>マラソン、駅伝</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000" dirty="0" smtClean="0">
                          <a:latin typeface="Meiryo UI" panose="020B0604030504040204" pitchFamily="50" charset="-128"/>
                          <a:ea typeface="Meiryo UI" panose="020B0604030504040204" pitchFamily="50" charset="-128"/>
                        </a:rPr>
                        <a:t>2.3%</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000" dirty="0" smtClean="0">
                          <a:latin typeface="Meiryo UI" panose="020B0604030504040204" pitchFamily="50" charset="-128"/>
                          <a:ea typeface="Meiryo UI" panose="020B0604030504040204" pitchFamily="50" charset="-128"/>
                        </a:rPr>
                        <a:t>1.8%</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000" dirty="0" smtClean="0">
                          <a:latin typeface="Meiryo UI" panose="020B0604030504040204" pitchFamily="50" charset="-128"/>
                          <a:ea typeface="Meiryo UI" panose="020B0604030504040204" pitchFamily="50" charset="-128"/>
                        </a:rPr>
                        <a:t>1.1%</a:t>
                      </a:r>
                      <a:endParaRPr kumimoji="1" lang="ja-JP" altLang="en-US" sz="10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2207482876"/>
                  </a:ext>
                </a:extLst>
              </a:tr>
              <a:tr h="213321">
                <a:tc>
                  <a:txBody>
                    <a:bodyPr/>
                    <a:lstStyle/>
                    <a:p>
                      <a:r>
                        <a:rPr kumimoji="1" lang="ja-JP" altLang="en-US" sz="1000" dirty="0" smtClean="0">
                          <a:latin typeface="Meiryo UI" panose="020B0604030504040204" pitchFamily="50" charset="-128"/>
                          <a:ea typeface="Meiryo UI" panose="020B0604030504040204" pitchFamily="50" charset="-128"/>
                        </a:rPr>
                        <a:t>ラグビー</a:t>
                      </a:r>
                      <a:r>
                        <a:rPr kumimoji="1" lang="ja-JP" altLang="en-US" sz="800" dirty="0" smtClean="0">
                          <a:latin typeface="Meiryo UI" panose="020B0604030504040204" pitchFamily="50" charset="-128"/>
                          <a:ea typeface="Meiryo UI" panose="020B0604030504040204" pitchFamily="50" charset="-128"/>
                        </a:rPr>
                        <a:t>（トップリーグ、大学・高校ラグビー、海外ラグビーを含む）</a:t>
                      </a:r>
                      <a:endParaRPr kumimoji="1" lang="ja-JP" altLang="en-US" sz="85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000" dirty="0" smtClean="0">
                          <a:latin typeface="Meiryo UI" panose="020B0604030504040204" pitchFamily="50" charset="-128"/>
                          <a:ea typeface="Meiryo UI" panose="020B0604030504040204" pitchFamily="50" charset="-128"/>
                        </a:rPr>
                        <a:t>2.7%</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000" dirty="0" smtClean="0">
                          <a:latin typeface="Meiryo UI" panose="020B0604030504040204" pitchFamily="50" charset="-128"/>
                          <a:ea typeface="Meiryo UI" panose="020B0604030504040204" pitchFamily="50" charset="-128"/>
                        </a:rPr>
                        <a:t>1.9%</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000" dirty="0" smtClean="0">
                          <a:latin typeface="Meiryo UI" panose="020B0604030504040204" pitchFamily="50" charset="-128"/>
                          <a:ea typeface="Meiryo UI" panose="020B0604030504040204" pitchFamily="50" charset="-128"/>
                        </a:rPr>
                        <a:t>1.0%</a:t>
                      </a:r>
                      <a:endParaRPr kumimoji="1" lang="ja-JP" altLang="en-US" sz="10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3736934902"/>
                  </a:ext>
                </a:extLst>
              </a:tr>
            </a:tbl>
          </a:graphicData>
        </a:graphic>
      </p:graphicFrame>
      <p:graphicFrame>
        <p:nvGraphicFramePr>
          <p:cNvPr id="33" name="グラフ 32"/>
          <p:cNvGraphicFramePr>
            <a:graphicFrameLocks/>
          </p:cNvGraphicFramePr>
          <p:nvPr>
            <p:extLst>
              <p:ext uri="{D42A27DB-BD31-4B8C-83A1-F6EECF244321}">
                <p14:modId xmlns:p14="http://schemas.microsoft.com/office/powerpoint/2010/main" val="3742549039"/>
              </p:ext>
            </p:extLst>
          </p:nvPr>
        </p:nvGraphicFramePr>
        <p:xfrm>
          <a:off x="124521" y="4198509"/>
          <a:ext cx="4150800" cy="2322000"/>
        </p:xfrm>
        <a:graphic>
          <a:graphicData uri="http://schemas.openxmlformats.org/drawingml/2006/chart">
            <c:chart xmlns:c="http://schemas.openxmlformats.org/drawingml/2006/chart" xmlns:r="http://schemas.openxmlformats.org/officeDocument/2006/relationships" r:id="rId4"/>
          </a:graphicData>
        </a:graphic>
      </p:graphicFrame>
      <p:sp>
        <p:nvSpPr>
          <p:cNvPr id="7" name="角丸四角形 6"/>
          <p:cNvSpPr/>
          <p:nvPr/>
        </p:nvSpPr>
        <p:spPr>
          <a:xfrm>
            <a:off x="120257" y="44624"/>
            <a:ext cx="7692103" cy="619125"/>
          </a:xfrm>
          <a:prstGeom prst="roundRect">
            <a:avLst>
              <a:gd name="adj" fmla="val 1282"/>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r>
              <a:rPr lang="ja-JP" altLang="en-US" sz="2000" b="1" kern="100" dirty="0">
                <a:solidFill>
                  <a:schemeClr val="tx1"/>
                </a:solidFill>
                <a:ea typeface="Meiryo UI" panose="020B0604030504040204" pitchFamily="50" charset="-128"/>
                <a:cs typeface="Times New Roman" panose="02020603050405020304" pitchFamily="18" charset="0"/>
              </a:rPr>
              <a:t>　スポーツ観戦、実施の状況</a:t>
            </a:r>
            <a:endParaRPr lang="ja-JP" altLang="ja-JP" sz="2000" kern="100" dirty="0">
              <a:solidFill>
                <a:schemeClr val="tx1"/>
              </a:solidFill>
              <a:ea typeface="游明朝" panose="02020400000000000000" pitchFamily="18" charset="-128"/>
              <a:cs typeface="Times New Roman" panose="02020603050405020304" pitchFamily="18" charset="0"/>
            </a:endParaRPr>
          </a:p>
        </p:txBody>
      </p:sp>
      <p:cxnSp>
        <p:nvCxnSpPr>
          <p:cNvPr id="17" name="直線コネクタ 16"/>
          <p:cNvCxnSpPr/>
          <p:nvPr/>
        </p:nvCxnSpPr>
        <p:spPr>
          <a:xfrm flipV="1">
            <a:off x="45095" y="620688"/>
            <a:ext cx="9108504" cy="8617"/>
          </a:xfrm>
          <a:prstGeom prst="line">
            <a:avLst/>
          </a:prstGeom>
          <a:ln w="76200">
            <a:gradFill>
              <a:gsLst>
                <a:gs pos="0">
                  <a:schemeClr val="accent1">
                    <a:lumMod val="50000"/>
                  </a:schemeClr>
                </a:gs>
                <a:gs pos="32000">
                  <a:schemeClr val="accent1">
                    <a:lumMod val="75000"/>
                  </a:schemeClr>
                </a:gs>
                <a:gs pos="65000">
                  <a:schemeClr val="accent1">
                    <a:lumMod val="40000"/>
                    <a:lumOff val="60000"/>
                  </a:schemeClr>
                </a:gs>
                <a:gs pos="100000">
                  <a:schemeClr val="accent1">
                    <a:lumMod val="20000"/>
                    <a:lumOff val="8000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22" name="正方形/長方形 21">
            <a:extLst>
              <a:ext uri="{FF2B5EF4-FFF2-40B4-BE49-F238E27FC236}">
                <a16:creationId xmlns:a16="http://schemas.microsoft.com/office/drawing/2014/main" id="{08727470-7601-4D3E-9F83-A36A73DB211D}"/>
              </a:ext>
            </a:extLst>
          </p:cNvPr>
          <p:cNvSpPr/>
          <p:nvPr/>
        </p:nvSpPr>
        <p:spPr>
          <a:xfrm>
            <a:off x="84382" y="671430"/>
            <a:ext cx="8721384" cy="717756"/>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t"/>
          <a:lstStyle/>
          <a:p>
            <a:pPr marL="285750" indent="-285750">
              <a:buFont typeface="Wingdings" panose="05000000000000000000" pitchFamily="2" charset="2"/>
              <a:buChar char="Ø"/>
            </a:pPr>
            <a:r>
              <a:rPr lang="ja-JP" altLang="en-US" sz="1400" dirty="0">
                <a:solidFill>
                  <a:schemeClr val="tx1"/>
                </a:solidFill>
                <a:latin typeface="Meiryo UI" panose="020B0604030504040204" pitchFamily="50" charset="-128"/>
                <a:ea typeface="Meiryo UI" panose="020B0604030504040204" pitchFamily="50" charset="-128"/>
              </a:rPr>
              <a:t>スポーツの試合や大会においても中止・延期や無観客開催などにより、スポーツを観戦する機会が減少している。</a:t>
            </a:r>
            <a:endParaRPr lang="en-US" altLang="ja-JP" sz="1400" dirty="0">
              <a:solidFill>
                <a:schemeClr val="tx1"/>
              </a:solidFill>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Ø"/>
            </a:pPr>
            <a:r>
              <a:rPr lang="ja-JP" altLang="en-US" sz="1400" dirty="0" smtClean="0">
                <a:solidFill>
                  <a:schemeClr val="tx1"/>
                </a:solidFill>
                <a:latin typeface="Meiryo UI" panose="020B0604030504040204" pitchFamily="50" charset="-128"/>
                <a:ea typeface="Meiryo UI" panose="020B0604030504040204" pitchFamily="50" charset="-128"/>
              </a:rPr>
              <a:t>成人の</a:t>
            </a:r>
            <a:r>
              <a:rPr lang="ja-JP" altLang="en-US" sz="1400" dirty="0">
                <a:solidFill>
                  <a:schemeClr val="tx1"/>
                </a:solidFill>
                <a:latin typeface="Meiryo UI" panose="020B0604030504040204" pitchFamily="50" charset="-128"/>
                <a:ea typeface="Meiryo UI" panose="020B0604030504040204" pitchFamily="50" charset="-128"/>
              </a:rPr>
              <a:t>スポーツ実施率</a:t>
            </a:r>
            <a:r>
              <a:rPr lang="ja-JP" altLang="en-US" sz="1400" dirty="0" smtClean="0">
                <a:solidFill>
                  <a:schemeClr val="tx1"/>
                </a:solidFill>
                <a:latin typeface="Meiryo UI" panose="020B0604030504040204" pitchFamily="50" charset="-128"/>
                <a:ea typeface="Meiryo UI" panose="020B0604030504040204" pitchFamily="50" charset="-128"/>
              </a:rPr>
              <a:t>は</a:t>
            </a:r>
            <a:r>
              <a:rPr lang="ja-JP" altLang="en-US" sz="1400" dirty="0">
                <a:solidFill>
                  <a:schemeClr val="tx1"/>
                </a:solidFill>
                <a:latin typeface="Meiryo UI" panose="020B0604030504040204" pitchFamily="50" charset="-128"/>
                <a:ea typeface="Meiryo UI" panose="020B0604030504040204" pitchFamily="50" charset="-128"/>
              </a:rPr>
              <a:t>、新型コロナウイルス感染症拡大前の</a:t>
            </a:r>
            <a:r>
              <a:rPr lang="en-US" altLang="ja-JP" sz="1400" dirty="0">
                <a:solidFill>
                  <a:schemeClr val="tx1"/>
                </a:solidFill>
                <a:latin typeface="Meiryo UI" panose="020B0604030504040204" pitchFamily="50" charset="-128"/>
                <a:ea typeface="Meiryo UI" panose="020B0604030504040204" pitchFamily="50" charset="-128"/>
              </a:rPr>
              <a:t>2019</a:t>
            </a:r>
            <a:r>
              <a:rPr lang="ja-JP" altLang="en-US" sz="1400" dirty="0">
                <a:solidFill>
                  <a:schemeClr val="tx1"/>
                </a:solidFill>
                <a:latin typeface="Meiryo UI" panose="020B0604030504040204" pitchFamily="50" charset="-128"/>
                <a:ea typeface="Meiryo UI" panose="020B0604030504040204" pitchFamily="50" charset="-128"/>
              </a:rPr>
              <a:t>年度に比べて</a:t>
            </a:r>
            <a:r>
              <a:rPr lang="ja-JP" altLang="en-US" sz="1400" dirty="0" smtClean="0">
                <a:solidFill>
                  <a:schemeClr val="tx1"/>
                </a:solidFill>
                <a:latin typeface="Meiryo UI" panose="020B0604030504040204" pitchFamily="50" charset="-128"/>
                <a:ea typeface="Meiryo UI" panose="020B0604030504040204" pitchFamily="50" charset="-128"/>
              </a:rPr>
              <a:t>、</a:t>
            </a:r>
            <a:r>
              <a:rPr lang="en-US" altLang="ja-JP" sz="1400" dirty="0" smtClean="0">
                <a:solidFill>
                  <a:schemeClr val="tx1"/>
                </a:solidFill>
                <a:latin typeface="Meiryo UI" panose="020B0604030504040204" pitchFamily="50" charset="-128"/>
                <a:ea typeface="Meiryo UI" panose="020B0604030504040204" pitchFamily="50" charset="-128"/>
              </a:rPr>
              <a:t>2020</a:t>
            </a:r>
            <a:r>
              <a:rPr lang="ja-JP" altLang="en-US" sz="1400" dirty="0">
                <a:solidFill>
                  <a:schemeClr val="tx1"/>
                </a:solidFill>
                <a:latin typeface="Meiryo UI" panose="020B0604030504040204" pitchFamily="50" charset="-128"/>
                <a:ea typeface="Meiryo UI" panose="020B0604030504040204" pitchFamily="50" charset="-128"/>
              </a:rPr>
              <a:t>年度は増加したが、</a:t>
            </a:r>
            <a:r>
              <a:rPr lang="en-US" altLang="ja-JP" sz="1400" dirty="0">
                <a:solidFill>
                  <a:schemeClr val="tx1"/>
                </a:solidFill>
                <a:latin typeface="Meiryo UI" panose="020B0604030504040204" pitchFamily="50" charset="-128"/>
                <a:ea typeface="Meiryo UI" panose="020B0604030504040204" pitchFamily="50" charset="-128"/>
              </a:rPr>
              <a:t>2021</a:t>
            </a:r>
            <a:r>
              <a:rPr lang="ja-JP" altLang="en-US" sz="1400" dirty="0">
                <a:solidFill>
                  <a:schemeClr val="tx1"/>
                </a:solidFill>
                <a:latin typeface="Meiryo UI" panose="020B0604030504040204" pitchFamily="50" charset="-128"/>
                <a:ea typeface="Meiryo UI" panose="020B0604030504040204" pitchFamily="50" charset="-128"/>
              </a:rPr>
              <a:t>年度はやや減少</a:t>
            </a:r>
            <a:r>
              <a:rPr lang="ja-JP" altLang="en-US" sz="1400" dirty="0" smtClean="0">
                <a:solidFill>
                  <a:schemeClr val="tx1"/>
                </a:solidFill>
                <a:latin typeface="Meiryo UI" panose="020B0604030504040204" pitchFamily="50" charset="-128"/>
                <a:ea typeface="Meiryo UI" panose="020B0604030504040204" pitchFamily="50" charset="-128"/>
              </a:rPr>
              <a:t>した。</a:t>
            </a:r>
            <a:endParaRPr lang="ja-JP" altLang="en-US" sz="1400" dirty="0">
              <a:solidFill>
                <a:schemeClr val="tx1"/>
              </a:solidFill>
              <a:latin typeface="Meiryo UI" panose="020B0604030504040204" pitchFamily="50" charset="-128"/>
              <a:ea typeface="Meiryo UI" panose="020B0604030504040204" pitchFamily="50" charset="-128"/>
            </a:endParaRPr>
          </a:p>
        </p:txBody>
      </p:sp>
      <p:sp>
        <p:nvSpPr>
          <p:cNvPr id="12" name="テキスト ボックス 11">
            <a:extLst>
              <a:ext uri="{FF2B5EF4-FFF2-40B4-BE49-F238E27FC236}">
                <a16:creationId xmlns:a16="http://schemas.microsoft.com/office/drawing/2014/main" id="{34CF59F8-A367-4EC1-83BF-5D400B8A4CCC}"/>
              </a:ext>
            </a:extLst>
          </p:cNvPr>
          <p:cNvSpPr txBox="1"/>
          <p:nvPr/>
        </p:nvSpPr>
        <p:spPr>
          <a:xfrm>
            <a:off x="691385" y="1475957"/>
            <a:ext cx="3079258" cy="461665"/>
          </a:xfrm>
          <a:prstGeom prst="rect">
            <a:avLst/>
          </a:prstGeom>
          <a:noFill/>
          <a:ln>
            <a:noFill/>
          </a:ln>
        </p:spPr>
        <p:txBody>
          <a:bodyPr wrap="square" rtlCol="0">
            <a:spAutoFit/>
          </a:bodyPr>
          <a:lstStyle/>
          <a:p>
            <a:pPr marL="201221" indent="-201221" algn="ctr"/>
            <a:r>
              <a:rPr lang="ja-JP" altLang="en-US" sz="1200" dirty="0">
                <a:latin typeface="Meiryo UI" panose="020B0604030504040204" pitchFamily="50" charset="-128"/>
                <a:ea typeface="Meiryo UI" panose="020B0604030504040204" pitchFamily="50" charset="-128"/>
              </a:rPr>
              <a:t>大阪にゆかりのあるプロスポーツチーム</a:t>
            </a:r>
            <a:endParaRPr lang="en-US" altLang="ja-JP" sz="1200" dirty="0">
              <a:latin typeface="Meiryo UI" panose="020B0604030504040204" pitchFamily="50" charset="-128"/>
              <a:ea typeface="Meiryo UI" panose="020B0604030504040204" pitchFamily="50" charset="-128"/>
            </a:endParaRPr>
          </a:p>
          <a:p>
            <a:pPr marL="201221" indent="-201221" algn="ctr"/>
            <a:r>
              <a:rPr lang="ja-JP" altLang="en-US" sz="1200" dirty="0">
                <a:latin typeface="Meiryo UI" panose="020B0604030504040204" pitchFamily="50" charset="-128"/>
                <a:ea typeface="Meiryo UI" panose="020B0604030504040204" pitchFamily="50" charset="-128"/>
              </a:rPr>
              <a:t>７チームの年間主催試合での観客者合計数</a:t>
            </a:r>
            <a:endParaRPr lang="en-US" altLang="ja-JP" sz="1200" dirty="0">
              <a:latin typeface="Meiryo UI" panose="020B0604030504040204" pitchFamily="50" charset="-128"/>
              <a:ea typeface="Meiryo UI" panose="020B0604030504040204" pitchFamily="50" charset="-128"/>
            </a:endParaRPr>
          </a:p>
        </p:txBody>
      </p:sp>
      <p:sp>
        <p:nvSpPr>
          <p:cNvPr id="15" name="テキスト ボックス 14">
            <a:extLst>
              <a:ext uri="{FF2B5EF4-FFF2-40B4-BE49-F238E27FC236}">
                <a16:creationId xmlns:a16="http://schemas.microsoft.com/office/drawing/2014/main" id="{F8D4A0CB-DEE1-4647-985B-D1A2FA689496}"/>
              </a:ext>
            </a:extLst>
          </p:cNvPr>
          <p:cNvSpPr txBox="1"/>
          <p:nvPr/>
        </p:nvSpPr>
        <p:spPr>
          <a:xfrm>
            <a:off x="251520" y="1703153"/>
            <a:ext cx="567160" cy="215444"/>
          </a:xfrm>
          <a:prstGeom prst="rect">
            <a:avLst/>
          </a:prstGeom>
          <a:noFill/>
        </p:spPr>
        <p:txBody>
          <a:bodyPr wrap="square" rtlCol="0">
            <a:spAutoFit/>
          </a:bodyPr>
          <a:lstStyle/>
          <a:p>
            <a:pPr lvl="0" defTabSz="742950">
              <a:defRPr/>
            </a:pPr>
            <a:r>
              <a:rPr kumimoji="1" lang="ja-JP" altLang="en-US" sz="80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（人）</a:t>
            </a:r>
          </a:p>
        </p:txBody>
      </p:sp>
      <p:sp>
        <p:nvSpPr>
          <p:cNvPr id="19" name="テキスト ボックス 18">
            <a:extLst>
              <a:ext uri="{FF2B5EF4-FFF2-40B4-BE49-F238E27FC236}">
                <a16:creationId xmlns:a16="http://schemas.microsoft.com/office/drawing/2014/main" id="{BAC84493-B1F3-4A8E-A857-738C9A753F19}"/>
              </a:ext>
            </a:extLst>
          </p:cNvPr>
          <p:cNvSpPr txBox="1"/>
          <p:nvPr/>
        </p:nvSpPr>
        <p:spPr>
          <a:xfrm>
            <a:off x="6130062" y="3734304"/>
            <a:ext cx="3036324" cy="215444"/>
          </a:xfrm>
          <a:prstGeom prst="rect">
            <a:avLst/>
          </a:prstGeom>
          <a:noFill/>
        </p:spPr>
        <p:txBody>
          <a:bodyPr wrap="square" rtlCol="0">
            <a:spAutoFit/>
          </a:bodyPr>
          <a:lstStyle/>
          <a:p>
            <a:r>
              <a:rPr lang="ja-JP" altLang="en-US" sz="800" dirty="0">
                <a:latin typeface="Meiryo UI" panose="020B0604030504040204" pitchFamily="50" charset="-128"/>
                <a:ea typeface="Meiryo UI" panose="020B0604030504040204" pitchFamily="50" charset="-128"/>
                <a:cs typeface="Meiryo UI" panose="020B0604030504040204" pitchFamily="50" charset="-128"/>
              </a:rPr>
              <a:t>出典</a:t>
            </a:r>
            <a:r>
              <a:rPr lang="ja-JP" altLang="en-US" sz="800" dirty="0" smtClean="0">
                <a:latin typeface="Meiryo UI" panose="020B0604030504040204" pitchFamily="50" charset="-128"/>
                <a:ea typeface="Meiryo UI" panose="020B0604030504040204" pitchFamily="50" charset="-128"/>
                <a:cs typeface="Meiryo UI" panose="020B0604030504040204" pitchFamily="50" charset="-128"/>
              </a:rPr>
              <a:t>：スポーツ</a:t>
            </a:r>
            <a:r>
              <a:rPr lang="ja-JP" altLang="en-US" sz="800" dirty="0">
                <a:latin typeface="Meiryo UI" panose="020B0604030504040204" pitchFamily="50" charset="-128"/>
                <a:ea typeface="Meiryo UI" panose="020B0604030504040204" pitchFamily="50" charset="-128"/>
                <a:cs typeface="Meiryo UI" panose="020B0604030504040204" pitchFamily="50" charset="-128"/>
              </a:rPr>
              <a:t>庁</a:t>
            </a:r>
            <a:r>
              <a:rPr lang="ja-JP" altLang="en-US" sz="800" dirty="0" smtClean="0">
                <a:latin typeface="Meiryo UI" panose="020B0604030504040204" pitchFamily="50" charset="-128"/>
                <a:ea typeface="Meiryo UI" panose="020B0604030504040204" pitchFamily="50" charset="-128"/>
                <a:cs typeface="Meiryo UI" panose="020B0604030504040204" pitchFamily="50" charset="-128"/>
              </a:rPr>
              <a:t>「スポーツの実施状況等に関する世論調査」より作成</a:t>
            </a:r>
            <a:endParaRPr lang="en-US" altLang="ja-JP" sz="8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20" name="テキスト ボックス 19">
            <a:extLst>
              <a:ext uri="{FF2B5EF4-FFF2-40B4-BE49-F238E27FC236}">
                <a16:creationId xmlns:a16="http://schemas.microsoft.com/office/drawing/2014/main" id="{BAC84493-B1F3-4A8E-A857-738C9A753F19}"/>
              </a:ext>
            </a:extLst>
          </p:cNvPr>
          <p:cNvSpPr txBox="1"/>
          <p:nvPr/>
        </p:nvSpPr>
        <p:spPr>
          <a:xfrm>
            <a:off x="178030" y="3464433"/>
            <a:ext cx="4267217" cy="297517"/>
          </a:xfrm>
          <a:prstGeom prst="rect">
            <a:avLst/>
          </a:prstGeom>
          <a:noFill/>
        </p:spPr>
        <p:txBody>
          <a:bodyPr wrap="square" rtlCol="0">
            <a:spAutoFit/>
          </a:bodyPr>
          <a:lstStyle/>
          <a:p>
            <a:pPr>
              <a:lnSpc>
                <a:spcPts val="800"/>
              </a:lnSpc>
            </a:pPr>
            <a:r>
              <a:rPr lang="ja-JP" altLang="en-US" sz="700" dirty="0">
                <a:latin typeface="ＭＳ Ｐゴシック" panose="020B0600070205080204" pitchFamily="50" charset="-128"/>
                <a:ea typeface="ＭＳ Ｐゴシック" panose="020B0600070205080204" pitchFamily="50" charset="-128"/>
                <a:cs typeface="Meiryo UI" panose="020B0604030504040204" pitchFamily="50" charset="-128"/>
              </a:rPr>
              <a:t>７チーム：ガンバ大阪、セレッソ大阪、オリックス・バファローズ、阪神タイガース（京セラドームでの試合のみ）、</a:t>
            </a:r>
            <a:endParaRPr lang="en-US" altLang="ja-JP" sz="700" dirty="0">
              <a:latin typeface="ＭＳ Ｐゴシック" panose="020B0600070205080204" pitchFamily="50" charset="-128"/>
              <a:ea typeface="ＭＳ Ｐゴシック" panose="020B0600070205080204" pitchFamily="50" charset="-128"/>
              <a:cs typeface="Meiryo UI" panose="020B0604030504040204" pitchFamily="50" charset="-128"/>
            </a:endParaRPr>
          </a:p>
          <a:p>
            <a:pPr>
              <a:lnSpc>
                <a:spcPts val="800"/>
              </a:lnSpc>
            </a:pPr>
            <a:r>
              <a:rPr lang="ja-JP" altLang="en-US" sz="700" dirty="0">
                <a:latin typeface="ＭＳ Ｐゴシック" panose="020B0600070205080204" pitchFamily="50" charset="-128"/>
                <a:ea typeface="ＭＳ Ｐゴシック" panose="020B0600070205080204" pitchFamily="50" charset="-128"/>
                <a:cs typeface="Meiryo UI" panose="020B0604030504040204" pitchFamily="50" charset="-128"/>
              </a:rPr>
              <a:t>             大阪</a:t>
            </a:r>
            <a:r>
              <a:rPr lang="ja-JP" altLang="en-US" sz="700">
                <a:latin typeface="ＭＳ Ｐゴシック" panose="020B0600070205080204" pitchFamily="50" charset="-128"/>
                <a:ea typeface="ＭＳ Ｐゴシック" panose="020B0600070205080204" pitchFamily="50" charset="-128"/>
                <a:cs typeface="Meiryo UI" panose="020B0604030504040204" pitchFamily="50" charset="-128"/>
              </a:rPr>
              <a:t>エヴェッサ</a:t>
            </a:r>
            <a:r>
              <a:rPr lang="ja-JP" altLang="en-US" sz="700" smtClean="0">
                <a:latin typeface="ＭＳ Ｐゴシック" panose="020B0600070205080204" pitchFamily="50" charset="-128"/>
                <a:ea typeface="ＭＳ Ｐゴシック" panose="020B0600070205080204" pitchFamily="50" charset="-128"/>
                <a:cs typeface="Meiryo UI" panose="020B0604030504040204" pitchFamily="50" charset="-128"/>
              </a:rPr>
              <a:t>、花園近鉄</a:t>
            </a:r>
            <a:r>
              <a:rPr lang="ja-JP" altLang="en-US" sz="700" dirty="0">
                <a:latin typeface="ＭＳ Ｐゴシック" panose="020B0600070205080204" pitchFamily="50" charset="-128"/>
                <a:ea typeface="ＭＳ Ｐゴシック" panose="020B0600070205080204" pitchFamily="50" charset="-128"/>
                <a:cs typeface="Meiryo UI" panose="020B0604030504040204" pitchFamily="50" charset="-128"/>
              </a:rPr>
              <a:t>ライナーズ、</a:t>
            </a:r>
            <a:r>
              <a:rPr lang="en-US" altLang="ja-JP" sz="700" dirty="0">
                <a:latin typeface="ＭＳ Ｐゴシック" panose="020B0600070205080204" pitchFamily="50" charset="-128"/>
                <a:ea typeface="ＭＳ Ｐゴシック" panose="020B0600070205080204" pitchFamily="50" charset="-128"/>
                <a:cs typeface="Meiryo UI" panose="020B0604030504040204" pitchFamily="50" charset="-128"/>
              </a:rPr>
              <a:t>NTT</a:t>
            </a:r>
            <a:r>
              <a:rPr lang="ja-JP" altLang="en-US" sz="700" dirty="0" smtClean="0">
                <a:latin typeface="ＭＳ Ｐゴシック" panose="020B0600070205080204" pitchFamily="50" charset="-128"/>
                <a:ea typeface="ＭＳ Ｐゴシック" panose="020B0600070205080204" pitchFamily="50" charset="-128"/>
                <a:cs typeface="Meiryo UI" panose="020B0604030504040204" pitchFamily="50" charset="-128"/>
              </a:rPr>
              <a:t>ドコモレッドハリケーンズ大阪</a:t>
            </a:r>
            <a:endParaRPr lang="ja-JP" altLang="en-US" sz="700" dirty="0">
              <a:latin typeface="ＭＳ Ｐゴシック" panose="020B0600070205080204" pitchFamily="50" charset="-128"/>
              <a:ea typeface="ＭＳ Ｐゴシック" panose="020B0600070205080204" pitchFamily="50" charset="-128"/>
              <a:cs typeface="Meiryo UI" panose="020B0604030504040204" pitchFamily="50" charset="-128"/>
            </a:endParaRPr>
          </a:p>
        </p:txBody>
      </p:sp>
      <p:sp>
        <p:nvSpPr>
          <p:cNvPr id="21" name="テキスト ボックス 20">
            <a:extLst>
              <a:ext uri="{FF2B5EF4-FFF2-40B4-BE49-F238E27FC236}">
                <a16:creationId xmlns:a16="http://schemas.microsoft.com/office/drawing/2014/main" id="{BAC84493-B1F3-4A8E-A857-738C9A753F19}"/>
              </a:ext>
            </a:extLst>
          </p:cNvPr>
          <p:cNvSpPr txBox="1"/>
          <p:nvPr/>
        </p:nvSpPr>
        <p:spPr>
          <a:xfrm>
            <a:off x="2727287" y="3762232"/>
            <a:ext cx="1720041" cy="215444"/>
          </a:xfrm>
          <a:prstGeom prst="rect">
            <a:avLst/>
          </a:prstGeom>
          <a:noFill/>
        </p:spPr>
        <p:txBody>
          <a:bodyPr wrap="square" rtlCol="0">
            <a:spAutoFit/>
          </a:bodyPr>
          <a:lstStyle/>
          <a:p>
            <a:r>
              <a:rPr lang="ja-JP" altLang="en-US" sz="800" dirty="0">
                <a:latin typeface="Meiryo UI" panose="020B0604030504040204" pitchFamily="50" charset="-128"/>
                <a:ea typeface="Meiryo UI" panose="020B0604030504040204" pitchFamily="50" charset="-128"/>
                <a:cs typeface="Meiryo UI" panose="020B0604030504040204" pitchFamily="50" charset="-128"/>
              </a:rPr>
              <a:t>出典：各チーム公表資料より作成</a:t>
            </a:r>
            <a:endParaRPr lang="en-US" altLang="ja-JP" sz="8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5" name="テキスト ボックス 24">
            <a:extLst>
              <a:ext uri="{FF2B5EF4-FFF2-40B4-BE49-F238E27FC236}">
                <a16:creationId xmlns:a16="http://schemas.microsoft.com/office/drawing/2014/main" id="{34CF59F8-A367-4EC1-83BF-5D400B8A4CCC}"/>
              </a:ext>
            </a:extLst>
          </p:cNvPr>
          <p:cNvSpPr txBox="1"/>
          <p:nvPr/>
        </p:nvSpPr>
        <p:spPr>
          <a:xfrm>
            <a:off x="384937" y="3949169"/>
            <a:ext cx="3853402" cy="276999"/>
          </a:xfrm>
          <a:prstGeom prst="rect">
            <a:avLst/>
          </a:prstGeom>
          <a:noFill/>
          <a:ln>
            <a:noFill/>
          </a:ln>
        </p:spPr>
        <p:txBody>
          <a:bodyPr wrap="square" rtlCol="0">
            <a:spAutoFit/>
          </a:bodyPr>
          <a:lstStyle/>
          <a:p>
            <a:pPr marL="201221" indent="-201221" algn="ctr"/>
            <a:r>
              <a:rPr lang="ja-JP" altLang="en-US" sz="1200" dirty="0" smtClean="0">
                <a:latin typeface="Meiryo UI" panose="020B0604030504040204" pitchFamily="50" charset="-128"/>
                <a:ea typeface="Meiryo UI" panose="020B0604030504040204" pitchFamily="50" charset="-128"/>
              </a:rPr>
              <a:t>成人の</a:t>
            </a:r>
            <a:r>
              <a:rPr lang="ja-JP" altLang="en-US" sz="1200" dirty="0">
                <a:latin typeface="Meiryo UI" panose="020B0604030504040204" pitchFamily="50" charset="-128"/>
                <a:ea typeface="Meiryo UI" panose="020B0604030504040204" pitchFamily="50" charset="-128"/>
              </a:rPr>
              <a:t>スポーツ実施率の推移（全国・大阪）</a:t>
            </a:r>
            <a:endParaRPr lang="en-US" altLang="ja-JP" sz="1200" dirty="0">
              <a:latin typeface="Meiryo UI" panose="020B0604030504040204" pitchFamily="50" charset="-128"/>
              <a:ea typeface="Meiryo UI" panose="020B0604030504040204" pitchFamily="50" charset="-128"/>
            </a:endParaRPr>
          </a:p>
        </p:txBody>
      </p:sp>
      <p:sp>
        <p:nvSpPr>
          <p:cNvPr id="27" name="テキスト ボックス 26">
            <a:extLst>
              <a:ext uri="{FF2B5EF4-FFF2-40B4-BE49-F238E27FC236}">
                <a16:creationId xmlns:a16="http://schemas.microsoft.com/office/drawing/2014/main" id="{F8D4A0CB-DEE1-4647-985B-D1A2FA689496}"/>
              </a:ext>
            </a:extLst>
          </p:cNvPr>
          <p:cNvSpPr txBox="1"/>
          <p:nvPr/>
        </p:nvSpPr>
        <p:spPr>
          <a:xfrm>
            <a:off x="46720" y="4011085"/>
            <a:ext cx="698470" cy="230832"/>
          </a:xfrm>
          <a:prstGeom prst="rect">
            <a:avLst/>
          </a:prstGeom>
          <a:noFill/>
        </p:spPr>
        <p:txBody>
          <a:bodyPr wrap="square" rtlCol="0">
            <a:spAutoFit/>
          </a:bodyPr>
          <a:lstStyle/>
          <a:p>
            <a:pPr lvl="0" defTabSz="742950">
              <a:defRPr/>
            </a:pPr>
            <a:r>
              <a:rPr kumimoji="1" lang="ja-JP" altLang="en-US" sz="90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a:t>
            </a:r>
          </a:p>
        </p:txBody>
      </p:sp>
      <p:sp>
        <p:nvSpPr>
          <p:cNvPr id="32" name="テキスト ボックス 31">
            <a:extLst>
              <a:ext uri="{FF2B5EF4-FFF2-40B4-BE49-F238E27FC236}">
                <a16:creationId xmlns:a16="http://schemas.microsoft.com/office/drawing/2014/main" id="{BAC84493-B1F3-4A8E-A857-738C9A753F19}"/>
              </a:ext>
            </a:extLst>
          </p:cNvPr>
          <p:cNvSpPr txBox="1"/>
          <p:nvPr/>
        </p:nvSpPr>
        <p:spPr>
          <a:xfrm>
            <a:off x="1631796" y="6474822"/>
            <a:ext cx="2865614" cy="338554"/>
          </a:xfrm>
          <a:prstGeom prst="rect">
            <a:avLst/>
          </a:prstGeom>
          <a:noFill/>
        </p:spPr>
        <p:txBody>
          <a:bodyPr wrap="square" rtlCol="0">
            <a:spAutoFit/>
          </a:bodyPr>
          <a:lstStyle/>
          <a:p>
            <a:r>
              <a:rPr lang="ja-JP" altLang="en-US" sz="800" dirty="0">
                <a:latin typeface="Meiryo UI" panose="020B0604030504040204" pitchFamily="50" charset="-128"/>
                <a:ea typeface="Meiryo UI" panose="020B0604030504040204" pitchFamily="50" charset="-128"/>
                <a:cs typeface="Meiryo UI" panose="020B0604030504040204" pitchFamily="50" charset="-128"/>
              </a:rPr>
              <a:t>出典：スポーツ庁「スポーツの実施状況等に関する世論調査」</a:t>
            </a:r>
            <a:endParaRPr lang="en-US" altLang="ja-JP" sz="8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8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800" dirty="0">
                <a:latin typeface="Meiryo UI" panose="020B0604030504040204" pitchFamily="50" charset="-128"/>
                <a:ea typeface="Meiryo UI" panose="020B0604030504040204" pitchFamily="50" charset="-128"/>
                <a:cs typeface="Meiryo UI" panose="020B0604030504040204" pitchFamily="50" charset="-128"/>
              </a:rPr>
              <a:t>※</a:t>
            </a:r>
            <a:r>
              <a:rPr lang="ja-JP" altLang="en-US" sz="800" dirty="0">
                <a:latin typeface="Meiryo UI" panose="020B0604030504040204" pitchFamily="50" charset="-128"/>
                <a:ea typeface="Meiryo UI" panose="020B0604030504040204" pitchFamily="50" charset="-128"/>
                <a:cs typeface="Meiryo UI" panose="020B0604030504040204" pitchFamily="50" charset="-128"/>
              </a:rPr>
              <a:t>大阪の数値は、ローデータより算出</a:t>
            </a:r>
          </a:p>
        </p:txBody>
      </p:sp>
      <p:sp>
        <p:nvSpPr>
          <p:cNvPr id="23" name="テキスト ボックス 22">
            <a:extLst>
              <a:ext uri="{FF2B5EF4-FFF2-40B4-BE49-F238E27FC236}">
                <a16:creationId xmlns:a16="http://schemas.microsoft.com/office/drawing/2014/main" id="{BAC84493-B1F3-4A8E-A857-738C9A753F19}"/>
              </a:ext>
            </a:extLst>
          </p:cNvPr>
          <p:cNvSpPr txBox="1"/>
          <p:nvPr/>
        </p:nvSpPr>
        <p:spPr>
          <a:xfrm>
            <a:off x="6121296" y="6503930"/>
            <a:ext cx="3053857" cy="215444"/>
          </a:xfrm>
          <a:prstGeom prst="rect">
            <a:avLst/>
          </a:prstGeom>
          <a:noFill/>
        </p:spPr>
        <p:txBody>
          <a:bodyPr wrap="square" rtlCol="0">
            <a:spAutoFit/>
          </a:bodyPr>
          <a:lstStyle/>
          <a:p>
            <a:r>
              <a:rPr lang="ja-JP" altLang="en-US" sz="800" dirty="0">
                <a:latin typeface="Meiryo UI" panose="020B0604030504040204" pitchFamily="50" charset="-128"/>
                <a:ea typeface="Meiryo UI" panose="020B0604030504040204" pitchFamily="50" charset="-128"/>
                <a:cs typeface="Meiryo UI" panose="020B0604030504040204" pitchFamily="50" charset="-128"/>
              </a:rPr>
              <a:t>出典</a:t>
            </a:r>
            <a:r>
              <a:rPr lang="ja-JP" altLang="en-US" sz="800" dirty="0" smtClean="0">
                <a:latin typeface="Meiryo UI" panose="020B0604030504040204" pitchFamily="50" charset="-128"/>
                <a:ea typeface="Meiryo UI" panose="020B0604030504040204" pitchFamily="50" charset="-128"/>
                <a:cs typeface="Meiryo UI" panose="020B0604030504040204" pitchFamily="50" charset="-128"/>
              </a:rPr>
              <a:t>：スポーツ</a:t>
            </a:r>
            <a:r>
              <a:rPr lang="ja-JP" altLang="en-US" sz="800" dirty="0">
                <a:latin typeface="Meiryo UI" panose="020B0604030504040204" pitchFamily="50" charset="-128"/>
                <a:ea typeface="Meiryo UI" panose="020B0604030504040204" pitchFamily="50" charset="-128"/>
                <a:cs typeface="Meiryo UI" panose="020B0604030504040204" pitchFamily="50" charset="-128"/>
              </a:rPr>
              <a:t>庁</a:t>
            </a:r>
            <a:r>
              <a:rPr lang="ja-JP" altLang="en-US" sz="800" dirty="0" smtClean="0">
                <a:latin typeface="Meiryo UI" panose="020B0604030504040204" pitchFamily="50" charset="-128"/>
                <a:ea typeface="Meiryo UI" panose="020B0604030504040204" pitchFamily="50" charset="-128"/>
                <a:cs typeface="Meiryo UI" panose="020B0604030504040204" pitchFamily="50" charset="-128"/>
              </a:rPr>
              <a:t>「スポーツの実施状況等に関する世論調査」より作成</a:t>
            </a:r>
            <a:endParaRPr lang="ja-JP" altLang="en-US" sz="8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スライド番号プレースホルダー 3"/>
          <p:cNvSpPr>
            <a:spLocks noGrp="1"/>
          </p:cNvSpPr>
          <p:nvPr>
            <p:ph type="sldNum" sz="quarter" idx="12"/>
          </p:nvPr>
        </p:nvSpPr>
        <p:spPr/>
        <p:txBody>
          <a:bodyPr/>
          <a:lstStyle/>
          <a:p>
            <a:fld id="{D2D8002D-B5B0-4BAC-B1F6-782DDCCE6D9C}" type="slidenum">
              <a:rPr lang="ja-JP" altLang="en-US" smtClean="0"/>
              <a:pPr/>
              <a:t>9</a:t>
            </a:fld>
            <a:endParaRPr lang="ja-JP" altLang="en-US" dirty="0"/>
          </a:p>
        </p:txBody>
      </p:sp>
      <p:graphicFrame>
        <p:nvGraphicFramePr>
          <p:cNvPr id="24" name="表 23"/>
          <p:cNvGraphicFramePr>
            <a:graphicFrameLocks noGrp="1"/>
          </p:cNvGraphicFramePr>
          <p:nvPr>
            <p:extLst>
              <p:ext uri="{D42A27DB-BD31-4B8C-83A1-F6EECF244321}">
                <p14:modId xmlns:p14="http://schemas.microsoft.com/office/powerpoint/2010/main" val="3843041552"/>
              </p:ext>
            </p:extLst>
          </p:nvPr>
        </p:nvGraphicFramePr>
        <p:xfrm>
          <a:off x="4369129" y="3989036"/>
          <a:ext cx="4706657" cy="2545203"/>
        </p:xfrm>
        <a:graphic>
          <a:graphicData uri="http://schemas.openxmlformats.org/drawingml/2006/table">
            <a:tbl>
              <a:tblPr firstRow="1" bandRow="1">
                <a:tableStyleId>{5C22544A-7EE6-4342-B048-85BDC9FD1C3A}</a:tableStyleId>
              </a:tblPr>
              <a:tblGrid>
                <a:gridCol w="2866385">
                  <a:extLst>
                    <a:ext uri="{9D8B030D-6E8A-4147-A177-3AD203B41FA5}">
                      <a16:colId xmlns:a16="http://schemas.microsoft.com/office/drawing/2014/main" val="2564918654"/>
                    </a:ext>
                  </a:extLst>
                </a:gridCol>
                <a:gridCol w="613424">
                  <a:extLst>
                    <a:ext uri="{9D8B030D-6E8A-4147-A177-3AD203B41FA5}">
                      <a16:colId xmlns:a16="http://schemas.microsoft.com/office/drawing/2014/main" val="3570337519"/>
                    </a:ext>
                  </a:extLst>
                </a:gridCol>
                <a:gridCol w="613424">
                  <a:extLst>
                    <a:ext uri="{9D8B030D-6E8A-4147-A177-3AD203B41FA5}">
                      <a16:colId xmlns:a16="http://schemas.microsoft.com/office/drawing/2014/main" val="3341844899"/>
                    </a:ext>
                  </a:extLst>
                </a:gridCol>
                <a:gridCol w="613424">
                  <a:extLst>
                    <a:ext uri="{9D8B030D-6E8A-4147-A177-3AD203B41FA5}">
                      <a16:colId xmlns:a16="http://schemas.microsoft.com/office/drawing/2014/main" val="2236035290"/>
                    </a:ext>
                  </a:extLst>
                </a:gridCol>
              </a:tblGrid>
              <a:tr h="572610">
                <a:tc>
                  <a:txBody>
                    <a:bodyPr/>
                    <a:lstStyle/>
                    <a:p>
                      <a:r>
                        <a:rPr kumimoji="1" lang="ja-JP" altLang="en-US" sz="1000" b="0" spc="-10" baseline="0" dirty="0" smtClean="0">
                          <a:latin typeface="Meiryo UI" panose="020B0604030504040204" pitchFamily="50" charset="-128"/>
                          <a:ea typeface="Meiryo UI" panose="020B0604030504040204" pitchFamily="50" charset="-128"/>
                        </a:rPr>
                        <a:t>この</a:t>
                      </a:r>
                      <a:r>
                        <a:rPr kumimoji="1" lang="en-US" altLang="ja-JP" sz="1000" b="0" spc="-10" baseline="0" dirty="0" smtClean="0">
                          <a:latin typeface="Meiryo UI" panose="020B0604030504040204" pitchFamily="50" charset="-128"/>
                          <a:ea typeface="Meiryo UI" panose="020B0604030504040204" pitchFamily="50" charset="-128"/>
                        </a:rPr>
                        <a:t>1</a:t>
                      </a:r>
                      <a:r>
                        <a:rPr kumimoji="1" lang="ja-JP" altLang="en-US" sz="1000" b="0" spc="-10" baseline="0" dirty="0" smtClean="0">
                          <a:latin typeface="Meiryo UI" panose="020B0604030504040204" pitchFamily="50" charset="-128"/>
                          <a:ea typeface="Meiryo UI" panose="020B0604030504040204" pitchFamily="50" charset="-128"/>
                        </a:rPr>
                        <a:t>年間に運動やスポーツを実施した理由（全国</a:t>
                      </a:r>
                      <a:r>
                        <a:rPr kumimoji="1" lang="ja-JP" altLang="en-US" sz="1000" b="0" dirty="0" smtClean="0">
                          <a:latin typeface="Meiryo UI" panose="020B0604030504040204" pitchFamily="50" charset="-128"/>
                          <a:ea typeface="Meiryo UI" panose="020B0604030504040204" pitchFamily="50" charset="-128"/>
                        </a:rPr>
                        <a:t>）</a:t>
                      </a:r>
                      <a:endParaRPr kumimoji="1" lang="en-US" altLang="ja-JP" sz="1000" b="0" dirty="0" smtClean="0">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1000" b="0" dirty="0" smtClean="0">
                          <a:latin typeface="Meiryo UI" panose="020B0604030504040204" pitchFamily="50" charset="-128"/>
                          <a:ea typeface="Meiryo UI" panose="020B0604030504040204" pitchFamily="50" charset="-128"/>
                        </a:rPr>
                        <a:t>2019</a:t>
                      </a:r>
                    </a:p>
                    <a:p>
                      <a:pPr algn="ctr"/>
                      <a:r>
                        <a:rPr kumimoji="1" lang="ja-JP" altLang="en-US" sz="1000" b="0" dirty="0" smtClean="0">
                          <a:latin typeface="Meiryo UI" panose="020B0604030504040204" pitchFamily="50" charset="-128"/>
                          <a:ea typeface="Meiryo UI" panose="020B0604030504040204" pitchFamily="50" charset="-128"/>
                        </a:rPr>
                        <a:t>年度</a:t>
                      </a:r>
                      <a:endParaRPr kumimoji="1" lang="ja-JP" altLang="en-US" sz="1000" b="0" dirty="0">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1000" b="0" dirty="0" smtClean="0">
                          <a:latin typeface="Meiryo UI" panose="020B0604030504040204" pitchFamily="50" charset="-128"/>
                          <a:ea typeface="Meiryo UI" panose="020B0604030504040204" pitchFamily="50" charset="-128"/>
                        </a:rPr>
                        <a:t>2020</a:t>
                      </a:r>
                    </a:p>
                    <a:p>
                      <a:pPr algn="ctr"/>
                      <a:r>
                        <a:rPr kumimoji="1" lang="ja-JP" altLang="en-US" sz="1000" b="0" dirty="0" smtClean="0">
                          <a:latin typeface="Meiryo UI" panose="020B0604030504040204" pitchFamily="50" charset="-128"/>
                          <a:ea typeface="Meiryo UI" panose="020B0604030504040204" pitchFamily="50" charset="-128"/>
                        </a:rPr>
                        <a:t>年度</a:t>
                      </a:r>
                      <a:endParaRPr kumimoji="1" lang="ja-JP" altLang="en-US" sz="1000" b="0" dirty="0">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1000" b="0" dirty="0" smtClean="0">
                          <a:latin typeface="Meiryo UI" panose="020B0604030504040204" pitchFamily="50" charset="-128"/>
                          <a:ea typeface="Meiryo UI" panose="020B0604030504040204" pitchFamily="50" charset="-128"/>
                        </a:rPr>
                        <a:t>2021</a:t>
                      </a:r>
                    </a:p>
                    <a:p>
                      <a:pPr algn="ctr"/>
                      <a:r>
                        <a:rPr kumimoji="1" lang="ja-JP" altLang="en-US" sz="1000" b="0" dirty="0" smtClean="0">
                          <a:latin typeface="Meiryo UI" panose="020B0604030504040204" pitchFamily="50" charset="-128"/>
                          <a:ea typeface="Meiryo UI" panose="020B0604030504040204" pitchFamily="50" charset="-128"/>
                        </a:rPr>
                        <a:t>年度</a:t>
                      </a:r>
                      <a:endParaRPr kumimoji="1" lang="ja-JP" altLang="en-US" sz="1000" b="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1147598351"/>
                  </a:ext>
                </a:extLst>
              </a:tr>
              <a:tr h="281799">
                <a:tc>
                  <a:txBody>
                    <a:bodyPr/>
                    <a:lstStyle/>
                    <a:p>
                      <a:r>
                        <a:rPr kumimoji="1" lang="ja-JP" altLang="en-US" sz="1000" dirty="0" smtClean="0">
                          <a:latin typeface="Meiryo UI" panose="020B0604030504040204" pitchFamily="50" charset="-128"/>
                          <a:ea typeface="Meiryo UI" panose="020B0604030504040204" pitchFamily="50" charset="-128"/>
                        </a:rPr>
                        <a:t>健康のため</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000" dirty="0" smtClean="0">
                          <a:latin typeface="Meiryo UI" panose="020B0604030504040204" pitchFamily="50" charset="-128"/>
                          <a:ea typeface="Meiryo UI" panose="020B0604030504040204" pitchFamily="50" charset="-128"/>
                        </a:rPr>
                        <a:t>73.9%</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000" dirty="0" smtClean="0">
                          <a:latin typeface="Meiryo UI" panose="020B0604030504040204" pitchFamily="50" charset="-128"/>
                          <a:ea typeface="Meiryo UI" panose="020B0604030504040204" pitchFamily="50" charset="-128"/>
                        </a:rPr>
                        <a:t>79.6%</a:t>
                      </a:r>
                    </a:p>
                  </a:txBody>
                  <a:tcPr anchor="ctr"/>
                </a:tc>
                <a:tc>
                  <a:txBody>
                    <a:bodyPr/>
                    <a:lstStyle/>
                    <a:p>
                      <a:pPr algn="r"/>
                      <a:r>
                        <a:rPr kumimoji="1" lang="en-US" altLang="ja-JP" sz="1000" dirty="0" smtClean="0">
                          <a:latin typeface="Meiryo UI" panose="020B0604030504040204" pitchFamily="50" charset="-128"/>
                          <a:ea typeface="Meiryo UI" panose="020B0604030504040204" pitchFamily="50" charset="-128"/>
                        </a:rPr>
                        <a:t>76.2</a:t>
                      </a:r>
                      <a:r>
                        <a:rPr kumimoji="1" lang="ja-JP" altLang="en-US" sz="1000" dirty="0" smtClean="0">
                          <a:latin typeface="Meiryo UI" panose="020B0604030504040204" pitchFamily="50" charset="-128"/>
                          <a:ea typeface="Meiryo UI" panose="020B0604030504040204" pitchFamily="50" charset="-128"/>
                        </a:rPr>
                        <a:t>％</a:t>
                      </a:r>
                      <a:endParaRPr kumimoji="1" lang="ja-JP" altLang="en-US" sz="10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1550184461"/>
                  </a:ext>
                </a:extLst>
              </a:tr>
              <a:tr h="281799">
                <a:tc>
                  <a:txBody>
                    <a:bodyPr/>
                    <a:lstStyle/>
                    <a:p>
                      <a:r>
                        <a:rPr kumimoji="1" lang="ja-JP" altLang="en-US" sz="1000" dirty="0" smtClean="0">
                          <a:latin typeface="Meiryo UI" panose="020B0604030504040204" pitchFamily="50" charset="-128"/>
                          <a:ea typeface="Meiryo UI" panose="020B0604030504040204" pitchFamily="50" charset="-128"/>
                        </a:rPr>
                        <a:t>体力増進・維持のため</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000" dirty="0" smtClean="0">
                          <a:latin typeface="Meiryo UI" panose="020B0604030504040204" pitchFamily="50" charset="-128"/>
                          <a:ea typeface="Meiryo UI" panose="020B0604030504040204" pitchFamily="50" charset="-128"/>
                        </a:rPr>
                        <a:t>53.9%</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000" dirty="0" smtClean="0">
                          <a:latin typeface="Meiryo UI" panose="020B0604030504040204" pitchFamily="50" charset="-128"/>
                          <a:ea typeface="Meiryo UI" panose="020B0604030504040204" pitchFamily="50" charset="-128"/>
                        </a:rPr>
                        <a:t>57.7%</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000" dirty="0" smtClean="0">
                          <a:latin typeface="Meiryo UI" panose="020B0604030504040204" pitchFamily="50" charset="-128"/>
                          <a:ea typeface="Meiryo UI" panose="020B0604030504040204" pitchFamily="50" charset="-128"/>
                        </a:rPr>
                        <a:t>52.0</a:t>
                      </a:r>
                      <a:r>
                        <a:rPr kumimoji="1" lang="ja-JP" altLang="en-US" sz="1000" dirty="0" smtClean="0">
                          <a:latin typeface="Meiryo UI" panose="020B0604030504040204" pitchFamily="50" charset="-128"/>
                          <a:ea typeface="Meiryo UI" panose="020B0604030504040204" pitchFamily="50" charset="-128"/>
                        </a:rPr>
                        <a:t>％</a:t>
                      </a:r>
                      <a:endParaRPr kumimoji="1" lang="ja-JP" altLang="en-US" sz="10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1973970378"/>
                  </a:ext>
                </a:extLst>
              </a:tr>
              <a:tr h="281799">
                <a:tc>
                  <a:txBody>
                    <a:bodyPr/>
                    <a:lstStyle/>
                    <a:p>
                      <a:r>
                        <a:rPr kumimoji="1" lang="ja-JP" altLang="en-US" sz="1000" dirty="0" smtClean="0">
                          <a:latin typeface="Meiryo UI" panose="020B0604030504040204" pitchFamily="50" charset="-128"/>
                          <a:ea typeface="Meiryo UI" panose="020B0604030504040204" pitchFamily="50" charset="-128"/>
                        </a:rPr>
                        <a:t>運動不足を感じるから</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000" dirty="0" smtClean="0">
                          <a:latin typeface="Meiryo UI" panose="020B0604030504040204" pitchFamily="50" charset="-128"/>
                          <a:ea typeface="Meiryo UI" panose="020B0604030504040204" pitchFamily="50" charset="-128"/>
                        </a:rPr>
                        <a:t>51.5%</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000" dirty="0" smtClean="0">
                          <a:latin typeface="Meiryo UI" panose="020B0604030504040204" pitchFamily="50" charset="-128"/>
                          <a:ea typeface="Meiryo UI" panose="020B0604030504040204" pitchFamily="50" charset="-128"/>
                        </a:rPr>
                        <a:t>53.7%</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000" dirty="0" smtClean="0">
                          <a:latin typeface="Meiryo UI" panose="020B0604030504040204" pitchFamily="50" charset="-128"/>
                          <a:ea typeface="Meiryo UI" panose="020B0604030504040204" pitchFamily="50" charset="-128"/>
                        </a:rPr>
                        <a:t>48.1</a:t>
                      </a:r>
                      <a:r>
                        <a:rPr kumimoji="1" lang="ja-JP" altLang="en-US" sz="1000" dirty="0" smtClean="0">
                          <a:latin typeface="Meiryo UI" panose="020B0604030504040204" pitchFamily="50" charset="-128"/>
                          <a:ea typeface="Meiryo UI" panose="020B0604030504040204" pitchFamily="50" charset="-128"/>
                        </a:rPr>
                        <a:t>％</a:t>
                      </a:r>
                      <a:endParaRPr kumimoji="1" lang="ja-JP" altLang="en-US" sz="10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1195083666"/>
                  </a:ext>
                </a:extLst>
              </a:tr>
              <a:tr h="281799">
                <a:tc>
                  <a:txBody>
                    <a:bodyPr/>
                    <a:lstStyle/>
                    <a:p>
                      <a:r>
                        <a:rPr kumimoji="1" lang="ja-JP" altLang="en-US" sz="1000" dirty="0" smtClean="0">
                          <a:latin typeface="Meiryo UI" panose="020B0604030504040204" pitchFamily="50" charset="-128"/>
                          <a:ea typeface="Meiryo UI" panose="020B0604030504040204" pitchFamily="50" charset="-128"/>
                        </a:rPr>
                        <a:t>楽しみ・気晴らしとして</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000" dirty="0" smtClean="0">
                          <a:latin typeface="Meiryo UI" panose="020B0604030504040204" pitchFamily="50" charset="-128"/>
                          <a:ea typeface="Meiryo UI" panose="020B0604030504040204" pitchFamily="50" charset="-128"/>
                        </a:rPr>
                        <a:t>43.8</a:t>
                      </a:r>
                      <a:r>
                        <a:rPr kumimoji="1" lang="ja-JP" altLang="en-US" sz="1000" dirty="0" smtClean="0">
                          <a:latin typeface="Meiryo UI" panose="020B0604030504040204" pitchFamily="50" charset="-128"/>
                          <a:ea typeface="Meiryo UI" panose="020B0604030504040204" pitchFamily="50" charset="-128"/>
                        </a:rPr>
                        <a:t>％</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000" dirty="0" smtClean="0">
                          <a:latin typeface="Meiryo UI" panose="020B0604030504040204" pitchFamily="50" charset="-128"/>
                          <a:ea typeface="Meiryo UI" panose="020B0604030504040204" pitchFamily="50" charset="-128"/>
                        </a:rPr>
                        <a:t>46.0%</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000" dirty="0" smtClean="0">
                          <a:latin typeface="Meiryo UI" panose="020B0604030504040204" pitchFamily="50" charset="-128"/>
                          <a:ea typeface="Meiryo UI" panose="020B0604030504040204" pitchFamily="50" charset="-128"/>
                        </a:rPr>
                        <a:t>42.1</a:t>
                      </a:r>
                      <a:r>
                        <a:rPr kumimoji="1" lang="ja-JP" altLang="en-US" sz="1000" dirty="0" smtClean="0">
                          <a:latin typeface="Meiryo UI" panose="020B0604030504040204" pitchFamily="50" charset="-128"/>
                          <a:ea typeface="Meiryo UI" panose="020B0604030504040204" pitchFamily="50" charset="-128"/>
                        </a:rPr>
                        <a:t>％</a:t>
                      </a:r>
                      <a:endParaRPr kumimoji="1" lang="ja-JP" altLang="en-US" sz="10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1822943288"/>
                  </a:ext>
                </a:extLst>
              </a:tr>
              <a:tr h="281799">
                <a:tc>
                  <a:txBody>
                    <a:bodyPr/>
                    <a:lstStyle/>
                    <a:p>
                      <a:r>
                        <a:rPr kumimoji="1" lang="ja-JP" altLang="en-US" sz="1000" dirty="0" smtClean="0">
                          <a:latin typeface="Meiryo UI" panose="020B0604030504040204" pitchFamily="50" charset="-128"/>
                          <a:ea typeface="Meiryo UI" panose="020B0604030504040204" pitchFamily="50" charset="-128"/>
                        </a:rPr>
                        <a:t>筋力増進・維持のため</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1000" dirty="0" smtClean="0">
                          <a:latin typeface="Meiryo UI" panose="020B0604030504040204" pitchFamily="50" charset="-128"/>
                          <a:ea typeface="Meiryo UI" panose="020B0604030504040204" pitchFamily="50" charset="-128"/>
                        </a:rPr>
                        <a:t>37.7</a:t>
                      </a:r>
                      <a:r>
                        <a:rPr kumimoji="1" lang="ja-JP" altLang="en-US" sz="1000" dirty="0" smtClean="0">
                          <a:latin typeface="Meiryo UI" panose="020B0604030504040204" pitchFamily="50" charset="-128"/>
                          <a:ea typeface="Meiryo UI" panose="020B0604030504040204" pitchFamily="50" charset="-128"/>
                        </a:rPr>
                        <a:t>％</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1000" dirty="0" smtClean="0">
                          <a:latin typeface="Meiryo UI" panose="020B0604030504040204" pitchFamily="50" charset="-128"/>
                          <a:ea typeface="Meiryo UI" panose="020B0604030504040204" pitchFamily="50" charset="-128"/>
                        </a:rPr>
                        <a:t>40.4</a:t>
                      </a:r>
                      <a:r>
                        <a:rPr kumimoji="1" lang="ja-JP" altLang="en-US" sz="1000" dirty="0" smtClean="0">
                          <a:latin typeface="Meiryo UI" panose="020B0604030504040204" pitchFamily="50" charset="-128"/>
                          <a:ea typeface="Meiryo UI" panose="020B0604030504040204" pitchFamily="50" charset="-128"/>
                        </a:rPr>
                        <a:t>％</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000" dirty="0" smtClean="0">
                          <a:latin typeface="Meiryo UI" panose="020B0604030504040204" pitchFamily="50" charset="-128"/>
                          <a:ea typeface="Meiryo UI" panose="020B0604030504040204" pitchFamily="50" charset="-128"/>
                        </a:rPr>
                        <a:t>35.7</a:t>
                      </a:r>
                      <a:r>
                        <a:rPr kumimoji="1" lang="ja-JP" altLang="en-US" sz="1000" dirty="0" smtClean="0">
                          <a:latin typeface="Meiryo UI" panose="020B0604030504040204" pitchFamily="50" charset="-128"/>
                          <a:ea typeface="Meiryo UI" panose="020B0604030504040204" pitchFamily="50" charset="-128"/>
                        </a:rPr>
                        <a:t>％</a:t>
                      </a:r>
                      <a:endParaRPr kumimoji="1" lang="ja-JP" altLang="en-US" sz="10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1880909158"/>
                  </a:ext>
                </a:extLst>
              </a:tr>
              <a:tr h="281799">
                <a:tc>
                  <a:txBody>
                    <a:bodyPr/>
                    <a:lstStyle/>
                    <a:p>
                      <a:r>
                        <a:rPr kumimoji="1" lang="ja-JP" altLang="en-US" sz="1000" dirty="0" smtClean="0">
                          <a:latin typeface="Meiryo UI" panose="020B0604030504040204" pitchFamily="50" charset="-128"/>
                          <a:ea typeface="Meiryo UI" panose="020B0604030504040204" pitchFamily="50" charset="-128"/>
                        </a:rPr>
                        <a:t>肥満解消、ダイエットのため</a:t>
                      </a:r>
                    </a:p>
                  </a:txBody>
                  <a:tcPr anchor="ctr"/>
                </a:tc>
                <a:tc>
                  <a:txBody>
                    <a:bodyPr/>
                    <a:lstStyle/>
                    <a:p>
                      <a:pPr algn="ctr"/>
                      <a:r>
                        <a:rPr kumimoji="1" lang="en-US" altLang="ja-JP" sz="1000" dirty="0" smtClean="0">
                          <a:latin typeface="Meiryo UI" panose="020B0604030504040204" pitchFamily="50" charset="-128"/>
                          <a:ea typeface="Meiryo UI" panose="020B0604030504040204" pitchFamily="50" charset="-128"/>
                        </a:rPr>
                        <a:t>30.4</a:t>
                      </a:r>
                      <a:r>
                        <a:rPr kumimoji="1" lang="ja-JP" altLang="en-US" sz="1000" dirty="0" smtClean="0">
                          <a:latin typeface="Meiryo UI" panose="020B0604030504040204" pitchFamily="50" charset="-128"/>
                          <a:ea typeface="Meiryo UI" panose="020B0604030504040204" pitchFamily="50" charset="-128"/>
                        </a:rPr>
                        <a:t>％</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000" dirty="0" smtClean="0">
                          <a:latin typeface="Meiryo UI" panose="020B0604030504040204" pitchFamily="50" charset="-128"/>
                          <a:ea typeface="Meiryo UI" panose="020B0604030504040204" pitchFamily="50" charset="-128"/>
                        </a:rPr>
                        <a:t>33.1%</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1000" dirty="0" smtClean="0">
                          <a:latin typeface="Meiryo UI" panose="020B0604030504040204" pitchFamily="50" charset="-128"/>
                          <a:ea typeface="Meiryo UI" panose="020B0604030504040204" pitchFamily="50" charset="-128"/>
                        </a:rPr>
                        <a:t>29.9</a:t>
                      </a:r>
                      <a:r>
                        <a:rPr kumimoji="1" lang="ja-JP" altLang="en-US" sz="1000" dirty="0" smtClean="0">
                          <a:latin typeface="Meiryo UI" panose="020B0604030504040204" pitchFamily="50" charset="-128"/>
                          <a:ea typeface="Meiryo UI" panose="020B0604030504040204" pitchFamily="50" charset="-128"/>
                        </a:rPr>
                        <a:t>％</a:t>
                      </a:r>
                      <a:endParaRPr kumimoji="1" lang="ja-JP" altLang="en-US" sz="10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1114326440"/>
                  </a:ext>
                </a:extLst>
              </a:tr>
              <a:tr h="281799">
                <a:tc>
                  <a:txBody>
                    <a:bodyPr/>
                    <a:lstStyle/>
                    <a:p>
                      <a:r>
                        <a:rPr kumimoji="1" lang="ja-JP" altLang="en-US" sz="1000" dirty="0" smtClean="0">
                          <a:latin typeface="Meiryo UI" panose="020B0604030504040204" pitchFamily="50" charset="-128"/>
                          <a:ea typeface="Meiryo UI" panose="020B0604030504040204" pitchFamily="50" charset="-128"/>
                        </a:rPr>
                        <a:t>友人・仲間との交流として</a:t>
                      </a:r>
                    </a:p>
                  </a:txBody>
                  <a:tcPr anchor="ctr"/>
                </a:tc>
                <a:tc>
                  <a:txBody>
                    <a:bodyPr/>
                    <a:lstStyle/>
                    <a:p>
                      <a:pPr algn="ctr"/>
                      <a:r>
                        <a:rPr kumimoji="1" lang="en-US" altLang="ja-JP" sz="1000" dirty="0" smtClean="0">
                          <a:latin typeface="Meiryo UI" panose="020B0604030504040204" pitchFamily="50" charset="-128"/>
                          <a:ea typeface="Meiryo UI" panose="020B0604030504040204" pitchFamily="50" charset="-128"/>
                        </a:rPr>
                        <a:t>20.0</a:t>
                      </a:r>
                      <a:r>
                        <a:rPr kumimoji="1" lang="ja-JP" altLang="en-US" sz="1000" dirty="0" smtClean="0">
                          <a:latin typeface="Meiryo UI" panose="020B0604030504040204" pitchFamily="50" charset="-128"/>
                          <a:ea typeface="Meiryo UI" panose="020B0604030504040204" pitchFamily="50" charset="-128"/>
                        </a:rPr>
                        <a:t>％</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000" dirty="0" smtClean="0">
                          <a:latin typeface="Meiryo UI" panose="020B0604030504040204" pitchFamily="50" charset="-128"/>
                          <a:ea typeface="Meiryo UI" panose="020B0604030504040204" pitchFamily="50" charset="-128"/>
                        </a:rPr>
                        <a:t>16.6</a:t>
                      </a:r>
                      <a:r>
                        <a:rPr kumimoji="1" lang="ja-JP" altLang="en-US" sz="1000" dirty="0" smtClean="0">
                          <a:latin typeface="Meiryo UI" panose="020B0604030504040204" pitchFamily="50" charset="-128"/>
                          <a:ea typeface="Meiryo UI" panose="020B0604030504040204" pitchFamily="50" charset="-128"/>
                        </a:rPr>
                        <a:t>％</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1000" dirty="0" smtClean="0">
                          <a:latin typeface="Meiryo UI" panose="020B0604030504040204" pitchFamily="50" charset="-128"/>
                          <a:ea typeface="Meiryo UI" panose="020B0604030504040204" pitchFamily="50" charset="-128"/>
                        </a:rPr>
                        <a:t>14.7</a:t>
                      </a:r>
                      <a:r>
                        <a:rPr kumimoji="1" lang="ja-JP" altLang="en-US" sz="1000" dirty="0" smtClean="0">
                          <a:latin typeface="Meiryo UI" panose="020B0604030504040204" pitchFamily="50" charset="-128"/>
                          <a:ea typeface="Meiryo UI" panose="020B0604030504040204" pitchFamily="50" charset="-128"/>
                        </a:rPr>
                        <a:t>％</a:t>
                      </a:r>
                      <a:endParaRPr kumimoji="1" lang="ja-JP" altLang="en-US" sz="10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3979707512"/>
                  </a:ext>
                </a:extLst>
              </a:tr>
            </a:tbl>
          </a:graphicData>
        </a:graphic>
      </p:graphicFrame>
    </p:spTree>
    <p:extLst>
      <p:ext uri="{BB962C8B-B14F-4D97-AF65-F5344CB8AC3E}">
        <p14:creationId xmlns:p14="http://schemas.microsoft.com/office/powerpoint/2010/main" val="78780603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グラフ 16"/>
          <p:cNvGraphicFramePr>
            <a:graphicFrameLocks/>
          </p:cNvGraphicFramePr>
          <p:nvPr>
            <p:extLst>
              <p:ext uri="{D42A27DB-BD31-4B8C-83A1-F6EECF244321}">
                <p14:modId xmlns:p14="http://schemas.microsoft.com/office/powerpoint/2010/main" val="2495557548"/>
              </p:ext>
            </p:extLst>
          </p:nvPr>
        </p:nvGraphicFramePr>
        <p:xfrm>
          <a:off x="446042" y="1696307"/>
          <a:ext cx="8143200" cy="2448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1" name="グラフ 20"/>
          <p:cNvGraphicFramePr>
            <a:graphicFrameLocks/>
          </p:cNvGraphicFramePr>
          <p:nvPr>
            <p:extLst>
              <p:ext uri="{D42A27DB-BD31-4B8C-83A1-F6EECF244321}">
                <p14:modId xmlns:p14="http://schemas.microsoft.com/office/powerpoint/2010/main" val="3354356298"/>
              </p:ext>
            </p:extLst>
          </p:nvPr>
        </p:nvGraphicFramePr>
        <p:xfrm>
          <a:off x="506341" y="4444414"/>
          <a:ext cx="8026613" cy="2183813"/>
        </p:xfrm>
        <a:graphic>
          <a:graphicData uri="http://schemas.openxmlformats.org/drawingml/2006/chart">
            <c:chart xmlns:c="http://schemas.openxmlformats.org/drawingml/2006/chart" xmlns:r="http://schemas.openxmlformats.org/officeDocument/2006/relationships" r:id="rId3"/>
          </a:graphicData>
        </a:graphic>
      </p:graphicFrame>
      <p:sp>
        <p:nvSpPr>
          <p:cNvPr id="2" name="角丸四角形 1"/>
          <p:cNvSpPr/>
          <p:nvPr/>
        </p:nvSpPr>
        <p:spPr>
          <a:xfrm>
            <a:off x="120255" y="-21565"/>
            <a:ext cx="7692103" cy="619125"/>
          </a:xfrm>
          <a:prstGeom prst="roundRect">
            <a:avLst>
              <a:gd name="adj" fmla="val 1282"/>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r>
              <a:rPr lang="ja-JP" altLang="en-US" sz="2000" b="1" kern="100" dirty="0">
                <a:solidFill>
                  <a:schemeClr val="tx1"/>
                </a:solidFill>
                <a:ea typeface="Meiryo UI" panose="020B0604030504040204" pitchFamily="50" charset="-128"/>
                <a:cs typeface="Times New Roman" panose="02020603050405020304" pitchFamily="18" charset="0"/>
              </a:rPr>
              <a:t>　外国人相談、留学生の状況</a:t>
            </a:r>
            <a:endParaRPr lang="ja-JP" altLang="ja-JP" sz="2000" kern="100" dirty="0">
              <a:solidFill>
                <a:schemeClr val="tx1"/>
              </a:solidFill>
              <a:ea typeface="游明朝" panose="02020400000000000000" pitchFamily="18" charset="-128"/>
              <a:cs typeface="Times New Roman" panose="02020603050405020304" pitchFamily="18" charset="0"/>
            </a:endParaRPr>
          </a:p>
        </p:txBody>
      </p:sp>
      <p:cxnSp>
        <p:nvCxnSpPr>
          <p:cNvPr id="3" name="直線コネクタ 2"/>
          <p:cNvCxnSpPr/>
          <p:nvPr/>
        </p:nvCxnSpPr>
        <p:spPr>
          <a:xfrm flipV="1">
            <a:off x="35496" y="492495"/>
            <a:ext cx="9108504" cy="8617"/>
          </a:xfrm>
          <a:prstGeom prst="line">
            <a:avLst/>
          </a:prstGeom>
          <a:ln w="76200">
            <a:gradFill>
              <a:gsLst>
                <a:gs pos="0">
                  <a:schemeClr val="accent1">
                    <a:lumMod val="50000"/>
                  </a:schemeClr>
                </a:gs>
                <a:gs pos="32000">
                  <a:schemeClr val="accent1">
                    <a:lumMod val="75000"/>
                  </a:schemeClr>
                </a:gs>
                <a:gs pos="65000">
                  <a:schemeClr val="accent1">
                    <a:lumMod val="40000"/>
                    <a:lumOff val="60000"/>
                  </a:schemeClr>
                </a:gs>
                <a:gs pos="100000">
                  <a:schemeClr val="accent1">
                    <a:lumMod val="20000"/>
                    <a:lumOff val="8000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4" name="正方形/長方形 3">
            <a:extLst>
              <a:ext uri="{FF2B5EF4-FFF2-40B4-BE49-F238E27FC236}">
                <a16:creationId xmlns:a16="http://schemas.microsoft.com/office/drawing/2014/main" id="{08727470-7601-4D3E-9F83-A36A73DB211D}"/>
              </a:ext>
            </a:extLst>
          </p:cNvPr>
          <p:cNvSpPr/>
          <p:nvPr/>
        </p:nvSpPr>
        <p:spPr>
          <a:xfrm>
            <a:off x="120256" y="551449"/>
            <a:ext cx="8794772" cy="740645"/>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t"/>
          <a:lstStyle/>
          <a:p>
            <a:pPr marL="285750" indent="-285750">
              <a:buFont typeface="Wingdings" panose="05000000000000000000" pitchFamily="2" charset="2"/>
              <a:buChar char="Ø"/>
            </a:pPr>
            <a:r>
              <a:rPr lang="ja-JP" altLang="en-US" sz="1400" dirty="0">
                <a:latin typeface="Meiryo UI" panose="020B0604030504040204" pitchFamily="50" charset="-128"/>
                <a:ea typeface="Meiryo UI" panose="020B0604030504040204" pitchFamily="50" charset="-128"/>
              </a:rPr>
              <a:t>大阪府・市の外国人相談において、</a:t>
            </a:r>
            <a:r>
              <a:rPr lang="en-US" altLang="ja-JP" sz="1400" dirty="0">
                <a:latin typeface="Meiryo UI" panose="020B0604030504040204" pitchFamily="50" charset="-128"/>
                <a:ea typeface="Meiryo UI" panose="020B0604030504040204" pitchFamily="50" charset="-128"/>
              </a:rPr>
              <a:t>2020</a:t>
            </a:r>
            <a:r>
              <a:rPr lang="ja-JP" altLang="en-US" sz="1400" dirty="0">
                <a:latin typeface="Meiryo UI" panose="020B0604030504040204" pitchFamily="50" charset="-128"/>
                <a:ea typeface="Meiryo UI" panose="020B0604030504040204" pitchFamily="50" charset="-128"/>
              </a:rPr>
              <a:t>年</a:t>
            </a:r>
            <a:r>
              <a:rPr lang="en-US" altLang="ja-JP" sz="1400" dirty="0">
                <a:latin typeface="Meiryo UI" panose="020B0604030504040204" pitchFamily="50" charset="-128"/>
                <a:ea typeface="Meiryo UI" panose="020B0604030504040204" pitchFamily="50" charset="-128"/>
              </a:rPr>
              <a:t>1</a:t>
            </a:r>
            <a:r>
              <a:rPr lang="ja-JP" altLang="en-US" sz="1400" dirty="0">
                <a:latin typeface="Meiryo UI" panose="020B0604030504040204" pitchFamily="50" charset="-128"/>
                <a:ea typeface="Meiryo UI" panose="020B0604030504040204" pitchFamily="50" charset="-128"/>
              </a:rPr>
              <a:t>月以降、新型コロナウイルス感染症関連の相談が急増。</a:t>
            </a:r>
            <a:r>
              <a:rPr lang="en-US" altLang="ja-JP" sz="1400" dirty="0">
                <a:latin typeface="Meiryo UI" panose="020B0604030504040204" pitchFamily="50" charset="-128"/>
                <a:ea typeface="Meiryo UI" panose="020B0604030504040204" pitchFamily="50" charset="-128"/>
              </a:rPr>
              <a:t/>
            </a:r>
            <a:br>
              <a:rPr lang="en-US" altLang="ja-JP" sz="1400" dirty="0">
                <a:latin typeface="Meiryo UI" panose="020B0604030504040204" pitchFamily="50" charset="-128"/>
                <a:ea typeface="Meiryo UI" panose="020B0604030504040204" pitchFamily="50" charset="-128"/>
              </a:rPr>
            </a:br>
            <a:r>
              <a:rPr lang="en-US" altLang="ja-JP" sz="1400" dirty="0" smtClean="0">
                <a:latin typeface="Meiryo UI" panose="020B0604030504040204" pitchFamily="50" charset="-128"/>
                <a:ea typeface="Meiryo UI" panose="020B0604030504040204" pitchFamily="50" charset="-128"/>
              </a:rPr>
              <a:t>2022</a:t>
            </a:r>
            <a:r>
              <a:rPr lang="ja-JP" altLang="en-US" sz="1400" dirty="0" smtClean="0">
                <a:latin typeface="Meiryo UI" panose="020B0604030504040204" pitchFamily="50" charset="-128"/>
                <a:ea typeface="Meiryo UI" panose="020B0604030504040204" pitchFamily="50" charset="-128"/>
              </a:rPr>
              <a:t>年</a:t>
            </a:r>
            <a:r>
              <a:rPr lang="en-US" altLang="ja-JP" sz="1400" dirty="0" smtClean="0">
                <a:latin typeface="Meiryo UI" panose="020B0604030504040204" pitchFamily="50" charset="-128"/>
                <a:ea typeface="Meiryo UI" panose="020B0604030504040204" pitchFamily="50" charset="-128"/>
              </a:rPr>
              <a:t>1</a:t>
            </a:r>
            <a:r>
              <a:rPr lang="ja-JP" altLang="en-US" sz="1400" dirty="0" smtClean="0">
                <a:latin typeface="Meiryo UI" panose="020B0604030504040204" pitchFamily="50" charset="-128"/>
                <a:ea typeface="Meiryo UI" panose="020B0604030504040204" pitchFamily="50" charset="-128"/>
              </a:rPr>
              <a:t>月～</a:t>
            </a:r>
            <a:r>
              <a:rPr lang="en-US" altLang="ja-JP" sz="1400" dirty="0">
                <a:latin typeface="Meiryo UI" panose="020B0604030504040204" pitchFamily="50" charset="-128"/>
                <a:ea typeface="Meiryo UI" panose="020B0604030504040204" pitchFamily="50" charset="-128"/>
              </a:rPr>
              <a:t>2</a:t>
            </a:r>
            <a:r>
              <a:rPr lang="ja-JP" altLang="en-US" sz="1400" dirty="0" smtClean="0">
                <a:latin typeface="Meiryo UI" panose="020B0604030504040204" pitchFamily="50" charset="-128"/>
                <a:ea typeface="Meiryo UI" panose="020B0604030504040204" pitchFamily="50" charset="-128"/>
              </a:rPr>
              <a:t>月はオミクロン株の影響を</a:t>
            </a:r>
            <a:r>
              <a:rPr lang="ja-JP" altLang="en-US" sz="1400" dirty="0">
                <a:latin typeface="Meiryo UI" panose="020B0604030504040204" pitchFamily="50" charset="-128"/>
                <a:ea typeface="Meiryo UI" panose="020B0604030504040204" pitchFamily="50" charset="-128"/>
              </a:rPr>
              <a:t>受けて相談が増加。</a:t>
            </a:r>
            <a:endParaRPr lang="en-US" altLang="ja-JP" sz="1400" dirty="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Ø"/>
            </a:pPr>
            <a:r>
              <a:rPr lang="ja-JP" altLang="en-US" sz="1400" dirty="0">
                <a:solidFill>
                  <a:schemeClr val="tx1"/>
                </a:solidFill>
                <a:latin typeface="Meiryo UI" panose="020B0604030504040204" pitchFamily="50" charset="-128"/>
                <a:ea typeface="Meiryo UI" panose="020B0604030504040204" pitchFamily="50" charset="-128"/>
              </a:rPr>
              <a:t>新型コロナウイルス感染症が世界的に拡大し、日本政府及び各国政府による渡航制限等の措置により</a:t>
            </a:r>
            <a:r>
              <a:rPr lang="ja-JP" altLang="en-US" sz="1400" dirty="0" smtClean="0">
                <a:solidFill>
                  <a:schemeClr val="tx1"/>
                </a:solidFill>
                <a:latin typeface="Meiryo UI" panose="020B0604030504040204" pitchFamily="50" charset="-128"/>
                <a:ea typeface="Meiryo UI" panose="020B0604030504040204" pitchFamily="50" charset="-128"/>
              </a:rPr>
              <a:t>、留学生数</a:t>
            </a:r>
            <a:r>
              <a:rPr lang="ja-JP" altLang="en-US" sz="1400" dirty="0">
                <a:solidFill>
                  <a:schemeClr val="tx1"/>
                </a:solidFill>
                <a:latin typeface="Meiryo UI" panose="020B0604030504040204" pitchFamily="50" charset="-128"/>
                <a:ea typeface="Meiryo UI" panose="020B0604030504040204" pitchFamily="50" charset="-128"/>
              </a:rPr>
              <a:t>は減少に転じている。</a:t>
            </a:r>
            <a:endParaRPr lang="en-US" altLang="ja-JP" sz="1400" dirty="0">
              <a:solidFill>
                <a:schemeClr val="tx1"/>
              </a:solidFill>
              <a:latin typeface="Meiryo UI" panose="020B0604030504040204" pitchFamily="50" charset="-128"/>
              <a:ea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endParaRPr>
          </a:p>
        </p:txBody>
      </p:sp>
      <p:sp>
        <p:nvSpPr>
          <p:cNvPr id="19" name="テキスト ボックス 18">
            <a:extLst>
              <a:ext uri="{FF2B5EF4-FFF2-40B4-BE49-F238E27FC236}">
                <a16:creationId xmlns:a16="http://schemas.microsoft.com/office/drawing/2014/main" id="{34CF59F8-A367-4EC1-83BF-5D400B8A4CCC}"/>
              </a:ext>
            </a:extLst>
          </p:cNvPr>
          <p:cNvSpPr txBox="1"/>
          <p:nvPr/>
        </p:nvSpPr>
        <p:spPr>
          <a:xfrm>
            <a:off x="153565" y="4299882"/>
            <a:ext cx="1200572" cy="215444"/>
          </a:xfrm>
          <a:prstGeom prst="rect">
            <a:avLst/>
          </a:prstGeom>
          <a:noFill/>
          <a:ln>
            <a:noFill/>
          </a:ln>
        </p:spPr>
        <p:txBody>
          <a:bodyPr wrap="square" rtlCol="0">
            <a:spAutoFit/>
          </a:bodyPr>
          <a:lstStyle/>
          <a:p>
            <a:pPr marL="201221" indent="-201221"/>
            <a:r>
              <a:rPr lang="ja-JP" altLang="en-US" sz="800" dirty="0">
                <a:latin typeface="Meiryo UI" panose="020B0604030504040204" pitchFamily="50" charset="-128"/>
                <a:ea typeface="Meiryo UI" panose="020B0604030504040204" pitchFamily="50" charset="-128"/>
              </a:rPr>
              <a:t>（人：外国人留学生）</a:t>
            </a:r>
            <a:endParaRPr lang="en-US" altLang="ja-JP" sz="800" dirty="0">
              <a:latin typeface="Meiryo UI" panose="020B0604030504040204" pitchFamily="50" charset="-128"/>
              <a:ea typeface="Meiryo UI" panose="020B0604030504040204" pitchFamily="50" charset="-128"/>
            </a:endParaRPr>
          </a:p>
        </p:txBody>
      </p:sp>
      <p:sp>
        <p:nvSpPr>
          <p:cNvPr id="20" name="テキスト ボックス 19">
            <a:extLst>
              <a:ext uri="{FF2B5EF4-FFF2-40B4-BE49-F238E27FC236}">
                <a16:creationId xmlns:a16="http://schemas.microsoft.com/office/drawing/2014/main" id="{34CF59F8-A367-4EC1-83BF-5D400B8A4CCC}"/>
              </a:ext>
            </a:extLst>
          </p:cNvPr>
          <p:cNvSpPr txBox="1"/>
          <p:nvPr/>
        </p:nvSpPr>
        <p:spPr>
          <a:xfrm>
            <a:off x="7860835" y="4299882"/>
            <a:ext cx="1200572" cy="215444"/>
          </a:xfrm>
          <a:prstGeom prst="rect">
            <a:avLst/>
          </a:prstGeom>
          <a:noFill/>
          <a:ln>
            <a:noFill/>
          </a:ln>
        </p:spPr>
        <p:txBody>
          <a:bodyPr wrap="square" rtlCol="0">
            <a:spAutoFit/>
          </a:bodyPr>
          <a:lstStyle/>
          <a:p>
            <a:pPr marL="201221" indent="-201221"/>
            <a:r>
              <a:rPr lang="ja-JP" altLang="en-US" sz="800" dirty="0">
                <a:latin typeface="Meiryo UI" panose="020B0604030504040204" pitchFamily="50" charset="-128"/>
                <a:ea typeface="Meiryo UI" panose="020B0604030504040204" pitchFamily="50" charset="-128"/>
              </a:rPr>
              <a:t>（人：日本人留学生）</a:t>
            </a:r>
            <a:endParaRPr lang="en-US" altLang="ja-JP" sz="800" dirty="0">
              <a:latin typeface="Meiryo UI" panose="020B0604030504040204" pitchFamily="50" charset="-128"/>
              <a:ea typeface="Meiryo UI" panose="020B0604030504040204" pitchFamily="50" charset="-128"/>
            </a:endParaRPr>
          </a:p>
        </p:txBody>
      </p:sp>
      <p:sp>
        <p:nvSpPr>
          <p:cNvPr id="18" name="テキスト ボックス 17">
            <a:extLst>
              <a:ext uri="{FF2B5EF4-FFF2-40B4-BE49-F238E27FC236}">
                <a16:creationId xmlns:a16="http://schemas.microsoft.com/office/drawing/2014/main" id="{BAC84493-B1F3-4A8E-A857-738C9A753F19}"/>
              </a:ext>
            </a:extLst>
          </p:cNvPr>
          <p:cNvSpPr txBox="1"/>
          <p:nvPr/>
        </p:nvSpPr>
        <p:spPr>
          <a:xfrm>
            <a:off x="3306997" y="6620212"/>
            <a:ext cx="5567163" cy="215444"/>
          </a:xfrm>
          <a:prstGeom prst="rect">
            <a:avLst/>
          </a:prstGeom>
          <a:noFill/>
        </p:spPr>
        <p:txBody>
          <a:bodyPr wrap="square" rtlCol="0">
            <a:spAutoFit/>
          </a:bodyPr>
          <a:lstStyle/>
          <a:p>
            <a:pPr algn="r"/>
            <a:r>
              <a:rPr lang="ja-JP" altLang="en-US" sz="800" dirty="0">
                <a:latin typeface="Meiryo UI" panose="020B0604030504040204" pitchFamily="50" charset="-128"/>
                <a:ea typeface="Meiryo UI" panose="020B0604030504040204" pitchFamily="50" charset="-128"/>
                <a:cs typeface="Meiryo UI" panose="020B0604030504040204" pitchFamily="50" charset="-128"/>
              </a:rPr>
              <a:t>出典：日本学生支援機構</a:t>
            </a:r>
            <a:r>
              <a:rPr lang="en-US" altLang="ja-JP" sz="8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800" dirty="0">
                <a:latin typeface="Meiryo UI" panose="020B0604030504040204" pitchFamily="50" charset="-128"/>
                <a:ea typeface="Meiryo UI" panose="020B0604030504040204" pitchFamily="50" charset="-128"/>
                <a:cs typeface="Meiryo UI" panose="020B0604030504040204" pitchFamily="50" charset="-128"/>
              </a:rPr>
              <a:t>「外国人留学生在籍状況調査</a:t>
            </a:r>
            <a:r>
              <a:rPr lang="ja-JP" altLang="en-US" sz="8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800" dirty="0">
                <a:latin typeface="Meiryo UI" panose="020B0604030504040204" pitchFamily="50" charset="-128"/>
                <a:ea typeface="Meiryo UI" panose="020B0604030504040204" pitchFamily="50" charset="-128"/>
                <a:cs typeface="Meiryo UI" panose="020B0604030504040204" pitchFamily="50" charset="-128"/>
              </a:rPr>
              <a:t>日本人学生</a:t>
            </a:r>
            <a:r>
              <a:rPr lang="ja-JP" altLang="en-US" sz="800" dirty="0" smtClean="0">
                <a:latin typeface="Meiryo UI" panose="020B0604030504040204" pitchFamily="50" charset="-128"/>
                <a:ea typeface="Meiryo UI" panose="020B0604030504040204" pitchFamily="50" charset="-128"/>
                <a:cs typeface="Meiryo UI" panose="020B0604030504040204" pitchFamily="50" charset="-128"/>
              </a:rPr>
              <a:t>留学状況</a:t>
            </a:r>
            <a:r>
              <a:rPr lang="ja-JP" altLang="en-US" sz="800" dirty="0">
                <a:latin typeface="Meiryo UI" panose="020B0604030504040204" pitchFamily="50" charset="-128"/>
                <a:ea typeface="Meiryo UI" panose="020B0604030504040204" pitchFamily="50" charset="-128"/>
                <a:cs typeface="Meiryo UI" panose="020B0604030504040204" pitchFamily="50" charset="-128"/>
              </a:rPr>
              <a:t>調査」より作成</a:t>
            </a:r>
          </a:p>
        </p:txBody>
      </p:sp>
      <p:sp>
        <p:nvSpPr>
          <p:cNvPr id="23" name="テキスト ボックス 22">
            <a:extLst>
              <a:ext uri="{FF2B5EF4-FFF2-40B4-BE49-F238E27FC236}">
                <a16:creationId xmlns:a16="http://schemas.microsoft.com/office/drawing/2014/main" id="{F8D4A0CB-DEE1-4647-985B-D1A2FA689496}"/>
              </a:ext>
            </a:extLst>
          </p:cNvPr>
          <p:cNvSpPr txBox="1"/>
          <p:nvPr/>
        </p:nvSpPr>
        <p:spPr>
          <a:xfrm>
            <a:off x="3848151" y="4201343"/>
            <a:ext cx="1676469" cy="307777"/>
          </a:xfrm>
          <a:prstGeom prst="rect">
            <a:avLst/>
          </a:prstGeom>
          <a:noFill/>
        </p:spPr>
        <p:txBody>
          <a:bodyPr wrap="square" rtlCol="0">
            <a:spAutoFit/>
          </a:bodyPr>
          <a:lstStyle/>
          <a:p>
            <a:pPr lvl="0" algn="ctr" defTabSz="742950">
              <a:defRPr/>
            </a:pPr>
            <a:r>
              <a:rPr lang="ja-JP" altLang="en-US" sz="1400" dirty="0">
                <a:solidFill>
                  <a:prstClr val="black"/>
                </a:solidFill>
                <a:latin typeface="Meiryo UI" panose="020B0604030504040204" pitchFamily="50" charset="-128"/>
                <a:ea typeface="Meiryo UI" panose="020B0604030504040204" pitchFamily="50" charset="-128"/>
              </a:rPr>
              <a:t>留学生数の推移</a:t>
            </a:r>
            <a:endParaRPr kumimoji="1" lang="ja-JP" altLang="en-US" sz="140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25" name="テキスト ボックス 24">
            <a:extLst>
              <a:ext uri="{FF2B5EF4-FFF2-40B4-BE49-F238E27FC236}">
                <a16:creationId xmlns:a16="http://schemas.microsoft.com/office/drawing/2014/main" id="{F8D4A0CB-DEE1-4647-985B-D1A2FA689496}"/>
              </a:ext>
            </a:extLst>
          </p:cNvPr>
          <p:cNvSpPr txBox="1"/>
          <p:nvPr/>
        </p:nvSpPr>
        <p:spPr>
          <a:xfrm>
            <a:off x="2136628" y="1475630"/>
            <a:ext cx="4762028" cy="307777"/>
          </a:xfrm>
          <a:prstGeom prst="rect">
            <a:avLst/>
          </a:prstGeom>
          <a:noFill/>
        </p:spPr>
        <p:txBody>
          <a:bodyPr wrap="square" rtlCol="0">
            <a:spAutoFit/>
          </a:bodyPr>
          <a:lstStyle/>
          <a:p>
            <a:pPr lvl="0" algn="ctr" defTabSz="742950">
              <a:defRPr/>
            </a:pPr>
            <a:r>
              <a:rPr lang="ja-JP" altLang="en-US" sz="1400" dirty="0">
                <a:solidFill>
                  <a:prstClr val="black"/>
                </a:solidFill>
                <a:latin typeface="Meiryo UI" panose="020B0604030504040204" pitchFamily="50" charset="-128"/>
                <a:ea typeface="Meiryo UI" panose="020B0604030504040204" pitchFamily="50" charset="-128"/>
              </a:rPr>
              <a:t>外国人相談における新型コロナ感染症関連相談実績の推移</a:t>
            </a:r>
          </a:p>
        </p:txBody>
      </p:sp>
      <p:sp>
        <p:nvSpPr>
          <p:cNvPr id="26" name="テキスト ボックス 25">
            <a:extLst>
              <a:ext uri="{FF2B5EF4-FFF2-40B4-BE49-F238E27FC236}">
                <a16:creationId xmlns:a16="http://schemas.microsoft.com/office/drawing/2014/main" id="{34CF59F8-A367-4EC1-83BF-5D400B8A4CCC}"/>
              </a:ext>
            </a:extLst>
          </p:cNvPr>
          <p:cNvSpPr txBox="1"/>
          <p:nvPr/>
        </p:nvSpPr>
        <p:spPr>
          <a:xfrm>
            <a:off x="409222" y="1488144"/>
            <a:ext cx="608175" cy="230832"/>
          </a:xfrm>
          <a:prstGeom prst="rect">
            <a:avLst/>
          </a:prstGeom>
          <a:noFill/>
          <a:ln>
            <a:noFill/>
          </a:ln>
        </p:spPr>
        <p:txBody>
          <a:bodyPr wrap="square" rtlCol="0">
            <a:spAutoFit/>
          </a:bodyPr>
          <a:lstStyle/>
          <a:p>
            <a:pPr marL="201221" indent="-201221"/>
            <a:r>
              <a:rPr lang="ja-JP" altLang="en-US" sz="900" dirty="0">
                <a:latin typeface="Meiryo UI" panose="020B0604030504040204" pitchFamily="50" charset="-128"/>
                <a:ea typeface="Meiryo UI" panose="020B0604030504040204" pitchFamily="50" charset="-128"/>
              </a:rPr>
              <a:t>（件）</a:t>
            </a:r>
            <a:endParaRPr lang="en-US" altLang="ja-JP" sz="9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p:txBody>
          <a:bodyPr/>
          <a:lstStyle/>
          <a:p>
            <a:fld id="{D2D8002D-B5B0-4BAC-B1F6-782DDCCE6D9C}" type="slidenum">
              <a:rPr lang="ja-JP" altLang="en-US" smtClean="0"/>
              <a:pPr/>
              <a:t>10</a:t>
            </a:fld>
            <a:endParaRPr lang="ja-JP" altLang="en-US" dirty="0"/>
          </a:p>
        </p:txBody>
      </p:sp>
      <p:grpSp>
        <p:nvGrpSpPr>
          <p:cNvPr id="8" name="グループ化 7"/>
          <p:cNvGrpSpPr/>
          <p:nvPr/>
        </p:nvGrpSpPr>
        <p:grpSpPr>
          <a:xfrm>
            <a:off x="2987824" y="1772816"/>
            <a:ext cx="2420732" cy="230832"/>
            <a:chOff x="3063600" y="2415600"/>
            <a:chExt cx="2420732" cy="230832"/>
          </a:xfrm>
        </p:grpSpPr>
        <p:sp>
          <p:nvSpPr>
            <p:cNvPr id="7" name="テキスト ボックス 6"/>
            <p:cNvSpPr txBox="1"/>
            <p:nvPr/>
          </p:nvSpPr>
          <p:spPr>
            <a:xfrm>
              <a:off x="3067200" y="2415600"/>
              <a:ext cx="2417132" cy="230832"/>
            </a:xfrm>
            <a:prstGeom prst="rect">
              <a:avLst/>
            </a:prstGeom>
            <a:noFill/>
          </p:spPr>
          <p:txBody>
            <a:bodyPr wrap="square" rtlCol="0">
              <a:spAutoFit/>
            </a:bodyPr>
            <a:lstStyle/>
            <a:p>
              <a:r>
                <a:rPr kumimoji="1" lang="en-US" altLang="ja-JP" sz="900" dirty="0" smtClean="0">
                  <a:latin typeface="Meiryo UI" panose="020B0604030504040204" pitchFamily="50" charset="-128"/>
                  <a:ea typeface="Meiryo UI" panose="020B0604030504040204" pitchFamily="50" charset="-128"/>
                </a:rPr>
                <a:t>OFIX</a:t>
              </a:r>
              <a:r>
                <a:rPr kumimoji="1" lang="ja-JP" altLang="en-US" sz="900" dirty="0" smtClean="0">
                  <a:latin typeface="Meiryo UI" panose="020B0604030504040204" pitchFamily="50" charset="-128"/>
                  <a:ea typeface="Meiryo UI" panose="020B0604030504040204" pitchFamily="50" charset="-128"/>
                </a:rPr>
                <a:t>（公益財団法人大阪府国際交流財団）</a:t>
              </a:r>
              <a:endParaRPr kumimoji="1" lang="ja-JP" altLang="en-US" sz="900" dirty="0">
                <a:latin typeface="Meiryo UI" panose="020B0604030504040204" pitchFamily="50" charset="-128"/>
                <a:ea typeface="Meiryo UI" panose="020B0604030504040204" pitchFamily="50" charset="-128"/>
              </a:endParaRPr>
            </a:p>
          </p:txBody>
        </p:sp>
        <p:sp>
          <p:nvSpPr>
            <p:cNvPr id="6" name="正方形/長方形 5"/>
            <p:cNvSpPr/>
            <p:nvPr/>
          </p:nvSpPr>
          <p:spPr>
            <a:xfrm>
              <a:off x="3063600" y="2494696"/>
              <a:ext cx="68400" cy="68400"/>
            </a:xfrm>
            <a:prstGeom prst="rect">
              <a:avLst/>
            </a:prstGeom>
            <a:pattFill prst="wdUpDiag">
              <a:fgClr>
                <a:schemeClr val="accent2"/>
              </a:fgClr>
              <a:bgClr>
                <a:schemeClr val="bg1"/>
              </a:bgClr>
            </a:pattFill>
            <a:ln w="31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Tree>
    <p:extLst>
      <p:ext uri="{BB962C8B-B14F-4D97-AF65-F5344CB8AC3E}">
        <p14:creationId xmlns:p14="http://schemas.microsoft.com/office/powerpoint/2010/main" val="188489188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角丸四角形 6"/>
          <p:cNvSpPr/>
          <p:nvPr/>
        </p:nvSpPr>
        <p:spPr>
          <a:xfrm>
            <a:off x="45095" y="44624"/>
            <a:ext cx="8417178" cy="619125"/>
          </a:xfrm>
          <a:prstGeom prst="roundRect">
            <a:avLst>
              <a:gd name="adj" fmla="val 1282"/>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r>
              <a:rPr lang="ja-JP" altLang="en-US" sz="2000" b="1" kern="100" dirty="0">
                <a:solidFill>
                  <a:schemeClr val="tx1"/>
                </a:solidFill>
                <a:ea typeface="Meiryo UI" panose="020B0604030504040204" pitchFamily="50" charset="-128"/>
                <a:cs typeface="Times New Roman" panose="02020603050405020304" pitchFamily="18" charset="0"/>
              </a:rPr>
              <a:t>　（参考）</a:t>
            </a:r>
            <a:r>
              <a:rPr lang="en-US" altLang="ja-JP" sz="2000" b="1" kern="1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rPr>
              <a:t>GDP</a:t>
            </a:r>
            <a:r>
              <a:rPr lang="ja-JP" altLang="en-US" sz="2000" b="1" kern="100" dirty="0">
                <a:solidFill>
                  <a:schemeClr val="tx1"/>
                </a:solidFill>
                <a:ea typeface="Meiryo UI" panose="020B0604030504040204" pitchFamily="50" charset="-128"/>
                <a:cs typeface="Times New Roman" panose="02020603050405020304" pitchFamily="18" charset="0"/>
              </a:rPr>
              <a:t>成長率</a:t>
            </a:r>
            <a:r>
              <a:rPr lang="ja-JP" altLang="en-US" sz="2000" b="1" kern="100" dirty="0" smtClean="0">
                <a:solidFill>
                  <a:schemeClr val="tx1"/>
                </a:solidFill>
                <a:ea typeface="Meiryo UI" panose="020B0604030504040204" pitchFamily="50" charset="-128"/>
                <a:cs typeface="Times New Roman" panose="02020603050405020304" pitchFamily="18" charset="0"/>
              </a:rPr>
              <a:t>（政府経済見通し）</a:t>
            </a:r>
            <a:r>
              <a:rPr lang="ja-JP" altLang="en-US" sz="2000" b="1" kern="100" dirty="0">
                <a:solidFill>
                  <a:schemeClr val="tx1"/>
                </a:solidFill>
                <a:ea typeface="Meiryo UI" panose="020B0604030504040204" pitchFamily="50" charset="-128"/>
                <a:cs typeface="Times New Roman" panose="02020603050405020304" pitchFamily="18" charset="0"/>
              </a:rPr>
              <a:t>　</a:t>
            </a:r>
            <a:endParaRPr lang="ja-JP" altLang="ja-JP" sz="2000" kern="100" dirty="0">
              <a:solidFill>
                <a:schemeClr val="tx1"/>
              </a:solidFill>
              <a:ea typeface="游明朝" panose="02020400000000000000" pitchFamily="18" charset="-128"/>
              <a:cs typeface="Times New Roman" panose="02020603050405020304" pitchFamily="18" charset="0"/>
            </a:endParaRPr>
          </a:p>
        </p:txBody>
      </p:sp>
      <p:cxnSp>
        <p:nvCxnSpPr>
          <p:cNvPr id="26" name="直線コネクタ 25"/>
          <p:cNvCxnSpPr/>
          <p:nvPr/>
        </p:nvCxnSpPr>
        <p:spPr>
          <a:xfrm flipV="1">
            <a:off x="45095" y="583889"/>
            <a:ext cx="9108504" cy="8617"/>
          </a:xfrm>
          <a:prstGeom prst="line">
            <a:avLst/>
          </a:prstGeom>
          <a:ln w="76200">
            <a:gradFill>
              <a:gsLst>
                <a:gs pos="0">
                  <a:schemeClr val="accent1">
                    <a:lumMod val="50000"/>
                  </a:schemeClr>
                </a:gs>
                <a:gs pos="32000">
                  <a:schemeClr val="accent1">
                    <a:lumMod val="75000"/>
                  </a:schemeClr>
                </a:gs>
                <a:gs pos="65000">
                  <a:schemeClr val="accent1">
                    <a:lumMod val="40000"/>
                    <a:lumOff val="60000"/>
                  </a:schemeClr>
                </a:gs>
                <a:gs pos="100000">
                  <a:schemeClr val="accent1">
                    <a:lumMod val="20000"/>
                    <a:lumOff val="8000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68" name="テキスト ボックス 67">
            <a:extLst>
              <a:ext uri="{FF2B5EF4-FFF2-40B4-BE49-F238E27FC236}">
                <a16:creationId xmlns:a16="http://schemas.microsoft.com/office/drawing/2014/main" id="{34CF59F8-A367-4EC1-83BF-5D400B8A4CCC}"/>
              </a:ext>
            </a:extLst>
          </p:cNvPr>
          <p:cNvSpPr txBox="1"/>
          <p:nvPr/>
        </p:nvSpPr>
        <p:spPr>
          <a:xfrm>
            <a:off x="5868144" y="6597932"/>
            <a:ext cx="3096345" cy="215444"/>
          </a:xfrm>
          <a:prstGeom prst="rect">
            <a:avLst/>
          </a:prstGeom>
          <a:noFill/>
          <a:ln>
            <a:noFill/>
          </a:ln>
        </p:spPr>
        <p:txBody>
          <a:bodyPr wrap="square" rtlCol="0">
            <a:spAutoFit/>
          </a:bodyPr>
          <a:lstStyle/>
          <a:p>
            <a:pPr marL="164127" indent="-164127" defTabSz="844083">
              <a:defRPr/>
            </a:pPr>
            <a:r>
              <a:rPr lang="ja-JP" altLang="en-US" sz="800" dirty="0">
                <a:latin typeface="Meiryo UI" panose="020B0604030504040204" pitchFamily="50" charset="-128"/>
                <a:ea typeface="Meiryo UI" panose="020B0604030504040204" pitchFamily="50" charset="-128"/>
              </a:rPr>
              <a:t>出典：内閣府「令和５年度（</a:t>
            </a:r>
            <a:r>
              <a:rPr lang="en-US" altLang="ja-JP" sz="800" dirty="0">
                <a:latin typeface="Meiryo UI" panose="020B0604030504040204" pitchFamily="50" charset="-128"/>
                <a:ea typeface="Meiryo UI" panose="020B0604030504040204" pitchFamily="50" charset="-128"/>
              </a:rPr>
              <a:t>2023</a:t>
            </a:r>
            <a:r>
              <a:rPr lang="ja-JP" altLang="en-US" sz="800" dirty="0">
                <a:latin typeface="Meiryo UI" panose="020B0604030504040204" pitchFamily="50" charset="-128"/>
                <a:ea typeface="Meiryo UI" panose="020B0604030504040204" pitchFamily="50" charset="-128"/>
              </a:rPr>
              <a:t>年度）政府経済見通しの概要</a:t>
            </a:r>
            <a:r>
              <a:rPr lang="ja-JP" altLang="en-US" sz="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スライド番号プレースホルダー 3"/>
          <p:cNvSpPr>
            <a:spLocks noGrp="1"/>
          </p:cNvSpPr>
          <p:nvPr>
            <p:ph type="sldNum" sz="quarter" idx="12"/>
          </p:nvPr>
        </p:nvSpPr>
        <p:spPr/>
        <p:txBody>
          <a:bodyPr/>
          <a:lstStyle/>
          <a:p>
            <a:fld id="{D2D8002D-B5B0-4BAC-B1F6-782DDCCE6D9C}" type="slidenum">
              <a:rPr lang="ja-JP" altLang="en-US" smtClean="0"/>
              <a:pPr/>
              <a:t>11</a:t>
            </a:fld>
            <a:endParaRPr lang="ja-JP" altLang="en-US" dirty="0"/>
          </a:p>
        </p:txBody>
      </p:sp>
      <p:grpSp>
        <p:nvGrpSpPr>
          <p:cNvPr id="10" name="グループ化 9"/>
          <p:cNvGrpSpPr/>
          <p:nvPr/>
        </p:nvGrpSpPr>
        <p:grpSpPr>
          <a:xfrm>
            <a:off x="418024" y="2439752"/>
            <a:ext cx="8310523" cy="4157600"/>
            <a:chOff x="418024" y="2278800"/>
            <a:chExt cx="8310523" cy="4157600"/>
          </a:xfrm>
        </p:grpSpPr>
        <p:pic>
          <p:nvPicPr>
            <p:cNvPr id="6" name="図 5"/>
            <p:cNvPicPr>
              <a:picLocks noChangeAspect="1"/>
            </p:cNvPicPr>
            <p:nvPr/>
          </p:nvPicPr>
          <p:blipFill rotWithShape="1">
            <a:blip r:embed="rId3"/>
            <a:srcRect t="34004"/>
            <a:stretch/>
          </p:blipFill>
          <p:spPr>
            <a:xfrm>
              <a:off x="418024" y="2356158"/>
              <a:ext cx="8258400" cy="4080242"/>
            </a:xfrm>
            <a:prstGeom prst="rect">
              <a:avLst/>
            </a:prstGeom>
          </p:spPr>
        </p:pic>
        <p:sp>
          <p:nvSpPr>
            <p:cNvPr id="9" name="正方形/長方形 8"/>
            <p:cNvSpPr/>
            <p:nvPr/>
          </p:nvSpPr>
          <p:spPr>
            <a:xfrm>
              <a:off x="470147" y="2278800"/>
              <a:ext cx="8258400" cy="10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8" name="テキスト ボックス 7"/>
          <p:cNvSpPr txBox="1"/>
          <p:nvPr/>
        </p:nvSpPr>
        <p:spPr>
          <a:xfrm>
            <a:off x="404410" y="798616"/>
            <a:ext cx="8128030" cy="1554272"/>
          </a:xfrm>
          <a:prstGeom prst="rect">
            <a:avLst/>
          </a:prstGeom>
          <a:noFill/>
          <a:ln w="12700">
            <a:solidFill>
              <a:schemeClr val="tx1"/>
            </a:solidFill>
            <a:prstDash val="dash"/>
          </a:ln>
        </p:spPr>
        <p:txBody>
          <a:bodyPr wrap="square" rtlCol="0" anchor="ctr">
            <a:spAutoFit/>
          </a:bodyPr>
          <a:lstStyle/>
          <a:p>
            <a:pPr marL="285750" indent="-285750">
              <a:buFont typeface="Wingdings" panose="05000000000000000000" pitchFamily="2" charset="2"/>
              <a:buChar char="Ø"/>
            </a:pPr>
            <a:r>
              <a:rPr lang="ja-JP" altLang="en-US" sz="1400" b="1" u="sng" dirty="0">
                <a:latin typeface="Meiryo UI" panose="020B0604030504040204" pitchFamily="50" charset="-128"/>
                <a:ea typeface="Meiryo UI" panose="020B0604030504040204" pitchFamily="50" charset="-128"/>
              </a:rPr>
              <a:t>令和４年度</a:t>
            </a:r>
            <a:r>
              <a:rPr lang="ja-JP" altLang="en-US" sz="1400" dirty="0">
                <a:latin typeface="Meiryo UI" panose="020B0604030504040204" pitchFamily="50" charset="-128"/>
                <a:ea typeface="Meiryo UI" panose="020B0604030504040204" pitchFamily="50" charset="-128"/>
              </a:rPr>
              <a:t>（</a:t>
            </a:r>
            <a:r>
              <a:rPr lang="en-US" altLang="ja-JP" sz="1400" dirty="0">
                <a:latin typeface="Meiryo UI" panose="020B0604030504040204" pitchFamily="50" charset="-128"/>
                <a:ea typeface="Meiryo UI" panose="020B0604030504040204" pitchFamily="50" charset="-128"/>
              </a:rPr>
              <a:t>2022</a:t>
            </a:r>
            <a:r>
              <a:rPr lang="ja-JP" altLang="en-US" sz="1400" dirty="0">
                <a:latin typeface="Meiryo UI" panose="020B0604030504040204" pitchFamily="50" charset="-128"/>
                <a:ea typeface="Meiryo UI" panose="020B0604030504040204" pitchFamily="50" charset="-128"/>
              </a:rPr>
              <a:t>年度）の我が国経済は、</a:t>
            </a:r>
            <a:r>
              <a:rPr lang="ja-JP" altLang="en-US" sz="1400" b="1" u="sng" dirty="0">
                <a:latin typeface="Meiryo UI" panose="020B0604030504040204" pitchFamily="50" charset="-128"/>
                <a:ea typeface="Meiryo UI" panose="020B0604030504040204" pitchFamily="50" charset="-128"/>
              </a:rPr>
              <a:t>コロナ禍からの緩やかな持ち直し</a:t>
            </a:r>
            <a:r>
              <a:rPr lang="ja-JP" altLang="en-US" sz="1400" dirty="0">
                <a:latin typeface="Meiryo UI" panose="020B0604030504040204" pitchFamily="50" charset="-128"/>
                <a:ea typeface="Meiryo UI" panose="020B0604030504040204" pitchFamily="50" charset="-128"/>
              </a:rPr>
              <a:t>が続く一方で、世界的なエネルギー・食料価格の高騰や世界経済減速の影響を受け、</a:t>
            </a:r>
            <a:r>
              <a:rPr lang="ja-JP" altLang="en-US" sz="1400" b="1" u="sng" dirty="0">
                <a:latin typeface="Meiryo UI" panose="020B0604030504040204" pitchFamily="50" charset="-128"/>
                <a:ea typeface="Meiryo UI" panose="020B0604030504040204" pitchFamily="50" charset="-128"/>
              </a:rPr>
              <a:t>実質で</a:t>
            </a:r>
            <a:r>
              <a:rPr lang="en-US" altLang="ja-JP" sz="1400" b="1" u="sng" dirty="0">
                <a:latin typeface="Meiryo UI" panose="020B0604030504040204" pitchFamily="50" charset="-128"/>
                <a:ea typeface="Meiryo UI" panose="020B0604030504040204" pitchFamily="50" charset="-128"/>
              </a:rPr>
              <a:t>1.7</a:t>
            </a:r>
            <a:r>
              <a:rPr lang="ja-JP" altLang="en-US" sz="1400" b="1" u="sng" dirty="0">
                <a:latin typeface="Meiryo UI" panose="020B0604030504040204" pitchFamily="50" charset="-128"/>
                <a:ea typeface="Meiryo UI" panose="020B0604030504040204" pitchFamily="50" charset="-128"/>
              </a:rPr>
              <a:t>％程度</a:t>
            </a:r>
            <a:r>
              <a:rPr lang="ja-JP" altLang="en-US" sz="1400" dirty="0">
                <a:latin typeface="Meiryo UI" panose="020B0604030504040204" pitchFamily="50" charset="-128"/>
                <a:ea typeface="Meiryo UI" panose="020B0604030504040204" pitchFamily="50" charset="-128"/>
              </a:rPr>
              <a:t>、</a:t>
            </a:r>
            <a:r>
              <a:rPr lang="ja-JP" altLang="en-US" sz="1400" b="1" u="sng" dirty="0">
                <a:latin typeface="Meiryo UI" panose="020B0604030504040204" pitchFamily="50" charset="-128"/>
                <a:ea typeface="Meiryo UI" panose="020B0604030504040204" pitchFamily="50" charset="-128"/>
              </a:rPr>
              <a:t>名目で</a:t>
            </a:r>
            <a:r>
              <a:rPr lang="en-US" altLang="ja-JP" sz="1400" b="1" u="sng" dirty="0">
                <a:latin typeface="Meiryo UI" panose="020B0604030504040204" pitchFamily="50" charset="-128"/>
                <a:ea typeface="Meiryo UI" panose="020B0604030504040204" pitchFamily="50" charset="-128"/>
              </a:rPr>
              <a:t>1.8</a:t>
            </a:r>
            <a:r>
              <a:rPr lang="ja-JP" altLang="en-US" sz="1400" b="1" u="sng" dirty="0">
                <a:latin typeface="Meiryo UI" panose="020B0604030504040204" pitchFamily="50" charset="-128"/>
                <a:ea typeface="Meiryo UI" panose="020B0604030504040204" pitchFamily="50" charset="-128"/>
              </a:rPr>
              <a:t>％程度</a:t>
            </a:r>
            <a:r>
              <a:rPr lang="ja-JP" altLang="en-US" sz="1400" dirty="0">
                <a:latin typeface="Meiryo UI" panose="020B0604030504040204" pitchFamily="50" charset="-128"/>
                <a:ea typeface="Meiryo UI" panose="020B0604030504040204" pitchFamily="50" charset="-128"/>
              </a:rPr>
              <a:t>の成長になると見込まれる</a:t>
            </a:r>
            <a:r>
              <a:rPr lang="ja-JP" altLang="en-US" sz="1400" dirty="0" smtClean="0">
                <a:latin typeface="Meiryo UI" panose="020B0604030504040204" pitchFamily="50" charset="-128"/>
                <a:ea typeface="Meiryo UI" panose="020B0604030504040204" pitchFamily="50" charset="-128"/>
              </a:rPr>
              <a:t>。</a:t>
            </a:r>
            <a:endParaRPr lang="en-US" altLang="ja-JP" sz="1400" dirty="0" smtClean="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Ø"/>
            </a:pPr>
            <a:r>
              <a:rPr lang="ja-JP" altLang="en-US" sz="1400" b="1" u="sng" dirty="0">
                <a:latin typeface="Meiryo UI" panose="020B0604030504040204" pitchFamily="50" charset="-128"/>
                <a:ea typeface="Meiryo UI" panose="020B0604030504040204" pitchFamily="50" charset="-128"/>
              </a:rPr>
              <a:t>令和５年度</a:t>
            </a:r>
            <a:r>
              <a:rPr lang="ja-JP" altLang="en-US" sz="1400" dirty="0">
                <a:latin typeface="Meiryo UI" panose="020B0604030504040204" pitchFamily="50" charset="-128"/>
                <a:ea typeface="Meiryo UI" panose="020B0604030504040204" pitchFamily="50" charset="-128"/>
              </a:rPr>
              <a:t>（</a:t>
            </a:r>
            <a:r>
              <a:rPr lang="en-US" altLang="ja-JP" sz="1400" dirty="0">
                <a:latin typeface="Meiryo UI" panose="020B0604030504040204" pitchFamily="50" charset="-128"/>
                <a:ea typeface="Meiryo UI" panose="020B0604030504040204" pitchFamily="50" charset="-128"/>
              </a:rPr>
              <a:t>2023</a:t>
            </a:r>
            <a:r>
              <a:rPr lang="ja-JP" altLang="en-US" sz="1400" dirty="0">
                <a:latin typeface="Meiryo UI" panose="020B0604030504040204" pitchFamily="50" charset="-128"/>
                <a:ea typeface="Meiryo UI" panose="020B0604030504040204" pitchFamily="50" charset="-128"/>
              </a:rPr>
              <a:t>年度）については、世界経済の減速は見込まれるものの、</a:t>
            </a:r>
            <a:r>
              <a:rPr lang="ja-JP" altLang="en-US" sz="1400" b="1" u="sng" dirty="0">
                <a:latin typeface="Meiryo UI" panose="020B0604030504040204" pitchFamily="50" charset="-128"/>
                <a:ea typeface="Meiryo UI" panose="020B0604030504040204" pitchFamily="50" charset="-128"/>
              </a:rPr>
              <a:t>「物価高克服・経済再生実現のための総合経済対策」の効果の発現が本格化</a:t>
            </a:r>
            <a:r>
              <a:rPr lang="ja-JP" altLang="en-US" sz="1400" dirty="0">
                <a:latin typeface="Meiryo UI" panose="020B0604030504040204" pitchFamily="50" charset="-128"/>
                <a:ea typeface="Meiryo UI" panose="020B0604030504040204" pitchFamily="50" charset="-128"/>
              </a:rPr>
              <a:t>し、「人への投資」や成長分野における官民連携の下での投資が促進されることから、</a:t>
            </a:r>
            <a:r>
              <a:rPr lang="ja-JP" altLang="en-US" sz="1400" b="1" u="sng" dirty="0">
                <a:latin typeface="Meiryo UI" panose="020B0604030504040204" pitchFamily="50" charset="-128"/>
                <a:ea typeface="Meiryo UI" panose="020B0604030504040204" pitchFamily="50" charset="-128"/>
              </a:rPr>
              <a:t>実質で</a:t>
            </a:r>
            <a:r>
              <a:rPr lang="en-US" altLang="ja-JP" sz="1400" b="1" u="sng" dirty="0">
                <a:latin typeface="Meiryo UI" panose="020B0604030504040204" pitchFamily="50" charset="-128"/>
                <a:ea typeface="Meiryo UI" panose="020B0604030504040204" pitchFamily="50" charset="-128"/>
              </a:rPr>
              <a:t>1.5</a:t>
            </a:r>
            <a:r>
              <a:rPr lang="ja-JP" altLang="en-US" sz="1400" b="1" u="sng" dirty="0">
                <a:latin typeface="Meiryo UI" panose="020B0604030504040204" pitchFamily="50" charset="-128"/>
                <a:ea typeface="Meiryo UI" panose="020B0604030504040204" pitchFamily="50" charset="-128"/>
              </a:rPr>
              <a:t>％程度</a:t>
            </a:r>
            <a:r>
              <a:rPr lang="ja-JP" altLang="en-US" sz="1400" dirty="0">
                <a:latin typeface="Meiryo UI" panose="020B0604030504040204" pitchFamily="50" charset="-128"/>
                <a:ea typeface="Meiryo UI" panose="020B0604030504040204" pitchFamily="50" charset="-128"/>
              </a:rPr>
              <a:t>、</a:t>
            </a:r>
            <a:r>
              <a:rPr lang="ja-JP" altLang="en-US" sz="1400" b="1" u="sng" dirty="0">
                <a:latin typeface="Meiryo UI" panose="020B0604030504040204" pitchFamily="50" charset="-128"/>
                <a:ea typeface="Meiryo UI" panose="020B0604030504040204" pitchFamily="50" charset="-128"/>
              </a:rPr>
              <a:t>名目で</a:t>
            </a:r>
            <a:r>
              <a:rPr lang="en-US" altLang="ja-JP" sz="1400" b="1" u="sng" dirty="0">
                <a:latin typeface="Meiryo UI" panose="020B0604030504040204" pitchFamily="50" charset="-128"/>
                <a:ea typeface="Meiryo UI" panose="020B0604030504040204" pitchFamily="50" charset="-128"/>
              </a:rPr>
              <a:t>2.1</a:t>
            </a:r>
            <a:r>
              <a:rPr lang="ja-JP" altLang="en-US" sz="1400" b="1" u="sng" dirty="0">
                <a:latin typeface="Meiryo UI" panose="020B0604030504040204" pitchFamily="50" charset="-128"/>
                <a:ea typeface="Meiryo UI" panose="020B0604030504040204" pitchFamily="50" charset="-128"/>
              </a:rPr>
              <a:t>％程度</a:t>
            </a:r>
            <a:r>
              <a:rPr lang="ja-JP" altLang="en-US" sz="1400" dirty="0">
                <a:latin typeface="Meiryo UI" panose="020B0604030504040204" pitchFamily="50" charset="-128"/>
                <a:ea typeface="Meiryo UI" panose="020B0604030504040204" pitchFamily="50" charset="-128"/>
              </a:rPr>
              <a:t>の民需主導の成長が見込まれる</a:t>
            </a:r>
            <a:r>
              <a:rPr lang="ja-JP" altLang="en-US" sz="1400" dirty="0" smtClean="0">
                <a:latin typeface="Meiryo UI" panose="020B0604030504040204" pitchFamily="50" charset="-128"/>
                <a:ea typeface="Meiryo UI" panose="020B0604030504040204" pitchFamily="50" charset="-128"/>
              </a:rPr>
              <a:t>。</a:t>
            </a:r>
            <a:endParaRPr lang="en-US" altLang="ja-JP" sz="1400" dirty="0" smtClean="0">
              <a:latin typeface="Meiryo UI" panose="020B0604030504040204" pitchFamily="50" charset="-128"/>
              <a:ea typeface="Meiryo UI" panose="020B0604030504040204" pitchFamily="50" charset="-128"/>
            </a:endParaRPr>
          </a:p>
          <a:p>
            <a:pPr algn="r"/>
            <a:r>
              <a:rPr lang="ja-JP" altLang="en-US" sz="1000" dirty="0" smtClean="0">
                <a:latin typeface="Meiryo UI" panose="020B0604030504040204" pitchFamily="50" charset="-128"/>
                <a:ea typeface="Meiryo UI" panose="020B0604030504040204" pitchFamily="50" charset="-128"/>
              </a:rPr>
              <a:t>（</a:t>
            </a:r>
            <a:r>
              <a:rPr lang="ja-JP" altLang="en-US" sz="1100" dirty="0">
                <a:latin typeface="Meiryo UI" panose="020B0604030504040204" pitchFamily="50" charset="-128"/>
                <a:ea typeface="Meiryo UI" panose="020B0604030504040204" pitchFamily="50" charset="-128"/>
              </a:rPr>
              <a:t>内閣府「令和５年度（</a:t>
            </a:r>
            <a:r>
              <a:rPr lang="en-US" altLang="ja-JP" sz="1100" dirty="0">
                <a:latin typeface="Meiryo UI" panose="020B0604030504040204" pitchFamily="50" charset="-128"/>
                <a:ea typeface="Meiryo UI" panose="020B0604030504040204" pitchFamily="50" charset="-128"/>
              </a:rPr>
              <a:t>2023</a:t>
            </a:r>
            <a:r>
              <a:rPr lang="ja-JP" altLang="en-US" sz="1100" dirty="0">
                <a:latin typeface="Meiryo UI" panose="020B0604030504040204" pitchFamily="50" charset="-128"/>
                <a:ea typeface="Meiryo UI" panose="020B0604030504040204" pitchFamily="50" charset="-128"/>
              </a:rPr>
              <a:t>年度）政府経済見通しの概要」</a:t>
            </a:r>
            <a:r>
              <a:rPr lang="ja-JP" altLang="en-US" sz="1100" dirty="0" smtClean="0">
                <a:latin typeface="Meiryo UI" panose="020B0604030504040204" pitchFamily="50" charset="-128"/>
                <a:ea typeface="Meiryo UI" panose="020B0604030504040204" pitchFamily="50" charset="-128"/>
              </a:rPr>
              <a:t>）</a:t>
            </a:r>
            <a:endParaRPr lang="ja-JP" altLang="en-US" sz="11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87797372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グラフ 13"/>
          <p:cNvGraphicFramePr>
            <a:graphicFrameLocks/>
          </p:cNvGraphicFramePr>
          <p:nvPr>
            <p:extLst>
              <p:ext uri="{D42A27DB-BD31-4B8C-83A1-F6EECF244321}">
                <p14:modId xmlns:p14="http://schemas.microsoft.com/office/powerpoint/2010/main" val="2027326306"/>
              </p:ext>
            </p:extLst>
          </p:nvPr>
        </p:nvGraphicFramePr>
        <p:xfrm>
          <a:off x="95725" y="4252267"/>
          <a:ext cx="9000000" cy="234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グラフ 22"/>
          <p:cNvGraphicFramePr>
            <a:graphicFrameLocks/>
          </p:cNvGraphicFramePr>
          <p:nvPr>
            <p:extLst>
              <p:ext uri="{D42A27DB-BD31-4B8C-83A1-F6EECF244321}">
                <p14:modId xmlns:p14="http://schemas.microsoft.com/office/powerpoint/2010/main" val="841874561"/>
              </p:ext>
            </p:extLst>
          </p:nvPr>
        </p:nvGraphicFramePr>
        <p:xfrm>
          <a:off x="95725" y="1359838"/>
          <a:ext cx="9103187" cy="2395563"/>
        </p:xfrm>
        <a:graphic>
          <a:graphicData uri="http://schemas.openxmlformats.org/drawingml/2006/chart">
            <c:chart xmlns:c="http://schemas.openxmlformats.org/drawingml/2006/chart" xmlns:r="http://schemas.openxmlformats.org/officeDocument/2006/relationships" r:id="rId4"/>
          </a:graphicData>
        </a:graphic>
      </p:graphicFrame>
      <p:sp>
        <p:nvSpPr>
          <p:cNvPr id="7" name="角丸四角形 6"/>
          <p:cNvSpPr/>
          <p:nvPr/>
        </p:nvSpPr>
        <p:spPr>
          <a:xfrm>
            <a:off x="45095" y="44624"/>
            <a:ext cx="8417178" cy="619125"/>
          </a:xfrm>
          <a:prstGeom prst="roundRect">
            <a:avLst>
              <a:gd name="adj" fmla="val 1282"/>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r>
              <a:rPr lang="ja-JP" altLang="en-US" sz="2000" b="1" kern="100" dirty="0">
                <a:solidFill>
                  <a:schemeClr val="tx1"/>
                </a:solidFill>
                <a:ea typeface="Meiryo UI" panose="020B0604030504040204" pitchFamily="50" charset="-128"/>
                <a:cs typeface="Times New Roman" panose="02020603050405020304" pitchFamily="18" charset="0"/>
              </a:rPr>
              <a:t>　（参考</a:t>
            </a:r>
            <a:r>
              <a:rPr lang="ja-JP" altLang="en-US" sz="2000" b="1" kern="100" dirty="0" smtClean="0">
                <a:solidFill>
                  <a:schemeClr val="tx1"/>
                </a:solidFill>
                <a:ea typeface="Meiryo UI" panose="020B0604030504040204" pitchFamily="50" charset="-128"/>
                <a:cs typeface="Times New Roman" panose="02020603050405020304" pitchFamily="18" charset="0"/>
              </a:rPr>
              <a:t>）消費者物価指数、</a:t>
            </a:r>
            <a:r>
              <a:rPr lang="ja-JP" altLang="en-US" sz="2000" b="1" kern="100" dirty="0" smtClean="0">
                <a:solidFill>
                  <a:schemeClr val="tx1"/>
                </a:solidFill>
                <a:latin typeface="Meiryo UI" panose="020B0604030504040204" pitchFamily="50" charset="-128"/>
                <a:ea typeface="Meiryo UI" panose="020B0604030504040204" pitchFamily="50" charset="-128"/>
                <a:cs typeface="Times New Roman" panose="02020603050405020304" pitchFamily="18" charset="0"/>
              </a:rPr>
              <a:t>為替相場の推移</a:t>
            </a:r>
            <a:endParaRPr lang="ja-JP" altLang="ja-JP" sz="2000" kern="100" dirty="0">
              <a:solidFill>
                <a:schemeClr val="tx1"/>
              </a:solidFill>
              <a:ea typeface="游明朝" panose="02020400000000000000" pitchFamily="18" charset="-128"/>
              <a:cs typeface="Times New Roman" panose="02020603050405020304" pitchFamily="18" charset="0"/>
            </a:endParaRPr>
          </a:p>
        </p:txBody>
      </p:sp>
      <p:cxnSp>
        <p:nvCxnSpPr>
          <p:cNvPr id="26" name="直線コネクタ 25"/>
          <p:cNvCxnSpPr/>
          <p:nvPr/>
        </p:nvCxnSpPr>
        <p:spPr>
          <a:xfrm flipV="1">
            <a:off x="45095" y="583889"/>
            <a:ext cx="9108504" cy="8617"/>
          </a:xfrm>
          <a:prstGeom prst="line">
            <a:avLst/>
          </a:prstGeom>
          <a:ln w="76200">
            <a:gradFill>
              <a:gsLst>
                <a:gs pos="0">
                  <a:schemeClr val="accent1">
                    <a:lumMod val="50000"/>
                  </a:schemeClr>
                </a:gs>
                <a:gs pos="32000">
                  <a:schemeClr val="accent1">
                    <a:lumMod val="75000"/>
                  </a:schemeClr>
                </a:gs>
                <a:gs pos="65000">
                  <a:schemeClr val="accent1">
                    <a:lumMod val="40000"/>
                    <a:lumOff val="60000"/>
                  </a:schemeClr>
                </a:gs>
                <a:gs pos="100000">
                  <a:schemeClr val="accent1">
                    <a:lumMod val="20000"/>
                    <a:lumOff val="8000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68" name="テキスト ボックス 67">
            <a:extLst>
              <a:ext uri="{FF2B5EF4-FFF2-40B4-BE49-F238E27FC236}">
                <a16:creationId xmlns:a16="http://schemas.microsoft.com/office/drawing/2014/main" id="{34CF59F8-A367-4EC1-83BF-5D400B8A4CCC}"/>
              </a:ext>
            </a:extLst>
          </p:cNvPr>
          <p:cNvSpPr txBox="1"/>
          <p:nvPr/>
        </p:nvSpPr>
        <p:spPr>
          <a:xfrm>
            <a:off x="4882022" y="6592267"/>
            <a:ext cx="3996000" cy="180000"/>
          </a:xfrm>
          <a:prstGeom prst="rect">
            <a:avLst/>
          </a:prstGeom>
          <a:noFill/>
          <a:ln>
            <a:noFill/>
          </a:ln>
        </p:spPr>
        <p:txBody>
          <a:bodyPr wrap="square" rtlCol="0">
            <a:spAutoFit/>
          </a:bodyPr>
          <a:lstStyle/>
          <a:p>
            <a:pPr marL="164127" indent="-164127" defTabSz="844083">
              <a:defRPr/>
            </a:pPr>
            <a:r>
              <a:rPr lang="ja-JP" altLang="en-US" sz="800" dirty="0">
                <a:latin typeface="Meiryo UI" panose="020B0604030504040204" pitchFamily="50" charset="-128"/>
                <a:ea typeface="Meiryo UI" panose="020B0604030504040204" pitchFamily="50" charset="-128"/>
              </a:rPr>
              <a:t>出典</a:t>
            </a:r>
            <a:r>
              <a:rPr lang="ja-JP" altLang="en-US" sz="800" dirty="0" smtClean="0">
                <a:latin typeface="Meiryo UI" panose="020B0604030504040204" pitchFamily="50" charset="-128"/>
                <a:ea typeface="Meiryo UI" panose="020B0604030504040204" pitchFamily="50" charset="-128"/>
              </a:rPr>
              <a:t>：</a:t>
            </a:r>
            <a:r>
              <a:rPr lang="ja-JP" altLang="en-US" sz="800" dirty="0">
                <a:latin typeface="Meiryo UI" panose="020B0604030504040204" pitchFamily="50" charset="-128"/>
                <a:ea typeface="Meiryo UI" panose="020B0604030504040204" pitchFamily="50" charset="-128"/>
              </a:rPr>
              <a:t>日本</a:t>
            </a:r>
            <a:r>
              <a:rPr lang="ja-JP" altLang="en-US" sz="800" dirty="0" smtClean="0">
                <a:latin typeface="Meiryo UI" panose="020B0604030504040204" pitchFamily="50" charset="-128"/>
                <a:ea typeface="Meiryo UI" panose="020B0604030504040204" pitchFamily="50" charset="-128"/>
              </a:rPr>
              <a:t>銀行「外国為替相場状況</a:t>
            </a:r>
            <a:r>
              <a:rPr lang="ja-JP" altLang="en-US" sz="800" dirty="0">
                <a:latin typeface="Meiryo UI" panose="020B0604030504040204" pitchFamily="50" charset="-128"/>
                <a:ea typeface="Meiryo UI" panose="020B0604030504040204" pitchFamily="50" charset="-128"/>
              </a:rPr>
              <a:t>（</a:t>
            </a:r>
            <a:r>
              <a:rPr lang="ja-JP" altLang="en-US" sz="800" dirty="0" smtClean="0">
                <a:latin typeface="Meiryo UI" panose="020B0604030504040204" pitchFamily="50" charset="-128"/>
                <a:ea typeface="Meiryo UI" panose="020B0604030504040204" pitchFamily="50" charset="-128"/>
              </a:rPr>
              <a:t>日次</a:t>
            </a:r>
            <a:r>
              <a:rPr lang="ja-JP" altLang="en-US" sz="800" dirty="0">
                <a:latin typeface="Meiryo UI" panose="020B0604030504040204" pitchFamily="50" charset="-128"/>
                <a:ea typeface="Meiryo UI" panose="020B0604030504040204" pitchFamily="50" charset="-128"/>
              </a:rPr>
              <a:t>）</a:t>
            </a:r>
            <a:r>
              <a:rPr lang="ja-JP" altLang="en-US" sz="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」（東京市場・スポット・中心相場）より作成</a:t>
            </a:r>
            <a:endParaRPr lang="ja-JP" altLang="en-US"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スライド番号プレースホルダー 3"/>
          <p:cNvSpPr>
            <a:spLocks noGrp="1"/>
          </p:cNvSpPr>
          <p:nvPr>
            <p:ph type="sldNum" sz="quarter" idx="12"/>
          </p:nvPr>
        </p:nvSpPr>
        <p:spPr/>
        <p:txBody>
          <a:bodyPr/>
          <a:lstStyle/>
          <a:p>
            <a:fld id="{D2D8002D-B5B0-4BAC-B1F6-782DDCCE6D9C}" type="slidenum">
              <a:rPr lang="ja-JP" altLang="en-US" smtClean="0"/>
              <a:pPr/>
              <a:t>12</a:t>
            </a:fld>
            <a:endParaRPr lang="ja-JP" altLang="en-US" dirty="0"/>
          </a:p>
        </p:txBody>
      </p:sp>
      <p:sp>
        <p:nvSpPr>
          <p:cNvPr id="12" name="テキスト ボックス 11">
            <a:extLst>
              <a:ext uri="{FF2B5EF4-FFF2-40B4-BE49-F238E27FC236}">
                <a16:creationId xmlns:a16="http://schemas.microsoft.com/office/drawing/2014/main" id="{34CF59F8-A367-4EC1-83BF-5D400B8A4CCC}"/>
              </a:ext>
            </a:extLst>
          </p:cNvPr>
          <p:cNvSpPr txBox="1"/>
          <p:nvPr/>
        </p:nvSpPr>
        <p:spPr>
          <a:xfrm>
            <a:off x="95727" y="4076176"/>
            <a:ext cx="558445" cy="230832"/>
          </a:xfrm>
          <a:prstGeom prst="rect">
            <a:avLst/>
          </a:prstGeom>
          <a:noFill/>
          <a:ln>
            <a:noFill/>
          </a:ln>
        </p:spPr>
        <p:txBody>
          <a:bodyPr wrap="square" rtlCol="0">
            <a:spAutoFit/>
          </a:bodyPr>
          <a:lstStyle/>
          <a:p>
            <a:pPr marL="201221" indent="-201221"/>
            <a:r>
              <a:rPr lang="ja-JP" altLang="en-US" sz="900" dirty="0" smtClean="0">
                <a:latin typeface="Meiryo UI" panose="020B0604030504040204" pitchFamily="50" charset="-128"/>
                <a:ea typeface="Meiryo UI" panose="020B0604030504040204" pitchFamily="50" charset="-128"/>
              </a:rPr>
              <a:t>（円）</a:t>
            </a:r>
            <a:endParaRPr lang="en-US" altLang="ja-JP" sz="900" dirty="0">
              <a:latin typeface="Meiryo UI" panose="020B0604030504040204" pitchFamily="50" charset="-128"/>
              <a:ea typeface="Meiryo UI" panose="020B0604030504040204" pitchFamily="50" charset="-128"/>
            </a:endParaRPr>
          </a:p>
        </p:txBody>
      </p:sp>
      <p:sp>
        <p:nvSpPr>
          <p:cNvPr id="13" name="テキスト ボックス 12">
            <a:extLst>
              <a:ext uri="{FF2B5EF4-FFF2-40B4-BE49-F238E27FC236}">
                <a16:creationId xmlns:a16="http://schemas.microsoft.com/office/drawing/2014/main" id="{F8D4A0CB-DEE1-4647-985B-D1A2FA689496}"/>
              </a:ext>
            </a:extLst>
          </p:cNvPr>
          <p:cNvSpPr txBox="1"/>
          <p:nvPr/>
        </p:nvSpPr>
        <p:spPr>
          <a:xfrm>
            <a:off x="2285402" y="3999231"/>
            <a:ext cx="4762028" cy="307777"/>
          </a:xfrm>
          <a:prstGeom prst="rect">
            <a:avLst/>
          </a:prstGeom>
          <a:noFill/>
        </p:spPr>
        <p:txBody>
          <a:bodyPr wrap="square" rtlCol="0">
            <a:spAutoFit/>
          </a:bodyPr>
          <a:lstStyle/>
          <a:p>
            <a:pPr lvl="0" algn="ctr" defTabSz="742950">
              <a:defRPr/>
            </a:pPr>
            <a:r>
              <a:rPr lang="ja-JP" altLang="en-US" sz="1400" dirty="0" smtClean="0">
                <a:solidFill>
                  <a:prstClr val="black"/>
                </a:solidFill>
                <a:latin typeface="Meiryo UI" panose="020B0604030504040204" pitchFamily="50" charset="-128"/>
                <a:ea typeface="Meiryo UI" panose="020B0604030504040204" pitchFamily="50" charset="-128"/>
              </a:rPr>
              <a:t>ドル円相場の推移</a:t>
            </a:r>
            <a:endParaRPr lang="ja-JP" altLang="en-US" sz="1400" dirty="0">
              <a:solidFill>
                <a:prstClr val="black"/>
              </a:solidFill>
              <a:latin typeface="Meiryo UI" panose="020B0604030504040204" pitchFamily="50" charset="-128"/>
              <a:ea typeface="Meiryo UI" panose="020B0604030504040204" pitchFamily="50" charset="-128"/>
            </a:endParaRPr>
          </a:p>
        </p:txBody>
      </p:sp>
      <p:sp>
        <p:nvSpPr>
          <p:cNvPr id="15" name="正方形/長方形 14">
            <a:extLst>
              <a:ext uri="{FF2B5EF4-FFF2-40B4-BE49-F238E27FC236}">
                <a16:creationId xmlns:a16="http://schemas.microsoft.com/office/drawing/2014/main" id="{08727470-7601-4D3E-9F83-A36A73DB211D}"/>
              </a:ext>
            </a:extLst>
          </p:cNvPr>
          <p:cNvSpPr/>
          <p:nvPr/>
        </p:nvSpPr>
        <p:spPr>
          <a:xfrm>
            <a:off x="130436" y="620688"/>
            <a:ext cx="8794772" cy="511417"/>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t"/>
          <a:lstStyle/>
          <a:p>
            <a:pPr marL="285750" indent="-285750">
              <a:buFont typeface="Wingdings" panose="05000000000000000000" pitchFamily="2" charset="2"/>
              <a:buChar char="Ø"/>
            </a:pPr>
            <a:r>
              <a:rPr lang="en-US" altLang="ja-JP" sz="1400" dirty="0" smtClean="0">
                <a:latin typeface="Meiryo UI" panose="020B0604030504040204" pitchFamily="50" charset="-128"/>
                <a:ea typeface="Meiryo UI" panose="020B0604030504040204" pitchFamily="50" charset="-128"/>
              </a:rPr>
              <a:t>2022</a:t>
            </a:r>
            <a:r>
              <a:rPr lang="ja-JP" altLang="en-US" sz="1400" dirty="0" smtClean="0">
                <a:latin typeface="Meiryo UI" panose="020B0604030504040204" pitchFamily="50" charset="-128"/>
                <a:ea typeface="Meiryo UI" panose="020B0604030504040204" pitchFamily="50" charset="-128"/>
              </a:rPr>
              <a:t>年</a:t>
            </a:r>
            <a:r>
              <a:rPr lang="en-US" altLang="ja-JP" sz="1400" dirty="0" smtClean="0">
                <a:latin typeface="Meiryo UI" panose="020B0604030504040204" pitchFamily="50" charset="-128"/>
                <a:ea typeface="Meiryo UI" panose="020B0604030504040204" pitchFamily="50" charset="-128"/>
              </a:rPr>
              <a:t>2</a:t>
            </a:r>
            <a:r>
              <a:rPr lang="ja-JP" altLang="en-US" sz="1400" dirty="0" smtClean="0">
                <a:latin typeface="Meiryo UI" panose="020B0604030504040204" pitchFamily="50" charset="-128"/>
                <a:ea typeface="Meiryo UI" panose="020B0604030504040204" pitchFamily="50" charset="-128"/>
              </a:rPr>
              <a:t>月のロシアによるウクライナ侵略を背景とした国際的な原材料価格の上昇に加え、円安の影響などから、日常生活に密接なエネルギー・食料品等の価格上昇が続いている。</a:t>
            </a:r>
            <a:endParaRPr lang="en-US" altLang="ja-JP" sz="1400" dirty="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Ø"/>
            </a:pPr>
            <a:endParaRPr lang="en-US" altLang="ja-JP" sz="1400" dirty="0">
              <a:solidFill>
                <a:schemeClr val="tx1"/>
              </a:solidFill>
              <a:latin typeface="Meiryo UI" panose="020B0604030504040204" pitchFamily="50" charset="-128"/>
              <a:ea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endParaRPr>
          </a:p>
        </p:txBody>
      </p:sp>
      <p:sp>
        <p:nvSpPr>
          <p:cNvPr id="17" name="テキスト ボックス 16">
            <a:extLst>
              <a:ext uri="{FF2B5EF4-FFF2-40B4-BE49-F238E27FC236}">
                <a16:creationId xmlns:a16="http://schemas.microsoft.com/office/drawing/2014/main" id="{34CF59F8-A367-4EC1-83BF-5D400B8A4CCC}"/>
              </a:ext>
            </a:extLst>
          </p:cNvPr>
          <p:cNvSpPr txBox="1"/>
          <p:nvPr/>
        </p:nvSpPr>
        <p:spPr>
          <a:xfrm>
            <a:off x="2285402" y="3779420"/>
            <a:ext cx="6592620" cy="338554"/>
          </a:xfrm>
          <a:prstGeom prst="rect">
            <a:avLst/>
          </a:prstGeom>
          <a:noFill/>
          <a:ln>
            <a:noFill/>
          </a:ln>
        </p:spPr>
        <p:txBody>
          <a:bodyPr wrap="square" rtlCol="0">
            <a:spAutoFit/>
          </a:bodyPr>
          <a:lstStyle/>
          <a:p>
            <a:pPr marL="164127" indent="-164127" defTabSz="844083">
              <a:defRPr/>
            </a:pPr>
            <a:r>
              <a:rPr lang="ja-JP" altLang="en-US" sz="800" dirty="0">
                <a:latin typeface="Meiryo UI" panose="020B0604030504040204" pitchFamily="50" charset="-128"/>
                <a:ea typeface="Meiryo UI" panose="020B0604030504040204" pitchFamily="50" charset="-128"/>
              </a:rPr>
              <a:t>出典</a:t>
            </a:r>
            <a:r>
              <a:rPr lang="ja-JP" altLang="en-US" sz="800" dirty="0" smtClean="0">
                <a:latin typeface="Meiryo UI" panose="020B0604030504040204" pitchFamily="50" charset="-128"/>
                <a:ea typeface="Meiryo UI" panose="020B0604030504040204" pitchFamily="50" charset="-128"/>
              </a:rPr>
              <a:t>：総務省統計局「</a:t>
            </a:r>
            <a:r>
              <a:rPr lang="en-US" altLang="ja-JP" sz="800" dirty="0" smtClean="0">
                <a:latin typeface="Meiryo UI" panose="020B0604030504040204" pitchFamily="50" charset="-128"/>
                <a:ea typeface="Meiryo UI" panose="020B0604030504040204" pitchFamily="50" charset="-128"/>
              </a:rPr>
              <a:t>2020</a:t>
            </a:r>
            <a:r>
              <a:rPr lang="ja-JP" altLang="en-US" sz="800" dirty="0" smtClean="0">
                <a:latin typeface="Meiryo UI" panose="020B0604030504040204" pitchFamily="50" charset="-128"/>
                <a:ea typeface="Meiryo UI" panose="020B0604030504040204" pitchFamily="50" charset="-128"/>
              </a:rPr>
              <a:t>年基準消費者物価指数（月報）</a:t>
            </a:r>
            <a:r>
              <a:rPr lang="ja-JP" altLang="en-US" sz="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」、大阪府「</a:t>
            </a:r>
            <a:r>
              <a:rPr lang="en-US" altLang="zh-TW"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2020</a:t>
            </a:r>
            <a:r>
              <a:rPr lang="zh-TW" altLang="en-US"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年基準 大阪市消費者物価指数　</a:t>
            </a:r>
            <a:r>
              <a:rPr lang="en-US" altLang="zh-TW"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2023</a:t>
            </a:r>
            <a:r>
              <a:rPr lang="zh-TW" altLang="en-US"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a:t>
            </a:r>
            <a:r>
              <a:rPr lang="en-US" altLang="zh-TW"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zh-TW" altLang="en-US"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令和</a:t>
            </a:r>
            <a:r>
              <a:rPr lang="en-US" altLang="zh-TW"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5</a:t>
            </a:r>
            <a:r>
              <a:rPr lang="zh-TW" altLang="en-US"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a:t>
            </a:r>
            <a:r>
              <a:rPr lang="en-US" altLang="zh-TW"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a:t>
            </a:r>
            <a:r>
              <a:rPr lang="zh-TW" altLang="en-US"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月</a:t>
            </a:r>
            <a:r>
              <a:rPr lang="zh-TW" altLang="en-US" sz="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速報</a:t>
            </a:r>
            <a:r>
              <a:rPr lang="ja-JP" altLang="en-US" sz="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」より作成</a:t>
            </a:r>
            <a:endParaRPr lang="en-US" altLang="ja-JP" sz="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64127" indent="-164127" defTabSz="844083">
              <a:defRPr/>
            </a:pPr>
            <a:r>
              <a:rPr lang="en-US" altLang="ja-JP" sz="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※2023</a:t>
            </a:r>
            <a:r>
              <a:rPr lang="ja-JP" altLang="en-US" sz="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月は速報値</a:t>
            </a:r>
            <a:endParaRPr lang="ja-JP" altLang="en-US"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テキスト ボックス 17">
            <a:extLst>
              <a:ext uri="{FF2B5EF4-FFF2-40B4-BE49-F238E27FC236}">
                <a16:creationId xmlns:a16="http://schemas.microsoft.com/office/drawing/2014/main" id="{F8D4A0CB-DEE1-4647-985B-D1A2FA689496}"/>
              </a:ext>
            </a:extLst>
          </p:cNvPr>
          <p:cNvSpPr txBox="1"/>
          <p:nvPr/>
        </p:nvSpPr>
        <p:spPr>
          <a:xfrm>
            <a:off x="2146808" y="1182810"/>
            <a:ext cx="4762028" cy="307777"/>
          </a:xfrm>
          <a:prstGeom prst="rect">
            <a:avLst/>
          </a:prstGeom>
          <a:noFill/>
        </p:spPr>
        <p:txBody>
          <a:bodyPr wrap="square" rtlCol="0">
            <a:spAutoFit/>
          </a:bodyPr>
          <a:lstStyle/>
          <a:p>
            <a:pPr lvl="0" algn="ctr" defTabSz="742950">
              <a:defRPr/>
            </a:pPr>
            <a:r>
              <a:rPr lang="ja-JP" altLang="en-US" sz="1400" dirty="0">
                <a:solidFill>
                  <a:prstClr val="black"/>
                </a:solidFill>
                <a:latin typeface="Meiryo UI" panose="020B0604030504040204" pitchFamily="50" charset="-128"/>
                <a:ea typeface="Meiryo UI" panose="020B0604030504040204" pitchFamily="50" charset="-128"/>
              </a:rPr>
              <a:t>消費者物価</a:t>
            </a:r>
            <a:r>
              <a:rPr lang="ja-JP" altLang="en-US" sz="1400" dirty="0" smtClean="0">
                <a:solidFill>
                  <a:prstClr val="black"/>
                </a:solidFill>
                <a:latin typeface="Meiryo UI" panose="020B0604030504040204" pitchFamily="50" charset="-128"/>
                <a:ea typeface="Meiryo UI" panose="020B0604030504040204" pitchFamily="50" charset="-128"/>
              </a:rPr>
              <a:t>指数（大阪市・総合）</a:t>
            </a:r>
            <a:endParaRPr lang="ja-JP" altLang="en-US" sz="1400" dirty="0">
              <a:solidFill>
                <a:prstClr val="black"/>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57084091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2" name="グラフ 31"/>
          <p:cNvGraphicFramePr>
            <a:graphicFrameLocks/>
          </p:cNvGraphicFramePr>
          <p:nvPr>
            <p:extLst>
              <p:ext uri="{D42A27DB-BD31-4B8C-83A1-F6EECF244321}">
                <p14:modId xmlns:p14="http://schemas.microsoft.com/office/powerpoint/2010/main" val="713002448"/>
              </p:ext>
            </p:extLst>
          </p:nvPr>
        </p:nvGraphicFramePr>
        <p:xfrm>
          <a:off x="149529" y="4481539"/>
          <a:ext cx="3960000" cy="2322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0" name="グラフ 29"/>
          <p:cNvGraphicFramePr>
            <a:graphicFrameLocks/>
          </p:cNvGraphicFramePr>
          <p:nvPr>
            <p:extLst>
              <p:ext uri="{D42A27DB-BD31-4B8C-83A1-F6EECF244321}">
                <p14:modId xmlns:p14="http://schemas.microsoft.com/office/powerpoint/2010/main" val="3269843653"/>
              </p:ext>
            </p:extLst>
          </p:nvPr>
        </p:nvGraphicFramePr>
        <p:xfrm>
          <a:off x="4070307" y="4481539"/>
          <a:ext cx="4680000" cy="2322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2" name="グラフ 21"/>
          <p:cNvGraphicFramePr>
            <a:graphicFrameLocks/>
          </p:cNvGraphicFramePr>
          <p:nvPr>
            <p:extLst>
              <p:ext uri="{D42A27DB-BD31-4B8C-83A1-F6EECF244321}">
                <p14:modId xmlns:p14="http://schemas.microsoft.com/office/powerpoint/2010/main" val="995112383"/>
              </p:ext>
            </p:extLst>
          </p:nvPr>
        </p:nvGraphicFramePr>
        <p:xfrm>
          <a:off x="4075479" y="1782175"/>
          <a:ext cx="4713337" cy="22320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8" name="グラフ 27"/>
          <p:cNvGraphicFramePr>
            <a:graphicFrameLocks/>
          </p:cNvGraphicFramePr>
          <p:nvPr>
            <p:extLst>
              <p:ext uri="{D42A27DB-BD31-4B8C-83A1-F6EECF244321}">
                <p14:modId xmlns:p14="http://schemas.microsoft.com/office/powerpoint/2010/main" val="3710339187"/>
              </p:ext>
            </p:extLst>
          </p:nvPr>
        </p:nvGraphicFramePr>
        <p:xfrm>
          <a:off x="185485" y="1761507"/>
          <a:ext cx="3983812" cy="2232281"/>
        </p:xfrm>
        <a:graphic>
          <a:graphicData uri="http://schemas.openxmlformats.org/drawingml/2006/chart">
            <c:chart xmlns:c="http://schemas.openxmlformats.org/drawingml/2006/chart" xmlns:r="http://schemas.openxmlformats.org/officeDocument/2006/relationships" r:id="rId6"/>
          </a:graphicData>
        </a:graphic>
      </p:graphicFrame>
      <p:sp>
        <p:nvSpPr>
          <p:cNvPr id="25" name="テキスト ボックス 24">
            <a:extLst>
              <a:ext uri="{FF2B5EF4-FFF2-40B4-BE49-F238E27FC236}">
                <a16:creationId xmlns:a16="http://schemas.microsoft.com/office/drawing/2014/main" id="{F8D4A0CB-DEE1-4647-985B-D1A2FA689496}"/>
              </a:ext>
            </a:extLst>
          </p:cNvPr>
          <p:cNvSpPr txBox="1"/>
          <p:nvPr/>
        </p:nvSpPr>
        <p:spPr>
          <a:xfrm>
            <a:off x="6043102" y="4343322"/>
            <a:ext cx="1152128" cy="261610"/>
          </a:xfrm>
          <a:prstGeom prst="rect">
            <a:avLst/>
          </a:prstGeom>
          <a:noFill/>
        </p:spPr>
        <p:txBody>
          <a:bodyPr wrap="square" rtlCol="0">
            <a:spAutoFit/>
          </a:bodyPr>
          <a:lstStyle/>
          <a:p>
            <a:pPr lvl="0" defTabSz="742950">
              <a:defRPr/>
            </a:pPr>
            <a:r>
              <a:rPr lang="ja-JP" altLang="en-US" sz="1100" dirty="0">
                <a:latin typeface="Meiryo UI" panose="020B0604030504040204" pitchFamily="50" charset="-128"/>
                <a:ea typeface="Meiryo UI" panose="020B0604030504040204" pitchFamily="50" charset="-128"/>
              </a:rPr>
              <a:t>月別開催件数</a:t>
            </a:r>
            <a:endParaRPr kumimoji="1" lang="ja-JP" altLang="en-US" sz="110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endParaRPr>
          </a:p>
        </p:txBody>
      </p:sp>
      <p:cxnSp>
        <p:nvCxnSpPr>
          <p:cNvPr id="17" name="直線コネクタ 16"/>
          <p:cNvCxnSpPr/>
          <p:nvPr/>
        </p:nvCxnSpPr>
        <p:spPr>
          <a:xfrm flipV="1">
            <a:off x="65745" y="473340"/>
            <a:ext cx="9108504" cy="8617"/>
          </a:xfrm>
          <a:prstGeom prst="line">
            <a:avLst/>
          </a:prstGeom>
          <a:ln w="76200">
            <a:gradFill>
              <a:gsLst>
                <a:gs pos="0">
                  <a:schemeClr val="accent1">
                    <a:lumMod val="50000"/>
                  </a:schemeClr>
                </a:gs>
                <a:gs pos="32000">
                  <a:schemeClr val="accent1">
                    <a:lumMod val="75000"/>
                  </a:schemeClr>
                </a:gs>
                <a:gs pos="65000">
                  <a:schemeClr val="accent1">
                    <a:lumMod val="40000"/>
                    <a:lumOff val="60000"/>
                  </a:schemeClr>
                </a:gs>
                <a:gs pos="100000">
                  <a:schemeClr val="accent1">
                    <a:lumMod val="20000"/>
                    <a:lumOff val="8000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38" name="テキスト ボックス 37">
            <a:extLst>
              <a:ext uri="{FF2B5EF4-FFF2-40B4-BE49-F238E27FC236}">
                <a16:creationId xmlns:a16="http://schemas.microsoft.com/office/drawing/2014/main" id="{3B58F61D-26BF-4AB9-ACFA-1A220C73C56B}"/>
              </a:ext>
            </a:extLst>
          </p:cNvPr>
          <p:cNvSpPr txBox="1"/>
          <p:nvPr/>
        </p:nvSpPr>
        <p:spPr>
          <a:xfrm>
            <a:off x="65745" y="541410"/>
            <a:ext cx="8970750" cy="692497"/>
          </a:xfrm>
          <a:prstGeom prst="rect">
            <a:avLst/>
          </a:prstGeom>
          <a:noFill/>
          <a:ln>
            <a:noFill/>
          </a:ln>
        </p:spPr>
        <p:txBody>
          <a:bodyPr wrap="square" rtlCol="0">
            <a:spAutoFit/>
          </a:bodyPr>
          <a:lstStyle/>
          <a:p>
            <a:pPr marL="285750" indent="-285750">
              <a:buFont typeface="Wingdings" panose="05000000000000000000" pitchFamily="2" charset="2"/>
              <a:buChar char="Ø"/>
            </a:pPr>
            <a:r>
              <a:rPr lang="ja-JP" altLang="en-US" sz="1300" dirty="0">
                <a:latin typeface="Meiryo UI" panose="020B0604030504040204" pitchFamily="50" charset="-128"/>
                <a:ea typeface="Meiryo UI" panose="020B0604030504040204" pitchFamily="50" charset="-128"/>
              </a:rPr>
              <a:t>新型コロナウイルス感染症拡大に伴う大型イベント開催自粛要請を契機に、大小を問わず多くの</a:t>
            </a:r>
            <a:r>
              <a:rPr lang="en-US" altLang="ja-JP" sz="1300" dirty="0">
                <a:latin typeface="Meiryo UI" panose="020B0604030504040204" pitchFamily="50" charset="-128"/>
                <a:ea typeface="Meiryo UI" panose="020B0604030504040204" pitchFamily="50" charset="-128"/>
              </a:rPr>
              <a:t>MICE</a:t>
            </a:r>
            <a:r>
              <a:rPr lang="ja-JP" altLang="en-US" sz="1300" dirty="0">
                <a:latin typeface="Meiryo UI" panose="020B0604030504040204" pitchFamily="50" charset="-128"/>
                <a:ea typeface="Meiryo UI" panose="020B0604030504040204" pitchFamily="50" charset="-128"/>
              </a:rPr>
              <a:t>案件が中止・延期となった。</a:t>
            </a:r>
            <a:endParaRPr lang="en-US" altLang="ja-JP" sz="1300" dirty="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Ø"/>
            </a:pPr>
            <a:r>
              <a:rPr lang="ja-JP" altLang="en-US" sz="1300" dirty="0">
                <a:latin typeface="Meiryo UI" panose="020B0604030504040204" pitchFamily="50" charset="-128"/>
                <a:ea typeface="Meiryo UI" panose="020B0604030504040204" pitchFamily="50" charset="-128"/>
              </a:rPr>
              <a:t>インテックス大阪やグランキューブ大阪では</a:t>
            </a:r>
            <a:r>
              <a:rPr lang="ja-JP" altLang="en-US" sz="1300" dirty="0" smtClean="0">
                <a:latin typeface="Meiryo UI" panose="020B0604030504040204" pitchFamily="50" charset="-128"/>
                <a:ea typeface="Meiryo UI" panose="020B0604030504040204" pitchFamily="50" charset="-128"/>
              </a:rPr>
              <a:t>、</a:t>
            </a:r>
            <a:r>
              <a:rPr lang="ja-JP" altLang="en-US" sz="1300" dirty="0">
                <a:latin typeface="Meiryo UI" panose="020B0604030504040204" pitchFamily="50" charset="-128"/>
                <a:ea typeface="Meiryo UI" panose="020B0604030504040204" pitchFamily="50" charset="-128"/>
              </a:rPr>
              <a:t>緊急事態</a:t>
            </a:r>
            <a:r>
              <a:rPr lang="ja-JP" altLang="en-US" sz="1300" dirty="0" smtClean="0">
                <a:latin typeface="Meiryo UI" panose="020B0604030504040204" pitchFamily="50" charset="-128"/>
                <a:ea typeface="Meiryo UI" panose="020B0604030504040204" pitchFamily="50" charset="-128"/>
              </a:rPr>
              <a:t>宣言や</a:t>
            </a:r>
            <a:r>
              <a:rPr lang="ja-JP" altLang="en-US" sz="1300" dirty="0">
                <a:latin typeface="Meiryo UI" panose="020B0604030504040204" pitchFamily="50" charset="-128"/>
                <a:ea typeface="Meiryo UI" panose="020B0604030504040204" pitchFamily="50" charset="-128"/>
              </a:rPr>
              <a:t>大規模接種センター</a:t>
            </a:r>
            <a:r>
              <a:rPr lang="ja-JP" altLang="en-US" sz="1300" dirty="0" smtClean="0">
                <a:latin typeface="Meiryo UI" panose="020B0604030504040204" pitchFamily="50" charset="-128"/>
                <a:ea typeface="Meiryo UI" panose="020B0604030504040204" pitchFamily="50" charset="-128"/>
              </a:rPr>
              <a:t>開設に</a:t>
            </a:r>
            <a:r>
              <a:rPr lang="ja-JP" altLang="en-US" sz="1300" dirty="0">
                <a:latin typeface="Meiryo UI" panose="020B0604030504040204" pitchFamily="50" charset="-128"/>
                <a:ea typeface="Meiryo UI" panose="020B0604030504040204" pitchFamily="50" charset="-128"/>
              </a:rPr>
              <a:t>より</a:t>
            </a:r>
            <a:r>
              <a:rPr lang="ja-JP" altLang="en-US" sz="1300" dirty="0" smtClean="0">
                <a:latin typeface="Meiryo UI" panose="020B0604030504040204" pitchFamily="50" charset="-128"/>
                <a:ea typeface="Meiryo UI" panose="020B0604030504040204" pitchFamily="50" charset="-128"/>
              </a:rPr>
              <a:t>催事</a:t>
            </a:r>
            <a:r>
              <a:rPr lang="ja-JP" altLang="en-US" sz="1300" dirty="0">
                <a:latin typeface="Meiryo UI" panose="020B0604030504040204" pitchFamily="50" charset="-128"/>
                <a:ea typeface="Meiryo UI" panose="020B0604030504040204" pitchFamily="50" charset="-128"/>
              </a:rPr>
              <a:t>等開催件数が</a:t>
            </a:r>
            <a:r>
              <a:rPr lang="en-US" altLang="ja-JP" sz="1300" dirty="0">
                <a:latin typeface="Meiryo UI" panose="020B0604030504040204" pitchFamily="50" charset="-128"/>
                <a:ea typeface="Meiryo UI" panose="020B0604030504040204" pitchFamily="50" charset="-128"/>
              </a:rPr>
              <a:t>0</a:t>
            </a:r>
            <a:r>
              <a:rPr lang="ja-JP" altLang="en-US" sz="1300" dirty="0">
                <a:latin typeface="Meiryo UI" panose="020B0604030504040204" pitchFamily="50" charset="-128"/>
                <a:ea typeface="Meiryo UI" panose="020B0604030504040204" pitchFamily="50" charset="-128"/>
              </a:rPr>
              <a:t>となるなど、大きな影響を受けて</a:t>
            </a:r>
            <a:r>
              <a:rPr lang="ja-JP" altLang="en-US" sz="1300" dirty="0" smtClean="0">
                <a:latin typeface="Meiryo UI" panose="020B0604030504040204" pitchFamily="50" charset="-128"/>
                <a:ea typeface="Meiryo UI" panose="020B0604030504040204" pitchFamily="50" charset="-128"/>
              </a:rPr>
              <a:t>いたが、</a:t>
            </a:r>
            <a:r>
              <a:rPr lang="en-US" altLang="ja-JP" sz="1300" dirty="0" smtClean="0">
                <a:latin typeface="Meiryo UI" panose="020B0604030504040204" pitchFamily="50" charset="-128"/>
                <a:ea typeface="Meiryo UI" panose="020B0604030504040204" pitchFamily="50" charset="-128"/>
              </a:rPr>
              <a:t>2022</a:t>
            </a:r>
            <a:r>
              <a:rPr lang="ja-JP" altLang="en-US" sz="1300" dirty="0" smtClean="0">
                <a:latin typeface="Meiryo UI" panose="020B0604030504040204" pitchFamily="50" charset="-128"/>
                <a:ea typeface="Meiryo UI" panose="020B0604030504040204" pitchFamily="50" charset="-128"/>
              </a:rPr>
              <a:t>年度から回復傾向にある。</a:t>
            </a:r>
            <a:endParaRPr lang="en-US" altLang="ja-JP" sz="1300" dirty="0">
              <a:latin typeface="Meiryo UI" panose="020B0604030504040204" pitchFamily="50" charset="-128"/>
              <a:ea typeface="Meiryo UI" panose="020B0604030504040204" pitchFamily="50" charset="-128"/>
            </a:endParaRPr>
          </a:p>
        </p:txBody>
      </p:sp>
      <p:sp>
        <p:nvSpPr>
          <p:cNvPr id="51" name="テキスト ボックス 50">
            <a:extLst>
              <a:ext uri="{FF2B5EF4-FFF2-40B4-BE49-F238E27FC236}">
                <a16:creationId xmlns:a16="http://schemas.microsoft.com/office/drawing/2014/main" id="{F8D4A0CB-DEE1-4647-985B-D1A2FA689496}"/>
              </a:ext>
            </a:extLst>
          </p:cNvPr>
          <p:cNvSpPr txBox="1"/>
          <p:nvPr/>
        </p:nvSpPr>
        <p:spPr>
          <a:xfrm>
            <a:off x="333628" y="1268760"/>
            <a:ext cx="5298420" cy="292388"/>
          </a:xfrm>
          <a:prstGeom prst="rect">
            <a:avLst/>
          </a:prstGeom>
          <a:noFill/>
        </p:spPr>
        <p:txBody>
          <a:bodyPr wrap="square" rtlCol="0">
            <a:spAutoFit/>
          </a:bodyPr>
          <a:lstStyle/>
          <a:p>
            <a:pPr lvl="0" defTabSz="742950">
              <a:defRPr/>
            </a:pPr>
            <a:r>
              <a:rPr lang="ja-JP" altLang="en-US" sz="1300" b="1" dirty="0">
                <a:latin typeface="Meiryo UI" panose="020B0604030504040204" pitchFamily="50" charset="-128"/>
                <a:ea typeface="Meiryo UI" panose="020B0604030504040204" pitchFamily="50" charset="-128"/>
              </a:rPr>
              <a:t>＜インテックス大阪 催事等開催状況（インテックス大阪にヒアリング）＞</a:t>
            </a:r>
            <a:endParaRPr kumimoji="1" lang="ja-JP" altLang="en-US" sz="1300" b="1"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endParaRPr>
          </a:p>
        </p:txBody>
      </p:sp>
      <p:sp>
        <p:nvSpPr>
          <p:cNvPr id="29" name="角丸四角形 28"/>
          <p:cNvSpPr/>
          <p:nvPr/>
        </p:nvSpPr>
        <p:spPr>
          <a:xfrm>
            <a:off x="-56792" y="-145223"/>
            <a:ext cx="9093287" cy="830628"/>
          </a:xfrm>
          <a:prstGeom prst="roundRect">
            <a:avLst>
              <a:gd name="adj" fmla="val 1282"/>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r>
              <a:rPr lang="ja-JP" altLang="en-US" sz="1900" b="1" kern="100" dirty="0">
                <a:solidFill>
                  <a:schemeClr val="tx1"/>
                </a:solidFill>
                <a:ea typeface="Meiryo UI" panose="020B0604030504040204" pitchFamily="50" charset="-128"/>
                <a:cs typeface="Times New Roman" panose="02020603050405020304" pitchFamily="18" charset="0"/>
              </a:rPr>
              <a:t>（参考）ＭＩＣＥ関連施設</a:t>
            </a:r>
            <a:r>
              <a:rPr lang="ja-JP" altLang="en-US" sz="1600" b="1" kern="100" dirty="0">
                <a:solidFill>
                  <a:schemeClr val="tx1"/>
                </a:solidFill>
                <a:ea typeface="Meiryo UI" panose="020B0604030504040204" pitchFamily="50" charset="-128"/>
                <a:cs typeface="Times New Roman" panose="02020603050405020304" pitchFamily="18" charset="0"/>
              </a:rPr>
              <a:t>（インテックス大阪、グランキューブ大阪）</a:t>
            </a:r>
            <a:r>
              <a:rPr lang="ja-JP" altLang="en-US" sz="1900" b="1" kern="100" dirty="0">
                <a:solidFill>
                  <a:schemeClr val="tx1"/>
                </a:solidFill>
                <a:ea typeface="Meiryo UI" panose="020B0604030504040204" pitchFamily="50" charset="-128"/>
                <a:cs typeface="Times New Roman" panose="02020603050405020304" pitchFamily="18" charset="0"/>
              </a:rPr>
              <a:t>における催事等開催状況</a:t>
            </a:r>
            <a:endParaRPr lang="ja-JP" altLang="ja-JP" sz="1900" kern="100" dirty="0">
              <a:solidFill>
                <a:schemeClr val="tx1"/>
              </a:solidFill>
              <a:ea typeface="游明朝" panose="02020400000000000000" pitchFamily="18" charset="-128"/>
              <a:cs typeface="Times New Roman" panose="02020603050405020304" pitchFamily="18" charset="0"/>
            </a:endParaRPr>
          </a:p>
        </p:txBody>
      </p:sp>
      <p:sp>
        <p:nvSpPr>
          <p:cNvPr id="16" name="テキスト ボックス 15">
            <a:extLst>
              <a:ext uri="{FF2B5EF4-FFF2-40B4-BE49-F238E27FC236}">
                <a16:creationId xmlns:a16="http://schemas.microsoft.com/office/drawing/2014/main" id="{F8D4A0CB-DEE1-4647-985B-D1A2FA689496}"/>
              </a:ext>
            </a:extLst>
          </p:cNvPr>
          <p:cNvSpPr txBox="1"/>
          <p:nvPr/>
        </p:nvSpPr>
        <p:spPr>
          <a:xfrm>
            <a:off x="1569679" y="1555376"/>
            <a:ext cx="1331697" cy="261610"/>
          </a:xfrm>
          <a:prstGeom prst="rect">
            <a:avLst/>
          </a:prstGeom>
          <a:noFill/>
        </p:spPr>
        <p:txBody>
          <a:bodyPr wrap="square" rtlCol="0">
            <a:spAutoFit/>
          </a:bodyPr>
          <a:lstStyle/>
          <a:p>
            <a:pPr lvl="0" defTabSz="742950">
              <a:defRPr/>
            </a:pPr>
            <a:r>
              <a:rPr lang="ja-JP" altLang="en-US" sz="1100" dirty="0">
                <a:solidFill>
                  <a:prstClr val="black"/>
                </a:solidFill>
                <a:latin typeface="Meiryo UI" panose="020B0604030504040204" pitchFamily="50" charset="-128"/>
                <a:ea typeface="Meiryo UI" panose="020B0604030504040204" pitchFamily="50" charset="-128"/>
              </a:rPr>
              <a:t>年度別開催件数</a:t>
            </a:r>
            <a:endParaRPr kumimoji="1" lang="ja-JP" altLang="en-US" sz="110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14" name="テキスト ボックス 13">
            <a:extLst>
              <a:ext uri="{FF2B5EF4-FFF2-40B4-BE49-F238E27FC236}">
                <a16:creationId xmlns:a16="http://schemas.microsoft.com/office/drawing/2014/main" id="{F8D4A0CB-DEE1-4647-985B-D1A2FA689496}"/>
              </a:ext>
            </a:extLst>
          </p:cNvPr>
          <p:cNvSpPr txBox="1"/>
          <p:nvPr/>
        </p:nvSpPr>
        <p:spPr>
          <a:xfrm>
            <a:off x="103548" y="1590987"/>
            <a:ext cx="558241" cy="215444"/>
          </a:xfrm>
          <a:prstGeom prst="rect">
            <a:avLst/>
          </a:prstGeom>
          <a:noFill/>
        </p:spPr>
        <p:txBody>
          <a:bodyPr wrap="square" rtlCol="0">
            <a:spAutoFit/>
          </a:bodyPr>
          <a:lstStyle/>
          <a:p>
            <a:pPr lvl="0" defTabSz="742950">
              <a:defRPr/>
            </a:pPr>
            <a:r>
              <a:rPr lang="ja-JP" altLang="en-US" sz="800" dirty="0">
                <a:solidFill>
                  <a:prstClr val="black"/>
                </a:solidFill>
                <a:latin typeface="Meiryo UI" panose="020B0604030504040204" pitchFamily="50" charset="-128"/>
                <a:ea typeface="Meiryo UI" panose="020B0604030504040204" pitchFamily="50" charset="-128"/>
              </a:rPr>
              <a:t>（件）</a:t>
            </a:r>
            <a:endParaRPr kumimoji="1" lang="ja-JP" altLang="en-US" sz="80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20" name="テキスト ボックス 19">
            <a:extLst>
              <a:ext uri="{FF2B5EF4-FFF2-40B4-BE49-F238E27FC236}">
                <a16:creationId xmlns:a16="http://schemas.microsoft.com/office/drawing/2014/main" id="{F8D4A0CB-DEE1-4647-985B-D1A2FA689496}"/>
              </a:ext>
            </a:extLst>
          </p:cNvPr>
          <p:cNvSpPr txBox="1"/>
          <p:nvPr/>
        </p:nvSpPr>
        <p:spPr>
          <a:xfrm>
            <a:off x="333628" y="4076045"/>
            <a:ext cx="5462508" cy="292388"/>
          </a:xfrm>
          <a:prstGeom prst="rect">
            <a:avLst/>
          </a:prstGeom>
          <a:noFill/>
        </p:spPr>
        <p:txBody>
          <a:bodyPr wrap="square" rtlCol="0">
            <a:spAutoFit/>
          </a:bodyPr>
          <a:lstStyle/>
          <a:p>
            <a:pPr lvl="0" defTabSz="742950">
              <a:defRPr/>
            </a:pPr>
            <a:r>
              <a:rPr lang="ja-JP" altLang="en-US" sz="1300" b="1" dirty="0">
                <a:latin typeface="Meiryo UI" panose="020B0604030504040204" pitchFamily="50" charset="-128"/>
                <a:ea typeface="Meiryo UI" panose="020B0604030504040204" pitchFamily="50" charset="-128"/>
              </a:rPr>
              <a:t>＜グランキューブ大阪 催事等開催状況（グランキューブ大阪にヒアリング）＞</a:t>
            </a:r>
            <a:endParaRPr kumimoji="1" lang="ja-JP" altLang="en-US" sz="1300" b="1"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endParaRPr>
          </a:p>
        </p:txBody>
      </p:sp>
      <p:sp>
        <p:nvSpPr>
          <p:cNvPr id="23" name="テキスト ボックス 22">
            <a:extLst>
              <a:ext uri="{FF2B5EF4-FFF2-40B4-BE49-F238E27FC236}">
                <a16:creationId xmlns:a16="http://schemas.microsoft.com/office/drawing/2014/main" id="{F8D4A0CB-DEE1-4647-985B-D1A2FA689496}"/>
              </a:ext>
            </a:extLst>
          </p:cNvPr>
          <p:cNvSpPr txBox="1"/>
          <p:nvPr/>
        </p:nvSpPr>
        <p:spPr>
          <a:xfrm>
            <a:off x="149529" y="4338893"/>
            <a:ext cx="558241" cy="215444"/>
          </a:xfrm>
          <a:prstGeom prst="rect">
            <a:avLst/>
          </a:prstGeom>
          <a:noFill/>
        </p:spPr>
        <p:txBody>
          <a:bodyPr wrap="square" rtlCol="0">
            <a:spAutoFit/>
          </a:bodyPr>
          <a:lstStyle/>
          <a:p>
            <a:pPr lvl="0" defTabSz="742950">
              <a:defRPr/>
            </a:pPr>
            <a:r>
              <a:rPr lang="ja-JP" altLang="en-US" sz="800" dirty="0">
                <a:solidFill>
                  <a:prstClr val="black"/>
                </a:solidFill>
                <a:latin typeface="Meiryo UI" panose="020B0604030504040204" pitchFamily="50" charset="-128"/>
                <a:ea typeface="Meiryo UI" panose="020B0604030504040204" pitchFamily="50" charset="-128"/>
              </a:rPr>
              <a:t>（件）</a:t>
            </a:r>
            <a:endParaRPr kumimoji="1" lang="ja-JP" altLang="en-US" sz="80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24" name="テキスト ボックス 23">
            <a:extLst>
              <a:ext uri="{FF2B5EF4-FFF2-40B4-BE49-F238E27FC236}">
                <a16:creationId xmlns:a16="http://schemas.microsoft.com/office/drawing/2014/main" id="{F8D4A0CB-DEE1-4647-985B-D1A2FA689496}"/>
              </a:ext>
            </a:extLst>
          </p:cNvPr>
          <p:cNvSpPr txBox="1"/>
          <p:nvPr/>
        </p:nvSpPr>
        <p:spPr>
          <a:xfrm>
            <a:off x="1661989" y="4329283"/>
            <a:ext cx="1331697" cy="261610"/>
          </a:xfrm>
          <a:prstGeom prst="rect">
            <a:avLst/>
          </a:prstGeom>
          <a:noFill/>
        </p:spPr>
        <p:txBody>
          <a:bodyPr wrap="square" rtlCol="0">
            <a:spAutoFit/>
          </a:bodyPr>
          <a:lstStyle/>
          <a:p>
            <a:pPr lvl="0" defTabSz="742950">
              <a:defRPr/>
            </a:pPr>
            <a:r>
              <a:rPr lang="ja-JP" altLang="en-US" sz="1100" dirty="0">
                <a:solidFill>
                  <a:prstClr val="black"/>
                </a:solidFill>
                <a:latin typeface="Meiryo UI" panose="020B0604030504040204" pitchFamily="50" charset="-128"/>
                <a:ea typeface="Meiryo UI" panose="020B0604030504040204" pitchFamily="50" charset="-128"/>
              </a:rPr>
              <a:t>年度別開催件数</a:t>
            </a:r>
            <a:endParaRPr kumimoji="1" lang="ja-JP" altLang="en-US" sz="110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21" name="テキスト ボックス 20">
            <a:extLst>
              <a:ext uri="{FF2B5EF4-FFF2-40B4-BE49-F238E27FC236}">
                <a16:creationId xmlns:a16="http://schemas.microsoft.com/office/drawing/2014/main" id="{F8D4A0CB-DEE1-4647-985B-D1A2FA689496}"/>
              </a:ext>
            </a:extLst>
          </p:cNvPr>
          <p:cNvSpPr txBox="1"/>
          <p:nvPr/>
        </p:nvSpPr>
        <p:spPr>
          <a:xfrm>
            <a:off x="4070307" y="4340936"/>
            <a:ext cx="558241" cy="215444"/>
          </a:xfrm>
          <a:prstGeom prst="rect">
            <a:avLst/>
          </a:prstGeom>
          <a:noFill/>
        </p:spPr>
        <p:txBody>
          <a:bodyPr wrap="square" rtlCol="0">
            <a:spAutoFit/>
          </a:bodyPr>
          <a:lstStyle/>
          <a:p>
            <a:pPr lvl="0" defTabSz="742950">
              <a:defRPr/>
            </a:pPr>
            <a:r>
              <a:rPr lang="ja-JP" altLang="en-US" sz="800" dirty="0">
                <a:solidFill>
                  <a:prstClr val="black"/>
                </a:solidFill>
                <a:latin typeface="Meiryo UI" panose="020B0604030504040204" pitchFamily="50" charset="-128"/>
                <a:ea typeface="Meiryo UI" panose="020B0604030504040204" pitchFamily="50" charset="-128"/>
              </a:rPr>
              <a:t>（件）</a:t>
            </a:r>
            <a:endParaRPr kumimoji="1" lang="ja-JP" altLang="en-US" sz="80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3" name="正方形/長方形 2">
            <a:extLst>
              <a:ext uri="{FF2B5EF4-FFF2-40B4-BE49-F238E27FC236}">
                <a16:creationId xmlns:a16="http://schemas.microsoft.com/office/drawing/2014/main" id="{092452F1-2149-4A40-92C4-58B251501635}"/>
              </a:ext>
            </a:extLst>
          </p:cNvPr>
          <p:cNvSpPr/>
          <p:nvPr/>
        </p:nvSpPr>
        <p:spPr>
          <a:xfrm>
            <a:off x="5857492" y="4749706"/>
            <a:ext cx="1373138" cy="258985"/>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ja-JP" sz="700" dirty="0">
                <a:latin typeface="Meiryo UI" panose="020B0604030504040204" pitchFamily="50" charset="-128"/>
                <a:ea typeface="Meiryo UI" panose="020B0604030504040204" pitchFamily="50" charset="-128"/>
              </a:rPr>
              <a:t>2021</a:t>
            </a:r>
            <a:r>
              <a:rPr kumimoji="1" lang="ja-JP" altLang="en-US" sz="700" dirty="0">
                <a:latin typeface="Meiryo UI" panose="020B0604030504040204" pitchFamily="50" charset="-128"/>
                <a:ea typeface="Meiryo UI" panose="020B0604030504040204" pitchFamily="50" charset="-128"/>
              </a:rPr>
              <a:t>年</a:t>
            </a:r>
            <a:r>
              <a:rPr lang="en-US" altLang="ja-JP" sz="700" dirty="0">
                <a:latin typeface="Meiryo UI" panose="020B0604030504040204" pitchFamily="50" charset="-128"/>
                <a:ea typeface="Meiryo UI" panose="020B0604030504040204" pitchFamily="50" charset="-128"/>
              </a:rPr>
              <a:t>5</a:t>
            </a:r>
            <a:r>
              <a:rPr kumimoji="1" lang="ja-JP" altLang="en-US" sz="700" dirty="0">
                <a:latin typeface="Meiryo UI" panose="020B0604030504040204" pitchFamily="50" charset="-128"/>
                <a:ea typeface="Meiryo UI" panose="020B0604030504040204" pitchFamily="50" charset="-128"/>
              </a:rPr>
              <a:t>月</a:t>
            </a:r>
            <a:r>
              <a:rPr kumimoji="1" lang="en-US" altLang="ja-JP" sz="700" dirty="0">
                <a:latin typeface="Meiryo UI" panose="020B0604030504040204" pitchFamily="50" charset="-128"/>
                <a:ea typeface="Meiryo UI" panose="020B0604030504040204" pitchFamily="50" charset="-128"/>
              </a:rPr>
              <a:t>17</a:t>
            </a:r>
            <a:r>
              <a:rPr lang="ja-JP" altLang="en-US" sz="700" dirty="0">
                <a:latin typeface="Meiryo UI" panose="020B0604030504040204" pitchFamily="50" charset="-128"/>
                <a:ea typeface="Meiryo UI" panose="020B0604030504040204" pitchFamily="50" charset="-128"/>
              </a:rPr>
              <a:t>日</a:t>
            </a:r>
            <a:r>
              <a:rPr kumimoji="1" lang="ja-JP" altLang="en-US" sz="700" dirty="0">
                <a:latin typeface="Meiryo UI" panose="020B0604030504040204" pitchFamily="50" charset="-128"/>
                <a:ea typeface="Meiryo UI" panose="020B0604030504040204" pitchFamily="50" charset="-128"/>
              </a:rPr>
              <a:t>～</a:t>
            </a:r>
            <a:r>
              <a:rPr kumimoji="1" lang="en-US" altLang="ja-JP" sz="700" dirty="0">
                <a:latin typeface="Meiryo UI" panose="020B0604030504040204" pitchFamily="50" charset="-128"/>
                <a:ea typeface="Meiryo UI" panose="020B0604030504040204" pitchFamily="50" charset="-128"/>
              </a:rPr>
              <a:t>11</a:t>
            </a:r>
            <a:r>
              <a:rPr kumimoji="1" lang="ja-JP" altLang="en-US" sz="700" dirty="0">
                <a:latin typeface="Meiryo UI" panose="020B0604030504040204" pitchFamily="50" charset="-128"/>
                <a:ea typeface="Meiryo UI" panose="020B0604030504040204" pitchFamily="50" charset="-128"/>
              </a:rPr>
              <a:t>月</a:t>
            </a:r>
            <a:r>
              <a:rPr kumimoji="1" lang="en-US" altLang="ja-JP" sz="700" dirty="0">
                <a:latin typeface="Meiryo UI" panose="020B0604030504040204" pitchFamily="50" charset="-128"/>
                <a:ea typeface="Meiryo UI" panose="020B0604030504040204" pitchFamily="50" charset="-128"/>
              </a:rPr>
              <a:t>30</a:t>
            </a:r>
            <a:r>
              <a:rPr kumimoji="1" lang="ja-JP" altLang="en-US" sz="700" dirty="0">
                <a:latin typeface="Meiryo UI" panose="020B0604030504040204" pitchFamily="50" charset="-128"/>
                <a:ea typeface="Meiryo UI" panose="020B0604030504040204" pitchFamily="50" charset="-128"/>
              </a:rPr>
              <a:t>日</a:t>
            </a:r>
            <a:endParaRPr kumimoji="1" lang="en-US" altLang="ja-JP" sz="700" dirty="0">
              <a:latin typeface="Meiryo UI" panose="020B0604030504040204" pitchFamily="50" charset="-128"/>
              <a:ea typeface="Meiryo UI" panose="020B0604030504040204" pitchFamily="50" charset="-128"/>
            </a:endParaRPr>
          </a:p>
          <a:p>
            <a:pPr algn="ctr"/>
            <a:r>
              <a:rPr lang="ja-JP" altLang="en-US" sz="700" dirty="0">
                <a:latin typeface="Meiryo UI" panose="020B0604030504040204" pitchFamily="50" charset="-128"/>
                <a:ea typeface="Meiryo UI" panose="020B0604030504040204" pitchFamily="50" charset="-128"/>
              </a:rPr>
              <a:t>大規模接種センター開設</a:t>
            </a:r>
            <a:endParaRPr kumimoji="1" lang="ja-JP" altLang="en-US" sz="700" dirty="0">
              <a:latin typeface="Meiryo UI" panose="020B0604030504040204" pitchFamily="50" charset="-128"/>
              <a:ea typeface="Meiryo UI" panose="020B0604030504040204" pitchFamily="50" charset="-128"/>
            </a:endParaRPr>
          </a:p>
        </p:txBody>
      </p:sp>
      <p:sp>
        <p:nvSpPr>
          <p:cNvPr id="15" name="テキスト ボックス 14">
            <a:extLst>
              <a:ext uri="{FF2B5EF4-FFF2-40B4-BE49-F238E27FC236}">
                <a16:creationId xmlns:a16="http://schemas.microsoft.com/office/drawing/2014/main" id="{F8D4A0CB-DEE1-4647-985B-D1A2FA689496}"/>
              </a:ext>
            </a:extLst>
          </p:cNvPr>
          <p:cNvSpPr txBox="1"/>
          <p:nvPr/>
        </p:nvSpPr>
        <p:spPr>
          <a:xfrm>
            <a:off x="4002866" y="1593535"/>
            <a:ext cx="558241" cy="215444"/>
          </a:xfrm>
          <a:prstGeom prst="rect">
            <a:avLst/>
          </a:prstGeom>
          <a:noFill/>
        </p:spPr>
        <p:txBody>
          <a:bodyPr wrap="square" rtlCol="0">
            <a:spAutoFit/>
          </a:bodyPr>
          <a:lstStyle/>
          <a:p>
            <a:pPr lvl="0" defTabSz="742950">
              <a:defRPr/>
            </a:pPr>
            <a:r>
              <a:rPr lang="ja-JP" altLang="en-US" sz="800" dirty="0">
                <a:solidFill>
                  <a:prstClr val="black"/>
                </a:solidFill>
                <a:latin typeface="Meiryo UI" panose="020B0604030504040204" pitchFamily="50" charset="-128"/>
                <a:ea typeface="Meiryo UI" panose="020B0604030504040204" pitchFamily="50" charset="-128"/>
              </a:rPr>
              <a:t>（件）</a:t>
            </a:r>
            <a:endParaRPr kumimoji="1" lang="ja-JP" altLang="en-US" sz="80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13" name="テキスト ボックス 12">
            <a:extLst>
              <a:ext uri="{FF2B5EF4-FFF2-40B4-BE49-F238E27FC236}">
                <a16:creationId xmlns:a16="http://schemas.microsoft.com/office/drawing/2014/main" id="{F8D4A0CB-DEE1-4647-985B-D1A2FA689496}"/>
              </a:ext>
            </a:extLst>
          </p:cNvPr>
          <p:cNvSpPr txBox="1"/>
          <p:nvPr/>
        </p:nvSpPr>
        <p:spPr>
          <a:xfrm>
            <a:off x="6043102" y="1562757"/>
            <a:ext cx="1152128" cy="261610"/>
          </a:xfrm>
          <a:prstGeom prst="rect">
            <a:avLst/>
          </a:prstGeom>
          <a:noFill/>
        </p:spPr>
        <p:txBody>
          <a:bodyPr wrap="square" rtlCol="0">
            <a:spAutoFit/>
          </a:bodyPr>
          <a:lstStyle/>
          <a:p>
            <a:pPr lvl="0" defTabSz="742950">
              <a:defRPr/>
            </a:pPr>
            <a:r>
              <a:rPr lang="ja-JP" altLang="en-US" sz="1100" dirty="0">
                <a:solidFill>
                  <a:prstClr val="black"/>
                </a:solidFill>
                <a:latin typeface="Meiryo UI" panose="020B0604030504040204" pitchFamily="50" charset="-128"/>
                <a:ea typeface="Meiryo UI" panose="020B0604030504040204" pitchFamily="50" charset="-128"/>
              </a:rPr>
              <a:t>月別開催件数</a:t>
            </a:r>
            <a:endParaRPr kumimoji="1" lang="ja-JP" altLang="en-US" sz="110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2" name="スライド番号プレースホルダー 1"/>
          <p:cNvSpPr>
            <a:spLocks noGrp="1"/>
          </p:cNvSpPr>
          <p:nvPr>
            <p:ph type="sldNum" sz="quarter" idx="12"/>
          </p:nvPr>
        </p:nvSpPr>
        <p:spPr/>
        <p:txBody>
          <a:bodyPr/>
          <a:lstStyle/>
          <a:p>
            <a:fld id="{D2D8002D-B5B0-4BAC-B1F6-782DDCCE6D9C}" type="slidenum">
              <a:rPr lang="ja-JP" altLang="en-US" smtClean="0"/>
              <a:pPr/>
              <a:t>13</a:t>
            </a:fld>
            <a:endParaRPr lang="ja-JP" altLang="en-US" dirty="0"/>
          </a:p>
        </p:txBody>
      </p:sp>
      <p:sp>
        <p:nvSpPr>
          <p:cNvPr id="26" name="正方形/長方形 25">
            <a:extLst>
              <a:ext uri="{FF2B5EF4-FFF2-40B4-BE49-F238E27FC236}">
                <a16:creationId xmlns:a16="http://schemas.microsoft.com/office/drawing/2014/main" id="{092452F1-2149-4A40-92C4-58B251501635}"/>
              </a:ext>
            </a:extLst>
          </p:cNvPr>
          <p:cNvSpPr/>
          <p:nvPr/>
        </p:nvSpPr>
        <p:spPr>
          <a:xfrm>
            <a:off x="1620000" y="3717032"/>
            <a:ext cx="2668006" cy="258985"/>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r>
              <a:rPr lang="en-US" altLang="ja-JP" sz="700" dirty="0" smtClean="0">
                <a:solidFill>
                  <a:schemeClr val="tx1"/>
                </a:solidFill>
                <a:latin typeface="Meiryo UI" panose="020B0604030504040204" pitchFamily="50" charset="-128"/>
                <a:ea typeface="Meiryo UI" panose="020B0604030504040204" pitchFamily="50" charset="-128"/>
              </a:rPr>
              <a:t>※2022</a:t>
            </a:r>
            <a:r>
              <a:rPr lang="ja-JP" altLang="en-US" sz="700" dirty="0" smtClean="0">
                <a:solidFill>
                  <a:schemeClr val="tx1"/>
                </a:solidFill>
                <a:latin typeface="Meiryo UI" panose="020B0604030504040204" pitchFamily="50" charset="-128"/>
                <a:ea typeface="Meiryo UI" panose="020B0604030504040204" pitchFamily="50" charset="-128"/>
              </a:rPr>
              <a:t>年度については</a:t>
            </a:r>
            <a:r>
              <a:rPr lang="en-US" altLang="ja-JP" sz="700" dirty="0" smtClean="0">
                <a:solidFill>
                  <a:schemeClr val="tx1"/>
                </a:solidFill>
                <a:latin typeface="Meiryo UI" panose="020B0604030504040204" pitchFamily="50" charset="-128"/>
                <a:ea typeface="Meiryo UI" panose="020B0604030504040204" pitchFamily="50" charset="-128"/>
              </a:rPr>
              <a:t>2022</a:t>
            </a:r>
            <a:r>
              <a:rPr lang="ja-JP" altLang="en-US" sz="700" dirty="0" smtClean="0">
                <a:solidFill>
                  <a:schemeClr val="tx1"/>
                </a:solidFill>
                <a:latin typeface="Meiryo UI" panose="020B0604030504040204" pitchFamily="50" charset="-128"/>
                <a:ea typeface="Meiryo UI" panose="020B0604030504040204" pitchFamily="50" charset="-128"/>
              </a:rPr>
              <a:t>年</a:t>
            </a:r>
            <a:r>
              <a:rPr lang="en-US" altLang="ja-JP" sz="700" dirty="0" smtClean="0">
                <a:solidFill>
                  <a:schemeClr val="tx1"/>
                </a:solidFill>
                <a:latin typeface="Meiryo UI" panose="020B0604030504040204" pitchFamily="50" charset="-128"/>
                <a:ea typeface="Meiryo UI" panose="020B0604030504040204" pitchFamily="50" charset="-128"/>
              </a:rPr>
              <a:t>4</a:t>
            </a:r>
            <a:r>
              <a:rPr lang="ja-JP" altLang="en-US" sz="700" dirty="0" smtClean="0">
                <a:solidFill>
                  <a:schemeClr val="tx1"/>
                </a:solidFill>
                <a:latin typeface="Meiryo UI" panose="020B0604030504040204" pitchFamily="50" charset="-128"/>
                <a:ea typeface="Meiryo UI" panose="020B0604030504040204" pitchFamily="50" charset="-128"/>
              </a:rPr>
              <a:t>月～</a:t>
            </a:r>
            <a:r>
              <a:rPr lang="en-US" altLang="ja-JP" sz="700" dirty="0" smtClean="0">
                <a:solidFill>
                  <a:schemeClr val="tx1"/>
                </a:solidFill>
                <a:latin typeface="Meiryo UI" panose="020B0604030504040204" pitchFamily="50" charset="-128"/>
                <a:ea typeface="Meiryo UI" panose="020B0604030504040204" pitchFamily="50" charset="-128"/>
              </a:rPr>
              <a:t>2023</a:t>
            </a:r>
            <a:r>
              <a:rPr lang="ja-JP" altLang="en-US" sz="700" dirty="0" smtClean="0">
                <a:solidFill>
                  <a:schemeClr val="tx1"/>
                </a:solidFill>
                <a:latin typeface="Meiryo UI" panose="020B0604030504040204" pitchFamily="50" charset="-128"/>
                <a:ea typeface="Meiryo UI" panose="020B0604030504040204" pitchFamily="50" charset="-128"/>
              </a:rPr>
              <a:t>年</a:t>
            </a:r>
            <a:r>
              <a:rPr lang="en-US" altLang="ja-JP" sz="700" dirty="0" smtClean="0">
                <a:solidFill>
                  <a:schemeClr val="tx1"/>
                </a:solidFill>
                <a:latin typeface="Meiryo UI" panose="020B0604030504040204" pitchFamily="50" charset="-128"/>
                <a:ea typeface="Meiryo UI" panose="020B0604030504040204" pitchFamily="50" charset="-128"/>
              </a:rPr>
              <a:t>1</a:t>
            </a:r>
            <a:r>
              <a:rPr lang="ja-JP" altLang="en-US" sz="700" dirty="0" smtClean="0">
                <a:solidFill>
                  <a:schemeClr val="tx1"/>
                </a:solidFill>
                <a:latin typeface="Meiryo UI" panose="020B0604030504040204" pitchFamily="50" charset="-128"/>
                <a:ea typeface="Meiryo UI" panose="020B0604030504040204" pitchFamily="50" charset="-128"/>
              </a:rPr>
              <a:t>月までの開催件数</a:t>
            </a:r>
            <a:endParaRPr kumimoji="1" lang="ja-JP" altLang="en-US" sz="700" dirty="0">
              <a:solidFill>
                <a:schemeClr val="tx1"/>
              </a:solidFill>
              <a:latin typeface="Meiryo UI" panose="020B0604030504040204" pitchFamily="50" charset="-128"/>
              <a:ea typeface="Meiryo UI" panose="020B0604030504040204" pitchFamily="50" charset="-128"/>
            </a:endParaRPr>
          </a:p>
        </p:txBody>
      </p:sp>
      <p:sp>
        <p:nvSpPr>
          <p:cNvPr id="27" name="正方形/長方形 26">
            <a:extLst>
              <a:ext uri="{FF2B5EF4-FFF2-40B4-BE49-F238E27FC236}">
                <a16:creationId xmlns:a16="http://schemas.microsoft.com/office/drawing/2014/main" id="{092452F1-2149-4A40-92C4-58B251501635}"/>
              </a:ext>
            </a:extLst>
          </p:cNvPr>
          <p:cNvSpPr/>
          <p:nvPr/>
        </p:nvSpPr>
        <p:spPr>
          <a:xfrm>
            <a:off x="1620000" y="6592267"/>
            <a:ext cx="2668006" cy="258985"/>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r>
              <a:rPr lang="en-US" altLang="ja-JP" sz="700" dirty="0" smtClean="0">
                <a:solidFill>
                  <a:schemeClr val="tx1"/>
                </a:solidFill>
                <a:latin typeface="Meiryo UI" panose="020B0604030504040204" pitchFamily="50" charset="-128"/>
                <a:ea typeface="Meiryo UI" panose="020B0604030504040204" pitchFamily="50" charset="-128"/>
              </a:rPr>
              <a:t>※2022</a:t>
            </a:r>
            <a:r>
              <a:rPr lang="ja-JP" altLang="en-US" sz="700" dirty="0" smtClean="0">
                <a:solidFill>
                  <a:schemeClr val="tx1"/>
                </a:solidFill>
                <a:latin typeface="Meiryo UI" panose="020B0604030504040204" pitchFamily="50" charset="-128"/>
                <a:ea typeface="Meiryo UI" panose="020B0604030504040204" pitchFamily="50" charset="-128"/>
              </a:rPr>
              <a:t>年度については</a:t>
            </a:r>
            <a:r>
              <a:rPr lang="en-US" altLang="ja-JP" sz="700" dirty="0" smtClean="0">
                <a:solidFill>
                  <a:schemeClr val="tx1"/>
                </a:solidFill>
                <a:latin typeface="Meiryo UI" panose="020B0604030504040204" pitchFamily="50" charset="-128"/>
                <a:ea typeface="Meiryo UI" panose="020B0604030504040204" pitchFamily="50" charset="-128"/>
              </a:rPr>
              <a:t>2022</a:t>
            </a:r>
            <a:r>
              <a:rPr lang="ja-JP" altLang="en-US" sz="700" dirty="0" smtClean="0">
                <a:solidFill>
                  <a:schemeClr val="tx1"/>
                </a:solidFill>
                <a:latin typeface="Meiryo UI" panose="020B0604030504040204" pitchFamily="50" charset="-128"/>
                <a:ea typeface="Meiryo UI" panose="020B0604030504040204" pitchFamily="50" charset="-128"/>
              </a:rPr>
              <a:t>年</a:t>
            </a:r>
            <a:r>
              <a:rPr lang="en-US" altLang="ja-JP" sz="700" dirty="0" smtClean="0">
                <a:solidFill>
                  <a:schemeClr val="tx1"/>
                </a:solidFill>
                <a:latin typeface="Meiryo UI" panose="020B0604030504040204" pitchFamily="50" charset="-128"/>
                <a:ea typeface="Meiryo UI" panose="020B0604030504040204" pitchFamily="50" charset="-128"/>
              </a:rPr>
              <a:t>4</a:t>
            </a:r>
            <a:r>
              <a:rPr lang="ja-JP" altLang="en-US" sz="700" dirty="0" smtClean="0">
                <a:solidFill>
                  <a:schemeClr val="tx1"/>
                </a:solidFill>
                <a:latin typeface="Meiryo UI" panose="020B0604030504040204" pitchFamily="50" charset="-128"/>
                <a:ea typeface="Meiryo UI" panose="020B0604030504040204" pitchFamily="50" charset="-128"/>
              </a:rPr>
              <a:t>月～</a:t>
            </a:r>
            <a:r>
              <a:rPr lang="en-US" altLang="ja-JP" sz="700" dirty="0" smtClean="0">
                <a:solidFill>
                  <a:schemeClr val="tx1"/>
                </a:solidFill>
                <a:latin typeface="Meiryo UI" panose="020B0604030504040204" pitchFamily="50" charset="-128"/>
                <a:ea typeface="Meiryo UI" panose="020B0604030504040204" pitchFamily="50" charset="-128"/>
              </a:rPr>
              <a:t>2023</a:t>
            </a:r>
            <a:r>
              <a:rPr lang="ja-JP" altLang="en-US" sz="700" dirty="0" smtClean="0">
                <a:solidFill>
                  <a:schemeClr val="tx1"/>
                </a:solidFill>
                <a:latin typeface="Meiryo UI" panose="020B0604030504040204" pitchFamily="50" charset="-128"/>
                <a:ea typeface="Meiryo UI" panose="020B0604030504040204" pitchFamily="50" charset="-128"/>
              </a:rPr>
              <a:t>年</a:t>
            </a:r>
            <a:r>
              <a:rPr lang="en-US" altLang="ja-JP" sz="700" dirty="0" smtClean="0">
                <a:solidFill>
                  <a:schemeClr val="tx1"/>
                </a:solidFill>
                <a:latin typeface="Meiryo UI" panose="020B0604030504040204" pitchFamily="50" charset="-128"/>
                <a:ea typeface="Meiryo UI" panose="020B0604030504040204" pitchFamily="50" charset="-128"/>
              </a:rPr>
              <a:t>1</a:t>
            </a:r>
            <a:r>
              <a:rPr lang="ja-JP" altLang="en-US" sz="700" dirty="0" smtClean="0">
                <a:solidFill>
                  <a:schemeClr val="tx1"/>
                </a:solidFill>
                <a:latin typeface="Meiryo UI" panose="020B0604030504040204" pitchFamily="50" charset="-128"/>
                <a:ea typeface="Meiryo UI" panose="020B0604030504040204" pitchFamily="50" charset="-128"/>
              </a:rPr>
              <a:t>月までの開催件数</a:t>
            </a:r>
            <a:endParaRPr kumimoji="1" lang="ja-JP" altLang="en-US" sz="700" dirty="0">
              <a:solidFill>
                <a:schemeClr val="tx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04752169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表 16"/>
          <p:cNvGraphicFramePr>
            <a:graphicFrameLocks noGrp="1"/>
          </p:cNvGraphicFramePr>
          <p:nvPr>
            <p:extLst>
              <p:ext uri="{D42A27DB-BD31-4B8C-83A1-F6EECF244321}">
                <p14:modId xmlns:p14="http://schemas.microsoft.com/office/powerpoint/2010/main" val="2810364707"/>
              </p:ext>
            </p:extLst>
          </p:nvPr>
        </p:nvGraphicFramePr>
        <p:xfrm>
          <a:off x="46649" y="1484784"/>
          <a:ext cx="9061854" cy="4677316"/>
        </p:xfrm>
        <a:graphic>
          <a:graphicData uri="http://schemas.openxmlformats.org/drawingml/2006/table">
            <a:tbl>
              <a:tblPr firstRow="1" bandRow="1">
                <a:tableStyleId>{5C22544A-7EE6-4342-B048-85BDC9FD1C3A}</a:tableStyleId>
              </a:tblPr>
              <a:tblGrid>
                <a:gridCol w="9061854">
                  <a:extLst>
                    <a:ext uri="{9D8B030D-6E8A-4147-A177-3AD203B41FA5}">
                      <a16:colId xmlns:a16="http://schemas.microsoft.com/office/drawing/2014/main" val="2057904153"/>
                    </a:ext>
                  </a:extLst>
                </a:gridCol>
              </a:tblGrid>
              <a:tr h="432048">
                <a:tc>
                  <a:txBody>
                    <a:bodyPr/>
                    <a:lstStyle/>
                    <a:p>
                      <a:pPr algn="ctr"/>
                      <a:r>
                        <a:rPr lang="ja-JP" altLang="en-US" sz="1200" b="1" spc="0" baseline="0" dirty="0">
                          <a:latin typeface="Meiryo UI" panose="020B0604030504040204" pitchFamily="50" charset="-128"/>
                          <a:ea typeface="Meiryo UI" panose="020B0604030504040204" pitchFamily="50" charset="-128"/>
                        </a:rPr>
                        <a:t>「世界の都市総合力ランキング </a:t>
                      </a:r>
                      <a:r>
                        <a:rPr lang="en-US" altLang="ja-JP" sz="1200" b="1" spc="0" baseline="0" dirty="0" smtClean="0">
                          <a:latin typeface="Meiryo UI" panose="020B0604030504040204" pitchFamily="50" charset="-128"/>
                          <a:ea typeface="Meiryo UI" panose="020B0604030504040204" pitchFamily="50" charset="-128"/>
                        </a:rPr>
                        <a:t>202</a:t>
                      </a:r>
                      <a:r>
                        <a:rPr lang="en-US" altLang="ja-JP" sz="1200" b="1" spc="0" baseline="0" dirty="0">
                          <a:latin typeface="Meiryo UI" panose="020B0604030504040204" pitchFamily="50" charset="-128"/>
                          <a:ea typeface="Meiryo UI" panose="020B0604030504040204" pitchFamily="50" charset="-128"/>
                        </a:rPr>
                        <a:t>2</a:t>
                      </a:r>
                      <a:r>
                        <a:rPr lang="ja-JP" altLang="en-US" sz="1200" b="1" spc="0" baseline="0" dirty="0" smtClean="0">
                          <a:latin typeface="Meiryo UI" panose="020B0604030504040204" pitchFamily="50" charset="-128"/>
                          <a:ea typeface="Meiryo UI" panose="020B0604030504040204" pitchFamily="50" charset="-128"/>
                        </a:rPr>
                        <a:t>」</a:t>
                      </a:r>
                      <a:r>
                        <a:rPr lang="ja-JP" altLang="en-US" sz="1200" b="1" spc="0" baseline="0" dirty="0">
                          <a:latin typeface="Meiryo UI" panose="020B0604030504040204" pitchFamily="50" charset="-128"/>
                          <a:ea typeface="Meiryo UI" panose="020B0604030504040204" pitchFamily="50" charset="-128"/>
                        </a:rPr>
                        <a:t>（</a:t>
                      </a:r>
                      <a:r>
                        <a:rPr lang="ja-JP" altLang="en-US" sz="1200" spc="0" baseline="0" dirty="0">
                          <a:latin typeface="Meiryo UI" panose="020B0604030504040204" pitchFamily="50" charset="-128"/>
                          <a:ea typeface="Meiryo UI" panose="020B0604030504040204" pitchFamily="50" charset="-128"/>
                        </a:rPr>
                        <a:t>森記念財団都市戦略研究所）</a:t>
                      </a:r>
                      <a:endParaRPr kumimoji="1" lang="ja-JP" altLang="en-US" sz="1200" spc="0" baseline="0" dirty="0"/>
                    </a:p>
                  </a:txBody>
                  <a:tcPr marL="84406" marR="84406"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37015611"/>
                  </a:ext>
                </a:extLst>
              </a:tr>
              <a:tr h="4245268">
                <a:tc>
                  <a:txBody>
                    <a:body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16058778"/>
                  </a:ext>
                </a:extLst>
              </a:tr>
            </a:tbl>
          </a:graphicData>
        </a:graphic>
      </p:graphicFrame>
      <p:pic>
        <p:nvPicPr>
          <p:cNvPr id="5" name="図 4"/>
          <p:cNvPicPr>
            <a:picLocks noChangeAspect="1"/>
          </p:cNvPicPr>
          <p:nvPr/>
        </p:nvPicPr>
        <p:blipFill>
          <a:blip r:embed="rId3"/>
          <a:stretch>
            <a:fillRect/>
          </a:stretch>
        </p:blipFill>
        <p:spPr>
          <a:xfrm>
            <a:off x="7883343" y="4243328"/>
            <a:ext cx="1083600" cy="1528791"/>
          </a:xfrm>
          <a:prstGeom prst="rect">
            <a:avLst/>
          </a:prstGeom>
        </p:spPr>
      </p:pic>
      <p:sp>
        <p:nvSpPr>
          <p:cNvPr id="37" name="テキスト ボックス 36"/>
          <p:cNvSpPr txBox="1"/>
          <p:nvPr/>
        </p:nvSpPr>
        <p:spPr>
          <a:xfrm>
            <a:off x="83224" y="746120"/>
            <a:ext cx="8776102" cy="738664"/>
          </a:xfrm>
          <a:prstGeom prst="rect">
            <a:avLst/>
          </a:prstGeom>
          <a:noFill/>
          <a:ln>
            <a:noFill/>
          </a:ln>
        </p:spPr>
        <p:txBody>
          <a:bodyPr wrap="square" rIns="72000" rtlCol="0">
            <a:spAutoFit/>
          </a:bodyPr>
          <a:lstStyle/>
          <a:p>
            <a:pPr marL="285750" indent="-285750">
              <a:buFont typeface="Wingdings" panose="05000000000000000000" pitchFamily="2" charset="2"/>
              <a:buChar char="Ø"/>
            </a:pPr>
            <a:r>
              <a:rPr lang="ja-JP" altLang="en-US" sz="1400" dirty="0">
                <a:latin typeface="Meiryo UI" panose="020B0604030504040204" pitchFamily="50" charset="-128"/>
                <a:ea typeface="Meiryo UI" panose="020B0604030504040204" pitchFamily="50" charset="-128"/>
              </a:rPr>
              <a:t>シンクタンク等による大阪のポジション、強い分野、今後の方向性等の分析を整理</a:t>
            </a:r>
          </a:p>
          <a:p>
            <a:pPr marL="285750" indent="-285750">
              <a:buFont typeface="Wingdings" panose="05000000000000000000" pitchFamily="2" charset="2"/>
              <a:buChar char="Ø"/>
            </a:pPr>
            <a:r>
              <a:rPr lang="ja-JP" altLang="en-US" sz="1400" dirty="0">
                <a:latin typeface="Meiryo UI" panose="020B0604030504040204" pitchFamily="50" charset="-128"/>
                <a:ea typeface="Meiryo UI" panose="020B0604030504040204" pitchFamily="50" charset="-128"/>
              </a:rPr>
              <a:t>総合的な評価では</a:t>
            </a:r>
            <a:r>
              <a:rPr lang="en-US" altLang="ja-JP" sz="1400" dirty="0">
                <a:latin typeface="Meiryo UI" panose="020B0604030504040204" pitchFamily="50" charset="-128"/>
                <a:ea typeface="Meiryo UI" panose="020B0604030504040204" pitchFamily="50" charset="-128"/>
              </a:rPr>
              <a:t>48</a:t>
            </a:r>
            <a:r>
              <a:rPr lang="ja-JP" altLang="en-US" sz="1400" dirty="0">
                <a:latin typeface="Meiryo UI" panose="020B0604030504040204" pitchFamily="50" charset="-128"/>
                <a:ea typeface="Meiryo UI" panose="020B0604030504040204" pitchFamily="50" charset="-128"/>
              </a:rPr>
              <a:t>都市中</a:t>
            </a:r>
            <a:r>
              <a:rPr lang="en-US" altLang="ja-JP" sz="1400" dirty="0" smtClean="0">
                <a:latin typeface="Meiryo UI" panose="020B0604030504040204" pitchFamily="50" charset="-128"/>
                <a:ea typeface="Meiryo UI" panose="020B0604030504040204" pitchFamily="50" charset="-128"/>
              </a:rPr>
              <a:t>37</a:t>
            </a:r>
            <a:r>
              <a:rPr lang="ja-JP" altLang="en-US" sz="1400" dirty="0" smtClean="0">
                <a:latin typeface="Meiryo UI" panose="020B0604030504040204" pitchFamily="50" charset="-128"/>
                <a:ea typeface="Meiryo UI" panose="020B0604030504040204" pitchFamily="50" charset="-128"/>
              </a:rPr>
              <a:t>位</a:t>
            </a:r>
            <a:r>
              <a:rPr lang="ja-JP" altLang="en-US" sz="1400" dirty="0">
                <a:latin typeface="Meiryo UI" panose="020B0604030504040204" pitchFamily="50" charset="-128"/>
                <a:ea typeface="Meiryo UI" panose="020B0604030504040204" pitchFamily="50" charset="-128"/>
              </a:rPr>
              <a:t>。比較的優位なものは、「研究・開発</a:t>
            </a:r>
            <a:r>
              <a:rPr lang="ja-JP" altLang="en-US" sz="1400" dirty="0" smtClean="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「居住」の指標</a:t>
            </a:r>
            <a:r>
              <a:rPr lang="en-US" altLang="ja-JP" sz="1400" dirty="0">
                <a:latin typeface="Meiryo UI" panose="020B0604030504040204" pitchFamily="50" charset="-128"/>
                <a:ea typeface="Meiryo UI" panose="020B0604030504040204" pitchFamily="50" charset="-128"/>
              </a:rPr>
              <a:t/>
            </a:r>
            <a:br>
              <a:rPr lang="en-US" altLang="ja-JP" sz="1400" dirty="0">
                <a:latin typeface="Meiryo UI" panose="020B0604030504040204" pitchFamily="50" charset="-128"/>
                <a:ea typeface="Meiryo UI" panose="020B0604030504040204" pitchFamily="50" charset="-128"/>
              </a:rPr>
            </a:br>
            <a:endParaRPr lang="ja-JP" altLang="en-US" sz="1400" dirty="0">
              <a:latin typeface="Meiryo UI" panose="020B0604030504040204" pitchFamily="50" charset="-128"/>
              <a:ea typeface="Meiryo UI" panose="020B0604030504040204" pitchFamily="50" charset="-128"/>
            </a:endParaRPr>
          </a:p>
        </p:txBody>
      </p:sp>
      <p:sp>
        <p:nvSpPr>
          <p:cNvPr id="7" name="角丸四角形 6"/>
          <p:cNvSpPr/>
          <p:nvPr/>
        </p:nvSpPr>
        <p:spPr>
          <a:xfrm>
            <a:off x="45095" y="44624"/>
            <a:ext cx="8417178" cy="619125"/>
          </a:xfrm>
          <a:prstGeom prst="roundRect">
            <a:avLst>
              <a:gd name="adj" fmla="val 1282"/>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r>
              <a:rPr lang="ja-JP" altLang="en-US" sz="2000" b="1" kern="100" dirty="0">
                <a:solidFill>
                  <a:schemeClr val="tx1"/>
                </a:solidFill>
                <a:ea typeface="Meiryo UI" panose="020B0604030504040204" pitchFamily="50" charset="-128"/>
                <a:cs typeface="Times New Roman" panose="02020603050405020304" pitchFamily="18" charset="0"/>
              </a:rPr>
              <a:t>　（参考）シンクタンク等による大阪のポジション分析　</a:t>
            </a:r>
            <a:endParaRPr lang="ja-JP" altLang="ja-JP" sz="2000" kern="100" dirty="0">
              <a:solidFill>
                <a:schemeClr val="tx1"/>
              </a:solidFill>
              <a:ea typeface="游明朝" panose="02020400000000000000" pitchFamily="18" charset="-128"/>
              <a:cs typeface="Times New Roman" panose="02020603050405020304" pitchFamily="18" charset="0"/>
            </a:endParaRPr>
          </a:p>
        </p:txBody>
      </p:sp>
      <p:cxnSp>
        <p:nvCxnSpPr>
          <p:cNvPr id="26" name="直線コネクタ 25"/>
          <p:cNvCxnSpPr/>
          <p:nvPr/>
        </p:nvCxnSpPr>
        <p:spPr>
          <a:xfrm flipV="1">
            <a:off x="45095" y="583889"/>
            <a:ext cx="9108504" cy="8617"/>
          </a:xfrm>
          <a:prstGeom prst="line">
            <a:avLst/>
          </a:prstGeom>
          <a:ln w="76200">
            <a:gradFill>
              <a:gsLst>
                <a:gs pos="0">
                  <a:schemeClr val="accent1">
                    <a:lumMod val="50000"/>
                  </a:schemeClr>
                </a:gs>
                <a:gs pos="32000">
                  <a:schemeClr val="accent1">
                    <a:lumMod val="75000"/>
                  </a:schemeClr>
                </a:gs>
                <a:gs pos="65000">
                  <a:schemeClr val="accent1">
                    <a:lumMod val="40000"/>
                    <a:lumOff val="60000"/>
                  </a:schemeClr>
                </a:gs>
                <a:gs pos="100000">
                  <a:schemeClr val="accent1">
                    <a:lumMod val="20000"/>
                    <a:lumOff val="8000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13" name="タイトル 1">
            <a:extLst>
              <a:ext uri="{FF2B5EF4-FFF2-40B4-BE49-F238E27FC236}">
                <a16:creationId xmlns:a16="http://schemas.microsoft.com/office/drawing/2014/main" id="{DE182360-8E57-4CFB-9AED-F7A852E0EBA9}"/>
              </a:ext>
            </a:extLst>
          </p:cNvPr>
          <p:cNvSpPr txBox="1">
            <a:spLocks/>
          </p:cNvSpPr>
          <p:nvPr/>
        </p:nvSpPr>
        <p:spPr>
          <a:xfrm>
            <a:off x="3203848" y="6091810"/>
            <a:ext cx="5917117" cy="389005"/>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r">
              <a:lnSpc>
                <a:spcPts val="1800"/>
              </a:lnSpc>
              <a:tabLst>
                <a:tab pos="7261225" algn="l"/>
              </a:tabLst>
            </a:pPr>
            <a:r>
              <a:rPr lang="ja-JP" altLang="en-US" sz="800" dirty="0">
                <a:latin typeface="Meiryo UI" panose="020B0604030504040204" pitchFamily="50" charset="-128"/>
                <a:ea typeface="Meiryo UI" panose="020B0604030504040204" pitchFamily="50" charset="-128"/>
              </a:rPr>
              <a:t>出典</a:t>
            </a:r>
            <a:r>
              <a:rPr lang="ja-JP" altLang="en-US" sz="800" dirty="0" smtClean="0">
                <a:latin typeface="Meiryo UI" panose="020B0604030504040204" pitchFamily="50" charset="-128"/>
                <a:ea typeface="Meiryo UI" panose="020B0604030504040204" pitchFamily="50" charset="-128"/>
              </a:rPr>
              <a:t>：森</a:t>
            </a:r>
            <a:r>
              <a:rPr lang="ja-JP" altLang="en-US" sz="800" dirty="0">
                <a:latin typeface="Meiryo UI" panose="020B0604030504040204" pitchFamily="50" charset="-128"/>
                <a:ea typeface="Meiryo UI" panose="020B0604030504040204" pitchFamily="50" charset="-128"/>
              </a:rPr>
              <a:t>記念</a:t>
            </a:r>
            <a:r>
              <a:rPr lang="ja-JP" altLang="en-US" sz="800" dirty="0" smtClean="0">
                <a:latin typeface="Meiryo UI" panose="020B0604030504040204" pitchFamily="50" charset="-128"/>
                <a:ea typeface="Meiryo UI" panose="020B0604030504040204" pitchFamily="50" charset="-128"/>
              </a:rPr>
              <a:t>財団 都市</a:t>
            </a:r>
            <a:r>
              <a:rPr lang="ja-JP" altLang="en-US" sz="800" dirty="0">
                <a:latin typeface="Meiryo UI" panose="020B0604030504040204" pitchFamily="50" charset="-128"/>
                <a:ea typeface="Meiryo UI" panose="020B0604030504040204" pitchFamily="50" charset="-128"/>
              </a:rPr>
              <a:t>戦略</a:t>
            </a:r>
            <a:r>
              <a:rPr lang="ja-JP" altLang="en-US" sz="800" dirty="0" smtClean="0">
                <a:latin typeface="Meiryo UI" panose="020B0604030504040204" pitchFamily="50" charset="-128"/>
                <a:ea typeface="Meiryo UI" panose="020B0604030504040204" pitchFamily="50" charset="-128"/>
              </a:rPr>
              <a:t>研究所「世界</a:t>
            </a:r>
            <a:r>
              <a:rPr lang="ja-JP" altLang="en-US" sz="800" dirty="0">
                <a:latin typeface="Meiryo UI" panose="020B0604030504040204" pitchFamily="50" charset="-128"/>
                <a:ea typeface="Meiryo UI" panose="020B0604030504040204" pitchFamily="50" charset="-128"/>
              </a:rPr>
              <a:t>の都市総合力ランキング</a:t>
            </a:r>
            <a:r>
              <a:rPr lang="en-US" altLang="ja-JP" sz="800" dirty="0" smtClean="0">
                <a:latin typeface="Meiryo UI" panose="020B0604030504040204" pitchFamily="50" charset="-128"/>
                <a:ea typeface="Meiryo UI" panose="020B0604030504040204" pitchFamily="50" charset="-128"/>
              </a:rPr>
              <a:t>2022</a:t>
            </a:r>
            <a:r>
              <a:rPr lang="ja-JP" altLang="en-US" sz="800" dirty="0" smtClean="0">
                <a:latin typeface="Meiryo UI" panose="020B0604030504040204" pitchFamily="50" charset="-128"/>
                <a:ea typeface="Meiryo UI" panose="020B0604030504040204" pitchFamily="50" charset="-128"/>
              </a:rPr>
              <a:t>」より作成</a:t>
            </a:r>
            <a:endParaRPr lang="ja-JP" altLang="en-US" sz="800" dirty="0">
              <a:latin typeface="Meiryo UI" panose="020B0604030504040204" pitchFamily="50" charset="-128"/>
              <a:ea typeface="Meiryo UI" panose="020B0604030504040204" pitchFamily="50" charset="-128"/>
            </a:endParaRPr>
          </a:p>
        </p:txBody>
      </p:sp>
      <p:sp>
        <p:nvSpPr>
          <p:cNvPr id="19" name="正方形/長方形 18"/>
          <p:cNvSpPr/>
          <p:nvPr/>
        </p:nvSpPr>
        <p:spPr>
          <a:xfrm>
            <a:off x="4975835" y="2038669"/>
            <a:ext cx="1512168" cy="259045"/>
          </a:xfrm>
          <a:prstGeom prst="rect">
            <a:avLst/>
          </a:prstGeom>
        </p:spPr>
        <p:txBody>
          <a:bodyPr wrap="square">
            <a:spAutoFit/>
          </a:bodyPr>
          <a:lstStyle/>
          <a:p>
            <a:pPr algn="just">
              <a:lnSpc>
                <a:spcPts val="1292"/>
              </a:lnSpc>
            </a:pPr>
            <a:r>
              <a:rPr lang="ja-JP" altLang="ja-JP" sz="1100" b="1" kern="100" spc="-92" dirty="0">
                <a:latin typeface="Meiryo UI" panose="020B0604030504040204" pitchFamily="50" charset="-128"/>
                <a:ea typeface="Meiryo UI" panose="020B0604030504040204" pitchFamily="50" charset="-128"/>
                <a:cs typeface="Times New Roman" panose="02020603050405020304" pitchFamily="18" charset="0"/>
              </a:rPr>
              <a:t>【総合ランキング</a:t>
            </a:r>
            <a:r>
              <a:rPr lang="en-US" altLang="ja-JP" sz="1100" b="1" kern="100" spc="-92" dirty="0" smtClean="0">
                <a:latin typeface="Meiryo UI" panose="020B0604030504040204" pitchFamily="50" charset="-128"/>
                <a:ea typeface="Meiryo UI" panose="020B0604030504040204" pitchFamily="50" charset="-128"/>
                <a:cs typeface="Times New Roman" panose="02020603050405020304" pitchFamily="18" charset="0"/>
              </a:rPr>
              <a:t>2022</a:t>
            </a:r>
            <a:r>
              <a:rPr lang="ja-JP" altLang="ja-JP" sz="1100" b="1" kern="100" spc="-92" dirty="0" smtClean="0">
                <a:latin typeface="Meiryo UI" panose="020B0604030504040204" pitchFamily="50" charset="-128"/>
                <a:ea typeface="Meiryo UI" panose="020B0604030504040204" pitchFamily="50" charset="-128"/>
                <a:cs typeface="Times New Roman" panose="02020603050405020304" pitchFamily="18" charset="0"/>
              </a:rPr>
              <a:t>】</a:t>
            </a:r>
            <a:r>
              <a:rPr lang="ja-JP" altLang="ja-JP" sz="1100" b="1" kern="100" spc="-92" dirty="0">
                <a:latin typeface="Meiryo UI" panose="020B0604030504040204" pitchFamily="50" charset="-128"/>
                <a:ea typeface="Meiryo UI" panose="020B0604030504040204" pitchFamily="50" charset="-128"/>
                <a:cs typeface="Times New Roman" panose="02020603050405020304" pitchFamily="18" charset="0"/>
              </a:rPr>
              <a:t>　</a:t>
            </a:r>
            <a:endPar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endParaRPr>
          </a:p>
        </p:txBody>
      </p:sp>
      <p:graphicFrame>
        <p:nvGraphicFramePr>
          <p:cNvPr id="20" name="表 19"/>
          <p:cNvGraphicFramePr>
            <a:graphicFrameLocks noGrp="1"/>
          </p:cNvGraphicFramePr>
          <p:nvPr>
            <p:extLst>
              <p:ext uri="{D42A27DB-BD31-4B8C-83A1-F6EECF244321}">
                <p14:modId xmlns:p14="http://schemas.microsoft.com/office/powerpoint/2010/main" val="3065899945"/>
              </p:ext>
            </p:extLst>
          </p:nvPr>
        </p:nvGraphicFramePr>
        <p:xfrm>
          <a:off x="228955" y="2332255"/>
          <a:ext cx="4655876" cy="3469590"/>
        </p:xfrm>
        <a:graphic>
          <a:graphicData uri="http://schemas.openxmlformats.org/drawingml/2006/table">
            <a:tbl>
              <a:tblPr firstRow="1" bandRow="1">
                <a:tableStyleId>{5C22544A-7EE6-4342-B048-85BDC9FD1C3A}</a:tableStyleId>
              </a:tblPr>
              <a:tblGrid>
                <a:gridCol w="240733">
                  <a:extLst>
                    <a:ext uri="{9D8B030D-6E8A-4147-A177-3AD203B41FA5}">
                      <a16:colId xmlns:a16="http://schemas.microsoft.com/office/drawing/2014/main" val="1052057688"/>
                    </a:ext>
                  </a:extLst>
                </a:gridCol>
                <a:gridCol w="1023106">
                  <a:extLst>
                    <a:ext uri="{9D8B030D-6E8A-4147-A177-3AD203B41FA5}">
                      <a16:colId xmlns:a16="http://schemas.microsoft.com/office/drawing/2014/main" val="1749024667"/>
                    </a:ext>
                  </a:extLst>
                </a:gridCol>
                <a:gridCol w="722192">
                  <a:extLst>
                    <a:ext uri="{9D8B030D-6E8A-4147-A177-3AD203B41FA5}">
                      <a16:colId xmlns:a16="http://schemas.microsoft.com/office/drawing/2014/main" val="2302034602"/>
                    </a:ext>
                  </a:extLst>
                </a:gridCol>
                <a:gridCol w="876623">
                  <a:extLst>
                    <a:ext uri="{9D8B030D-6E8A-4147-A177-3AD203B41FA5}">
                      <a16:colId xmlns:a16="http://schemas.microsoft.com/office/drawing/2014/main" val="640671840"/>
                    </a:ext>
                  </a:extLst>
                </a:gridCol>
                <a:gridCol w="597600">
                  <a:extLst>
                    <a:ext uri="{9D8B030D-6E8A-4147-A177-3AD203B41FA5}">
                      <a16:colId xmlns:a16="http://schemas.microsoft.com/office/drawing/2014/main" val="1825422729"/>
                    </a:ext>
                  </a:extLst>
                </a:gridCol>
                <a:gridCol w="598022">
                  <a:extLst>
                    <a:ext uri="{9D8B030D-6E8A-4147-A177-3AD203B41FA5}">
                      <a16:colId xmlns:a16="http://schemas.microsoft.com/office/drawing/2014/main" val="3054753651"/>
                    </a:ext>
                  </a:extLst>
                </a:gridCol>
                <a:gridCol w="597600">
                  <a:extLst>
                    <a:ext uri="{9D8B030D-6E8A-4147-A177-3AD203B41FA5}">
                      <a16:colId xmlns:a16="http://schemas.microsoft.com/office/drawing/2014/main" val="11879693"/>
                    </a:ext>
                  </a:extLst>
                </a:gridCol>
              </a:tblGrid>
              <a:tr h="453510">
                <a:tc gridSpan="2">
                  <a:txBody>
                    <a:bodyPr/>
                    <a:lstStyle/>
                    <a:p>
                      <a:endParaRPr kumimoji="1" lang="ja-JP" altLang="en-US" b="0" dirty="0"/>
                    </a:p>
                  </a:txBody>
                  <a:tcPr anchor="ctr"/>
                </a:tc>
                <a:tc hMerge="1">
                  <a:txBody>
                    <a:bodyPr/>
                    <a:lstStyle/>
                    <a:p>
                      <a:endParaRPr kumimoji="1" lang="ja-JP" altLang="en-US" sz="1050" b="1" dirty="0">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1050" b="1" dirty="0" smtClean="0">
                          <a:latin typeface="Meiryo UI" panose="020B0604030504040204" pitchFamily="50" charset="-128"/>
                          <a:ea typeface="Meiryo UI" panose="020B0604030504040204" pitchFamily="50" charset="-128"/>
                        </a:rPr>
                        <a:t>2022</a:t>
                      </a:r>
                      <a:endParaRPr kumimoji="1" lang="ja-JP" altLang="en-US" sz="1050" b="1" dirty="0">
                        <a:latin typeface="Meiryo UI" panose="020B0604030504040204" pitchFamily="50" charset="-128"/>
                        <a:ea typeface="Meiryo UI" panose="020B0604030504040204" pitchFamily="50" charset="-128"/>
                      </a:endParaRPr>
                    </a:p>
                  </a:txBody>
                  <a:tcPr anchor="ctr"/>
                </a:tc>
                <a:tc>
                  <a:txBody>
                    <a:bodyPr/>
                    <a:lstStyle/>
                    <a:p>
                      <a:pPr algn="ctr"/>
                      <a:r>
                        <a:rPr kumimoji="1" lang="ja-JP" altLang="en-US" sz="1050" b="0" dirty="0">
                          <a:latin typeface="Meiryo UI" panose="020B0604030504040204" pitchFamily="50" charset="-128"/>
                          <a:ea typeface="Meiryo UI" panose="020B0604030504040204" pitchFamily="50" charset="-128"/>
                        </a:rPr>
                        <a:t>前年から</a:t>
                      </a:r>
                      <a:r>
                        <a:rPr kumimoji="1" lang="ja-JP" altLang="en-US" sz="1050" b="0" dirty="0" smtClean="0">
                          <a:latin typeface="Meiryo UI" panose="020B0604030504040204" pitchFamily="50" charset="-128"/>
                          <a:ea typeface="Meiryo UI" panose="020B0604030504040204" pitchFamily="50" charset="-128"/>
                        </a:rPr>
                        <a:t>の</a:t>
                      </a:r>
                      <a:endParaRPr kumimoji="1" lang="en-US" altLang="ja-JP" sz="1050" b="0" dirty="0" smtClean="0">
                        <a:latin typeface="Meiryo UI" panose="020B0604030504040204" pitchFamily="50" charset="-128"/>
                        <a:ea typeface="Meiryo UI" panose="020B0604030504040204" pitchFamily="50" charset="-128"/>
                      </a:endParaRPr>
                    </a:p>
                    <a:p>
                      <a:pPr algn="ctr"/>
                      <a:r>
                        <a:rPr kumimoji="1" lang="ja-JP" altLang="en-US" sz="1050" b="0" dirty="0" smtClean="0">
                          <a:latin typeface="Meiryo UI" panose="020B0604030504040204" pitchFamily="50" charset="-128"/>
                          <a:ea typeface="Meiryo UI" panose="020B0604030504040204" pitchFamily="50" charset="-128"/>
                        </a:rPr>
                        <a:t>変動</a:t>
                      </a:r>
                      <a:endParaRPr kumimoji="1" lang="ja-JP" altLang="en-US" sz="1050" b="0" dirty="0">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1050" b="0" dirty="0" smtClean="0">
                          <a:latin typeface="Meiryo UI" panose="020B0604030504040204" pitchFamily="50" charset="-128"/>
                          <a:ea typeface="Meiryo UI" panose="020B0604030504040204" pitchFamily="50" charset="-128"/>
                        </a:rPr>
                        <a:t>2021</a:t>
                      </a:r>
                      <a:endParaRPr kumimoji="1" lang="ja-JP" altLang="en-US" sz="1050" b="0" dirty="0">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1050" b="0" dirty="0">
                          <a:latin typeface="Meiryo UI" panose="020B0604030504040204" pitchFamily="50" charset="-128"/>
                          <a:ea typeface="Meiryo UI" panose="020B0604030504040204" pitchFamily="50" charset="-128"/>
                        </a:rPr>
                        <a:t>2020</a:t>
                      </a:r>
                      <a:endParaRPr kumimoji="1" lang="ja-JP" altLang="en-US" sz="1050" b="0" dirty="0">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1050" b="0" dirty="0">
                          <a:latin typeface="Meiryo UI" panose="020B0604030504040204" pitchFamily="50" charset="-128"/>
                          <a:ea typeface="Meiryo UI" panose="020B0604030504040204" pitchFamily="50" charset="-128"/>
                        </a:rPr>
                        <a:t>2019</a:t>
                      </a:r>
                      <a:endParaRPr kumimoji="1" lang="ja-JP" altLang="en-US" sz="1050" b="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1377442923"/>
                  </a:ext>
                </a:extLst>
              </a:tr>
              <a:tr h="629253">
                <a:tc gridSpan="2">
                  <a:txBody>
                    <a:bodyPr/>
                    <a:lstStyle/>
                    <a:p>
                      <a:pPr algn="ctr"/>
                      <a:endParaRPr kumimoji="1" lang="en-US" altLang="ja-JP" sz="1200" b="0" u="sng" dirty="0">
                        <a:latin typeface="Meiryo UI" panose="020B0604030504040204" pitchFamily="50" charset="-128"/>
                        <a:ea typeface="Meiryo UI" panose="020B0604030504040204" pitchFamily="50" charset="-128"/>
                      </a:endParaRPr>
                    </a:p>
                    <a:p>
                      <a:pPr algn="ctr"/>
                      <a:r>
                        <a:rPr kumimoji="1" lang="ja-JP" altLang="en-US" sz="1200" b="1" u="sng" dirty="0">
                          <a:latin typeface="Meiryo UI" panose="020B0604030504040204" pitchFamily="50" charset="-128"/>
                          <a:ea typeface="Meiryo UI" panose="020B0604030504040204" pitchFamily="50" charset="-128"/>
                        </a:rPr>
                        <a:t>総合ランキング</a:t>
                      </a:r>
                      <a:endParaRPr kumimoji="1" lang="en-US" altLang="ja-JP" sz="1200" b="1" u="sng" dirty="0">
                        <a:latin typeface="Meiryo UI" panose="020B0604030504040204" pitchFamily="50" charset="-128"/>
                        <a:ea typeface="Meiryo UI" panose="020B0604030504040204" pitchFamily="50" charset="-128"/>
                      </a:endParaRPr>
                    </a:p>
                    <a:p>
                      <a:pPr algn="ctr"/>
                      <a:endParaRPr kumimoji="1" lang="ja-JP" altLang="en-US" sz="1200" b="0" u="sng" dirty="0">
                        <a:latin typeface="Meiryo UI" panose="020B0604030504040204" pitchFamily="50" charset="-128"/>
                        <a:ea typeface="Meiryo UI" panose="020B0604030504040204" pitchFamily="50" charset="-128"/>
                      </a:endParaRPr>
                    </a:p>
                  </a:txBody>
                  <a:tcPr anchor="ctr"/>
                </a:tc>
                <a:tc hMerge="1">
                  <a:txBody>
                    <a:bodyPr/>
                    <a:lstStyle/>
                    <a:p>
                      <a:endParaRPr kumimoji="1" lang="ja-JP" altLang="en-US"/>
                    </a:p>
                  </a:txBody>
                  <a:tcPr/>
                </a:tc>
                <a:tc>
                  <a:txBody>
                    <a:bodyPr/>
                    <a:lstStyle/>
                    <a:p>
                      <a:pPr algn="ctr"/>
                      <a:r>
                        <a:rPr kumimoji="1" lang="en-US" altLang="ja-JP" sz="1200" b="1" u="sng" dirty="0" smtClean="0">
                          <a:latin typeface="Meiryo UI" panose="020B0604030504040204" pitchFamily="50" charset="-128"/>
                          <a:ea typeface="Meiryo UI" panose="020B0604030504040204" pitchFamily="50" charset="-128"/>
                        </a:rPr>
                        <a:t>37</a:t>
                      </a:r>
                      <a:r>
                        <a:rPr kumimoji="1" lang="ja-JP" altLang="en-US" sz="1200" b="1" u="sng" dirty="0" smtClean="0">
                          <a:latin typeface="Meiryo UI" panose="020B0604030504040204" pitchFamily="50" charset="-128"/>
                          <a:ea typeface="Meiryo UI" panose="020B0604030504040204" pitchFamily="50" charset="-128"/>
                        </a:rPr>
                        <a:t>位</a:t>
                      </a:r>
                      <a:endParaRPr kumimoji="1" lang="ja-JP" altLang="en-US" sz="1200" b="1" u="sng" dirty="0">
                        <a:latin typeface="Meiryo UI" panose="020B0604030504040204" pitchFamily="50" charset="-128"/>
                        <a:ea typeface="Meiryo UI" panose="020B0604030504040204" pitchFamily="50" charset="-128"/>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1200" b="0" dirty="0" smtClean="0">
                          <a:latin typeface="Meiryo UI" panose="020B0604030504040204" pitchFamily="50" charset="-128"/>
                          <a:ea typeface="Meiryo UI" panose="020B0604030504040204" pitchFamily="50" charset="-128"/>
                        </a:rPr>
                        <a:t>▲</a:t>
                      </a:r>
                      <a:r>
                        <a:rPr lang="en-US" altLang="ja-JP" sz="1200" b="0" dirty="0" smtClean="0">
                          <a:latin typeface="Meiryo UI" panose="020B0604030504040204" pitchFamily="50" charset="-128"/>
                          <a:ea typeface="Meiryo UI" panose="020B0604030504040204" pitchFamily="50" charset="-128"/>
                        </a:rPr>
                        <a:t>1</a:t>
                      </a:r>
                      <a:endParaRPr lang="ja-JP" altLang="ja-JP" sz="1200" b="0" dirty="0">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1200" b="0" dirty="0" smtClean="0">
                          <a:latin typeface="Meiryo UI" panose="020B0604030504040204" pitchFamily="50" charset="-128"/>
                          <a:ea typeface="Meiryo UI" panose="020B0604030504040204" pitchFamily="50" charset="-128"/>
                        </a:rPr>
                        <a:t>36</a:t>
                      </a:r>
                      <a:r>
                        <a:rPr kumimoji="1" lang="ja-JP" altLang="en-US" sz="1200" b="0" dirty="0" smtClean="0">
                          <a:latin typeface="Meiryo UI" panose="020B0604030504040204" pitchFamily="50" charset="-128"/>
                          <a:ea typeface="Meiryo UI" panose="020B0604030504040204" pitchFamily="50" charset="-128"/>
                        </a:rPr>
                        <a:t>位</a:t>
                      </a:r>
                      <a:endParaRPr kumimoji="1" lang="ja-JP" altLang="en-US" sz="1200" b="0" dirty="0">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1200" b="0" dirty="0">
                          <a:latin typeface="Meiryo UI" panose="020B0604030504040204" pitchFamily="50" charset="-128"/>
                          <a:ea typeface="Meiryo UI" panose="020B0604030504040204" pitchFamily="50" charset="-128"/>
                        </a:rPr>
                        <a:t>33</a:t>
                      </a:r>
                      <a:r>
                        <a:rPr kumimoji="1" lang="ja-JP" altLang="en-US" sz="1200" b="0" dirty="0">
                          <a:latin typeface="Meiryo UI" panose="020B0604030504040204" pitchFamily="50" charset="-128"/>
                          <a:ea typeface="Meiryo UI" panose="020B0604030504040204" pitchFamily="50" charset="-128"/>
                        </a:rPr>
                        <a:t>位</a:t>
                      </a:r>
                    </a:p>
                  </a:txBody>
                  <a:tcPr anchor="ctr"/>
                </a:tc>
                <a:tc>
                  <a:txBody>
                    <a:bodyPr/>
                    <a:lstStyle/>
                    <a:p>
                      <a:pPr algn="ctr"/>
                      <a:r>
                        <a:rPr kumimoji="1" lang="en-US" altLang="ja-JP" sz="1200" b="0" dirty="0">
                          <a:latin typeface="Meiryo UI" panose="020B0604030504040204" pitchFamily="50" charset="-128"/>
                          <a:ea typeface="Meiryo UI" panose="020B0604030504040204" pitchFamily="50" charset="-128"/>
                        </a:rPr>
                        <a:t>29</a:t>
                      </a:r>
                      <a:r>
                        <a:rPr kumimoji="1" lang="ja-JP" altLang="en-US" sz="1200" b="0" dirty="0">
                          <a:latin typeface="Meiryo UI" panose="020B0604030504040204" pitchFamily="50" charset="-128"/>
                          <a:ea typeface="Meiryo UI" panose="020B0604030504040204" pitchFamily="50" charset="-128"/>
                        </a:rPr>
                        <a:t>位</a:t>
                      </a:r>
                    </a:p>
                  </a:txBody>
                  <a:tcPr anchor="ctr"/>
                </a:tc>
                <a:extLst>
                  <a:ext uri="{0D108BD9-81ED-4DB2-BD59-A6C34878D82A}">
                    <a16:rowId xmlns:a16="http://schemas.microsoft.com/office/drawing/2014/main" val="712998318"/>
                  </a:ext>
                </a:extLst>
              </a:tr>
              <a:tr h="396000">
                <a:tc rowSpan="6">
                  <a:txBody>
                    <a:bodyPr/>
                    <a:lstStyle/>
                    <a:p>
                      <a:pPr algn="ctr"/>
                      <a:r>
                        <a:rPr kumimoji="1" lang="ja-JP" altLang="en-US" sz="1200" b="0" dirty="0">
                          <a:latin typeface="Meiryo UI" panose="020B0604030504040204" pitchFamily="50" charset="-128"/>
                          <a:ea typeface="Meiryo UI" panose="020B0604030504040204" pitchFamily="50" charset="-128"/>
                        </a:rPr>
                        <a:t>分</a:t>
                      </a:r>
                      <a:endParaRPr kumimoji="1" lang="en-US" altLang="ja-JP" sz="1200" b="0" dirty="0">
                        <a:latin typeface="Meiryo UI" panose="020B0604030504040204" pitchFamily="50" charset="-128"/>
                        <a:ea typeface="Meiryo UI" panose="020B0604030504040204" pitchFamily="50" charset="-128"/>
                      </a:endParaRPr>
                    </a:p>
                    <a:p>
                      <a:pPr algn="ctr"/>
                      <a:endParaRPr kumimoji="1" lang="en-US" altLang="ja-JP" sz="1200" b="0" dirty="0">
                        <a:latin typeface="Meiryo UI" panose="020B0604030504040204" pitchFamily="50" charset="-128"/>
                        <a:ea typeface="Meiryo UI" panose="020B0604030504040204" pitchFamily="50" charset="-128"/>
                      </a:endParaRPr>
                    </a:p>
                    <a:p>
                      <a:pPr algn="ctr"/>
                      <a:r>
                        <a:rPr kumimoji="1" lang="ja-JP" altLang="en-US" sz="1200" b="0" dirty="0">
                          <a:latin typeface="Meiryo UI" panose="020B0604030504040204" pitchFamily="50" charset="-128"/>
                          <a:ea typeface="Meiryo UI" panose="020B0604030504040204" pitchFamily="50" charset="-128"/>
                        </a:rPr>
                        <a:t>野</a:t>
                      </a:r>
                      <a:endParaRPr kumimoji="1" lang="en-US" altLang="ja-JP" sz="1200" b="0" dirty="0">
                        <a:latin typeface="Meiryo UI" panose="020B0604030504040204" pitchFamily="50" charset="-128"/>
                        <a:ea typeface="Meiryo UI" panose="020B0604030504040204" pitchFamily="50" charset="-128"/>
                      </a:endParaRPr>
                    </a:p>
                    <a:p>
                      <a:pPr algn="ctr"/>
                      <a:endParaRPr kumimoji="1" lang="en-US" altLang="ja-JP" sz="1200" b="0" dirty="0">
                        <a:latin typeface="Meiryo UI" panose="020B0604030504040204" pitchFamily="50" charset="-128"/>
                        <a:ea typeface="Meiryo UI" panose="020B0604030504040204" pitchFamily="50" charset="-128"/>
                      </a:endParaRPr>
                    </a:p>
                    <a:p>
                      <a:pPr algn="ctr"/>
                      <a:r>
                        <a:rPr kumimoji="1" lang="ja-JP" altLang="en-US" sz="1200" b="0" dirty="0">
                          <a:latin typeface="Meiryo UI" panose="020B0604030504040204" pitchFamily="50" charset="-128"/>
                          <a:ea typeface="Meiryo UI" panose="020B0604030504040204" pitchFamily="50" charset="-128"/>
                        </a:rPr>
                        <a:t>別</a:t>
                      </a:r>
                    </a:p>
                  </a:txBody>
                  <a:tcPr anchor="ctr"/>
                </a:tc>
                <a:tc>
                  <a:txBody>
                    <a:bodyPr/>
                    <a:lstStyle/>
                    <a:p>
                      <a:pPr indent="76200" algn="ctr">
                        <a:lnSpc>
                          <a:spcPts val="1800"/>
                        </a:lnSpc>
                        <a:spcAft>
                          <a:spcPts val="0"/>
                        </a:spcAft>
                      </a:pPr>
                      <a:r>
                        <a:rPr lang="ja-JP" sz="1200" b="0"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経</a:t>
                      </a:r>
                      <a:r>
                        <a:rPr lang="ja-JP" altLang="en-US" sz="1200" b="0"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r>
                        <a:rPr lang="ja-JP" sz="1200" b="0"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済　　　</a:t>
                      </a:r>
                      <a:endParaRPr lang="ja-JP" sz="1200" b="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50637" marR="50637" marT="0" marB="0" anchor="ctr"/>
                </a:tc>
                <a:tc>
                  <a:txBody>
                    <a:bodyPr/>
                    <a:lstStyle/>
                    <a:p>
                      <a:pPr algn="ctr"/>
                      <a:r>
                        <a:rPr kumimoji="1" lang="en-US" altLang="ja-JP" sz="1200" b="1" dirty="0" smtClean="0">
                          <a:latin typeface="Meiryo UI" panose="020B0604030504040204" pitchFamily="50" charset="-128"/>
                          <a:ea typeface="Meiryo UI" panose="020B0604030504040204" pitchFamily="50" charset="-128"/>
                        </a:rPr>
                        <a:t>35</a:t>
                      </a:r>
                      <a:r>
                        <a:rPr kumimoji="1" lang="ja-JP" altLang="en-US" sz="1200" b="1" dirty="0" smtClean="0">
                          <a:latin typeface="Meiryo UI" panose="020B0604030504040204" pitchFamily="50" charset="-128"/>
                          <a:ea typeface="Meiryo UI" panose="020B0604030504040204" pitchFamily="50" charset="-128"/>
                        </a:rPr>
                        <a:t>位</a:t>
                      </a:r>
                      <a:endParaRPr kumimoji="1" lang="ja-JP" altLang="en-US" sz="1200" b="1" dirty="0">
                        <a:latin typeface="Meiryo UI" panose="020B0604030504040204" pitchFamily="50" charset="-128"/>
                        <a:ea typeface="Meiryo UI" panose="020B0604030504040204" pitchFamily="50" charset="-128"/>
                      </a:endParaRPr>
                    </a:p>
                  </a:txBody>
                  <a:tcPr anchor="ctr"/>
                </a:tc>
                <a:tc>
                  <a:txBody>
                    <a:bodyPr/>
                    <a:lstStyle/>
                    <a:p>
                      <a:pPr indent="26035" algn="ctr">
                        <a:lnSpc>
                          <a:spcPts val="1800"/>
                        </a:lnSpc>
                        <a:spcAft>
                          <a:spcPts val="0"/>
                        </a:spcAft>
                      </a:pPr>
                      <a:r>
                        <a:rPr lang="ja-JP" altLang="en-US" sz="1200" b="0" dirty="0" smtClean="0">
                          <a:latin typeface="Meiryo UI" panose="020B0604030504040204" pitchFamily="50" charset="-128"/>
                          <a:ea typeface="Meiryo UI" panose="020B0604030504040204" pitchFamily="50" charset="-128"/>
                        </a:rPr>
                        <a:t>＋</a:t>
                      </a:r>
                      <a:r>
                        <a:rPr lang="en-US" altLang="ja-JP" sz="1200" b="0" dirty="0" smtClean="0">
                          <a:latin typeface="Meiryo UI" panose="020B0604030504040204" pitchFamily="50" charset="-128"/>
                          <a:ea typeface="Meiryo UI" panose="020B0604030504040204" pitchFamily="50" charset="-128"/>
                        </a:rPr>
                        <a:t>2</a:t>
                      </a:r>
                      <a:endParaRPr lang="ja-JP" sz="1200" b="0" dirty="0">
                        <a:latin typeface="Meiryo UI" panose="020B0604030504040204" pitchFamily="50" charset="-128"/>
                        <a:ea typeface="Meiryo UI" panose="020B0604030504040204" pitchFamily="50" charset="-128"/>
                      </a:endParaRPr>
                    </a:p>
                  </a:txBody>
                  <a:tcPr marL="50637" marR="50637" marT="0" marB="0" anchor="ctr"/>
                </a:tc>
                <a:tc>
                  <a:txBody>
                    <a:bodyPr/>
                    <a:lstStyle/>
                    <a:p>
                      <a:pPr indent="26035" algn="ctr">
                        <a:lnSpc>
                          <a:spcPts val="1800"/>
                        </a:lnSpc>
                        <a:spcAft>
                          <a:spcPts val="0"/>
                        </a:spcAft>
                      </a:pPr>
                      <a:r>
                        <a:rPr lang="en-US" altLang="ja-JP" sz="1200" b="0" dirty="0" smtClean="0">
                          <a:latin typeface="Meiryo UI" panose="020B0604030504040204" pitchFamily="50" charset="-128"/>
                          <a:ea typeface="Meiryo UI" panose="020B0604030504040204" pitchFamily="50" charset="-128"/>
                        </a:rPr>
                        <a:t>37</a:t>
                      </a:r>
                      <a:r>
                        <a:rPr lang="ja-JP" altLang="en-US" sz="1200" b="0" dirty="0" smtClean="0">
                          <a:latin typeface="Meiryo UI" panose="020B0604030504040204" pitchFamily="50" charset="-128"/>
                          <a:ea typeface="Meiryo UI" panose="020B0604030504040204" pitchFamily="50" charset="-128"/>
                        </a:rPr>
                        <a:t>位</a:t>
                      </a:r>
                      <a:endParaRPr lang="ja-JP" sz="1200" b="0" dirty="0">
                        <a:latin typeface="Meiryo UI" panose="020B0604030504040204" pitchFamily="50" charset="-128"/>
                        <a:ea typeface="Meiryo UI" panose="020B0604030504040204" pitchFamily="50" charset="-128"/>
                      </a:endParaRPr>
                    </a:p>
                  </a:txBody>
                  <a:tcPr marL="50637" marR="50637" marT="0" marB="0" anchor="ctr"/>
                </a:tc>
                <a:tc>
                  <a:txBody>
                    <a:bodyPr/>
                    <a:lstStyle/>
                    <a:p>
                      <a:pPr indent="26035" algn="ctr">
                        <a:lnSpc>
                          <a:spcPts val="1800"/>
                        </a:lnSpc>
                        <a:spcAft>
                          <a:spcPts val="0"/>
                        </a:spcAft>
                      </a:pPr>
                      <a:r>
                        <a:rPr lang="en-US" altLang="ja-JP" sz="1200" b="0" dirty="0">
                          <a:latin typeface="Meiryo UI" panose="020B0604030504040204" pitchFamily="50" charset="-128"/>
                          <a:ea typeface="Meiryo UI" panose="020B0604030504040204" pitchFamily="50" charset="-128"/>
                        </a:rPr>
                        <a:t>38</a:t>
                      </a:r>
                      <a:r>
                        <a:rPr lang="ja-JP" sz="1200" b="0" dirty="0">
                          <a:latin typeface="Meiryo UI" panose="020B0604030504040204" pitchFamily="50" charset="-128"/>
                          <a:ea typeface="Meiryo UI" panose="020B0604030504040204" pitchFamily="50" charset="-128"/>
                        </a:rPr>
                        <a:t>位</a:t>
                      </a:r>
                    </a:p>
                  </a:txBody>
                  <a:tcPr marL="50637" marR="50637" marT="0" marB="0" anchor="ctr"/>
                </a:tc>
                <a:tc>
                  <a:txBody>
                    <a:bodyPr/>
                    <a:lstStyle/>
                    <a:p>
                      <a:pPr indent="26035" algn="ctr">
                        <a:lnSpc>
                          <a:spcPts val="1800"/>
                        </a:lnSpc>
                        <a:spcAft>
                          <a:spcPts val="0"/>
                        </a:spcAft>
                      </a:pPr>
                      <a:r>
                        <a:rPr lang="en-US" altLang="ja-JP" sz="1200" b="0" dirty="0">
                          <a:latin typeface="Meiryo UI" panose="020B0604030504040204" pitchFamily="50" charset="-128"/>
                          <a:ea typeface="Meiryo UI" panose="020B0604030504040204" pitchFamily="50" charset="-128"/>
                        </a:rPr>
                        <a:t>35</a:t>
                      </a:r>
                      <a:r>
                        <a:rPr lang="ja-JP" sz="1200" b="0" dirty="0">
                          <a:latin typeface="Meiryo UI" panose="020B0604030504040204" pitchFamily="50" charset="-128"/>
                          <a:ea typeface="Meiryo UI" panose="020B0604030504040204" pitchFamily="50" charset="-128"/>
                        </a:rPr>
                        <a:t>位</a:t>
                      </a:r>
                    </a:p>
                  </a:txBody>
                  <a:tcPr marL="50637" marR="50637" marT="0" marB="0" anchor="ctr"/>
                </a:tc>
                <a:extLst>
                  <a:ext uri="{0D108BD9-81ED-4DB2-BD59-A6C34878D82A}">
                    <a16:rowId xmlns:a16="http://schemas.microsoft.com/office/drawing/2014/main" val="3687947016"/>
                  </a:ext>
                </a:extLst>
              </a:tr>
              <a:tr h="396000">
                <a:tc vMerge="1">
                  <a:txBody>
                    <a:bodyPr/>
                    <a:lstStyle/>
                    <a:p>
                      <a:endParaRPr kumimoji="1" lang="ja-JP" altLang="en-US" dirty="0"/>
                    </a:p>
                  </a:txBody>
                  <a:tcPr/>
                </a:tc>
                <a:tc>
                  <a:txBody>
                    <a:bodyPr/>
                    <a:lstStyle/>
                    <a:p>
                      <a:pPr indent="76200" algn="ctr">
                        <a:lnSpc>
                          <a:spcPts val="1800"/>
                        </a:lnSpc>
                        <a:spcAft>
                          <a:spcPts val="0"/>
                        </a:spcAft>
                      </a:pPr>
                      <a:r>
                        <a:rPr lang="ja-JP" sz="1200" b="1" u="sng"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研究・開発</a:t>
                      </a:r>
                      <a:endParaRPr lang="ja-JP" sz="1200" b="1" u="sng"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50637" marR="50637" marT="0" marB="0" anchor="ctr"/>
                </a:tc>
                <a:tc>
                  <a:txBody>
                    <a:bodyPr/>
                    <a:lstStyle/>
                    <a:p>
                      <a:pPr indent="26035" algn="ctr">
                        <a:lnSpc>
                          <a:spcPts val="1800"/>
                        </a:lnSpc>
                        <a:spcAft>
                          <a:spcPts val="0"/>
                        </a:spcAft>
                      </a:pPr>
                      <a:r>
                        <a:rPr lang="en-US" altLang="ja-JP" sz="1200" b="1" u="sng" dirty="0">
                          <a:latin typeface="Meiryo UI" panose="020B0604030504040204" pitchFamily="50" charset="-128"/>
                          <a:ea typeface="Meiryo UI" panose="020B0604030504040204" pitchFamily="50" charset="-128"/>
                        </a:rPr>
                        <a:t>18</a:t>
                      </a:r>
                      <a:r>
                        <a:rPr lang="ja-JP" altLang="en-US" sz="1200" b="1" u="sng" dirty="0">
                          <a:latin typeface="Meiryo UI" panose="020B0604030504040204" pitchFamily="50" charset="-128"/>
                          <a:ea typeface="Meiryo UI" panose="020B0604030504040204" pitchFamily="50" charset="-128"/>
                        </a:rPr>
                        <a:t>位</a:t>
                      </a:r>
                      <a:endParaRPr lang="ja-JP" sz="1200" b="1" u="sng" dirty="0">
                        <a:latin typeface="Meiryo UI" panose="020B0604030504040204" pitchFamily="50" charset="-128"/>
                        <a:ea typeface="Meiryo UI" panose="020B0604030504040204" pitchFamily="50" charset="-128"/>
                      </a:endParaRPr>
                    </a:p>
                  </a:txBody>
                  <a:tcPr marL="50637" marR="50637" marT="0" marB="0" anchor="ctr"/>
                </a:tc>
                <a:tc>
                  <a:txBody>
                    <a:bodyPr/>
                    <a:lstStyle/>
                    <a:p>
                      <a:pPr indent="26035" algn="ctr">
                        <a:lnSpc>
                          <a:spcPts val="1800"/>
                        </a:lnSpc>
                        <a:spcAft>
                          <a:spcPts val="0"/>
                        </a:spcAft>
                      </a:pPr>
                      <a:r>
                        <a:rPr lang="en-US" altLang="ja-JP" sz="1200" b="0" dirty="0">
                          <a:latin typeface="Meiryo UI" panose="020B0604030504040204" pitchFamily="50" charset="-128"/>
                          <a:ea typeface="Meiryo UI" panose="020B0604030504040204" pitchFamily="50" charset="-128"/>
                        </a:rPr>
                        <a:t>―</a:t>
                      </a:r>
                      <a:endParaRPr lang="ja-JP" sz="1200" b="0" dirty="0">
                        <a:latin typeface="Meiryo UI" panose="020B0604030504040204" pitchFamily="50" charset="-128"/>
                        <a:ea typeface="Meiryo UI" panose="020B0604030504040204" pitchFamily="50" charset="-128"/>
                      </a:endParaRPr>
                    </a:p>
                  </a:txBody>
                  <a:tcPr marL="50637" marR="50637" marT="0" marB="0" anchor="ctr"/>
                </a:tc>
                <a:tc>
                  <a:txBody>
                    <a:bodyPr/>
                    <a:lstStyle/>
                    <a:p>
                      <a:pPr indent="26035" algn="ctr">
                        <a:lnSpc>
                          <a:spcPts val="1800"/>
                        </a:lnSpc>
                        <a:spcAft>
                          <a:spcPts val="0"/>
                        </a:spcAft>
                      </a:pPr>
                      <a:r>
                        <a:rPr lang="en-US" altLang="ja-JP" sz="1200" b="0" dirty="0" smtClean="0">
                          <a:latin typeface="Meiryo UI" panose="020B0604030504040204" pitchFamily="50" charset="-128"/>
                          <a:ea typeface="Meiryo UI" panose="020B0604030504040204" pitchFamily="50" charset="-128"/>
                        </a:rPr>
                        <a:t>18</a:t>
                      </a:r>
                      <a:r>
                        <a:rPr lang="ja-JP" altLang="en-US" sz="1200" b="0" dirty="0" smtClean="0">
                          <a:latin typeface="Meiryo UI" panose="020B0604030504040204" pitchFamily="50" charset="-128"/>
                          <a:ea typeface="Meiryo UI" panose="020B0604030504040204" pitchFamily="50" charset="-128"/>
                        </a:rPr>
                        <a:t>位</a:t>
                      </a:r>
                      <a:endParaRPr lang="ja-JP" sz="1200" b="0" dirty="0">
                        <a:latin typeface="Meiryo UI" panose="020B0604030504040204" pitchFamily="50" charset="-128"/>
                        <a:ea typeface="Meiryo UI" panose="020B0604030504040204" pitchFamily="50" charset="-128"/>
                      </a:endParaRPr>
                    </a:p>
                  </a:txBody>
                  <a:tcPr marL="50637" marR="50637" marT="0" marB="0" anchor="ctr"/>
                </a:tc>
                <a:tc>
                  <a:txBody>
                    <a:bodyPr/>
                    <a:lstStyle/>
                    <a:p>
                      <a:pPr indent="26035" algn="ctr">
                        <a:lnSpc>
                          <a:spcPts val="1800"/>
                        </a:lnSpc>
                        <a:spcAft>
                          <a:spcPts val="0"/>
                        </a:spcAft>
                      </a:pPr>
                      <a:r>
                        <a:rPr lang="en-US" altLang="ja-JP" sz="1200" b="0" dirty="0">
                          <a:latin typeface="Meiryo UI" panose="020B0604030504040204" pitchFamily="50" charset="-128"/>
                          <a:ea typeface="Meiryo UI" panose="020B0604030504040204" pitchFamily="50" charset="-128"/>
                        </a:rPr>
                        <a:t>18</a:t>
                      </a:r>
                      <a:r>
                        <a:rPr lang="ja-JP" altLang="en-US" sz="1200" b="0" dirty="0">
                          <a:latin typeface="Meiryo UI" panose="020B0604030504040204" pitchFamily="50" charset="-128"/>
                          <a:ea typeface="Meiryo UI" panose="020B0604030504040204" pitchFamily="50" charset="-128"/>
                        </a:rPr>
                        <a:t>位</a:t>
                      </a:r>
                      <a:endParaRPr lang="ja-JP" sz="1200" b="0" dirty="0">
                        <a:latin typeface="Meiryo UI" panose="020B0604030504040204" pitchFamily="50" charset="-128"/>
                        <a:ea typeface="Meiryo UI" panose="020B0604030504040204" pitchFamily="50" charset="-128"/>
                      </a:endParaRPr>
                    </a:p>
                  </a:txBody>
                  <a:tcPr marL="50637" marR="50637" marT="0" marB="0" anchor="ctr"/>
                </a:tc>
                <a:tc>
                  <a:txBody>
                    <a:bodyPr/>
                    <a:lstStyle/>
                    <a:p>
                      <a:pPr indent="26035" algn="ctr">
                        <a:lnSpc>
                          <a:spcPts val="1800"/>
                        </a:lnSpc>
                        <a:spcAft>
                          <a:spcPts val="0"/>
                        </a:spcAft>
                      </a:pPr>
                      <a:r>
                        <a:rPr lang="en-US" altLang="ja-JP" sz="1200" b="0" dirty="0">
                          <a:latin typeface="Meiryo UI" panose="020B0604030504040204" pitchFamily="50" charset="-128"/>
                          <a:ea typeface="Meiryo UI" panose="020B0604030504040204" pitchFamily="50" charset="-128"/>
                        </a:rPr>
                        <a:t>17</a:t>
                      </a:r>
                      <a:r>
                        <a:rPr lang="ja-JP" altLang="en-US" sz="1200" b="0" dirty="0">
                          <a:latin typeface="Meiryo UI" panose="020B0604030504040204" pitchFamily="50" charset="-128"/>
                          <a:ea typeface="Meiryo UI" panose="020B0604030504040204" pitchFamily="50" charset="-128"/>
                        </a:rPr>
                        <a:t>位</a:t>
                      </a:r>
                      <a:endParaRPr lang="ja-JP" sz="1200" b="0" dirty="0">
                        <a:latin typeface="Meiryo UI" panose="020B0604030504040204" pitchFamily="50" charset="-128"/>
                        <a:ea typeface="Meiryo UI" panose="020B0604030504040204" pitchFamily="50" charset="-128"/>
                      </a:endParaRPr>
                    </a:p>
                  </a:txBody>
                  <a:tcPr marL="50637" marR="50637" marT="0" marB="0" anchor="ctr"/>
                </a:tc>
                <a:extLst>
                  <a:ext uri="{0D108BD9-81ED-4DB2-BD59-A6C34878D82A}">
                    <a16:rowId xmlns:a16="http://schemas.microsoft.com/office/drawing/2014/main" val="133638808"/>
                  </a:ext>
                </a:extLst>
              </a:tr>
              <a:tr h="396000">
                <a:tc vMerge="1">
                  <a:txBody>
                    <a:bodyPr/>
                    <a:lstStyle/>
                    <a:p>
                      <a:endParaRPr kumimoji="1" lang="ja-JP" altLang="en-US" dirty="0"/>
                    </a:p>
                  </a:txBody>
                  <a:tcPr/>
                </a:tc>
                <a:tc>
                  <a:txBody>
                    <a:bodyPr/>
                    <a:lstStyle/>
                    <a:p>
                      <a:pPr indent="76200" algn="ctr">
                        <a:lnSpc>
                          <a:spcPts val="1800"/>
                        </a:lnSpc>
                        <a:spcAft>
                          <a:spcPts val="0"/>
                        </a:spcAft>
                      </a:pPr>
                      <a:r>
                        <a:rPr lang="ja-JP" sz="1200" b="0" u="none"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文化・交流</a:t>
                      </a:r>
                      <a:endParaRPr lang="ja-JP" sz="1200" b="0" u="none"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50637" marR="50637" marT="0" marB="0" anchor="ctr"/>
                </a:tc>
                <a:tc>
                  <a:txBody>
                    <a:bodyPr/>
                    <a:lstStyle/>
                    <a:p>
                      <a:pPr indent="26035" algn="ctr">
                        <a:lnSpc>
                          <a:spcPts val="1800"/>
                        </a:lnSpc>
                        <a:spcAft>
                          <a:spcPts val="0"/>
                        </a:spcAft>
                      </a:pPr>
                      <a:r>
                        <a:rPr lang="en-US" altLang="ja-JP" sz="1200" b="1" u="none" dirty="0" smtClean="0">
                          <a:latin typeface="Meiryo UI" panose="020B0604030504040204" pitchFamily="50" charset="-128"/>
                          <a:ea typeface="Meiryo UI" panose="020B0604030504040204" pitchFamily="50" charset="-128"/>
                        </a:rPr>
                        <a:t>29</a:t>
                      </a:r>
                      <a:r>
                        <a:rPr lang="ja-JP" sz="1200" b="1" u="none" dirty="0" smtClean="0">
                          <a:latin typeface="Meiryo UI" panose="020B0604030504040204" pitchFamily="50" charset="-128"/>
                          <a:ea typeface="Meiryo UI" panose="020B0604030504040204" pitchFamily="50" charset="-128"/>
                        </a:rPr>
                        <a:t>位</a:t>
                      </a:r>
                      <a:endParaRPr lang="ja-JP" sz="1200" b="1" u="none" dirty="0">
                        <a:latin typeface="Meiryo UI" panose="020B0604030504040204" pitchFamily="50" charset="-128"/>
                        <a:ea typeface="Meiryo UI" panose="020B0604030504040204" pitchFamily="50" charset="-128"/>
                      </a:endParaRPr>
                    </a:p>
                  </a:txBody>
                  <a:tcPr marL="50637" marR="50637" marT="0" marB="0" anchor="ctr"/>
                </a:tc>
                <a:tc>
                  <a:txBody>
                    <a:bodyPr/>
                    <a:lstStyle/>
                    <a:p>
                      <a:pPr indent="26035" algn="ctr">
                        <a:lnSpc>
                          <a:spcPts val="1800"/>
                        </a:lnSpc>
                        <a:spcAft>
                          <a:spcPts val="0"/>
                        </a:spcAft>
                      </a:pPr>
                      <a:r>
                        <a:rPr lang="ja-JP" altLang="en-US" sz="1200" b="0" dirty="0" smtClean="0">
                          <a:latin typeface="Meiryo UI" panose="020B0604030504040204" pitchFamily="50" charset="-128"/>
                          <a:ea typeface="Meiryo UI" panose="020B0604030504040204" pitchFamily="50" charset="-128"/>
                        </a:rPr>
                        <a:t>▲</a:t>
                      </a:r>
                      <a:r>
                        <a:rPr lang="en-US" altLang="ja-JP" sz="1200" b="0" dirty="0" smtClean="0">
                          <a:latin typeface="Meiryo UI" panose="020B0604030504040204" pitchFamily="50" charset="-128"/>
                          <a:ea typeface="Meiryo UI" panose="020B0604030504040204" pitchFamily="50" charset="-128"/>
                        </a:rPr>
                        <a:t>9</a:t>
                      </a:r>
                      <a:endParaRPr lang="ja-JP" sz="1200" b="0" dirty="0">
                        <a:latin typeface="Meiryo UI" panose="020B0604030504040204" pitchFamily="50" charset="-128"/>
                        <a:ea typeface="Meiryo UI" panose="020B0604030504040204" pitchFamily="50" charset="-128"/>
                      </a:endParaRPr>
                    </a:p>
                  </a:txBody>
                  <a:tcPr marL="50637" marR="50637" marT="0" marB="0" anchor="ctr"/>
                </a:tc>
                <a:tc>
                  <a:txBody>
                    <a:bodyPr/>
                    <a:lstStyle/>
                    <a:p>
                      <a:pPr indent="26035" algn="ctr">
                        <a:lnSpc>
                          <a:spcPts val="1800"/>
                        </a:lnSpc>
                        <a:spcAft>
                          <a:spcPts val="0"/>
                        </a:spcAft>
                      </a:pPr>
                      <a:r>
                        <a:rPr lang="en-US" altLang="ja-JP" sz="1200" b="0" dirty="0" smtClean="0">
                          <a:latin typeface="Meiryo UI" panose="020B0604030504040204" pitchFamily="50" charset="-128"/>
                          <a:ea typeface="Meiryo UI" panose="020B0604030504040204" pitchFamily="50" charset="-128"/>
                        </a:rPr>
                        <a:t>20</a:t>
                      </a:r>
                      <a:r>
                        <a:rPr lang="ja-JP" altLang="en-US" sz="1200" b="0" dirty="0" smtClean="0">
                          <a:latin typeface="Meiryo UI" panose="020B0604030504040204" pitchFamily="50" charset="-128"/>
                          <a:ea typeface="Meiryo UI" panose="020B0604030504040204" pitchFamily="50" charset="-128"/>
                        </a:rPr>
                        <a:t>位</a:t>
                      </a:r>
                      <a:endParaRPr lang="ja-JP" sz="1200" b="0" dirty="0">
                        <a:latin typeface="Meiryo UI" panose="020B0604030504040204" pitchFamily="50" charset="-128"/>
                        <a:ea typeface="Meiryo UI" panose="020B0604030504040204" pitchFamily="50" charset="-128"/>
                      </a:endParaRPr>
                    </a:p>
                  </a:txBody>
                  <a:tcPr marL="50637" marR="50637" marT="0" marB="0" anchor="ctr"/>
                </a:tc>
                <a:tc>
                  <a:txBody>
                    <a:bodyPr/>
                    <a:lstStyle/>
                    <a:p>
                      <a:pPr indent="26035" algn="ctr">
                        <a:lnSpc>
                          <a:spcPts val="1800"/>
                        </a:lnSpc>
                        <a:spcAft>
                          <a:spcPts val="0"/>
                        </a:spcAft>
                      </a:pPr>
                      <a:r>
                        <a:rPr lang="en-US" altLang="ja-JP" sz="1200" b="0" dirty="0">
                          <a:latin typeface="Meiryo UI" panose="020B0604030504040204" pitchFamily="50" charset="-128"/>
                          <a:ea typeface="Meiryo UI" panose="020B0604030504040204" pitchFamily="50" charset="-128"/>
                        </a:rPr>
                        <a:t>21</a:t>
                      </a:r>
                      <a:r>
                        <a:rPr lang="ja-JP" sz="1200" b="0" dirty="0">
                          <a:latin typeface="Meiryo UI" panose="020B0604030504040204" pitchFamily="50" charset="-128"/>
                          <a:ea typeface="Meiryo UI" panose="020B0604030504040204" pitchFamily="50" charset="-128"/>
                        </a:rPr>
                        <a:t>位</a:t>
                      </a:r>
                    </a:p>
                  </a:txBody>
                  <a:tcPr marL="50637" marR="50637" marT="0" marB="0" anchor="ctr"/>
                </a:tc>
                <a:tc>
                  <a:txBody>
                    <a:bodyPr/>
                    <a:lstStyle/>
                    <a:p>
                      <a:pPr indent="26035" algn="ctr">
                        <a:lnSpc>
                          <a:spcPts val="1800"/>
                        </a:lnSpc>
                        <a:spcAft>
                          <a:spcPts val="0"/>
                        </a:spcAft>
                      </a:pPr>
                      <a:r>
                        <a:rPr lang="en-US" altLang="ja-JP" sz="1200" b="0" dirty="0">
                          <a:latin typeface="Meiryo UI" panose="020B0604030504040204" pitchFamily="50" charset="-128"/>
                          <a:ea typeface="Meiryo UI" panose="020B0604030504040204" pitchFamily="50" charset="-128"/>
                        </a:rPr>
                        <a:t>19</a:t>
                      </a:r>
                      <a:r>
                        <a:rPr lang="ja-JP" sz="1200" b="0" dirty="0">
                          <a:latin typeface="Meiryo UI" panose="020B0604030504040204" pitchFamily="50" charset="-128"/>
                          <a:ea typeface="Meiryo UI" panose="020B0604030504040204" pitchFamily="50" charset="-128"/>
                        </a:rPr>
                        <a:t>位</a:t>
                      </a:r>
                    </a:p>
                  </a:txBody>
                  <a:tcPr marL="50637" marR="50637" marT="0" marB="0" anchor="ctr"/>
                </a:tc>
                <a:extLst>
                  <a:ext uri="{0D108BD9-81ED-4DB2-BD59-A6C34878D82A}">
                    <a16:rowId xmlns:a16="http://schemas.microsoft.com/office/drawing/2014/main" val="1451709895"/>
                  </a:ext>
                </a:extLst>
              </a:tr>
              <a:tr h="396000">
                <a:tc vMerge="1">
                  <a:txBody>
                    <a:bodyPr/>
                    <a:lstStyle/>
                    <a:p>
                      <a:endParaRPr kumimoji="1" lang="ja-JP" altLang="en-US" dirty="0"/>
                    </a:p>
                  </a:txBody>
                  <a:tcPr/>
                </a:tc>
                <a:tc>
                  <a:txBody>
                    <a:bodyPr/>
                    <a:lstStyle/>
                    <a:p>
                      <a:pPr indent="76200" algn="ctr">
                        <a:lnSpc>
                          <a:spcPts val="1800"/>
                        </a:lnSpc>
                        <a:spcAft>
                          <a:spcPts val="0"/>
                        </a:spcAft>
                      </a:pPr>
                      <a:r>
                        <a:rPr lang="ja-JP" sz="1200" b="1" u="sng"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居</a:t>
                      </a:r>
                      <a:r>
                        <a:rPr lang="ja-JP" altLang="en-US" sz="1200" b="1" u="sng"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r>
                        <a:rPr lang="ja-JP" sz="1200" b="1" u="sng"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住</a:t>
                      </a:r>
                      <a:endParaRPr lang="ja-JP" sz="1200" b="1" u="sng"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50637" marR="50637" marT="0" marB="0" anchor="ctr"/>
                </a:tc>
                <a:tc>
                  <a:txBody>
                    <a:bodyPr/>
                    <a:lstStyle/>
                    <a:p>
                      <a:pPr algn="ctr">
                        <a:lnSpc>
                          <a:spcPts val="1800"/>
                        </a:lnSpc>
                        <a:spcAft>
                          <a:spcPts val="0"/>
                        </a:spcAft>
                      </a:pPr>
                      <a:r>
                        <a:rPr lang="en-US" altLang="ja-JP" sz="1200" b="1" u="sng" dirty="0" smtClean="0">
                          <a:latin typeface="Meiryo UI" panose="020B0604030504040204" pitchFamily="50" charset="-128"/>
                          <a:ea typeface="Meiryo UI" panose="020B0604030504040204" pitchFamily="50" charset="-128"/>
                        </a:rPr>
                        <a:t>19</a:t>
                      </a:r>
                      <a:r>
                        <a:rPr lang="ja-JP" sz="1200" b="1" u="sng" dirty="0" smtClean="0">
                          <a:latin typeface="Meiryo UI" panose="020B0604030504040204" pitchFamily="50" charset="-128"/>
                          <a:ea typeface="Meiryo UI" panose="020B0604030504040204" pitchFamily="50" charset="-128"/>
                        </a:rPr>
                        <a:t>位</a:t>
                      </a:r>
                      <a:endParaRPr lang="ja-JP" sz="1200" b="1" u="sng" dirty="0">
                        <a:latin typeface="Meiryo UI" panose="020B0604030504040204" pitchFamily="50" charset="-128"/>
                        <a:ea typeface="Meiryo UI" panose="020B0604030504040204" pitchFamily="50" charset="-128"/>
                      </a:endParaRPr>
                    </a:p>
                  </a:txBody>
                  <a:tcPr marL="50637" marR="50637" marT="0" marB="0" anchor="ctr"/>
                </a:tc>
                <a:tc>
                  <a:txBody>
                    <a:bodyPr/>
                    <a:lstStyle/>
                    <a:p>
                      <a:pPr indent="26035" algn="ctr">
                        <a:lnSpc>
                          <a:spcPts val="1800"/>
                        </a:lnSpc>
                        <a:spcAft>
                          <a:spcPts val="0"/>
                        </a:spcAft>
                      </a:pPr>
                      <a:r>
                        <a:rPr lang="ja-JP" altLang="en-US" sz="1200" b="0" dirty="0" smtClean="0">
                          <a:latin typeface="Meiryo UI" panose="020B0604030504040204" pitchFamily="50" charset="-128"/>
                          <a:ea typeface="Meiryo UI" panose="020B0604030504040204" pitchFamily="50" charset="-128"/>
                        </a:rPr>
                        <a:t>＋</a:t>
                      </a:r>
                      <a:r>
                        <a:rPr lang="en-US" altLang="ja-JP" sz="1200" b="0" dirty="0" smtClean="0">
                          <a:latin typeface="Meiryo UI" panose="020B0604030504040204" pitchFamily="50" charset="-128"/>
                          <a:ea typeface="Meiryo UI" panose="020B0604030504040204" pitchFamily="50" charset="-128"/>
                        </a:rPr>
                        <a:t>2</a:t>
                      </a:r>
                      <a:endParaRPr lang="ja-JP" altLang="ja-JP" sz="1200" b="0" dirty="0">
                        <a:latin typeface="Meiryo UI" panose="020B0604030504040204" pitchFamily="50" charset="-128"/>
                        <a:ea typeface="Meiryo UI" panose="020B0604030504040204" pitchFamily="50" charset="-128"/>
                      </a:endParaRPr>
                    </a:p>
                  </a:txBody>
                  <a:tcPr marL="50637" marR="50637" marT="0" marB="0" anchor="ctr"/>
                </a:tc>
                <a:tc>
                  <a:txBody>
                    <a:bodyPr/>
                    <a:lstStyle/>
                    <a:p>
                      <a:pPr algn="ctr">
                        <a:lnSpc>
                          <a:spcPts val="1800"/>
                        </a:lnSpc>
                        <a:spcAft>
                          <a:spcPts val="0"/>
                        </a:spcAft>
                      </a:pPr>
                      <a:r>
                        <a:rPr lang="en-US" altLang="ja-JP" sz="1200" b="0" dirty="0" smtClean="0">
                          <a:latin typeface="Meiryo UI" panose="020B0604030504040204" pitchFamily="50" charset="-128"/>
                          <a:ea typeface="Meiryo UI" panose="020B0604030504040204" pitchFamily="50" charset="-128"/>
                        </a:rPr>
                        <a:t>21</a:t>
                      </a:r>
                      <a:r>
                        <a:rPr lang="ja-JP" altLang="en-US" sz="1200" b="0" dirty="0" smtClean="0">
                          <a:latin typeface="Meiryo UI" panose="020B0604030504040204" pitchFamily="50" charset="-128"/>
                          <a:ea typeface="Meiryo UI" panose="020B0604030504040204" pitchFamily="50" charset="-128"/>
                        </a:rPr>
                        <a:t>位</a:t>
                      </a:r>
                      <a:endParaRPr lang="ja-JP" sz="1200" b="0" dirty="0">
                        <a:latin typeface="Meiryo UI" panose="020B0604030504040204" pitchFamily="50" charset="-128"/>
                        <a:ea typeface="Meiryo UI" panose="020B0604030504040204" pitchFamily="50" charset="-128"/>
                      </a:endParaRPr>
                    </a:p>
                  </a:txBody>
                  <a:tcPr marL="50637" marR="50637" marT="0" marB="0" anchor="ctr"/>
                </a:tc>
                <a:tc>
                  <a:txBody>
                    <a:bodyPr/>
                    <a:lstStyle/>
                    <a:p>
                      <a:pPr algn="ctr">
                        <a:lnSpc>
                          <a:spcPts val="1800"/>
                        </a:lnSpc>
                        <a:spcAft>
                          <a:spcPts val="0"/>
                        </a:spcAft>
                      </a:pPr>
                      <a:r>
                        <a:rPr lang="en-US" altLang="ja-JP" sz="1200" b="0" dirty="0">
                          <a:latin typeface="Meiryo UI" panose="020B0604030504040204" pitchFamily="50" charset="-128"/>
                          <a:ea typeface="Meiryo UI" panose="020B0604030504040204" pitchFamily="50" charset="-128"/>
                        </a:rPr>
                        <a:t>18</a:t>
                      </a:r>
                      <a:r>
                        <a:rPr lang="ja-JP" sz="1200" b="0" dirty="0">
                          <a:latin typeface="Meiryo UI" panose="020B0604030504040204" pitchFamily="50" charset="-128"/>
                          <a:ea typeface="Meiryo UI" panose="020B0604030504040204" pitchFamily="50" charset="-128"/>
                        </a:rPr>
                        <a:t>位</a:t>
                      </a:r>
                    </a:p>
                  </a:txBody>
                  <a:tcPr marL="50637" marR="50637" marT="0" marB="0" anchor="ctr"/>
                </a:tc>
                <a:tc>
                  <a:txBody>
                    <a:bodyPr/>
                    <a:lstStyle/>
                    <a:p>
                      <a:pPr algn="ctr">
                        <a:lnSpc>
                          <a:spcPts val="1800"/>
                        </a:lnSpc>
                        <a:spcAft>
                          <a:spcPts val="0"/>
                        </a:spcAft>
                      </a:pPr>
                      <a:r>
                        <a:rPr lang="en-US" altLang="ja-JP" sz="1200" b="0" dirty="0">
                          <a:latin typeface="Meiryo UI" panose="020B0604030504040204" pitchFamily="50" charset="-128"/>
                          <a:ea typeface="Meiryo UI" panose="020B0604030504040204" pitchFamily="50" charset="-128"/>
                        </a:rPr>
                        <a:t>13</a:t>
                      </a:r>
                      <a:r>
                        <a:rPr lang="ja-JP" sz="1200" b="0" dirty="0">
                          <a:latin typeface="Meiryo UI" panose="020B0604030504040204" pitchFamily="50" charset="-128"/>
                          <a:ea typeface="Meiryo UI" panose="020B0604030504040204" pitchFamily="50" charset="-128"/>
                        </a:rPr>
                        <a:t>位</a:t>
                      </a:r>
                    </a:p>
                  </a:txBody>
                  <a:tcPr marL="50637" marR="50637" marT="0" marB="0" anchor="ctr"/>
                </a:tc>
                <a:extLst>
                  <a:ext uri="{0D108BD9-81ED-4DB2-BD59-A6C34878D82A}">
                    <a16:rowId xmlns:a16="http://schemas.microsoft.com/office/drawing/2014/main" val="1657083147"/>
                  </a:ext>
                </a:extLst>
              </a:tr>
              <a:tr h="396000">
                <a:tc vMerge="1">
                  <a:txBody>
                    <a:bodyPr/>
                    <a:lstStyle/>
                    <a:p>
                      <a:endParaRPr kumimoji="1" lang="ja-JP" altLang="en-US" dirty="0"/>
                    </a:p>
                  </a:txBody>
                  <a:tcPr/>
                </a:tc>
                <a:tc>
                  <a:txBody>
                    <a:bodyPr/>
                    <a:lstStyle/>
                    <a:p>
                      <a:pPr indent="76200" algn="ctr">
                        <a:lnSpc>
                          <a:spcPts val="1800"/>
                        </a:lnSpc>
                        <a:spcAft>
                          <a:spcPts val="0"/>
                        </a:spcAft>
                      </a:pPr>
                      <a:r>
                        <a:rPr lang="ja-JP" sz="1200" b="0"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環</a:t>
                      </a:r>
                      <a:r>
                        <a:rPr lang="ja-JP" altLang="en-US" sz="1200" b="0"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r>
                        <a:rPr lang="ja-JP" sz="1200" b="0"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境</a:t>
                      </a:r>
                      <a:endParaRPr lang="ja-JP" sz="1200" b="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50637" marR="50637" marT="0" marB="0" anchor="ctr"/>
                </a:tc>
                <a:tc>
                  <a:txBody>
                    <a:bodyPr/>
                    <a:lstStyle/>
                    <a:p>
                      <a:pPr indent="26035" algn="ctr">
                        <a:lnSpc>
                          <a:spcPts val="1800"/>
                        </a:lnSpc>
                        <a:spcAft>
                          <a:spcPts val="0"/>
                        </a:spcAft>
                      </a:pPr>
                      <a:r>
                        <a:rPr lang="en-US" altLang="ja-JP" sz="1200" b="1" dirty="0" smtClean="0">
                          <a:latin typeface="Meiryo UI" panose="020B0604030504040204" pitchFamily="50" charset="-128"/>
                          <a:ea typeface="Meiryo UI" panose="020B0604030504040204" pitchFamily="50" charset="-128"/>
                        </a:rPr>
                        <a:t>39</a:t>
                      </a:r>
                      <a:r>
                        <a:rPr lang="ja-JP" sz="1200" b="1" dirty="0" smtClean="0">
                          <a:latin typeface="Meiryo UI" panose="020B0604030504040204" pitchFamily="50" charset="-128"/>
                          <a:ea typeface="Meiryo UI" panose="020B0604030504040204" pitchFamily="50" charset="-128"/>
                        </a:rPr>
                        <a:t>位 </a:t>
                      </a:r>
                      <a:endParaRPr lang="ja-JP" sz="1200" b="1" dirty="0">
                        <a:latin typeface="Meiryo UI" panose="020B0604030504040204" pitchFamily="50" charset="-128"/>
                        <a:ea typeface="Meiryo UI" panose="020B0604030504040204" pitchFamily="50" charset="-128"/>
                      </a:endParaRPr>
                    </a:p>
                  </a:txBody>
                  <a:tcPr marL="50637" marR="50637" marT="0" marB="0" anchor="ctr"/>
                </a:tc>
                <a:tc>
                  <a:txBody>
                    <a:bodyPr/>
                    <a:lstStyle/>
                    <a:p>
                      <a:pPr indent="26035" algn="ctr">
                        <a:lnSpc>
                          <a:spcPts val="1800"/>
                        </a:lnSpc>
                        <a:spcAft>
                          <a:spcPts val="0"/>
                        </a:spcAft>
                      </a:pPr>
                      <a:r>
                        <a:rPr lang="ja-JP" altLang="en-US" sz="1200" b="0" dirty="0" smtClean="0">
                          <a:latin typeface="Meiryo UI" panose="020B0604030504040204" pitchFamily="50" charset="-128"/>
                          <a:ea typeface="Meiryo UI" panose="020B0604030504040204" pitchFamily="50" charset="-128"/>
                        </a:rPr>
                        <a:t>＋</a:t>
                      </a:r>
                      <a:r>
                        <a:rPr lang="en-US" altLang="ja-JP" sz="1200" b="0" dirty="0" smtClean="0">
                          <a:latin typeface="Meiryo UI" panose="020B0604030504040204" pitchFamily="50" charset="-128"/>
                          <a:ea typeface="Meiryo UI" panose="020B0604030504040204" pitchFamily="50" charset="-128"/>
                        </a:rPr>
                        <a:t>3</a:t>
                      </a:r>
                      <a:endParaRPr lang="ja-JP" altLang="ja-JP" sz="1200" b="0" dirty="0">
                        <a:latin typeface="Meiryo UI" panose="020B0604030504040204" pitchFamily="50" charset="-128"/>
                        <a:ea typeface="Meiryo UI" panose="020B0604030504040204" pitchFamily="50" charset="-128"/>
                      </a:endParaRPr>
                    </a:p>
                  </a:txBody>
                  <a:tcPr marL="50637" marR="50637" marT="0" marB="0" anchor="ctr"/>
                </a:tc>
                <a:tc>
                  <a:txBody>
                    <a:bodyPr/>
                    <a:lstStyle/>
                    <a:p>
                      <a:pPr indent="26035" algn="ctr">
                        <a:lnSpc>
                          <a:spcPts val="1800"/>
                        </a:lnSpc>
                        <a:spcAft>
                          <a:spcPts val="0"/>
                        </a:spcAft>
                      </a:pPr>
                      <a:r>
                        <a:rPr lang="en-US" altLang="ja-JP" sz="1200" b="0" dirty="0" smtClean="0">
                          <a:latin typeface="Meiryo UI" panose="020B0604030504040204" pitchFamily="50" charset="-128"/>
                          <a:ea typeface="Meiryo UI" panose="020B0604030504040204" pitchFamily="50" charset="-128"/>
                        </a:rPr>
                        <a:t>42</a:t>
                      </a:r>
                      <a:r>
                        <a:rPr lang="ja-JP" altLang="en-US" sz="1200" b="0" dirty="0" smtClean="0">
                          <a:latin typeface="Meiryo UI" panose="020B0604030504040204" pitchFamily="50" charset="-128"/>
                          <a:ea typeface="Meiryo UI" panose="020B0604030504040204" pitchFamily="50" charset="-128"/>
                        </a:rPr>
                        <a:t>位</a:t>
                      </a:r>
                      <a:endParaRPr lang="ja-JP" sz="1200" b="0" dirty="0">
                        <a:latin typeface="Meiryo UI" panose="020B0604030504040204" pitchFamily="50" charset="-128"/>
                        <a:ea typeface="Meiryo UI" panose="020B0604030504040204" pitchFamily="50" charset="-128"/>
                      </a:endParaRPr>
                    </a:p>
                  </a:txBody>
                  <a:tcPr marL="50637" marR="50637" marT="0" marB="0" anchor="ctr"/>
                </a:tc>
                <a:tc>
                  <a:txBody>
                    <a:bodyPr/>
                    <a:lstStyle/>
                    <a:p>
                      <a:pPr indent="26035" algn="ctr">
                        <a:lnSpc>
                          <a:spcPts val="1800"/>
                        </a:lnSpc>
                        <a:spcAft>
                          <a:spcPts val="0"/>
                        </a:spcAft>
                      </a:pPr>
                      <a:r>
                        <a:rPr lang="en-US" altLang="ja-JP" sz="1200" b="0" dirty="0">
                          <a:latin typeface="Meiryo UI" panose="020B0604030504040204" pitchFamily="50" charset="-128"/>
                          <a:ea typeface="Meiryo UI" panose="020B0604030504040204" pitchFamily="50" charset="-128"/>
                        </a:rPr>
                        <a:t>41</a:t>
                      </a:r>
                      <a:r>
                        <a:rPr lang="ja-JP" sz="1200" b="0" dirty="0">
                          <a:latin typeface="Meiryo UI" panose="020B0604030504040204" pitchFamily="50" charset="-128"/>
                          <a:ea typeface="Meiryo UI" panose="020B0604030504040204" pitchFamily="50" charset="-128"/>
                        </a:rPr>
                        <a:t>位 </a:t>
                      </a:r>
                    </a:p>
                  </a:txBody>
                  <a:tcPr marL="50637" marR="50637" marT="0" marB="0" anchor="ctr"/>
                </a:tc>
                <a:tc>
                  <a:txBody>
                    <a:bodyPr/>
                    <a:lstStyle/>
                    <a:p>
                      <a:pPr indent="26035" algn="ctr">
                        <a:lnSpc>
                          <a:spcPts val="1800"/>
                        </a:lnSpc>
                        <a:spcAft>
                          <a:spcPts val="0"/>
                        </a:spcAft>
                      </a:pPr>
                      <a:r>
                        <a:rPr lang="en-US" altLang="ja-JP" sz="1200" b="0" dirty="0">
                          <a:latin typeface="Meiryo UI" panose="020B0604030504040204" pitchFamily="50" charset="-128"/>
                          <a:ea typeface="Meiryo UI" panose="020B0604030504040204" pitchFamily="50" charset="-128"/>
                        </a:rPr>
                        <a:t>36</a:t>
                      </a:r>
                      <a:r>
                        <a:rPr lang="ja-JP" sz="1200" b="0" dirty="0">
                          <a:latin typeface="Meiryo UI" panose="020B0604030504040204" pitchFamily="50" charset="-128"/>
                          <a:ea typeface="Meiryo UI" panose="020B0604030504040204" pitchFamily="50" charset="-128"/>
                        </a:rPr>
                        <a:t>位 </a:t>
                      </a:r>
                    </a:p>
                  </a:txBody>
                  <a:tcPr marL="50637" marR="50637" marT="0" marB="0" anchor="ctr"/>
                </a:tc>
                <a:extLst>
                  <a:ext uri="{0D108BD9-81ED-4DB2-BD59-A6C34878D82A}">
                    <a16:rowId xmlns:a16="http://schemas.microsoft.com/office/drawing/2014/main" val="3189515781"/>
                  </a:ext>
                </a:extLst>
              </a:tr>
              <a:tr h="396000">
                <a:tc vMerge="1">
                  <a:txBody>
                    <a:bodyPr/>
                    <a:lstStyle/>
                    <a:p>
                      <a:endParaRPr kumimoji="1" lang="ja-JP" altLang="en-US" dirty="0"/>
                    </a:p>
                  </a:txBody>
                  <a:tcPr/>
                </a:tc>
                <a:tc>
                  <a:txBody>
                    <a:bodyPr/>
                    <a:lstStyle/>
                    <a:p>
                      <a:pPr indent="76200" algn="ctr">
                        <a:lnSpc>
                          <a:spcPts val="1800"/>
                        </a:lnSpc>
                        <a:spcAft>
                          <a:spcPts val="0"/>
                        </a:spcAft>
                      </a:pPr>
                      <a:r>
                        <a:rPr lang="ja-JP" sz="1200" b="0"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交通・アクセス</a:t>
                      </a:r>
                      <a:endParaRPr lang="ja-JP" sz="1200" b="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50637" marR="50637" marT="0" marB="0" anchor="ctr"/>
                </a:tc>
                <a:tc>
                  <a:txBody>
                    <a:bodyPr/>
                    <a:lstStyle/>
                    <a:p>
                      <a:pPr indent="26035" algn="ctr">
                        <a:lnSpc>
                          <a:spcPts val="1800"/>
                        </a:lnSpc>
                        <a:spcAft>
                          <a:spcPts val="0"/>
                        </a:spcAft>
                      </a:pPr>
                      <a:r>
                        <a:rPr lang="en-US" altLang="ja-JP" sz="1200" b="1" dirty="0">
                          <a:latin typeface="Meiryo UI" panose="020B0604030504040204" pitchFamily="50" charset="-128"/>
                          <a:ea typeface="Meiryo UI" panose="020B0604030504040204" pitchFamily="50" charset="-128"/>
                        </a:rPr>
                        <a:t>39</a:t>
                      </a:r>
                      <a:r>
                        <a:rPr lang="ja-JP" sz="1200" b="1" dirty="0">
                          <a:latin typeface="Meiryo UI" panose="020B0604030504040204" pitchFamily="50" charset="-128"/>
                          <a:ea typeface="Meiryo UI" panose="020B0604030504040204" pitchFamily="50" charset="-128"/>
                        </a:rPr>
                        <a:t>位</a:t>
                      </a:r>
                    </a:p>
                  </a:txBody>
                  <a:tcPr marL="50637" marR="50637" marT="0" marB="0" anchor="ctr"/>
                </a:tc>
                <a:tc>
                  <a:txBody>
                    <a:bodyPr/>
                    <a:lstStyle/>
                    <a:p>
                      <a:pPr marL="0" marR="0" lvl="0" indent="26035" algn="ctr" defTabSz="914400" rtl="0" eaLnBrk="1" fontAlgn="auto" latinLnBrk="0" hangingPunct="1">
                        <a:lnSpc>
                          <a:spcPts val="1800"/>
                        </a:lnSpc>
                        <a:spcBef>
                          <a:spcPts val="0"/>
                        </a:spcBef>
                        <a:spcAft>
                          <a:spcPts val="0"/>
                        </a:spcAft>
                        <a:buClrTx/>
                        <a:buSzTx/>
                        <a:buFontTx/>
                        <a:buNone/>
                        <a:tabLst/>
                        <a:defRPr/>
                      </a:pPr>
                      <a:r>
                        <a:rPr lang="en-US" altLang="ja-JP" sz="1200" b="0" dirty="0" smtClean="0">
                          <a:latin typeface="Meiryo UI" panose="020B0604030504040204" pitchFamily="50" charset="-128"/>
                          <a:ea typeface="Meiryo UI" panose="020B0604030504040204" pitchFamily="50" charset="-128"/>
                        </a:rPr>
                        <a:t>―</a:t>
                      </a:r>
                      <a:endParaRPr lang="ja-JP" altLang="ja-JP" sz="1200" b="0" dirty="0" smtClean="0">
                        <a:latin typeface="Meiryo UI" panose="020B0604030504040204" pitchFamily="50" charset="-128"/>
                        <a:ea typeface="Meiryo UI" panose="020B0604030504040204" pitchFamily="50" charset="-128"/>
                      </a:endParaRPr>
                    </a:p>
                  </a:txBody>
                  <a:tcPr marL="50637" marR="50637" marT="0" marB="0" anchor="ctr"/>
                </a:tc>
                <a:tc>
                  <a:txBody>
                    <a:bodyPr/>
                    <a:lstStyle/>
                    <a:p>
                      <a:pPr indent="26035" algn="ctr">
                        <a:lnSpc>
                          <a:spcPts val="1800"/>
                        </a:lnSpc>
                        <a:spcAft>
                          <a:spcPts val="0"/>
                        </a:spcAft>
                      </a:pPr>
                      <a:r>
                        <a:rPr lang="en-US" altLang="ja-JP" sz="1200" b="0" dirty="0" smtClean="0">
                          <a:latin typeface="Meiryo UI" panose="020B0604030504040204" pitchFamily="50" charset="-128"/>
                          <a:ea typeface="Meiryo UI" panose="020B0604030504040204" pitchFamily="50" charset="-128"/>
                        </a:rPr>
                        <a:t>39</a:t>
                      </a:r>
                      <a:r>
                        <a:rPr lang="ja-JP" altLang="en-US" sz="1200" b="0" dirty="0" smtClean="0">
                          <a:latin typeface="Meiryo UI" panose="020B0604030504040204" pitchFamily="50" charset="-128"/>
                          <a:ea typeface="Meiryo UI" panose="020B0604030504040204" pitchFamily="50" charset="-128"/>
                        </a:rPr>
                        <a:t>位</a:t>
                      </a:r>
                      <a:endParaRPr lang="ja-JP" sz="1200" b="0" dirty="0">
                        <a:latin typeface="Meiryo UI" panose="020B0604030504040204" pitchFamily="50" charset="-128"/>
                        <a:ea typeface="Meiryo UI" panose="020B0604030504040204" pitchFamily="50" charset="-128"/>
                      </a:endParaRPr>
                    </a:p>
                  </a:txBody>
                  <a:tcPr marL="50637" marR="50637" marT="0" marB="0" anchor="ctr"/>
                </a:tc>
                <a:tc>
                  <a:txBody>
                    <a:bodyPr/>
                    <a:lstStyle/>
                    <a:p>
                      <a:pPr indent="26035" algn="ctr">
                        <a:lnSpc>
                          <a:spcPts val="1800"/>
                        </a:lnSpc>
                        <a:spcAft>
                          <a:spcPts val="0"/>
                        </a:spcAft>
                      </a:pPr>
                      <a:r>
                        <a:rPr lang="en-US" altLang="ja-JP" sz="1200" b="0" dirty="0">
                          <a:latin typeface="Meiryo UI" panose="020B0604030504040204" pitchFamily="50" charset="-128"/>
                          <a:ea typeface="Meiryo UI" panose="020B0604030504040204" pitchFamily="50" charset="-128"/>
                        </a:rPr>
                        <a:t>35</a:t>
                      </a:r>
                      <a:r>
                        <a:rPr lang="ja-JP" sz="1200" b="0" dirty="0">
                          <a:latin typeface="Meiryo UI" panose="020B0604030504040204" pitchFamily="50" charset="-128"/>
                          <a:ea typeface="Meiryo UI" panose="020B0604030504040204" pitchFamily="50" charset="-128"/>
                        </a:rPr>
                        <a:t>位</a:t>
                      </a:r>
                    </a:p>
                  </a:txBody>
                  <a:tcPr marL="50637" marR="50637" marT="0" marB="0" anchor="ctr"/>
                </a:tc>
                <a:tc>
                  <a:txBody>
                    <a:bodyPr/>
                    <a:lstStyle/>
                    <a:p>
                      <a:pPr indent="26035" algn="ctr">
                        <a:lnSpc>
                          <a:spcPts val="1800"/>
                        </a:lnSpc>
                        <a:spcAft>
                          <a:spcPts val="0"/>
                        </a:spcAft>
                      </a:pPr>
                      <a:r>
                        <a:rPr lang="en-US" altLang="ja-JP" sz="1200" b="0" dirty="0">
                          <a:latin typeface="Meiryo UI" panose="020B0604030504040204" pitchFamily="50" charset="-128"/>
                          <a:ea typeface="Meiryo UI" panose="020B0604030504040204" pitchFamily="50" charset="-128"/>
                        </a:rPr>
                        <a:t>35</a:t>
                      </a:r>
                      <a:r>
                        <a:rPr lang="ja-JP" sz="1200" b="0" dirty="0">
                          <a:latin typeface="Meiryo UI" panose="020B0604030504040204" pitchFamily="50" charset="-128"/>
                          <a:ea typeface="Meiryo UI" panose="020B0604030504040204" pitchFamily="50" charset="-128"/>
                        </a:rPr>
                        <a:t>位</a:t>
                      </a:r>
                    </a:p>
                  </a:txBody>
                  <a:tcPr marL="50637" marR="50637" marT="0" marB="0" anchor="ctr"/>
                </a:tc>
                <a:extLst>
                  <a:ext uri="{0D108BD9-81ED-4DB2-BD59-A6C34878D82A}">
                    <a16:rowId xmlns:a16="http://schemas.microsoft.com/office/drawing/2014/main" val="3726451581"/>
                  </a:ext>
                </a:extLst>
              </a:tr>
            </a:tbl>
          </a:graphicData>
        </a:graphic>
      </p:graphicFrame>
      <p:sp>
        <p:nvSpPr>
          <p:cNvPr id="21" name="正方形/長方形 20"/>
          <p:cNvSpPr/>
          <p:nvPr/>
        </p:nvSpPr>
        <p:spPr>
          <a:xfrm>
            <a:off x="6378926" y="2324323"/>
            <a:ext cx="1451852" cy="3593291"/>
          </a:xfrm>
          <a:prstGeom prst="rect">
            <a:avLst/>
          </a:prstGeom>
        </p:spPr>
        <p:txBody>
          <a:bodyPr wrap="square">
            <a:spAutoFit/>
          </a:bodyPr>
          <a:lstStyle/>
          <a:p>
            <a:pPr algn="just">
              <a:lnSpc>
                <a:spcPts val="1292"/>
              </a:lnSpc>
            </a:pPr>
            <a:r>
              <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rPr>
              <a:t>21</a:t>
            </a:r>
            <a:r>
              <a:rPr lang="ja-JP" altLang="en-US" sz="1100" kern="100" spc="-92" dirty="0">
                <a:latin typeface="Meiryo UI" panose="020B0604030504040204" pitchFamily="50" charset="-128"/>
                <a:ea typeface="Meiryo UI" panose="020B0604030504040204" pitchFamily="50" charset="-128"/>
                <a:cs typeface="Times New Roman" panose="02020603050405020304" pitchFamily="18" charset="0"/>
              </a:rPr>
              <a:t>位　フランクフルト</a:t>
            </a:r>
            <a:endPar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endParaRPr>
          </a:p>
          <a:p>
            <a:pPr algn="just">
              <a:lnSpc>
                <a:spcPts val="1292"/>
              </a:lnSpc>
            </a:pPr>
            <a:r>
              <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rPr>
              <a:t>22</a:t>
            </a:r>
            <a:r>
              <a:rPr lang="ja-JP" altLang="en-US" sz="1100" kern="100" spc="-92" dirty="0">
                <a:latin typeface="Meiryo UI" panose="020B0604030504040204" pitchFamily="50" charset="-128"/>
                <a:ea typeface="Meiryo UI" panose="020B0604030504040204" pitchFamily="50" charset="-128"/>
                <a:cs typeface="Times New Roman" panose="02020603050405020304" pitchFamily="18" charset="0"/>
              </a:rPr>
              <a:t>位　トロント　</a:t>
            </a:r>
            <a:endPar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endParaRPr>
          </a:p>
          <a:p>
            <a:pPr algn="just">
              <a:lnSpc>
                <a:spcPts val="1292"/>
              </a:lnSpc>
            </a:pPr>
            <a:r>
              <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rPr>
              <a:t>23</a:t>
            </a:r>
            <a:r>
              <a:rPr lang="ja-JP" altLang="en-US" sz="1100" kern="100" spc="-92" dirty="0">
                <a:latin typeface="Meiryo UI" panose="020B0604030504040204" pitchFamily="50" charset="-128"/>
                <a:ea typeface="Meiryo UI" panose="020B0604030504040204" pitchFamily="50" charset="-128"/>
                <a:cs typeface="Times New Roman" panose="02020603050405020304" pitchFamily="18" charset="0"/>
              </a:rPr>
              <a:t>位　</a:t>
            </a:r>
            <a:r>
              <a:rPr lang="ja-JP" altLang="en-US" sz="1100" kern="100" spc="-92" dirty="0" smtClean="0">
                <a:latin typeface="Meiryo UI" panose="020B0604030504040204" pitchFamily="50" charset="-128"/>
                <a:ea typeface="Meiryo UI" panose="020B0604030504040204" pitchFamily="50" charset="-128"/>
                <a:cs typeface="Times New Roman" panose="02020603050405020304" pitchFamily="18" charset="0"/>
              </a:rPr>
              <a:t>香港</a:t>
            </a:r>
            <a:r>
              <a:rPr lang="ja-JP" altLang="en-US" sz="1100" kern="100" spc="-92" dirty="0">
                <a:latin typeface="Meiryo UI" panose="020B0604030504040204" pitchFamily="50" charset="-128"/>
                <a:ea typeface="Meiryo UI" panose="020B0604030504040204" pitchFamily="50" charset="-128"/>
                <a:cs typeface="Times New Roman" panose="02020603050405020304" pitchFamily="18" charset="0"/>
              </a:rPr>
              <a:t>　</a:t>
            </a:r>
            <a:endPar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endParaRPr>
          </a:p>
          <a:p>
            <a:pPr algn="just">
              <a:lnSpc>
                <a:spcPts val="1292"/>
              </a:lnSpc>
            </a:pPr>
            <a:r>
              <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rPr>
              <a:t>24</a:t>
            </a:r>
            <a:r>
              <a:rPr lang="ja-JP" altLang="en-US" sz="1100" kern="100" spc="-92" dirty="0">
                <a:latin typeface="Meiryo UI" panose="020B0604030504040204" pitchFamily="50" charset="-128"/>
                <a:ea typeface="Meiryo UI" panose="020B0604030504040204" pitchFamily="50" charset="-128"/>
                <a:cs typeface="Times New Roman" panose="02020603050405020304" pitchFamily="18" charset="0"/>
              </a:rPr>
              <a:t>位　</a:t>
            </a:r>
            <a:r>
              <a:rPr lang="ja-JP" altLang="en-US" sz="1100" kern="100" spc="-92" dirty="0" smtClean="0">
                <a:latin typeface="Meiryo UI" panose="020B0604030504040204" pitchFamily="50" charset="-128"/>
                <a:ea typeface="Meiryo UI" panose="020B0604030504040204" pitchFamily="50" charset="-128"/>
                <a:cs typeface="Times New Roman" panose="02020603050405020304" pitchFamily="18" charset="0"/>
              </a:rPr>
              <a:t>サンフランシスコ</a:t>
            </a:r>
            <a:r>
              <a:rPr lang="ja-JP" altLang="en-US" sz="1100" kern="100" spc="-92" dirty="0">
                <a:latin typeface="Meiryo UI" panose="020B0604030504040204" pitchFamily="50" charset="-128"/>
                <a:ea typeface="Meiryo UI" panose="020B0604030504040204" pitchFamily="50" charset="-128"/>
                <a:cs typeface="Times New Roman" panose="02020603050405020304" pitchFamily="18" charset="0"/>
              </a:rPr>
              <a:t>　</a:t>
            </a:r>
            <a:endPar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endParaRPr>
          </a:p>
          <a:p>
            <a:pPr algn="just">
              <a:lnSpc>
                <a:spcPts val="1292"/>
              </a:lnSpc>
            </a:pPr>
            <a:r>
              <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rPr>
              <a:t>25</a:t>
            </a:r>
            <a:r>
              <a:rPr lang="ja-JP" altLang="en-US" sz="1100" kern="100" spc="-92" dirty="0">
                <a:latin typeface="Meiryo UI" panose="020B0604030504040204" pitchFamily="50" charset="-128"/>
                <a:ea typeface="Meiryo UI" panose="020B0604030504040204" pitchFamily="50" charset="-128"/>
                <a:cs typeface="Times New Roman" panose="02020603050405020304" pitchFamily="18" charset="0"/>
              </a:rPr>
              <a:t>位　シカゴ</a:t>
            </a:r>
            <a:endPar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endParaRPr>
          </a:p>
          <a:p>
            <a:pPr algn="just">
              <a:lnSpc>
                <a:spcPts val="1292"/>
              </a:lnSpc>
            </a:pPr>
            <a:r>
              <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rPr>
              <a:t>26</a:t>
            </a:r>
            <a:r>
              <a:rPr lang="ja-JP" altLang="en-US" sz="1100" kern="100" spc="-92" dirty="0">
                <a:latin typeface="Meiryo UI" panose="020B0604030504040204" pitchFamily="50" charset="-128"/>
                <a:ea typeface="Meiryo UI" panose="020B0604030504040204" pitchFamily="50" charset="-128"/>
                <a:cs typeface="Times New Roman" panose="02020603050405020304" pitchFamily="18" charset="0"/>
              </a:rPr>
              <a:t>位　ブリュッセル　</a:t>
            </a:r>
            <a:endPar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endParaRPr>
          </a:p>
          <a:p>
            <a:pPr algn="just">
              <a:lnSpc>
                <a:spcPts val="1292"/>
              </a:lnSpc>
            </a:pPr>
            <a:r>
              <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rPr>
              <a:t>27</a:t>
            </a:r>
            <a:r>
              <a:rPr lang="ja-JP" altLang="en-US" sz="1100" kern="100" spc="-92" dirty="0">
                <a:latin typeface="Meiryo UI" panose="020B0604030504040204" pitchFamily="50" charset="-128"/>
                <a:ea typeface="Meiryo UI" panose="020B0604030504040204" pitchFamily="50" charset="-128"/>
                <a:cs typeface="Times New Roman" panose="02020603050405020304" pitchFamily="18" charset="0"/>
              </a:rPr>
              <a:t>位　ボストン　</a:t>
            </a:r>
            <a:endPar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endParaRPr>
          </a:p>
          <a:p>
            <a:pPr algn="just">
              <a:lnSpc>
                <a:spcPts val="1292"/>
              </a:lnSpc>
            </a:pPr>
            <a:r>
              <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rPr>
              <a:t>28</a:t>
            </a:r>
            <a:r>
              <a:rPr lang="ja-JP" altLang="en-US" sz="1100" kern="100" spc="-92" dirty="0">
                <a:latin typeface="Meiryo UI" panose="020B0604030504040204" pitchFamily="50" charset="-128"/>
                <a:ea typeface="Meiryo UI" panose="020B0604030504040204" pitchFamily="50" charset="-128"/>
                <a:cs typeface="Times New Roman" panose="02020603050405020304" pitchFamily="18" charset="0"/>
              </a:rPr>
              <a:t>位　ヘルシンキ</a:t>
            </a:r>
            <a:endPar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endParaRPr>
          </a:p>
          <a:p>
            <a:pPr algn="just">
              <a:lnSpc>
                <a:spcPts val="1292"/>
              </a:lnSpc>
            </a:pPr>
            <a:r>
              <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rPr>
              <a:t>29</a:t>
            </a:r>
            <a:r>
              <a:rPr lang="ja-JP" altLang="en-US" sz="1100" kern="100" spc="-92" dirty="0">
                <a:latin typeface="Meiryo UI" panose="020B0604030504040204" pitchFamily="50" charset="-128"/>
                <a:ea typeface="Meiryo UI" panose="020B0604030504040204" pitchFamily="50" charset="-128"/>
                <a:cs typeface="Times New Roman" panose="02020603050405020304" pitchFamily="18" charset="0"/>
              </a:rPr>
              <a:t>位　ミラノ　</a:t>
            </a:r>
            <a:endPar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endParaRPr>
          </a:p>
          <a:p>
            <a:pPr algn="just">
              <a:lnSpc>
                <a:spcPts val="1292"/>
              </a:lnSpc>
            </a:pPr>
            <a:r>
              <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rPr>
              <a:t>30</a:t>
            </a:r>
            <a:r>
              <a:rPr lang="ja-JP" altLang="en-US" sz="1100" kern="100" spc="-92" dirty="0">
                <a:latin typeface="Meiryo UI" panose="020B0604030504040204" pitchFamily="50" charset="-128"/>
                <a:ea typeface="Meiryo UI" panose="020B0604030504040204" pitchFamily="50" charset="-128"/>
                <a:cs typeface="Times New Roman" panose="02020603050405020304" pitchFamily="18" charset="0"/>
              </a:rPr>
              <a:t>位　ダブリン　</a:t>
            </a:r>
            <a:endPar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endParaRPr>
          </a:p>
          <a:p>
            <a:pPr algn="just">
              <a:lnSpc>
                <a:spcPts val="1292"/>
              </a:lnSpc>
            </a:pPr>
            <a:endPar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endParaRPr>
          </a:p>
          <a:p>
            <a:pPr algn="just">
              <a:lnSpc>
                <a:spcPts val="1292"/>
              </a:lnSpc>
            </a:pPr>
            <a:r>
              <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rPr>
              <a:t>31</a:t>
            </a:r>
            <a:r>
              <a:rPr lang="ja-JP" altLang="en-US" sz="1100" kern="100" spc="-92" dirty="0">
                <a:latin typeface="Meiryo UI" panose="020B0604030504040204" pitchFamily="50" charset="-128"/>
                <a:ea typeface="Meiryo UI" panose="020B0604030504040204" pitchFamily="50" charset="-128"/>
                <a:cs typeface="Times New Roman" panose="02020603050405020304" pitchFamily="18" charset="0"/>
              </a:rPr>
              <a:t>位　ジュネーブ</a:t>
            </a:r>
            <a:endPar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endParaRPr>
          </a:p>
          <a:p>
            <a:pPr algn="just">
              <a:lnSpc>
                <a:spcPts val="1292"/>
              </a:lnSpc>
            </a:pPr>
            <a:r>
              <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rPr>
              <a:t>32</a:t>
            </a:r>
            <a:r>
              <a:rPr lang="ja-JP" altLang="en-US" sz="1100" kern="100" spc="-92" dirty="0">
                <a:latin typeface="Meiryo UI" panose="020B0604030504040204" pitchFamily="50" charset="-128"/>
                <a:ea typeface="Meiryo UI" panose="020B0604030504040204" pitchFamily="50" charset="-128"/>
                <a:cs typeface="Times New Roman" panose="02020603050405020304" pitchFamily="18" charset="0"/>
              </a:rPr>
              <a:t>位　イスタンブール　</a:t>
            </a:r>
            <a:endPar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endParaRPr>
          </a:p>
          <a:p>
            <a:pPr algn="just">
              <a:lnSpc>
                <a:spcPts val="1292"/>
              </a:lnSpc>
            </a:pPr>
            <a:r>
              <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rPr>
              <a:t>33</a:t>
            </a:r>
            <a:r>
              <a:rPr lang="ja-JP" altLang="en-US" sz="1100" kern="100" spc="-92" dirty="0">
                <a:latin typeface="Meiryo UI" panose="020B0604030504040204" pitchFamily="50" charset="-128"/>
                <a:ea typeface="Meiryo UI" panose="020B0604030504040204" pitchFamily="50" charset="-128"/>
                <a:cs typeface="Times New Roman" panose="02020603050405020304" pitchFamily="18" charset="0"/>
              </a:rPr>
              <a:t>位　モスクワ</a:t>
            </a:r>
            <a:endPar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endParaRPr>
          </a:p>
          <a:p>
            <a:pPr algn="just">
              <a:lnSpc>
                <a:spcPts val="1292"/>
              </a:lnSpc>
            </a:pPr>
            <a:r>
              <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rPr>
              <a:t>34</a:t>
            </a:r>
            <a:r>
              <a:rPr lang="ja-JP" altLang="en-US" sz="1100" kern="100" spc="-92" dirty="0">
                <a:latin typeface="Meiryo UI" panose="020B0604030504040204" pitchFamily="50" charset="-128"/>
                <a:ea typeface="Meiryo UI" panose="020B0604030504040204" pitchFamily="50" charset="-128"/>
                <a:cs typeface="Times New Roman" panose="02020603050405020304" pitchFamily="18" charset="0"/>
              </a:rPr>
              <a:t>位　バンクーバー　</a:t>
            </a:r>
            <a:endPar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endParaRPr>
          </a:p>
          <a:p>
            <a:pPr algn="just">
              <a:lnSpc>
                <a:spcPts val="1292"/>
              </a:lnSpc>
            </a:pPr>
            <a:r>
              <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rPr>
              <a:t>35</a:t>
            </a:r>
            <a:r>
              <a:rPr lang="ja-JP" altLang="en-US" sz="1100" kern="100" spc="-92" dirty="0">
                <a:latin typeface="Meiryo UI" panose="020B0604030504040204" pitchFamily="50" charset="-128"/>
                <a:ea typeface="Meiryo UI" panose="020B0604030504040204" pitchFamily="50" charset="-128"/>
                <a:cs typeface="Times New Roman" panose="02020603050405020304" pitchFamily="18" charset="0"/>
              </a:rPr>
              <a:t>位　</a:t>
            </a:r>
            <a:r>
              <a:rPr lang="ja-JP" altLang="en-US" sz="1100" kern="100" spc="-92" dirty="0" smtClean="0">
                <a:latin typeface="Meiryo UI" panose="020B0604030504040204" pitchFamily="50" charset="-128"/>
                <a:ea typeface="Meiryo UI" panose="020B0604030504040204" pitchFamily="50" charset="-128"/>
                <a:cs typeface="Times New Roman" panose="02020603050405020304" pitchFamily="18" charset="0"/>
              </a:rPr>
              <a:t>ワシントン</a:t>
            </a:r>
            <a:r>
              <a:rPr lang="en-US" altLang="ja-JP" sz="1100" kern="100" spc="-92" dirty="0" smtClean="0">
                <a:latin typeface="Meiryo UI" panose="020B0604030504040204" pitchFamily="50" charset="-128"/>
                <a:ea typeface="Meiryo UI" panose="020B0604030504040204" pitchFamily="50" charset="-128"/>
                <a:cs typeface="Times New Roman" panose="02020603050405020304" pitchFamily="18" charset="0"/>
              </a:rPr>
              <a:t>DC</a:t>
            </a:r>
            <a:endPar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endParaRPr>
          </a:p>
          <a:p>
            <a:pPr algn="just">
              <a:lnSpc>
                <a:spcPts val="1292"/>
              </a:lnSpc>
            </a:pPr>
            <a:r>
              <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rPr>
              <a:t>36</a:t>
            </a:r>
            <a:r>
              <a:rPr lang="ja-JP" altLang="en-US" sz="1100" kern="100" spc="-92" dirty="0">
                <a:latin typeface="Meiryo UI" panose="020B0604030504040204" pitchFamily="50" charset="-128"/>
                <a:ea typeface="Meiryo UI" panose="020B0604030504040204" pitchFamily="50" charset="-128"/>
                <a:cs typeface="Times New Roman" panose="02020603050405020304" pitchFamily="18" charset="0"/>
              </a:rPr>
              <a:t>位　台北</a:t>
            </a:r>
            <a:endPar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endParaRPr>
          </a:p>
          <a:p>
            <a:pPr algn="just">
              <a:lnSpc>
                <a:spcPts val="1292"/>
              </a:lnSpc>
            </a:pPr>
            <a:r>
              <a:rPr lang="en-US" altLang="ja-JP" sz="1100" b="1" u="sng" kern="100" spc="-92" dirty="0">
                <a:latin typeface="Meiryo UI" panose="020B0604030504040204" pitchFamily="50" charset="-128"/>
                <a:ea typeface="Meiryo UI" panose="020B0604030504040204" pitchFamily="50" charset="-128"/>
                <a:cs typeface="Times New Roman" panose="02020603050405020304" pitchFamily="18" charset="0"/>
              </a:rPr>
              <a:t>37</a:t>
            </a:r>
            <a:r>
              <a:rPr lang="ja-JP" altLang="en-US" sz="1100" b="1" u="sng" kern="100" spc="-92" dirty="0">
                <a:latin typeface="Meiryo UI" panose="020B0604030504040204" pitchFamily="50" charset="-128"/>
                <a:ea typeface="Meiryo UI" panose="020B0604030504040204" pitchFamily="50" charset="-128"/>
                <a:cs typeface="Times New Roman" panose="02020603050405020304" pitchFamily="18" charset="0"/>
              </a:rPr>
              <a:t>位　大阪</a:t>
            </a:r>
            <a:endParaRPr lang="en-US" altLang="ja-JP" sz="1100" b="1" u="sng" kern="100" spc="-92" dirty="0">
              <a:latin typeface="Meiryo UI" panose="020B0604030504040204" pitchFamily="50" charset="-128"/>
              <a:ea typeface="Meiryo UI" panose="020B0604030504040204" pitchFamily="50" charset="-128"/>
              <a:cs typeface="Times New Roman" panose="02020603050405020304" pitchFamily="18" charset="0"/>
            </a:endParaRPr>
          </a:p>
          <a:p>
            <a:pPr algn="just">
              <a:lnSpc>
                <a:spcPts val="1292"/>
              </a:lnSpc>
            </a:pPr>
            <a:r>
              <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rPr>
              <a:t>38</a:t>
            </a:r>
            <a:r>
              <a:rPr lang="ja-JP" altLang="en-US" sz="1100" kern="100" spc="-92" dirty="0">
                <a:latin typeface="Meiryo UI" panose="020B0604030504040204" pitchFamily="50" charset="-128"/>
                <a:ea typeface="Meiryo UI" panose="020B0604030504040204" pitchFamily="50" charset="-128"/>
                <a:cs typeface="Times New Roman" panose="02020603050405020304" pitchFamily="18" charset="0"/>
              </a:rPr>
              <a:t>位　サンパウロ</a:t>
            </a:r>
            <a:endPar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endParaRPr>
          </a:p>
          <a:p>
            <a:pPr algn="just">
              <a:lnSpc>
                <a:spcPts val="1292"/>
              </a:lnSpc>
            </a:pPr>
            <a:r>
              <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rPr>
              <a:t>39</a:t>
            </a:r>
            <a:r>
              <a:rPr lang="ja-JP" altLang="en-US" sz="1100" kern="100" spc="-92" dirty="0">
                <a:latin typeface="Meiryo UI" panose="020B0604030504040204" pitchFamily="50" charset="-128"/>
                <a:ea typeface="Meiryo UI" panose="020B0604030504040204" pitchFamily="50" charset="-128"/>
                <a:cs typeface="Times New Roman" panose="02020603050405020304" pitchFamily="18" charset="0"/>
              </a:rPr>
              <a:t>位　テルアビブ　</a:t>
            </a:r>
            <a:endPar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endParaRPr>
          </a:p>
          <a:p>
            <a:pPr algn="just">
              <a:lnSpc>
                <a:spcPts val="1292"/>
              </a:lnSpc>
            </a:pPr>
            <a:r>
              <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rPr>
              <a:t>40</a:t>
            </a:r>
            <a:r>
              <a:rPr lang="ja-JP" altLang="en-US" sz="1100" kern="100" spc="-92" dirty="0">
                <a:latin typeface="Meiryo UI" panose="020B0604030504040204" pitchFamily="50" charset="-128"/>
                <a:ea typeface="Meiryo UI" panose="020B0604030504040204" pitchFamily="50" charset="-128"/>
                <a:cs typeface="Times New Roman" panose="02020603050405020304" pitchFamily="18" charset="0"/>
              </a:rPr>
              <a:t>位　バンコク</a:t>
            </a:r>
            <a:endPar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endParaRPr>
          </a:p>
        </p:txBody>
      </p:sp>
      <p:sp>
        <p:nvSpPr>
          <p:cNvPr id="22" name="正方形/長方形 21"/>
          <p:cNvSpPr/>
          <p:nvPr/>
        </p:nvSpPr>
        <p:spPr>
          <a:xfrm>
            <a:off x="7700122" y="2332254"/>
            <a:ext cx="1408382" cy="1426031"/>
          </a:xfrm>
          <a:prstGeom prst="rect">
            <a:avLst/>
          </a:prstGeom>
        </p:spPr>
        <p:txBody>
          <a:bodyPr wrap="square">
            <a:spAutoFit/>
          </a:bodyPr>
          <a:lstStyle/>
          <a:p>
            <a:pPr algn="just">
              <a:lnSpc>
                <a:spcPts val="1292"/>
              </a:lnSpc>
            </a:pPr>
            <a:r>
              <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rPr>
              <a:t>41</a:t>
            </a:r>
            <a:r>
              <a:rPr lang="ja-JP" altLang="en-US" sz="1100" kern="100" spc="-92" dirty="0">
                <a:latin typeface="Meiryo UI" panose="020B0604030504040204" pitchFamily="50" charset="-128"/>
                <a:ea typeface="Meiryo UI" panose="020B0604030504040204" pitchFamily="50" charset="-128"/>
                <a:cs typeface="Times New Roman" panose="02020603050405020304" pitchFamily="18" charset="0"/>
              </a:rPr>
              <a:t>位　クアラルンプール　</a:t>
            </a:r>
            <a:endPar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endParaRPr>
          </a:p>
          <a:p>
            <a:pPr algn="just">
              <a:lnSpc>
                <a:spcPts val="1292"/>
              </a:lnSpc>
            </a:pPr>
            <a:r>
              <a:rPr lang="en-US" altLang="ja-JP" sz="1100" b="1" u="sng" kern="100" spc="-92" dirty="0">
                <a:latin typeface="Meiryo UI" panose="020B0604030504040204" pitchFamily="50" charset="-128"/>
                <a:ea typeface="Meiryo UI" panose="020B0604030504040204" pitchFamily="50" charset="-128"/>
                <a:cs typeface="Times New Roman" panose="02020603050405020304" pitchFamily="18" charset="0"/>
              </a:rPr>
              <a:t>42</a:t>
            </a:r>
            <a:r>
              <a:rPr lang="ja-JP" altLang="en-US" sz="1100" b="1" u="sng" kern="100" spc="-92" dirty="0">
                <a:latin typeface="Meiryo UI" panose="020B0604030504040204" pitchFamily="50" charset="-128"/>
                <a:ea typeface="Meiryo UI" panose="020B0604030504040204" pitchFamily="50" charset="-128"/>
                <a:cs typeface="Times New Roman" panose="02020603050405020304" pitchFamily="18" charset="0"/>
              </a:rPr>
              <a:t>位　福岡　</a:t>
            </a:r>
            <a:endParaRPr lang="en-US" altLang="ja-JP" sz="1100" b="1" u="sng" kern="100" spc="-92" dirty="0">
              <a:latin typeface="Meiryo UI" panose="020B0604030504040204" pitchFamily="50" charset="-128"/>
              <a:ea typeface="Meiryo UI" panose="020B0604030504040204" pitchFamily="50" charset="-128"/>
              <a:cs typeface="Times New Roman" panose="02020603050405020304" pitchFamily="18" charset="0"/>
            </a:endParaRPr>
          </a:p>
          <a:p>
            <a:pPr algn="just">
              <a:lnSpc>
                <a:spcPts val="1292"/>
              </a:lnSpc>
            </a:pPr>
            <a:r>
              <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rPr>
              <a:t>43</a:t>
            </a:r>
            <a:r>
              <a:rPr lang="ja-JP" altLang="en-US" sz="1100" kern="100" spc="-92" dirty="0">
                <a:latin typeface="Meiryo UI" panose="020B0604030504040204" pitchFamily="50" charset="-128"/>
                <a:ea typeface="Meiryo UI" panose="020B0604030504040204" pitchFamily="50" charset="-128"/>
                <a:cs typeface="Times New Roman" panose="02020603050405020304" pitchFamily="18" charset="0"/>
              </a:rPr>
              <a:t>位　</a:t>
            </a:r>
            <a:r>
              <a:rPr lang="ja-JP" altLang="en-US" sz="1100" kern="100" spc="-92" dirty="0" smtClean="0">
                <a:latin typeface="Meiryo UI" panose="020B0604030504040204" pitchFamily="50" charset="-128"/>
                <a:ea typeface="Meiryo UI" panose="020B0604030504040204" pitchFamily="50" charset="-128"/>
                <a:cs typeface="Times New Roman" panose="02020603050405020304" pitchFamily="18" charset="0"/>
              </a:rPr>
              <a:t>ブエノス</a:t>
            </a:r>
            <a:r>
              <a:rPr lang="ja-JP" altLang="en-US" sz="1100" kern="100" spc="-92" dirty="0">
                <a:latin typeface="Meiryo UI" panose="020B0604030504040204" pitchFamily="50" charset="-128"/>
                <a:ea typeface="Meiryo UI" panose="020B0604030504040204" pitchFamily="50" charset="-128"/>
                <a:cs typeface="Times New Roman" panose="02020603050405020304" pitchFamily="18" charset="0"/>
              </a:rPr>
              <a:t>・</a:t>
            </a:r>
            <a:r>
              <a:rPr lang="ja-JP" altLang="en-US" sz="1100" kern="100" spc="-92" dirty="0" smtClean="0">
                <a:latin typeface="Meiryo UI" panose="020B0604030504040204" pitchFamily="50" charset="-128"/>
                <a:ea typeface="Meiryo UI" panose="020B0604030504040204" pitchFamily="50" charset="-128"/>
                <a:cs typeface="Times New Roman" panose="02020603050405020304" pitchFamily="18" charset="0"/>
              </a:rPr>
              <a:t>アイレス</a:t>
            </a:r>
            <a:endPar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endParaRPr>
          </a:p>
          <a:p>
            <a:pPr algn="just">
              <a:lnSpc>
                <a:spcPts val="1292"/>
              </a:lnSpc>
            </a:pPr>
            <a:r>
              <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rPr>
              <a:t>44</a:t>
            </a:r>
            <a:r>
              <a:rPr lang="ja-JP" altLang="en-US" sz="1100" kern="100" spc="-92" dirty="0">
                <a:latin typeface="Meiryo UI" panose="020B0604030504040204" pitchFamily="50" charset="-128"/>
                <a:ea typeface="Meiryo UI" panose="020B0604030504040204" pitchFamily="50" charset="-128"/>
                <a:cs typeface="Times New Roman" panose="02020603050405020304" pitchFamily="18" charset="0"/>
              </a:rPr>
              <a:t>位　メキシコシティ</a:t>
            </a:r>
            <a:endPar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endParaRPr>
          </a:p>
          <a:p>
            <a:pPr algn="just">
              <a:lnSpc>
                <a:spcPts val="1292"/>
              </a:lnSpc>
            </a:pPr>
            <a:r>
              <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rPr>
              <a:t>45</a:t>
            </a:r>
            <a:r>
              <a:rPr lang="ja-JP" altLang="en-US" sz="1100" kern="100" spc="-92" dirty="0">
                <a:latin typeface="Meiryo UI" panose="020B0604030504040204" pitchFamily="50" charset="-128"/>
                <a:ea typeface="Meiryo UI" panose="020B0604030504040204" pitchFamily="50" charset="-128"/>
                <a:cs typeface="Times New Roman" panose="02020603050405020304" pitchFamily="18" charset="0"/>
              </a:rPr>
              <a:t>位　ジャカルタ</a:t>
            </a:r>
            <a:endPar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endParaRPr>
          </a:p>
          <a:p>
            <a:pPr algn="just">
              <a:lnSpc>
                <a:spcPts val="1292"/>
              </a:lnSpc>
            </a:pPr>
            <a:r>
              <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rPr>
              <a:t>46</a:t>
            </a:r>
            <a:r>
              <a:rPr lang="ja-JP" altLang="en-US" sz="1100" kern="100" spc="-92" dirty="0">
                <a:latin typeface="Meiryo UI" panose="020B0604030504040204" pitchFamily="50" charset="-128"/>
                <a:ea typeface="Meiryo UI" panose="020B0604030504040204" pitchFamily="50" charset="-128"/>
                <a:cs typeface="Times New Roman" panose="02020603050405020304" pitchFamily="18" charset="0"/>
              </a:rPr>
              <a:t>位　カイロ　</a:t>
            </a:r>
            <a:endPar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endParaRPr>
          </a:p>
          <a:p>
            <a:pPr algn="just">
              <a:lnSpc>
                <a:spcPts val="1292"/>
              </a:lnSpc>
            </a:pPr>
            <a:r>
              <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rPr>
              <a:t>47</a:t>
            </a:r>
            <a:r>
              <a:rPr lang="ja-JP" altLang="en-US" sz="1100" kern="100" spc="-92" dirty="0">
                <a:latin typeface="Meiryo UI" panose="020B0604030504040204" pitchFamily="50" charset="-128"/>
                <a:ea typeface="Meiryo UI" panose="020B0604030504040204" pitchFamily="50" charset="-128"/>
                <a:cs typeface="Times New Roman" panose="02020603050405020304" pitchFamily="18" charset="0"/>
              </a:rPr>
              <a:t>位　ヨハネスブルグ　</a:t>
            </a:r>
            <a:endPar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endParaRPr>
          </a:p>
          <a:p>
            <a:pPr algn="just">
              <a:lnSpc>
                <a:spcPts val="1292"/>
              </a:lnSpc>
            </a:pPr>
            <a:r>
              <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rPr>
              <a:t>48</a:t>
            </a:r>
            <a:r>
              <a:rPr lang="ja-JP" altLang="en-US" sz="1100" kern="100" spc="-92" dirty="0">
                <a:latin typeface="Meiryo UI" panose="020B0604030504040204" pitchFamily="50" charset="-128"/>
                <a:ea typeface="Meiryo UI" panose="020B0604030504040204" pitchFamily="50" charset="-128"/>
                <a:cs typeface="Times New Roman" panose="02020603050405020304" pitchFamily="18" charset="0"/>
              </a:rPr>
              <a:t>位　ムンバイ</a:t>
            </a:r>
            <a:endPar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endParaRPr>
          </a:p>
        </p:txBody>
      </p:sp>
      <p:sp>
        <p:nvSpPr>
          <p:cNvPr id="24" name="正方形/長方形 23"/>
          <p:cNvSpPr/>
          <p:nvPr/>
        </p:nvSpPr>
        <p:spPr>
          <a:xfrm>
            <a:off x="5039769" y="2324323"/>
            <a:ext cx="1512168" cy="3593291"/>
          </a:xfrm>
          <a:prstGeom prst="rect">
            <a:avLst/>
          </a:prstGeom>
        </p:spPr>
        <p:txBody>
          <a:bodyPr wrap="square">
            <a:spAutoFit/>
          </a:bodyPr>
          <a:lstStyle/>
          <a:p>
            <a:pPr algn="just">
              <a:lnSpc>
                <a:spcPts val="1292"/>
              </a:lnSpc>
            </a:pPr>
            <a:r>
              <a:rPr lang="ja-JP" altLang="ja-JP" sz="1100" kern="100" spc="-92" dirty="0">
                <a:latin typeface="Meiryo UI" panose="020B0604030504040204" pitchFamily="50" charset="-128"/>
                <a:ea typeface="Meiryo UI" panose="020B0604030504040204" pitchFamily="50" charset="-128"/>
                <a:cs typeface="Times New Roman" panose="02020603050405020304" pitchFamily="18" charset="0"/>
              </a:rPr>
              <a:t>１</a:t>
            </a:r>
            <a:r>
              <a:rPr lang="ja-JP" altLang="en-US" sz="1100" kern="100" spc="-92" dirty="0">
                <a:latin typeface="Meiryo UI" panose="020B0604030504040204" pitchFamily="50" charset="-128"/>
                <a:ea typeface="Meiryo UI" panose="020B0604030504040204" pitchFamily="50" charset="-128"/>
                <a:cs typeface="Times New Roman" panose="02020603050405020304" pitchFamily="18" charset="0"/>
              </a:rPr>
              <a:t>位</a:t>
            </a:r>
            <a:r>
              <a:rPr lang="ja-JP" altLang="ja-JP" sz="1100" kern="100" spc="-92" dirty="0">
                <a:latin typeface="Meiryo UI" panose="020B0604030504040204" pitchFamily="50" charset="-128"/>
                <a:ea typeface="Meiryo UI" panose="020B0604030504040204" pitchFamily="50" charset="-128"/>
                <a:cs typeface="Times New Roman" panose="02020603050405020304" pitchFamily="18" charset="0"/>
              </a:rPr>
              <a:t>　ロンドン　</a:t>
            </a:r>
            <a:endPar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endParaRPr>
          </a:p>
          <a:p>
            <a:pPr algn="just">
              <a:lnSpc>
                <a:spcPts val="1292"/>
              </a:lnSpc>
            </a:pPr>
            <a:r>
              <a:rPr lang="ja-JP" altLang="ja-JP" sz="1100" kern="100" spc="-92" dirty="0">
                <a:latin typeface="Meiryo UI" panose="020B0604030504040204" pitchFamily="50" charset="-128"/>
                <a:ea typeface="Meiryo UI" panose="020B0604030504040204" pitchFamily="50" charset="-128"/>
                <a:cs typeface="Times New Roman" panose="02020603050405020304" pitchFamily="18" charset="0"/>
              </a:rPr>
              <a:t>２</a:t>
            </a:r>
            <a:r>
              <a:rPr lang="ja-JP" altLang="en-US" sz="1100" kern="100" spc="-92" dirty="0">
                <a:latin typeface="Meiryo UI" panose="020B0604030504040204" pitchFamily="50" charset="-128"/>
                <a:ea typeface="Meiryo UI" panose="020B0604030504040204" pitchFamily="50" charset="-128"/>
                <a:cs typeface="Times New Roman" panose="02020603050405020304" pitchFamily="18" charset="0"/>
              </a:rPr>
              <a:t>位</a:t>
            </a:r>
            <a:r>
              <a:rPr lang="ja-JP" altLang="ja-JP" sz="1100" kern="100" spc="-92" dirty="0">
                <a:latin typeface="Meiryo UI" panose="020B0604030504040204" pitchFamily="50" charset="-128"/>
                <a:ea typeface="Meiryo UI" panose="020B0604030504040204" pitchFamily="50" charset="-128"/>
                <a:cs typeface="Times New Roman" panose="02020603050405020304" pitchFamily="18" charset="0"/>
              </a:rPr>
              <a:t>　ニューヨーク　</a:t>
            </a:r>
            <a:endPar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endParaRPr>
          </a:p>
          <a:p>
            <a:pPr algn="just">
              <a:lnSpc>
                <a:spcPts val="1292"/>
              </a:lnSpc>
            </a:pPr>
            <a:r>
              <a:rPr lang="ja-JP" altLang="ja-JP" sz="1100" b="1" u="sng" kern="100" spc="-92" dirty="0">
                <a:latin typeface="Meiryo UI" panose="020B0604030504040204" pitchFamily="50" charset="-128"/>
                <a:ea typeface="Meiryo UI" panose="020B0604030504040204" pitchFamily="50" charset="-128"/>
                <a:cs typeface="Times New Roman" panose="02020603050405020304" pitchFamily="18" charset="0"/>
              </a:rPr>
              <a:t>３</a:t>
            </a:r>
            <a:r>
              <a:rPr lang="ja-JP" altLang="en-US" sz="1100" b="1" u="sng" kern="100" spc="-92" dirty="0">
                <a:latin typeface="Meiryo UI" panose="020B0604030504040204" pitchFamily="50" charset="-128"/>
                <a:ea typeface="Meiryo UI" panose="020B0604030504040204" pitchFamily="50" charset="-128"/>
                <a:cs typeface="Times New Roman" panose="02020603050405020304" pitchFamily="18" charset="0"/>
              </a:rPr>
              <a:t>位</a:t>
            </a:r>
            <a:r>
              <a:rPr lang="ja-JP" altLang="ja-JP" sz="1100" b="1" u="sng" kern="100" spc="-92" dirty="0">
                <a:latin typeface="Meiryo UI" panose="020B0604030504040204" pitchFamily="50" charset="-128"/>
                <a:ea typeface="Meiryo UI" panose="020B0604030504040204" pitchFamily="50" charset="-128"/>
                <a:cs typeface="Times New Roman" panose="02020603050405020304" pitchFamily="18" charset="0"/>
              </a:rPr>
              <a:t>　東京</a:t>
            </a:r>
            <a:r>
              <a:rPr lang="ja-JP" altLang="ja-JP" sz="1100" u="sng" kern="100" spc="-92" dirty="0">
                <a:latin typeface="Meiryo UI" panose="020B0604030504040204" pitchFamily="50" charset="-128"/>
                <a:ea typeface="Meiryo UI" panose="020B0604030504040204" pitchFamily="50" charset="-128"/>
                <a:cs typeface="Times New Roman" panose="02020603050405020304" pitchFamily="18" charset="0"/>
              </a:rPr>
              <a:t>　</a:t>
            </a:r>
            <a:endParaRPr lang="en-US" altLang="ja-JP" sz="1100" u="sng" kern="100" spc="-92" dirty="0">
              <a:latin typeface="Meiryo UI" panose="020B0604030504040204" pitchFamily="50" charset="-128"/>
              <a:ea typeface="Meiryo UI" panose="020B0604030504040204" pitchFamily="50" charset="-128"/>
              <a:cs typeface="Times New Roman" panose="02020603050405020304" pitchFamily="18" charset="0"/>
            </a:endParaRPr>
          </a:p>
          <a:p>
            <a:pPr algn="just">
              <a:lnSpc>
                <a:spcPts val="1292"/>
              </a:lnSpc>
            </a:pPr>
            <a:r>
              <a:rPr lang="ja-JP" altLang="ja-JP" sz="1100" kern="100" spc="-92" dirty="0">
                <a:latin typeface="Meiryo UI" panose="020B0604030504040204" pitchFamily="50" charset="-128"/>
                <a:ea typeface="Meiryo UI" panose="020B0604030504040204" pitchFamily="50" charset="-128"/>
                <a:cs typeface="Times New Roman" panose="02020603050405020304" pitchFamily="18" charset="0"/>
              </a:rPr>
              <a:t>４</a:t>
            </a:r>
            <a:r>
              <a:rPr lang="ja-JP" altLang="en-US" sz="1100" kern="100" spc="-92" dirty="0">
                <a:latin typeface="Meiryo UI" panose="020B0604030504040204" pitchFamily="50" charset="-128"/>
                <a:ea typeface="Meiryo UI" panose="020B0604030504040204" pitchFamily="50" charset="-128"/>
                <a:cs typeface="Times New Roman" panose="02020603050405020304" pitchFamily="18" charset="0"/>
              </a:rPr>
              <a:t>位</a:t>
            </a:r>
            <a:r>
              <a:rPr lang="ja-JP" altLang="ja-JP" sz="1100" kern="100" spc="-92" dirty="0">
                <a:latin typeface="Meiryo UI" panose="020B0604030504040204" pitchFamily="50" charset="-128"/>
                <a:ea typeface="Meiryo UI" panose="020B0604030504040204" pitchFamily="50" charset="-128"/>
                <a:cs typeface="Times New Roman" panose="02020603050405020304" pitchFamily="18" charset="0"/>
              </a:rPr>
              <a:t>　パリ　</a:t>
            </a:r>
            <a:endPar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endParaRPr>
          </a:p>
          <a:p>
            <a:pPr algn="just">
              <a:lnSpc>
                <a:spcPts val="1292"/>
              </a:lnSpc>
            </a:pPr>
            <a:r>
              <a:rPr lang="ja-JP" altLang="ja-JP" sz="1100" kern="100" spc="-92" dirty="0">
                <a:latin typeface="Meiryo UI" panose="020B0604030504040204" pitchFamily="50" charset="-128"/>
                <a:ea typeface="Meiryo UI" panose="020B0604030504040204" pitchFamily="50" charset="-128"/>
                <a:cs typeface="Times New Roman" panose="02020603050405020304" pitchFamily="18" charset="0"/>
              </a:rPr>
              <a:t>５</a:t>
            </a:r>
            <a:r>
              <a:rPr lang="ja-JP" altLang="en-US" sz="1100" kern="100" spc="-92" dirty="0">
                <a:latin typeface="Meiryo UI" panose="020B0604030504040204" pitchFamily="50" charset="-128"/>
                <a:ea typeface="Meiryo UI" panose="020B0604030504040204" pitchFamily="50" charset="-128"/>
                <a:cs typeface="Times New Roman" panose="02020603050405020304" pitchFamily="18" charset="0"/>
              </a:rPr>
              <a:t>位</a:t>
            </a:r>
            <a:r>
              <a:rPr lang="ja-JP" altLang="ja-JP" sz="1100" kern="100" spc="-92" dirty="0">
                <a:latin typeface="Meiryo UI" panose="020B0604030504040204" pitchFamily="50" charset="-128"/>
                <a:ea typeface="Meiryo UI" panose="020B0604030504040204" pitchFamily="50" charset="-128"/>
                <a:cs typeface="Times New Roman" panose="02020603050405020304" pitchFamily="18" charset="0"/>
              </a:rPr>
              <a:t>　シンガポール</a:t>
            </a:r>
            <a:r>
              <a:rPr lang="ja-JP" altLang="en-US" sz="1100" kern="100" spc="-92" dirty="0">
                <a:latin typeface="Meiryo UI" panose="020B0604030504040204" pitchFamily="50" charset="-128"/>
                <a:ea typeface="Meiryo UI" panose="020B0604030504040204" pitchFamily="50" charset="-128"/>
                <a:cs typeface="Times New Roman" panose="02020603050405020304" pitchFamily="18" charset="0"/>
              </a:rPr>
              <a:t>　</a:t>
            </a:r>
            <a:endPar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endParaRPr>
          </a:p>
          <a:p>
            <a:pPr algn="just">
              <a:lnSpc>
                <a:spcPts val="1292"/>
              </a:lnSpc>
            </a:pPr>
            <a:r>
              <a:rPr lang="ja-JP" altLang="ja-JP" sz="1100" kern="100" spc="-92" dirty="0">
                <a:latin typeface="Meiryo UI" panose="020B0604030504040204" pitchFamily="50" charset="-128"/>
                <a:ea typeface="Meiryo UI" panose="020B0604030504040204" pitchFamily="50" charset="-128"/>
                <a:cs typeface="Times New Roman" panose="02020603050405020304" pitchFamily="18" charset="0"/>
              </a:rPr>
              <a:t>６</a:t>
            </a:r>
            <a:r>
              <a:rPr lang="ja-JP" altLang="en-US" sz="1100" kern="100" spc="-92" dirty="0">
                <a:latin typeface="Meiryo UI" panose="020B0604030504040204" pitchFamily="50" charset="-128"/>
                <a:ea typeface="Meiryo UI" panose="020B0604030504040204" pitchFamily="50" charset="-128"/>
                <a:cs typeface="Times New Roman" panose="02020603050405020304" pitchFamily="18" charset="0"/>
              </a:rPr>
              <a:t>位</a:t>
            </a:r>
            <a:r>
              <a:rPr lang="ja-JP" altLang="ja-JP" sz="1100" kern="100" spc="-92" dirty="0">
                <a:latin typeface="Meiryo UI" panose="020B0604030504040204" pitchFamily="50" charset="-128"/>
                <a:ea typeface="Meiryo UI" panose="020B0604030504040204" pitchFamily="50" charset="-128"/>
                <a:cs typeface="Times New Roman" panose="02020603050405020304" pitchFamily="18" charset="0"/>
              </a:rPr>
              <a:t>　アムステルダム　</a:t>
            </a:r>
            <a:endPar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endParaRPr>
          </a:p>
          <a:p>
            <a:pPr algn="just">
              <a:lnSpc>
                <a:spcPts val="1292"/>
              </a:lnSpc>
            </a:pPr>
            <a:r>
              <a:rPr lang="ja-JP" altLang="ja-JP" sz="1100" kern="100" spc="-92" dirty="0">
                <a:latin typeface="Meiryo UI" panose="020B0604030504040204" pitchFamily="50" charset="-128"/>
                <a:ea typeface="Meiryo UI" panose="020B0604030504040204" pitchFamily="50" charset="-128"/>
                <a:cs typeface="Times New Roman" panose="02020603050405020304" pitchFamily="18" charset="0"/>
              </a:rPr>
              <a:t>７</a:t>
            </a:r>
            <a:r>
              <a:rPr lang="ja-JP" altLang="en-US" sz="1100" kern="100" spc="-92" dirty="0">
                <a:latin typeface="Meiryo UI" panose="020B0604030504040204" pitchFamily="50" charset="-128"/>
                <a:ea typeface="Meiryo UI" panose="020B0604030504040204" pitchFamily="50" charset="-128"/>
                <a:cs typeface="Times New Roman" panose="02020603050405020304" pitchFamily="18" charset="0"/>
              </a:rPr>
              <a:t>位</a:t>
            </a:r>
            <a:r>
              <a:rPr lang="ja-JP" altLang="ja-JP" sz="1100" kern="100" spc="-92" dirty="0">
                <a:latin typeface="Meiryo UI" panose="020B0604030504040204" pitchFamily="50" charset="-128"/>
                <a:ea typeface="Meiryo UI" panose="020B0604030504040204" pitchFamily="50" charset="-128"/>
                <a:cs typeface="Times New Roman" panose="02020603050405020304" pitchFamily="18" charset="0"/>
              </a:rPr>
              <a:t>　</a:t>
            </a:r>
            <a:r>
              <a:rPr lang="ja-JP" altLang="en-US" sz="1100" kern="100" spc="-92" dirty="0">
                <a:latin typeface="Meiryo UI" panose="020B0604030504040204" pitchFamily="50" charset="-128"/>
                <a:ea typeface="Meiryo UI" panose="020B0604030504040204" pitchFamily="50" charset="-128"/>
                <a:cs typeface="Times New Roman" panose="02020603050405020304" pitchFamily="18" charset="0"/>
              </a:rPr>
              <a:t>ソウル</a:t>
            </a:r>
            <a:endPar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endParaRPr>
          </a:p>
          <a:p>
            <a:pPr algn="just">
              <a:lnSpc>
                <a:spcPts val="1292"/>
              </a:lnSpc>
            </a:pPr>
            <a:r>
              <a:rPr lang="ja-JP" altLang="ja-JP" sz="1100" kern="100" spc="-92" dirty="0">
                <a:latin typeface="Meiryo UI" panose="020B0604030504040204" pitchFamily="50" charset="-128"/>
                <a:ea typeface="Meiryo UI" panose="020B0604030504040204" pitchFamily="50" charset="-128"/>
                <a:cs typeface="Times New Roman" panose="02020603050405020304" pitchFamily="18" charset="0"/>
              </a:rPr>
              <a:t>８</a:t>
            </a:r>
            <a:r>
              <a:rPr lang="ja-JP" altLang="en-US" sz="1100" kern="100" spc="-92" dirty="0">
                <a:latin typeface="Meiryo UI" panose="020B0604030504040204" pitchFamily="50" charset="-128"/>
                <a:ea typeface="Meiryo UI" panose="020B0604030504040204" pitchFamily="50" charset="-128"/>
                <a:cs typeface="Times New Roman" panose="02020603050405020304" pitchFamily="18" charset="0"/>
              </a:rPr>
              <a:t>位</a:t>
            </a:r>
            <a:r>
              <a:rPr lang="ja-JP" altLang="ja-JP" sz="1100" kern="100" spc="-92" dirty="0">
                <a:latin typeface="Meiryo UI" panose="020B0604030504040204" pitchFamily="50" charset="-128"/>
                <a:ea typeface="Meiryo UI" panose="020B0604030504040204" pitchFamily="50" charset="-128"/>
                <a:cs typeface="Times New Roman" panose="02020603050405020304" pitchFamily="18" charset="0"/>
              </a:rPr>
              <a:t>　</a:t>
            </a:r>
            <a:r>
              <a:rPr lang="ja-JP" altLang="en-US" sz="1100" kern="100" spc="-92" dirty="0">
                <a:latin typeface="Meiryo UI" panose="020B0604030504040204" pitchFamily="50" charset="-128"/>
                <a:ea typeface="Meiryo UI" panose="020B0604030504040204" pitchFamily="50" charset="-128"/>
                <a:cs typeface="Times New Roman" panose="02020603050405020304" pitchFamily="18" charset="0"/>
              </a:rPr>
              <a:t>ベルリン　</a:t>
            </a:r>
            <a:endPar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endParaRPr>
          </a:p>
          <a:p>
            <a:pPr algn="just">
              <a:lnSpc>
                <a:spcPts val="1292"/>
              </a:lnSpc>
            </a:pPr>
            <a:r>
              <a:rPr lang="ja-JP" altLang="ja-JP" sz="1100" kern="100" spc="-92" dirty="0">
                <a:latin typeface="Meiryo UI" panose="020B0604030504040204" pitchFamily="50" charset="-128"/>
                <a:ea typeface="Meiryo UI" panose="020B0604030504040204" pitchFamily="50" charset="-128"/>
                <a:cs typeface="Times New Roman" panose="02020603050405020304" pitchFamily="18" charset="0"/>
              </a:rPr>
              <a:t>９</a:t>
            </a:r>
            <a:r>
              <a:rPr lang="ja-JP" altLang="en-US" sz="1100" kern="100" spc="-92" dirty="0">
                <a:latin typeface="Meiryo UI" panose="020B0604030504040204" pitchFamily="50" charset="-128"/>
                <a:ea typeface="Meiryo UI" panose="020B0604030504040204" pitchFamily="50" charset="-128"/>
                <a:cs typeface="Times New Roman" panose="02020603050405020304" pitchFamily="18" charset="0"/>
              </a:rPr>
              <a:t>位</a:t>
            </a:r>
            <a:r>
              <a:rPr lang="ja-JP" altLang="ja-JP" sz="1100" kern="100" spc="-92" dirty="0">
                <a:latin typeface="Meiryo UI" panose="020B0604030504040204" pitchFamily="50" charset="-128"/>
                <a:ea typeface="Meiryo UI" panose="020B0604030504040204" pitchFamily="50" charset="-128"/>
                <a:cs typeface="Times New Roman" panose="02020603050405020304" pitchFamily="18" charset="0"/>
              </a:rPr>
              <a:t>　</a:t>
            </a:r>
            <a:r>
              <a:rPr lang="ja-JP" altLang="en-US" sz="1100" kern="100" spc="-92" dirty="0">
                <a:latin typeface="Meiryo UI" panose="020B0604030504040204" pitchFamily="50" charset="-128"/>
                <a:ea typeface="Meiryo UI" panose="020B0604030504040204" pitchFamily="50" charset="-128"/>
                <a:cs typeface="Times New Roman" panose="02020603050405020304" pitchFamily="18" charset="0"/>
              </a:rPr>
              <a:t>メルボルン</a:t>
            </a:r>
            <a:endPar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endParaRPr>
          </a:p>
          <a:p>
            <a:pPr algn="just">
              <a:lnSpc>
                <a:spcPts val="1292"/>
              </a:lnSpc>
            </a:pPr>
            <a:r>
              <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rPr>
              <a:t>10</a:t>
            </a:r>
            <a:r>
              <a:rPr lang="ja-JP" altLang="en-US" sz="1100" kern="100" spc="-92" dirty="0">
                <a:latin typeface="Meiryo UI" panose="020B0604030504040204" pitchFamily="50" charset="-128"/>
                <a:ea typeface="Meiryo UI" panose="020B0604030504040204" pitchFamily="50" charset="-128"/>
                <a:cs typeface="Times New Roman" panose="02020603050405020304" pitchFamily="18" charset="0"/>
              </a:rPr>
              <a:t>位</a:t>
            </a:r>
            <a:r>
              <a:rPr lang="ja-JP" altLang="ja-JP" sz="1100" kern="100" spc="-92" dirty="0">
                <a:latin typeface="Meiryo UI" panose="020B0604030504040204" pitchFamily="50" charset="-128"/>
                <a:ea typeface="Meiryo UI" panose="020B0604030504040204" pitchFamily="50" charset="-128"/>
                <a:cs typeface="Times New Roman" panose="02020603050405020304" pitchFamily="18" charset="0"/>
              </a:rPr>
              <a:t>　</a:t>
            </a:r>
            <a:r>
              <a:rPr lang="ja-JP" altLang="en-US" sz="1100" kern="100" spc="-92" dirty="0">
                <a:latin typeface="Meiryo UI" panose="020B0604030504040204" pitchFamily="50" charset="-128"/>
                <a:ea typeface="Meiryo UI" panose="020B0604030504040204" pitchFamily="50" charset="-128"/>
                <a:cs typeface="Times New Roman" panose="02020603050405020304" pitchFamily="18" charset="0"/>
              </a:rPr>
              <a:t>上海</a:t>
            </a:r>
            <a:endPar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endParaRPr>
          </a:p>
          <a:p>
            <a:pPr algn="just">
              <a:lnSpc>
                <a:spcPts val="1292"/>
              </a:lnSpc>
            </a:pPr>
            <a:endPar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endParaRPr>
          </a:p>
          <a:p>
            <a:pPr algn="just">
              <a:lnSpc>
                <a:spcPts val="1292"/>
              </a:lnSpc>
            </a:pPr>
            <a:r>
              <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rPr>
              <a:t>11</a:t>
            </a:r>
            <a:r>
              <a:rPr lang="ja-JP" altLang="en-US" sz="1100" kern="100" spc="-92" dirty="0">
                <a:latin typeface="Meiryo UI" panose="020B0604030504040204" pitchFamily="50" charset="-128"/>
                <a:ea typeface="Meiryo UI" panose="020B0604030504040204" pitchFamily="50" charset="-128"/>
                <a:cs typeface="Times New Roman" panose="02020603050405020304" pitchFamily="18" charset="0"/>
              </a:rPr>
              <a:t>位　ドバイ　</a:t>
            </a:r>
            <a:endPar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endParaRPr>
          </a:p>
          <a:p>
            <a:pPr algn="just">
              <a:lnSpc>
                <a:spcPts val="1292"/>
              </a:lnSpc>
            </a:pPr>
            <a:r>
              <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rPr>
              <a:t>12</a:t>
            </a:r>
            <a:r>
              <a:rPr lang="ja-JP" altLang="en-US" sz="1100" kern="100" spc="-92" dirty="0">
                <a:latin typeface="Meiryo UI" panose="020B0604030504040204" pitchFamily="50" charset="-128"/>
                <a:ea typeface="Meiryo UI" panose="020B0604030504040204" pitchFamily="50" charset="-128"/>
                <a:cs typeface="Times New Roman" panose="02020603050405020304" pitchFamily="18" charset="0"/>
              </a:rPr>
              <a:t>位　マドリード　</a:t>
            </a:r>
            <a:endPar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endParaRPr>
          </a:p>
          <a:p>
            <a:pPr algn="just">
              <a:lnSpc>
                <a:spcPts val="1292"/>
              </a:lnSpc>
            </a:pPr>
            <a:r>
              <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rPr>
              <a:t>13</a:t>
            </a:r>
            <a:r>
              <a:rPr lang="ja-JP" altLang="en-US" sz="1100" kern="100" spc="-92" dirty="0">
                <a:latin typeface="Meiryo UI" panose="020B0604030504040204" pitchFamily="50" charset="-128"/>
                <a:ea typeface="Meiryo UI" panose="020B0604030504040204" pitchFamily="50" charset="-128"/>
                <a:cs typeface="Times New Roman" panose="02020603050405020304" pitchFamily="18" charset="0"/>
              </a:rPr>
              <a:t>位　シドニー</a:t>
            </a:r>
            <a:endPar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endParaRPr>
          </a:p>
          <a:p>
            <a:pPr algn="just">
              <a:lnSpc>
                <a:spcPts val="1292"/>
              </a:lnSpc>
            </a:pPr>
            <a:r>
              <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rPr>
              <a:t>14</a:t>
            </a:r>
            <a:r>
              <a:rPr lang="ja-JP" altLang="en-US" sz="1100" kern="100" spc="-92" dirty="0">
                <a:latin typeface="Meiryo UI" panose="020B0604030504040204" pitchFamily="50" charset="-128"/>
                <a:ea typeface="Meiryo UI" panose="020B0604030504040204" pitchFamily="50" charset="-128"/>
                <a:cs typeface="Times New Roman" panose="02020603050405020304" pitchFamily="18" charset="0"/>
              </a:rPr>
              <a:t>位　コペンハーゲン</a:t>
            </a:r>
            <a:endPar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endParaRPr>
          </a:p>
          <a:p>
            <a:pPr algn="just">
              <a:lnSpc>
                <a:spcPts val="1292"/>
              </a:lnSpc>
            </a:pPr>
            <a:r>
              <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rPr>
              <a:t>15</a:t>
            </a:r>
            <a:r>
              <a:rPr lang="ja-JP" altLang="en-US" sz="1100" kern="100" spc="-92" dirty="0">
                <a:latin typeface="Meiryo UI" panose="020B0604030504040204" pitchFamily="50" charset="-128"/>
                <a:ea typeface="Meiryo UI" panose="020B0604030504040204" pitchFamily="50" charset="-128"/>
                <a:cs typeface="Times New Roman" panose="02020603050405020304" pitchFamily="18" charset="0"/>
              </a:rPr>
              <a:t>位　ウィーン　</a:t>
            </a:r>
            <a:endPar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endParaRPr>
          </a:p>
          <a:p>
            <a:pPr algn="just">
              <a:lnSpc>
                <a:spcPts val="1292"/>
              </a:lnSpc>
            </a:pPr>
            <a:r>
              <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rPr>
              <a:t>16</a:t>
            </a:r>
            <a:r>
              <a:rPr lang="ja-JP" altLang="en-US" sz="1100" kern="100" spc="-92" dirty="0">
                <a:latin typeface="Meiryo UI" panose="020B0604030504040204" pitchFamily="50" charset="-128"/>
                <a:ea typeface="Meiryo UI" panose="020B0604030504040204" pitchFamily="50" charset="-128"/>
                <a:cs typeface="Times New Roman" panose="02020603050405020304" pitchFamily="18" charset="0"/>
              </a:rPr>
              <a:t>位　ロサンゼルス　</a:t>
            </a:r>
            <a:endPar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endParaRPr>
          </a:p>
          <a:p>
            <a:pPr algn="just">
              <a:lnSpc>
                <a:spcPts val="1292"/>
              </a:lnSpc>
            </a:pPr>
            <a:r>
              <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rPr>
              <a:t>17</a:t>
            </a:r>
            <a:r>
              <a:rPr lang="ja-JP" altLang="en-US" sz="1100" kern="100" spc="-92" dirty="0">
                <a:latin typeface="Meiryo UI" panose="020B0604030504040204" pitchFamily="50" charset="-128"/>
                <a:ea typeface="Meiryo UI" panose="020B0604030504040204" pitchFamily="50" charset="-128"/>
                <a:cs typeface="Times New Roman" panose="02020603050405020304" pitchFamily="18" charset="0"/>
              </a:rPr>
              <a:t>位　北京</a:t>
            </a:r>
            <a:endPar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endParaRPr>
          </a:p>
          <a:p>
            <a:pPr algn="just">
              <a:lnSpc>
                <a:spcPts val="1292"/>
              </a:lnSpc>
            </a:pPr>
            <a:r>
              <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rPr>
              <a:t>18</a:t>
            </a:r>
            <a:r>
              <a:rPr lang="ja-JP" altLang="en-US" sz="1100" kern="100" spc="-92" dirty="0">
                <a:latin typeface="Meiryo UI" panose="020B0604030504040204" pitchFamily="50" charset="-128"/>
                <a:ea typeface="Meiryo UI" panose="020B0604030504040204" pitchFamily="50" charset="-128"/>
                <a:cs typeface="Times New Roman" panose="02020603050405020304" pitchFamily="18" charset="0"/>
              </a:rPr>
              <a:t>位　</a:t>
            </a:r>
            <a:r>
              <a:rPr lang="ja-JP" altLang="en-US" sz="1100" kern="100" spc="-92" dirty="0" smtClean="0">
                <a:latin typeface="Meiryo UI" panose="020B0604030504040204" pitchFamily="50" charset="-128"/>
                <a:ea typeface="Meiryo UI" panose="020B0604030504040204" pitchFamily="50" charset="-128"/>
                <a:cs typeface="Times New Roman" panose="02020603050405020304" pitchFamily="18" charset="0"/>
              </a:rPr>
              <a:t>チューリッヒ</a:t>
            </a:r>
            <a:r>
              <a:rPr lang="ja-JP" altLang="en-US" sz="1100" kern="100" spc="-92" dirty="0">
                <a:latin typeface="Meiryo UI" panose="020B0604030504040204" pitchFamily="50" charset="-128"/>
                <a:ea typeface="Meiryo UI" panose="020B0604030504040204" pitchFamily="50" charset="-128"/>
                <a:cs typeface="Times New Roman" panose="02020603050405020304" pitchFamily="18" charset="0"/>
              </a:rPr>
              <a:t>　</a:t>
            </a:r>
            <a:endPar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endParaRPr>
          </a:p>
          <a:p>
            <a:pPr algn="just">
              <a:lnSpc>
                <a:spcPts val="1292"/>
              </a:lnSpc>
            </a:pPr>
            <a:r>
              <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rPr>
              <a:t>19</a:t>
            </a:r>
            <a:r>
              <a:rPr lang="ja-JP" altLang="en-US" sz="1100" kern="100" spc="-92" dirty="0">
                <a:latin typeface="Meiryo UI" panose="020B0604030504040204" pitchFamily="50" charset="-128"/>
                <a:ea typeface="Meiryo UI" panose="020B0604030504040204" pitchFamily="50" charset="-128"/>
                <a:cs typeface="Times New Roman" panose="02020603050405020304" pitchFamily="18" charset="0"/>
              </a:rPr>
              <a:t>位　ストックホルム</a:t>
            </a:r>
            <a:endPar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endParaRPr>
          </a:p>
          <a:p>
            <a:pPr algn="just">
              <a:lnSpc>
                <a:spcPts val="1292"/>
              </a:lnSpc>
            </a:pPr>
            <a:r>
              <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rPr>
              <a:t>20</a:t>
            </a:r>
            <a:r>
              <a:rPr lang="ja-JP" altLang="en-US" sz="1100" kern="100" spc="-92" dirty="0">
                <a:latin typeface="Meiryo UI" panose="020B0604030504040204" pitchFamily="50" charset="-128"/>
                <a:ea typeface="Meiryo UI" panose="020B0604030504040204" pitchFamily="50" charset="-128"/>
                <a:cs typeface="Times New Roman" panose="02020603050405020304" pitchFamily="18" charset="0"/>
              </a:rPr>
              <a:t>位　バルセロナ</a:t>
            </a:r>
            <a:endPar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endParaRPr>
          </a:p>
        </p:txBody>
      </p:sp>
      <p:sp>
        <p:nvSpPr>
          <p:cNvPr id="2" name="スライド番号プレースホルダー 1"/>
          <p:cNvSpPr>
            <a:spLocks noGrp="1"/>
          </p:cNvSpPr>
          <p:nvPr>
            <p:ph type="sldNum" sz="quarter" idx="12"/>
          </p:nvPr>
        </p:nvSpPr>
        <p:spPr/>
        <p:txBody>
          <a:bodyPr/>
          <a:lstStyle/>
          <a:p>
            <a:fld id="{D2D8002D-B5B0-4BAC-B1F6-782DDCCE6D9C}" type="slidenum">
              <a:rPr lang="ja-JP" altLang="en-US" smtClean="0"/>
              <a:pPr/>
              <a:t>14</a:t>
            </a:fld>
            <a:endParaRPr lang="ja-JP" altLang="en-US" dirty="0"/>
          </a:p>
        </p:txBody>
      </p:sp>
    </p:spTree>
    <p:extLst>
      <p:ext uri="{BB962C8B-B14F-4D97-AF65-F5344CB8AC3E}">
        <p14:creationId xmlns:p14="http://schemas.microsoft.com/office/powerpoint/2010/main" val="28267300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テキスト ボックス 36"/>
          <p:cNvSpPr txBox="1"/>
          <p:nvPr/>
        </p:nvSpPr>
        <p:spPr>
          <a:xfrm>
            <a:off x="83224" y="674693"/>
            <a:ext cx="8776102" cy="738664"/>
          </a:xfrm>
          <a:prstGeom prst="rect">
            <a:avLst/>
          </a:prstGeom>
          <a:noFill/>
          <a:ln>
            <a:noFill/>
          </a:ln>
        </p:spPr>
        <p:txBody>
          <a:bodyPr wrap="square" rIns="72000" rtlCol="0">
            <a:spAutoFit/>
          </a:bodyPr>
          <a:lstStyle/>
          <a:p>
            <a:pPr marL="285750" indent="-285750">
              <a:buFont typeface="Wingdings" panose="05000000000000000000" pitchFamily="2" charset="2"/>
              <a:buChar char="Ø"/>
            </a:pPr>
            <a:r>
              <a:rPr lang="ja-JP" altLang="en-US" sz="1400" dirty="0">
                <a:latin typeface="Meiryo UI" panose="020B0604030504040204" pitchFamily="50" charset="-128"/>
                <a:ea typeface="Meiryo UI" panose="020B0604030504040204" pitchFamily="50" charset="-128"/>
              </a:rPr>
              <a:t>森記念財団都市戦略研究所による「日本の都市特性評価</a:t>
            </a:r>
            <a:r>
              <a:rPr lang="en-US" altLang="ja-JP" sz="1400" dirty="0" smtClean="0">
                <a:latin typeface="Meiryo UI" panose="020B0604030504040204" pitchFamily="50" charset="-128"/>
                <a:ea typeface="Meiryo UI" panose="020B0604030504040204" pitchFamily="50" charset="-128"/>
              </a:rPr>
              <a:t>2022</a:t>
            </a:r>
            <a:r>
              <a:rPr lang="ja-JP" altLang="en-US" sz="1400" dirty="0" smtClean="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国内都市ランキング）」で、</a:t>
            </a:r>
            <a:r>
              <a:rPr lang="ja-JP" altLang="en-US" sz="1400" dirty="0" smtClean="0">
                <a:latin typeface="Meiryo UI" panose="020B0604030504040204" pitchFamily="50" charset="-128"/>
                <a:ea typeface="Meiryo UI" panose="020B0604030504040204" pitchFamily="50" charset="-128"/>
              </a:rPr>
              <a:t>東京</a:t>
            </a:r>
            <a:r>
              <a:rPr lang="en-US" altLang="ja-JP" sz="1400" dirty="0" smtClean="0">
                <a:latin typeface="Meiryo UI" panose="020B0604030504040204" pitchFamily="50" charset="-128"/>
                <a:ea typeface="Meiryo UI" panose="020B0604030504040204" pitchFamily="50" charset="-128"/>
              </a:rPr>
              <a:t>23</a:t>
            </a:r>
            <a:r>
              <a:rPr lang="ja-JP" altLang="en-US" sz="1400" dirty="0" smtClean="0">
                <a:latin typeface="Meiryo UI" panose="020B0604030504040204" pitchFamily="50" charset="-128"/>
                <a:ea typeface="Meiryo UI" panose="020B0604030504040204" pitchFamily="50" charset="-128"/>
              </a:rPr>
              <a:t>区を</a:t>
            </a:r>
            <a:r>
              <a:rPr lang="ja-JP" altLang="en-US" sz="1400" dirty="0">
                <a:latin typeface="Meiryo UI" panose="020B0604030504040204" pitchFamily="50" charset="-128"/>
                <a:ea typeface="Meiryo UI" panose="020B0604030504040204" pitchFamily="50" charset="-128"/>
              </a:rPr>
              <a:t>除く国内</a:t>
            </a:r>
            <a:r>
              <a:rPr lang="en-US" altLang="ja-JP" sz="1400" dirty="0">
                <a:latin typeface="Meiryo UI" panose="020B0604030504040204" pitchFamily="50" charset="-128"/>
                <a:ea typeface="Meiryo UI" panose="020B0604030504040204" pitchFamily="50" charset="-128"/>
              </a:rPr>
              <a:t>138</a:t>
            </a:r>
            <a:r>
              <a:rPr lang="ja-JP" altLang="en-US" sz="1400" dirty="0">
                <a:latin typeface="Meiryo UI" panose="020B0604030504040204" pitchFamily="50" charset="-128"/>
                <a:ea typeface="Meiryo UI" panose="020B0604030504040204" pitchFamily="50" charset="-128"/>
              </a:rPr>
              <a:t>主要都市の中で、大阪市が総合１位にランクイン</a:t>
            </a:r>
          </a:p>
          <a:p>
            <a:pPr marL="285750" indent="-285750">
              <a:buFont typeface="Wingdings" panose="05000000000000000000" pitchFamily="2" charset="2"/>
              <a:buChar char="Ø"/>
            </a:pPr>
            <a:r>
              <a:rPr lang="ja-JP" altLang="en-US" sz="1400" dirty="0">
                <a:latin typeface="Meiryo UI" panose="020B0604030504040204" pitchFamily="50" charset="-128"/>
                <a:ea typeface="Meiryo UI" panose="020B0604030504040204" pitchFamily="50" charset="-128"/>
              </a:rPr>
              <a:t>「経済・ビジネス」、「研究・開発」、「文化・交流」、「交通・アクセス」の４つの分野で高い評価を得た</a:t>
            </a:r>
          </a:p>
        </p:txBody>
      </p:sp>
      <p:sp>
        <p:nvSpPr>
          <p:cNvPr id="7" name="角丸四角形 6"/>
          <p:cNvSpPr/>
          <p:nvPr/>
        </p:nvSpPr>
        <p:spPr>
          <a:xfrm>
            <a:off x="45095" y="44624"/>
            <a:ext cx="8417178" cy="619125"/>
          </a:xfrm>
          <a:prstGeom prst="roundRect">
            <a:avLst>
              <a:gd name="adj" fmla="val 1282"/>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r>
              <a:rPr lang="ja-JP" altLang="en-US" sz="2000" b="1" kern="100" dirty="0">
                <a:solidFill>
                  <a:schemeClr val="tx1"/>
                </a:solidFill>
                <a:ea typeface="Meiryo UI" panose="020B0604030504040204" pitchFamily="50" charset="-128"/>
                <a:cs typeface="Times New Roman" panose="02020603050405020304" pitchFamily="18" charset="0"/>
              </a:rPr>
              <a:t>　（参考）国内の都市ランキング（日本の都市特性評価）　</a:t>
            </a:r>
            <a:endParaRPr lang="ja-JP" altLang="ja-JP" sz="2000" kern="100" dirty="0">
              <a:solidFill>
                <a:schemeClr val="tx1"/>
              </a:solidFill>
              <a:ea typeface="游明朝" panose="02020400000000000000" pitchFamily="18" charset="-128"/>
              <a:cs typeface="Times New Roman" panose="02020603050405020304" pitchFamily="18" charset="0"/>
            </a:endParaRPr>
          </a:p>
        </p:txBody>
      </p:sp>
      <p:cxnSp>
        <p:nvCxnSpPr>
          <p:cNvPr id="26" name="直線コネクタ 25"/>
          <p:cNvCxnSpPr/>
          <p:nvPr/>
        </p:nvCxnSpPr>
        <p:spPr>
          <a:xfrm flipV="1">
            <a:off x="45095" y="583889"/>
            <a:ext cx="9108504" cy="8617"/>
          </a:xfrm>
          <a:prstGeom prst="line">
            <a:avLst/>
          </a:prstGeom>
          <a:ln w="76200">
            <a:gradFill>
              <a:gsLst>
                <a:gs pos="0">
                  <a:schemeClr val="accent1">
                    <a:lumMod val="50000"/>
                  </a:schemeClr>
                </a:gs>
                <a:gs pos="32000">
                  <a:schemeClr val="accent1">
                    <a:lumMod val="75000"/>
                  </a:schemeClr>
                </a:gs>
                <a:gs pos="65000">
                  <a:schemeClr val="accent1">
                    <a:lumMod val="40000"/>
                    <a:lumOff val="60000"/>
                  </a:schemeClr>
                </a:gs>
                <a:gs pos="100000">
                  <a:schemeClr val="accent1">
                    <a:lumMod val="20000"/>
                    <a:lumOff val="8000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11" name="タイトル 1"/>
          <p:cNvSpPr txBox="1">
            <a:spLocks/>
          </p:cNvSpPr>
          <p:nvPr/>
        </p:nvSpPr>
        <p:spPr>
          <a:xfrm>
            <a:off x="131940" y="1484784"/>
            <a:ext cx="4451474" cy="332345"/>
          </a:xfrm>
          <a:prstGeom prst="rect">
            <a:avLst/>
          </a:prstGeom>
        </p:spPr>
        <p:txBody>
          <a:bodyPr vert="horz" lIns="84406" tIns="42203" rIns="84406" bIns="42203" rtlCol="0" anchor="t">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spcBef>
                <a:spcPts val="0"/>
              </a:spcBef>
            </a:pPr>
            <a:r>
              <a:rPr lang="ja-JP" altLang="en-US" sz="1300" b="1" dirty="0">
                <a:latin typeface="Meiryo UI" panose="020B0604030504040204" pitchFamily="50" charset="-128"/>
                <a:ea typeface="Meiryo UI" panose="020B0604030504040204" pitchFamily="50" charset="-128"/>
                <a:cs typeface="Meiryo UI" panose="020B0604030504040204" pitchFamily="50" charset="-128"/>
              </a:rPr>
              <a:t>■　</a:t>
            </a:r>
            <a:r>
              <a:rPr lang="en-US" altLang="ja-JP" sz="1300" b="1" dirty="0" smtClean="0">
                <a:latin typeface="Meiryo UI" panose="020B0604030504040204" pitchFamily="50" charset="-128"/>
                <a:ea typeface="Meiryo UI" panose="020B0604030504040204" pitchFamily="50" charset="-128"/>
                <a:cs typeface="Meiryo UI" panose="020B0604030504040204" pitchFamily="50" charset="-128"/>
              </a:rPr>
              <a:t>2022</a:t>
            </a:r>
            <a:r>
              <a:rPr lang="ja-JP" altLang="en-US" sz="1300" b="1" dirty="0" smtClean="0">
                <a:latin typeface="Meiryo UI" panose="020B0604030504040204" pitchFamily="50" charset="-128"/>
                <a:ea typeface="Meiryo UI" panose="020B0604030504040204" pitchFamily="50" charset="-128"/>
                <a:cs typeface="Meiryo UI" panose="020B0604030504040204" pitchFamily="50" charset="-128"/>
              </a:rPr>
              <a:t>年</a:t>
            </a:r>
            <a:r>
              <a:rPr lang="ja-JP" altLang="en-US" sz="1300" b="1" dirty="0">
                <a:latin typeface="Meiryo UI" panose="020B0604030504040204" pitchFamily="50" charset="-128"/>
                <a:ea typeface="Meiryo UI" panose="020B0604030504040204" pitchFamily="50" charset="-128"/>
                <a:cs typeface="Meiryo UI" panose="020B0604030504040204" pitchFamily="50" charset="-128"/>
              </a:rPr>
              <a:t>のトップ</a:t>
            </a:r>
            <a:r>
              <a:rPr lang="en-US" altLang="ja-JP" sz="1300" b="1" dirty="0">
                <a:latin typeface="Meiryo UI" panose="020B0604030504040204" pitchFamily="50" charset="-128"/>
                <a:ea typeface="Meiryo UI" panose="020B0604030504040204" pitchFamily="50" charset="-128"/>
                <a:cs typeface="Meiryo UI" panose="020B0604030504040204" pitchFamily="50" charset="-128"/>
              </a:rPr>
              <a:t>5</a:t>
            </a:r>
            <a:r>
              <a:rPr lang="ja-JP" altLang="en-US" sz="1300" b="1" dirty="0">
                <a:latin typeface="Meiryo UI" panose="020B0604030504040204" pitchFamily="50" charset="-128"/>
                <a:ea typeface="Meiryo UI" panose="020B0604030504040204" pitchFamily="50" charset="-128"/>
                <a:cs typeface="Meiryo UI" panose="020B0604030504040204" pitchFamily="50" charset="-128"/>
              </a:rPr>
              <a:t>　　</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タイトル 1"/>
          <p:cNvSpPr txBox="1">
            <a:spLocks/>
          </p:cNvSpPr>
          <p:nvPr/>
        </p:nvSpPr>
        <p:spPr>
          <a:xfrm>
            <a:off x="131940" y="4914231"/>
            <a:ext cx="2935710" cy="332345"/>
          </a:xfrm>
          <a:prstGeom prst="rect">
            <a:avLst/>
          </a:prstGeom>
        </p:spPr>
        <p:txBody>
          <a:bodyPr vert="horz" lIns="84406" tIns="42203" rIns="84406" bIns="42203" rtlCol="0" anchor="t">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spcBef>
                <a:spcPts val="0"/>
              </a:spcBef>
            </a:pPr>
            <a:r>
              <a:rPr lang="ja-JP" altLang="en-US" sz="1300" b="1" dirty="0">
                <a:latin typeface="Meiryo UI" panose="020B0604030504040204" pitchFamily="50" charset="-128"/>
                <a:ea typeface="Meiryo UI" panose="020B0604030504040204" pitchFamily="50" charset="-128"/>
                <a:cs typeface="Meiryo UI" panose="020B0604030504040204" pitchFamily="50" charset="-128"/>
              </a:rPr>
              <a:t>■　ランキング年次推移（上位</a:t>
            </a:r>
            <a:r>
              <a:rPr lang="en-US" altLang="ja-JP" sz="1300" b="1" dirty="0">
                <a:latin typeface="Meiryo UI" panose="020B0604030504040204" pitchFamily="50" charset="-128"/>
                <a:ea typeface="Meiryo UI" panose="020B0604030504040204" pitchFamily="50" charset="-128"/>
                <a:cs typeface="Meiryo UI" panose="020B0604030504040204" pitchFamily="50" charset="-128"/>
              </a:rPr>
              <a:t>3</a:t>
            </a:r>
            <a:r>
              <a:rPr lang="ja-JP" altLang="en-US" sz="1300" b="1" dirty="0">
                <a:latin typeface="Meiryo UI" panose="020B0604030504040204" pitchFamily="50" charset="-128"/>
                <a:ea typeface="Meiryo UI" panose="020B0604030504040204" pitchFamily="50" charset="-128"/>
                <a:cs typeface="Meiryo UI" panose="020B0604030504040204" pitchFamily="50" charset="-128"/>
              </a:rPr>
              <a:t>都市）</a:t>
            </a:r>
            <a:endParaRPr lang="en-US" altLang="ja-JP" sz="13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タイトル 1"/>
          <p:cNvSpPr txBox="1">
            <a:spLocks/>
          </p:cNvSpPr>
          <p:nvPr/>
        </p:nvSpPr>
        <p:spPr>
          <a:xfrm>
            <a:off x="3419872" y="4914232"/>
            <a:ext cx="4668565" cy="332345"/>
          </a:xfrm>
          <a:prstGeom prst="rect">
            <a:avLst/>
          </a:prstGeom>
        </p:spPr>
        <p:txBody>
          <a:bodyPr vert="horz" lIns="84406" tIns="42203" rIns="84406" bIns="42203" rtlCol="0" anchor="t">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spcBef>
                <a:spcPts val="0"/>
              </a:spcBef>
            </a:pPr>
            <a:r>
              <a:rPr lang="ja-JP" altLang="en-US" sz="1300" b="1" dirty="0">
                <a:latin typeface="Meiryo UI" panose="020B0604030504040204" pitchFamily="50" charset="-128"/>
                <a:ea typeface="Meiryo UI" panose="020B0604030504040204" pitchFamily="50" charset="-128"/>
                <a:cs typeface="Meiryo UI" panose="020B0604030504040204" pitchFamily="50" charset="-128"/>
              </a:rPr>
              <a:t>■　「日本の都市特性評価（国内都市ランキング）」とは</a:t>
            </a:r>
            <a:endParaRPr lang="en-US" altLang="ja-JP" sz="13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テキスト ボックス 17"/>
          <p:cNvSpPr txBox="1"/>
          <p:nvPr/>
        </p:nvSpPr>
        <p:spPr>
          <a:xfrm>
            <a:off x="3593748" y="5298593"/>
            <a:ext cx="5297788" cy="938719"/>
          </a:xfrm>
          <a:prstGeom prst="rect">
            <a:avLst/>
          </a:prstGeom>
          <a:noFill/>
        </p:spPr>
        <p:txBody>
          <a:bodyPr wrap="square" rtlCol="0">
            <a:spAutoFit/>
          </a:bodyPr>
          <a:lstStyle/>
          <a:p>
            <a:pPr marL="171450" indent="-171450">
              <a:buFont typeface="Arial" panose="020B0604020202020204" pitchFamily="34" charset="0"/>
              <a:buChar char="•"/>
            </a:pPr>
            <a:r>
              <a:rPr lang="ja-JP" altLang="en-US" sz="1100" dirty="0">
                <a:latin typeface="Meiryo UI" panose="020B0604030504040204" pitchFamily="50" charset="-128"/>
                <a:ea typeface="Meiryo UI" panose="020B0604030504040204" pitchFamily="50" charset="-128"/>
              </a:rPr>
              <a:t>一般社団法人　森記念財団　都市戦略研究所が、国内都市の総合力を毎年度評価し、公表（最新版は</a:t>
            </a:r>
            <a:r>
              <a:rPr lang="en-US" altLang="ja-JP" sz="1100" dirty="0" smtClean="0">
                <a:latin typeface="Meiryo UI" panose="020B0604030504040204" pitchFamily="50" charset="-128"/>
                <a:ea typeface="Meiryo UI" panose="020B0604030504040204" pitchFamily="50" charset="-128"/>
              </a:rPr>
              <a:t>2022</a:t>
            </a:r>
            <a:r>
              <a:rPr lang="ja-JP" altLang="en-US" sz="1100" dirty="0" smtClean="0">
                <a:latin typeface="Meiryo UI" panose="020B0604030504040204" pitchFamily="50" charset="-128"/>
                <a:ea typeface="Meiryo UI" panose="020B0604030504040204" pitchFamily="50" charset="-128"/>
              </a:rPr>
              <a:t>年版</a:t>
            </a:r>
            <a:r>
              <a:rPr lang="ja-JP" altLang="en-US" sz="1100" dirty="0">
                <a:latin typeface="Meiryo UI" panose="020B0604030504040204" pitchFamily="50" charset="-128"/>
                <a:ea typeface="Meiryo UI" panose="020B0604030504040204" pitchFamily="50" charset="-128"/>
              </a:rPr>
              <a:t>）</a:t>
            </a:r>
            <a:endParaRPr lang="en-US" altLang="ja-JP" sz="1100" dirty="0">
              <a:latin typeface="Meiryo UI" panose="020B0604030504040204" pitchFamily="50" charset="-128"/>
              <a:ea typeface="Meiryo UI" panose="020B0604030504040204" pitchFamily="50" charset="-128"/>
            </a:endParaRPr>
          </a:p>
          <a:p>
            <a:pPr marL="171450" indent="-171450">
              <a:buFont typeface="Arial" panose="020B0604020202020204" pitchFamily="34" charset="0"/>
              <a:buChar char="•"/>
            </a:pPr>
            <a:r>
              <a:rPr lang="ja-JP" altLang="en-US" sz="1100" dirty="0">
                <a:latin typeface="Meiryo UI" panose="020B0604030504040204" pitchFamily="50" charset="-128"/>
                <a:ea typeface="Meiryo UI" panose="020B0604030504040204" pitchFamily="50" charset="-128"/>
              </a:rPr>
              <a:t>対象都市は、東京を除く国内</a:t>
            </a:r>
            <a:r>
              <a:rPr lang="en-US" altLang="ja-JP" sz="1100" dirty="0">
                <a:latin typeface="Meiryo UI" panose="020B0604030504040204" pitchFamily="50" charset="-128"/>
                <a:ea typeface="Meiryo UI" panose="020B0604030504040204" pitchFamily="50" charset="-128"/>
              </a:rPr>
              <a:t>138</a:t>
            </a:r>
            <a:r>
              <a:rPr lang="ja-JP" altLang="en-US" sz="1100" dirty="0">
                <a:latin typeface="Meiryo UI" panose="020B0604030504040204" pitchFamily="50" charset="-128"/>
                <a:ea typeface="Meiryo UI" panose="020B0604030504040204" pitchFamily="50" charset="-128"/>
              </a:rPr>
              <a:t>の主要都市。（対象都市：政令指定都市、県庁所在市、人口</a:t>
            </a:r>
            <a:r>
              <a:rPr lang="en-US" altLang="ja-JP" sz="1100" dirty="0">
                <a:latin typeface="Meiryo UI" panose="020B0604030504040204" pitchFamily="50" charset="-128"/>
                <a:ea typeface="Meiryo UI" panose="020B0604030504040204" pitchFamily="50" charset="-128"/>
              </a:rPr>
              <a:t>17</a:t>
            </a:r>
            <a:r>
              <a:rPr lang="ja-JP" altLang="en-US" sz="1100" dirty="0">
                <a:latin typeface="Meiryo UI" panose="020B0604030504040204" pitchFamily="50" charset="-128"/>
                <a:ea typeface="Meiryo UI" panose="020B0604030504040204" pitchFamily="50" charset="-128"/>
              </a:rPr>
              <a:t>万人以上の都市）</a:t>
            </a:r>
            <a:r>
              <a:rPr lang="en-US" altLang="ja-JP" sz="1100" dirty="0">
                <a:latin typeface="Meiryo UI" panose="020B0604030504040204" pitchFamily="50" charset="-128"/>
                <a:ea typeface="Meiryo UI" panose="020B0604030504040204" pitchFamily="50" charset="-128"/>
              </a:rPr>
              <a:t>※</a:t>
            </a:r>
            <a:r>
              <a:rPr lang="ja-JP" altLang="en-US" sz="1100" dirty="0">
                <a:latin typeface="Meiryo UI" panose="020B0604030504040204" pitchFamily="50" charset="-128"/>
                <a:ea typeface="Meiryo UI" panose="020B0604030504040204" pitchFamily="50" charset="-128"/>
              </a:rPr>
              <a:t>東京</a:t>
            </a:r>
            <a:r>
              <a:rPr lang="en-US" altLang="ja-JP" sz="1100" dirty="0">
                <a:latin typeface="Meiryo UI" panose="020B0604030504040204" pitchFamily="50" charset="-128"/>
                <a:ea typeface="Meiryo UI" panose="020B0604030504040204" pitchFamily="50" charset="-128"/>
              </a:rPr>
              <a:t>23</a:t>
            </a:r>
            <a:r>
              <a:rPr lang="ja-JP" altLang="en-US" sz="1100" dirty="0">
                <a:latin typeface="Meiryo UI" panose="020B0604030504040204" pitchFamily="50" charset="-128"/>
                <a:ea typeface="Meiryo UI" panose="020B0604030504040204" pitchFamily="50" charset="-128"/>
              </a:rPr>
              <a:t>区は別途評価</a:t>
            </a:r>
            <a:endParaRPr lang="en-US" altLang="ja-JP" sz="1100" dirty="0">
              <a:latin typeface="Meiryo UI" panose="020B0604030504040204" pitchFamily="50" charset="-128"/>
              <a:ea typeface="Meiryo UI" panose="020B0604030504040204" pitchFamily="50" charset="-128"/>
            </a:endParaRPr>
          </a:p>
          <a:p>
            <a:pPr marL="171450" indent="-171450">
              <a:buFont typeface="Arial" panose="020B0604020202020204" pitchFamily="34" charset="0"/>
              <a:buChar char="•"/>
            </a:pPr>
            <a:r>
              <a:rPr lang="ja-JP" altLang="en-US" sz="1100" dirty="0">
                <a:latin typeface="Meiryo UI" panose="020B0604030504040204" pitchFamily="50" charset="-128"/>
                <a:ea typeface="Meiryo UI" panose="020B0604030504040204" pitchFamily="50" charset="-128"/>
              </a:rPr>
              <a:t>６分野、</a:t>
            </a:r>
            <a:r>
              <a:rPr lang="en-US" altLang="ja-JP" sz="1100" dirty="0">
                <a:latin typeface="Meiryo UI" panose="020B0604030504040204" pitchFamily="50" charset="-128"/>
                <a:ea typeface="Meiryo UI" panose="020B0604030504040204" pitchFamily="50" charset="-128"/>
              </a:rPr>
              <a:t>26</a:t>
            </a:r>
            <a:r>
              <a:rPr lang="ja-JP" altLang="en-US" sz="1100" dirty="0">
                <a:latin typeface="Meiryo UI" panose="020B0604030504040204" pitchFamily="50" charset="-128"/>
                <a:ea typeface="Meiryo UI" panose="020B0604030504040204" pitchFamily="50" charset="-128"/>
              </a:rPr>
              <a:t>指標グループで評価しており、総指標数は</a:t>
            </a:r>
            <a:r>
              <a:rPr lang="en-US" altLang="ja-JP" sz="1100" dirty="0" smtClean="0">
                <a:latin typeface="Meiryo UI" panose="020B0604030504040204" pitchFamily="50" charset="-128"/>
                <a:ea typeface="Meiryo UI" panose="020B0604030504040204" pitchFamily="50" charset="-128"/>
              </a:rPr>
              <a:t>86</a:t>
            </a:r>
            <a:endParaRPr lang="ja-JP" altLang="en-US" sz="1100" dirty="0">
              <a:latin typeface="Meiryo UI" panose="020B0604030504040204" pitchFamily="50" charset="-128"/>
              <a:ea typeface="Meiryo UI" panose="020B0604030504040204" pitchFamily="50" charset="-128"/>
            </a:endParaRPr>
          </a:p>
        </p:txBody>
      </p:sp>
      <p:graphicFrame>
        <p:nvGraphicFramePr>
          <p:cNvPr id="3" name="表 2"/>
          <p:cNvGraphicFramePr>
            <a:graphicFrameLocks noGrp="1"/>
          </p:cNvGraphicFramePr>
          <p:nvPr>
            <p:extLst>
              <p:ext uri="{D42A27DB-BD31-4B8C-83A1-F6EECF244321}">
                <p14:modId xmlns:p14="http://schemas.microsoft.com/office/powerpoint/2010/main" val="1822071762"/>
              </p:ext>
            </p:extLst>
          </p:nvPr>
        </p:nvGraphicFramePr>
        <p:xfrm>
          <a:off x="113984" y="1772816"/>
          <a:ext cx="8938860" cy="2880360"/>
        </p:xfrm>
        <a:graphic>
          <a:graphicData uri="http://schemas.openxmlformats.org/drawingml/2006/table">
            <a:tbl>
              <a:tblPr firstRow="1" bandRow="1">
                <a:tableStyleId>{5C22544A-7EE6-4342-B048-85BDC9FD1C3A}</a:tableStyleId>
              </a:tblPr>
              <a:tblGrid>
                <a:gridCol w="494030">
                  <a:extLst>
                    <a:ext uri="{9D8B030D-6E8A-4147-A177-3AD203B41FA5}">
                      <a16:colId xmlns:a16="http://schemas.microsoft.com/office/drawing/2014/main" val="351836524"/>
                    </a:ext>
                  </a:extLst>
                </a:gridCol>
                <a:gridCol w="762318">
                  <a:extLst>
                    <a:ext uri="{9D8B030D-6E8A-4147-A177-3AD203B41FA5}">
                      <a16:colId xmlns:a16="http://schemas.microsoft.com/office/drawing/2014/main" val="906894241"/>
                    </a:ext>
                  </a:extLst>
                </a:gridCol>
                <a:gridCol w="771843">
                  <a:extLst>
                    <a:ext uri="{9D8B030D-6E8A-4147-A177-3AD203B41FA5}">
                      <a16:colId xmlns:a16="http://schemas.microsoft.com/office/drawing/2014/main" val="465957230"/>
                    </a:ext>
                  </a:extLst>
                </a:gridCol>
                <a:gridCol w="527368">
                  <a:extLst>
                    <a:ext uri="{9D8B030D-6E8A-4147-A177-3AD203B41FA5}">
                      <a16:colId xmlns:a16="http://schemas.microsoft.com/office/drawing/2014/main" val="4257071559"/>
                    </a:ext>
                  </a:extLst>
                </a:gridCol>
                <a:gridCol w="635317">
                  <a:extLst>
                    <a:ext uri="{9D8B030D-6E8A-4147-A177-3AD203B41FA5}">
                      <a16:colId xmlns:a16="http://schemas.microsoft.com/office/drawing/2014/main" val="2915845082"/>
                    </a:ext>
                  </a:extLst>
                </a:gridCol>
                <a:gridCol w="495618">
                  <a:extLst>
                    <a:ext uri="{9D8B030D-6E8A-4147-A177-3AD203B41FA5}">
                      <a16:colId xmlns:a16="http://schemas.microsoft.com/office/drawing/2014/main" val="2731609204"/>
                    </a:ext>
                  </a:extLst>
                </a:gridCol>
                <a:gridCol w="605155">
                  <a:extLst>
                    <a:ext uri="{9D8B030D-6E8A-4147-A177-3AD203B41FA5}">
                      <a16:colId xmlns:a16="http://schemas.microsoft.com/office/drawing/2014/main" val="2719758293"/>
                    </a:ext>
                  </a:extLst>
                </a:gridCol>
                <a:gridCol w="495618">
                  <a:extLst>
                    <a:ext uri="{9D8B030D-6E8A-4147-A177-3AD203B41FA5}">
                      <a16:colId xmlns:a16="http://schemas.microsoft.com/office/drawing/2014/main" val="2741623963"/>
                    </a:ext>
                  </a:extLst>
                </a:gridCol>
                <a:gridCol w="635317">
                  <a:extLst>
                    <a:ext uri="{9D8B030D-6E8A-4147-A177-3AD203B41FA5}">
                      <a16:colId xmlns:a16="http://schemas.microsoft.com/office/drawing/2014/main" val="1537410331"/>
                    </a:ext>
                  </a:extLst>
                </a:gridCol>
                <a:gridCol w="541655">
                  <a:extLst>
                    <a:ext uri="{9D8B030D-6E8A-4147-A177-3AD203B41FA5}">
                      <a16:colId xmlns:a16="http://schemas.microsoft.com/office/drawing/2014/main" val="1991195171"/>
                    </a:ext>
                  </a:extLst>
                </a:gridCol>
                <a:gridCol w="605155">
                  <a:extLst>
                    <a:ext uri="{9D8B030D-6E8A-4147-A177-3AD203B41FA5}">
                      <a16:colId xmlns:a16="http://schemas.microsoft.com/office/drawing/2014/main" val="1268551407"/>
                    </a:ext>
                  </a:extLst>
                </a:gridCol>
                <a:gridCol w="632143">
                  <a:extLst>
                    <a:ext uri="{9D8B030D-6E8A-4147-A177-3AD203B41FA5}">
                      <a16:colId xmlns:a16="http://schemas.microsoft.com/office/drawing/2014/main" val="1348199782"/>
                    </a:ext>
                  </a:extLst>
                </a:gridCol>
                <a:gridCol w="605155">
                  <a:extLst>
                    <a:ext uri="{9D8B030D-6E8A-4147-A177-3AD203B41FA5}">
                      <a16:colId xmlns:a16="http://schemas.microsoft.com/office/drawing/2014/main" val="3643894178"/>
                    </a:ext>
                  </a:extLst>
                </a:gridCol>
                <a:gridCol w="527368">
                  <a:extLst>
                    <a:ext uri="{9D8B030D-6E8A-4147-A177-3AD203B41FA5}">
                      <a16:colId xmlns:a16="http://schemas.microsoft.com/office/drawing/2014/main" val="460011506"/>
                    </a:ext>
                  </a:extLst>
                </a:gridCol>
                <a:gridCol w="604800">
                  <a:extLst>
                    <a:ext uri="{9D8B030D-6E8A-4147-A177-3AD203B41FA5}">
                      <a16:colId xmlns:a16="http://schemas.microsoft.com/office/drawing/2014/main" val="2191911875"/>
                    </a:ext>
                  </a:extLst>
                </a:gridCol>
              </a:tblGrid>
              <a:tr h="411480">
                <a:tc rowSpan="2">
                  <a:txBody>
                    <a:bodyPr/>
                    <a:lstStyle/>
                    <a:p>
                      <a:pPr algn="ctr"/>
                      <a:r>
                        <a:rPr kumimoji="1" lang="ja-JP" altLang="en-US" sz="1050" dirty="0" smtClean="0">
                          <a:latin typeface="Meiryo UI" panose="020B0604030504040204" pitchFamily="50" charset="-128"/>
                          <a:ea typeface="Meiryo UI" panose="020B0604030504040204" pitchFamily="50" charset="-128"/>
                        </a:rPr>
                        <a:t>総合</a:t>
                      </a:r>
                      <a:endParaRPr kumimoji="1" lang="en-US" altLang="ja-JP" sz="1050" dirty="0" smtClean="0">
                        <a:latin typeface="Meiryo UI" panose="020B0604030504040204" pitchFamily="50" charset="-128"/>
                        <a:ea typeface="Meiryo UI" panose="020B0604030504040204" pitchFamily="50" charset="-128"/>
                      </a:endParaRPr>
                    </a:p>
                    <a:p>
                      <a:pPr algn="ctr"/>
                      <a:r>
                        <a:rPr kumimoji="1" lang="ja-JP" altLang="en-US" sz="1050" dirty="0" smtClean="0">
                          <a:latin typeface="Meiryo UI" panose="020B0604030504040204" pitchFamily="50" charset="-128"/>
                          <a:ea typeface="Meiryo UI" panose="020B0604030504040204" pitchFamily="50" charset="-128"/>
                        </a:rPr>
                        <a:t>順位</a:t>
                      </a:r>
                      <a:endParaRPr kumimoji="1" lang="ja-JP" altLang="en-US" sz="1050" dirty="0">
                        <a:latin typeface="Meiryo UI" panose="020B0604030504040204" pitchFamily="50" charset="-128"/>
                        <a:ea typeface="Meiryo UI" panose="020B0604030504040204" pitchFamily="50" charset="-128"/>
                      </a:endParaRPr>
                    </a:p>
                  </a:txBody>
                  <a:tcPr anchor="ctr">
                    <a:lnB w="38100" cap="flat" cmpd="sng" algn="ctr">
                      <a:solidFill>
                        <a:srgbClr val="FF0000"/>
                      </a:solidFill>
                      <a:prstDash val="solid"/>
                      <a:round/>
                      <a:headEnd type="none" w="med" len="med"/>
                      <a:tailEnd type="none" w="med" len="med"/>
                    </a:lnB>
                  </a:tcPr>
                </a:tc>
                <a:tc gridSpan="2">
                  <a:txBody>
                    <a:bodyPr/>
                    <a:lstStyle/>
                    <a:p>
                      <a:pPr algn="ctr"/>
                      <a:r>
                        <a:rPr lang="ja-JP" altLang="en-US" sz="1050" dirty="0" smtClean="0">
                          <a:latin typeface="Meiryo UI" panose="020B0604030504040204" pitchFamily="50" charset="-128"/>
                          <a:ea typeface="Meiryo UI" panose="020B0604030504040204" pitchFamily="50" charset="-128"/>
                        </a:rPr>
                        <a:t>総合ランキング</a:t>
                      </a:r>
                      <a:endParaRPr lang="ja-JP" altLang="en-US" sz="1050" dirty="0">
                        <a:latin typeface="Meiryo UI" panose="020B0604030504040204" pitchFamily="50" charset="-128"/>
                        <a:ea typeface="Meiryo UI" panose="020B0604030504040204" pitchFamily="50" charset="-128"/>
                      </a:endParaRPr>
                    </a:p>
                  </a:txBody>
                  <a:tcPr anchor="ctr">
                    <a:lnB w="12700" cap="flat" cmpd="sng" algn="ctr">
                      <a:solidFill>
                        <a:schemeClr val="bg1"/>
                      </a:solidFill>
                      <a:prstDash val="solid"/>
                      <a:round/>
                      <a:headEnd type="none" w="med" len="med"/>
                      <a:tailEnd type="none" w="med" len="med"/>
                    </a:lnB>
                  </a:tcPr>
                </a:tc>
                <a:tc hMerge="1">
                  <a:txBody>
                    <a:bodyPr/>
                    <a:lstStyle/>
                    <a:p>
                      <a:endParaRPr kumimoji="1" lang="ja-JP" altLang="en-US" dirty="0"/>
                    </a:p>
                  </a:txBody>
                  <a:tcPr/>
                </a:tc>
                <a:tc gridSpan="2">
                  <a:txBody>
                    <a:bodyPr/>
                    <a:lstStyle/>
                    <a:p>
                      <a:pPr algn="ctr"/>
                      <a:r>
                        <a:rPr kumimoji="1" lang="ja-JP" altLang="en-US" sz="1050" dirty="0" smtClean="0">
                          <a:latin typeface="Meiryo UI" panose="020B0604030504040204" pitchFamily="50" charset="-128"/>
                          <a:ea typeface="Meiryo UI" panose="020B0604030504040204" pitchFamily="50" charset="-128"/>
                        </a:rPr>
                        <a:t>経済・ビジネス</a:t>
                      </a:r>
                      <a:endParaRPr kumimoji="1" lang="ja-JP" altLang="en-US" sz="1050" dirty="0">
                        <a:latin typeface="Meiryo UI" panose="020B0604030504040204" pitchFamily="50" charset="-128"/>
                        <a:ea typeface="Meiryo UI" panose="020B0604030504040204" pitchFamily="50" charset="-128"/>
                      </a:endParaRPr>
                    </a:p>
                  </a:txBody>
                  <a:tcPr anchor="ctr">
                    <a:lnB w="12700" cap="flat" cmpd="sng" algn="ctr">
                      <a:solidFill>
                        <a:schemeClr val="bg1"/>
                      </a:solidFill>
                      <a:prstDash val="solid"/>
                      <a:round/>
                      <a:headEnd type="none" w="med" len="med"/>
                      <a:tailEnd type="none" w="med" len="med"/>
                    </a:lnB>
                  </a:tcPr>
                </a:tc>
                <a:tc hMerge="1">
                  <a:txBody>
                    <a:bodyPr/>
                    <a:lstStyle/>
                    <a:p>
                      <a:endParaRPr kumimoji="1" lang="ja-JP" altLang="en-US" dirty="0"/>
                    </a:p>
                  </a:txBody>
                  <a:tcPr/>
                </a:tc>
                <a:tc gridSpan="2">
                  <a:txBody>
                    <a:bodyPr/>
                    <a:lstStyle/>
                    <a:p>
                      <a:pPr algn="ctr"/>
                      <a:r>
                        <a:rPr kumimoji="1" lang="ja-JP" altLang="en-US" sz="1050" dirty="0" smtClean="0">
                          <a:latin typeface="Meiryo UI" panose="020B0604030504040204" pitchFamily="50" charset="-128"/>
                          <a:ea typeface="Meiryo UI" panose="020B0604030504040204" pitchFamily="50" charset="-128"/>
                        </a:rPr>
                        <a:t>研究・開発</a:t>
                      </a:r>
                      <a:endParaRPr kumimoji="1" lang="ja-JP" altLang="en-US" sz="1050" dirty="0">
                        <a:latin typeface="Meiryo UI" panose="020B0604030504040204" pitchFamily="50" charset="-128"/>
                        <a:ea typeface="Meiryo UI" panose="020B0604030504040204" pitchFamily="50" charset="-128"/>
                      </a:endParaRPr>
                    </a:p>
                  </a:txBody>
                  <a:tcPr anchor="ctr">
                    <a:lnB w="12700" cap="flat" cmpd="sng" algn="ctr">
                      <a:solidFill>
                        <a:schemeClr val="bg1"/>
                      </a:solidFill>
                      <a:prstDash val="solid"/>
                      <a:round/>
                      <a:headEnd type="none" w="med" len="med"/>
                      <a:tailEnd type="none" w="med" len="med"/>
                    </a:lnB>
                  </a:tcPr>
                </a:tc>
                <a:tc hMerge="1">
                  <a:txBody>
                    <a:bodyPr/>
                    <a:lstStyle/>
                    <a:p>
                      <a:endParaRPr kumimoji="1" lang="ja-JP" altLang="en-US" dirty="0"/>
                    </a:p>
                  </a:txBody>
                  <a:tcPr/>
                </a:tc>
                <a:tc gridSpan="2">
                  <a:txBody>
                    <a:bodyPr/>
                    <a:lstStyle/>
                    <a:p>
                      <a:pPr algn="ctr"/>
                      <a:r>
                        <a:rPr kumimoji="1" lang="ja-JP" altLang="en-US" sz="1050" dirty="0" smtClean="0">
                          <a:latin typeface="Meiryo UI" panose="020B0604030504040204" pitchFamily="50" charset="-128"/>
                          <a:ea typeface="Meiryo UI" panose="020B0604030504040204" pitchFamily="50" charset="-128"/>
                        </a:rPr>
                        <a:t>文化・交流</a:t>
                      </a:r>
                      <a:endParaRPr kumimoji="1" lang="ja-JP" altLang="en-US" sz="1050" dirty="0">
                        <a:latin typeface="Meiryo UI" panose="020B0604030504040204" pitchFamily="50" charset="-128"/>
                        <a:ea typeface="Meiryo UI" panose="020B0604030504040204" pitchFamily="50" charset="-128"/>
                      </a:endParaRPr>
                    </a:p>
                  </a:txBody>
                  <a:tcPr anchor="ctr">
                    <a:lnB w="12700" cap="flat" cmpd="sng" algn="ctr">
                      <a:solidFill>
                        <a:schemeClr val="bg1"/>
                      </a:solidFill>
                      <a:prstDash val="solid"/>
                      <a:round/>
                      <a:headEnd type="none" w="med" len="med"/>
                      <a:tailEnd type="none" w="med" len="med"/>
                    </a:lnB>
                  </a:tcPr>
                </a:tc>
                <a:tc hMerge="1">
                  <a:txBody>
                    <a:bodyPr/>
                    <a:lstStyle/>
                    <a:p>
                      <a:endParaRPr kumimoji="1" lang="ja-JP" altLang="en-US" dirty="0"/>
                    </a:p>
                  </a:txBody>
                  <a:tcPr/>
                </a:tc>
                <a:tc gridSpan="2">
                  <a:txBody>
                    <a:bodyPr/>
                    <a:lstStyle/>
                    <a:p>
                      <a:pPr algn="ctr"/>
                      <a:r>
                        <a:rPr kumimoji="1" lang="ja-JP" altLang="en-US" sz="1050" dirty="0" smtClean="0">
                          <a:latin typeface="Meiryo UI" panose="020B0604030504040204" pitchFamily="50" charset="-128"/>
                          <a:ea typeface="Meiryo UI" panose="020B0604030504040204" pitchFamily="50" charset="-128"/>
                        </a:rPr>
                        <a:t>生活・居住</a:t>
                      </a:r>
                      <a:endParaRPr kumimoji="1" lang="ja-JP" altLang="en-US" sz="1050" dirty="0">
                        <a:latin typeface="Meiryo UI" panose="020B0604030504040204" pitchFamily="50" charset="-128"/>
                        <a:ea typeface="Meiryo UI" panose="020B0604030504040204" pitchFamily="50" charset="-128"/>
                      </a:endParaRPr>
                    </a:p>
                  </a:txBody>
                  <a:tcPr anchor="ctr">
                    <a:lnB w="12700" cap="flat" cmpd="sng" algn="ctr">
                      <a:solidFill>
                        <a:schemeClr val="bg1"/>
                      </a:solidFill>
                      <a:prstDash val="solid"/>
                      <a:round/>
                      <a:headEnd type="none" w="med" len="med"/>
                      <a:tailEnd type="none" w="med" len="med"/>
                    </a:lnB>
                  </a:tcPr>
                </a:tc>
                <a:tc hMerge="1">
                  <a:txBody>
                    <a:bodyPr/>
                    <a:lstStyle/>
                    <a:p>
                      <a:endParaRPr kumimoji="1" lang="ja-JP" altLang="en-US" dirty="0"/>
                    </a:p>
                  </a:txBody>
                  <a:tcPr/>
                </a:tc>
                <a:tc gridSpan="2">
                  <a:txBody>
                    <a:bodyPr/>
                    <a:lstStyle/>
                    <a:p>
                      <a:pPr algn="ctr"/>
                      <a:r>
                        <a:rPr kumimoji="1" lang="ja-JP" altLang="en-US" sz="1050" dirty="0" smtClean="0">
                          <a:latin typeface="Meiryo UI" panose="020B0604030504040204" pitchFamily="50" charset="-128"/>
                          <a:ea typeface="Meiryo UI" panose="020B0604030504040204" pitchFamily="50" charset="-128"/>
                        </a:rPr>
                        <a:t>環境</a:t>
                      </a:r>
                      <a:endParaRPr kumimoji="1" lang="ja-JP" altLang="en-US" sz="1050" dirty="0">
                        <a:latin typeface="Meiryo UI" panose="020B0604030504040204" pitchFamily="50" charset="-128"/>
                        <a:ea typeface="Meiryo UI" panose="020B0604030504040204" pitchFamily="50" charset="-128"/>
                      </a:endParaRPr>
                    </a:p>
                  </a:txBody>
                  <a:tcPr anchor="ctr">
                    <a:lnB w="12700" cap="flat" cmpd="sng" algn="ctr">
                      <a:solidFill>
                        <a:schemeClr val="bg1"/>
                      </a:solidFill>
                      <a:prstDash val="solid"/>
                      <a:round/>
                      <a:headEnd type="none" w="med" len="med"/>
                      <a:tailEnd type="none" w="med" len="med"/>
                    </a:lnB>
                  </a:tcPr>
                </a:tc>
                <a:tc hMerge="1">
                  <a:txBody>
                    <a:bodyPr/>
                    <a:lstStyle/>
                    <a:p>
                      <a:endParaRPr kumimoji="1" lang="ja-JP" altLang="en-US" dirty="0"/>
                    </a:p>
                  </a:txBody>
                  <a:tcPr/>
                </a:tc>
                <a:tc gridSpan="2">
                  <a:txBody>
                    <a:bodyPr/>
                    <a:lstStyle/>
                    <a:p>
                      <a:pPr algn="ctr"/>
                      <a:r>
                        <a:rPr kumimoji="1" lang="ja-JP" altLang="en-US" sz="1050" dirty="0" smtClean="0">
                          <a:latin typeface="Meiryo UI" panose="020B0604030504040204" pitchFamily="50" charset="-128"/>
                          <a:ea typeface="Meiryo UI" panose="020B0604030504040204" pitchFamily="50" charset="-128"/>
                        </a:rPr>
                        <a:t>交通・アクセス</a:t>
                      </a:r>
                      <a:endParaRPr kumimoji="1" lang="ja-JP" altLang="en-US" sz="1050" dirty="0">
                        <a:latin typeface="Meiryo UI" panose="020B0604030504040204" pitchFamily="50" charset="-128"/>
                        <a:ea typeface="Meiryo UI" panose="020B0604030504040204" pitchFamily="50" charset="-128"/>
                      </a:endParaRPr>
                    </a:p>
                  </a:txBody>
                  <a:tcPr anchor="ctr">
                    <a:lnB w="12700" cap="flat" cmpd="sng" algn="ctr">
                      <a:solidFill>
                        <a:schemeClr val="bg1"/>
                      </a:solidFill>
                      <a:prstDash val="solid"/>
                      <a:round/>
                      <a:headEnd type="none" w="med" len="med"/>
                      <a:tailEnd type="none" w="med" len="med"/>
                    </a:lnB>
                  </a:tcPr>
                </a:tc>
                <a:tc hMerge="1">
                  <a:txBody>
                    <a:bodyPr/>
                    <a:lstStyle/>
                    <a:p>
                      <a:endParaRPr kumimoji="1" lang="ja-JP" altLang="en-US" dirty="0"/>
                    </a:p>
                  </a:txBody>
                  <a:tcPr/>
                </a:tc>
                <a:extLst>
                  <a:ext uri="{0D108BD9-81ED-4DB2-BD59-A6C34878D82A}">
                    <a16:rowId xmlns:a16="http://schemas.microsoft.com/office/drawing/2014/main" val="4074084120"/>
                  </a:ext>
                </a:extLst>
              </a:tr>
              <a:tr h="411480">
                <a:tc vMerge="1">
                  <a:txBody>
                    <a:bodyPr/>
                    <a:lstStyle/>
                    <a:p>
                      <a:endParaRPr kumimoji="1" lang="ja-JP" altLang="en-US" dirty="0"/>
                    </a:p>
                  </a:txBody>
                  <a:tcPr/>
                </a:tc>
                <a:tc>
                  <a:txBody>
                    <a:bodyPr/>
                    <a:lstStyle/>
                    <a:p>
                      <a:pPr algn="ctr"/>
                      <a:r>
                        <a:rPr lang="ja-JP" altLang="en-US" sz="1050" dirty="0" smtClean="0">
                          <a:solidFill>
                            <a:schemeClr val="bg1"/>
                          </a:solidFill>
                          <a:latin typeface="Meiryo UI" panose="020B0604030504040204" pitchFamily="50" charset="-128"/>
                          <a:ea typeface="Meiryo UI" panose="020B0604030504040204" pitchFamily="50" charset="-128"/>
                        </a:rPr>
                        <a:t>都市名</a:t>
                      </a:r>
                      <a:endParaRPr lang="ja-JP" altLang="en-US" sz="1050" dirty="0">
                        <a:solidFill>
                          <a:schemeClr val="bg1"/>
                        </a:solidFill>
                        <a:latin typeface="Meiryo UI" panose="020B0604030504040204" pitchFamily="50" charset="-128"/>
                        <a:ea typeface="Meiryo UI" panose="020B0604030504040204" pitchFamily="50" charset="-128"/>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rgbClr val="FF0000"/>
                      </a:solidFill>
                      <a:prstDash val="solid"/>
                      <a:round/>
                      <a:headEnd type="none" w="med" len="med"/>
                      <a:tailEnd type="none" w="med" len="med"/>
                    </a:lnB>
                    <a:solidFill>
                      <a:schemeClr val="accent1"/>
                    </a:solidFill>
                  </a:tcPr>
                </a:tc>
                <a:tc>
                  <a:txBody>
                    <a:bodyPr/>
                    <a:lstStyle/>
                    <a:p>
                      <a:pPr algn="ctr"/>
                      <a:r>
                        <a:rPr kumimoji="1" lang="ja-JP" altLang="en-US" sz="1050" dirty="0" smtClean="0">
                          <a:solidFill>
                            <a:schemeClr val="bg1"/>
                          </a:solidFill>
                          <a:latin typeface="Meiryo UI" panose="020B0604030504040204" pitchFamily="50" charset="-128"/>
                          <a:ea typeface="Meiryo UI" panose="020B0604030504040204" pitchFamily="50" charset="-128"/>
                        </a:rPr>
                        <a:t>スコア</a:t>
                      </a:r>
                      <a:endParaRPr kumimoji="1" lang="ja-JP" altLang="en-US" sz="1050" dirty="0">
                        <a:solidFill>
                          <a:schemeClr val="bg1"/>
                        </a:solidFill>
                        <a:latin typeface="Meiryo UI" panose="020B0604030504040204" pitchFamily="50" charset="-128"/>
                        <a:ea typeface="Meiryo UI" panose="020B0604030504040204" pitchFamily="50" charset="-128"/>
                      </a:endParaRPr>
                    </a:p>
                  </a:txBody>
                  <a:tcPr anchor="ctr">
                    <a:lnL w="12700" cap="flat" cmpd="sng" algn="ctr">
                      <a:solidFill>
                        <a:schemeClr val="bg1"/>
                      </a:solidFill>
                      <a:prstDash val="sysDot"/>
                      <a:round/>
                      <a:headEnd type="none" w="med" len="med"/>
                      <a:tailEnd type="none" w="med" len="med"/>
                    </a:lnL>
                    <a:lnT w="12700" cap="flat" cmpd="sng" algn="ctr">
                      <a:solidFill>
                        <a:schemeClr val="bg1"/>
                      </a:solidFill>
                      <a:prstDash val="solid"/>
                      <a:round/>
                      <a:headEnd type="none" w="med" len="med"/>
                      <a:tailEnd type="none" w="med" len="med"/>
                    </a:lnT>
                    <a:lnB w="38100" cap="flat" cmpd="sng" algn="ctr">
                      <a:solidFill>
                        <a:srgbClr val="FF0000"/>
                      </a:solidFill>
                      <a:prstDash val="solid"/>
                      <a:round/>
                      <a:headEnd type="none" w="med" len="med"/>
                      <a:tailEnd type="none" w="med" len="med"/>
                    </a:lnB>
                    <a:solidFill>
                      <a:schemeClr val="accent1"/>
                    </a:solidFill>
                  </a:tcPr>
                </a:tc>
                <a:tc>
                  <a:txBody>
                    <a:bodyPr/>
                    <a:lstStyle/>
                    <a:p>
                      <a:pPr algn="ctr"/>
                      <a:r>
                        <a:rPr kumimoji="1" lang="ja-JP" altLang="en-US" sz="1050" dirty="0" smtClean="0">
                          <a:solidFill>
                            <a:schemeClr val="bg1"/>
                          </a:solidFill>
                          <a:latin typeface="Meiryo UI" panose="020B0604030504040204" pitchFamily="50" charset="-128"/>
                          <a:ea typeface="Meiryo UI" panose="020B0604030504040204" pitchFamily="50" charset="-128"/>
                        </a:rPr>
                        <a:t>分野</a:t>
                      </a:r>
                      <a:endParaRPr kumimoji="1" lang="en-US" altLang="ja-JP" sz="1050" dirty="0" smtClean="0">
                        <a:solidFill>
                          <a:schemeClr val="bg1"/>
                        </a:solidFill>
                        <a:latin typeface="Meiryo UI" panose="020B0604030504040204" pitchFamily="50" charset="-128"/>
                        <a:ea typeface="Meiryo UI" panose="020B0604030504040204" pitchFamily="50" charset="-128"/>
                      </a:endParaRPr>
                    </a:p>
                    <a:p>
                      <a:pPr algn="ctr"/>
                      <a:r>
                        <a:rPr kumimoji="1" lang="ja-JP" altLang="en-US" sz="1050" dirty="0" smtClean="0">
                          <a:solidFill>
                            <a:schemeClr val="bg1"/>
                          </a:solidFill>
                          <a:latin typeface="Meiryo UI" panose="020B0604030504040204" pitchFamily="50" charset="-128"/>
                          <a:ea typeface="Meiryo UI" panose="020B0604030504040204" pitchFamily="50" charset="-128"/>
                        </a:rPr>
                        <a:t>順位</a:t>
                      </a:r>
                      <a:endParaRPr kumimoji="1" lang="ja-JP" altLang="en-US" sz="1050" dirty="0">
                        <a:solidFill>
                          <a:schemeClr val="bg1"/>
                        </a:solidFill>
                        <a:latin typeface="Meiryo UI" panose="020B0604030504040204" pitchFamily="50" charset="-128"/>
                        <a:ea typeface="Meiryo UI" panose="020B0604030504040204" pitchFamily="50" charset="-128"/>
                      </a:endParaRPr>
                    </a:p>
                  </a:txBody>
                  <a:tcPr anchor="ctr">
                    <a:lnR w="12700" cap="flat" cmpd="sng" algn="ctr">
                      <a:solidFill>
                        <a:schemeClr val="bg1"/>
                      </a:solidFill>
                      <a:prstDash val="sysDot"/>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rgbClr val="FF0000"/>
                      </a:solidFill>
                      <a:prstDash val="solid"/>
                      <a:round/>
                      <a:headEnd type="none" w="med" len="med"/>
                      <a:tailEnd type="none" w="med" len="med"/>
                    </a:lnB>
                    <a:solidFill>
                      <a:schemeClr val="accent1"/>
                    </a:solidFill>
                  </a:tcPr>
                </a:tc>
                <a:tc>
                  <a:txBody>
                    <a:bodyPr/>
                    <a:lstStyle/>
                    <a:p>
                      <a:pPr algn="ctr"/>
                      <a:r>
                        <a:rPr kumimoji="1" lang="ja-JP" altLang="en-US" sz="1050" dirty="0" smtClean="0">
                          <a:solidFill>
                            <a:schemeClr val="bg1"/>
                          </a:solidFill>
                          <a:latin typeface="Meiryo UI" panose="020B0604030504040204" pitchFamily="50" charset="-128"/>
                          <a:ea typeface="Meiryo UI" panose="020B0604030504040204" pitchFamily="50" charset="-128"/>
                        </a:rPr>
                        <a:t>スコア</a:t>
                      </a:r>
                      <a:endParaRPr kumimoji="1" lang="ja-JP" altLang="en-US" sz="1050" dirty="0">
                        <a:solidFill>
                          <a:schemeClr val="bg1"/>
                        </a:solidFill>
                        <a:latin typeface="Meiryo UI" panose="020B0604030504040204" pitchFamily="50" charset="-128"/>
                        <a:ea typeface="Meiryo UI" panose="020B0604030504040204" pitchFamily="50" charset="-128"/>
                      </a:endParaRPr>
                    </a:p>
                  </a:txBody>
                  <a:tcPr anchor="ctr">
                    <a:lnL w="12700" cap="flat" cmpd="sng" algn="ctr">
                      <a:solidFill>
                        <a:schemeClr val="bg1"/>
                      </a:solidFill>
                      <a:prstDash val="sysDot"/>
                      <a:round/>
                      <a:headEnd type="none" w="med" len="med"/>
                      <a:tailEnd type="none" w="med" len="med"/>
                    </a:lnL>
                    <a:lnT w="12700" cap="flat" cmpd="sng" algn="ctr">
                      <a:solidFill>
                        <a:schemeClr val="bg1"/>
                      </a:solidFill>
                      <a:prstDash val="solid"/>
                      <a:round/>
                      <a:headEnd type="none" w="med" len="med"/>
                      <a:tailEnd type="none" w="med" len="med"/>
                    </a:lnT>
                    <a:lnB w="38100" cap="flat" cmpd="sng" algn="ctr">
                      <a:solidFill>
                        <a:srgbClr val="FF0000"/>
                      </a:solidFill>
                      <a:prstDash val="solid"/>
                      <a:round/>
                      <a:headEnd type="none" w="med" len="med"/>
                      <a:tailEnd type="none" w="med" len="med"/>
                    </a:lnB>
                    <a:solidFill>
                      <a:schemeClr val="accent1"/>
                    </a:solidFill>
                  </a:tcPr>
                </a:tc>
                <a:tc>
                  <a:txBody>
                    <a:bodyPr/>
                    <a:lstStyle/>
                    <a:p>
                      <a:pPr algn="ctr"/>
                      <a:r>
                        <a:rPr kumimoji="1" lang="ja-JP" altLang="en-US" sz="1050" dirty="0" smtClean="0">
                          <a:solidFill>
                            <a:schemeClr val="bg1"/>
                          </a:solidFill>
                          <a:latin typeface="Meiryo UI" panose="020B0604030504040204" pitchFamily="50" charset="-128"/>
                          <a:ea typeface="Meiryo UI" panose="020B0604030504040204" pitchFamily="50" charset="-128"/>
                        </a:rPr>
                        <a:t>分野</a:t>
                      </a:r>
                      <a:endParaRPr kumimoji="1" lang="en-US" altLang="ja-JP" sz="1050" dirty="0" smtClean="0">
                        <a:solidFill>
                          <a:schemeClr val="bg1"/>
                        </a:solidFill>
                        <a:latin typeface="Meiryo UI" panose="020B0604030504040204" pitchFamily="50" charset="-128"/>
                        <a:ea typeface="Meiryo UI" panose="020B0604030504040204" pitchFamily="50" charset="-128"/>
                      </a:endParaRPr>
                    </a:p>
                    <a:p>
                      <a:pPr algn="ctr"/>
                      <a:r>
                        <a:rPr kumimoji="1" lang="ja-JP" altLang="en-US" sz="1050" dirty="0" smtClean="0">
                          <a:solidFill>
                            <a:schemeClr val="bg1"/>
                          </a:solidFill>
                          <a:latin typeface="Meiryo UI" panose="020B0604030504040204" pitchFamily="50" charset="-128"/>
                          <a:ea typeface="Meiryo UI" panose="020B0604030504040204" pitchFamily="50" charset="-128"/>
                        </a:rPr>
                        <a:t>順位</a:t>
                      </a:r>
                      <a:endParaRPr kumimoji="1" lang="ja-JP" altLang="en-US" sz="1050" dirty="0">
                        <a:solidFill>
                          <a:schemeClr val="bg1"/>
                        </a:solidFill>
                        <a:latin typeface="Meiryo UI" panose="020B0604030504040204" pitchFamily="50" charset="-128"/>
                        <a:ea typeface="Meiryo UI" panose="020B0604030504040204" pitchFamily="50" charset="-128"/>
                      </a:endParaRPr>
                    </a:p>
                  </a:txBody>
                  <a:tcPr anchor="ctr">
                    <a:lnR w="12700" cap="flat" cmpd="sng" algn="ctr">
                      <a:solidFill>
                        <a:schemeClr val="bg1"/>
                      </a:solidFill>
                      <a:prstDash val="sysDot"/>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rgbClr val="FF0000"/>
                      </a:solidFill>
                      <a:prstDash val="solid"/>
                      <a:round/>
                      <a:headEnd type="none" w="med" len="med"/>
                      <a:tailEnd type="none" w="med" len="med"/>
                    </a:lnB>
                    <a:solidFill>
                      <a:schemeClr val="accent1"/>
                    </a:solidFill>
                  </a:tcPr>
                </a:tc>
                <a:tc>
                  <a:txBody>
                    <a:bodyPr/>
                    <a:lstStyle/>
                    <a:p>
                      <a:pPr algn="ctr"/>
                      <a:r>
                        <a:rPr kumimoji="1" lang="ja-JP" altLang="en-US" sz="1050" dirty="0" smtClean="0">
                          <a:solidFill>
                            <a:schemeClr val="bg1"/>
                          </a:solidFill>
                          <a:latin typeface="Meiryo UI" panose="020B0604030504040204" pitchFamily="50" charset="-128"/>
                          <a:ea typeface="Meiryo UI" panose="020B0604030504040204" pitchFamily="50" charset="-128"/>
                        </a:rPr>
                        <a:t>スコア</a:t>
                      </a:r>
                      <a:endParaRPr kumimoji="1" lang="ja-JP" altLang="en-US" sz="1050" dirty="0">
                        <a:solidFill>
                          <a:schemeClr val="bg1"/>
                        </a:solidFill>
                        <a:latin typeface="Meiryo UI" panose="020B0604030504040204" pitchFamily="50" charset="-128"/>
                        <a:ea typeface="Meiryo UI" panose="020B0604030504040204" pitchFamily="50" charset="-128"/>
                      </a:endParaRPr>
                    </a:p>
                  </a:txBody>
                  <a:tcPr anchor="ctr">
                    <a:lnL w="12700" cap="flat" cmpd="sng" algn="ctr">
                      <a:solidFill>
                        <a:schemeClr val="bg1"/>
                      </a:solidFill>
                      <a:prstDash val="sysDot"/>
                      <a:round/>
                      <a:headEnd type="none" w="med" len="med"/>
                      <a:tailEnd type="none" w="med" len="med"/>
                    </a:lnL>
                    <a:lnT w="12700" cap="flat" cmpd="sng" algn="ctr">
                      <a:solidFill>
                        <a:schemeClr val="bg1"/>
                      </a:solidFill>
                      <a:prstDash val="solid"/>
                      <a:round/>
                      <a:headEnd type="none" w="med" len="med"/>
                      <a:tailEnd type="none" w="med" len="med"/>
                    </a:lnT>
                    <a:lnB w="38100" cap="flat" cmpd="sng" algn="ctr">
                      <a:solidFill>
                        <a:srgbClr val="FF0000"/>
                      </a:solidFill>
                      <a:prstDash val="solid"/>
                      <a:round/>
                      <a:headEnd type="none" w="med" len="med"/>
                      <a:tailEnd type="none" w="med" len="med"/>
                    </a:lnB>
                    <a:solidFill>
                      <a:schemeClr val="accent1"/>
                    </a:solidFill>
                  </a:tcPr>
                </a:tc>
                <a:tc>
                  <a:txBody>
                    <a:bodyPr/>
                    <a:lstStyle/>
                    <a:p>
                      <a:pPr algn="ctr"/>
                      <a:r>
                        <a:rPr kumimoji="1" lang="ja-JP" altLang="en-US" sz="1050" dirty="0" smtClean="0">
                          <a:solidFill>
                            <a:schemeClr val="bg1"/>
                          </a:solidFill>
                          <a:latin typeface="Meiryo UI" panose="020B0604030504040204" pitchFamily="50" charset="-128"/>
                          <a:ea typeface="Meiryo UI" panose="020B0604030504040204" pitchFamily="50" charset="-128"/>
                        </a:rPr>
                        <a:t>分野</a:t>
                      </a:r>
                      <a:endParaRPr kumimoji="1" lang="en-US" altLang="ja-JP" sz="1050" dirty="0" smtClean="0">
                        <a:solidFill>
                          <a:schemeClr val="bg1"/>
                        </a:solidFill>
                        <a:latin typeface="Meiryo UI" panose="020B0604030504040204" pitchFamily="50" charset="-128"/>
                        <a:ea typeface="Meiryo UI" panose="020B0604030504040204" pitchFamily="50" charset="-128"/>
                      </a:endParaRPr>
                    </a:p>
                    <a:p>
                      <a:pPr algn="ctr"/>
                      <a:r>
                        <a:rPr kumimoji="1" lang="ja-JP" altLang="en-US" sz="1050" dirty="0" smtClean="0">
                          <a:solidFill>
                            <a:schemeClr val="bg1"/>
                          </a:solidFill>
                          <a:latin typeface="Meiryo UI" panose="020B0604030504040204" pitchFamily="50" charset="-128"/>
                          <a:ea typeface="Meiryo UI" panose="020B0604030504040204" pitchFamily="50" charset="-128"/>
                        </a:rPr>
                        <a:t>順位</a:t>
                      </a:r>
                      <a:endParaRPr kumimoji="1" lang="ja-JP" altLang="en-US" sz="1050" dirty="0">
                        <a:solidFill>
                          <a:schemeClr val="bg1"/>
                        </a:solidFill>
                        <a:latin typeface="Meiryo UI" panose="020B0604030504040204" pitchFamily="50" charset="-128"/>
                        <a:ea typeface="Meiryo UI" panose="020B0604030504040204" pitchFamily="50" charset="-128"/>
                      </a:endParaRPr>
                    </a:p>
                  </a:txBody>
                  <a:tcPr anchor="ctr">
                    <a:lnR w="12700" cap="flat" cmpd="sng" algn="ctr">
                      <a:solidFill>
                        <a:schemeClr val="bg1"/>
                      </a:solidFill>
                      <a:prstDash val="sysDot"/>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rgbClr val="FF0000"/>
                      </a:solidFill>
                      <a:prstDash val="solid"/>
                      <a:round/>
                      <a:headEnd type="none" w="med" len="med"/>
                      <a:tailEnd type="none" w="med" len="med"/>
                    </a:lnB>
                    <a:solidFill>
                      <a:schemeClr val="accent1"/>
                    </a:solidFill>
                  </a:tcPr>
                </a:tc>
                <a:tc>
                  <a:txBody>
                    <a:bodyPr/>
                    <a:lstStyle/>
                    <a:p>
                      <a:pPr algn="ctr"/>
                      <a:r>
                        <a:rPr kumimoji="1" lang="ja-JP" altLang="en-US" sz="1050" dirty="0" smtClean="0">
                          <a:solidFill>
                            <a:schemeClr val="bg1"/>
                          </a:solidFill>
                          <a:latin typeface="Meiryo UI" panose="020B0604030504040204" pitchFamily="50" charset="-128"/>
                          <a:ea typeface="Meiryo UI" panose="020B0604030504040204" pitchFamily="50" charset="-128"/>
                        </a:rPr>
                        <a:t>スコア</a:t>
                      </a:r>
                      <a:endParaRPr kumimoji="1" lang="ja-JP" altLang="en-US" sz="1050" dirty="0">
                        <a:solidFill>
                          <a:schemeClr val="bg1"/>
                        </a:solidFill>
                        <a:latin typeface="Meiryo UI" panose="020B0604030504040204" pitchFamily="50" charset="-128"/>
                        <a:ea typeface="Meiryo UI" panose="020B0604030504040204" pitchFamily="50" charset="-128"/>
                      </a:endParaRPr>
                    </a:p>
                  </a:txBody>
                  <a:tcPr anchor="ctr">
                    <a:lnL w="12700" cap="flat" cmpd="sng" algn="ctr">
                      <a:solidFill>
                        <a:schemeClr val="bg1"/>
                      </a:solidFill>
                      <a:prstDash val="sysDot"/>
                      <a:round/>
                      <a:headEnd type="none" w="med" len="med"/>
                      <a:tailEnd type="none" w="med" len="med"/>
                    </a:lnL>
                    <a:lnT w="12700" cap="flat" cmpd="sng" algn="ctr">
                      <a:solidFill>
                        <a:schemeClr val="bg1"/>
                      </a:solidFill>
                      <a:prstDash val="solid"/>
                      <a:round/>
                      <a:headEnd type="none" w="med" len="med"/>
                      <a:tailEnd type="none" w="med" len="med"/>
                    </a:lnT>
                    <a:lnB w="38100" cap="flat" cmpd="sng" algn="ctr">
                      <a:solidFill>
                        <a:srgbClr val="FF0000"/>
                      </a:solidFill>
                      <a:prstDash val="solid"/>
                      <a:round/>
                      <a:headEnd type="none" w="med" len="med"/>
                      <a:tailEnd type="none" w="med" len="med"/>
                    </a:lnB>
                    <a:solidFill>
                      <a:schemeClr val="accent1"/>
                    </a:solidFill>
                  </a:tcPr>
                </a:tc>
                <a:tc>
                  <a:txBody>
                    <a:bodyPr/>
                    <a:lstStyle/>
                    <a:p>
                      <a:pPr algn="ctr"/>
                      <a:r>
                        <a:rPr kumimoji="1" lang="ja-JP" altLang="en-US" sz="1050" dirty="0" smtClean="0">
                          <a:solidFill>
                            <a:schemeClr val="bg1"/>
                          </a:solidFill>
                          <a:latin typeface="Meiryo UI" panose="020B0604030504040204" pitchFamily="50" charset="-128"/>
                          <a:ea typeface="Meiryo UI" panose="020B0604030504040204" pitchFamily="50" charset="-128"/>
                        </a:rPr>
                        <a:t>分野</a:t>
                      </a:r>
                      <a:endParaRPr kumimoji="1" lang="en-US" altLang="ja-JP" sz="1050" dirty="0" smtClean="0">
                        <a:solidFill>
                          <a:schemeClr val="bg1"/>
                        </a:solidFill>
                        <a:latin typeface="Meiryo UI" panose="020B0604030504040204" pitchFamily="50" charset="-128"/>
                        <a:ea typeface="Meiryo UI" panose="020B0604030504040204" pitchFamily="50" charset="-128"/>
                      </a:endParaRPr>
                    </a:p>
                    <a:p>
                      <a:pPr algn="ctr"/>
                      <a:r>
                        <a:rPr kumimoji="1" lang="ja-JP" altLang="en-US" sz="1050" dirty="0" smtClean="0">
                          <a:solidFill>
                            <a:schemeClr val="bg1"/>
                          </a:solidFill>
                          <a:latin typeface="Meiryo UI" panose="020B0604030504040204" pitchFamily="50" charset="-128"/>
                          <a:ea typeface="Meiryo UI" panose="020B0604030504040204" pitchFamily="50" charset="-128"/>
                        </a:rPr>
                        <a:t>順位</a:t>
                      </a:r>
                      <a:endParaRPr kumimoji="1" lang="ja-JP" altLang="en-US" sz="1050" dirty="0">
                        <a:solidFill>
                          <a:schemeClr val="bg1"/>
                        </a:solidFill>
                        <a:latin typeface="Meiryo UI" panose="020B0604030504040204" pitchFamily="50" charset="-128"/>
                        <a:ea typeface="Meiryo UI" panose="020B0604030504040204" pitchFamily="50" charset="-128"/>
                      </a:endParaRPr>
                    </a:p>
                  </a:txBody>
                  <a:tcPr anchor="ctr">
                    <a:lnR w="12700" cap="flat" cmpd="sng" algn="ctr">
                      <a:solidFill>
                        <a:schemeClr val="bg1"/>
                      </a:solidFill>
                      <a:prstDash val="sysDot"/>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rgbClr val="FF0000"/>
                      </a:solidFill>
                      <a:prstDash val="solid"/>
                      <a:round/>
                      <a:headEnd type="none" w="med" len="med"/>
                      <a:tailEnd type="none" w="med" len="med"/>
                    </a:lnB>
                    <a:solidFill>
                      <a:schemeClr val="accent1"/>
                    </a:solidFill>
                  </a:tcPr>
                </a:tc>
                <a:tc>
                  <a:txBody>
                    <a:bodyPr/>
                    <a:lstStyle/>
                    <a:p>
                      <a:pPr algn="ctr"/>
                      <a:r>
                        <a:rPr kumimoji="1" lang="ja-JP" altLang="en-US" sz="1050" dirty="0" smtClean="0">
                          <a:solidFill>
                            <a:schemeClr val="bg1"/>
                          </a:solidFill>
                          <a:latin typeface="Meiryo UI" panose="020B0604030504040204" pitchFamily="50" charset="-128"/>
                          <a:ea typeface="Meiryo UI" panose="020B0604030504040204" pitchFamily="50" charset="-128"/>
                        </a:rPr>
                        <a:t>スコア</a:t>
                      </a:r>
                      <a:endParaRPr kumimoji="1" lang="ja-JP" altLang="en-US" sz="1050" dirty="0">
                        <a:solidFill>
                          <a:schemeClr val="bg1"/>
                        </a:solidFill>
                        <a:latin typeface="Meiryo UI" panose="020B0604030504040204" pitchFamily="50" charset="-128"/>
                        <a:ea typeface="Meiryo UI" panose="020B0604030504040204" pitchFamily="50" charset="-128"/>
                      </a:endParaRPr>
                    </a:p>
                  </a:txBody>
                  <a:tcPr anchor="ctr">
                    <a:lnL w="12700" cap="flat" cmpd="sng" algn="ctr">
                      <a:solidFill>
                        <a:schemeClr val="bg1"/>
                      </a:solidFill>
                      <a:prstDash val="sysDot"/>
                      <a:round/>
                      <a:headEnd type="none" w="med" len="med"/>
                      <a:tailEnd type="none" w="med" len="med"/>
                    </a:lnL>
                    <a:lnT w="12700" cap="flat" cmpd="sng" algn="ctr">
                      <a:solidFill>
                        <a:schemeClr val="bg1"/>
                      </a:solidFill>
                      <a:prstDash val="solid"/>
                      <a:round/>
                      <a:headEnd type="none" w="med" len="med"/>
                      <a:tailEnd type="none" w="med" len="med"/>
                    </a:lnT>
                    <a:lnB w="38100" cap="flat" cmpd="sng" algn="ctr">
                      <a:solidFill>
                        <a:srgbClr val="FF0000"/>
                      </a:solidFill>
                      <a:prstDash val="solid"/>
                      <a:round/>
                      <a:headEnd type="none" w="med" len="med"/>
                      <a:tailEnd type="none" w="med" len="med"/>
                    </a:lnB>
                    <a:solidFill>
                      <a:schemeClr val="accent1"/>
                    </a:solidFill>
                  </a:tcPr>
                </a:tc>
                <a:tc>
                  <a:txBody>
                    <a:bodyPr/>
                    <a:lstStyle/>
                    <a:p>
                      <a:pPr algn="ctr"/>
                      <a:r>
                        <a:rPr kumimoji="1" lang="ja-JP" altLang="en-US" sz="1050" dirty="0" smtClean="0">
                          <a:solidFill>
                            <a:schemeClr val="bg1"/>
                          </a:solidFill>
                          <a:latin typeface="Meiryo UI" panose="020B0604030504040204" pitchFamily="50" charset="-128"/>
                          <a:ea typeface="Meiryo UI" panose="020B0604030504040204" pitchFamily="50" charset="-128"/>
                        </a:rPr>
                        <a:t>分野</a:t>
                      </a:r>
                      <a:endParaRPr kumimoji="1" lang="en-US" altLang="ja-JP" sz="1050" dirty="0" smtClean="0">
                        <a:solidFill>
                          <a:schemeClr val="bg1"/>
                        </a:solidFill>
                        <a:latin typeface="Meiryo UI" panose="020B0604030504040204" pitchFamily="50" charset="-128"/>
                        <a:ea typeface="Meiryo UI" panose="020B0604030504040204" pitchFamily="50" charset="-128"/>
                      </a:endParaRPr>
                    </a:p>
                    <a:p>
                      <a:pPr algn="ctr"/>
                      <a:r>
                        <a:rPr kumimoji="1" lang="ja-JP" altLang="en-US" sz="1050" dirty="0" smtClean="0">
                          <a:solidFill>
                            <a:schemeClr val="bg1"/>
                          </a:solidFill>
                          <a:latin typeface="Meiryo UI" panose="020B0604030504040204" pitchFamily="50" charset="-128"/>
                          <a:ea typeface="Meiryo UI" panose="020B0604030504040204" pitchFamily="50" charset="-128"/>
                        </a:rPr>
                        <a:t>順位</a:t>
                      </a:r>
                      <a:endParaRPr kumimoji="1" lang="ja-JP" altLang="en-US" sz="1050" dirty="0">
                        <a:solidFill>
                          <a:schemeClr val="bg1"/>
                        </a:solidFill>
                        <a:latin typeface="Meiryo UI" panose="020B0604030504040204" pitchFamily="50" charset="-128"/>
                        <a:ea typeface="Meiryo UI" panose="020B0604030504040204" pitchFamily="50" charset="-128"/>
                      </a:endParaRPr>
                    </a:p>
                  </a:txBody>
                  <a:tcPr anchor="ctr">
                    <a:lnR w="12700" cap="flat" cmpd="sng" algn="ctr">
                      <a:solidFill>
                        <a:schemeClr val="bg1"/>
                      </a:solidFill>
                      <a:prstDash val="sysDot"/>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rgbClr val="FF0000"/>
                      </a:solidFill>
                      <a:prstDash val="solid"/>
                      <a:round/>
                      <a:headEnd type="none" w="med" len="med"/>
                      <a:tailEnd type="none" w="med" len="med"/>
                    </a:lnB>
                    <a:solidFill>
                      <a:schemeClr val="accent1"/>
                    </a:solidFill>
                  </a:tcPr>
                </a:tc>
                <a:tc>
                  <a:txBody>
                    <a:bodyPr/>
                    <a:lstStyle/>
                    <a:p>
                      <a:pPr algn="ctr"/>
                      <a:r>
                        <a:rPr kumimoji="1" lang="ja-JP" altLang="en-US" sz="1050" dirty="0" smtClean="0">
                          <a:solidFill>
                            <a:schemeClr val="bg1"/>
                          </a:solidFill>
                          <a:latin typeface="Meiryo UI" panose="020B0604030504040204" pitchFamily="50" charset="-128"/>
                          <a:ea typeface="Meiryo UI" panose="020B0604030504040204" pitchFamily="50" charset="-128"/>
                        </a:rPr>
                        <a:t>スコア</a:t>
                      </a:r>
                      <a:endParaRPr kumimoji="1" lang="ja-JP" altLang="en-US" sz="1050" dirty="0">
                        <a:solidFill>
                          <a:schemeClr val="bg1"/>
                        </a:solidFill>
                        <a:latin typeface="Meiryo UI" panose="020B0604030504040204" pitchFamily="50" charset="-128"/>
                        <a:ea typeface="Meiryo UI" panose="020B0604030504040204" pitchFamily="50" charset="-128"/>
                      </a:endParaRPr>
                    </a:p>
                  </a:txBody>
                  <a:tcPr anchor="ctr">
                    <a:lnL w="12700" cap="flat" cmpd="sng" algn="ctr">
                      <a:solidFill>
                        <a:schemeClr val="bg1"/>
                      </a:solidFill>
                      <a:prstDash val="sysDot"/>
                      <a:round/>
                      <a:headEnd type="none" w="med" len="med"/>
                      <a:tailEnd type="none" w="med" len="med"/>
                    </a:lnL>
                    <a:lnT w="12700" cap="flat" cmpd="sng" algn="ctr">
                      <a:solidFill>
                        <a:schemeClr val="bg1"/>
                      </a:solidFill>
                      <a:prstDash val="solid"/>
                      <a:round/>
                      <a:headEnd type="none" w="med" len="med"/>
                      <a:tailEnd type="none" w="med" len="med"/>
                    </a:lnT>
                    <a:lnB w="38100" cap="flat" cmpd="sng" algn="ctr">
                      <a:solidFill>
                        <a:srgbClr val="FF0000"/>
                      </a:solidFill>
                      <a:prstDash val="solid"/>
                      <a:round/>
                      <a:headEnd type="none" w="med" len="med"/>
                      <a:tailEnd type="none" w="med" len="med"/>
                    </a:lnB>
                    <a:solidFill>
                      <a:schemeClr val="accent1"/>
                    </a:solidFill>
                  </a:tcPr>
                </a:tc>
                <a:tc>
                  <a:txBody>
                    <a:bodyPr/>
                    <a:lstStyle/>
                    <a:p>
                      <a:pPr algn="ctr"/>
                      <a:r>
                        <a:rPr kumimoji="1" lang="ja-JP" altLang="en-US" sz="1050" dirty="0" smtClean="0">
                          <a:solidFill>
                            <a:schemeClr val="bg1"/>
                          </a:solidFill>
                          <a:latin typeface="Meiryo UI" panose="020B0604030504040204" pitchFamily="50" charset="-128"/>
                          <a:ea typeface="Meiryo UI" panose="020B0604030504040204" pitchFamily="50" charset="-128"/>
                        </a:rPr>
                        <a:t>分野</a:t>
                      </a:r>
                      <a:endParaRPr kumimoji="1" lang="en-US" altLang="ja-JP" sz="1050" dirty="0" smtClean="0">
                        <a:solidFill>
                          <a:schemeClr val="bg1"/>
                        </a:solidFill>
                        <a:latin typeface="Meiryo UI" panose="020B0604030504040204" pitchFamily="50" charset="-128"/>
                        <a:ea typeface="Meiryo UI" panose="020B0604030504040204" pitchFamily="50" charset="-128"/>
                      </a:endParaRPr>
                    </a:p>
                    <a:p>
                      <a:pPr algn="ctr"/>
                      <a:r>
                        <a:rPr kumimoji="1" lang="ja-JP" altLang="en-US" sz="1050" dirty="0" smtClean="0">
                          <a:solidFill>
                            <a:schemeClr val="bg1"/>
                          </a:solidFill>
                          <a:latin typeface="Meiryo UI" panose="020B0604030504040204" pitchFamily="50" charset="-128"/>
                          <a:ea typeface="Meiryo UI" panose="020B0604030504040204" pitchFamily="50" charset="-128"/>
                        </a:rPr>
                        <a:t>順位</a:t>
                      </a:r>
                      <a:endParaRPr kumimoji="1" lang="ja-JP" altLang="en-US" sz="1050" dirty="0">
                        <a:solidFill>
                          <a:schemeClr val="bg1"/>
                        </a:solidFill>
                        <a:latin typeface="Meiryo UI" panose="020B0604030504040204" pitchFamily="50" charset="-128"/>
                        <a:ea typeface="Meiryo UI" panose="020B0604030504040204" pitchFamily="50" charset="-128"/>
                      </a:endParaRPr>
                    </a:p>
                  </a:txBody>
                  <a:tcPr anchor="ctr">
                    <a:lnR w="12700" cap="flat" cmpd="sng" algn="ctr">
                      <a:solidFill>
                        <a:schemeClr val="bg1"/>
                      </a:solidFill>
                      <a:prstDash val="sysDot"/>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rgbClr val="FF0000"/>
                      </a:solidFill>
                      <a:prstDash val="solid"/>
                      <a:round/>
                      <a:headEnd type="none" w="med" len="med"/>
                      <a:tailEnd type="none" w="med" len="med"/>
                    </a:lnB>
                    <a:solidFill>
                      <a:schemeClr val="accent1"/>
                    </a:solidFill>
                  </a:tcPr>
                </a:tc>
                <a:tc>
                  <a:txBody>
                    <a:bodyPr/>
                    <a:lstStyle/>
                    <a:p>
                      <a:pPr algn="ctr"/>
                      <a:r>
                        <a:rPr kumimoji="1" lang="ja-JP" altLang="en-US" sz="1050" dirty="0" smtClean="0">
                          <a:solidFill>
                            <a:schemeClr val="bg1"/>
                          </a:solidFill>
                          <a:latin typeface="Meiryo UI" panose="020B0604030504040204" pitchFamily="50" charset="-128"/>
                          <a:ea typeface="Meiryo UI" panose="020B0604030504040204" pitchFamily="50" charset="-128"/>
                        </a:rPr>
                        <a:t>スコア</a:t>
                      </a:r>
                      <a:endParaRPr kumimoji="1" lang="ja-JP" altLang="en-US" sz="1050" dirty="0">
                        <a:solidFill>
                          <a:schemeClr val="bg1"/>
                        </a:solidFill>
                        <a:latin typeface="Meiryo UI" panose="020B0604030504040204" pitchFamily="50" charset="-128"/>
                        <a:ea typeface="Meiryo UI" panose="020B0604030504040204" pitchFamily="50" charset="-128"/>
                      </a:endParaRPr>
                    </a:p>
                  </a:txBody>
                  <a:tcPr anchor="ctr">
                    <a:lnL w="12700" cap="flat" cmpd="sng" algn="ctr">
                      <a:solidFill>
                        <a:schemeClr val="bg1"/>
                      </a:solidFill>
                      <a:prstDash val="sysDot"/>
                      <a:round/>
                      <a:headEnd type="none" w="med" len="med"/>
                      <a:tailEnd type="none" w="med" len="med"/>
                    </a:lnL>
                    <a:lnT w="12700" cap="flat" cmpd="sng" algn="ctr">
                      <a:solidFill>
                        <a:schemeClr val="bg1"/>
                      </a:solidFill>
                      <a:prstDash val="solid"/>
                      <a:round/>
                      <a:headEnd type="none" w="med" len="med"/>
                      <a:tailEnd type="none" w="med" len="med"/>
                    </a:lnT>
                    <a:lnB w="38100" cap="flat" cmpd="sng" algn="ctr">
                      <a:solidFill>
                        <a:srgbClr val="FF0000"/>
                      </a:solidFill>
                      <a:prstDash val="solid"/>
                      <a:round/>
                      <a:headEnd type="none" w="med" len="med"/>
                      <a:tailEnd type="none" w="med" len="med"/>
                    </a:lnB>
                    <a:solidFill>
                      <a:schemeClr val="accent1"/>
                    </a:solidFill>
                  </a:tcPr>
                </a:tc>
                <a:extLst>
                  <a:ext uri="{0D108BD9-81ED-4DB2-BD59-A6C34878D82A}">
                    <a16:rowId xmlns:a16="http://schemas.microsoft.com/office/drawing/2014/main" val="527984492"/>
                  </a:ext>
                </a:extLst>
              </a:tr>
              <a:tr h="411480">
                <a:tc>
                  <a:txBody>
                    <a:bodyPr/>
                    <a:lstStyle/>
                    <a:p>
                      <a:pPr algn="ctr"/>
                      <a:r>
                        <a:rPr kumimoji="1" lang="en-US" altLang="ja-JP" sz="1050" b="1" dirty="0" smtClean="0">
                          <a:latin typeface="Meiryo UI" panose="020B0604030504040204" pitchFamily="50" charset="-128"/>
                          <a:ea typeface="Meiryo UI" panose="020B0604030504040204" pitchFamily="50" charset="-128"/>
                        </a:rPr>
                        <a:t>1</a:t>
                      </a:r>
                      <a:r>
                        <a:rPr kumimoji="1" lang="ja-JP" altLang="en-US" sz="1050" b="1" dirty="0" smtClean="0">
                          <a:latin typeface="Meiryo UI" panose="020B0604030504040204" pitchFamily="50" charset="-128"/>
                          <a:ea typeface="Meiryo UI" panose="020B0604030504040204" pitchFamily="50" charset="-128"/>
                        </a:rPr>
                        <a:t>位</a:t>
                      </a:r>
                      <a:endParaRPr kumimoji="1" lang="ja-JP" altLang="en-US" sz="1050" b="1" dirty="0">
                        <a:latin typeface="Meiryo UI" panose="020B0604030504040204" pitchFamily="50" charset="-128"/>
                        <a:ea typeface="Meiryo UI" panose="020B0604030504040204" pitchFamily="50" charset="-128"/>
                      </a:endParaRPr>
                    </a:p>
                  </a:txBody>
                  <a:tcPr anchor="ctr">
                    <a:lnL w="38100" cap="flat" cmpd="sng" algn="ctr">
                      <a:solidFill>
                        <a:srgbClr val="FF0000"/>
                      </a:solidFill>
                      <a:prstDash val="solid"/>
                      <a:round/>
                      <a:headEnd type="none" w="med" len="med"/>
                      <a:tailEnd type="none" w="med" len="med"/>
                    </a:lnL>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tcPr>
                </a:tc>
                <a:tc>
                  <a:txBody>
                    <a:bodyPr/>
                    <a:lstStyle/>
                    <a:p>
                      <a:pPr algn="ctr"/>
                      <a:r>
                        <a:rPr kumimoji="1" lang="ja-JP" altLang="en-US" sz="1050" b="1" dirty="0" smtClean="0">
                          <a:latin typeface="Meiryo UI" panose="020B0604030504040204" pitchFamily="50" charset="-128"/>
                          <a:ea typeface="Meiryo UI" panose="020B0604030504040204" pitchFamily="50" charset="-128"/>
                        </a:rPr>
                        <a:t>大阪市</a:t>
                      </a:r>
                      <a:endParaRPr kumimoji="1" lang="ja-JP" altLang="en-US" sz="1050" b="1" dirty="0">
                        <a:latin typeface="Meiryo UI" panose="020B0604030504040204" pitchFamily="50" charset="-128"/>
                        <a:ea typeface="Meiryo UI" panose="020B0604030504040204" pitchFamily="50" charset="-128"/>
                      </a:endParaRPr>
                    </a:p>
                  </a:txBody>
                  <a:tcPr anchor="ctr">
                    <a:lnR w="12700" cap="flat" cmpd="sng" algn="ctr">
                      <a:solidFill>
                        <a:schemeClr val="bg1"/>
                      </a:solidFill>
                      <a:prstDash val="sysDot"/>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tcPr>
                </a:tc>
                <a:tc>
                  <a:txBody>
                    <a:bodyPr/>
                    <a:lstStyle/>
                    <a:p>
                      <a:pPr algn="ctr"/>
                      <a:r>
                        <a:rPr kumimoji="1" lang="en-US" altLang="ja-JP" sz="1050" b="1" dirty="0" smtClean="0">
                          <a:latin typeface="Meiryo UI" panose="020B0604030504040204" pitchFamily="50" charset="-128"/>
                          <a:ea typeface="Meiryo UI" panose="020B0604030504040204" pitchFamily="50" charset="-128"/>
                        </a:rPr>
                        <a:t>1,242.8</a:t>
                      </a:r>
                      <a:endParaRPr kumimoji="1" lang="ja-JP" altLang="en-US" sz="1050" b="1" dirty="0">
                        <a:latin typeface="Meiryo UI" panose="020B0604030504040204" pitchFamily="50" charset="-128"/>
                        <a:ea typeface="Meiryo UI" panose="020B0604030504040204" pitchFamily="50" charset="-128"/>
                      </a:endParaRPr>
                    </a:p>
                  </a:txBody>
                  <a:tcPr anchor="ctr">
                    <a:lnL w="12700" cap="flat" cmpd="sng" algn="ctr">
                      <a:solidFill>
                        <a:schemeClr val="bg1"/>
                      </a:solidFill>
                      <a:prstDash val="sysDot"/>
                      <a:round/>
                      <a:headEnd type="none" w="med" len="med"/>
                      <a:tailEnd type="none" w="med" len="med"/>
                    </a:lnL>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tcPr>
                </a:tc>
                <a:tc>
                  <a:txBody>
                    <a:bodyPr/>
                    <a:lstStyle/>
                    <a:p>
                      <a:pPr algn="ctr"/>
                      <a:r>
                        <a:rPr kumimoji="1" lang="en-US" altLang="ja-JP" sz="1050" b="1" dirty="0" smtClean="0">
                          <a:latin typeface="Meiryo UI" panose="020B0604030504040204" pitchFamily="50" charset="-128"/>
                          <a:ea typeface="Meiryo UI" panose="020B0604030504040204" pitchFamily="50" charset="-128"/>
                        </a:rPr>
                        <a:t>1</a:t>
                      </a:r>
                      <a:r>
                        <a:rPr kumimoji="1" lang="ja-JP" altLang="en-US" sz="1050" b="1" dirty="0" smtClean="0">
                          <a:latin typeface="Meiryo UI" panose="020B0604030504040204" pitchFamily="50" charset="-128"/>
                          <a:ea typeface="Meiryo UI" panose="020B0604030504040204" pitchFamily="50" charset="-128"/>
                        </a:rPr>
                        <a:t>位</a:t>
                      </a:r>
                      <a:endParaRPr kumimoji="1" lang="ja-JP" altLang="en-US" sz="1050" b="1" dirty="0">
                        <a:latin typeface="Meiryo UI" panose="020B0604030504040204" pitchFamily="50" charset="-128"/>
                        <a:ea typeface="Meiryo UI" panose="020B0604030504040204" pitchFamily="50" charset="-128"/>
                      </a:endParaRPr>
                    </a:p>
                  </a:txBody>
                  <a:tcPr anchor="ctr">
                    <a:lnR w="12700" cap="flat" cmpd="sng" algn="ctr">
                      <a:solidFill>
                        <a:schemeClr val="bg1"/>
                      </a:solidFill>
                      <a:prstDash val="sysDot"/>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tcPr>
                </a:tc>
                <a:tc>
                  <a:txBody>
                    <a:bodyPr/>
                    <a:lstStyle/>
                    <a:p>
                      <a:pPr algn="ctr"/>
                      <a:r>
                        <a:rPr kumimoji="1" lang="en-US" altLang="ja-JP" sz="1050" b="1" dirty="0" smtClean="0">
                          <a:latin typeface="Meiryo UI" panose="020B0604030504040204" pitchFamily="50" charset="-128"/>
                          <a:ea typeface="Meiryo UI" panose="020B0604030504040204" pitchFamily="50" charset="-128"/>
                        </a:rPr>
                        <a:t>268.8</a:t>
                      </a:r>
                      <a:endParaRPr kumimoji="1" lang="ja-JP" altLang="en-US" sz="1050" b="1" dirty="0">
                        <a:latin typeface="Meiryo UI" panose="020B0604030504040204" pitchFamily="50" charset="-128"/>
                        <a:ea typeface="Meiryo UI" panose="020B0604030504040204" pitchFamily="50" charset="-128"/>
                      </a:endParaRPr>
                    </a:p>
                  </a:txBody>
                  <a:tcPr anchor="ctr">
                    <a:lnL w="12700" cap="flat" cmpd="sng" algn="ctr">
                      <a:solidFill>
                        <a:schemeClr val="bg1"/>
                      </a:solidFill>
                      <a:prstDash val="sysDot"/>
                      <a:round/>
                      <a:headEnd type="none" w="med" len="med"/>
                      <a:tailEnd type="none" w="med" len="med"/>
                    </a:lnL>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tcPr>
                </a:tc>
                <a:tc>
                  <a:txBody>
                    <a:bodyPr/>
                    <a:lstStyle/>
                    <a:p>
                      <a:pPr algn="ctr"/>
                      <a:r>
                        <a:rPr kumimoji="1" lang="en-US" altLang="ja-JP" sz="1050" b="1" dirty="0" smtClean="0">
                          <a:latin typeface="Meiryo UI" panose="020B0604030504040204" pitchFamily="50" charset="-128"/>
                          <a:ea typeface="Meiryo UI" panose="020B0604030504040204" pitchFamily="50" charset="-128"/>
                        </a:rPr>
                        <a:t>6</a:t>
                      </a:r>
                      <a:r>
                        <a:rPr kumimoji="1" lang="ja-JP" altLang="en-US" sz="1050" b="1" dirty="0" smtClean="0">
                          <a:latin typeface="Meiryo UI" panose="020B0604030504040204" pitchFamily="50" charset="-128"/>
                          <a:ea typeface="Meiryo UI" panose="020B0604030504040204" pitchFamily="50" charset="-128"/>
                        </a:rPr>
                        <a:t>位</a:t>
                      </a:r>
                      <a:endParaRPr kumimoji="1" lang="ja-JP" altLang="en-US" sz="1050" b="1" dirty="0">
                        <a:latin typeface="Meiryo UI" panose="020B0604030504040204" pitchFamily="50" charset="-128"/>
                        <a:ea typeface="Meiryo UI" panose="020B0604030504040204" pitchFamily="50" charset="-128"/>
                      </a:endParaRPr>
                    </a:p>
                  </a:txBody>
                  <a:tcPr anchor="ctr">
                    <a:lnR w="12700" cap="flat" cmpd="sng" algn="ctr">
                      <a:solidFill>
                        <a:schemeClr val="bg1"/>
                      </a:solidFill>
                      <a:prstDash val="sysDot"/>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tcPr>
                </a:tc>
                <a:tc>
                  <a:txBody>
                    <a:bodyPr/>
                    <a:lstStyle/>
                    <a:p>
                      <a:pPr algn="ctr"/>
                      <a:r>
                        <a:rPr kumimoji="1" lang="en-US" altLang="ja-JP" sz="1050" b="1" dirty="0" smtClean="0">
                          <a:latin typeface="Meiryo UI" panose="020B0604030504040204" pitchFamily="50" charset="-128"/>
                          <a:ea typeface="Meiryo UI" panose="020B0604030504040204" pitchFamily="50" charset="-128"/>
                        </a:rPr>
                        <a:t>67.9</a:t>
                      </a:r>
                      <a:endParaRPr kumimoji="1" lang="ja-JP" altLang="en-US" sz="1050" b="1" dirty="0">
                        <a:latin typeface="Meiryo UI" panose="020B0604030504040204" pitchFamily="50" charset="-128"/>
                        <a:ea typeface="Meiryo UI" panose="020B0604030504040204" pitchFamily="50" charset="-128"/>
                      </a:endParaRPr>
                    </a:p>
                  </a:txBody>
                  <a:tcPr anchor="ctr">
                    <a:lnL w="12700" cap="flat" cmpd="sng" algn="ctr">
                      <a:solidFill>
                        <a:schemeClr val="bg1"/>
                      </a:solidFill>
                      <a:prstDash val="sysDot"/>
                      <a:round/>
                      <a:headEnd type="none" w="med" len="med"/>
                      <a:tailEnd type="none" w="med" len="med"/>
                    </a:lnL>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tcPr>
                </a:tc>
                <a:tc>
                  <a:txBody>
                    <a:bodyPr/>
                    <a:lstStyle/>
                    <a:p>
                      <a:pPr algn="ctr"/>
                      <a:r>
                        <a:rPr kumimoji="1" lang="en-US" altLang="ja-JP" sz="1050" b="1" dirty="0" smtClean="0">
                          <a:latin typeface="Meiryo UI" panose="020B0604030504040204" pitchFamily="50" charset="-128"/>
                          <a:ea typeface="Meiryo UI" panose="020B0604030504040204" pitchFamily="50" charset="-128"/>
                        </a:rPr>
                        <a:t>2</a:t>
                      </a:r>
                      <a:r>
                        <a:rPr kumimoji="1" lang="ja-JP" altLang="en-US" sz="1050" b="1" dirty="0" smtClean="0">
                          <a:latin typeface="Meiryo UI" panose="020B0604030504040204" pitchFamily="50" charset="-128"/>
                          <a:ea typeface="Meiryo UI" panose="020B0604030504040204" pitchFamily="50" charset="-128"/>
                        </a:rPr>
                        <a:t>位</a:t>
                      </a:r>
                      <a:endParaRPr kumimoji="1" lang="ja-JP" altLang="en-US" sz="1050" b="1" dirty="0">
                        <a:latin typeface="Meiryo UI" panose="020B0604030504040204" pitchFamily="50" charset="-128"/>
                        <a:ea typeface="Meiryo UI" panose="020B0604030504040204" pitchFamily="50" charset="-128"/>
                      </a:endParaRPr>
                    </a:p>
                  </a:txBody>
                  <a:tcPr anchor="ctr">
                    <a:lnR w="12700" cap="flat" cmpd="sng" algn="ctr">
                      <a:solidFill>
                        <a:schemeClr val="bg1"/>
                      </a:solidFill>
                      <a:prstDash val="sysDot"/>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tcPr>
                </a:tc>
                <a:tc>
                  <a:txBody>
                    <a:bodyPr/>
                    <a:lstStyle/>
                    <a:p>
                      <a:pPr algn="ctr"/>
                      <a:r>
                        <a:rPr kumimoji="1" lang="en-US" altLang="ja-JP" sz="1050" b="1" dirty="0" smtClean="0">
                          <a:latin typeface="Meiryo UI" panose="020B0604030504040204" pitchFamily="50" charset="-128"/>
                          <a:ea typeface="Meiryo UI" panose="020B0604030504040204" pitchFamily="50" charset="-128"/>
                        </a:rPr>
                        <a:t>305.6</a:t>
                      </a:r>
                      <a:endParaRPr kumimoji="1" lang="ja-JP" altLang="en-US" sz="1050" b="1" dirty="0">
                        <a:latin typeface="Meiryo UI" panose="020B0604030504040204" pitchFamily="50" charset="-128"/>
                        <a:ea typeface="Meiryo UI" panose="020B0604030504040204" pitchFamily="50" charset="-128"/>
                      </a:endParaRPr>
                    </a:p>
                  </a:txBody>
                  <a:tcPr anchor="ctr">
                    <a:lnL w="12700" cap="flat" cmpd="sng" algn="ctr">
                      <a:solidFill>
                        <a:schemeClr val="bg1"/>
                      </a:solidFill>
                      <a:prstDash val="sysDot"/>
                      <a:round/>
                      <a:headEnd type="none" w="med" len="med"/>
                      <a:tailEnd type="none" w="med" len="med"/>
                    </a:lnL>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tcPr>
                </a:tc>
                <a:tc gridSpan="2">
                  <a:txBody>
                    <a:bodyPr/>
                    <a:lstStyle/>
                    <a:p>
                      <a:pPr algn="ctr"/>
                      <a:r>
                        <a:rPr kumimoji="1" lang="en-US" altLang="ja-JP" sz="1050" b="1" dirty="0" smtClean="0">
                          <a:latin typeface="Meiryo UI" panose="020B0604030504040204" pitchFamily="50" charset="-128"/>
                          <a:ea typeface="Meiryo UI" panose="020B0604030504040204" pitchFamily="50" charset="-128"/>
                        </a:rPr>
                        <a:t>80</a:t>
                      </a:r>
                      <a:r>
                        <a:rPr kumimoji="1" lang="ja-JP" altLang="en-US" sz="1050" b="1" dirty="0" smtClean="0">
                          <a:latin typeface="Meiryo UI" panose="020B0604030504040204" pitchFamily="50" charset="-128"/>
                          <a:ea typeface="Meiryo UI" panose="020B0604030504040204" pitchFamily="50" charset="-128"/>
                        </a:rPr>
                        <a:t>位未満</a:t>
                      </a:r>
                      <a:endParaRPr kumimoji="1" lang="ja-JP" altLang="en-US" sz="1050" b="1" dirty="0">
                        <a:latin typeface="Meiryo UI" panose="020B0604030504040204" pitchFamily="50" charset="-128"/>
                        <a:ea typeface="Meiryo UI" panose="020B0604030504040204" pitchFamily="50" charset="-128"/>
                      </a:endParaRPr>
                    </a:p>
                  </a:txBody>
                  <a:tcPr anchor="ct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tcPr>
                </a:tc>
                <a:tc hMerge="1">
                  <a:txBody>
                    <a:bodyPr/>
                    <a:lstStyle/>
                    <a:p>
                      <a:pPr algn="ctr"/>
                      <a:endParaRPr kumimoji="1" lang="ja-JP" altLang="en-US" sz="1050" b="1" dirty="0">
                        <a:latin typeface="Meiryo UI" panose="020B0604030504040204" pitchFamily="50" charset="-128"/>
                        <a:ea typeface="Meiryo UI" panose="020B0604030504040204" pitchFamily="50" charset="-128"/>
                      </a:endParaRPr>
                    </a:p>
                  </a:txBody>
                  <a:tcPr anchor="ctr">
                    <a:lnL w="12700" cap="flat" cmpd="sng" algn="ctr">
                      <a:solidFill>
                        <a:schemeClr val="bg1"/>
                      </a:solidFill>
                      <a:prstDash val="sysDot"/>
                      <a:round/>
                      <a:headEnd type="none" w="med" len="med"/>
                      <a:tailEnd type="none" w="med" len="med"/>
                    </a:lnL>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tcPr>
                </a:tc>
                <a:tc gridSpan="2">
                  <a:txBody>
                    <a:bodyPr/>
                    <a:lstStyle/>
                    <a:p>
                      <a:pPr algn="ctr"/>
                      <a:r>
                        <a:rPr kumimoji="1" lang="en-US" altLang="ja-JP" sz="1050" b="1" dirty="0" smtClean="0">
                          <a:latin typeface="Meiryo UI" panose="020B0604030504040204" pitchFamily="50" charset="-128"/>
                          <a:ea typeface="Meiryo UI" panose="020B0604030504040204" pitchFamily="50" charset="-128"/>
                        </a:rPr>
                        <a:t>80</a:t>
                      </a:r>
                      <a:r>
                        <a:rPr kumimoji="1" lang="ja-JP" altLang="en-US" sz="1050" b="1" dirty="0" smtClean="0">
                          <a:latin typeface="Meiryo UI" panose="020B0604030504040204" pitchFamily="50" charset="-128"/>
                          <a:ea typeface="Meiryo UI" panose="020B0604030504040204" pitchFamily="50" charset="-128"/>
                        </a:rPr>
                        <a:t>位未満</a:t>
                      </a:r>
                      <a:endParaRPr kumimoji="1" lang="ja-JP" altLang="en-US" sz="1050" b="1" dirty="0">
                        <a:latin typeface="Meiryo UI" panose="020B0604030504040204" pitchFamily="50" charset="-128"/>
                        <a:ea typeface="Meiryo UI" panose="020B0604030504040204" pitchFamily="50" charset="-128"/>
                      </a:endParaRPr>
                    </a:p>
                  </a:txBody>
                  <a:tcPr anchor="ct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tcPr>
                </a:tc>
                <a:tc hMerge="1">
                  <a:txBody>
                    <a:bodyPr/>
                    <a:lstStyle/>
                    <a:p>
                      <a:pPr algn="ctr"/>
                      <a:endParaRPr kumimoji="1" lang="ja-JP" altLang="en-US" sz="1050" b="1" dirty="0">
                        <a:latin typeface="Meiryo UI" panose="020B0604030504040204" pitchFamily="50" charset="-128"/>
                        <a:ea typeface="Meiryo UI" panose="020B0604030504040204" pitchFamily="50" charset="-128"/>
                      </a:endParaRPr>
                    </a:p>
                  </a:txBody>
                  <a:tcPr anchor="ctr">
                    <a:lnL w="12700" cap="flat" cmpd="sng" algn="ctr">
                      <a:solidFill>
                        <a:schemeClr val="bg1"/>
                      </a:solidFill>
                      <a:prstDash val="sysDot"/>
                      <a:round/>
                      <a:headEnd type="none" w="med" len="med"/>
                      <a:tailEnd type="none" w="med" len="med"/>
                    </a:lnL>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tcPr>
                </a:tc>
                <a:tc>
                  <a:txBody>
                    <a:bodyPr/>
                    <a:lstStyle/>
                    <a:p>
                      <a:pPr algn="ctr"/>
                      <a:r>
                        <a:rPr kumimoji="1" lang="en-US" altLang="ja-JP" sz="1050" b="1" dirty="0" smtClean="0">
                          <a:latin typeface="Meiryo UI" panose="020B0604030504040204" pitchFamily="50" charset="-128"/>
                          <a:ea typeface="Meiryo UI" panose="020B0604030504040204" pitchFamily="50" charset="-128"/>
                        </a:rPr>
                        <a:t>1</a:t>
                      </a:r>
                      <a:r>
                        <a:rPr kumimoji="1" lang="ja-JP" altLang="en-US" sz="1050" b="1" dirty="0" smtClean="0">
                          <a:latin typeface="Meiryo UI" panose="020B0604030504040204" pitchFamily="50" charset="-128"/>
                          <a:ea typeface="Meiryo UI" panose="020B0604030504040204" pitchFamily="50" charset="-128"/>
                        </a:rPr>
                        <a:t>位</a:t>
                      </a:r>
                      <a:endParaRPr kumimoji="1" lang="ja-JP" altLang="en-US" sz="1050" b="1" dirty="0">
                        <a:latin typeface="Meiryo UI" panose="020B0604030504040204" pitchFamily="50" charset="-128"/>
                        <a:ea typeface="Meiryo UI" panose="020B0604030504040204" pitchFamily="50" charset="-128"/>
                      </a:endParaRPr>
                    </a:p>
                  </a:txBody>
                  <a:tcPr anchor="ctr">
                    <a:lnR w="12700" cap="flat" cmpd="sng" algn="ctr">
                      <a:solidFill>
                        <a:schemeClr val="bg1"/>
                      </a:solidFill>
                      <a:prstDash val="sysDot"/>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tcPr>
                </a:tc>
                <a:tc>
                  <a:txBody>
                    <a:bodyPr/>
                    <a:lstStyle/>
                    <a:p>
                      <a:pPr algn="ctr"/>
                      <a:r>
                        <a:rPr kumimoji="1" lang="en-US" altLang="ja-JP" sz="1050" b="1" dirty="0" smtClean="0">
                          <a:latin typeface="Meiryo UI" panose="020B0604030504040204" pitchFamily="50" charset="-128"/>
                          <a:ea typeface="Meiryo UI" panose="020B0604030504040204" pitchFamily="50" charset="-128"/>
                        </a:rPr>
                        <a:t>218.8</a:t>
                      </a:r>
                      <a:endParaRPr kumimoji="1" lang="ja-JP" altLang="en-US" sz="1050" b="1" dirty="0">
                        <a:latin typeface="Meiryo UI" panose="020B0604030504040204" pitchFamily="50" charset="-128"/>
                        <a:ea typeface="Meiryo UI" panose="020B0604030504040204" pitchFamily="50" charset="-128"/>
                      </a:endParaRPr>
                    </a:p>
                  </a:txBody>
                  <a:tcPr anchor="ctr">
                    <a:lnL w="12700" cap="flat" cmpd="sng" algn="ctr">
                      <a:solidFill>
                        <a:schemeClr val="bg1"/>
                      </a:solidFill>
                      <a:prstDash val="sysDot"/>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tcPr>
                </a:tc>
                <a:extLst>
                  <a:ext uri="{0D108BD9-81ED-4DB2-BD59-A6C34878D82A}">
                    <a16:rowId xmlns:a16="http://schemas.microsoft.com/office/drawing/2014/main" val="8817414"/>
                  </a:ext>
                </a:extLst>
              </a:tr>
              <a:tr h="411480">
                <a:tc>
                  <a:txBody>
                    <a:bodyPr/>
                    <a:lstStyle/>
                    <a:p>
                      <a:pPr algn="ctr"/>
                      <a:r>
                        <a:rPr kumimoji="1" lang="en-US" altLang="ja-JP" sz="1050" dirty="0" smtClean="0">
                          <a:latin typeface="Meiryo UI" panose="020B0604030504040204" pitchFamily="50" charset="-128"/>
                          <a:ea typeface="Meiryo UI" panose="020B0604030504040204" pitchFamily="50" charset="-128"/>
                        </a:rPr>
                        <a:t>2</a:t>
                      </a:r>
                      <a:r>
                        <a:rPr kumimoji="1" lang="ja-JP" altLang="en-US" sz="1050" dirty="0" smtClean="0">
                          <a:latin typeface="Meiryo UI" panose="020B0604030504040204" pitchFamily="50" charset="-128"/>
                          <a:ea typeface="Meiryo UI" panose="020B0604030504040204" pitchFamily="50" charset="-128"/>
                        </a:rPr>
                        <a:t>位</a:t>
                      </a:r>
                      <a:endParaRPr kumimoji="1" lang="ja-JP" altLang="en-US" sz="1050" dirty="0">
                        <a:latin typeface="Meiryo UI" panose="020B0604030504040204" pitchFamily="50" charset="-128"/>
                        <a:ea typeface="Meiryo UI" panose="020B0604030504040204" pitchFamily="50" charset="-128"/>
                      </a:endParaRPr>
                    </a:p>
                  </a:txBody>
                  <a:tcPr anchor="ctr">
                    <a:lnT w="38100" cap="flat" cmpd="sng" algn="ctr">
                      <a:solidFill>
                        <a:srgbClr val="FF0000"/>
                      </a:solidFill>
                      <a:prstDash val="solid"/>
                      <a:round/>
                      <a:headEnd type="none" w="med" len="med"/>
                      <a:tailEnd type="none" w="med" len="med"/>
                    </a:lnT>
                  </a:tcPr>
                </a:tc>
                <a:tc>
                  <a:txBody>
                    <a:bodyPr/>
                    <a:lstStyle/>
                    <a:p>
                      <a:pPr algn="ctr"/>
                      <a:r>
                        <a:rPr kumimoji="1" lang="ja-JP" altLang="en-US" sz="1050" dirty="0" smtClean="0">
                          <a:latin typeface="Meiryo UI" panose="020B0604030504040204" pitchFamily="50" charset="-128"/>
                          <a:ea typeface="Meiryo UI" panose="020B0604030504040204" pitchFamily="50" charset="-128"/>
                        </a:rPr>
                        <a:t>京都市</a:t>
                      </a:r>
                      <a:endParaRPr kumimoji="1" lang="ja-JP" altLang="en-US" sz="1050" dirty="0">
                        <a:latin typeface="Meiryo UI" panose="020B0604030504040204" pitchFamily="50" charset="-128"/>
                        <a:ea typeface="Meiryo UI" panose="020B0604030504040204" pitchFamily="50" charset="-128"/>
                      </a:endParaRPr>
                    </a:p>
                  </a:txBody>
                  <a:tcPr anchor="ctr">
                    <a:lnR w="12700" cap="flat" cmpd="sng" algn="ctr">
                      <a:solidFill>
                        <a:schemeClr val="bg1"/>
                      </a:solidFill>
                      <a:prstDash val="sysDot"/>
                      <a:round/>
                      <a:headEnd type="none" w="med" len="med"/>
                      <a:tailEnd type="none" w="med" len="med"/>
                    </a:lnR>
                    <a:lnT w="38100" cap="flat" cmpd="sng" algn="ctr">
                      <a:solidFill>
                        <a:srgbClr val="FF0000"/>
                      </a:solidFill>
                      <a:prstDash val="solid"/>
                      <a:round/>
                      <a:headEnd type="none" w="med" len="med"/>
                      <a:tailEnd type="none" w="med" len="med"/>
                    </a:lnT>
                  </a:tcPr>
                </a:tc>
                <a:tc>
                  <a:txBody>
                    <a:bodyPr/>
                    <a:lstStyle/>
                    <a:p>
                      <a:pPr algn="ctr"/>
                      <a:r>
                        <a:rPr kumimoji="1" lang="en-US" altLang="ja-JP" sz="1050" dirty="0" smtClean="0">
                          <a:latin typeface="Meiryo UI" panose="020B0604030504040204" pitchFamily="50" charset="-128"/>
                          <a:ea typeface="Meiryo UI" panose="020B0604030504040204" pitchFamily="50" charset="-128"/>
                        </a:rPr>
                        <a:t>1,167.7</a:t>
                      </a:r>
                      <a:endParaRPr kumimoji="1" lang="ja-JP" altLang="en-US" sz="1050" dirty="0">
                        <a:latin typeface="Meiryo UI" panose="020B0604030504040204" pitchFamily="50" charset="-128"/>
                        <a:ea typeface="Meiryo UI" panose="020B0604030504040204" pitchFamily="50" charset="-128"/>
                      </a:endParaRPr>
                    </a:p>
                  </a:txBody>
                  <a:tcPr anchor="ctr">
                    <a:lnL w="12700" cap="flat" cmpd="sng" algn="ctr">
                      <a:solidFill>
                        <a:schemeClr val="bg1"/>
                      </a:solidFill>
                      <a:prstDash val="sysDot"/>
                      <a:round/>
                      <a:headEnd type="none" w="med" len="med"/>
                      <a:tailEnd type="none" w="med" len="med"/>
                    </a:lnL>
                    <a:lnT w="38100" cap="flat" cmpd="sng" algn="ctr">
                      <a:solidFill>
                        <a:srgbClr val="FF0000"/>
                      </a:solidFill>
                      <a:prstDash val="solid"/>
                      <a:round/>
                      <a:headEnd type="none" w="med" len="med"/>
                      <a:tailEnd type="none" w="med" len="med"/>
                    </a:lnT>
                  </a:tcPr>
                </a:tc>
                <a:tc>
                  <a:txBody>
                    <a:bodyPr/>
                    <a:lstStyle/>
                    <a:p>
                      <a:pPr algn="ctr"/>
                      <a:r>
                        <a:rPr kumimoji="1" lang="en-US" altLang="ja-JP" sz="1050" dirty="0" smtClean="0">
                          <a:latin typeface="Meiryo UI" panose="020B0604030504040204" pitchFamily="50" charset="-128"/>
                          <a:ea typeface="Meiryo UI" panose="020B0604030504040204" pitchFamily="50" charset="-128"/>
                        </a:rPr>
                        <a:t>39</a:t>
                      </a:r>
                      <a:r>
                        <a:rPr kumimoji="1" lang="ja-JP" altLang="en-US" sz="1050" dirty="0" smtClean="0">
                          <a:latin typeface="Meiryo UI" panose="020B0604030504040204" pitchFamily="50" charset="-128"/>
                          <a:ea typeface="Meiryo UI" panose="020B0604030504040204" pitchFamily="50" charset="-128"/>
                        </a:rPr>
                        <a:t>位</a:t>
                      </a:r>
                      <a:endParaRPr kumimoji="1" lang="ja-JP" altLang="en-US" sz="1050" dirty="0">
                        <a:latin typeface="Meiryo UI" panose="020B0604030504040204" pitchFamily="50" charset="-128"/>
                        <a:ea typeface="Meiryo UI" panose="020B0604030504040204" pitchFamily="50" charset="-128"/>
                      </a:endParaRPr>
                    </a:p>
                  </a:txBody>
                  <a:tcPr anchor="ctr">
                    <a:lnR w="12700" cap="flat" cmpd="sng" algn="ctr">
                      <a:solidFill>
                        <a:schemeClr val="bg1"/>
                      </a:solidFill>
                      <a:prstDash val="sysDot"/>
                      <a:round/>
                      <a:headEnd type="none" w="med" len="med"/>
                      <a:tailEnd type="none" w="med" len="med"/>
                    </a:lnR>
                    <a:lnT w="38100" cap="flat" cmpd="sng" algn="ctr">
                      <a:solidFill>
                        <a:srgbClr val="FF0000"/>
                      </a:solidFill>
                      <a:prstDash val="solid"/>
                      <a:round/>
                      <a:headEnd type="none" w="med" len="med"/>
                      <a:tailEnd type="none" w="med" len="med"/>
                    </a:lnT>
                  </a:tcPr>
                </a:tc>
                <a:tc>
                  <a:txBody>
                    <a:bodyPr/>
                    <a:lstStyle/>
                    <a:p>
                      <a:pPr algn="ctr"/>
                      <a:r>
                        <a:rPr kumimoji="1" lang="en-US" altLang="ja-JP" sz="1050" dirty="0" smtClean="0">
                          <a:latin typeface="Meiryo UI" panose="020B0604030504040204" pitchFamily="50" charset="-128"/>
                          <a:ea typeface="Meiryo UI" panose="020B0604030504040204" pitchFamily="50" charset="-128"/>
                        </a:rPr>
                        <a:t>162.1</a:t>
                      </a:r>
                      <a:endParaRPr kumimoji="1" lang="ja-JP" altLang="en-US" sz="1050" dirty="0">
                        <a:latin typeface="Meiryo UI" panose="020B0604030504040204" pitchFamily="50" charset="-128"/>
                        <a:ea typeface="Meiryo UI" panose="020B0604030504040204" pitchFamily="50" charset="-128"/>
                      </a:endParaRPr>
                    </a:p>
                  </a:txBody>
                  <a:tcPr anchor="ctr">
                    <a:lnL w="12700" cap="flat" cmpd="sng" algn="ctr">
                      <a:solidFill>
                        <a:schemeClr val="bg1"/>
                      </a:solidFill>
                      <a:prstDash val="sysDot"/>
                      <a:round/>
                      <a:headEnd type="none" w="med" len="med"/>
                      <a:tailEnd type="none" w="med" len="med"/>
                    </a:lnL>
                    <a:lnT w="38100" cap="flat" cmpd="sng" algn="ctr">
                      <a:solidFill>
                        <a:srgbClr val="FF0000"/>
                      </a:solidFill>
                      <a:prstDash val="solid"/>
                      <a:round/>
                      <a:headEnd type="none" w="med" len="med"/>
                      <a:tailEnd type="none" w="med" len="med"/>
                    </a:lnT>
                  </a:tcPr>
                </a:tc>
                <a:tc>
                  <a:txBody>
                    <a:bodyPr/>
                    <a:lstStyle/>
                    <a:p>
                      <a:pPr algn="ctr"/>
                      <a:r>
                        <a:rPr kumimoji="1" lang="en-US" altLang="ja-JP" sz="1050" dirty="0" smtClean="0">
                          <a:latin typeface="Meiryo UI" panose="020B0604030504040204" pitchFamily="50" charset="-128"/>
                          <a:ea typeface="Meiryo UI" panose="020B0604030504040204" pitchFamily="50" charset="-128"/>
                        </a:rPr>
                        <a:t>2</a:t>
                      </a:r>
                      <a:r>
                        <a:rPr kumimoji="1" lang="ja-JP" altLang="en-US" sz="1050" dirty="0" smtClean="0">
                          <a:latin typeface="Meiryo UI" panose="020B0604030504040204" pitchFamily="50" charset="-128"/>
                          <a:ea typeface="Meiryo UI" panose="020B0604030504040204" pitchFamily="50" charset="-128"/>
                        </a:rPr>
                        <a:t>位</a:t>
                      </a:r>
                      <a:endParaRPr kumimoji="1" lang="ja-JP" altLang="en-US" sz="1050" dirty="0">
                        <a:latin typeface="Meiryo UI" panose="020B0604030504040204" pitchFamily="50" charset="-128"/>
                        <a:ea typeface="Meiryo UI" panose="020B0604030504040204" pitchFamily="50" charset="-128"/>
                      </a:endParaRPr>
                    </a:p>
                  </a:txBody>
                  <a:tcPr anchor="ctr">
                    <a:lnR w="12700" cap="flat" cmpd="sng" algn="ctr">
                      <a:solidFill>
                        <a:schemeClr val="bg1"/>
                      </a:solidFill>
                      <a:prstDash val="sysDot"/>
                      <a:round/>
                      <a:headEnd type="none" w="med" len="med"/>
                      <a:tailEnd type="none" w="med" len="med"/>
                    </a:lnR>
                    <a:lnT w="38100" cap="flat" cmpd="sng" algn="ctr">
                      <a:solidFill>
                        <a:srgbClr val="FF0000"/>
                      </a:solidFill>
                      <a:prstDash val="solid"/>
                      <a:round/>
                      <a:headEnd type="none" w="med" len="med"/>
                      <a:tailEnd type="none" w="med" len="med"/>
                    </a:lnT>
                  </a:tcPr>
                </a:tc>
                <a:tc>
                  <a:txBody>
                    <a:bodyPr/>
                    <a:lstStyle/>
                    <a:p>
                      <a:pPr algn="ctr"/>
                      <a:r>
                        <a:rPr kumimoji="1" lang="en-US" altLang="ja-JP" sz="1050" dirty="0" smtClean="0">
                          <a:latin typeface="Meiryo UI" panose="020B0604030504040204" pitchFamily="50" charset="-128"/>
                          <a:ea typeface="Meiryo UI" panose="020B0604030504040204" pitchFamily="50" charset="-128"/>
                        </a:rPr>
                        <a:t>100.4</a:t>
                      </a:r>
                      <a:endParaRPr kumimoji="1" lang="ja-JP" altLang="en-US" sz="1050" dirty="0">
                        <a:latin typeface="Meiryo UI" panose="020B0604030504040204" pitchFamily="50" charset="-128"/>
                        <a:ea typeface="Meiryo UI" panose="020B0604030504040204" pitchFamily="50" charset="-128"/>
                      </a:endParaRPr>
                    </a:p>
                  </a:txBody>
                  <a:tcPr anchor="ctr">
                    <a:lnL w="12700" cap="flat" cmpd="sng" algn="ctr">
                      <a:solidFill>
                        <a:schemeClr val="bg1"/>
                      </a:solidFill>
                      <a:prstDash val="sysDot"/>
                      <a:round/>
                      <a:headEnd type="none" w="med" len="med"/>
                      <a:tailEnd type="none" w="med" len="med"/>
                    </a:lnL>
                    <a:lnT w="38100" cap="flat" cmpd="sng" algn="ctr">
                      <a:solidFill>
                        <a:srgbClr val="FF0000"/>
                      </a:solidFill>
                      <a:prstDash val="solid"/>
                      <a:round/>
                      <a:headEnd type="none" w="med" len="med"/>
                      <a:tailEnd type="none" w="med" len="med"/>
                    </a:lnT>
                  </a:tcPr>
                </a:tc>
                <a:tc>
                  <a:txBody>
                    <a:bodyPr/>
                    <a:lstStyle/>
                    <a:p>
                      <a:pPr algn="ctr"/>
                      <a:r>
                        <a:rPr kumimoji="1" lang="en-US" altLang="ja-JP" sz="1050" dirty="0" smtClean="0">
                          <a:latin typeface="Meiryo UI" panose="020B0604030504040204" pitchFamily="50" charset="-128"/>
                          <a:ea typeface="Meiryo UI" panose="020B0604030504040204" pitchFamily="50" charset="-128"/>
                        </a:rPr>
                        <a:t>1</a:t>
                      </a:r>
                      <a:r>
                        <a:rPr kumimoji="1" lang="ja-JP" altLang="en-US" sz="1050" dirty="0" smtClean="0">
                          <a:latin typeface="Meiryo UI" panose="020B0604030504040204" pitchFamily="50" charset="-128"/>
                          <a:ea typeface="Meiryo UI" panose="020B0604030504040204" pitchFamily="50" charset="-128"/>
                        </a:rPr>
                        <a:t>位</a:t>
                      </a:r>
                      <a:endParaRPr kumimoji="1" lang="ja-JP" altLang="en-US" sz="1050" dirty="0">
                        <a:latin typeface="Meiryo UI" panose="020B0604030504040204" pitchFamily="50" charset="-128"/>
                        <a:ea typeface="Meiryo UI" panose="020B0604030504040204" pitchFamily="50" charset="-128"/>
                      </a:endParaRPr>
                    </a:p>
                  </a:txBody>
                  <a:tcPr anchor="ctr">
                    <a:lnR w="12700" cap="flat" cmpd="sng" algn="ctr">
                      <a:solidFill>
                        <a:schemeClr val="bg1"/>
                      </a:solidFill>
                      <a:prstDash val="sysDot"/>
                      <a:round/>
                      <a:headEnd type="none" w="med" len="med"/>
                      <a:tailEnd type="none" w="med" len="med"/>
                    </a:lnR>
                    <a:lnT w="38100" cap="flat" cmpd="sng" algn="ctr">
                      <a:solidFill>
                        <a:srgbClr val="FF0000"/>
                      </a:solidFill>
                      <a:prstDash val="solid"/>
                      <a:round/>
                      <a:headEnd type="none" w="med" len="med"/>
                      <a:tailEnd type="none" w="med" len="med"/>
                    </a:lnT>
                  </a:tcPr>
                </a:tc>
                <a:tc>
                  <a:txBody>
                    <a:bodyPr/>
                    <a:lstStyle/>
                    <a:p>
                      <a:pPr algn="ctr"/>
                      <a:r>
                        <a:rPr kumimoji="1" lang="en-US" altLang="ja-JP" sz="1050" dirty="0" smtClean="0">
                          <a:latin typeface="Meiryo UI" panose="020B0604030504040204" pitchFamily="50" charset="-128"/>
                          <a:ea typeface="Meiryo UI" panose="020B0604030504040204" pitchFamily="50" charset="-128"/>
                        </a:rPr>
                        <a:t>314.1</a:t>
                      </a:r>
                      <a:endParaRPr kumimoji="1" lang="ja-JP" altLang="en-US" sz="1050" dirty="0">
                        <a:latin typeface="Meiryo UI" panose="020B0604030504040204" pitchFamily="50" charset="-128"/>
                        <a:ea typeface="Meiryo UI" panose="020B0604030504040204" pitchFamily="50" charset="-128"/>
                      </a:endParaRPr>
                    </a:p>
                  </a:txBody>
                  <a:tcPr anchor="ctr">
                    <a:lnL w="12700" cap="flat" cmpd="sng" algn="ctr">
                      <a:solidFill>
                        <a:schemeClr val="bg1"/>
                      </a:solidFill>
                      <a:prstDash val="sysDot"/>
                      <a:round/>
                      <a:headEnd type="none" w="med" len="med"/>
                      <a:tailEnd type="none" w="med" len="med"/>
                    </a:lnL>
                    <a:lnT w="38100" cap="flat" cmpd="sng" algn="ctr">
                      <a:solidFill>
                        <a:srgbClr val="FF0000"/>
                      </a:solidFill>
                      <a:prstDash val="solid"/>
                      <a:round/>
                      <a:headEnd type="none" w="med" len="med"/>
                      <a:tailEnd type="none" w="med" len="med"/>
                    </a:lnT>
                  </a:tcPr>
                </a:tc>
                <a:tc>
                  <a:txBody>
                    <a:bodyPr/>
                    <a:lstStyle/>
                    <a:p>
                      <a:pPr algn="ctr"/>
                      <a:r>
                        <a:rPr kumimoji="1" lang="en-US" altLang="ja-JP" sz="1050" dirty="0" smtClean="0">
                          <a:latin typeface="Meiryo UI" panose="020B0604030504040204" pitchFamily="50" charset="-128"/>
                          <a:ea typeface="Meiryo UI" panose="020B0604030504040204" pitchFamily="50" charset="-128"/>
                        </a:rPr>
                        <a:t>49</a:t>
                      </a:r>
                      <a:r>
                        <a:rPr kumimoji="1" lang="ja-JP" altLang="en-US" sz="1050" dirty="0" smtClean="0">
                          <a:latin typeface="Meiryo UI" panose="020B0604030504040204" pitchFamily="50" charset="-128"/>
                          <a:ea typeface="Meiryo UI" panose="020B0604030504040204" pitchFamily="50" charset="-128"/>
                        </a:rPr>
                        <a:t>位</a:t>
                      </a:r>
                      <a:endParaRPr kumimoji="1" lang="ja-JP" altLang="en-US" sz="1050" dirty="0">
                        <a:latin typeface="Meiryo UI" panose="020B0604030504040204" pitchFamily="50" charset="-128"/>
                        <a:ea typeface="Meiryo UI" panose="020B0604030504040204" pitchFamily="50" charset="-128"/>
                      </a:endParaRPr>
                    </a:p>
                  </a:txBody>
                  <a:tcPr anchor="ctr">
                    <a:lnR w="12700" cap="flat" cmpd="sng" algn="ctr">
                      <a:solidFill>
                        <a:schemeClr val="bg1"/>
                      </a:solidFill>
                      <a:prstDash val="sysDot"/>
                      <a:round/>
                      <a:headEnd type="none" w="med" len="med"/>
                      <a:tailEnd type="none" w="med" len="med"/>
                    </a:lnR>
                    <a:lnT w="38100" cap="flat" cmpd="sng" algn="ctr">
                      <a:solidFill>
                        <a:srgbClr val="FF0000"/>
                      </a:solidFill>
                      <a:prstDash val="solid"/>
                      <a:round/>
                      <a:headEnd type="none" w="med" len="med"/>
                      <a:tailEnd type="none" w="med" len="med"/>
                    </a:lnT>
                  </a:tcPr>
                </a:tc>
                <a:tc>
                  <a:txBody>
                    <a:bodyPr/>
                    <a:lstStyle/>
                    <a:p>
                      <a:pPr algn="ctr"/>
                      <a:r>
                        <a:rPr kumimoji="1" lang="en-US" altLang="ja-JP" sz="1050" dirty="0" smtClean="0">
                          <a:latin typeface="Meiryo UI" panose="020B0604030504040204" pitchFamily="50" charset="-128"/>
                          <a:ea typeface="Meiryo UI" panose="020B0604030504040204" pitchFamily="50" charset="-128"/>
                        </a:rPr>
                        <a:t>303.2</a:t>
                      </a:r>
                      <a:endParaRPr kumimoji="1" lang="ja-JP" altLang="en-US" sz="1050" dirty="0">
                        <a:latin typeface="Meiryo UI" panose="020B0604030504040204" pitchFamily="50" charset="-128"/>
                        <a:ea typeface="Meiryo UI" panose="020B0604030504040204" pitchFamily="50" charset="-128"/>
                      </a:endParaRPr>
                    </a:p>
                  </a:txBody>
                  <a:tcPr anchor="ctr">
                    <a:lnL w="12700" cap="flat" cmpd="sng" algn="ctr">
                      <a:solidFill>
                        <a:schemeClr val="bg1"/>
                      </a:solidFill>
                      <a:prstDash val="sysDot"/>
                      <a:round/>
                      <a:headEnd type="none" w="med" len="med"/>
                      <a:tailEnd type="none" w="med" len="med"/>
                    </a:lnL>
                    <a:lnT w="38100" cap="flat" cmpd="sng" algn="ctr">
                      <a:solidFill>
                        <a:srgbClr val="FF0000"/>
                      </a:solidFill>
                      <a:prstDash val="solid"/>
                      <a:round/>
                      <a:headEnd type="none" w="med" len="med"/>
                      <a:tailEnd type="none" w="med" len="med"/>
                    </a:lnT>
                  </a:tcPr>
                </a:tc>
                <a:tc gridSpan="2">
                  <a:txBody>
                    <a:bodyPr/>
                    <a:lstStyle/>
                    <a:p>
                      <a:pPr algn="ctr"/>
                      <a:r>
                        <a:rPr kumimoji="1" lang="en-US" altLang="ja-JP" sz="1050" dirty="0" smtClean="0">
                          <a:latin typeface="Meiryo UI" panose="020B0604030504040204" pitchFamily="50" charset="-128"/>
                          <a:ea typeface="Meiryo UI" panose="020B0604030504040204" pitchFamily="50" charset="-128"/>
                        </a:rPr>
                        <a:t>80</a:t>
                      </a:r>
                      <a:r>
                        <a:rPr kumimoji="1" lang="ja-JP" altLang="en-US" sz="1050" dirty="0" smtClean="0">
                          <a:latin typeface="Meiryo UI" panose="020B0604030504040204" pitchFamily="50" charset="-128"/>
                          <a:ea typeface="Meiryo UI" panose="020B0604030504040204" pitchFamily="50" charset="-128"/>
                        </a:rPr>
                        <a:t>位未満</a:t>
                      </a:r>
                      <a:endParaRPr kumimoji="1" lang="ja-JP" altLang="en-US" sz="1050" dirty="0">
                        <a:latin typeface="Meiryo UI" panose="020B0604030504040204" pitchFamily="50" charset="-128"/>
                        <a:ea typeface="Meiryo UI" panose="020B0604030504040204" pitchFamily="50" charset="-128"/>
                      </a:endParaRPr>
                    </a:p>
                  </a:txBody>
                  <a:tcPr anchor="ctr">
                    <a:lnT w="38100" cap="flat" cmpd="sng" algn="ctr">
                      <a:solidFill>
                        <a:srgbClr val="FF0000"/>
                      </a:solidFill>
                      <a:prstDash val="solid"/>
                      <a:round/>
                      <a:headEnd type="none" w="med" len="med"/>
                      <a:tailEnd type="none" w="med" len="med"/>
                    </a:lnT>
                  </a:tcPr>
                </a:tc>
                <a:tc hMerge="1">
                  <a:txBody>
                    <a:bodyPr/>
                    <a:lstStyle/>
                    <a:p>
                      <a:pPr algn="ctr"/>
                      <a:endParaRPr kumimoji="1" lang="ja-JP" altLang="en-US" sz="1050" dirty="0">
                        <a:latin typeface="Meiryo UI" panose="020B0604030504040204" pitchFamily="50" charset="-128"/>
                        <a:ea typeface="Meiryo UI" panose="020B0604030504040204" pitchFamily="50" charset="-128"/>
                      </a:endParaRPr>
                    </a:p>
                  </a:txBody>
                  <a:tcPr anchor="ctr">
                    <a:lnL w="12700" cap="flat" cmpd="sng" algn="ctr">
                      <a:solidFill>
                        <a:schemeClr val="bg1"/>
                      </a:solidFill>
                      <a:prstDash val="sysDot"/>
                      <a:round/>
                      <a:headEnd type="none" w="med" len="med"/>
                      <a:tailEnd type="none" w="med" len="med"/>
                    </a:lnL>
                    <a:lnT w="38100" cap="flat" cmpd="sng" algn="ctr">
                      <a:solidFill>
                        <a:srgbClr val="FF0000"/>
                      </a:solidFill>
                      <a:prstDash val="solid"/>
                      <a:round/>
                      <a:headEnd type="none" w="med" len="med"/>
                      <a:tailEnd type="none" w="med" len="med"/>
                    </a:lnT>
                  </a:tcPr>
                </a:tc>
                <a:tc>
                  <a:txBody>
                    <a:bodyPr/>
                    <a:lstStyle/>
                    <a:p>
                      <a:pPr algn="ctr"/>
                      <a:r>
                        <a:rPr kumimoji="1" lang="en-US" altLang="ja-JP" sz="1050" dirty="0" smtClean="0">
                          <a:latin typeface="Meiryo UI" panose="020B0604030504040204" pitchFamily="50" charset="-128"/>
                          <a:ea typeface="Meiryo UI" panose="020B0604030504040204" pitchFamily="50" charset="-128"/>
                        </a:rPr>
                        <a:t>11</a:t>
                      </a:r>
                      <a:r>
                        <a:rPr kumimoji="1" lang="ja-JP" altLang="en-US" sz="1050" dirty="0" smtClean="0">
                          <a:latin typeface="Meiryo UI" panose="020B0604030504040204" pitchFamily="50" charset="-128"/>
                          <a:ea typeface="Meiryo UI" panose="020B0604030504040204" pitchFamily="50" charset="-128"/>
                        </a:rPr>
                        <a:t>位</a:t>
                      </a:r>
                      <a:endParaRPr kumimoji="1" lang="ja-JP" altLang="en-US" sz="1050" dirty="0">
                        <a:latin typeface="Meiryo UI" panose="020B0604030504040204" pitchFamily="50" charset="-128"/>
                        <a:ea typeface="Meiryo UI" panose="020B0604030504040204" pitchFamily="50" charset="-128"/>
                      </a:endParaRPr>
                    </a:p>
                  </a:txBody>
                  <a:tcPr anchor="ctr">
                    <a:lnR w="12700" cap="flat" cmpd="sng" algn="ctr">
                      <a:solidFill>
                        <a:schemeClr val="bg1"/>
                      </a:solidFill>
                      <a:prstDash val="sysDot"/>
                      <a:round/>
                      <a:headEnd type="none" w="med" len="med"/>
                      <a:tailEnd type="none" w="med" len="med"/>
                    </a:lnR>
                    <a:lnT w="38100" cap="flat" cmpd="sng" algn="ctr">
                      <a:solidFill>
                        <a:srgbClr val="FF0000"/>
                      </a:solidFill>
                      <a:prstDash val="solid"/>
                      <a:round/>
                      <a:headEnd type="none" w="med" len="med"/>
                      <a:tailEnd type="none" w="med" len="med"/>
                    </a:lnT>
                  </a:tcPr>
                </a:tc>
                <a:tc>
                  <a:txBody>
                    <a:bodyPr/>
                    <a:lstStyle/>
                    <a:p>
                      <a:pPr algn="ctr"/>
                      <a:r>
                        <a:rPr kumimoji="1" lang="en-US" altLang="ja-JP" sz="1050" dirty="0" smtClean="0">
                          <a:latin typeface="Meiryo UI" panose="020B0604030504040204" pitchFamily="50" charset="-128"/>
                          <a:ea typeface="Meiryo UI" panose="020B0604030504040204" pitchFamily="50" charset="-128"/>
                        </a:rPr>
                        <a:t>154.3</a:t>
                      </a:r>
                      <a:endParaRPr kumimoji="1" lang="ja-JP" altLang="en-US" sz="1050" dirty="0">
                        <a:latin typeface="Meiryo UI" panose="020B0604030504040204" pitchFamily="50" charset="-128"/>
                        <a:ea typeface="Meiryo UI" panose="020B0604030504040204" pitchFamily="50" charset="-128"/>
                      </a:endParaRPr>
                    </a:p>
                  </a:txBody>
                  <a:tcPr anchor="ctr">
                    <a:lnL w="12700" cap="flat" cmpd="sng" algn="ctr">
                      <a:solidFill>
                        <a:schemeClr val="bg1"/>
                      </a:solidFill>
                      <a:prstDash val="sysDot"/>
                      <a:round/>
                      <a:headEnd type="none" w="med" len="med"/>
                      <a:tailEnd type="none" w="med" len="med"/>
                    </a:lnL>
                    <a:lnT w="38100" cap="flat" cmpd="sng" algn="ctr">
                      <a:solidFill>
                        <a:srgbClr val="FF0000"/>
                      </a:solidFill>
                      <a:prstDash val="solid"/>
                      <a:round/>
                      <a:headEnd type="none" w="med" len="med"/>
                      <a:tailEnd type="none" w="med" len="med"/>
                    </a:lnT>
                  </a:tcPr>
                </a:tc>
                <a:extLst>
                  <a:ext uri="{0D108BD9-81ED-4DB2-BD59-A6C34878D82A}">
                    <a16:rowId xmlns:a16="http://schemas.microsoft.com/office/drawing/2014/main" val="4014880835"/>
                  </a:ext>
                </a:extLst>
              </a:tr>
              <a:tr h="411480">
                <a:tc>
                  <a:txBody>
                    <a:bodyPr/>
                    <a:lstStyle/>
                    <a:p>
                      <a:pPr algn="ctr"/>
                      <a:r>
                        <a:rPr kumimoji="1" lang="en-US" altLang="ja-JP" sz="1050" dirty="0" smtClean="0">
                          <a:latin typeface="Meiryo UI" panose="020B0604030504040204" pitchFamily="50" charset="-128"/>
                          <a:ea typeface="Meiryo UI" panose="020B0604030504040204" pitchFamily="50" charset="-128"/>
                        </a:rPr>
                        <a:t>3</a:t>
                      </a:r>
                      <a:r>
                        <a:rPr kumimoji="1" lang="ja-JP" altLang="en-US" sz="1050" dirty="0" smtClean="0">
                          <a:latin typeface="Meiryo UI" panose="020B0604030504040204" pitchFamily="50" charset="-128"/>
                          <a:ea typeface="Meiryo UI" panose="020B0604030504040204" pitchFamily="50" charset="-128"/>
                        </a:rPr>
                        <a:t>位</a:t>
                      </a:r>
                      <a:endParaRPr kumimoji="1" lang="ja-JP" altLang="en-US" sz="1050" dirty="0">
                        <a:latin typeface="Meiryo UI" panose="020B0604030504040204" pitchFamily="50" charset="-128"/>
                        <a:ea typeface="Meiryo UI" panose="020B0604030504040204" pitchFamily="50" charset="-128"/>
                      </a:endParaRPr>
                    </a:p>
                  </a:txBody>
                  <a:tcPr anchor="ctr"/>
                </a:tc>
                <a:tc>
                  <a:txBody>
                    <a:bodyPr/>
                    <a:lstStyle/>
                    <a:p>
                      <a:pPr algn="ctr"/>
                      <a:r>
                        <a:rPr kumimoji="1" lang="ja-JP" altLang="en-US" sz="1050" dirty="0" smtClean="0">
                          <a:latin typeface="Meiryo UI" panose="020B0604030504040204" pitchFamily="50" charset="-128"/>
                          <a:ea typeface="Meiryo UI" panose="020B0604030504040204" pitchFamily="50" charset="-128"/>
                        </a:rPr>
                        <a:t>福岡市</a:t>
                      </a:r>
                      <a:endParaRPr kumimoji="1" lang="ja-JP" altLang="en-US" sz="1050" dirty="0">
                        <a:latin typeface="Meiryo UI" panose="020B0604030504040204" pitchFamily="50" charset="-128"/>
                        <a:ea typeface="Meiryo UI" panose="020B0604030504040204" pitchFamily="50" charset="-128"/>
                      </a:endParaRPr>
                    </a:p>
                  </a:txBody>
                  <a:tcPr anchor="ctr">
                    <a:lnR w="12700" cap="flat" cmpd="sng" algn="ctr">
                      <a:solidFill>
                        <a:schemeClr val="bg1"/>
                      </a:solidFill>
                      <a:prstDash val="sysDot"/>
                      <a:round/>
                      <a:headEnd type="none" w="med" len="med"/>
                      <a:tailEnd type="none" w="med" len="med"/>
                    </a:lnR>
                  </a:tcPr>
                </a:tc>
                <a:tc>
                  <a:txBody>
                    <a:bodyPr/>
                    <a:lstStyle/>
                    <a:p>
                      <a:pPr algn="ctr"/>
                      <a:r>
                        <a:rPr kumimoji="1" lang="en-US" altLang="ja-JP" sz="1050" dirty="0" smtClean="0">
                          <a:latin typeface="Meiryo UI" panose="020B0604030504040204" pitchFamily="50" charset="-128"/>
                          <a:ea typeface="Meiryo UI" panose="020B0604030504040204" pitchFamily="50" charset="-128"/>
                        </a:rPr>
                        <a:t>1,147.7</a:t>
                      </a:r>
                      <a:endParaRPr kumimoji="1" lang="ja-JP" altLang="en-US" sz="1050" dirty="0">
                        <a:latin typeface="Meiryo UI" panose="020B0604030504040204" pitchFamily="50" charset="-128"/>
                        <a:ea typeface="Meiryo UI" panose="020B0604030504040204" pitchFamily="50" charset="-128"/>
                      </a:endParaRPr>
                    </a:p>
                  </a:txBody>
                  <a:tcPr anchor="ctr">
                    <a:lnL w="12700" cap="flat" cmpd="sng" algn="ctr">
                      <a:solidFill>
                        <a:schemeClr val="bg1"/>
                      </a:solidFill>
                      <a:prstDash val="sysDot"/>
                      <a:round/>
                      <a:headEnd type="none" w="med" len="med"/>
                      <a:tailEnd type="none" w="med" len="med"/>
                    </a:lnL>
                  </a:tcPr>
                </a:tc>
                <a:tc>
                  <a:txBody>
                    <a:bodyPr/>
                    <a:lstStyle/>
                    <a:p>
                      <a:pPr algn="ctr"/>
                      <a:r>
                        <a:rPr kumimoji="1" lang="en-US" altLang="ja-JP" sz="1050" dirty="0" smtClean="0">
                          <a:latin typeface="Meiryo UI" panose="020B0604030504040204" pitchFamily="50" charset="-128"/>
                          <a:ea typeface="Meiryo UI" panose="020B0604030504040204" pitchFamily="50" charset="-128"/>
                        </a:rPr>
                        <a:t>5</a:t>
                      </a:r>
                      <a:r>
                        <a:rPr kumimoji="1" lang="ja-JP" altLang="en-US" sz="1050" dirty="0" smtClean="0">
                          <a:latin typeface="Meiryo UI" panose="020B0604030504040204" pitchFamily="50" charset="-128"/>
                          <a:ea typeface="Meiryo UI" panose="020B0604030504040204" pitchFamily="50" charset="-128"/>
                        </a:rPr>
                        <a:t>位</a:t>
                      </a:r>
                      <a:endParaRPr kumimoji="1" lang="ja-JP" altLang="en-US" sz="1050" dirty="0">
                        <a:latin typeface="Meiryo UI" panose="020B0604030504040204" pitchFamily="50" charset="-128"/>
                        <a:ea typeface="Meiryo UI" panose="020B0604030504040204" pitchFamily="50" charset="-128"/>
                      </a:endParaRPr>
                    </a:p>
                  </a:txBody>
                  <a:tcPr anchor="ctr">
                    <a:lnR w="12700" cap="flat" cmpd="sng" algn="ctr">
                      <a:solidFill>
                        <a:schemeClr val="bg1"/>
                      </a:solidFill>
                      <a:prstDash val="sysDot"/>
                      <a:round/>
                      <a:headEnd type="none" w="med" len="med"/>
                      <a:tailEnd type="none" w="med" len="med"/>
                    </a:lnR>
                  </a:tcPr>
                </a:tc>
                <a:tc>
                  <a:txBody>
                    <a:bodyPr/>
                    <a:lstStyle/>
                    <a:p>
                      <a:pPr algn="ctr"/>
                      <a:r>
                        <a:rPr kumimoji="1" lang="en-US" altLang="ja-JP" sz="1050" dirty="0" smtClean="0">
                          <a:latin typeface="Meiryo UI" panose="020B0604030504040204" pitchFamily="50" charset="-128"/>
                          <a:ea typeface="Meiryo UI" panose="020B0604030504040204" pitchFamily="50" charset="-128"/>
                        </a:rPr>
                        <a:t>204.4</a:t>
                      </a:r>
                      <a:endParaRPr kumimoji="1" lang="ja-JP" altLang="en-US" sz="1050" dirty="0">
                        <a:latin typeface="Meiryo UI" panose="020B0604030504040204" pitchFamily="50" charset="-128"/>
                        <a:ea typeface="Meiryo UI" panose="020B0604030504040204" pitchFamily="50" charset="-128"/>
                      </a:endParaRPr>
                    </a:p>
                  </a:txBody>
                  <a:tcPr anchor="ctr">
                    <a:lnL w="12700" cap="flat" cmpd="sng" algn="ctr">
                      <a:solidFill>
                        <a:schemeClr val="bg1"/>
                      </a:solidFill>
                      <a:prstDash val="sysDot"/>
                      <a:round/>
                      <a:headEnd type="none" w="med" len="med"/>
                      <a:tailEnd type="none" w="med" len="med"/>
                    </a:lnL>
                  </a:tcPr>
                </a:tc>
                <a:tc>
                  <a:txBody>
                    <a:bodyPr/>
                    <a:lstStyle/>
                    <a:p>
                      <a:pPr algn="ctr"/>
                      <a:r>
                        <a:rPr kumimoji="1" lang="en-US" altLang="ja-JP" sz="1050" dirty="0" smtClean="0">
                          <a:latin typeface="Meiryo UI" panose="020B0604030504040204" pitchFamily="50" charset="-128"/>
                          <a:ea typeface="Meiryo UI" panose="020B0604030504040204" pitchFamily="50" charset="-128"/>
                        </a:rPr>
                        <a:t>5</a:t>
                      </a:r>
                      <a:r>
                        <a:rPr kumimoji="1" lang="ja-JP" altLang="en-US" sz="1050" dirty="0" smtClean="0">
                          <a:latin typeface="Meiryo UI" panose="020B0604030504040204" pitchFamily="50" charset="-128"/>
                          <a:ea typeface="Meiryo UI" panose="020B0604030504040204" pitchFamily="50" charset="-128"/>
                        </a:rPr>
                        <a:t>位</a:t>
                      </a:r>
                      <a:endParaRPr kumimoji="1" lang="ja-JP" altLang="en-US" sz="1050" dirty="0">
                        <a:latin typeface="Meiryo UI" panose="020B0604030504040204" pitchFamily="50" charset="-128"/>
                        <a:ea typeface="Meiryo UI" panose="020B0604030504040204" pitchFamily="50" charset="-128"/>
                      </a:endParaRPr>
                    </a:p>
                  </a:txBody>
                  <a:tcPr anchor="ctr">
                    <a:lnR w="12700" cap="flat" cmpd="sng" algn="ctr">
                      <a:solidFill>
                        <a:schemeClr val="bg1"/>
                      </a:solidFill>
                      <a:prstDash val="sysDot"/>
                      <a:round/>
                      <a:headEnd type="none" w="med" len="med"/>
                      <a:tailEnd type="none" w="med" len="med"/>
                    </a:lnR>
                  </a:tcPr>
                </a:tc>
                <a:tc>
                  <a:txBody>
                    <a:bodyPr/>
                    <a:lstStyle/>
                    <a:p>
                      <a:pPr algn="ctr"/>
                      <a:r>
                        <a:rPr kumimoji="1" lang="en-US" altLang="ja-JP" sz="1050" dirty="0" smtClean="0">
                          <a:latin typeface="Meiryo UI" panose="020B0604030504040204" pitchFamily="50" charset="-128"/>
                          <a:ea typeface="Meiryo UI" panose="020B0604030504040204" pitchFamily="50" charset="-128"/>
                        </a:rPr>
                        <a:t>68.0</a:t>
                      </a:r>
                      <a:endParaRPr kumimoji="1" lang="ja-JP" altLang="en-US" sz="1050" dirty="0">
                        <a:latin typeface="Meiryo UI" panose="020B0604030504040204" pitchFamily="50" charset="-128"/>
                        <a:ea typeface="Meiryo UI" panose="020B0604030504040204" pitchFamily="50" charset="-128"/>
                      </a:endParaRPr>
                    </a:p>
                  </a:txBody>
                  <a:tcPr anchor="ctr">
                    <a:lnL w="12700" cap="flat" cmpd="sng" algn="ctr">
                      <a:solidFill>
                        <a:schemeClr val="bg1"/>
                      </a:solidFill>
                      <a:prstDash val="sysDot"/>
                      <a:round/>
                      <a:headEnd type="none" w="med" len="med"/>
                      <a:tailEnd type="none" w="med" len="med"/>
                    </a:lnL>
                  </a:tcPr>
                </a:tc>
                <a:tc>
                  <a:txBody>
                    <a:bodyPr/>
                    <a:lstStyle/>
                    <a:p>
                      <a:pPr algn="ctr"/>
                      <a:r>
                        <a:rPr kumimoji="1" lang="en-US" altLang="ja-JP" sz="1050" dirty="0" smtClean="0">
                          <a:latin typeface="Meiryo UI" panose="020B0604030504040204" pitchFamily="50" charset="-128"/>
                          <a:ea typeface="Meiryo UI" panose="020B0604030504040204" pitchFamily="50" charset="-128"/>
                        </a:rPr>
                        <a:t>4</a:t>
                      </a:r>
                      <a:r>
                        <a:rPr kumimoji="1" lang="ja-JP" altLang="en-US" sz="1050" dirty="0" smtClean="0">
                          <a:latin typeface="Meiryo UI" panose="020B0604030504040204" pitchFamily="50" charset="-128"/>
                          <a:ea typeface="Meiryo UI" panose="020B0604030504040204" pitchFamily="50" charset="-128"/>
                        </a:rPr>
                        <a:t>位</a:t>
                      </a:r>
                      <a:endParaRPr kumimoji="1" lang="ja-JP" altLang="en-US" sz="1050" dirty="0">
                        <a:latin typeface="Meiryo UI" panose="020B0604030504040204" pitchFamily="50" charset="-128"/>
                        <a:ea typeface="Meiryo UI" panose="020B0604030504040204" pitchFamily="50" charset="-128"/>
                      </a:endParaRPr>
                    </a:p>
                  </a:txBody>
                  <a:tcPr anchor="ctr">
                    <a:lnR w="12700" cap="flat" cmpd="sng" algn="ctr">
                      <a:solidFill>
                        <a:schemeClr val="bg1"/>
                      </a:solidFill>
                      <a:prstDash val="sysDot"/>
                      <a:round/>
                      <a:headEnd type="none" w="med" len="med"/>
                      <a:tailEnd type="none" w="med" len="med"/>
                    </a:lnR>
                  </a:tcPr>
                </a:tc>
                <a:tc>
                  <a:txBody>
                    <a:bodyPr/>
                    <a:lstStyle/>
                    <a:p>
                      <a:pPr algn="ctr"/>
                      <a:r>
                        <a:rPr kumimoji="1" lang="en-US" altLang="ja-JP" sz="1050" dirty="0" smtClean="0">
                          <a:latin typeface="Meiryo UI" panose="020B0604030504040204" pitchFamily="50" charset="-128"/>
                          <a:ea typeface="Meiryo UI" panose="020B0604030504040204" pitchFamily="50" charset="-128"/>
                        </a:rPr>
                        <a:t>201.4</a:t>
                      </a:r>
                      <a:endParaRPr kumimoji="1" lang="ja-JP" altLang="en-US" sz="1050" dirty="0">
                        <a:latin typeface="Meiryo UI" panose="020B0604030504040204" pitchFamily="50" charset="-128"/>
                        <a:ea typeface="Meiryo UI" panose="020B0604030504040204" pitchFamily="50" charset="-128"/>
                      </a:endParaRPr>
                    </a:p>
                  </a:txBody>
                  <a:tcPr anchor="ctr">
                    <a:lnL w="12700" cap="flat" cmpd="sng" algn="ctr">
                      <a:solidFill>
                        <a:schemeClr val="bg1"/>
                      </a:solidFill>
                      <a:prstDash val="sysDot"/>
                      <a:round/>
                      <a:headEnd type="none" w="med" len="med"/>
                      <a:tailEnd type="none" w="med" len="med"/>
                    </a:lnL>
                  </a:tcPr>
                </a:tc>
                <a:tc>
                  <a:txBody>
                    <a:bodyPr/>
                    <a:lstStyle/>
                    <a:p>
                      <a:pPr algn="ctr"/>
                      <a:r>
                        <a:rPr kumimoji="1" lang="en-US" altLang="ja-JP" sz="1050" dirty="0" smtClean="0">
                          <a:latin typeface="Meiryo UI" panose="020B0604030504040204" pitchFamily="50" charset="-128"/>
                          <a:ea typeface="Meiryo UI" panose="020B0604030504040204" pitchFamily="50" charset="-128"/>
                        </a:rPr>
                        <a:t>3</a:t>
                      </a:r>
                      <a:r>
                        <a:rPr kumimoji="1" lang="ja-JP" altLang="en-US" sz="1050" dirty="0" smtClean="0">
                          <a:latin typeface="Meiryo UI" panose="020B0604030504040204" pitchFamily="50" charset="-128"/>
                          <a:ea typeface="Meiryo UI" panose="020B0604030504040204" pitchFamily="50" charset="-128"/>
                        </a:rPr>
                        <a:t>位</a:t>
                      </a:r>
                      <a:endParaRPr kumimoji="1" lang="ja-JP" altLang="en-US" sz="1050" dirty="0">
                        <a:latin typeface="Meiryo UI" panose="020B0604030504040204" pitchFamily="50" charset="-128"/>
                        <a:ea typeface="Meiryo UI" panose="020B0604030504040204" pitchFamily="50" charset="-128"/>
                      </a:endParaRPr>
                    </a:p>
                  </a:txBody>
                  <a:tcPr anchor="ctr">
                    <a:lnR w="12700" cap="flat" cmpd="sng" algn="ctr">
                      <a:solidFill>
                        <a:schemeClr val="bg1"/>
                      </a:solidFill>
                      <a:prstDash val="sysDot"/>
                      <a:round/>
                      <a:headEnd type="none" w="med" len="med"/>
                      <a:tailEnd type="none" w="med" len="med"/>
                    </a:lnR>
                  </a:tcPr>
                </a:tc>
                <a:tc>
                  <a:txBody>
                    <a:bodyPr/>
                    <a:lstStyle/>
                    <a:p>
                      <a:pPr algn="ctr"/>
                      <a:r>
                        <a:rPr kumimoji="1" lang="en-US" altLang="ja-JP" sz="1050" dirty="0" smtClean="0">
                          <a:latin typeface="Meiryo UI" panose="020B0604030504040204" pitchFamily="50" charset="-128"/>
                          <a:ea typeface="Meiryo UI" panose="020B0604030504040204" pitchFamily="50" charset="-128"/>
                        </a:rPr>
                        <a:t>348.1</a:t>
                      </a:r>
                      <a:endParaRPr kumimoji="1" lang="ja-JP" altLang="en-US" sz="1050" dirty="0">
                        <a:latin typeface="Meiryo UI" panose="020B0604030504040204" pitchFamily="50" charset="-128"/>
                        <a:ea typeface="Meiryo UI" panose="020B0604030504040204" pitchFamily="50" charset="-128"/>
                      </a:endParaRPr>
                    </a:p>
                  </a:txBody>
                  <a:tcPr anchor="ctr">
                    <a:lnL w="12700" cap="flat" cmpd="sng" algn="ctr">
                      <a:solidFill>
                        <a:schemeClr val="bg1"/>
                      </a:solidFill>
                      <a:prstDash val="sysDot"/>
                      <a:round/>
                      <a:headEnd type="none" w="med" len="med"/>
                      <a:tailEnd type="none" w="med" len="med"/>
                    </a:lnL>
                  </a:tcPr>
                </a:tc>
                <a:tc>
                  <a:txBody>
                    <a:bodyPr/>
                    <a:lstStyle/>
                    <a:p>
                      <a:pPr algn="ctr"/>
                      <a:r>
                        <a:rPr kumimoji="1" lang="en-US" altLang="ja-JP" sz="1050" dirty="0" smtClean="0">
                          <a:latin typeface="Meiryo UI" panose="020B0604030504040204" pitchFamily="50" charset="-128"/>
                          <a:ea typeface="Meiryo UI" panose="020B0604030504040204" pitchFamily="50" charset="-128"/>
                        </a:rPr>
                        <a:t>67</a:t>
                      </a:r>
                      <a:r>
                        <a:rPr kumimoji="1" lang="ja-JP" altLang="en-US" sz="1050" dirty="0" smtClean="0">
                          <a:latin typeface="Meiryo UI" panose="020B0604030504040204" pitchFamily="50" charset="-128"/>
                          <a:ea typeface="Meiryo UI" panose="020B0604030504040204" pitchFamily="50" charset="-128"/>
                        </a:rPr>
                        <a:t>位</a:t>
                      </a:r>
                      <a:endParaRPr kumimoji="1" lang="ja-JP" altLang="en-US" sz="1050" dirty="0">
                        <a:latin typeface="Meiryo UI" panose="020B0604030504040204" pitchFamily="50" charset="-128"/>
                        <a:ea typeface="Meiryo UI" panose="020B0604030504040204" pitchFamily="50" charset="-128"/>
                      </a:endParaRPr>
                    </a:p>
                  </a:txBody>
                  <a:tcPr anchor="ctr">
                    <a:lnR w="12700" cap="flat" cmpd="sng" algn="ctr">
                      <a:solidFill>
                        <a:schemeClr val="bg1"/>
                      </a:solidFill>
                      <a:prstDash val="sysDot"/>
                      <a:round/>
                      <a:headEnd type="none" w="med" len="med"/>
                      <a:tailEnd type="none" w="med" len="med"/>
                    </a:lnR>
                  </a:tcPr>
                </a:tc>
                <a:tc>
                  <a:txBody>
                    <a:bodyPr/>
                    <a:lstStyle/>
                    <a:p>
                      <a:pPr algn="ctr"/>
                      <a:r>
                        <a:rPr kumimoji="1" lang="en-US" altLang="ja-JP" sz="1050" dirty="0" smtClean="0">
                          <a:latin typeface="Meiryo UI" panose="020B0604030504040204" pitchFamily="50" charset="-128"/>
                          <a:ea typeface="Meiryo UI" panose="020B0604030504040204" pitchFamily="50" charset="-128"/>
                        </a:rPr>
                        <a:t>149.3</a:t>
                      </a:r>
                      <a:endParaRPr kumimoji="1" lang="ja-JP" altLang="en-US" sz="1050" dirty="0">
                        <a:latin typeface="Meiryo UI" panose="020B0604030504040204" pitchFamily="50" charset="-128"/>
                        <a:ea typeface="Meiryo UI" panose="020B0604030504040204" pitchFamily="50" charset="-128"/>
                      </a:endParaRPr>
                    </a:p>
                  </a:txBody>
                  <a:tcPr anchor="ctr">
                    <a:lnL w="12700" cap="flat" cmpd="sng" algn="ctr">
                      <a:solidFill>
                        <a:schemeClr val="bg1"/>
                      </a:solidFill>
                      <a:prstDash val="sysDot"/>
                      <a:round/>
                      <a:headEnd type="none" w="med" len="med"/>
                      <a:tailEnd type="none" w="med" len="med"/>
                    </a:lnL>
                  </a:tcPr>
                </a:tc>
                <a:tc>
                  <a:txBody>
                    <a:bodyPr/>
                    <a:lstStyle/>
                    <a:p>
                      <a:pPr algn="ctr"/>
                      <a:r>
                        <a:rPr kumimoji="1" lang="en-US" altLang="ja-JP" sz="1050" dirty="0" smtClean="0">
                          <a:latin typeface="Meiryo UI" panose="020B0604030504040204" pitchFamily="50" charset="-128"/>
                          <a:ea typeface="Meiryo UI" panose="020B0604030504040204" pitchFamily="50" charset="-128"/>
                        </a:rPr>
                        <a:t>3</a:t>
                      </a:r>
                      <a:r>
                        <a:rPr kumimoji="1" lang="ja-JP" altLang="en-US" sz="1050" dirty="0" smtClean="0">
                          <a:latin typeface="Meiryo UI" panose="020B0604030504040204" pitchFamily="50" charset="-128"/>
                          <a:ea typeface="Meiryo UI" panose="020B0604030504040204" pitchFamily="50" charset="-128"/>
                        </a:rPr>
                        <a:t>位</a:t>
                      </a:r>
                      <a:endParaRPr kumimoji="1" lang="ja-JP" altLang="en-US" sz="1050" dirty="0">
                        <a:latin typeface="Meiryo UI" panose="020B0604030504040204" pitchFamily="50" charset="-128"/>
                        <a:ea typeface="Meiryo UI" panose="020B0604030504040204" pitchFamily="50" charset="-128"/>
                      </a:endParaRPr>
                    </a:p>
                  </a:txBody>
                  <a:tcPr anchor="ctr">
                    <a:lnR w="12700" cap="flat" cmpd="sng" algn="ctr">
                      <a:solidFill>
                        <a:schemeClr val="bg1"/>
                      </a:solidFill>
                      <a:prstDash val="sysDot"/>
                      <a:round/>
                      <a:headEnd type="none" w="med" len="med"/>
                      <a:tailEnd type="none" w="med" len="med"/>
                    </a:lnR>
                  </a:tcPr>
                </a:tc>
                <a:tc>
                  <a:txBody>
                    <a:bodyPr/>
                    <a:lstStyle/>
                    <a:p>
                      <a:pPr algn="ctr"/>
                      <a:r>
                        <a:rPr kumimoji="1" lang="en-US" altLang="ja-JP" sz="1050" dirty="0" smtClean="0">
                          <a:latin typeface="Meiryo UI" panose="020B0604030504040204" pitchFamily="50" charset="-128"/>
                          <a:ea typeface="Meiryo UI" panose="020B0604030504040204" pitchFamily="50" charset="-128"/>
                        </a:rPr>
                        <a:t>176.5</a:t>
                      </a:r>
                      <a:endParaRPr kumimoji="1" lang="ja-JP" altLang="en-US" sz="1050" dirty="0">
                        <a:latin typeface="Meiryo UI" panose="020B0604030504040204" pitchFamily="50" charset="-128"/>
                        <a:ea typeface="Meiryo UI" panose="020B0604030504040204" pitchFamily="50" charset="-128"/>
                      </a:endParaRPr>
                    </a:p>
                  </a:txBody>
                  <a:tcPr anchor="ctr">
                    <a:lnL w="12700" cap="flat" cmpd="sng" algn="ctr">
                      <a:solidFill>
                        <a:schemeClr val="bg1"/>
                      </a:solidFill>
                      <a:prstDash val="sysDot"/>
                      <a:round/>
                      <a:headEnd type="none" w="med" len="med"/>
                      <a:tailEnd type="none" w="med" len="med"/>
                    </a:lnL>
                  </a:tcPr>
                </a:tc>
                <a:extLst>
                  <a:ext uri="{0D108BD9-81ED-4DB2-BD59-A6C34878D82A}">
                    <a16:rowId xmlns:a16="http://schemas.microsoft.com/office/drawing/2014/main" val="628858000"/>
                  </a:ext>
                </a:extLst>
              </a:tr>
              <a:tr h="411480">
                <a:tc>
                  <a:txBody>
                    <a:bodyPr/>
                    <a:lstStyle/>
                    <a:p>
                      <a:pPr algn="ctr"/>
                      <a:r>
                        <a:rPr kumimoji="1" lang="en-US" altLang="ja-JP" sz="1050" dirty="0" smtClean="0">
                          <a:latin typeface="Meiryo UI" panose="020B0604030504040204" pitchFamily="50" charset="-128"/>
                          <a:ea typeface="Meiryo UI" panose="020B0604030504040204" pitchFamily="50" charset="-128"/>
                        </a:rPr>
                        <a:t>4</a:t>
                      </a:r>
                      <a:r>
                        <a:rPr kumimoji="1" lang="ja-JP" altLang="en-US" sz="1050" dirty="0" smtClean="0">
                          <a:latin typeface="Meiryo UI" panose="020B0604030504040204" pitchFamily="50" charset="-128"/>
                          <a:ea typeface="Meiryo UI" panose="020B0604030504040204" pitchFamily="50" charset="-128"/>
                        </a:rPr>
                        <a:t>位</a:t>
                      </a:r>
                      <a:endParaRPr kumimoji="1" lang="ja-JP" altLang="en-US" sz="1050" dirty="0">
                        <a:latin typeface="Meiryo UI" panose="020B0604030504040204" pitchFamily="50" charset="-128"/>
                        <a:ea typeface="Meiryo UI" panose="020B0604030504040204" pitchFamily="50" charset="-128"/>
                      </a:endParaRPr>
                    </a:p>
                  </a:txBody>
                  <a:tcPr anchor="ctr"/>
                </a:tc>
                <a:tc>
                  <a:txBody>
                    <a:bodyPr/>
                    <a:lstStyle/>
                    <a:p>
                      <a:pPr algn="ctr"/>
                      <a:r>
                        <a:rPr kumimoji="1" lang="ja-JP" altLang="en-US" sz="1050" dirty="0" smtClean="0">
                          <a:latin typeface="Meiryo UI" panose="020B0604030504040204" pitchFamily="50" charset="-128"/>
                          <a:ea typeface="Meiryo UI" panose="020B0604030504040204" pitchFamily="50" charset="-128"/>
                        </a:rPr>
                        <a:t>横浜市</a:t>
                      </a:r>
                      <a:endParaRPr kumimoji="1" lang="ja-JP" altLang="en-US" sz="1050" dirty="0">
                        <a:latin typeface="Meiryo UI" panose="020B0604030504040204" pitchFamily="50" charset="-128"/>
                        <a:ea typeface="Meiryo UI" panose="020B0604030504040204" pitchFamily="50" charset="-128"/>
                      </a:endParaRPr>
                    </a:p>
                  </a:txBody>
                  <a:tcPr anchor="ctr">
                    <a:lnR w="12700" cap="flat" cmpd="sng" algn="ctr">
                      <a:solidFill>
                        <a:schemeClr val="bg1"/>
                      </a:solidFill>
                      <a:prstDash val="sysDot"/>
                      <a:round/>
                      <a:headEnd type="none" w="med" len="med"/>
                      <a:tailEnd type="none" w="med" len="med"/>
                    </a:lnR>
                  </a:tcPr>
                </a:tc>
                <a:tc>
                  <a:txBody>
                    <a:bodyPr/>
                    <a:lstStyle/>
                    <a:p>
                      <a:pPr algn="ctr"/>
                      <a:r>
                        <a:rPr kumimoji="1" lang="en-US" altLang="ja-JP" sz="1050" dirty="0" smtClean="0">
                          <a:latin typeface="Meiryo UI" panose="020B0604030504040204" pitchFamily="50" charset="-128"/>
                          <a:ea typeface="Meiryo UI" panose="020B0604030504040204" pitchFamily="50" charset="-128"/>
                        </a:rPr>
                        <a:t>1,140.5</a:t>
                      </a:r>
                      <a:endParaRPr kumimoji="1" lang="ja-JP" altLang="en-US" sz="1050" dirty="0">
                        <a:latin typeface="Meiryo UI" panose="020B0604030504040204" pitchFamily="50" charset="-128"/>
                        <a:ea typeface="Meiryo UI" panose="020B0604030504040204" pitchFamily="50" charset="-128"/>
                      </a:endParaRPr>
                    </a:p>
                  </a:txBody>
                  <a:tcPr anchor="ctr">
                    <a:lnL w="12700" cap="flat" cmpd="sng" algn="ctr">
                      <a:solidFill>
                        <a:schemeClr val="bg1"/>
                      </a:solidFill>
                      <a:prstDash val="sysDot"/>
                      <a:round/>
                      <a:headEnd type="none" w="med" len="med"/>
                      <a:tailEnd type="none" w="med" len="med"/>
                    </a:lnL>
                  </a:tcPr>
                </a:tc>
                <a:tc>
                  <a:txBody>
                    <a:bodyPr/>
                    <a:lstStyle/>
                    <a:p>
                      <a:pPr algn="ctr"/>
                      <a:r>
                        <a:rPr kumimoji="1" lang="en-US" altLang="ja-JP" sz="1050" dirty="0" smtClean="0">
                          <a:latin typeface="Meiryo UI" panose="020B0604030504040204" pitchFamily="50" charset="-128"/>
                          <a:ea typeface="Meiryo UI" panose="020B0604030504040204" pitchFamily="50" charset="-128"/>
                        </a:rPr>
                        <a:t>6</a:t>
                      </a:r>
                      <a:r>
                        <a:rPr kumimoji="1" lang="ja-JP" altLang="en-US" sz="1050" dirty="0" smtClean="0">
                          <a:latin typeface="Meiryo UI" panose="020B0604030504040204" pitchFamily="50" charset="-128"/>
                          <a:ea typeface="Meiryo UI" panose="020B0604030504040204" pitchFamily="50" charset="-128"/>
                        </a:rPr>
                        <a:t>位</a:t>
                      </a:r>
                      <a:endParaRPr kumimoji="1" lang="ja-JP" altLang="en-US" sz="1050" dirty="0">
                        <a:latin typeface="Meiryo UI" panose="020B0604030504040204" pitchFamily="50" charset="-128"/>
                        <a:ea typeface="Meiryo UI" panose="020B0604030504040204" pitchFamily="50" charset="-128"/>
                      </a:endParaRPr>
                    </a:p>
                  </a:txBody>
                  <a:tcPr anchor="ctr">
                    <a:lnR w="12700" cap="flat" cmpd="sng" algn="ctr">
                      <a:solidFill>
                        <a:schemeClr val="bg1"/>
                      </a:solidFill>
                      <a:prstDash val="sysDot"/>
                      <a:round/>
                      <a:headEnd type="none" w="med" len="med"/>
                      <a:tailEnd type="none" w="med" len="med"/>
                    </a:lnR>
                  </a:tcPr>
                </a:tc>
                <a:tc>
                  <a:txBody>
                    <a:bodyPr/>
                    <a:lstStyle/>
                    <a:p>
                      <a:pPr algn="ctr"/>
                      <a:r>
                        <a:rPr kumimoji="1" lang="en-US" altLang="ja-JP" sz="1050" dirty="0" smtClean="0">
                          <a:latin typeface="Meiryo UI" panose="020B0604030504040204" pitchFamily="50" charset="-128"/>
                          <a:ea typeface="Meiryo UI" panose="020B0604030504040204" pitchFamily="50" charset="-128"/>
                        </a:rPr>
                        <a:t>198.2</a:t>
                      </a:r>
                      <a:endParaRPr kumimoji="1" lang="ja-JP" altLang="en-US" sz="1050" dirty="0">
                        <a:latin typeface="Meiryo UI" panose="020B0604030504040204" pitchFamily="50" charset="-128"/>
                        <a:ea typeface="Meiryo UI" panose="020B0604030504040204" pitchFamily="50" charset="-128"/>
                      </a:endParaRPr>
                    </a:p>
                  </a:txBody>
                  <a:tcPr anchor="ctr">
                    <a:lnL w="12700" cap="flat" cmpd="sng" algn="ctr">
                      <a:solidFill>
                        <a:schemeClr val="bg1"/>
                      </a:solidFill>
                      <a:prstDash val="sysDot"/>
                      <a:round/>
                      <a:headEnd type="none" w="med" len="med"/>
                      <a:tailEnd type="none" w="med" len="med"/>
                    </a:lnL>
                  </a:tcPr>
                </a:tc>
                <a:tc>
                  <a:txBody>
                    <a:bodyPr/>
                    <a:lstStyle/>
                    <a:p>
                      <a:pPr algn="ctr"/>
                      <a:r>
                        <a:rPr kumimoji="1" lang="en-US" altLang="ja-JP" sz="1050" dirty="0" smtClean="0">
                          <a:latin typeface="Meiryo UI" panose="020B0604030504040204" pitchFamily="50" charset="-128"/>
                          <a:ea typeface="Meiryo UI" panose="020B0604030504040204" pitchFamily="50" charset="-128"/>
                        </a:rPr>
                        <a:t>3</a:t>
                      </a:r>
                      <a:r>
                        <a:rPr kumimoji="1" lang="ja-JP" altLang="en-US" sz="1050" dirty="0" smtClean="0">
                          <a:latin typeface="Meiryo UI" panose="020B0604030504040204" pitchFamily="50" charset="-128"/>
                          <a:ea typeface="Meiryo UI" panose="020B0604030504040204" pitchFamily="50" charset="-128"/>
                        </a:rPr>
                        <a:t>位</a:t>
                      </a:r>
                      <a:endParaRPr kumimoji="1" lang="ja-JP" altLang="en-US" sz="1050" dirty="0">
                        <a:latin typeface="Meiryo UI" panose="020B0604030504040204" pitchFamily="50" charset="-128"/>
                        <a:ea typeface="Meiryo UI" panose="020B0604030504040204" pitchFamily="50" charset="-128"/>
                      </a:endParaRPr>
                    </a:p>
                  </a:txBody>
                  <a:tcPr anchor="ctr">
                    <a:lnR w="12700" cap="flat" cmpd="sng" algn="ctr">
                      <a:solidFill>
                        <a:schemeClr val="bg1"/>
                      </a:solidFill>
                      <a:prstDash val="sysDot"/>
                      <a:round/>
                      <a:headEnd type="none" w="med" len="med"/>
                      <a:tailEnd type="none" w="med" len="med"/>
                    </a:lnR>
                  </a:tcPr>
                </a:tc>
                <a:tc>
                  <a:txBody>
                    <a:bodyPr/>
                    <a:lstStyle/>
                    <a:p>
                      <a:pPr algn="ctr"/>
                      <a:r>
                        <a:rPr kumimoji="1" lang="en-US" altLang="ja-JP" sz="1050" dirty="0" smtClean="0">
                          <a:latin typeface="Meiryo UI" panose="020B0604030504040204" pitchFamily="50" charset="-128"/>
                          <a:ea typeface="Meiryo UI" panose="020B0604030504040204" pitchFamily="50" charset="-128"/>
                        </a:rPr>
                        <a:t>76.1</a:t>
                      </a:r>
                      <a:endParaRPr kumimoji="1" lang="ja-JP" altLang="en-US" sz="1050" dirty="0">
                        <a:latin typeface="Meiryo UI" panose="020B0604030504040204" pitchFamily="50" charset="-128"/>
                        <a:ea typeface="Meiryo UI" panose="020B0604030504040204" pitchFamily="50" charset="-128"/>
                      </a:endParaRPr>
                    </a:p>
                  </a:txBody>
                  <a:tcPr anchor="ctr">
                    <a:lnL w="12700" cap="flat" cmpd="sng" algn="ctr">
                      <a:solidFill>
                        <a:schemeClr val="bg1"/>
                      </a:solidFill>
                      <a:prstDash val="sysDot"/>
                      <a:round/>
                      <a:headEnd type="none" w="med" len="med"/>
                      <a:tailEnd type="none" w="med" len="med"/>
                    </a:lnL>
                  </a:tcPr>
                </a:tc>
                <a:tc>
                  <a:txBody>
                    <a:bodyPr/>
                    <a:lstStyle/>
                    <a:p>
                      <a:pPr algn="ctr"/>
                      <a:r>
                        <a:rPr kumimoji="1" lang="en-US" altLang="ja-JP" sz="1050" dirty="0" smtClean="0">
                          <a:latin typeface="Meiryo UI" panose="020B0604030504040204" pitchFamily="50" charset="-128"/>
                          <a:ea typeface="Meiryo UI" panose="020B0604030504040204" pitchFamily="50" charset="-128"/>
                        </a:rPr>
                        <a:t>3</a:t>
                      </a:r>
                      <a:r>
                        <a:rPr kumimoji="1" lang="ja-JP" altLang="en-US" sz="1050" dirty="0" smtClean="0">
                          <a:latin typeface="Meiryo UI" panose="020B0604030504040204" pitchFamily="50" charset="-128"/>
                          <a:ea typeface="Meiryo UI" panose="020B0604030504040204" pitchFamily="50" charset="-128"/>
                        </a:rPr>
                        <a:t>位</a:t>
                      </a:r>
                      <a:endParaRPr kumimoji="1" lang="ja-JP" altLang="en-US" sz="1050" dirty="0">
                        <a:latin typeface="Meiryo UI" panose="020B0604030504040204" pitchFamily="50" charset="-128"/>
                        <a:ea typeface="Meiryo UI" panose="020B0604030504040204" pitchFamily="50" charset="-128"/>
                      </a:endParaRPr>
                    </a:p>
                  </a:txBody>
                  <a:tcPr anchor="ctr">
                    <a:lnR w="12700" cap="flat" cmpd="sng" algn="ctr">
                      <a:solidFill>
                        <a:schemeClr val="bg1"/>
                      </a:solidFill>
                      <a:prstDash val="sysDot"/>
                      <a:round/>
                      <a:headEnd type="none" w="med" len="med"/>
                      <a:tailEnd type="none" w="med" len="med"/>
                    </a:lnR>
                  </a:tcPr>
                </a:tc>
                <a:tc>
                  <a:txBody>
                    <a:bodyPr/>
                    <a:lstStyle/>
                    <a:p>
                      <a:pPr algn="ctr"/>
                      <a:r>
                        <a:rPr kumimoji="1" lang="en-US" altLang="ja-JP" sz="1050" dirty="0" smtClean="0">
                          <a:latin typeface="Meiryo UI" panose="020B0604030504040204" pitchFamily="50" charset="-128"/>
                          <a:ea typeface="Meiryo UI" panose="020B0604030504040204" pitchFamily="50" charset="-128"/>
                        </a:rPr>
                        <a:t>272.8</a:t>
                      </a:r>
                      <a:endParaRPr kumimoji="1" lang="ja-JP" altLang="en-US" sz="1050" dirty="0">
                        <a:latin typeface="Meiryo UI" panose="020B0604030504040204" pitchFamily="50" charset="-128"/>
                        <a:ea typeface="Meiryo UI" panose="020B0604030504040204" pitchFamily="50" charset="-128"/>
                      </a:endParaRPr>
                    </a:p>
                  </a:txBody>
                  <a:tcPr anchor="ctr">
                    <a:lnL w="12700" cap="flat" cmpd="sng" algn="ctr">
                      <a:solidFill>
                        <a:schemeClr val="bg1"/>
                      </a:solidFill>
                      <a:prstDash val="sysDot"/>
                      <a:round/>
                      <a:headEnd type="none" w="med" len="med"/>
                      <a:tailEnd type="none" w="med" len="med"/>
                    </a:lnL>
                  </a:tcPr>
                </a:tc>
                <a:tc>
                  <a:txBody>
                    <a:bodyPr/>
                    <a:lstStyle/>
                    <a:p>
                      <a:pPr algn="ctr"/>
                      <a:r>
                        <a:rPr kumimoji="1" lang="en-US" altLang="ja-JP" sz="1050" dirty="0" smtClean="0">
                          <a:latin typeface="Meiryo UI" panose="020B0604030504040204" pitchFamily="50" charset="-128"/>
                          <a:ea typeface="Meiryo UI" panose="020B0604030504040204" pitchFamily="50" charset="-128"/>
                        </a:rPr>
                        <a:t>56</a:t>
                      </a:r>
                      <a:r>
                        <a:rPr kumimoji="1" lang="ja-JP" altLang="en-US" sz="1050" dirty="0" smtClean="0">
                          <a:latin typeface="Meiryo UI" panose="020B0604030504040204" pitchFamily="50" charset="-128"/>
                          <a:ea typeface="Meiryo UI" panose="020B0604030504040204" pitchFamily="50" charset="-128"/>
                        </a:rPr>
                        <a:t>位</a:t>
                      </a:r>
                      <a:endParaRPr kumimoji="1" lang="ja-JP" altLang="en-US" sz="1050" dirty="0">
                        <a:latin typeface="Meiryo UI" panose="020B0604030504040204" pitchFamily="50" charset="-128"/>
                        <a:ea typeface="Meiryo UI" panose="020B0604030504040204" pitchFamily="50" charset="-128"/>
                      </a:endParaRPr>
                    </a:p>
                  </a:txBody>
                  <a:tcPr anchor="ctr">
                    <a:lnR w="12700" cap="flat" cmpd="sng" algn="ctr">
                      <a:solidFill>
                        <a:schemeClr val="bg1"/>
                      </a:solidFill>
                      <a:prstDash val="sysDot"/>
                      <a:round/>
                      <a:headEnd type="none" w="med" len="med"/>
                      <a:tailEnd type="none" w="med" len="med"/>
                    </a:lnR>
                  </a:tcPr>
                </a:tc>
                <a:tc>
                  <a:txBody>
                    <a:bodyPr/>
                    <a:lstStyle/>
                    <a:p>
                      <a:pPr algn="ctr"/>
                      <a:r>
                        <a:rPr kumimoji="1" lang="en-US" altLang="ja-JP" sz="1050" dirty="0" smtClean="0">
                          <a:latin typeface="Meiryo UI" panose="020B0604030504040204" pitchFamily="50" charset="-128"/>
                          <a:ea typeface="Meiryo UI" panose="020B0604030504040204" pitchFamily="50" charset="-128"/>
                        </a:rPr>
                        <a:t>298.6</a:t>
                      </a:r>
                      <a:endParaRPr kumimoji="1" lang="ja-JP" altLang="en-US" sz="1050" dirty="0">
                        <a:latin typeface="Meiryo UI" panose="020B0604030504040204" pitchFamily="50" charset="-128"/>
                        <a:ea typeface="Meiryo UI" panose="020B0604030504040204" pitchFamily="50" charset="-128"/>
                      </a:endParaRPr>
                    </a:p>
                  </a:txBody>
                  <a:tcPr anchor="ctr">
                    <a:lnL w="12700" cap="flat" cmpd="sng" algn="ctr">
                      <a:solidFill>
                        <a:schemeClr val="bg1"/>
                      </a:solidFill>
                      <a:prstDash val="sysDot"/>
                      <a:round/>
                      <a:headEnd type="none" w="med" len="med"/>
                      <a:tailEnd type="none" w="med" len="med"/>
                    </a:lnL>
                  </a:tcPr>
                </a:tc>
                <a:tc gridSpan="2">
                  <a:txBody>
                    <a:bodyPr/>
                    <a:lstStyle/>
                    <a:p>
                      <a:pPr algn="ctr"/>
                      <a:r>
                        <a:rPr kumimoji="1" lang="en-US" altLang="ja-JP" sz="1050" dirty="0" smtClean="0">
                          <a:latin typeface="Meiryo UI" panose="020B0604030504040204" pitchFamily="50" charset="-128"/>
                          <a:ea typeface="Meiryo UI" panose="020B0604030504040204" pitchFamily="50" charset="-128"/>
                        </a:rPr>
                        <a:t>80</a:t>
                      </a:r>
                      <a:r>
                        <a:rPr kumimoji="1" lang="ja-JP" altLang="en-US" sz="1050" dirty="0" smtClean="0">
                          <a:latin typeface="Meiryo UI" panose="020B0604030504040204" pitchFamily="50" charset="-128"/>
                          <a:ea typeface="Meiryo UI" panose="020B0604030504040204" pitchFamily="50" charset="-128"/>
                        </a:rPr>
                        <a:t>位未満</a:t>
                      </a:r>
                      <a:endParaRPr kumimoji="1" lang="ja-JP" altLang="en-US" sz="1050" dirty="0">
                        <a:latin typeface="Meiryo UI" panose="020B0604030504040204" pitchFamily="50" charset="-128"/>
                        <a:ea typeface="Meiryo UI" panose="020B0604030504040204" pitchFamily="50" charset="-128"/>
                      </a:endParaRPr>
                    </a:p>
                  </a:txBody>
                  <a:tcPr anchor="ctr"/>
                </a:tc>
                <a:tc hMerge="1">
                  <a:txBody>
                    <a:bodyPr/>
                    <a:lstStyle/>
                    <a:p>
                      <a:pPr algn="ctr"/>
                      <a:endParaRPr kumimoji="1" lang="ja-JP" altLang="en-US" sz="1050" dirty="0">
                        <a:latin typeface="Meiryo UI" panose="020B0604030504040204" pitchFamily="50" charset="-128"/>
                        <a:ea typeface="Meiryo UI" panose="020B0604030504040204" pitchFamily="50" charset="-128"/>
                      </a:endParaRPr>
                    </a:p>
                  </a:txBody>
                  <a:tcPr anchor="ctr">
                    <a:lnL w="12700" cap="flat" cmpd="sng" algn="ctr">
                      <a:solidFill>
                        <a:schemeClr val="bg1"/>
                      </a:solidFill>
                      <a:prstDash val="sysDot"/>
                      <a:round/>
                      <a:headEnd type="none" w="med" len="med"/>
                      <a:tailEnd type="none" w="med" len="med"/>
                    </a:lnL>
                  </a:tcPr>
                </a:tc>
                <a:tc>
                  <a:txBody>
                    <a:bodyPr/>
                    <a:lstStyle/>
                    <a:p>
                      <a:pPr algn="ctr"/>
                      <a:r>
                        <a:rPr kumimoji="1" lang="en-US" altLang="ja-JP" sz="1050" dirty="0" smtClean="0">
                          <a:latin typeface="Meiryo UI" panose="020B0604030504040204" pitchFamily="50" charset="-128"/>
                          <a:ea typeface="Meiryo UI" panose="020B0604030504040204" pitchFamily="50" charset="-128"/>
                        </a:rPr>
                        <a:t>10</a:t>
                      </a:r>
                      <a:r>
                        <a:rPr kumimoji="1" lang="ja-JP" altLang="en-US" sz="1050" dirty="0" smtClean="0">
                          <a:latin typeface="Meiryo UI" panose="020B0604030504040204" pitchFamily="50" charset="-128"/>
                          <a:ea typeface="Meiryo UI" panose="020B0604030504040204" pitchFamily="50" charset="-128"/>
                        </a:rPr>
                        <a:t>位</a:t>
                      </a:r>
                      <a:endParaRPr kumimoji="1" lang="ja-JP" altLang="en-US" sz="1050" dirty="0">
                        <a:latin typeface="Meiryo UI" panose="020B0604030504040204" pitchFamily="50" charset="-128"/>
                        <a:ea typeface="Meiryo UI" panose="020B0604030504040204" pitchFamily="50" charset="-128"/>
                      </a:endParaRPr>
                    </a:p>
                  </a:txBody>
                  <a:tcPr anchor="ctr">
                    <a:lnR w="12700" cap="flat" cmpd="sng" algn="ctr">
                      <a:solidFill>
                        <a:schemeClr val="bg1"/>
                      </a:solidFill>
                      <a:prstDash val="sysDot"/>
                      <a:round/>
                      <a:headEnd type="none" w="med" len="med"/>
                      <a:tailEnd type="none" w="med" len="med"/>
                    </a:lnR>
                  </a:tcPr>
                </a:tc>
                <a:tc>
                  <a:txBody>
                    <a:bodyPr/>
                    <a:lstStyle/>
                    <a:p>
                      <a:pPr algn="ctr"/>
                      <a:r>
                        <a:rPr kumimoji="1" lang="en-US" altLang="ja-JP" sz="1050" dirty="0" smtClean="0">
                          <a:latin typeface="Meiryo UI" panose="020B0604030504040204" pitchFamily="50" charset="-128"/>
                          <a:ea typeface="Meiryo UI" panose="020B0604030504040204" pitchFamily="50" charset="-128"/>
                        </a:rPr>
                        <a:t>154.9</a:t>
                      </a:r>
                      <a:endParaRPr kumimoji="1" lang="ja-JP" altLang="en-US" sz="1050" dirty="0">
                        <a:latin typeface="Meiryo UI" panose="020B0604030504040204" pitchFamily="50" charset="-128"/>
                        <a:ea typeface="Meiryo UI" panose="020B0604030504040204" pitchFamily="50" charset="-128"/>
                      </a:endParaRPr>
                    </a:p>
                  </a:txBody>
                  <a:tcPr anchor="ctr">
                    <a:lnL w="12700" cap="flat" cmpd="sng" algn="ctr">
                      <a:solidFill>
                        <a:schemeClr val="bg1"/>
                      </a:solidFill>
                      <a:prstDash val="sysDot"/>
                      <a:round/>
                      <a:headEnd type="none" w="med" len="med"/>
                      <a:tailEnd type="none" w="med" len="med"/>
                    </a:lnL>
                  </a:tcPr>
                </a:tc>
                <a:extLst>
                  <a:ext uri="{0D108BD9-81ED-4DB2-BD59-A6C34878D82A}">
                    <a16:rowId xmlns:a16="http://schemas.microsoft.com/office/drawing/2014/main" val="597371096"/>
                  </a:ext>
                </a:extLst>
              </a:tr>
              <a:tr h="411480">
                <a:tc>
                  <a:txBody>
                    <a:bodyPr/>
                    <a:lstStyle/>
                    <a:p>
                      <a:pPr algn="ctr"/>
                      <a:r>
                        <a:rPr kumimoji="1" lang="en-US" altLang="ja-JP" sz="1050" dirty="0" smtClean="0">
                          <a:latin typeface="Meiryo UI" panose="020B0604030504040204" pitchFamily="50" charset="-128"/>
                          <a:ea typeface="Meiryo UI" panose="020B0604030504040204" pitchFamily="50" charset="-128"/>
                        </a:rPr>
                        <a:t>5</a:t>
                      </a:r>
                      <a:r>
                        <a:rPr kumimoji="1" lang="ja-JP" altLang="en-US" sz="1050" dirty="0" smtClean="0">
                          <a:latin typeface="Meiryo UI" panose="020B0604030504040204" pitchFamily="50" charset="-128"/>
                          <a:ea typeface="Meiryo UI" panose="020B0604030504040204" pitchFamily="50" charset="-128"/>
                        </a:rPr>
                        <a:t>位</a:t>
                      </a:r>
                      <a:endParaRPr kumimoji="1" lang="ja-JP" altLang="en-US" sz="1050" dirty="0">
                        <a:latin typeface="Meiryo UI" panose="020B0604030504040204" pitchFamily="50" charset="-128"/>
                        <a:ea typeface="Meiryo UI" panose="020B0604030504040204" pitchFamily="50" charset="-128"/>
                      </a:endParaRPr>
                    </a:p>
                  </a:txBody>
                  <a:tcPr anchor="ctr"/>
                </a:tc>
                <a:tc>
                  <a:txBody>
                    <a:bodyPr/>
                    <a:lstStyle/>
                    <a:p>
                      <a:pPr algn="ctr"/>
                      <a:r>
                        <a:rPr kumimoji="1" lang="ja-JP" altLang="en-US" sz="1050" dirty="0" smtClean="0">
                          <a:latin typeface="Meiryo UI" panose="020B0604030504040204" pitchFamily="50" charset="-128"/>
                          <a:ea typeface="Meiryo UI" panose="020B0604030504040204" pitchFamily="50" charset="-128"/>
                        </a:rPr>
                        <a:t>名古屋市</a:t>
                      </a:r>
                      <a:endParaRPr kumimoji="1" lang="ja-JP" altLang="en-US" sz="1050" dirty="0">
                        <a:latin typeface="Meiryo UI" panose="020B0604030504040204" pitchFamily="50" charset="-128"/>
                        <a:ea typeface="Meiryo UI" panose="020B0604030504040204" pitchFamily="50" charset="-128"/>
                      </a:endParaRPr>
                    </a:p>
                  </a:txBody>
                  <a:tcPr anchor="ctr">
                    <a:lnR w="12700" cap="flat" cmpd="sng" algn="ctr">
                      <a:solidFill>
                        <a:schemeClr val="bg1"/>
                      </a:solidFill>
                      <a:prstDash val="sysDot"/>
                      <a:round/>
                      <a:headEnd type="none" w="med" len="med"/>
                      <a:tailEnd type="none" w="med" len="med"/>
                    </a:lnR>
                  </a:tcPr>
                </a:tc>
                <a:tc>
                  <a:txBody>
                    <a:bodyPr/>
                    <a:lstStyle/>
                    <a:p>
                      <a:pPr algn="ctr"/>
                      <a:r>
                        <a:rPr kumimoji="1" lang="en-US" altLang="ja-JP" sz="1050" dirty="0" smtClean="0">
                          <a:latin typeface="Meiryo UI" panose="020B0604030504040204" pitchFamily="50" charset="-128"/>
                          <a:ea typeface="Meiryo UI" panose="020B0604030504040204" pitchFamily="50" charset="-128"/>
                        </a:rPr>
                        <a:t>1,131.7</a:t>
                      </a:r>
                      <a:endParaRPr kumimoji="1" lang="ja-JP" altLang="en-US" sz="1050" dirty="0">
                        <a:latin typeface="Meiryo UI" panose="020B0604030504040204" pitchFamily="50" charset="-128"/>
                        <a:ea typeface="Meiryo UI" panose="020B0604030504040204" pitchFamily="50" charset="-128"/>
                      </a:endParaRPr>
                    </a:p>
                  </a:txBody>
                  <a:tcPr anchor="ctr">
                    <a:lnL w="12700" cap="flat" cmpd="sng" algn="ctr">
                      <a:solidFill>
                        <a:schemeClr val="bg1"/>
                      </a:solidFill>
                      <a:prstDash val="sysDot"/>
                      <a:round/>
                      <a:headEnd type="none" w="med" len="med"/>
                      <a:tailEnd type="none" w="med" len="med"/>
                    </a:lnL>
                  </a:tcPr>
                </a:tc>
                <a:tc>
                  <a:txBody>
                    <a:bodyPr/>
                    <a:lstStyle/>
                    <a:p>
                      <a:pPr algn="ctr"/>
                      <a:r>
                        <a:rPr kumimoji="1" lang="en-US" altLang="ja-JP" sz="1050" dirty="0" smtClean="0">
                          <a:latin typeface="Meiryo UI" panose="020B0604030504040204" pitchFamily="50" charset="-128"/>
                          <a:ea typeface="Meiryo UI" panose="020B0604030504040204" pitchFamily="50" charset="-128"/>
                        </a:rPr>
                        <a:t>4</a:t>
                      </a:r>
                      <a:r>
                        <a:rPr kumimoji="1" lang="ja-JP" altLang="en-US" sz="1050" dirty="0" smtClean="0">
                          <a:latin typeface="Meiryo UI" panose="020B0604030504040204" pitchFamily="50" charset="-128"/>
                          <a:ea typeface="Meiryo UI" panose="020B0604030504040204" pitchFamily="50" charset="-128"/>
                        </a:rPr>
                        <a:t>位</a:t>
                      </a:r>
                      <a:endParaRPr kumimoji="1" lang="ja-JP" altLang="en-US" sz="1050" dirty="0">
                        <a:latin typeface="Meiryo UI" panose="020B0604030504040204" pitchFamily="50" charset="-128"/>
                        <a:ea typeface="Meiryo UI" panose="020B0604030504040204" pitchFamily="50" charset="-128"/>
                      </a:endParaRPr>
                    </a:p>
                  </a:txBody>
                  <a:tcPr anchor="ctr">
                    <a:lnR w="12700" cap="flat" cmpd="sng" algn="ctr">
                      <a:solidFill>
                        <a:schemeClr val="bg1"/>
                      </a:solidFill>
                      <a:prstDash val="sysDot"/>
                      <a:round/>
                      <a:headEnd type="none" w="med" len="med"/>
                      <a:tailEnd type="none" w="med" len="med"/>
                    </a:lnR>
                  </a:tcPr>
                </a:tc>
                <a:tc>
                  <a:txBody>
                    <a:bodyPr/>
                    <a:lstStyle/>
                    <a:p>
                      <a:pPr algn="ctr"/>
                      <a:r>
                        <a:rPr kumimoji="1" lang="en-US" altLang="ja-JP" sz="1050" dirty="0" smtClean="0">
                          <a:latin typeface="Meiryo UI" panose="020B0604030504040204" pitchFamily="50" charset="-128"/>
                          <a:ea typeface="Meiryo UI" panose="020B0604030504040204" pitchFamily="50" charset="-128"/>
                        </a:rPr>
                        <a:t>207.9</a:t>
                      </a:r>
                      <a:endParaRPr kumimoji="1" lang="ja-JP" altLang="en-US" sz="1050" dirty="0">
                        <a:latin typeface="Meiryo UI" panose="020B0604030504040204" pitchFamily="50" charset="-128"/>
                        <a:ea typeface="Meiryo UI" panose="020B0604030504040204" pitchFamily="50" charset="-128"/>
                      </a:endParaRPr>
                    </a:p>
                  </a:txBody>
                  <a:tcPr anchor="ctr">
                    <a:lnL w="12700" cap="flat" cmpd="sng" algn="ctr">
                      <a:solidFill>
                        <a:schemeClr val="bg1"/>
                      </a:solidFill>
                      <a:prstDash val="sysDot"/>
                      <a:round/>
                      <a:headEnd type="none" w="med" len="med"/>
                      <a:tailEnd type="none" w="med" len="med"/>
                    </a:lnL>
                  </a:tcPr>
                </a:tc>
                <a:tc>
                  <a:txBody>
                    <a:bodyPr/>
                    <a:lstStyle/>
                    <a:p>
                      <a:pPr algn="ctr"/>
                      <a:r>
                        <a:rPr kumimoji="1" lang="en-US" altLang="ja-JP" sz="1050" dirty="0" smtClean="0">
                          <a:latin typeface="Meiryo UI" panose="020B0604030504040204" pitchFamily="50" charset="-128"/>
                          <a:ea typeface="Meiryo UI" panose="020B0604030504040204" pitchFamily="50" charset="-128"/>
                        </a:rPr>
                        <a:t>1</a:t>
                      </a:r>
                      <a:r>
                        <a:rPr kumimoji="1" lang="ja-JP" altLang="en-US" sz="1050" dirty="0" smtClean="0">
                          <a:latin typeface="Meiryo UI" panose="020B0604030504040204" pitchFamily="50" charset="-128"/>
                          <a:ea typeface="Meiryo UI" panose="020B0604030504040204" pitchFamily="50" charset="-128"/>
                        </a:rPr>
                        <a:t>位</a:t>
                      </a:r>
                      <a:endParaRPr kumimoji="1" lang="ja-JP" altLang="en-US" sz="1050" dirty="0">
                        <a:latin typeface="Meiryo UI" panose="020B0604030504040204" pitchFamily="50" charset="-128"/>
                        <a:ea typeface="Meiryo UI" panose="020B0604030504040204" pitchFamily="50" charset="-128"/>
                      </a:endParaRPr>
                    </a:p>
                  </a:txBody>
                  <a:tcPr anchor="ctr">
                    <a:lnR w="12700" cap="flat" cmpd="sng" algn="ctr">
                      <a:solidFill>
                        <a:schemeClr val="bg1"/>
                      </a:solidFill>
                      <a:prstDash val="sysDot"/>
                      <a:round/>
                      <a:headEnd type="none" w="med" len="med"/>
                      <a:tailEnd type="none" w="med" len="med"/>
                    </a:lnR>
                  </a:tcPr>
                </a:tc>
                <a:tc>
                  <a:txBody>
                    <a:bodyPr/>
                    <a:lstStyle/>
                    <a:p>
                      <a:pPr algn="ctr"/>
                      <a:r>
                        <a:rPr kumimoji="1" lang="en-US" altLang="ja-JP" sz="1050" dirty="0" smtClean="0">
                          <a:latin typeface="Meiryo UI" panose="020B0604030504040204" pitchFamily="50" charset="-128"/>
                          <a:ea typeface="Meiryo UI" panose="020B0604030504040204" pitchFamily="50" charset="-128"/>
                        </a:rPr>
                        <a:t>112.7</a:t>
                      </a:r>
                      <a:endParaRPr kumimoji="1" lang="ja-JP" altLang="en-US" sz="1050" dirty="0">
                        <a:latin typeface="Meiryo UI" panose="020B0604030504040204" pitchFamily="50" charset="-128"/>
                        <a:ea typeface="Meiryo UI" panose="020B0604030504040204" pitchFamily="50" charset="-128"/>
                      </a:endParaRPr>
                    </a:p>
                  </a:txBody>
                  <a:tcPr anchor="ctr">
                    <a:lnL w="12700" cap="flat" cmpd="sng" algn="ctr">
                      <a:solidFill>
                        <a:schemeClr val="bg1"/>
                      </a:solidFill>
                      <a:prstDash val="sysDot"/>
                      <a:round/>
                      <a:headEnd type="none" w="med" len="med"/>
                      <a:tailEnd type="none" w="med" len="med"/>
                    </a:lnL>
                  </a:tcPr>
                </a:tc>
                <a:tc>
                  <a:txBody>
                    <a:bodyPr/>
                    <a:lstStyle/>
                    <a:p>
                      <a:pPr algn="ctr"/>
                      <a:r>
                        <a:rPr kumimoji="1" lang="en-US" altLang="ja-JP" sz="1050" dirty="0" smtClean="0">
                          <a:latin typeface="Meiryo UI" panose="020B0604030504040204" pitchFamily="50" charset="-128"/>
                          <a:ea typeface="Meiryo UI" panose="020B0604030504040204" pitchFamily="50" charset="-128"/>
                        </a:rPr>
                        <a:t>6</a:t>
                      </a:r>
                      <a:r>
                        <a:rPr kumimoji="1" lang="ja-JP" altLang="en-US" sz="1050" dirty="0" smtClean="0">
                          <a:latin typeface="Meiryo UI" panose="020B0604030504040204" pitchFamily="50" charset="-128"/>
                          <a:ea typeface="Meiryo UI" panose="020B0604030504040204" pitchFamily="50" charset="-128"/>
                        </a:rPr>
                        <a:t>位</a:t>
                      </a:r>
                      <a:endParaRPr kumimoji="1" lang="ja-JP" altLang="en-US" sz="1050" dirty="0">
                        <a:latin typeface="Meiryo UI" panose="020B0604030504040204" pitchFamily="50" charset="-128"/>
                        <a:ea typeface="Meiryo UI" panose="020B0604030504040204" pitchFamily="50" charset="-128"/>
                      </a:endParaRPr>
                    </a:p>
                  </a:txBody>
                  <a:tcPr anchor="ctr">
                    <a:lnR w="12700" cap="flat" cmpd="sng" algn="ctr">
                      <a:solidFill>
                        <a:schemeClr val="bg1"/>
                      </a:solidFill>
                      <a:prstDash val="sysDot"/>
                      <a:round/>
                      <a:headEnd type="none" w="med" len="med"/>
                      <a:tailEnd type="none" w="med" len="med"/>
                    </a:lnR>
                  </a:tcPr>
                </a:tc>
                <a:tc>
                  <a:txBody>
                    <a:bodyPr/>
                    <a:lstStyle/>
                    <a:p>
                      <a:pPr algn="ctr"/>
                      <a:r>
                        <a:rPr kumimoji="1" lang="en-US" altLang="ja-JP" sz="1050" dirty="0" smtClean="0">
                          <a:latin typeface="Meiryo UI" panose="020B0604030504040204" pitchFamily="50" charset="-128"/>
                          <a:ea typeface="Meiryo UI" panose="020B0604030504040204" pitchFamily="50" charset="-128"/>
                        </a:rPr>
                        <a:t>180.0</a:t>
                      </a:r>
                      <a:endParaRPr kumimoji="1" lang="ja-JP" altLang="en-US" sz="1050" dirty="0">
                        <a:latin typeface="Meiryo UI" panose="020B0604030504040204" pitchFamily="50" charset="-128"/>
                        <a:ea typeface="Meiryo UI" panose="020B0604030504040204" pitchFamily="50" charset="-128"/>
                      </a:endParaRPr>
                    </a:p>
                  </a:txBody>
                  <a:tcPr anchor="ctr">
                    <a:lnL w="12700" cap="flat" cmpd="sng" algn="ctr">
                      <a:solidFill>
                        <a:schemeClr val="bg1"/>
                      </a:solidFill>
                      <a:prstDash val="sysDot"/>
                      <a:round/>
                      <a:headEnd type="none" w="med" len="med"/>
                      <a:tailEnd type="none" w="med" len="med"/>
                    </a:lnL>
                  </a:tcPr>
                </a:tc>
                <a:tc>
                  <a:txBody>
                    <a:bodyPr/>
                    <a:lstStyle/>
                    <a:p>
                      <a:pPr algn="ctr"/>
                      <a:r>
                        <a:rPr kumimoji="1" lang="en-US" altLang="ja-JP" sz="1050" dirty="0" smtClean="0">
                          <a:latin typeface="Meiryo UI" panose="020B0604030504040204" pitchFamily="50" charset="-128"/>
                          <a:ea typeface="Meiryo UI" panose="020B0604030504040204" pitchFamily="50" charset="-128"/>
                        </a:rPr>
                        <a:t>22</a:t>
                      </a:r>
                      <a:r>
                        <a:rPr kumimoji="1" lang="ja-JP" altLang="en-US" sz="1050" dirty="0" smtClean="0">
                          <a:latin typeface="Meiryo UI" panose="020B0604030504040204" pitchFamily="50" charset="-128"/>
                          <a:ea typeface="Meiryo UI" panose="020B0604030504040204" pitchFamily="50" charset="-128"/>
                        </a:rPr>
                        <a:t>位</a:t>
                      </a:r>
                      <a:endParaRPr kumimoji="1" lang="ja-JP" altLang="en-US" sz="1050" dirty="0">
                        <a:latin typeface="Meiryo UI" panose="020B0604030504040204" pitchFamily="50" charset="-128"/>
                        <a:ea typeface="Meiryo UI" panose="020B0604030504040204" pitchFamily="50" charset="-128"/>
                      </a:endParaRPr>
                    </a:p>
                  </a:txBody>
                  <a:tcPr anchor="ctr">
                    <a:lnR w="12700" cap="flat" cmpd="sng" algn="ctr">
                      <a:solidFill>
                        <a:schemeClr val="bg1"/>
                      </a:solidFill>
                      <a:prstDash val="sysDot"/>
                      <a:round/>
                      <a:headEnd type="none" w="med" len="med"/>
                      <a:tailEnd type="none" w="med" len="med"/>
                    </a:lnR>
                  </a:tcPr>
                </a:tc>
                <a:tc>
                  <a:txBody>
                    <a:bodyPr/>
                    <a:lstStyle/>
                    <a:p>
                      <a:pPr algn="ctr"/>
                      <a:r>
                        <a:rPr kumimoji="1" lang="en-US" altLang="ja-JP" sz="1050" dirty="0" smtClean="0">
                          <a:latin typeface="Meiryo UI" panose="020B0604030504040204" pitchFamily="50" charset="-128"/>
                          <a:ea typeface="Meiryo UI" panose="020B0604030504040204" pitchFamily="50" charset="-128"/>
                        </a:rPr>
                        <a:t>319.9</a:t>
                      </a:r>
                      <a:endParaRPr kumimoji="1" lang="ja-JP" altLang="en-US" sz="1050" dirty="0">
                        <a:latin typeface="Meiryo UI" panose="020B0604030504040204" pitchFamily="50" charset="-128"/>
                        <a:ea typeface="Meiryo UI" panose="020B0604030504040204" pitchFamily="50" charset="-128"/>
                      </a:endParaRPr>
                    </a:p>
                  </a:txBody>
                  <a:tcPr anchor="ctr">
                    <a:lnL w="12700" cap="flat" cmpd="sng" algn="ctr">
                      <a:solidFill>
                        <a:schemeClr val="bg1"/>
                      </a:solidFill>
                      <a:prstDash val="sysDot"/>
                      <a:round/>
                      <a:headEnd type="none" w="med" len="med"/>
                      <a:tailEnd type="none" w="med" len="med"/>
                    </a:lnL>
                  </a:tcPr>
                </a:tc>
                <a:tc gridSpan="2">
                  <a:txBody>
                    <a:bodyPr/>
                    <a:lstStyle/>
                    <a:p>
                      <a:pPr algn="ctr"/>
                      <a:r>
                        <a:rPr kumimoji="1" lang="en-US" altLang="ja-JP" sz="1050" dirty="0" smtClean="0">
                          <a:latin typeface="Meiryo UI" panose="020B0604030504040204" pitchFamily="50" charset="-128"/>
                          <a:ea typeface="Meiryo UI" panose="020B0604030504040204" pitchFamily="50" charset="-128"/>
                        </a:rPr>
                        <a:t>80</a:t>
                      </a:r>
                      <a:r>
                        <a:rPr kumimoji="1" lang="ja-JP" altLang="en-US" sz="1050" dirty="0" smtClean="0">
                          <a:latin typeface="Meiryo UI" panose="020B0604030504040204" pitchFamily="50" charset="-128"/>
                          <a:ea typeface="Meiryo UI" panose="020B0604030504040204" pitchFamily="50" charset="-128"/>
                        </a:rPr>
                        <a:t>位未満</a:t>
                      </a:r>
                      <a:endParaRPr kumimoji="1" lang="ja-JP" altLang="en-US" sz="1050" dirty="0">
                        <a:latin typeface="Meiryo UI" panose="020B0604030504040204" pitchFamily="50" charset="-128"/>
                        <a:ea typeface="Meiryo UI" panose="020B0604030504040204" pitchFamily="50" charset="-128"/>
                      </a:endParaRPr>
                    </a:p>
                  </a:txBody>
                  <a:tcPr anchor="ctr"/>
                </a:tc>
                <a:tc hMerge="1">
                  <a:txBody>
                    <a:bodyPr/>
                    <a:lstStyle/>
                    <a:p>
                      <a:pPr algn="ctr"/>
                      <a:endParaRPr kumimoji="1" lang="ja-JP" altLang="en-US" sz="1050" dirty="0">
                        <a:latin typeface="Meiryo UI" panose="020B0604030504040204" pitchFamily="50" charset="-128"/>
                        <a:ea typeface="Meiryo UI" panose="020B0604030504040204" pitchFamily="50" charset="-128"/>
                      </a:endParaRPr>
                    </a:p>
                  </a:txBody>
                  <a:tcPr anchor="ctr">
                    <a:lnL w="12700" cap="flat" cmpd="sng" algn="ctr">
                      <a:solidFill>
                        <a:schemeClr val="bg1"/>
                      </a:solidFill>
                      <a:prstDash val="sysDot"/>
                      <a:round/>
                      <a:headEnd type="none" w="med" len="med"/>
                      <a:tailEnd type="none" w="med" len="med"/>
                    </a:lnL>
                  </a:tcPr>
                </a:tc>
                <a:tc>
                  <a:txBody>
                    <a:bodyPr/>
                    <a:lstStyle/>
                    <a:p>
                      <a:pPr algn="ctr"/>
                      <a:r>
                        <a:rPr kumimoji="1" lang="en-US" altLang="ja-JP" sz="1050" dirty="0" smtClean="0">
                          <a:latin typeface="Meiryo UI" panose="020B0604030504040204" pitchFamily="50" charset="-128"/>
                          <a:ea typeface="Meiryo UI" panose="020B0604030504040204" pitchFamily="50" charset="-128"/>
                        </a:rPr>
                        <a:t>2</a:t>
                      </a:r>
                      <a:r>
                        <a:rPr kumimoji="1" lang="ja-JP" altLang="en-US" sz="1050" dirty="0" smtClean="0">
                          <a:latin typeface="Meiryo UI" panose="020B0604030504040204" pitchFamily="50" charset="-128"/>
                          <a:ea typeface="Meiryo UI" panose="020B0604030504040204" pitchFamily="50" charset="-128"/>
                        </a:rPr>
                        <a:t>位</a:t>
                      </a:r>
                      <a:endParaRPr kumimoji="1" lang="ja-JP" altLang="en-US" sz="1050" dirty="0">
                        <a:latin typeface="Meiryo UI" panose="020B0604030504040204" pitchFamily="50" charset="-128"/>
                        <a:ea typeface="Meiryo UI" panose="020B0604030504040204" pitchFamily="50" charset="-128"/>
                      </a:endParaRPr>
                    </a:p>
                  </a:txBody>
                  <a:tcPr anchor="ctr">
                    <a:lnR w="12700" cap="flat" cmpd="sng" algn="ctr">
                      <a:solidFill>
                        <a:schemeClr val="bg1"/>
                      </a:solidFill>
                      <a:prstDash val="sysDot"/>
                      <a:round/>
                      <a:headEnd type="none" w="med" len="med"/>
                      <a:tailEnd type="none" w="med" len="med"/>
                    </a:lnR>
                  </a:tcPr>
                </a:tc>
                <a:tc>
                  <a:txBody>
                    <a:bodyPr/>
                    <a:lstStyle/>
                    <a:p>
                      <a:pPr algn="ctr"/>
                      <a:r>
                        <a:rPr kumimoji="1" lang="en-US" altLang="ja-JP" sz="1050" dirty="0" smtClean="0">
                          <a:latin typeface="Meiryo UI" panose="020B0604030504040204" pitchFamily="50" charset="-128"/>
                          <a:ea typeface="Meiryo UI" panose="020B0604030504040204" pitchFamily="50" charset="-128"/>
                        </a:rPr>
                        <a:t>187.6</a:t>
                      </a:r>
                      <a:endParaRPr kumimoji="1" lang="ja-JP" altLang="en-US" sz="1050" dirty="0">
                        <a:latin typeface="Meiryo UI" panose="020B0604030504040204" pitchFamily="50" charset="-128"/>
                        <a:ea typeface="Meiryo UI" panose="020B0604030504040204" pitchFamily="50" charset="-128"/>
                      </a:endParaRPr>
                    </a:p>
                  </a:txBody>
                  <a:tcPr anchor="ctr">
                    <a:lnL w="12700" cap="flat" cmpd="sng" algn="ctr">
                      <a:solidFill>
                        <a:schemeClr val="bg1"/>
                      </a:solidFill>
                      <a:prstDash val="sysDot"/>
                      <a:round/>
                      <a:headEnd type="none" w="med" len="med"/>
                      <a:tailEnd type="none" w="med" len="med"/>
                    </a:lnL>
                  </a:tcPr>
                </a:tc>
                <a:extLst>
                  <a:ext uri="{0D108BD9-81ED-4DB2-BD59-A6C34878D82A}">
                    <a16:rowId xmlns:a16="http://schemas.microsoft.com/office/drawing/2014/main" val="292645523"/>
                  </a:ext>
                </a:extLst>
              </a:tr>
            </a:tbl>
          </a:graphicData>
        </a:graphic>
      </p:graphicFrame>
      <p:sp>
        <p:nvSpPr>
          <p:cNvPr id="17" name="テキスト ボックス 16">
            <a:extLst>
              <a:ext uri="{FF2B5EF4-FFF2-40B4-BE49-F238E27FC236}">
                <a16:creationId xmlns:a16="http://schemas.microsoft.com/office/drawing/2014/main" id="{34CF59F8-A367-4EC1-83BF-5D400B8A4CCC}"/>
              </a:ext>
            </a:extLst>
          </p:cNvPr>
          <p:cNvSpPr txBox="1"/>
          <p:nvPr/>
        </p:nvSpPr>
        <p:spPr>
          <a:xfrm>
            <a:off x="5508104" y="6463838"/>
            <a:ext cx="3744416" cy="215444"/>
          </a:xfrm>
          <a:prstGeom prst="rect">
            <a:avLst/>
          </a:prstGeom>
          <a:noFill/>
          <a:ln>
            <a:noFill/>
          </a:ln>
        </p:spPr>
        <p:txBody>
          <a:bodyPr wrap="square" rtlCol="0">
            <a:spAutoFit/>
          </a:bodyPr>
          <a:lstStyle/>
          <a:p>
            <a:pPr marL="164127" indent="-164127" defTabSz="844083">
              <a:defRPr/>
            </a:pPr>
            <a:r>
              <a:rPr lang="ja-JP" altLang="en-US"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出典</a:t>
            </a:r>
            <a:r>
              <a:rPr lang="ja-JP" altLang="en-US" sz="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：森記念財団 都市戦略研究所「日本の都市特性評価 </a:t>
            </a:r>
            <a:r>
              <a:rPr lang="en-US" altLang="ja-JP" sz="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2022</a:t>
            </a:r>
            <a:r>
              <a:rPr lang="ja-JP" altLang="en-US" sz="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」より</a:t>
            </a:r>
            <a:r>
              <a:rPr lang="ja-JP" altLang="en-US"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作成</a:t>
            </a:r>
          </a:p>
        </p:txBody>
      </p:sp>
      <p:graphicFrame>
        <p:nvGraphicFramePr>
          <p:cNvPr id="19" name="グラフ 18"/>
          <p:cNvGraphicFramePr>
            <a:graphicFrameLocks/>
          </p:cNvGraphicFramePr>
          <p:nvPr>
            <p:extLst>
              <p:ext uri="{D42A27DB-BD31-4B8C-83A1-F6EECF244321}">
                <p14:modId xmlns:p14="http://schemas.microsoft.com/office/powerpoint/2010/main" val="1418140990"/>
              </p:ext>
            </p:extLst>
          </p:nvPr>
        </p:nvGraphicFramePr>
        <p:xfrm>
          <a:off x="161451" y="5095282"/>
          <a:ext cx="2736000" cy="1584000"/>
        </p:xfrm>
        <a:graphic>
          <a:graphicData uri="http://schemas.openxmlformats.org/drawingml/2006/chart">
            <c:chart xmlns:c="http://schemas.openxmlformats.org/drawingml/2006/chart" xmlns:r="http://schemas.openxmlformats.org/officeDocument/2006/relationships" r:id="rId3"/>
          </a:graphicData>
        </a:graphic>
      </p:graphicFrame>
      <p:sp>
        <p:nvSpPr>
          <p:cNvPr id="4" name="スライド番号プレースホルダー 3"/>
          <p:cNvSpPr>
            <a:spLocks noGrp="1"/>
          </p:cNvSpPr>
          <p:nvPr>
            <p:ph type="sldNum" sz="quarter" idx="12"/>
          </p:nvPr>
        </p:nvSpPr>
        <p:spPr/>
        <p:txBody>
          <a:bodyPr/>
          <a:lstStyle/>
          <a:p>
            <a:fld id="{D2D8002D-B5B0-4BAC-B1F6-782DDCCE6D9C}" type="slidenum">
              <a:rPr lang="ja-JP" altLang="en-US" smtClean="0"/>
              <a:pPr/>
              <a:t>15</a:t>
            </a:fld>
            <a:endParaRPr lang="ja-JP" altLang="en-US" dirty="0"/>
          </a:p>
        </p:txBody>
      </p:sp>
    </p:spTree>
    <p:extLst>
      <p:ext uri="{BB962C8B-B14F-4D97-AF65-F5344CB8AC3E}">
        <p14:creationId xmlns:p14="http://schemas.microsoft.com/office/powerpoint/2010/main" val="176522172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0" name="表 39"/>
          <p:cNvGraphicFramePr>
            <a:graphicFrameLocks noGrp="1"/>
          </p:cNvGraphicFramePr>
          <p:nvPr>
            <p:extLst>
              <p:ext uri="{D42A27DB-BD31-4B8C-83A1-F6EECF244321}">
                <p14:modId xmlns:p14="http://schemas.microsoft.com/office/powerpoint/2010/main" val="2038419987"/>
              </p:ext>
            </p:extLst>
          </p:nvPr>
        </p:nvGraphicFramePr>
        <p:xfrm>
          <a:off x="179512" y="3755092"/>
          <a:ext cx="8772624" cy="2842260"/>
        </p:xfrm>
        <a:graphic>
          <a:graphicData uri="http://schemas.openxmlformats.org/drawingml/2006/table">
            <a:tbl>
              <a:tblPr firstRow="1" bandRow="1">
                <a:tableStyleId>{5C22544A-7EE6-4342-B048-85BDC9FD1C3A}</a:tableStyleId>
              </a:tblPr>
              <a:tblGrid>
                <a:gridCol w="216024">
                  <a:extLst>
                    <a:ext uri="{9D8B030D-6E8A-4147-A177-3AD203B41FA5}">
                      <a16:colId xmlns:a16="http://schemas.microsoft.com/office/drawing/2014/main" val="2729247789"/>
                    </a:ext>
                  </a:extLst>
                </a:gridCol>
                <a:gridCol w="1711320">
                  <a:extLst>
                    <a:ext uri="{9D8B030D-6E8A-4147-A177-3AD203B41FA5}">
                      <a16:colId xmlns:a16="http://schemas.microsoft.com/office/drawing/2014/main" val="1471019222"/>
                    </a:ext>
                  </a:extLst>
                </a:gridCol>
                <a:gridCol w="1711320">
                  <a:extLst>
                    <a:ext uri="{9D8B030D-6E8A-4147-A177-3AD203B41FA5}">
                      <a16:colId xmlns:a16="http://schemas.microsoft.com/office/drawing/2014/main" val="136216359"/>
                    </a:ext>
                  </a:extLst>
                </a:gridCol>
                <a:gridCol w="1711320">
                  <a:extLst>
                    <a:ext uri="{9D8B030D-6E8A-4147-A177-3AD203B41FA5}">
                      <a16:colId xmlns:a16="http://schemas.microsoft.com/office/drawing/2014/main" val="1880476842"/>
                    </a:ext>
                  </a:extLst>
                </a:gridCol>
                <a:gridCol w="1711320">
                  <a:extLst>
                    <a:ext uri="{9D8B030D-6E8A-4147-A177-3AD203B41FA5}">
                      <a16:colId xmlns:a16="http://schemas.microsoft.com/office/drawing/2014/main" val="73036663"/>
                    </a:ext>
                  </a:extLst>
                </a:gridCol>
                <a:gridCol w="1711320">
                  <a:extLst>
                    <a:ext uri="{9D8B030D-6E8A-4147-A177-3AD203B41FA5}">
                      <a16:colId xmlns:a16="http://schemas.microsoft.com/office/drawing/2014/main" val="1961246605"/>
                    </a:ext>
                  </a:extLst>
                </a:gridCol>
              </a:tblGrid>
              <a:tr h="154856">
                <a:tc rowSpan="3" gridSpan="2">
                  <a:txBody>
                    <a:bodyPr/>
                    <a:lstStyle/>
                    <a:p>
                      <a:pPr algn="ctr"/>
                      <a:r>
                        <a:rPr lang="ja-JP" altLang="en-US" sz="1100" b="0" dirty="0">
                          <a:solidFill>
                            <a:schemeClr val="bg1"/>
                          </a:solidFill>
                          <a:latin typeface="Meiryo UI" panose="020B0604030504040204" pitchFamily="50" charset="-128"/>
                          <a:ea typeface="Meiryo UI" panose="020B0604030504040204" pitchFamily="50" charset="-128"/>
                        </a:rPr>
                        <a:t>全     国</a:t>
                      </a:r>
                      <a:endParaRPr lang="en-US" altLang="ja-JP" sz="1100" b="0" dirty="0">
                        <a:solidFill>
                          <a:schemeClr val="bg1"/>
                        </a:solidFill>
                        <a:latin typeface="Meiryo UI" panose="020B0604030504040204" pitchFamily="50" charset="-128"/>
                        <a:ea typeface="Meiryo UI" panose="020B0604030504040204" pitchFamily="50" charset="-128"/>
                      </a:endParaRPr>
                    </a:p>
                    <a:p>
                      <a:pPr algn="ctr"/>
                      <a:r>
                        <a:rPr lang="ja-JP" altLang="en-US" sz="1100" b="0" dirty="0" smtClean="0">
                          <a:solidFill>
                            <a:schemeClr val="bg1"/>
                          </a:solidFill>
                          <a:latin typeface="Meiryo UI" panose="020B0604030504040204" pitchFamily="50" charset="-128"/>
                          <a:ea typeface="Meiryo UI" panose="020B0604030504040204" pitchFamily="50" charset="-128"/>
                        </a:rPr>
                        <a:t>（</a:t>
                      </a:r>
                      <a:r>
                        <a:rPr lang="en-US" altLang="ja-JP" sz="1100" b="0" dirty="0" smtClean="0">
                          <a:solidFill>
                            <a:schemeClr val="bg1"/>
                          </a:solidFill>
                          <a:latin typeface="Meiryo UI" panose="020B0604030504040204" pitchFamily="50" charset="-128"/>
                          <a:ea typeface="Meiryo UI" panose="020B0604030504040204" pitchFamily="50" charset="-128"/>
                        </a:rPr>
                        <a:t>2</a:t>
                      </a:r>
                      <a:r>
                        <a:rPr lang="ja-JP" altLang="en-US" sz="1100" b="0" dirty="0" smtClean="0">
                          <a:solidFill>
                            <a:schemeClr val="bg1"/>
                          </a:solidFill>
                          <a:latin typeface="Meiryo UI" panose="020B0604030504040204" pitchFamily="50" charset="-128"/>
                          <a:ea typeface="Meiryo UI" panose="020B0604030504040204" pitchFamily="50" charset="-128"/>
                        </a:rPr>
                        <a:t>月</a:t>
                      </a:r>
                      <a:r>
                        <a:rPr lang="en-US" altLang="ja-JP" sz="1100" b="0" dirty="0" smtClean="0">
                          <a:solidFill>
                            <a:schemeClr val="bg1"/>
                          </a:solidFill>
                          <a:latin typeface="Meiryo UI" panose="020B0604030504040204" pitchFamily="50" charset="-128"/>
                          <a:ea typeface="Meiryo UI" panose="020B0604030504040204" pitchFamily="50" charset="-128"/>
                        </a:rPr>
                        <a:t>13</a:t>
                      </a:r>
                      <a:r>
                        <a:rPr lang="ja-JP" altLang="en-US" sz="1100" b="0" dirty="0" smtClean="0">
                          <a:solidFill>
                            <a:schemeClr val="bg1"/>
                          </a:solidFill>
                          <a:latin typeface="Meiryo UI" panose="020B0604030504040204" pitchFamily="50" charset="-128"/>
                          <a:ea typeface="Meiryo UI" panose="020B0604030504040204" pitchFamily="50" charset="-128"/>
                        </a:rPr>
                        <a:t>日</a:t>
                      </a:r>
                      <a:r>
                        <a:rPr lang="ja-JP" altLang="en-US" sz="1100" b="0" dirty="0">
                          <a:solidFill>
                            <a:schemeClr val="bg1"/>
                          </a:solidFill>
                          <a:latin typeface="Meiryo UI" panose="020B0604030504040204" pitchFamily="50" charset="-128"/>
                          <a:ea typeface="Meiryo UI" panose="020B0604030504040204" pitchFamily="50" charset="-128"/>
                        </a:rPr>
                        <a:t>時点）</a:t>
                      </a:r>
                    </a:p>
                  </a:txBody>
                  <a:tcPr marT="0" marB="0" anchor="ctr">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tcPr>
                </a:tc>
                <a:tc rowSpan="3" hMerge="1">
                  <a:txBody>
                    <a:bodyPr/>
                    <a:lstStyle/>
                    <a:p>
                      <a:endParaRPr lang="ja-JP" altLang="en-US" sz="1050" b="0" dirty="0">
                        <a:solidFill>
                          <a:schemeClr val="bg1"/>
                        </a:solidFill>
                        <a:latin typeface="Meiryo UI" panose="020B0604030504040204" pitchFamily="50" charset="-128"/>
                        <a:ea typeface="Meiryo UI" panose="020B0604030504040204" pitchFamily="50" charset="-128"/>
                      </a:endParaRPr>
                    </a:p>
                  </a:txBody>
                  <a:tcPr marT="0" marB="0" anchor="ctr">
                    <a:lnL w="12700" cap="flat" cmpd="sng" algn="ctr">
                      <a:solidFill>
                        <a:schemeClr val="accent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accent1"/>
                      </a:solidFill>
                      <a:prstDash val="solid"/>
                      <a:round/>
                      <a:headEnd type="none" w="med" len="med"/>
                      <a:tailEnd type="none" w="med" len="med"/>
                    </a:lnB>
                  </a:tcPr>
                </a:tc>
                <a:tc rowSpan="2" gridSpan="2">
                  <a:txBody>
                    <a:bodyPr/>
                    <a:lstStyle/>
                    <a:p>
                      <a:pPr algn="ctr"/>
                      <a:r>
                        <a:rPr kumimoji="1" lang="ja-JP" altLang="en-US" sz="1100" b="0" dirty="0">
                          <a:solidFill>
                            <a:schemeClr val="bg1"/>
                          </a:solidFill>
                          <a:latin typeface="Meiryo UI" panose="020B0604030504040204" pitchFamily="50" charset="-128"/>
                          <a:ea typeface="Meiryo UI" panose="020B0604030504040204" pitchFamily="50" charset="-128"/>
                        </a:rPr>
                        <a:t>全       体</a:t>
                      </a:r>
                      <a:endParaRPr kumimoji="1" lang="en-US" altLang="ja-JP" sz="1100" b="0" dirty="0">
                        <a:solidFill>
                          <a:schemeClr val="bg1"/>
                        </a:solidFill>
                        <a:latin typeface="Meiryo UI" panose="020B0604030504040204" pitchFamily="50" charset="-128"/>
                        <a:ea typeface="Meiryo UI" panose="020B0604030504040204" pitchFamily="50" charset="-128"/>
                      </a:endParaRPr>
                    </a:p>
                  </a:txBody>
                  <a:tcPr marT="0" marB="0" anchor="ctr">
                    <a:lnL w="12700" cap="flat" cmpd="sng" algn="ctr">
                      <a:solidFill>
                        <a:schemeClr val="bg1"/>
                      </a:solidFill>
                      <a:prstDash val="solid"/>
                      <a:round/>
                      <a:headEnd type="none" w="med" len="med"/>
                      <a:tailEnd type="none" w="med" len="med"/>
                    </a:lnL>
                    <a:lnR w="12700" cap="flat" cmpd="sng" algn="ctr">
                      <a:solidFill>
                        <a:schemeClr val="accent1"/>
                      </a:solidFill>
                      <a:prstDash val="solid"/>
                      <a:round/>
                      <a:headEnd type="none" w="med" len="med"/>
                      <a:tailEnd type="none" w="med" len="med"/>
                    </a:lnR>
                    <a:lnB w="12700" cap="flat" cmpd="sng" algn="ctr">
                      <a:solidFill>
                        <a:schemeClr val="bg1"/>
                      </a:solidFill>
                      <a:prstDash val="solid"/>
                      <a:round/>
                      <a:headEnd type="none" w="med" len="med"/>
                      <a:tailEnd type="none" w="med" len="med"/>
                    </a:lnB>
                  </a:tcPr>
                </a:tc>
                <a:tc rowSpan="2" hMerge="1">
                  <a:txBody>
                    <a:bodyPr/>
                    <a:lstStyle/>
                    <a:p>
                      <a:endParaRPr kumimoji="1" lang="ja-JP" altLang="en-US" sz="1050" b="0" dirty="0">
                        <a:solidFill>
                          <a:schemeClr val="bg1"/>
                        </a:solidFill>
                      </a:endParaRPr>
                    </a:p>
                  </a:txBody>
                  <a:tcPr anchor="ctr"/>
                </a:tc>
                <a:tc>
                  <a:txBody>
                    <a:bodyPr/>
                    <a:lstStyle/>
                    <a:p>
                      <a:pPr>
                        <a:lnSpc>
                          <a:spcPct val="100000"/>
                        </a:lnSpc>
                      </a:pPr>
                      <a:endParaRPr kumimoji="1" lang="ja-JP" altLang="en-US" sz="1050" b="0" dirty="0">
                        <a:solidFill>
                          <a:schemeClr val="bg1"/>
                        </a:solidFill>
                        <a:latin typeface="Meiryo UI" panose="020B0604030504040204" pitchFamily="50" charset="-128"/>
                        <a:ea typeface="Meiryo UI" panose="020B0604030504040204" pitchFamily="50" charset="-128"/>
                      </a:endParaRPr>
                    </a:p>
                  </a:txBody>
                  <a:tcPr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B w="12700" cap="flat" cmpd="sng" algn="ctr">
                      <a:solidFill>
                        <a:schemeClr val="bg1"/>
                      </a:solidFill>
                      <a:prstDash val="solid"/>
                      <a:round/>
                      <a:headEnd type="none" w="med" len="med"/>
                      <a:tailEnd type="none" w="med" len="med"/>
                    </a:lnB>
                  </a:tcPr>
                </a:tc>
                <a:tc>
                  <a:txBody>
                    <a:bodyPr/>
                    <a:lstStyle/>
                    <a:p>
                      <a:pPr>
                        <a:lnSpc>
                          <a:spcPct val="100000"/>
                        </a:lnSpc>
                      </a:pPr>
                      <a:endParaRPr kumimoji="1" lang="ja-JP" altLang="en-US" sz="1050" b="0" dirty="0">
                        <a:solidFill>
                          <a:schemeClr val="bg1"/>
                        </a:solidFill>
                        <a:latin typeface="Meiryo UI" panose="020B0604030504040204" pitchFamily="50" charset="-128"/>
                        <a:ea typeface="Meiryo UI" panose="020B0604030504040204" pitchFamily="50" charset="-128"/>
                      </a:endParaRPr>
                    </a:p>
                  </a:txBody>
                  <a:tcPr marT="0" marB="0" anchor="ctr">
                    <a:lnL w="12700" cap="flat" cmpd="sng" algn="ctr">
                      <a:solidFill>
                        <a:schemeClr val="accent1"/>
                      </a:solidFill>
                      <a:prstDash val="solid"/>
                      <a:round/>
                      <a:headEnd type="none" w="med" len="med"/>
                      <a:tailEnd type="none" w="med" len="med"/>
                    </a:lnL>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884107079"/>
                  </a:ext>
                </a:extLst>
              </a:tr>
              <a:tr h="324460">
                <a:tc gridSpan="2" vMerge="1">
                  <a:txBody>
                    <a:bodyPr/>
                    <a:lstStyle/>
                    <a:p>
                      <a:pPr algn="ctr"/>
                      <a:endParaRPr lang="ja-JP" altLang="en-US" sz="1200" b="0" dirty="0">
                        <a:solidFill>
                          <a:schemeClr val="bg1"/>
                        </a:solidFill>
                        <a:latin typeface="Meiryo UI" panose="020B0604030504040204" pitchFamily="50" charset="-128"/>
                        <a:ea typeface="Meiryo UI" panose="020B0604030504040204" pitchFamily="50" charset="-128"/>
                      </a:endParaRPr>
                    </a:p>
                  </a:txBody>
                  <a:tcPr marT="0" marB="0" anchor="ctr">
                    <a:lnR w="12700" cap="flat" cmpd="sng" algn="ctr">
                      <a:solidFill>
                        <a:schemeClr val="bg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solidFill>
                  </a:tcPr>
                </a:tc>
                <a:tc hMerge="1" vMerge="1">
                  <a:txBody>
                    <a:bodyPr/>
                    <a:lstStyle/>
                    <a:p>
                      <a:pPr algn="ctr"/>
                      <a:endParaRPr lang="ja-JP" altLang="en-US" sz="1200" b="0" dirty="0">
                        <a:solidFill>
                          <a:schemeClr val="bg1"/>
                        </a:solidFill>
                        <a:latin typeface="Meiryo UI" panose="020B0604030504040204" pitchFamily="50" charset="-128"/>
                        <a:ea typeface="Meiryo UI" panose="020B0604030504040204" pitchFamily="50" charset="-128"/>
                      </a:endParaRPr>
                    </a:p>
                  </a:txBody>
                  <a:tcPr marT="0" marB="0" anchor="ctr">
                    <a:lnL w="12700" cap="flat" cmpd="sng" algn="ctr">
                      <a:solidFill>
                        <a:schemeClr val="accent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solidFill>
                  </a:tcPr>
                </a:tc>
                <a:tc gridSpan="2" vMerge="1">
                  <a:txBody>
                    <a:bodyPr/>
                    <a:lstStyle/>
                    <a:p>
                      <a:endParaRPr kumimoji="1" lang="ja-JP" altLang="en-US" sz="1050" b="0" dirty="0">
                        <a:solidFill>
                          <a:schemeClr val="bg1"/>
                        </a:solidFill>
                      </a:endParaRPr>
                    </a:p>
                  </a:txBody>
                  <a:tcPr anchor="ctr">
                    <a:solidFill>
                      <a:schemeClr val="accent1"/>
                    </a:solidFill>
                  </a:tcPr>
                </a:tc>
                <a:tc hMerge="1" vMerge="1">
                  <a:txBody>
                    <a:bodyPr/>
                    <a:lstStyle/>
                    <a:p>
                      <a:endParaRPr kumimoji="1" lang="ja-JP" altLang="en-US" sz="1050" b="0" dirty="0">
                        <a:solidFill>
                          <a:schemeClr val="bg1"/>
                        </a:solidFill>
                      </a:endParaRPr>
                    </a:p>
                  </a:txBody>
                  <a:tcPr anchor="ctr">
                    <a:solidFill>
                      <a:schemeClr val="accent1"/>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0" dirty="0">
                          <a:solidFill>
                            <a:schemeClr val="bg1"/>
                          </a:solidFill>
                          <a:latin typeface="Meiryo UI" panose="020B0604030504040204" pitchFamily="50" charset="-128"/>
                          <a:ea typeface="Meiryo UI" panose="020B0604030504040204" pitchFamily="50" charset="-128"/>
                        </a:rPr>
                        <a:t>うち</a:t>
                      </a:r>
                      <a:r>
                        <a:rPr kumimoji="1" lang="ja-JP" altLang="en-US" sz="1100" b="0" dirty="0" smtClean="0">
                          <a:solidFill>
                            <a:schemeClr val="bg1"/>
                          </a:solidFill>
                          <a:latin typeface="Meiryo UI" panose="020B0604030504040204" pitchFamily="50" charset="-128"/>
                          <a:ea typeface="Meiryo UI" panose="020B0604030504040204" pitchFamily="50" charset="-128"/>
                        </a:rPr>
                        <a:t>高齢者</a:t>
                      </a:r>
                      <a:endParaRPr kumimoji="1" lang="en-US" altLang="ja-JP" sz="1100" b="0" dirty="0" smtClean="0">
                        <a:solidFill>
                          <a:schemeClr val="bg1"/>
                        </a:solidFill>
                        <a:latin typeface="Meiryo UI" panose="020B0604030504040204" pitchFamily="50" charset="-128"/>
                        <a:ea typeface="Meiryo UI" panose="020B0604030504040204"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0" dirty="0" smtClean="0">
                          <a:solidFill>
                            <a:schemeClr val="bg1"/>
                          </a:solidFill>
                          <a:latin typeface="Meiryo UI" panose="020B0604030504040204" pitchFamily="50" charset="-128"/>
                          <a:ea typeface="Meiryo UI" panose="020B0604030504040204" pitchFamily="50" charset="-128"/>
                        </a:rPr>
                        <a:t>（</a:t>
                      </a:r>
                      <a:r>
                        <a:rPr kumimoji="1" lang="en-US" altLang="ja-JP" sz="1100" b="0" dirty="0" smtClean="0">
                          <a:solidFill>
                            <a:schemeClr val="bg1"/>
                          </a:solidFill>
                          <a:latin typeface="Meiryo UI" panose="020B0604030504040204" pitchFamily="50" charset="-128"/>
                          <a:ea typeface="Meiryo UI" panose="020B0604030504040204" pitchFamily="50" charset="-128"/>
                        </a:rPr>
                        <a:t>65</a:t>
                      </a:r>
                      <a:r>
                        <a:rPr kumimoji="1" lang="ja-JP" altLang="en-US" sz="1100" b="0" dirty="0">
                          <a:solidFill>
                            <a:schemeClr val="bg1"/>
                          </a:solidFill>
                          <a:latin typeface="Meiryo UI" panose="020B0604030504040204" pitchFamily="50" charset="-128"/>
                          <a:ea typeface="Meiryo UI" panose="020B0604030504040204" pitchFamily="50" charset="-128"/>
                        </a:rPr>
                        <a:t>歳</a:t>
                      </a:r>
                      <a:r>
                        <a:rPr kumimoji="1" lang="ja-JP" altLang="en-US" sz="1100" b="0" dirty="0" smtClean="0">
                          <a:solidFill>
                            <a:schemeClr val="bg1"/>
                          </a:solidFill>
                          <a:latin typeface="Meiryo UI" panose="020B0604030504040204" pitchFamily="50" charset="-128"/>
                          <a:ea typeface="Meiryo UI" panose="020B0604030504040204" pitchFamily="50" charset="-128"/>
                        </a:rPr>
                        <a:t>以上）</a:t>
                      </a:r>
                      <a:endParaRPr kumimoji="1" lang="ja-JP" altLang="en-US" sz="1100" b="0" dirty="0">
                        <a:solidFill>
                          <a:schemeClr val="bg1"/>
                        </a:solidFill>
                        <a:latin typeface="Meiryo UI" panose="020B0604030504040204" pitchFamily="50" charset="-128"/>
                        <a:ea typeface="Meiryo UI" panose="020B0604030504040204" pitchFamily="50" charset="-128"/>
                      </a:endParaRPr>
                    </a:p>
                  </a:txBody>
                  <a:tcPr marT="0" marB="0"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hMerge="1">
                  <a:txBody>
                    <a:bodyPr/>
                    <a:lstStyle/>
                    <a:p>
                      <a:endParaRPr kumimoji="1" lang="ja-JP" altLang="en-US" sz="1050" b="0" dirty="0">
                        <a:solidFill>
                          <a:schemeClr val="bg1"/>
                        </a:solidFill>
                      </a:endParaRPr>
                    </a:p>
                  </a:txBody>
                  <a:tcPr anchor="ctr">
                    <a:solidFill>
                      <a:schemeClr val="accent1"/>
                    </a:solidFill>
                  </a:tcPr>
                </a:tc>
                <a:extLst>
                  <a:ext uri="{0D108BD9-81ED-4DB2-BD59-A6C34878D82A}">
                    <a16:rowId xmlns:a16="http://schemas.microsoft.com/office/drawing/2014/main" val="3482815949"/>
                  </a:ext>
                </a:extLst>
              </a:tr>
              <a:tr h="324460">
                <a:tc gridSpan="2" vMerge="1">
                  <a:txBody>
                    <a:bodyPr/>
                    <a:lstStyle/>
                    <a:p>
                      <a:endParaRPr lang="ja-JP" altLang="en-US" sz="1050" b="0" dirty="0">
                        <a:solidFill>
                          <a:schemeClr val="bg1"/>
                        </a:solidFill>
                        <a:latin typeface="Meiryo UI" panose="020B0604030504040204" pitchFamily="50" charset="-128"/>
                        <a:ea typeface="Meiryo UI" panose="020B0604030504040204" pitchFamily="50" charset="-128"/>
                      </a:endParaRPr>
                    </a:p>
                  </a:txBody>
                  <a:tcPr marT="0" marB="0" anchor="ctr">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hMerge="1" vMerge="1">
                  <a:txBody>
                    <a:bodyPr/>
                    <a:lstStyle/>
                    <a:p>
                      <a:endParaRPr lang="ja-JP" altLang="en-US" sz="1200" b="0" dirty="0">
                        <a:solidFill>
                          <a:schemeClr val="bg1"/>
                        </a:solidFill>
                        <a:latin typeface="Meiryo UI" panose="020B0604030504040204" pitchFamily="50" charset="-128"/>
                        <a:ea typeface="Meiryo UI" panose="020B0604030504040204" pitchFamily="50" charset="-128"/>
                      </a:endParaRPr>
                    </a:p>
                  </a:txBody>
                  <a:tcPr marT="0" marB="0" anchor="ctr">
                    <a:lnL w="12700" cap="flat" cmpd="sng" algn="ctr">
                      <a:solidFill>
                        <a:schemeClr val="accent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algn="ctr"/>
                      <a:r>
                        <a:rPr kumimoji="1" lang="ja-JP" altLang="en-US" sz="1100" b="0" dirty="0">
                          <a:solidFill>
                            <a:schemeClr val="bg1"/>
                          </a:solidFill>
                          <a:latin typeface="Meiryo UI" panose="020B0604030504040204" pitchFamily="50" charset="-128"/>
                          <a:ea typeface="Meiryo UI" panose="020B0604030504040204" pitchFamily="50" charset="-128"/>
                        </a:rPr>
                        <a:t>回</a:t>
                      </a:r>
                      <a:r>
                        <a:rPr kumimoji="1" lang="ja-JP" altLang="en-US" sz="1100" b="0" baseline="0" dirty="0">
                          <a:solidFill>
                            <a:schemeClr val="bg1"/>
                          </a:solidFill>
                          <a:latin typeface="Meiryo UI" panose="020B0604030504040204" pitchFamily="50" charset="-128"/>
                          <a:ea typeface="Meiryo UI" panose="020B0604030504040204" pitchFamily="50" charset="-128"/>
                        </a:rPr>
                        <a:t>   </a:t>
                      </a:r>
                      <a:r>
                        <a:rPr kumimoji="1" lang="ja-JP" altLang="en-US" sz="1100" b="0" dirty="0">
                          <a:solidFill>
                            <a:schemeClr val="bg1"/>
                          </a:solidFill>
                          <a:latin typeface="Meiryo UI" panose="020B0604030504040204" pitchFamily="50" charset="-128"/>
                          <a:ea typeface="Meiryo UI" panose="020B0604030504040204" pitchFamily="50" charset="-128"/>
                        </a:rPr>
                        <a:t>数</a:t>
                      </a:r>
                    </a:p>
                  </a:txBody>
                  <a:tcPr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chemeClr val="accent1"/>
                    </a:solidFill>
                  </a:tcPr>
                </a:tc>
                <a:tc>
                  <a:txBody>
                    <a:bodyPr/>
                    <a:lstStyle/>
                    <a:p>
                      <a:pPr algn="ctr"/>
                      <a:r>
                        <a:rPr kumimoji="1" lang="ja-JP" altLang="en-US" sz="1100" b="0" dirty="0" smtClean="0">
                          <a:solidFill>
                            <a:schemeClr val="bg1"/>
                          </a:solidFill>
                          <a:latin typeface="Meiryo UI" panose="020B0604030504040204" pitchFamily="50" charset="-128"/>
                          <a:ea typeface="Meiryo UI" panose="020B0604030504040204" pitchFamily="50" charset="-128"/>
                        </a:rPr>
                        <a:t>接種率</a:t>
                      </a:r>
                      <a:endParaRPr kumimoji="1" lang="en-US" altLang="ja-JP" sz="1100" b="0" dirty="0" smtClean="0">
                        <a:solidFill>
                          <a:schemeClr val="bg1"/>
                        </a:solidFill>
                        <a:latin typeface="Meiryo UI" panose="020B0604030504040204" pitchFamily="50" charset="-128"/>
                        <a:ea typeface="Meiryo UI" panose="020B0604030504040204" pitchFamily="50" charset="-128"/>
                      </a:endParaRPr>
                    </a:p>
                    <a:p>
                      <a:pPr algn="ctr"/>
                      <a:r>
                        <a:rPr kumimoji="1" lang="ja-JP" altLang="en-US" sz="1100" b="0" dirty="0" smtClean="0">
                          <a:solidFill>
                            <a:schemeClr val="bg1"/>
                          </a:solidFill>
                          <a:latin typeface="Meiryo UI" panose="020B0604030504040204" pitchFamily="50" charset="-128"/>
                          <a:ea typeface="Meiryo UI" panose="020B0604030504040204" pitchFamily="50" charset="-128"/>
                        </a:rPr>
                        <a:t>（うち</a:t>
                      </a:r>
                      <a:r>
                        <a:rPr kumimoji="1" lang="en-US" altLang="ja-JP" sz="1100" b="0" dirty="0" smtClean="0">
                          <a:solidFill>
                            <a:schemeClr val="bg1"/>
                          </a:solidFill>
                          <a:latin typeface="Meiryo UI" panose="020B0604030504040204" pitchFamily="50" charset="-128"/>
                          <a:ea typeface="Meiryo UI" panose="020B0604030504040204" pitchFamily="50" charset="-128"/>
                        </a:rPr>
                        <a:t>5</a:t>
                      </a:r>
                      <a:r>
                        <a:rPr kumimoji="1" lang="ja-JP" altLang="en-US" sz="1100" b="0" dirty="0" smtClean="0">
                          <a:solidFill>
                            <a:schemeClr val="bg1"/>
                          </a:solidFill>
                          <a:latin typeface="Meiryo UI" panose="020B0604030504040204" pitchFamily="50" charset="-128"/>
                          <a:ea typeface="Meiryo UI" panose="020B0604030504040204" pitchFamily="50" charset="-128"/>
                        </a:rPr>
                        <a:t>歳以上</a:t>
                      </a:r>
                      <a:r>
                        <a:rPr kumimoji="1" lang="en-US" altLang="ja-JP" sz="1100" b="0" dirty="0" smtClean="0">
                          <a:solidFill>
                            <a:schemeClr val="bg1"/>
                          </a:solidFill>
                          <a:latin typeface="Meiryo UI" panose="020B0604030504040204" pitchFamily="50" charset="-128"/>
                          <a:ea typeface="Meiryo UI" panose="020B0604030504040204" pitchFamily="50" charset="-128"/>
                        </a:rPr>
                        <a:t>*1</a:t>
                      </a:r>
                      <a:r>
                        <a:rPr kumimoji="1" lang="ja-JP" altLang="en-US" sz="1100" b="0" dirty="0" smtClean="0">
                          <a:solidFill>
                            <a:schemeClr val="bg1"/>
                          </a:solidFill>
                          <a:latin typeface="Meiryo UI" panose="020B0604030504040204" pitchFamily="50" charset="-128"/>
                          <a:ea typeface="Meiryo UI" panose="020B0604030504040204" pitchFamily="50" charset="-128"/>
                        </a:rPr>
                        <a:t>・</a:t>
                      </a:r>
                      <a:r>
                        <a:rPr kumimoji="1" lang="en-US" altLang="ja-JP" sz="1100" b="0" dirty="0" smtClean="0">
                          <a:solidFill>
                            <a:schemeClr val="bg1"/>
                          </a:solidFill>
                          <a:latin typeface="Meiryo UI" panose="020B0604030504040204" pitchFamily="50" charset="-128"/>
                          <a:ea typeface="Meiryo UI" panose="020B0604030504040204" pitchFamily="50" charset="-128"/>
                        </a:rPr>
                        <a:t>2</a:t>
                      </a:r>
                      <a:r>
                        <a:rPr kumimoji="1" lang="ja-JP" altLang="en-US" sz="1100" b="0" dirty="0" smtClean="0">
                          <a:solidFill>
                            <a:schemeClr val="bg1"/>
                          </a:solidFill>
                          <a:latin typeface="Meiryo UI" panose="020B0604030504040204" pitchFamily="50" charset="-128"/>
                          <a:ea typeface="Meiryo UI" panose="020B0604030504040204" pitchFamily="50" charset="-128"/>
                        </a:rPr>
                        <a:t>）</a:t>
                      </a:r>
                      <a:endParaRPr kumimoji="1" lang="ja-JP" altLang="en-US" sz="1100" b="0" dirty="0">
                        <a:solidFill>
                          <a:schemeClr val="bg1"/>
                        </a:solidFill>
                        <a:latin typeface="Meiryo UI" panose="020B0604030504040204" pitchFamily="50" charset="-128"/>
                        <a:ea typeface="Meiryo UI" panose="020B0604030504040204" pitchFamily="50" charset="-128"/>
                      </a:endParaRPr>
                    </a:p>
                  </a:txBody>
                  <a:tcPr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chemeClr val="accent1"/>
                    </a:solidFill>
                  </a:tcPr>
                </a:tc>
                <a:tc>
                  <a:txBody>
                    <a:bodyPr/>
                    <a:lstStyle/>
                    <a:p>
                      <a:pPr algn="ctr"/>
                      <a:r>
                        <a:rPr kumimoji="1" lang="ja-JP" altLang="en-US" sz="1100" b="0" dirty="0">
                          <a:solidFill>
                            <a:schemeClr val="bg1"/>
                          </a:solidFill>
                          <a:latin typeface="Meiryo UI" panose="020B0604030504040204" pitchFamily="50" charset="-128"/>
                          <a:ea typeface="Meiryo UI" panose="020B0604030504040204" pitchFamily="50" charset="-128"/>
                        </a:rPr>
                        <a:t>回   数</a:t>
                      </a:r>
                    </a:p>
                  </a:txBody>
                  <a:tcPr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chemeClr val="accent1"/>
                    </a:solidFill>
                  </a:tcPr>
                </a:tc>
                <a:tc>
                  <a:txBody>
                    <a:bodyPr/>
                    <a:lstStyle/>
                    <a:p>
                      <a:pPr algn="ctr"/>
                      <a:r>
                        <a:rPr kumimoji="1" lang="ja-JP" altLang="en-US" sz="1100" b="0" dirty="0">
                          <a:solidFill>
                            <a:schemeClr val="bg1"/>
                          </a:solidFill>
                          <a:latin typeface="Meiryo UI" panose="020B0604030504040204" pitchFamily="50" charset="-128"/>
                          <a:ea typeface="Meiryo UI" panose="020B0604030504040204" pitchFamily="50" charset="-128"/>
                        </a:rPr>
                        <a:t>接種率</a:t>
                      </a:r>
                    </a:p>
                  </a:txBody>
                  <a:tcPr marT="0" marB="0"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solidFill>
                      <a:schemeClr val="accent1"/>
                    </a:solidFill>
                  </a:tcPr>
                </a:tc>
                <a:extLst>
                  <a:ext uri="{0D108BD9-81ED-4DB2-BD59-A6C34878D82A}">
                    <a16:rowId xmlns:a16="http://schemas.microsoft.com/office/drawing/2014/main" val="4150161449"/>
                  </a:ext>
                </a:extLst>
              </a:tr>
              <a:tr h="335280">
                <a:tc>
                  <a:txBody>
                    <a:bodyPr/>
                    <a:lstStyle/>
                    <a:p>
                      <a:endParaRPr lang="ja-JP" altLang="en-US" sz="1050" dirty="0">
                        <a:solidFill>
                          <a:schemeClr val="bg1"/>
                        </a:solidFill>
                        <a:latin typeface="Meiryo UI" panose="020B0604030504040204" pitchFamily="50" charset="-128"/>
                        <a:ea typeface="Meiryo UI" panose="020B0604030504040204" pitchFamily="50" charset="-128"/>
                      </a:endParaRPr>
                    </a:p>
                  </a:txBody>
                  <a:tcPr marT="0" marB="0" anchor="ctr">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solidFill>
                  </a:tcPr>
                </a:tc>
                <a:tc>
                  <a:txBody>
                    <a:bodyPr/>
                    <a:lstStyle/>
                    <a:p>
                      <a:pPr algn="ctr"/>
                      <a:r>
                        <a:rPr lang="ja-JP" altLang="en-US" sz="1100" dirty="0">
                          <a:solidFill>
                            <a:schemeClr val="bg1"/>
                          </a:solidFill>
                          <a:latin typeface="Meiryo UI" panose="020B0604030504040204" pitchFamily="50" charset="-128"/>
                          <a:ea typeface="Meiryo UI" panose="020B0604030504040204" pitchFamily="50" charset="-128"/>
                        </a:rPr>
                        <a:t>合       計</a:t>
                      </a:r>
                    </a:p>
                  </a:txBody>
                  <a:tcPr marT="0" marB="0" anchor="ctr">
                    <a:lnL w="12700" cap="flat" cmpd="sng" algn="ctr">
                      <a:solidFill>
                        <a:schemeClr val="accent1"/>
                      </a:solidFill>
                      <a:prstDash val="solid"/>
                      <a:round/>
                      <a:headEnd type="none" w="med" len="med"/>
                      <a:tailEnd type="none" w="med" len="med"/>
                    </a:lnL>
                    <a:lnT w="12700" cap="flat" cmpd="sng" algn="ctr">
                      <a:solidFill>
                        <a:schemeClr val="bg1"/>
                      </a:solidFill>
                      <a:prstDash val="solid"/>
                      <a:round/>
                      <a:headEnd type="none" w="med" len="med"/>
                      <a:tailEnd type="none" w="med" len="med"/>
                    </a:lnT>
                    <a:solidFill>
                      <a:schemeClr val="accent1"/>
                    </a:solidFill>
                  </a:tcPr>
                </a:tc>
                <a:tc>
                  <a:txBody>
                    <a:bodyPr/>
                    <a:lstStyle/>
                    <a:p>
                      <a:pPr algn="ctr"/>
                      <a:r>
                        <a:rPr lang="en-US" altLang="ja-JP" sz="1100" dirty="0" smtClean="0">
                          <a:latin typeface="Meiryo UI" panose="020B0604030504040204" pitchFamily="50" charset="-128"/>
                          <a:ea typeface="Meiryo UI" panose="020B0604030504040204" pitchFamily="50" charset="-128"/>
                        </a:rPr>
                        <a:t>380,886,640</a:t>
                      </a:r>
                    </a:p>
                  </a:txBody>
                  <a:tcPr marT="0" marB="0" anchor="ctr"/>
                </a:tc>
                <a:tc>
                  <a:txBody>
                    <a:bodyPr/>
                    <a:lstStyle/>
                    <a:p>
                      <a:pPr algn="ctr"/>
                      <a:r>
                        <a:rPr kumimoji="1" lang="ja-JP" altLang="en-US" sz="1100" dirty="0">
                          <a:latin typeface="Meiryo UI" panose="020B0604030504040204" pitchFamily="50" charset="-128"/>
                          <a:ea typeface="Meiryo UI" panose="020B0604030504040204" pitchFamily="50" charset="-128"/>
                        </a:rPr>
                        <a:t>ー</a:t>
                      </a:r>
                    </a:p>
                  </a:txBody>
                  <a:tcPr marT="0" marB="0" anchor="ctr"/>
                </a:tc>
                <a:tc>
                  <a:txBody>
                    <a:bodyPr/>
                    <a:lstStyle/>
                    <a:p>
                      <a:pPr algn="ctr"/>
                      <a:r>
                        <a:rPr kumimoji="1" lang="en-US" altLang="ja-JP" sz="1100" dirty="0" smtClean="0">
                          <a:latin typeface="Meiryo UI" panose="020B0604030504040204" pitchFamily="50" charset="-128"/>
                          <a:ea typeface="Meiryo UI" panose="020B0604030504040204" pitchFamily="50" charset="-128"/>
                        </a:rPr>
                        <a:t>152,628,795</a:t>
                      </a:r>
                      <a:endParaRPr kumimoji="1" lang="ja-JP" altLang="en-US" sz="1100" dirty="0">
                        <a:latin typeface="Meiryo UI" panose="020B0604030504040204" pitchFamily="50" charset="-128"/>
                        <a:ea typeface="Meiryo UI" panose="020B0604030504040204" pitchFamily="50" charset="-128"/>
                      </a:endParaRPr>
                    </a:p>
                  </a:txBody>
                  <a:tcPr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dirty="0">
                          <a:latin typeface="Meiryo UI" panose="020B0604030504040204" pitchFamily="50" charset="-128"/>
                          <a:ea typeface="Meiryo UI" panose="020B0604030504040204" pitchFamily="50" charset="-128"/>
                        </a:rPr>
                        <a:t>ー</a:t>
                      </a:r>
                    </a:p>
                  </a:txBody>
                  <a:tcPr marT="0" marB="0" anchor="ctr"/>
                </a:tc>
                <a:extLst>
                  <a:ext uri="{0D108BD9-81ED-4DB2-BD59-A6C34878D82A}">
                    <a16:rowId xmlns:a16="http://schemas.microsoft.com/office/drawing/2014/main" val="628987387"/>
                  </a:ext>
                </a:extLst>
              </a:tr>
              <a:tr h="335280">
                <a:tc>
                  <a:txBody>
                    <a:bodyPr/>
                    <a:lstStyle/>
                    <a:p>
                      <a:endParaRPr lang="ja-JP" altLang="en-US" sz="1050" dirty="0">
                        <a:solidFill>
                          <a:schemeClr val="bg1"/>
                        </a:solidFill>
                        <a:latin typeface="Meiryo UI" panose="020B0604030504040204" pitchFamily="50" charset="-128"/>
                        <a:ea typeface="Meiryo UI" panose="020B0604030504040204" pitchFamily="50" charset="-128"/>
                      </a:endParaRPr>
                    </a:p>
                  </a:txBody>
                  <a:tcPr marT="0"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solidFill>
                  </a:tcPr>
                </a:tc>
                <a:tc>
                  <a:txBody>
                    <a:bodyPr/>
                    <a:lstStyle/>
                    <a:p>
                      <a:pPr algn="ctr"/>
                      <a:r>
                        <a:rPr lang="ja-JP" altLang="en-US" sz="1100" dirty="0">
                          <a:solidFill>
                            <a:schemeClr val="bg1"/>
                          </a:solidFill>
                          <a:latin typeface="Meiryo UI" panose="020B0604030504040204" pitchFamily="50" charset="-128"/>
                          <a:ea typeface="Meiryo UI" panose="020B0604030504040204" pitchFamily="50" charset="-128"/>
                        </a:rPr>
                        <a:t>１回接種者</a:t>
                      </a:r>
                    </a:p>
                  </a:txBody>
                  <a:tcPr marT="0" marB="0" anchor="ctr">
                    <a:solidFill>
                      <a:schemeClr val="accent1"/>
                    </a:solidFill>
                  </a:tcPr>
                </a:tc>
                <a:tc>
                  <a:txBody>
                    <a:bodyPr/>
                    <a:lstStyle/>
                    <a:p>
                      <a:pPr algn="ctr"/>
                      <a:r>
                        <a:rPr lang="en-US" altLang="ja-JP" sz="1100" dirty="0" smtClean="0">
                          <a:latin typeface="Meiryo UI" panose="020B0604030504040204" pitchFamily="50" charset="-128"/>
                          <a:ea typeface="Meiryo UI" panose="020B0604030504040204" pitchFamily="50" charset="-128"/>
                        </a:rPr>
                        <a:t>104,648,863</a:t>
                      </a:r>
                      <a:endParaRPr lang="ja-JP" altLang="en-US" sz="1100" dirty="0">
                        <a:latin typeface="Meiryo UI" panose="020B0604030504040204" pitchFamily="50" charset="-128"/>
                        <a:ea typeface="Meiryo UI" panose="020B0604030504040204" pitchFamily="50" charset="-128"/>
                      </a:endParaRPr>
                    </a:p>
                  </a:txBody>
                  <a:tcPr marT="0" marB="0" anchor="ctr"/>
                </a:tc>
                <a:tc>
                  <a:txBody>
                    <a:bodyPr/>
                    <a:lstStyle/>
                    <a:p>
                      <a:pPr algn="ctr"/>
                      <a:r>
                        <a:rPr kumimoji="1" lang="en-US" altLang="ja-JP" sz="1100" dirty="0" smtClean="0">
                          <a:latin typeface="Meiryo UI" panose="020B0604030504040204" pitchFamily="50" charset="-128"/>
                          <a:ea typeface="Meiryo UI" panose="020B0604030504040204" pitchFamily="50" charset="-128"/>
                        </a:rPr>
                        <a:t>81.3</a:t>
                      </a:r>
                      <a:r>
                        <a:rPr kumimoji="1" lang="ja-JP" altLang="en-US" sz="1100" dirty="0" smtClean="0">
                          <a:latin typeface="Meiryo UI" panose="020B0604030504040204" pitchFamily="50" charset="-128"/>
                          <a:ea typeface="Meiryo UI" panose="020B0604030504040204" pitchFamily="50" charset="-128"/>
                        </a:rPr>
                        <a:t>％</a:t>
                      </a:r>
                      <a:endParaRPr kumimoji="1" lang="en-US" altLang="ja-JP" sz="1100" dirty="0" smtClean="0">
                        <a:latin typeface="Meiryo UI" panose="020B0604030504040204" pitchFamily="50" charset="-128"/>
                        <a:ea typeface="Meiryo UI" panose="020B0604030504040204"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dirty="0" smtClean="0">
                          <a:solidFill>
                            <a:schemeClr val="tx1"/>
                          </a:solidFill>
                          <a:latin typeface="Meiryo UI" panose="020B0604030504040204" pitchFamily="50" charset="-128"/>
                          <a:ea typeface="Meiryo UI" panose="020B0604030504040204" pitchFamily="50" charset="-128"/>
                        </a:rPr>
                        <a:t>（</a:t>
                      </a:r>
                      <a:r>
                        <a:rPr kumimoji="1" lang="en-US" altLang="ja-JP" sz="1100" dirty="0" smtClean="0">
                          <a:solidFill>
                            <a:schemeClr val="tx1"/>
                          </a:solidFill>
                          <a:latin typeface="Meiryo UI" panose="020B0604030504040204" pitchFamily="50" charset="-128"/>
                          <a:ea typeface="Meiryo UI" panose="020B0604030504040204" pitchFamily="50" charset="-128"/>
                        </a:rPr>
                        <a:t>83.5</a:t>
                      </a:r>
                      <a:r>
                        <a:rPr kumimoji="1" lang="ja-JP" altLang="en-US" sz="1100" dirty="0" smtClean="0">
                          <a:solidFill>
                            <a:schemeClr val="tx1"/>
                          </a:solidFill>
                          <a:latin typeface="Meiryo UI" panose="020B0604030504040204" pitchFamily="50" charset="-128"/>
                          <a:ea typeface="Meiryo UI" panose="020B0604030504040204" pitchFamily="50" charset="-128"/>
                        </a:rPr>
                        <a:t>％</a:t>
                      </a:r>
                      <a:r>
                        <a:rPr kumimoji="1" lang="ja-JP" altLang="en-US" sz="1100" dirty="0" smtClean="0">
                          <a:latin typeface="Meiryo UI" panose="020B0604030504040204" pitchFamily="50" charset="-128"/>
                          <a:ea typeface="Meiryo UI" panose="020B0604030504040204" pitchFamily="50" charset="-128"/>
                        </a:rPr>
                        <a:t>）</a:t>
                      </a:r>
                      <a:endParaRPr kumimoji="1" lang="ja-JP" altLang="en-US" sz="1100" dirty="0">
                        <a:latin typeface="Meiryo UI" panose="020B0604030504040204" pitchFamily="50" charset="-128"/>
                        <a:ea typeface="Meiryo UI" panose="020B0604030504040204" pitchFamily="50" charset="-128"/>
                      </a:endParaRPr>
                    </a:p>
                  </a:txBody>
                  <a:tcPr marT="0" marB="0" anchor="ctr"/>
                </a:tc>
                <a:tc>
                  <a:txBody>
                    <a:bodyPr/>
                    <a:lstStyle/>
                    <a:p>
                      <a:pPr algn="ctr"/>
                      <a:r>
                        <a:rPr kumimoji="1" lang="en-US" altLang="ja-JP" sz="1100" dirty="0" smtClean="0">
                          <a:latin typeface="Meiryo UI" panose="020B0604030504040204" pitchFamily="50" charset="-128"/>
                          <a:ea typeface="Meiryo UI" panose="020B0604030504040204" pitchFamily="50" charset="-128"/>
                        </a:rPr>
                        <a:t>  33,272,105</a:t>
                      </a:r>
                      <a:endParaRPr kumimoji="1" lang="ja-JP" altLang="en-US" sz="1100" dirty="0">
                        <a:latin typeface="Meiryo UI" panose="020B0604030504040204" pitchFamily="50" charset="-128"/>
                        <a:ea typeface="Meiryo UI" panose="020B0604030504040204" pitchFamily="50" charset="-128"/>
                      </a:endParaRPr>
                    </a:p>
                  </a:txBody>
                  <a:tcPr marT="0" marB="0" anchor="ctr"/>
                </a:tc>
                <a:tc>
                  <a:txBody>
                    <a:bodyPr/>
                    <a:lstStyle/>
                    <a:p>
                      <a:pPr algn="ctr"/>
                      <a:r>
                        <a:rPr kumimoji="1" lang="en-US" altLang="ja-JP" sz="1100" dirty="0" smtClean="0">
                          <a:latin typeface="Meiryo UI" panose="020B0604030504040204" pitchFamily="50" charset="-128"/>
                          <a:ea typeface="Meiryo UI" panose="020B0604030504040204" pitchFamily="50" charset="-128"/>
                        </a:rPr>
                        <a:t>92.6</a:t>
                      </a:r>
                      <a:r>
                        <a:rPr kumimoji="1" lang="ja-JP" altLang="en-US" sz="1100" dirty="0" smtClean="0">
                          <a:latin typeface="Meiryo UI" panose="020B0604030504040204" pitchFamily="50" charset="-128"/>
                          <a:ea typeface="Meiryo UI" panose="020B0604030504040204" pitchFamily="50" charset="-128"/>
                        </a:rPr>
                        <a:t>％</a:t>
                      </a:r>
                      <a:endParaRPr kumimoji="1" lang="ja-JP" altLang="en-US" sz="1100" dirty="0">
                        <a:latin typeface="Meiryo UI" panose="020B0604030504040204" pitchFamily="50" charset="-128"/>
                        <a:ea typeface="Meiryo UI" panose="020B0604030504040204" pitchFamily="50" charset="-128"/>
                      </a:endParaRPr>
                    </a:p>
                  </a:txBody>
                  <a:tcPr marT="0" marB="0" anchor="ctr"/>
                </a:tc>
                <a:extLst>
                  <a:ext uri="{0D108BD9-81ED-4DB2-BD59-A6C34878D82A}">
                    <a16:rowId xmlns:a16="http://schemas.microsoft.com/office/drawing/2014/main" val="3894947268"/>
                  </a:ext>
                </a:extLst>
              </a:tr>
              <a:tr h="335280">
                <a:tc>
                  <a:txBody>
                    <a:bodyPr/>
                    <a:lstStyle/>
                    <a:p>
                      <a:endParaRPr lang="ja-JP" altLang="en-US" sz="1050" dirty="0">
                        <a:solidFill>
                          <a:schemeClr val="bg1"/>
                        </a:solidFill>
                        <a:latin typeface="Meiryo UI" panose="020B0604030504040204" pitchFamily="50" charset="-128"/>
                        <a:ea typeface="Meiryo UI" panose="020B0604030504040204" pitchFamily="50" charset="-128"/>
                      </a:endParaRPr>
                    </a:p>
                  </a:txBody>
                  <a:tcPr marT="0"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solidFill>
                  </a:tcPr>
                </a:tc>
                <a:tc>
                  <a:txBody>
                    <a:bodyPr/>
                    <a:lstStyle/>
                    <a:p>
                      <a:pPr algn="ctr"/>
                      <a:r>
                        <a:rPr lang="ja-JP" altLang="en-US" sz="1100" dirty="0">
                          <a:solidFill>
                            <a:schemeClr val="bg1"/>
                          </a:solidFill>
                          <a:latin typeface="Meiryo UI" panose="020B0604030504040204" pitchFamily="50" charset="-128"/>
                          <a:ea typeface="Meiryo UI" panose="020B0604030504040204" pitchFamily="50" charset="-128"/>
                        </a:rPr>
                        <a:t>２回接種者</a:t>
                      </a:r>
                    </a:p>
                  </a:txBody>
                  <a:tcPr marT="0" marB="0" anchor="ctr">
                    <a:solidFill>
                      <a:schemeClr val="accent1"/>
                    </a:solidFill>
                  </a:tcPr>
                </a:tc>
                <a:tc>
                  <a:txBody>
                    <a:bodyPr/>
                    <a:lstStyle/>
                    <a:p>
                      <a:pPr algn="ctr"/>
                      <a:r>
                        <a:rPr lang="en-US" altLang="ja-JP" sz="1100" dirty="0" smtClean="0">
                          <a:latin typeface="Meiryo UI" panose="020B0604030504040204" pitchFamily="50" charset="-128"/>
                          <a:ea typeface="Meiryo UI" panose="020B0604030504040204" pitchFamily="50" charset="-128"/>
                        </a:rPr>
                        <a:t>103,286,007</a:t>
                      </a:r>
                      <a:endParaRPr lang="ja-JP" altLang="en-US" sz="1100" dirty="0">
                        <a:latin typeface="Meiryo UI" panose="020B0604030504040204" pitchFamily="50" charset="-128"/>
                        <a:ea typeface="Meiryo UI" panose="020B0604030504040204" pitchFamily="50" charset="-128"/>
                      </a:endParaRPr>
                    </a:p>
                  </a:txBody>
                  <a:tcPr marT="0" marB="0" anchor="ctr"/>
                </a:tc>
                <a:tc>
                  <a:txBody>
                    <a:bodyPr/>
                    <a:lstStyle/>
                    <a:p>
                      <a:pPr algn="ctr"/>
                      <a:r>
                        <a:rPr kumimoji="1" lang="en-US" altLang="ja-JP" sz="1100" dirty="0" smtClean="0">
                          <a:latin typeface="Meiryo UI" panose="020B0604030504040204" pitchFamily="50" charset="-128"/>
                          <a:ea typeface="Meiryo UI" panose="020B0604030504040204" pitchFamily="50" charset="-128"/>
                        </a:rPr>
                        <a:t>80.3</a:t>
                      </a:r>
                      <a:r>
                        <a:rPr kumimoji="1" lang="ja-JP" altLang="en-US" sz="1100" dirty="0" smtClean="0">
                          <a:latin typeface="Meiryo UI" panose="020B0604030504040204" pitchFamily="50" charset="-128"/>
                          <a:ea typeface="Meiryo UI" panose="020B0604030504040204" pitchFamily="50" charset="-128"/>
                        </a:rPr>
                        <a:t>％</a:t>
                      </a:r>
                      <a:endParaRPr kumimoji="1" lang="en-US" altLang="ja-JP" sz="1100" dirty="0" smtClean="0">
                        <a:latin typeface="Meiryo UI" panose="020B0604030504040204" pitchFamily="50" charset="-128"/>
                        <a:ea typeface="Meiryo UI" panose="020B0604030504040204"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dirty="0" smtClean="0">
                          <a:latin typeface="Meiryo UI" panose="020B0604030504040204" pitchFamily="50" charset="-128"/>
                          <a:ea typeface="Meiryo UI" panose="020B0604030504040204" pitchFamily="50" charset="-128"/>
                        </a:rPr>
                        <a:t>（</a:t>
                      </a:r>
                      <a:r>
                        <a:rPr kumimoji="1" lang="en-US" altLang="ja-JP" sz="1100" dirty="0" smtClean="0">
                          <a:solidFill>
                            <a:schemeClr val="tx1"/>
                          </a:solidFill>
                          <a:latin typeface="Meiryo UI" panose="020B0604030504040204" pitchFamily="50" charset="-128"/>
                          <a:ea typeface="Meiryo UI" panose="020B0604030504040204" pitchFamily="50" charset="-128"/>
                        </a:rPr>
                        <a:t>83.1</a:t>
                      </a:r>
                      <a:r>
                        <a:rPr kumimoji="1" lang="ja-JP" altLang="en-US" sz="1100" dirty="0" smtClean="0">
                          <a:solidFill>
                            <a:schemeClr val="tx1"/>
                          </a:solidFill>
                          <a:latin typeface="Meiryo UI" panose="020B0604030504040204" pitchFamily="50" charset="-128"/>
                          <a:ea typeface="Meiryo UI" panose="020B0604030504040204" pitchFamily="50" charset="-128"/>
                        </a:rPr>
                        <a:t>％</a:t>
                      </a:r>
                      <a:r>
                        <a:rPr kumimoji="1" lang="ja-JP" altLang="en-US" sz="1100" dirty="0" smtClean="0">
                          <a:latin typeface="Meiryo UI" panose="020B0604030504040204" pitchFamily="50" charset="-128"/>
                          <a:ea typeface="Meiryo UI" panose="020B0604030504040204" pitchFamily="50" charset="-128"/>
                        </a:rPr>
                        <a:t>）</a:t>
                      </a:r>
                      <a:endParaRPr kumimoji="1" lang="ja-JP" altLang="en-US" sz="1100" dirty="0">
                        <a:latin typeface="Meiryo UI" panose="020B0604030504040204" pitchFamily="50" charset="-128"/>
                        <a:ea typeface="Meiryo UI" panose="020B0604030504040204" pitchFamily="50" charset="-128"/>
                      </a:endParaRPr>
                    </a:p>
                  </a:txBody>
                  <a:tcPr marT="0" marB="0" anchor="ctr"/>
                </a:tc>
                <a:tc>
                  <a:txBody>
                    <a:bodyPr/>
                    <a:lstStyle/>
                    <a:p>
                      <a:pPr algn="ctr"/>
                      <a:r>
                        <a:rPr kumimoji="1" lang="en-US" altLang="ja-JP" sz="1100" dirty="0" smtClean="0">
                          <a:latin typeface="Meiryo UI" panose="020B0604030504040204" pitchFamily="50" charset="-128"/>
                          <a:ea typeface="Meiryo UI" panose="020B0604030504040204" pitchFamily="50" charset="-128"/>
                        </a:rPr>
                        <a:t>  33,191,764</a:t>
                      </a:r>
                      <a:endParaRPr kumimoji="1" lang="ja-JP" altLang="en-US" sz="1100" dirty="0">
                        <a:latin typeface="Meiryo UI" panose="020B0604030504040204" pitchFamily="50" charset="-128"/>
                        <a:ea typeface="Meiryo UI" panose="020B0604030504040204" pitchFamily="50" charset="-128"/>
                      </a:endParaRPr>
                    </a:p>
                  </a:txBody>
                  <a:tcPr marT="0" marB="0" anchor="ctr"/>
                </a:tc>
                <a:tc>
                  <a:txBody>
                    <a:bodyPr/>
                    <a:lstStyle/>
                    <a:p>
                      <a:pPr algn="ctr"/>
                      <a:r>
                        <a:rPr kumimoji="1" lang="en-US" altLang="ja-JP" sz="1100" dirty="0" smtClean="0">
                          <a:latin typeface="Meiryo UI" panose="020B0604030504040204" pitchFamily="50" charset="-128"/>
                          <a:ea typeface="Meiryo UI" panose="020B0604030504040204" pitchFamily="50" charset="-128"/>
                        </a:rPr>
                        <a:t>92.4</a:t>
                      </a:r>
                      <a:r>
                        <a:rPr kumimoji="1" lang="ja-JP" altLang="en-US" sz="1100" dirty="0" smtClean="0">
                          <a:latin typeface="Meiryo UI" panose="020B0604030504040204" pitchFamily="50" charset="-128"/>
                          <a:ea typeface="Meiryo UI" panose="020B0604030504040204" pitchFamily="50" charset="-128"/>
                        </a:rPr>
                        <a:t>％</a:t>
                      </a:r>
                      <a:endParaRPr kumimoji="1" lang="ja-JP" altLang="en-US" sz="1100" dirty="0">
                        <a:latin typeface="Meiryo UI" panose="020B0604030504040204" pitchFamily="50" charset="-128"/>
                        <a:ea typeface="Meiryo UI" panose="020B0604030504040204" pitchFamily="50" charset="-128"/>
                      </a:endParaRPr>
                    </a:p>
                  </a:txBody>
                  <a:tcPr marT="0" marB="0" anchor="ctr"/>
                </a:tc>
                <a:extLst>
                  <a:ext uri="{0D108BD9-81ED-4DB2-BD59-A6C34878D82A}">
                    <a16:rowId xmlns:a16="http://schemas.microsoft.com/office/drawing/2014/main" val="99530610"/>
                  </a:ext>
                </a:extLst>
              </a:tr>
              <a:tr h="335280">
                <a:tc>
                  <a:txBody>
                    <a:bodyPr/>
                    <a:lstStyle/>
                    <a:p>
                      <a:endParaRPr lang="ja-JP" altLang="en-US" sz="1050" dirty="0">
                        <a:solidFill>
                          <a:schemeClr val="bg1"/>
                        </a:solidFill>
                        <a:latin typeface="Meiryo UI" panose="020B0604030504040204" pitchFamily="50" charset="-128"/>
                        <a:ea typeface="Meiryo UI" panose="020B0604030504040204" pitchFamily="50" charset="-128"/>
                      </a:endParaRPr>
                    </a:p>
                  </a:txBody>
                  <a:tcPr marT="0"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1100" dirty="0">
                          <a:solidFill>
                            <a:schemeClr val="bg1"/>
                          </a:solidFill>
                          <a:latin typeface="Meiryo UI" panose="020B0604030504040204" pitchFamily="50" charset="-128"/>
                          <a:ea typeface="Meiryo UI" panose="020B0604030504040204" pitchFamily="50" charset="-128"/>
                        </a:rPr>
                        <a:t>３回接種者</a:t>
                      </a:r>
                    </a:p>
                  </a:txBody>
                  <a:tcPr marT="0" marB="0" anchor="ctr">
                    <a:solidFill>
                      <a:schemeClr val="accent1"/>
                    </a:solidFill>
                  </a:tcPr>
                </a:tc>
                <a:tc>
                  <a:txBody>
                    <a:bodyPr/>
                    <a:lstStyle/>
                    <a:p>
                      <a:pPr algn="ctr"/>
                      <a:r>
                        <a:rPr lang="ja-JP" altLang="en-US" sz="1100" dirty="0" smtClean="0">
                          <a:latin typeface="Meiryo UI" panose="020B0604030504040204" pitchFamily="50" charset="-128"/>
                          <a:ea typeface="Meiryo UI" panose="020B0604030504040204" pitchFamily="50" charset="-128"/>
                        </a:rPr>
                        <a:t>　</a:t>
                      </a:r>
                      <a:r>
                        <a:rPr lang="en-US" altLang="ja-JP" sz="1100" dirty="0" smtClean="0">
                          <a:latin typeface="Meiryo UI" panose="020B0604030504040204" pitchFamily="50" charset="-128"/>
                          <a:ea typeface="Meiryo UI" panose="020B0604030504040204" pitchFamily="50" charset="-128"/>
                        </a:rPr>
                        <a:t>85,907,011</a:t>
                      </a:r>
                      <a:endParaRPr lang="ja-JP" altLang="en-US" sz="1100" dirty="0">
                        <a:latin typeface="Meiryo UI" panose="020B0604030504040204" pitchFamily="50" charset="-128"/>
                        <a:ea typeface="Meiryo UI" panose="020B0604030504040204" pitchFamily="50" charset="-128"/>
                      </a:endParaRPr>
                    </a:p>
                  </a:txBody>
                  <a:tcPr marT="0" marB="0" anchor="ctr"/>
                </a:tc>
                <a:tc>
                  <a:txBody>
                    <a:bodyPr/>
                    <a:lstStyle/>
                    <a:p>
                      <a:pPr algn="ctr"/>
                      <a:r>
                        <a:rPr kumimoji="1" lang="en-US" altLang="ja-JP" sz="1100" dirty="0" smtClean="0">
                          <a:latin typeface="Meiryo UI" panose="020B0604030504040204" pitchFamily="50" charset="-128"/>
                          <a:ea typeface="Meiryo UI" panose="020B0604030504040204" pitchFamily="50" charset="-128"/>
                        </a:rPr>
                        <a:t>68.2</a:t>
                      </a:r>
                      <a:r>
                        <a:rPr kumimoji="1" lang="ja-JP" altLang="en-US" sz="1100" dirty="0" smtClean="0">
                          <a:latin typeface="Meiryo UI" panose="020B0604030504040204" pitchFamily="50" charset="-128"/>
                          <a:ea typeface="Meiryo UI" panose="020B0604030504040204" pitchFamily="50" charset="-128"/>
                        </a:rPr>
                        <a:t>％</a:t>
                      </a:r>
                      <a:endParaRPr kumimoji="1" lang="en-US" altLang="ja-JP" sz="1100" dirty="0" smtClean="0">
                        <a:latin typeface="Meiryo UI" panose="020B0604030504040204" pitchFamily="50" charset="-128"/>
                        <a:ea typeface="Meiryo UI" panose="020B0604030504040204"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dirty="0" smtClean="0">
                          <a:latin typeface="Meiryo UI" panose="020B0604030504040204" pitchFamily="50" charset="-128"/>
                          <a:ea typeface="Meiryo UI" panose="020B0604030504040204" pitchFamily="50" charset="-128"/>
                        </a:rPr>
                        <a:t>（</a:t>
                      </a:r>
                      <a:r>
                        <a:rPr kumimoji="1" lang="en-US" altLang="ja-JP" sz="1100" dirty="0" smtClean="0">
                          <a:solidFill>
                            <a:schemeClr val="tx1"/>
                          </a:solidFill>
                          <a:latin typeface="Meiryo UI" panose="020B0604030504040204" pitchFamily="50" charset="-128"/>
                          <a:ea typeface="Meiryo UI" panose="020B0604030504040204" pitchFamily="50" charset="-128"/>
                        </a:rPr>
                        <a:t>69.8</a:t>
                      </a:r>
                      <a:r>
                        <a:rPr kumimoji="1" lang="ja-JP" altLang="en-US" sz="1100" dirty="0" smtClean="0">
                          <a:latin typeface="Meiryo UI" panose="020B0604030504040204" pitchFamily="50" charset="-128"/>
                          <a:ea typeface="Meiryo UI" panose="020B0604030504040204" pitchFamily="50" charset="-128"/>
                        </a:rPr>
                        <a:t>％）</a:t>
                      </a:r>
                    </a:p>
                  </a:txBody>
                  <a:tcPr marT="0" marB="0" anchor="ctr"/>
                </a:tc>
                <a:tc>
                  <a:txBody>
                    <a:bodyPr/>
                    <a:lstStyle/>
                    <a:p>
                      <a:pPr algn="ctr"/>
                      <a:r>
                        <a:rPr kumimoji="1" lang="en-US" altLang="ja-JP" sz="1100" dirty="0" smtClean="0">
                          <a:latin typeface="Meiryo UI" panose="020B0604030504040204" pitchFamily="50" charset="-128"/>
                          <a:ea typeface="Meiryo UI" panose="020B0604030504040204" pitchFamily="50" charset="-128"/>
                        </a:rPr>
                        <a:t>  32,732,951</a:t>
                      </a:r>
                      <a:endParaRPr kumimoji="1" lang="ja-JP" altLang="en-US" sz="1100" dirty="0">
                        <a:latin typeface="Meiryo UI" panose="020B0604030504040204" pitchFamily="50" charset="-128"/>
                        <a:ea typeface="Meiryo UI" panose="020B0604030504040204" pitchFamily="50" charset="-128"/>
                      </a:endParaRPr>
                    </a:p>
                  </a:txBody>
                  <a:tcPr marT="0" marB="0" anchor="ctr"/>
                </a:tc>
                <a:tc>
                  <a:txBody>
                    <a:bodyPr/>
                    <a:lstStyle/>
                    <a:p>
                      <a:pPr algn="ctr"/>
                      <a:r>
                        <a:rPr kumimoji="1" lang="en-US" altLang="ja-JP" sz="1100" dirty="0" smtClean="0">
                          <a:latin typeface="Meiryo UI" panose="020B0604030504040204" pitchFamily="50" charset="-128"/>
                          <a:ea typeface="Meiryo UI" panose="020B0604030504040204" pitchFamily="50" charset="-128"/>
                        </a:rPr>
                        <a:t>91.1%</a:t>
                      </a:r>
                      <a:endParaRPr kumimoji="1" lang="ja-JP" altLang="en-US" sz="1100" dirty="0">
                        <a:latin typeface="Meiryo UI" panose="020B0604030504040204" pitchFamily="50" charset="-128"/>
                        <a:ea typeface="Meiryo UI" panose="020B0604030504040204" pitchFamily="50" charset="-128"/>
                      </a:endParaRPr>
                    </a:p>
                  </a:txBody>
                  <a:tcPr marT="0" marB="0" anchor="ctr"/>
                </a:tc>
                <a:extLst>
                  <a:ext uri="{0D108BD9-81ED-4DB2-BD59-A6C34878D82A}">
                    <a16:rowId xmlns:a16="http://schemas.microsoft.com/office/drawing/2014/main" val="2368069774"/>
                  </a:ext>
                </a:extLst>
              </a:tr>
              <a:tr h="335280">
                <a:tc>
                  <a:txBody>
                    <a:bodyPr/>
                    <a:lstStyle/>
                    <a:p>
                      <a:endParaRPr lang="ja-JP" altLang="en-US" sz="1050" dirty="0">
                        <a:solidFill>
                          <a:schemeClr val="bg1"/>
                        </a:solidFill>
                        <a:latin typeface="Meiryo UI" panose="020B0604030504040204" pitchFamily="50" charset="-128"/>
                        <a:ea typeface="Meiryo UI" panose="020B0604030504040204" pitchFamily="50" charset="-128"/>
                      </a:endParaRPr>
                    </a:p>
                  </a:txBody>
                  <a:tcPr marT="0"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1100" dirty="0" smtClean="0">
                          <a:solidFill>
                            <a:schemeClr val="bg1"/>
                          </a:solidFill>
                          <a:latin typeface="Meiryo UI" panose="020B0604030504040204" pitchFamily="50" charset="-128"/>
                          <a:ea typeface="Meiryo UI" panose="020B0604030504040204" pitchFamily="50" charset="-128"/>
                        </a:rPr>
                        <a:t>４回接種者</a:t>
                      </a:r>
                      <a:endParaRPr lang="ja-JP" altLang="en-US" sz="1100" dirty="0">
                        <a:solidFill>
                          <a:schemeClr val="bg1"/>
                        </a:solidFill>
                        <a:latin typeface="Meiryo UI" panose="020B0604030504040204" pitchFamily="50" charset="-128"/>
                        <a:ea typeface="Meiryo UI" panose="020B0604030504040204" pitchFamily="50" charset="-128"/>
                      </a:endParaRPr>
                    </a:p>
                  </a:txBody>
                  <a:tcPr marT="0" marB="0" anchor="ctr">
                    <a:solidFill>
                      <a:schemeClr val="accent1"/>
                    </a:solidFill>
                  </a:tcPr>
                </a:tc>
                <a:tc>
                  <a:txBody>
                    <a:bodyPr/>
                    <a:lstStyle/>
                    <a:p>
                      <a:pPr algn="ctr"/>
                      <a:r>
                        <a:rPr lang="en-US" altLang="ja-JP" sz="1100" dirty="0" smtClean="0">
                          <a:latin typeface="Meiryo UI" panose="020B0604030504040204" pitchFamily="50" charset="-128"/>
                          <a:ea typeface="Meiryo UI" panose="020B0604030504040204" pitchFamily="50" charset="-128"/>
                        </a:rPr>
                        <a:t>  57,625,154</a:t>
                      </a:r>
                      <a:endParaRPr lang="ja-JP" altLang="en-US" sz="1100" dirty="0">
                        <a:latin typeface="Meiryo UI" panose="020B0604030504040204" pitchFamily="50" charset="-128"/>
                        <a:ea typeface="Meiryo UI" panose="020B0604030504040204" pitchFamily="50" charset="-128"/>
                      </a:endParaRPr>
                    </a:p>
                  </a:txBody>
                  <a:tcPr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dirty="0" smtClean="0">
                          <a:latin typeface="Meiryo UI" panose="020B0604030504040204" pitchFamily="50" charset="-128"/>
                          <a:ea typeface="Meiryo UI" panose="020B0604030504040204" pitchFamily="50" charset="-128"/>
                        </a:rPr>
                        <a:t>ー</a:t>
                      </a:r>
                    </a:p>
                  </a:txBody>
                  <a:tcPr marT="0" marB="0" anchor="ctr"/>
                </a:tc>
                <a:tc>
                  <a:txBody>
                    <a:bodyPr/>
                    <a:lstStyle/>
                    <a:p>
                      <a:pPr algn="ctr"/>
                      <a:r>
                        <a:rPr kumimoji="1" lang="en-US" altLang="ja-JP" sz="1100" dirty="0" smtClean="0">
                          <a:latin typeface="Meiryo UI" panose="020B0604030504040204" pitchFamily="50" charset="-128"/>
                          <a:ea typeface="Meiryo UI" panose="020B0604030504040204" pitchFamily="50" charset="-128"/>
                        </a:rPr>
                        <a:t>  29,960,101</a:t>
                      </a:r>
                      <a:endParaRPr kumimoji="1" lang="ja-JP" altLang="en-US" sz="1100" dirty="0">
                        <a:latin typeface="Meiryo UI" panose="020B0604030504040204" pitchFamily="50" charset="-128"/>
                        <a:ea typeface="Meiryo UI" panose="020B0604030504040204" pitchFamily="50" charset="-128"/>
                      </a:endParaRPr>
                    </a:p>
                  </a:txBody>
                  <a:tcPr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dirty="0" smtClean="0">
                          <a:latin typeface="Meiryo UI" panose="020B0604030504040204" pitchFamily="50" charset="-128"/>
                          <a:ea typeface="Meiryo UI" panose="020B0604030504040204" pitchFamily="50" charset="-128"/>
                        </a:rPr>
                        <a:t>ー</a:t>
                      </a:r>
                      <a:endParaRPr kumimoji="1" lang="en-US" altLang="ja-JP" sz="1100" dirty="0" smtClean="0">
                        <a:latin typeface="Meiryo UI" panose="020B0604030504040204" pitchFamily="50" charset="-128"/>
                        <a:ea typeface="Meiryo UI" panose="020B0604030504040204" pitchFamily="50" charset="-128"/>
                      </a:endParaRPr>
                    </a:p>
                  </a:txBody>
                  <a:tcPr marT="0" marB="0" anchor="ctr"/>
                </a:tc>
                <a:extLst>
                  <a:ext uri="{0D108BD9-81ED-4DB2-BD59-A6C34878D82A}">
                    <a16:rowId xmlns:a16="http://schemas.microsoft.com/office/drawing/2014/main" val="4208006476"/>
                  </a:ext>
                </a:extLst>
              </a:tr>
              <a:tr h="335280">
                <a:tc>
                  <a:txBody>
                    <a:bodyPr/>
                    <a:lstStyle/>
                    <a:p>
                      <a:endParaRPr lang="ja-JP" altLang="en-US" sz="1050" dirty="0">
                        <a:solidFill>
                          <a:schemeClr val="bg1"/>
                        </a:solidFill>
                        <a:latin typeface="Meiryo UI" panose="020B0604030504040204" pitchFamily="50" charset="-128"/>
                        <a:ea typeface="Meiryo UI" panose="020B0604030504040204" pitchFamily="50" charset="-128"/>
                      </a:endParaRPr>
                    </a:p>
                  </a:txBody>
                  <a:tcPr marT="0" marB="0" anchor="ctr">
                    <a:lnT w="12700" cap="flat" cmpd="sng" algn="ctr">
                      <a:solidFill>
                        <a:schemeClr val="accent1"/>
                      </a:solidFill>
                      <a:prstDash val="solid"/>
                      <a:round/>
                      <a:headEnd type="none" w="med" len="med"/>
                      <a:tailEnd type="none" w="med" len="med"/>
                    </a:lnT>
                    <a:solidFill>
                      <a:schemeClr val="accent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1100" dirty="0" smtClean="0">
                          <a:solidFill>
                            <a:schemeClr val="bg1"/>
                          </a:solidFill>
                          <a:latin typeface="Meiryo UI" panose="020B0604030504040204" pitchFamily="50" charset="-128"/>
                          <a:ea typeface="Meiryo UI" panose="020B0604030504040204" pitchFamily="50" charset="-128"/>
                        </a:rPr>
                        <a:t>５回接種者</a:t>
                      </a:r>
                      <a:endParaRPr lang="ja-JP" altLang="en-US" sz="1100" dirty="0">
                        <a:solidFill>
                          <a:schemeClr val="bg1"/>
                        </a:solidFill>
                        <a:latin typeface="Meiryo UI" panose="020B0604030504040204" pitchFamily="50" charset="-128"/>
                        <a:ea typeface="Meiryo UI" panose="020B0604030504040204" pitchFamily="50" charset="-128"/>
                      </a:endParaRPr>
                    </a:p>
                  </a:txBody>
                  <a:tcPr marT="0" marB="0" anchor="ctr">
                    <a:solidFill>
                      <a:schemeClr val="accent1"/>
                    </a:solidFill>
                  </a:tcPr>
                </a:tc>
                <a:tc>
                  <a:txBody>
                    <a:bodyPr/>
                    <a:lstStyle/>
                    <a:p>
                      <a:pPr algn="ctr"/>
                      <a:r>
                        <a:rPr lang="en-US" altLang="ja-JP" sz="1100" dirty="0" smtClean="0">
                          <a:latin typeface="Meiryo UI" panose="020B0604030504040204" pitchFamily="50" charset="-128"/>
                          <a:ea typeface="Meiryo UI" panose="020B0604030504040204" pitchFamily="50" charset="-128"/>
                        </a:rPr>
                        <a:t>  29,419,605</a:t>
                      </a:r>
                      <a:endParaRPr lang="ja-JP" altLang="en-US" sz="1100" dirty="0">
                        <a:latin typeface="Meiryo UI" panose="020B0604030504040204" pitchFamily="50" charset="-128"/>
                        <a:ea typeface="Meiryo UI" panose="020B0604030504040204" pitchFamily="50" charset="-128"/>
                      </a:endParaRPr>
                    </a:p>
                  </a:txBody>
                  <a:tcPr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dirty="0" smtClean="0">
                          <a:latin typeface="Meiryo UI" panose="020B0604030504040204" pitchFamily="50" charset="-128"/>
                          <a:ea typeface="Meiryo UI" panose="020B0604030504040204" pitchFamily="50" charset="-128"/>
                        </a:rPr>
                        <a:t>ー</a:t>
                      </a:r>
                    </a:p>
                  </a:txBody>
                  <a:tcPr marT="0" marB="0" anchor="ctr"/>
                </a:tc>
                <a:tc>
                  <a:txBody>
                    <a:bodyPr/>
                    <a:lstStyle/>
                    <a:p>
                      <a:pPr algn="ctr"/>
                      <a:r>
                        <a:rPr kumimoji="1" lang="en-US" altLang="ja-JP" sz="1100" dirty="0" smtClean="0">
                          <a:latin typeface="Meiryo UI" panose="020B0604030504040204" pitchFamily="50" charset="-128"/>
                          <a:ea typeface="Meiryo UI" panose="020B0604030504040204" pitchFamily="50" charset="-128"/>
                        </a:rPr>
                        <a:t>  23,471,874</a:t>
                      </a:r>
                      <a:endParaRPr kumimoji="1" lang="ja-JP" altLang="en-US" sz="1100" dirty="0">
                        <a:latin typeface="Meiryo UI" panose="020B0604030504040204" pitchFamily="50" charset="-128"/>
                        <a:ea typeface="Meiryo UI" panose="020B0604030504040204" pitchFamily="50" charset="-128"/>
                      </a:endParaRPr>
                    </a:p>
                  </a:txBody>
                  <a:tcPr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dirty="0" smtClean="0">
                          <a:latin typeface="Meiryo UI" panose="020B0604030504040204" pitchFamily="50" charset="-128"/>
                          <a:ea typeface="Meiryo UI" panose="020B0604030504040204" pitchFamily="50" charset="-128"/>
                        </a:rPr>
                        <a:t>ー</a:t>
                      </a:r>
                      <a:endParaRPr kumimoji="1" lang="en-US" altLang="ja-JP" sz="1100" dirty="0" smtClean="0">
                        <a:latin typeface="Meiryo UI" panose="020B0604030504040204" pitchFamily="50" charset="-128"/>
                        <a:ea typeface="Meiryo UI" panose="020B0604030504040204" pitchFamily="50" charset="-128"/>
                      </a:endParaRPr>
                    </a:p>
                  </a:txBody>
                  <a:tcPr marT="0" marB="0" anchor="ctr"/>
                </a:tc>
                <a:extLst>
                  <a:ext uri="{0D108BD9-81ED-4DB2-BD59-A6C34878D82A}">
                    <a16:rowId xmlns:a16="http://schemas.microsoft.com/office/drawing/2014/main" val="2601831067"/>
                  </a:ext>
                </a:extLst>
              </a:tr>
            </a:tbl>
          </a:graphicData>
        </a:graphic>
      </p:graphicFrame>
      <p:sp>
        <p:nvSpPr>
          <p:cNvPr id="11" name="テキスト ボックス 10">
            <a:extLst>
              <a:ext uri="{FF2B5EF4-FFF2-40B4-BE49-F238E27FC236}">
                <a16:creationId xmlns:a16="http://schemas.microsoft.com/office/drawing/2014/main" id="{34CF59F8-A367-4EC1-83BF-5D400B8A4CCC}"/>
              </a:ext>
            </a:extLst>
          </p:cNvPr>
          <p:cNvSpPr txBox="1"/>
          <p:nvPr/>
        </p:nvSpPr>
        <p:spPr>
          <a:xfrm>
            <a:off x="135734" y="6537600"/>
            <a:ext cx="4868313" cy="369332"/>
          </a:xfrm>
          <a:prstGeom prst="rect">
            <a:avLst/>
          </a:prstGeom>
          <a:noFill/>
          <a:ln>
            <a:noFill/>
          </a:ln>
        </p:spPr>
        <p:txBody>
          <a:bodyPr wrap="square" rtlCol="0">
            <a:spAutoFit/>
          </a:bodyPr>
          <a:lstStyle/>
          <a:p>
            <a:pPr marL="164127" indent="-164127" defTabSz="844083">
              <a:defRPr/>
            </a:pPr>
            <a:r>
              <a:rPr lang="ja-JP" altLang="en-US" sz="900" dirty="0" smtClean="0">
                <a:latin typeface="Meiryo UI" panose="020B0604030504040204" pitchFamily="50" charset="-128"/>
                <a:ea typeface="Meiryo UI" panose="020B0604030504040204" pitchFamily="50" charset="-128"/>
              </a:rPr>
              <a:t>*</a:t>
            </a:r>
            <a:r>
              <a:rPr lang="en-US" altLang="ja-JP" sz="900" dirty="0" smtClean="0">
                <a:latin typeface="Meiryo UI" panose="020B0604030504040204" pitchFamily="50" charset="-128"/>
                <a:ea typeface="Meiryo UI" panose="020B0604030504040204" pitchFamily="50" charset="-128"/>
              </a:rPr>
              <a:t>1.</a:t>
            </a:r>
            <a:r>
              <a:rPr lang="ja-JP" altLang="en-US" sz="900" dirty="0" smtClean="0">
                <a:latin typeface="Meiryo UI" panose="020B0604030504040204" pitchFamily="50" charset="-128"/>
                <a:ea typeface="Meiryo UI" panose="020B0604030504040204" pitchFamily="50" charset="-128"/>
              </a:rPr>
              <a:t>小児接種（</a:t>
            </a:r>
            <a:r>
              <a:rPr lang="en-US" altLang="ja-JP" sz="900" dirty="0">
                <a:latin typeface="Meiryo UI" panose="020B0604030504040204" pitchFamily="50" charset="-128"/>
                <a:ea typeface="Meiryo UI" panose="020B0604030504040204" pitchFamily="50" charset="-128"/>
              </a:rPr>
              <a:t>5</a:t>
            </a:r>
            <a:r>
              <a:rPr lang="ja-JP" altLang="en-US" sz="900" dirty="0" smtClean="0">
                <a:latin typeface="Meiryo UI" panose="020B0604030504040204" pitchFamily="50" charset="-128"/>
                <a:ea typeface="Meiryo UI" panose="020B0604030504040204" pitchFamily="50" charset="-128"/>
              </a:rPr>
              <a:t>～</a:t>
            </a:r>
            <a:r>
              <a:rPr lang="en-US" altLang="ja-JP" sz="900" dirty="0" smtClean="0">
                <a:latin typeface="Meiryo UI" panose="020B0604030504040204" pitchFamily="50" charset="-128"/>
                <a:ea typeface="Meiryo UI" panose="020B0604030504040204" pitchFamily="50" charset="-128"/>
              </a:rPr>
              <a:t>11</a:t>
            </a:r>
            <a:r>
              <a:rPr lang="ja-JP" altLang="en-US" sz="900" dirty="0" smtClean="0">
                <a:latin typeface="Meiryo UI" panose="020B0604030504040204" pitchFamily="50" charset="-128"/>
                <a:ea typeface="Meiryo UI" panose="020B0604030504040204" pitchFamily="50" charset="-128"/>
              </a:rPr>
              <a:t>歳）については、</a:t>
            </a:r>
            <a:r>
              <a:rPr lang="en-US" altLang="ja-JP" sz="900" dirty="0" smtClean="0">
                <a:latin typeface="Meiryo UI" panose="020B0604030504040204" pitchFamily="50" charset="-128"/>
                <a:ea typeface="Meiryo UI" panose="020B0604030504040204" pitchFamily="50" charset="-128"/>
              </a:rPr>
              <a:t>2022</a:t>
            </a:r>
            <a:r>
              <a:rPr lang="ja-JP" altLang="en-US" sz="900" dirty="0" smtClean="0">
                <a:latin typeface="Meiryo UI" panose="020B0604030504040204" pitchFamily="50" charset="-128"/>
                <a:ea typeface="Meiryo UI" panose="020B0604030504040204" pitchFamily="50" charset="-128"/>
              </a:rPr>
              <a:t>年</a:t>
            </a:r>
            <a:r>
              <a:rPr lang="en-US" altLang="ja-JP" sz="900" dirty="0" smtClean="0">
                <a:latin typeface="Meiryo UI" panose="020B0604030504040204" pitchFamily="50" charset="-128"/>
                <a:ea typeface="Meiryo UI" panose="020B0604030504040204" pitchFamily="50" charset="-128"/>
              </a:rPr>
              <a:t>3</a:t>
            </a:r>
            <a:r>
              <a:rPr lang="ja-JP" altLang="en-US" sz="900" dirty="0" smtClean="0">
                <a:latin typeface="Meiryo UI" panose="020B0604030504040204" pitchFamily="50" charset="-128"/>
                <a:ea typeface="Meiryo UI" panose="020B0604030504040204" pitchFamily="50" charset="-128"/>
              </a:rPr>
              <a:t>月開始</a:t>
            </a:r>
            <a:endParaRPr lang="en-US" altLang="ja-JP" sz="900" dirty="0" smtClean="0">
              <a:latin typeface="Meiryo UI" panose="020B0604030504040204" pitchFamily="50" charset="-128"/>
              <a:ea typeface="Meiryo UI" panose="020B0604030504040204" pitchFamily="50" charset="-128"/>
            </a:endParaRPr>
          </a:p>
          <a:p>
            <a:pPr marL="164127" indent="-164127" defTabSz="844083">
              <a:defRPr/>
            </a:pPr>
            <a:r>
              <a:rPr lang="en-US" altLang="ja-JP" sz="900" dirty="0" smtClean="0">
                <a:latin typeface="Meiryo UI" panose="020B0604030504040204" pitchFamily="50" charset="-128"/>
                <a:ea typeface="Meiryo UI" panose="020B0604030504040204" pitchFamily="50" charset="-128"/>
              </a:rPr>
              <a:t>*2.2</a:t>
            </a:r>
            <a:r>
              <a:rPr lang="ja-JP" altLang="en-US" sz="900" dirty="0" smtClean="0">
                <a:latin typeface="Meiryo UI" panose="020B0604030504040204" pitchFamily="50" charset="-128"/>
                <a:ea typeface="Meiryo UI" panose="020B0604030504040204" pitchFamily="50" charset="-128"/>
              </a:rPr>
              <a:t>月</a:t>
            </a:r>
            <a:r>
              <a:rPr lang="en-US" altLang="ja-JP" sz="900" dirty="0">
                <a:latin typeface="Meiryo UI" panose="020B0604030504040204" pitchFamily="50" charset="-128"/>
                <a:ea typeface="Meiryo UI" panose="020B0604030504040204" pitchFamily="50" charset="-128"/>
              </a:rPr>
              <a:t>12</a:t>
            </a:r>
            <a:r>
              <a:rPr lang="ja-JP" altLang="en-US" sz="900" dirty="0" smtClean="0">
                <a:latin typeface="Meiryo UI" panose="020B0604030504040204" pitchFamily="50" charset="-128"/>
                <a:ea typeface="Meiryo UI" panose="020B0604030504040204" pitchFamily="50" charset="-128"/>
              </a:rPr>
              <a:t>日時点</a:t>
            </a:r>
            <a:endParaRPr lang="en-US" altLang="ja-JP" sz="900" dirty="0" smtClean="0">
              <a:latin typeface="Meiryo UI" panose="020B0604030504040204" pitchFamily="50" charset="-128"/>
              <a:ea typeface="Meiryo UI" panose="020B0604030504040204" pitchFamily="50" charset="-128"/>
            </a:endParaRPr>
          </a:p>
        </p:txBody>
      </p:sp>
      <p:sp>
        <p:nvSpPr>
          <p:cNvPr id="7" name="角丸四角形 6"/>
          <p:cNvSpPr/>
          <p:nvPr/>
        </p:nvSpPr>
        <p:spPr>
          <a:xfrm>
            <a:off x="45095" y="44624"/>
            <a:ext cx="8417178" cy="619125"/>
          </a:xfrm>
          <a:prstGeom prst="roundRect">
            <a:avLst>
              <a:gd name="adj" fmla="val 1282"/>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r>
              <a:rPr lang="ja-JP" altLang="en-US" sz="2000" b="1" kern="100" dirty="0">
                <a:solidFill>
                  <a:sysClr val="windowText" lastClr="000000"/>
                </a:solidFill>
                <a:ea typeface="Meiryo UI" panose="020B0604030504040204" pitchFamily="50" charset="-128"/>
                <a:cs typeface="Times New Roman" panose="02020603050405020304" pitchFamily="18" charset="0"/>
              </a:rPr>
              <a:t>　（参考）ワクチン接種の状況</a:t>
            </a:r>
            <a:endParaRPr lang="ja-JP" altLang="ja-JP" sz="2000" kern="100" dirty="0">
              <a:solidFill>
                <a:sysClr val="windowText" lastClr="000000"/>
              </a:solidFill>
              <a:ea typeface="游明朝" panose="02020400000000000000" pitchFamily="18" charset="-128"/>
              <a:cs typeface="Times New Roman" panose="02020603050405020304" pitchFamily="18" charset="0"/>
            </a:endParaRPr>
          </a:p>
        </p:txBody>
      </p:sp>
      <p:cxnSp>
        <p:nvCxnSpPr>
          <p:cNvPr id="26" name="直線コネクタ 25"/>
          <p:cNvCxnSpPr/>
          <p:nvPr/>
        </p:nvCxnSpPr>
        <p:spPr>
          <a:xfrm flipV="1">
            <a:off x="45095" y="583889"/>
            <a:ext cx="9108504" cy="8617"/>
          </a:xfrm>
          <a:prstGeom prst="line">
            <a:avLst/>
          </a:prstGeom>
          <a:ln w="76200">
            <a:gradFill>
              <a:gsLst>
                <a:gs pos="0">
                  <a:schemeClr val="accent1">
                    <a:lumMod val="50000"/>
                  </a:schemeClr>
                </a:gs>
                <a:gs pos="32000">
                  <a:schemeClr val="accent1">
                    <a:lumMod val="75000"/>
                  </a:schemeClr>
                </a:gs>
                <a:gs pos="65000">
                  <a:schemeClr val="accent1">
                    <a:lumMod val="40000"/>
                    <a:lumOff val="60000"/>
                  </a:schemeClr>
                </a:gs>
                <a:gs pos="100000">
                  <a:schemeClr val="accent1">
                    <a:lumMod val="20000"/>
                    <a:lumOff val="8000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68" name="テキスト ボックス 67">
            <a:extLst>
              <a:ext uri="{FF2B5EF4-FFF2-40B4-BE49-F238E27FC236}">
                <a16:creationId xmlns:a16="http://schemas.microsoft.com/office/drawing/2014/main" id="{34CF59F8-A367-4EC1-83BF-5D400B8A4CCC}"/>
              </a:ext>
            </a:extLst>
          </p:cNvPr>
          <p:cNvSpPr txBox="1"/>
          <p:nvPr/>
        </p:nvSpPr>
        <p:spPr>
          <a:xfrm>
            <a:off x="4859124" y="6597352"/>
            <a:ext cx="4093012" cy="215444"/>
          </a:xfrm>
          <a:prstGeom prst="rect">
            <a:avLst/>
          </a:prstGeom>
          <a:noFill/>
          <a:ln>
            <a:noFill/>
          </a:ln>
        </p:spPr>
        <p:txBody>
          <a:bodyPr wrap="square" rtlCol="0">
            <a:spAutoFit/>
          </a:bodyPr>
          <a:lstStyle/>
          <a:p>
            <a:pPr marL="164127" indent="-164127" defTabSz="844083">
              <a:defRPr/>
            </a:pPr>
            <a:r>
              <a:rPr lang="ja-JP" altLang="en-US" sz="800" dirty="0">
                <a:latin typeface="Meiryo UI" panose="020B0604030504040204" pitchFamily="50" charset="-128"/>
                <a:ea typeface="Meiryo UI" panose="020B0604030504040204" pitchFamily="50" charset="-128"/>
              </a:rPr>
              <a:t>出典：大阪府「ワクチン接種状況等について</a:t>
            </a:r>
            <a:r>
              <a:rPr lang="ja-JP" altLang="en-US"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」、首相官邸「新型コロナワクチンについて」より作成</a:t>
            </a:r>
          </a:p>
        </p:txBody>
      </p:sp>
      <p:sp>
        <p:nvSpPr>
          <p:cNvPr id="25" name="正方形/長方形 24">
            <a:extLst>
              <a:ext uri="{FF2B5EF4-FFF2-40B4-BE49-F238E27FC236}">
                <a16:creationId xmlns:a16="http://schemas.microsoft.com/office/drawing/2014/main" id="{08727470-7601-4D3E-9F83-A36A73DB211D}"/>
              </a:ext>
            </a:extLst>
          </p:cNvPr>
          <p:cNvSpPr/>
          <p:nvPr/>
        </p:nvSpPr>
        <p:spPr>
          <a:xfrm>
            <a:off x="120255" y="613661"/>
            <a:ext cx="9132263" cy="511083"/>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t"/>
          <a:lstStyle/>
          <a:p>
            <a:pPr marL="285750" indent="-285750">
              <a:buFont typeface="Wingdings" panose="05000000000000000000" pitchFamily="2" charset="2"/>
              <a:buChar char="Ø"/>
            </a:pPr>
            <a:r>
              <a:rPr lang="en-US" altLang="ja-JP" sz="1300" dirty="0">
                <a:solidFill>
                  <a:schemeClr val="tx1"/>
                </a:solidFill>
                <a:latin typeface="Meiryo UI" panose="020B0604030504040204" pitchFamily="50" charset="-128"/>
                <a:ea typeface="Meiryo UI" panose="020B0604030504040204" pitchFamily="50" charset="-128"/>
              </a:rPr>
              <a:t>2021</a:t>
            </a:r>
            <a:r>
              <a:rPr lang="ja-JP" altLang="en-US" sz="1300" dirty="0">
                <a:solidFill>
                  <a:schemeClr val="tx1"/>
                </a:solidFill>
                <a:latin typeface="Meiryo UI" panose="020B0604030504040204" pitchFamily="50" charset="-128"/>
                <a:ea typeface="Meiryo UI" panose="020B0604030504040204" pitchFamily="50" charset="-128"/>
              </a:rPr>
              <a:t>年</a:t>
            </a:r>
            <a:r>
              <a:rPr lang="en-US" altLang="ja-JP" sz="1300" dirty="0">
                <a:solidFill>
                  <a:schemeClr val="tx1"/>
                </a:solidFill>
                <a:latin typeface="Meiryo UI" panose="020B0604030504040204" pitchFamily="50" charset="-128"/>
                <a:ea typeface="Meiryo UI" panose="020B0604030504040204" pitchFamily="50" charset="-128"/>
              </a:rPr>
              <a:t>4</a:t>
            </a:r>
            <a:r>
              <a:rPr lang="ja-JP" altLang="en-US" sz="1300" dirty="0">
                <a:solidFill>
                  <a:schemeClr val="tx1"/>
                </a:solidFill>
                <a:latin typeface="Meiryo UI" panose="020B0604030504040204" pitchFamily="50" charset="-128"/>
                <a:ea typeface="Meiryo UI" panose="020B0604030504040204" pitchFamily="50" charset="-128"/>
              </a:rPr>
              <a:t>月からワクチン接種を開始し</a:t>
            </a:r>
            <a:r>
              <a:rPr lang="ja-JP" altLang="en-US" sz="1300" dirty="0" smtClean="0">
                <a:solidFill>
                  <a:schemeClr val="tx1"/>
                </a:solidFill>
                <a:latin typeface="Meiryo UI" panose="020B0604030504040204" pitchFamily="50" charset="-128"/>
                <a:ea typeface="Meiryo UI" panose="020B0604030504040204" pitchFamily="50" charset="-128"/>
              </a:rPr>
              <a:t>、大阪府における</a:t>
            </a:r>
            <a:r>
              <a:rPr lang="en-US" altLang="ja-JP" sz="1300" dirty="0" smtClean="0">
                <a:solidFill>
                  <a:schemeClr val="tx1"/>
                </a:solidFill>
                <a:latin typeface="Meiryo UI" panose="020B0604030504040204" pitchFamily="50" charset="-128"/>
                <a:ea typeface="Meiryo UI" panose="020B0604030504040204" pitchFamily="50" charset="-128"/>
              </a:rPr>
              <a:t>3</a:t>
            </a:r>
            <a:r>
              <a:rPr lang="ja-JP" altLang="en-US" sz="1300" dirty="0" smtClean="0">
                <a:solidFill>
                  <a:schemeClr val="tx1"/>
                </a:solidFill>
                <a:latin typeface="Meiryo UI" panose="020B0604030504040204" pitchFamily="50" charset="-128"/>
                <a:ea typeface="Meiryo UI" panose="020B0604030504040204" pitchFamily="50" charset="-128"/>
              </a:rPr>
              <a:t>回目</a:t>
            </a:r>
            <a:r>
              <a:rPr lang="ja-JP" altLang="en-US" sz="1300" dirty="0">
                <a:solidFill>
                  <a:schemeClr val="tx1"/>
                </a:solidFill>
                <a:latin typeface="Meiryo UI" panose="020B0604030504040204" pitchFamily="50" charset="-128"/>
                <a:ea typeface="Meiryo UI" panose="020B0604030504040204" pitchFamily="50" charset="-128"/>
              </a:rPr>
              <a:t>の接種率については、全年齢で</a:t>
            </a:r>
            <a:r>
              <a:rPr lang="ja-JP" altLang="en-US" sz="1300" dirty="0" smtClean="0">
                <a:solidFill>
                  <a:schemeClr val="tx1"/>
                </a:solidFill>
                <a:latin typeface="Meiryo UI" panose="020B0604030504040204" pitchFamily="50" charset="-128"/>
                <a:ea typeface="Meiryo UI" panose="020B0604030504040204" pitchFamily="50" charset="-128"/>
              </a:rPr>
              <a:t>約</a:t>
            </a:r>
            <a:r>
              <a:rPr lang="en-US" altLang="ja-JP" sz="1300" dirty="0">
                <a:solidFill>
                  <a:schemeClr val="tx1"/>
                </a:solidFill>
                <a:latin typeface="Meiryo UI" panose="020B0604030504040204" pitchFamily="50" charset="-128"/>
                <a:ea typeface="Meiryo UI" panose="020B0604030504040204" pitchFamily="50" charset="-128"/>
              </a:rPr>
              <a:t>6</a:t>
            </a:r>
            <a:r>
              <a:rPr lang="ja-JP" altLang="en-US" sz="1300" dirty="0" smtClean="0">
                <a:solidFill>
                  <a:schemeClr val="tx1"/>
                </a:solidFill>
                <a:latin typeface="Meiryo UI" panose="020B0604030504040204" pitchFamily="50" charset="-128"/>
                <a:ea typeface="Meiryo UI" panose="020B0604030504040204" pitchFamily="50" charset="-128"/>
              </a:rPr>
              <a:t>割</a:t>
            </a:r>
            <a:r>
              <a:rPr lang="ja-JP" altLang="en-US" sz="1300" dirty="0">
                <a:solidFill>
                  <a:schemeClr val="tx1"/>
                </a:solidFill>
                <a:latin typeface="Meiryo UI" panose="020B0604030504040204" pitchFamily="50" charset="-128"/>
                <a:ea typeface="Meiryo UI" panose="020B0604030504040204" pitchFamily="50" charset="-128"/>
              </a:rPr>
              <a:t>、高齢者で約</a:t>
            </a:r>
            <a:r>
              <a:rPr lang="en-US" altLang="ja-JP" sz="1300" dirty="0">
                <a:solidFill>
                  <a:schemeClr val="tx1"/>
                </a:solidFill>
                <a:latin typeface="Meiryo UI" panose="020B0604030504040204" pitchFamily="50" charset="-128"/>
                <a:ea typeface="Meiryo UI" panose="020B0604030504040204" pitchFamily="50" charset="-128"/>
              </a:rPr>
              <a:t>9</a:t>
            </a:r>
            <a:r>
              <a:rPr lang="ja-JP" altLang="en-US" sz="1300" dirty="0">
                <a:solidFill>
                  <a:schemeClr val="tx1"/>
                </a:solidFill>
                <a:latin typeface="Meiryo UI" panose="020B0604030504040204" pitchFamily="50" charset="-128"/>
                <a:ea typeface="Meiryo UI" panose="020B0604030504040204" pitchFamily="50" charset="-128"/>
              </a:rPr>
              <a:t>割となっている。</a:t>
            </a:r>
            <a:endParaRPr lang="en-US" altLang="ja-JP" sz="1300" dirty="0">
              <a:solidFill>
                <a:schemeClr val="tx1"/>
              </a:solidFill>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Ø"/>
            </a:pPr>
            <a:r>
              <a:rPr lang="en-US" altLang="ja-JP" sz="1300" dirty="0" smtClean="0">
                <a:solidFill>
                  <a:schemeClr val="tx1"/>
                </a:solidFill>
                <a:latin typeface="Meiryo UI" panose="020B0604030504040204" pitchFamily="50" charset="-128"/>
                <a:ea typeface="Meiryo UI" panose="020B0604030504040204" pitchFamily="50" charset="-128"/>
              </a:rPr>
              <a:t>2022</a:t>
            </a:r>
            <a:r>
              <a:rPr lang="ja-JP" altLang="en-US" sz="1300" dirty="0" smtClean="0">
                <a:solidFill>
                  <a:schemeClr val="tx1"/>
                </a:solidFill>
                <a:latin typeface="Meiryo UI" panose="020B0604030504040204" pitchFamily="50" charset="-128"/>
                <a:ea typeface="Meiryo UI" panose="020B0604030504040204" pitchFamily="50" charset="-128"/>
              </a:rPr>
              <a:t>年</a:t>
            </a:r>
            <a:r>
              <a:rPr lang="en-US" altLang="ja-JP" sz="1300" dirty="0">
                <a:solidFill>
                  <a:schemeClr val="tx1"/>
                </a:solidFill>
                <a:latin typeface="Meiryo UI" panose="020B0604030504040204" pitchFamily="50" charset="-128"/>
                <a:ea typeface="Meiryo UI" panose="020B0604030504040204" pitchFamily="50" charset="-128"/>
              </a:rPr>
              <a:t>5</a:t>
            </a:r>
            <a:r>
              <a:rPr lang="ja-JP" altLang="en-US" sz="1300" dirty="0" smtClean="0">
                <a:solidFill>
                  <a:schemeClr val="tx1"/>
                </a:solidFill>
                <a:latin typeface="Meiryo UI" panose="020B0604030504040204" pitchFamily="50" charset="-128"/>
                <a:ea typeface="Meiryo UI" panose="020B0604030504040204" pitchFamily="50" charset="-128"/>
              </a:rPr>
              <a:t>月から</a:t>
            </a:r>
            <a:r>
              <a:rPr lang="en-US" altLang="ja-JP" sz="1300" dirty="0" smtClean="0">
                <a:solidFill>
                  <a:schemeClr val="tx1"/>
                </a:solidFill>
                <a:latin typeface="Meiryo UI" panose="020B0604030504040204" pitchFamily="50" charset="-128"/>
                <a:ea typeface="Meiryo UI" panose="020B0604030504040204" pitchFamily="50" charset="-128"/>
              </a:rPr>
              <a:t>4</a:t>
            </a:r>
            <a:r>
              <a:rPr lang="ja-JP" altLang="en-US" sz="1300" dirty="0" smtClean="0">
                <a:solidFill>
                  <a:schemeClr val="tx1"/>
                </a:solidFill>
                <a:latin typeface="Meiryo UI" panose="020B0604030504040204" pitchFamily="50" charset="-128"/>
                <a:ea typeface="Meiryo UI" panose="020B0604030504040204" pitchFamily="50" charset="-128"/>
              </a:rPr>
              <a:t>回目</a:t>
            </a:r>
            <a:r>
              <a:rPr lang="ja-JP" altLang="en-US" sz="1300" dirty="0">
                <a:solidFill>
                  <a:schemeClr val="tx1"/>
                </a:solidFill>
                <a:latin typeface="Meiryo UI" panose="020B0604030504040204" pitchFamily="50" charset="-128"/>
                <a:ea typeface="Meiryo UI" panose="020B0604030504040204" pitchFamily="50" charset="-128"/>
              </a:rPr>
              <a:t>接種が開始されている。</a:t>
            </a:r>
            <a:endParaRPr lang="en-US" altLang="ja-JP" sz="1300" dirty="0">
              <a:solidFill>
                <a:schemeClr val="tx1"/>
              </a:solidFill>
              <a:latin typeface="Meiryo UI" panose="020B0604030504040204" pitchFamily="50" charset="-128"/>
              <a:ea typeface="Meiryo UI" panose="020B0604030504040204" pitchFamily="50" charset="-128"/>
            </a:endParaRPr>
          </a:p>
        </p:txBody>
      </p:sp>
      <p:graphicFrame>
        <p:nvGraphicFramePr>
          <p:cNvPr id="5" name="表 4"/>
          <p:cNvGraphicFramePr>
            <a:graphicFrameLocks noGrp="1"/>
          </p:cNvGraphicFramePr>
          <p:nvPr>
            <p:extLst>
              <p:ext uri="{D42A27DB-BD31-4B8C-83A1-F6EECF244321}">
                <p14:modId xmlns:p14="http://schemas.microsoft.com/office/powerpoint/2010/main" val="457835528"/>
              </p:ext>
            </p:extLst>
          </p:nvPr>
        </p:nvGraphicFramePr>
        <p:xfrm>
          <a:off x="181893" y="1052736"/>
          <a:ext cx="8770243" cy="2667000"/>
        </p:xfrm>
        <a:graphic>
          <a:graphicData uri="http://schemas.openxmlformats.org/drawingml/2006/table">
            <a:tbl>
              <a:tblPr firstRow="1" bandRow="1">
                <a:tableStyleId>{5C22544A-7EE6-4342-B048-85BDC9FD1C3A}</a:tableStyleId>
              </a:tblPr>
              <a:tblGrid>
                <a:gridCol w="215883">
                  <a:extLst>
                    <a:ext uri="{9D8B030D-6E8A-4147-A177-3AD203B41FA5}">
                      <a16:colId xmlns:a16="http://schemas.microsoft.com/office/drawing/2014/main" val="2729247789"/>
                    </a:ext>
                  </a:extLst>
                </a:gridCol>
                <a:gridCol w="1710872">
                  <a:extLst>
                    <a:ext uri="{9D8B030D-6E8A-4147-A177-3AD203B41FA5}">
                      <a16:colId xmlns:a16="http://schemas.microsoft.com/office/drawing/2014/main" val="1471019222"/>
                    </a:ext>
                  </a:extLst>
                </a:gridCol>
                <a:gridCol w="1710872">
                  <a:extLst>
                    <a:ext uri="{9D8B030D-6E8A-4147-A177-3AD203B41FA5}">
                      <a16:colId xmlns:a16="http://schemas.microsoft.com/office/drawing/2014/main" val="136216359"/>
                    </a:ext>
                  </a:extLst>
                </a:gridCol>
                <a:gridCol w="1710872">
                  <a:extLst>
                    <a:ext uri="{9D8B030D-6E8A-4147-A177-3AD203B41FA5}">
                      <a16:colId xmlns:a16="http://schemas.microsoft.com/office/drawing/2014/main" val="1880476842"/>
                    </a:ext>
                  </a:extLst>
                </a:gridCol>
                <a:gridCol w="1710872">
                  <a:extLst>
                    <a:ext uri="{9D8B030D-6E8A-4147-A177-3AD203B41FA5}">
                      <a16:colId xmlns:a16="http://schemas.microsoft.com/office/drawing/2014/main" val="73036663"/>
                    </a:ext>
                  </a:extLst>
                </a:gridCol>
                <a:gridCol w="1710872">
                  <a:extLst>
                    <a:ext uri="{9D8B030D-6E8A-4147-A177-3AD203B41FA5}">
                      <a16:colId xmlns:a16="http://schemas.microsoft.com/office/drawing/2014/main" val="1961246605"/>
                    </a:ext>
                  </a:extLst>
                </a:gridCol>
              </a:tblGrid>
              <a:tr h="124098">
                <a:tc rowSpan="3" gridSpan="2">
                  <a:txBody>
                    <a:bodyPr/>
                    <a:lstStyle/>
                    <a:p>
                      <a:pPr algn="ctr"/>
                      <a:r>
                        <a:rPr lang="ja-JP" altLang="en-US" sz="1100" b="0" dirty="0">
                          <a:solidFill>
                            <a:schemeClr val="bg1"/>
                          </a:solidFill>
                          <a:latin typeface="Meiryo UI" panose="020B0604030504040204" pitchFamily="50" charset="-128"/>
                          <a:ea typeface="Meiryo UI" panose="020B0604030504040204" pitchFamily="50" charset="-128"/>
                        </a:rPr>
                        <a:t>大  阪  府</a:t>
                      </a:r>
                      <a:endParaRPr lang="en-US" altLang="ja-JP" sz="1100" b="0" dirty="0">
                        <a:solidFill>
                          <a:schemeClr val="bg1"/>
                        </a:solidFill>
                        <a:latin typeface="Meiryo UI" panose="020B0604030504040204" pitchFamily="50" charset="-128"/>
                        <a:ea typeface="Meiryo UI" panose="020B0604030504040204" pitchFamily="50" charset="-128"/>
                      </a:endParaRPr>
                    </a:p>
                    <a:p>
                      <a:pPr algn="ctr"/>
                      <a:r>
                        <a:rPr lang="ja-JP" altLang="en-US" sz="1100" b="0" dirty="0" smtClean="0">
                          <a:solidFill>
                            <a:schemeClr val="bg1"/>
                          </a:solidFill>
                          <a:latin typeface="Meiryo UI" panose="020B0604030504040204" pitchFamily="50" charset="-128"/>
                          <a:ea typeface="Meiryo UI" panose="020B0604030504040204" pitchFamily="50" charset="-128"/>
                        </a:rPr>
                        <a:t>（</a:t>
                      </a:r>
                      <a:r>
                        <a:rPr lang="en-US" altLang="ja-JP" sz="1100" b="0" dirty="0" smtClean="0">
                          <a:solidFill>
                            <a:schemeClr val="bg1"/>
                          </a:solidFill>
                          <a:latin typeface="Meiryo UI" panose="020B0604030504040204" pitchFamily="50" charset="-128"/>
                          <a:ea typeface="Meiryo UI" panose="020B0604030504040204" pitchFamily="50" charset="-128"/>
                        </a:rPr>
                        <a:t>2</a:t>
                      </a:r>
                      <a:r>
                        <a:rPr lang="ja-JP" altLang="en-US" sz="1100" b="0" dirty="0" smtClean="0">
                          <a:solidFill>
                            <a:schemeClr val="bg1"/>
                          </a:solidFill>
                          <a:latin typeface="Meiryo UI" panose="020B0604030504040204" pitchFamily="50" charset="-128"/>
                          <a:ea typeface="Meiryo UI" panose="020B0604030504040204" pitchFamily="50" charset="-128"/>
                        </a:rPr>
                        <a:t>月</a:t>
                      </a:r>
                      <a:r>
                        <a:rPr lang="en-US" altLang="ja-JP" sz="1100" b="0" dirty="0" smtClean="0">
                          <a:solidFill>
                            <a:schemeClr val="bg1"/>
                          </a:solidFill>
                          <a:latin typeface="Meiryo UI" panose="020B0604030504040204" pitchFamily="50" charset="-128"/>
                          <a:ea typeface="Meiryo UI" panose="020B0604030504040204" pitchFamily="50" charset="-128"/>
                        </a:rPr>
                        <a:t>12</a:t>
                      </a:r>
                      <a:r>
                        <a:rPr lang="ja-JP" altLang="en-US" sz="1100" b="0" dirty="0" smtClean="0">
                          <a:solidFill>
                            <a:schemeClr val="bg1"/>
                          </a:solidFill>
                          <a:latin typeface="Meiryo UI" panose="020B0604030504040204" pitchFamily="50" charset="-128"/>
                          <a:ea typeface="Meiryo UI" panose="020B0604030504040204" pitchFamily="50" charset="-128"/>
                        </a:rPr>
                        <a:t>日</a:t>
                      </a:r>
                      <a:r>
                        <a:rPr lang="ja-JP" altLang="en-US" sz="1100" b="0" dirty="0">
                          <a:solidFill>
                            <a:schemeClr val="bg1"/>
                          </a:solidFill>
                          <a:latin typeface="Meiryo UI" panose="020B0604030504040204" pitchFamily="50" charset="-128"/>
                          <a:ea typeface="Meiryo UI" panose="020B0604030504040204" pitchFamily="50" charset="-128"/>
                        </a:rPr>
                        <a:t>時点）</a:t>
                      </a:r>
                    </a:p>
                  </a:txBody>
                  <a:tcPr marT="0" marB="0" anchor="ctr">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tcPr>
                </a:tc>
                <a:tc rowSpan="3" hMerge="1">
                  <a:txBody>
                    <a:bodyPr/>
                    <a:lstStyle/>
                    <a:p>
                      <a:endParaRPr lang="ja-JP" altLang="en-US" sz="1050" b="0" dirty="0">
                        <a:solidFill>
                          <a:schemeClr val="bg1"/>
                        </a:solidFill>
                        <a:latin typeface="Meiryo UI" panose="020B0604030504040204" pitchFamily="50" charset="-128"/>
                        <a:ea typeface="Meiryo UI" panose="020B0604030504040204" pitchFamily="50" charset="-128"/>
                      </a:endParaRPr>
                    </a:p>
                  </a:txBody>
                  <a:tcPr marT="0" marB="0" anchor="ctr">
                    <a:lnL w="12700" cap="flat" cmpd="sng" algn="ctr">
                      <a:solidFill>
                        <a:schemeClr val="accent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accent1"/>
                      </a:solidFill>
                      <a:prstDash val="solid"/>
                      <a:round/>
                      <a:headEnd type="none" w="med" len="med"/>
                      <a:tailEnd type="none" w="med" len="med"/>
                    </a:lnB>
                  </a:tcPr>
                </a:tc>
                <a:tc rowSpan="2" gridSpan="2">
                  <a:txBody>
                    <a:bodyPr/>
                    <a:lstStyle/>
                    <a:p>
                      <a:pPr algn="ctr"/>
                      <a:r>
                        <a:rPr kumimoji="1" lang="ja-JP" altLang="en-US" sz="1100" b="0" dirty="0">
                          <a:solidFill>
                            <a:schemeClr val="bg1"/>
                          </a:solidFill>
                          <a:latin typeface="Meiryo UI" panose="020B0604030504040204" pitchFamily="50" charset="-128"/>
                          <a:ea typeface="Meiryo UI" panose="020B0604030504040204" pitchFamily="50" charset="-128"/>
                        </a:rPr>
                        <a:t>全       体</a:t>
                      </a:r>
                      <a:endParaRPr kumimoji="1" lang="en-US" altLang="ja-JP" sz="1100" b="0" dirty="0">
                        <a:solidFill>
                          <a:schemeClr val="bg1"/>
                        </a:solidFill>
                        <a:latin typeface="Meiryo UI" panose="020B0604030504040204" pitchFamily="50" charset="-128"/>
                        <a:ea typeface="Meiryo UI" panose="020B0604030504040204" pitchFamily="50" charset="-128"/>
                      </a:endParaRPr>
                    </a:p>
                  </a:txBody>
                  <a:tcPr marT="0" marB="0" anchor="ctr">
                    <a:lnL w="12700" cap="flat" cmpd="sng" algn="ctr">
                      <a:solidFill>
                        <a:schemeClr val="bg1"/>
                      </a:solidFill>
                      <a:prstDash val="solid"/>
                      <a:round/>
                      <a:headEnd type="none" w="med" len="med"/>
                      <a:tailEnd type="none" w="med" len="med"/>
                    </a:lnL>
                    <a:lnR w="12700" cap="flat" cmpd="sng" algn="ctr">
                      <a:solidFill>
                        <a:schemeClr val="accent1"/>
                      </a:solidFill>
                      <a:prstDash val="solid"/>
                      <a:round/>
                      <a:headEnd type="none" w="med" len="med"/>
                      <a:tailEnd type="none" w="med" len="med"/>
                    </a:lnR>
                    <a:lnB w="12700" cap="flat" cmpd="sng" algn="ctr">
                      <a:solidFill>
                        <a:schemeClr val="bg1"/>
                      </a:solidFill>
                      <a:prstDash val="solid"/>
                      <a:round/>
                      <a:headEnd type="none" w="med" len="med"/>
                      <a:tailEnd type="none" w="med" len="med"/>
                    </a:lnB>
                  </a:tcPr>
                </a:tc>
                <a:tc rowSpan="2" hMerge="1">
                  <a:txBody>
                    <a:bodyPr/>
                    <a:lstStyle/>
                    <a:p>
                      <a:endParaRPr kumimoji="1" lang="ja-JP" altLang="en-US" sz="1050" b="0" dirty="0">
                        <a:solidFill>
                          <a:schemeClr val="bg1"/>
                        </a:solidFill>
                      </a:endParaRPr>
                    </a:p>
                  </a:txBody>
                  <a:tcPr anchor="ctr"/>
                </a:tc>
                <a:tc>
                  <a:txBody>
                    <a:bodyPr/>
                    <a:lstStyle/>
                    <a:p>
                      <a:pPr>
                        <a:lnSpc>
                          <a:spcPct val="100000"/>
                        </a:lnSpc>
                      </a:pPr>
                      <a:endParaRPr kumimoji="1" lang="ja-JP" altLang="en-US" sz="1000" b="0" dirty="0">
                        <a:solidFill>
                          <a:schemeClr val="bg1"/>
                        </a:solidFill>
                        <a:latin typeface="Meiryo UI" panose="020B0604030504040204" pitchFamily="50" charset="-128"/>
                        <a:ea typeface="Meiryo UI" panose="020B0604030504040204" pitchFamily="50" charset="-128"/>
                      </a:endParaRPr>
                    </a:p>
                  </a:txBody>
                  <a:tcPr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B w="12700" cap="flat" cmpd="sng" algn="ctr">
                      <a:solidFill>
                        <a:schemeClr val="bg1"/>
                      </a:solidFill>
                      <a:prstDash val="solid"/>
                      <a:round/>
                      <a:headEnd type="none" w="med" len="med"/>
                      <a:tailEnd type="none" w="med" len="med"/>
                    </a:lnB>
                  </a:tcPr>
                </a:tc>
                <a:tc>
                  <a:txBody>
                    <a:bodyPr/>
                    <a:lstStyle/>
                    <a:p>
                      <a:pPr>
                        <a:lnSpc>
                          <a:spcPct val="100000"/>
                        </a:lnSpc>
                      </a:pPr>
                      <a:endParaRPr kumimoji="1" lang="ja-JP" altLang="en-US" sz="1000" b="0" dirty="0">
                        <a:solidFill>
                          <a:schemeClr val="bg1"/>
                        </a:solidFill>
                        <a:latin typeface="Meiryo UI" panose="020B0604030504040204" pitchFamily="50" charset="-128"/>
                        <a:ea typeface="Meiryo UI" panose="020B0604030504040204" pitchFamily="50" charset="-128"/>
                      </a:endParaRPr>
                    </a:p>
                  </a:txBody>
                  <a:tcPr marT="0" marB="0" anchor="ctr">
                    <a:lnL w="12700" cap="flat" cmpd="sng" algn="ctr">
                      <a:solidFill>
                        <a:schemeClr val="accent1"/>
                      </a:solidFill>
                      <a:prstDash val="solid"/>
                      <a:round/>
                      <a:headEnd type="none" w="med" len="med"/>
                      <a:tailEnd type="none" w="med" len="med"/>
                    </a:lnL>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884107079"/>
                  </a:ext>
                </a:extLst>
              </a:tr>
              <a:tr h="136508">
                <a:tc gridSpan="2" vMerge="1">
                  <a:txBody>
                    <a:bodyPr/>
                    <a:lstStyle/>
                    <a:p>
                      <a:endParaRPr lang="ja-JP" altLang="en-US" sz="1050" b="0" dirty="0">
                        <a:solidFill>
                          <a:schemeClr val="bg1"/>
                        </a:solidFill>
                        <a:latin typeface="Meiryo UI" panose="020B0604030504040204" pitchFamily="50" charset="-128"/>
                        <a:ea typeface="Meiryo UI" panose="020B0604030504040204" pitchFamily="50" charset="-128"/>
                      </a:endParaRPr>
                    </a:p>
                  </a:txBody>
                  <a:tcPr marT="0" marB="0" anchor="ctr">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solidFill>
                  </a:tcPr>
                </a:tc>
                <a:tc hMerge="1" vMerge="1">
                  <a:txBody>
                    <a:bodyPr/>
                    <a:lstStyle/>
                    <a:p>
                      <a:pPr algn="ctr"/>
                      <a:endParaRPr lang="ja-JP" altLang="en-US" sz="1200" b="0" dirty="0">
                        <a:solidFill>
                          <a:schemeClr val="bg1"/>
                        </a:solidFill>
                        <a:latin typeface="Meiryo UI" panose="020B0604030504040204" pitchFamily="50" charset="-128"/>
                        <a:ea typeface="Meiryo UI" panose="020B0604030504040204" pitchFamily="50" charset="-128"/>
                      </a:endParaRPr>
                    </a:p>
                  </a:txBody>
                  <a:tcPr marT="0" marB="0" anchor="ctr">
                    <a:lnL w="12700" cap="flat" cmpd="sng" algn="ctr">
                      <a:solidFill>
                        <a:schemeClr val="accent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solidFill>
                  </a:tcPr>
                </a:tc>
                <a:tc gridSpan="2" vMerge="1">
                  <a:txBody>
                    <a:bodyPr/>
                    <a:lstStyle/>
                    <a:p>
                      <a:endParaRPr kumimoji="1" lang="ja-JP" altLang="en-US" sz="1050" b="0" dirty="0">
                        <a:solidFill>
                          <a:schemeClr val="bg1"/>
                        </a:solidFill>
                      </a:endParaRPr>
                    </a:p>
                  </a:txBody>
                  <a:tcPr anchor="ctr">
                    <a:solidFill>
                      <a:schemeClr val="accent1"/>
                    </a:solidFill>
                  </a:tcPr>
                </a:tc>
                <a:tc hMerge="1" vMerge="1">
                  <a:txBody>
                    <a:bodyPr/>
                    <a:lstStyle/>
                    <a:p>
                      <a:endParaRPr kumimoji="1" lang="ja-JP" altLang="en-US" sz="1050" b="0" dirty="0">
                        <a:solidFill>
                          <a:schemeClr val="bg1"/>
                        </a:solidFill>
                      </a:endParaRPr>
                    </a:p>
                  </a:txBody>
                  <a:tcPr anchor="ctr">
                    <a:solidFill>
                      <a:schemeClr val="accent1"/>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0" dirty="0">
                          <a:solidFill>
                            <a:schemeClr val="bg1"/>
                          </a:solidFill>
                          <a:latin typeface="Meiryo UI" panose="020B0604030504040204" pitchFamily="50" charset="-128"/>
                          <a:ea typeface="Meiryo UI" panose="020B0604030504040204" pitchFamily="50" charset="-128"/>
                        </a:rPr>
                        <a:t>うち高齢者（</a:t>
                      </a:r>
                      <a:r>
                        <a:rPr kumimoji="1" lang="en-US" altLang="ja-JP" sz="1100" b="0" dirty="0">
                          <a:solidFill>
                            <a:schemeClr val="bg1"/>
                          </a:solidFill>
                          <a:latin typeface="Meiryo UI" panose="020B0604030504040204" pitchFamily="50" charset="-128"/>
                          <a:ea typeface="Meiryo UI" panose="020B0604030504040204" pitchFamily="50" charset="-128"/>
                        </a:rPr>
                        <a:t>65</a:t>
                      </a:r>
                      <a:r>
                        <a:rPr kumimoji="1" lang="ja-JP" altLang="en-US" sz="1100" b="0" dirty="0">
                          <a:solidFill>
                            <a:schemeClr val="bg1"/>
                          </a:solidFill>
                          <a:latin typeface="Meiryo UI" panose="020B0604030504040204" pitchFamily="50" charset="-128"/>
                          <a:ea typeface="Meiryo UI" panose="020B0604030504040204" pitchFamily="50" charset="-128"/>
                        </a:rPr>
                        <a:t>歳以上）</a:t>
                      </a:r>
                    </a:p>
                  </a:txBody>
                  <a:tcPr marT="0" marB="0"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hMerge="1">
                  <a:txBody>
                    <a:bodyPr/>
                    <a:lstStyle/>
                    <a:p>
                      <a:endParaRPr kumimoji="1" lang="ja-JP" altLang="en-US" sz="1050" b="0" dirty="0">
                        <a:solidFill>
                          <a:schemeClr val="bg1"/>
                        </a:solidFill>
                      </a:endParaRPr>
                    </a:p>
                  </a:txBody>
                  <a:tcPr anchor="ctr">
                    <a:solidFill>
                      <a:schemeClr val="accent1"/>
                    </a:solidFill>
                  </a:tcPr>
                </a:tc>
                <a:extLst>
                  <a:ext uri="{0D108BD9-81ED-4DB2-BD59-A6C34878D82A}">
                    <a16:rowId xmlns:a16="http://schemas.microsoft.com/office/drawing/2014/main" val="3482815949"/>
                  </a:ext>
                </a:extLst>
              </a:tr>
              <a:tr h="273016">
                <a:tc gridSpan="2" vMerge="1">
                  <a:txBody>
                    <a:bodyPr/>
                    <a:lstStyle/>
                    <a:p>
                      <a:endParaRPr lang="ja-JP" altLang="en-US" sz="1050" b="0" dirty="0">
                        <a:solidFill>
                          <a:schemeClr val="bg1"/>
                        </a:solidFill>
                        <a:latin typeface="Meiryo UI" panose="020B0604030504040204" pitchFamily="50" charset="-128"/>
                        <a:ea typeface="Meiryo UI" panose="020B0604030504040204" pitchFamily="50" charset="-128"/>
                      </a:endParaRPr>
                    </a:p>
                  </a:txBody>
                  <a:tcPr marT="0" marB="0" anchor="ctr">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hMerge="1" vMerge="1">
                  <a:txBody>
                    <a:bodyPr/>
                    <a:lstStyle/>
                    <a:p>
                      <a:endParaRPr lang="ja-JP" altLang="en-US" sz="1200" b="0" dirty="0">
                        <a:solidFill>
                          <a:schemeClr val="bg1"/>
                        </a:solidFill>
                        <a:latin typeface="Meiryo UI" panose="020B0604030504040204" pitchFamily="50" charset="-128"/>
                        <a:ea typeface="Meiryo UI" panose="020B0604030504040204" pitchFamily="50" charset="-128"/>
                      </a:endParaRPr>
                    </a:p>
                  </a:txBody>
                  <a:tcPr marT="0" marB="0" anchor="ctr">
                    <a:lnL w="12700" cap="flat" cmpd="sng" algn="ctr">
                      <a:solidFill>
                        <a:schemeClr val="accent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algn="ctr"/>
                      <a:r>
                        <a:rPr kumimoji="1" lang="ja-JP" altLang="en-US" sz="1100" b="0" dirty="0">
                          <a:solidFill>
                            <a:schemeClr val="bg1"/>
                          </a:solidFill>
                          <a:latin typeface="Meiryo UI" panose="020B0604030504040204" pitchFamily="50" charset="-128"/>
                          <a:ea typeface="Meiryo UI" panose="020B0604030504040204" pitchFamily="50" charset="-128"/>
                        </a:rPr>
                        <a:t>回</a:t>
                      </a:r>
                      <a:r>
                        <a:rPr kumimoji="1" lang="ja-JP" altLang="en-US" sz="1100" b="0" baseline="0" dirty="0">
                          <a:solidFill>
                            <a:schemeClr val="bg1"/>
                          </a:solidFill>
                          <a:latin typeface="Meiryo UI" panose="020B0604030504040204" pitchFamily="50" charset="-128"/>
                          <a:ea typeface="Meiryo UI" panose="020B0604030504040204" pitchFamily="50" charset="-128"/>
                        </a:rPr>
                        <a:t>   </a:t>
                      </a:r>
                      <a:r>
                        <a:rPr kumimoji="1" lang="ja-JP" altLang="en-US" sz="1100" b="0" dirty="0">
                          <a:solidFill>
                            <a:schemeClr val="bg1"/>
                          </a:solidFill>
                          <a:latin typeface="Meiryo UI" panose="020B0604030504040204" pitchFamily="50" charset="-128"/>
                          <a:ea typeface="Meiryo UI" panose="020B0604030504040204" pitchFamily="50" charset="-128"/>
                        </a:rPr>
                        <a:t>数</a:t>
                      </a:r>
                    </a:p>
                  </a:txBody>
                  <a:tcPr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chemeClr val="accent1"/>
                    </a:solidFill>
                  </a:tcPr>
                </a:tc>
                <a:tc>
                  <a:txBody>
                    <a:bodyPr/>
                    <a:lstStyle/>
                    <a:p>
                      <a:pPr algn="ctr"/>
                      <a:r>
                        <a:rPr kumimoji="1" lang="ja-JP" altLang="en-US" sz="1100" b="0" dirty="0">
                          <a:solidFill>
                            <a:schemeClr val="bg1"/>
                          </a:solidFill>
                          <a:latin typeface="Meiryo UI" panose="020B0604030504040204" pitchFamily="50" charset="-128"/>
                          <a:ea typeface="Meiryo UI" panose="020B0604030504040204" pitchFamily="50" charset="-128"/>
                        </a:rPr>
                        <a:t>接種率</a:t>
                      </a:r>
                      <a:endParaRPr kumimoji="1" lang="en-US" altLang="ja-JP" sz="1100" b="0" dirty="0">
                        <a:solidFill>
                          <a:schemeClr val="bg1"/>
                        </a:solidFill>
                        <a:latin typeface="Meiryo UI" panose="020B0604030504040204" pitchFamily="50" charset="-128"/>
                        <a:ea typeface="Meiryo UI" panose="020B0604030504040204" pitchFamily="50" charset="-128"/>
                      </a:endParaRPr>
                    </a:p>
                    <a:p>
                      <a:pPr algn="ctr"/>
                      <a:r>
                        <a:rPr kumimoji="1" lang="ja-JP" altLang="en-US" sz="1100" b="0" dirty="0">
                          <a:solidFill>
                            <a:schemeClr val="bg1"/>
                          </a:solidFill>
                          <a:latin typeface="Meiryo UI" panose="020B0604030504040204" pitchFamily="50" charset="-128"/>
                          <a:ea typeface="Meiryo UI" panose="020B0604030504040204" pitchFamily="50" charset="-128"/>
                        </a:rPr>
                        <a:t>（</a:t>
                      </a:r>
                      <a:r>
                        <a:rPr kumimoji="1" lang="ja-JP" altLang="en-US" sz="1100" b="0" dirty="0" smtClean="0">
                          <a:solidFill>
                            <a:schemeClr val="bg1"/>
                          </a:solidFill>
                          <a:latin typeface="Meiryo UI" panose="020B0604030504040204" pitchFamily="50" charset="-128"/>
                          <a:ea typeface="Meiryo UI" panose="020B0604030504040204" pitchFamily="50" charset="-128"/>
                        </a:rPr>
                        <a:t>うち</a:t>
                      </a:r>
                      <a:r>
                        <a:rPr kumimoji="1" lang="en-US" altLang="ja-JP" sz="1100" b="0" dirty="0" smtClean="0">
                          <a:solidFill>
                            <a:schemeClr val="bg1"/>
                          </a:solidFill>
                          <a:latin typeface="Meiryo UI" panose="020B0604030504040204" pitchFamily="50" charset="-128"/>
                          <a:ea typeface="Meiryo UI" panose="020B0604030504040204" pitchFamily="50" charset="-128"/>
                        </a:rPr>
                        <a:t>5</a:t>
                      </a:r>
                      <a:r>
                        <a:rPr kumimoji="1" lang="ja-JP" altLang="en-US" sz="1100" b="0" dirty="0" smtClean="0">
                          <a:solidFill>
                            <a:schemeClr val="bg1"/>
                          </a:solidFill>
                          <a:latin typeface="Meiryo UI" panose="020B0604030504040204" pitchFamily="50" charset="-128"/>
                          <a:ea typeface="Meiryo UI" panose="020B0604030504040204" pitchFamily="50" charset="-128"/>
                        </a:rPr>
                        <a:t>歳以上</a:t>
                      </a:r>
                      <a:r>
                        <a:rPr kumimoji="1" lang="en-US" altLang="ja-JP" sz="1100" b="0" dirty="0" smtClean="0">
                          <a:solidFill>
                            <a:schemeClr val="bg1"/>
                          </a:solidFill>
                          <a:latin typeface="Meiryo UI" panose="020B0604030504040204" pitchFamily="50" charset="-128"/>
                          <a:ea typeface="Meiryo UI" panose="020B0604030504040204" pitchFamily="50" charset="-128"/>
                        </a:rPr>
                        <a:t>*1</a:t>
                      </a:r>
                      <a:r>
                        <a:rPr kumimoji="1" lang="ja-JP" altLang="en-US" sz="1100" b="0" dirty="0" smtClean="0">
                          <a:solidFill>
                            <a:schemeClr val="bg1"/>
                          </a:solidFill>
                          <a:latin typeface="Meiryo UI" panose="020B0604030504040204" pitchFamily="50" charset="-128"/>
                          <a:ea typeface="Meiryo UI" panose="020B0604030504040204" pitchFamily="50" charset="-128"/>
                        </a:rPr>
                        <a:t>）</a:t>
                      </a:r>
                      <a:endParaRPr kumimoji="1" lang="ja-JP" altLang="en-US" sz="1100" b="0" dirty="0">
                        <a:solidFill>
                          <a:schemeClr val="bg1"/>
                        </a:solidFill>
                        <a:latin typeface="Meiryo UI" panose="020B0604030504040204" pitchFamily="50" charset="-128"/>
                        <a:ea typeface="Meiryo UI" panose="020B0604030504040204" pitchFamily="50" charset="-128"/>
                      </a:endParaRPr>
                    </a:p>
                  </a:txBody>
                  <a:tcPr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chemeClr val="accent1"/>
                    </a:solidFill>
                  </a:tcPr>
                </a:tc>
                <a:tc>
                  <a:txBody>
                    <a:bodyPr/>
                    <a:lstStyle/>
                    <a:p>
                      <a:pPr algn="ctr"/>
                      <a:r>
                        <a:rPr kumimoji="1" lang="ja-JP" altLang="en-US" sz="1100" b="0" dirty="0">
                          <a:solidFill>
                            <a:schemeClr val="bg1"/>
                          </a:solidFill>
                          <a:latin typeface="Meiryo UI" panose="020B0604030504040204" pitchFamily="50" charset="-128"/>
                          <a:ea typeface="Meiryo UI" panose="020B0604030504040204" pitchFamily="50" charset="-128"/>
                        </a:rPr>
                        <a:t>回   数</a:t>
                      </a:r>
                    </a:p>
                  </a:txBody>
                  <a:tcPr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chemeClr val="accent1"/>
                    </a:solidFill>
                  </a:tcPr>
                </a:tc>
                <a:tc>
                  <a:txBody>
                    <a:bodyPr/>
                    <a:lstStyle/>
                    <a:p>
                      <a:pPr algn="ctr"/>
                      <a:r>
                        <a:rPr kumimoji="1" lang="ja-JP" altLang="en-US" sz="1100" b="0" dirty="0">
                          <a:solidFill>
                            <a:schemeClr val="bg1"/>
                          </a:solidFill>
                          <a:latin typeface="Meiryo UI" panose="020B0604030504040204" pitchFamily="50" charset="-128"/>
                          <a:ea typeface="Meiryo UI" panose="020B0604030504040204" pitchFamily="50" charset="-128"/>
                        </a:rPr>
                        <a:t>接種率</a:t>
                      </a:r>
                    </a:p>
                  </a:txBody>
                  <a:tcPr marT="0" marB="0"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solidFill>
                      <a:schemeClr val="accent1"/>
                    </a:solidFill>
                  </a:tcPr>
                </a:tc>
                <a:extLst>
                  <a:ext uri="{0D108BD9-81ED-4DB2-BD59-A6C34878D82A}">
                    <a16:rowId xmlns:a16="http://schemas.microsoft.com/office/drawing/2014/main" val="4150161449"/>
                  </a:ext>
                </a:extLst>
              </a:tr>
              <a:tr h="335280">
                <a:tc>
                  <a:txBody>
                    <a:bodyPr/>
                    <a:lstStyle/>
                    <a:p>
                      <a:endParaRPr lang="ja-JP" altLang="en-US" sz="1000" dirty="0">
                        <a:solidFill>
                          <a:schemeClr val="bg1"/>
                        </a:solidFill>
                        <a:latin typeface="Meiryo UI" panose="020B0604030504040204" pitchFamily="50" charset="-128"/>
                        <a:ea typeface="Meiryo UI" panose="020B0604030504040204" pitchFamily="50" charset="-128"/>
                      </a:endParaRPr>
                    </a:p>
                  </a:txBody>
                  <a:tcPr marT="0" marB="0" anchor="ctr">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solidFill>
                  </a:tcPr>
                </a:tc>
                <a:tc>
                  <a:txBody>
                    <a:bodyPr/>
                    <a:lstStyle/>
                    <a:p>
                      <a:pPr algn="ctr"/>
                      <a:r>
                        <a:rPr lang="ja-JP" altLang="en-US" sz="1100" dirty="0">
                          <a:solidFill>
                            <a:schemeClr val="bg1"/>
                          </a:solidFill>
                          <a:latin typeface="Meiryo UI" panose="020B0604030504040204" pitchFamily="50" charset="-128"/>
                          <a:ea typeface="Meiryo UI" panose="020B0604030504040204" pitchFamily="50" charset="-128"/>
                        </a:rPr>
                        <a:t>合       計</a:t>
                      </a:r>
                    </a:p>
                  </a:txBody>
                  <a:tcPr marT="0" marB="0" anchor="ctr">
                    <a:lnL w="12700" cap="flat" cmpd="sng" algn="ctr">
                      <a:solidFill>
                        <a:schemeClr val="accent1"/>
                      </a:solidFill>
                      <a:prstDash val="solid"/>
                      <a:round/>
                      <a:headEnd type="none" w="med" len="med"/>
                      <a:tailEnd type="none" w="med" len="med"/>
                    </a:lnL>
                    <a:lnT w="12700" cap="flat" cmpd="sng" algn="ctr">
                      <a:solidFill>
                        <a:schemeClr val="bg1"/>
                      </a:solidFill>
                      <a:prstDash val="solid"/>
                      <a:round/>
                      <a:headEnd type="none" w="med" len="med"/>
                      <a:tailEnd type="none" w="med" len="med"/>
                    </a:lnT>
                    <a:solidFill>
                      <a:schemeClr val="accent1"/>
                    </a:solidFill>
                  </a:tcPr>
                </a:tc>
                <a:tc>
                  <a:txBody>
                    <a:bodyPr/>
                    <a:lstStyle/>
                    <a:p>
                      <a:pPr algn="ctr"/>
                      <a:r>
                        <a:rPr kumimoji="1" lang="en-US" altLang="ja-JP" sz="1100" dirty="0" smtClean="0">
                          <a:latin typeface="Meiryo UI" panose="020B0604030504040204" pitchFamily="50" charset="-128"/>
                          <a:ea typeface="Meiryo UI" panose="020B0604030504040204" pitchFamily="50" charset="-128"/>
                        </a:rPr>
                        <a:t>24,101,198</a:t>
                      </a:r>
                      <a:endParaRPr kumimoji="1" lang="ja-JP" altLang="en-US" sz="1100" dirty="0">
                        <a:latin typeface="Meiryo UI" panose="020B0604030504040204" pitchFamily="50" charset="-128"/>
                        <a:ea typeface="Meiryo UI" panose="020B0604030504040204" pitchFamily="50" charset="-128"/>
                      </a:endParaRPr>
                    </a:p>
                  </a:txBody>
                  <a:tcPr marT="0" marB="0" anchor="ctr"/>
                </a:tc>
                <a:tc>
                  <a:txBody>
                    <a:bodyPr/>
                    <a:lstStyle/>
                    <a:p>
                      <a:pPr algn="ctr"/>
                      <a:r>
                        <a:rPr kumimoji="1" lang="ja-JP" altLang="en-US" sz="1100" dirty="0">
                          <a:latin typeface="Meiryo UI" panose="020B0604030504040204" pitchFamily="50" charset="-128"/>
                          <a:ea typeface="Meiryo UI" panose="020B0604030504040204" pitchFamily="50" charset="-128"/>
                        </a:rPr>
                        <a:t>ー</a:t>
                      </a:r>
                    </a:p>
                  </a:txBody>
                  <a:tcPr marT="0" marB="0" anchor="ctr"/>
                </a:tc>
                <a:tc>
                  <a:txBody>
                    <a:bodyPr/>
                    <a:lstStyle/>
                    <a:p>
                      <a:pPr algn="ctr"/>
                      <a:r>
                        <a:rPr kumimoji="1" lang="en-US" altLang="ja-JP" sz="1100" dirty="0" smtClean="0">
                          <a:latin typeface="Meiryo UI" panose="020B0604030504040204" pitchFamily="50" charset="-128"/>
                          <a:ea typeface="Meiryo UI" panose="020B0604030504040204" pitchFamily="50" charset="-128"/>
                        </a:rPr>
                        <a:t>9,925,122</a:t>
                      </a:r>
                      <a:endParaRPr kumimoji="1" lang="ja-JP" altLang="en-US" sz="1100" dirty="0">
                        <a:latin typeface="Meiryo UI" panose="020B0604030504040204" pitchFamily="50" charset="-128"/>
                        <a:ea typeface="Meiryo UI" panose="020B0604030504040204" pitchFamily="50" charset="-128"/>
                      </a:endParaRPr>
                    </a:p>
                  </a:txBody>
                  <a:tcPr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dirty="0">
                          <a:latin typeface="Meiryo UI" panose="020B0604030504040204" pitchFamily="50" charset="-128"/>
                          <a:ea typeface="Meiryo UI" panose="020B0604030504040204" pitchFamily="50" charset="-128"/>
                        </a:rPr>
                        <a:t>ー</a:t>
                      </a:r>
                    </a:p>
                  </a:txBody>
                  <a:tcPr marT="0" marB="0" anchor="ctr"/>
                </a:tc>
                <a:extLst>
                  <a:ext uri="{0D108BD9-81ED-4DB2-BD59-A6C34878D82A}">
                    <a16:rowId xmlns:a16="http://schemas.microsoft.com/office/drawing/2014/main" val="628987387"/>
                  </a:ext>
                </a:extLst>
              </a:tr>
              <a:tr h="335280">
                <a:tc>
                  <a:txBody>
                    <a:bodyPr/>
                    <a:lstStyle/>
                    <a:p>
                      <a:endParaRPr lang="ja-JP" altLang="en-US" sz="1000" dirty="0">
                        <a:solidFill>
                          <a:schemeClr val="bg1"/>
                        </a:solidFill>
                        <a:latin typeface="Meiryo UI" panose="020B0604030504040204" pitchFamily="50" charset="-128"/>
                        <a:ea typeface="Meiryo UI" panose="020B0604030504040204" pitchFamily="50" charset="-128"/>
                      </a:endParaRPr>
                    </a:p>
                  </a:txBody>
                  <a:tcPr marT="0"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solidFill>
                  </a:tcPr>
                </a:tc>
                <a:tc>
                  <a:txBody>
                    <a:bodyPr/>
                    <a:lstStyle/>
                    <a:p>
                      <a:pPr algn="ctr"/>
                      <a:r>
                        <a:rPr lang="ja-JP" altLang="en-US" sz="1100" dirty="0">
                          <a:solidFill>
                            <a:schemeClr val="bg1"/>
                          </a:solidFill>
                          <a:latin typeface="Meiryo UI" panose="020B0604030504040204" pitchFamily="50" charset="-128"/>
                          <a:ea typeface="Meiryo UI" panose="020B0604030504040204" pitchFamily="50" charset="-128"/>
                        </a:rPr>
                        <a:t>１回接種者</a:t>
                      </a:r>
                    </a:p>
                  </a:txBody>
                  <a:tcPr marT="0" marB="0" anchor="ctr">
                    <a:solidFill>
                      <a:schemeClr val="accent1"/>
                    </a:solidFill>
                  </a:tcPr>
                </a:tc>
                <a:tc>
                  <a:txBody>
                    <a:bodyPr/>
                    <a:lstStyle/>
                    <a:p>
                      <a:pPr algn="ctr"/>
                      <a:r>
                        <a:rPr kumimoji="1" lang="ja-JP" altLang="en-US" sz="1100" dirty="0">
                          <a:latin typeface="Meiryo UI" panose="020B0604030504040204" pitchFamily="50" charset="-128"/>
                          <a:ea typeface="Meiryo UI" panose="020B0604030504040204" pitchFamily="50" charset="-128"/>
                        </a:rPr>
                        <a:t>　</a:t>
                      </a:r>
                      <a:r>
                        <a:rPr kumimoji="1" lang="en-US" altLang="ja-JP" sz="1100" dirty="0" smtClean="0">
                          <a:latin typeface="Meiryo UI" panose="020B0604030504040204" pitchFamily="50" charset="-128"/>
                          <a:ea typeface="Meiryo UI" panose="020B0604030504040204" pitchFamily="50" charset="-128"/>
                        </a:rPr>
                        <a:t>6,765,702</a:t>
                      </a:r>
                    </a:p>
                  </a:txBody>
                  <a:tcPr marT="0" marB="0" anchor="ctr"/>
                </a:tc>
                <a:tc>
                  <a:txBody>
                    <a:bodyPr/>
                    <a:lstStyle/>
                    <a:p>
                      <a:pPr algn="ctr"/>
                      <a:r>
                        <a:rPr kumimoji="1" lang="en-US" altLang="ja-JP" sz="1100" dirty="0" smtClean="0">
                          <a:latin typeface="Meiryo UI" panose="020B0604030504040204" pitchFamily="50" charset="-128"/>
                          <a:ea typeface="Meiryo UI" panose="020B0604030504040204" pitchFamily="50" charset="-128"/>
                        </a:rPr>
                        <a:t>76.9</a:t>
                      </a:r>
                      <a:r>
                        <a:rPr kumimoji="1" lang="ja-JP" altLang="en-US" sz="1100" dirty="0" smtClean="0">
                          <a:latin typeface="Meiryo UI" panose="020B0604030504040204" pitchFamily="50" charset="-128"/>
                          <a:ea typeface="Meiryo UI" panose="020B0604030504040204" pitchFamily="50" charset="-128"/>
                        </a:rPr>
                        <a:t>％</a:t>
                      </a:r>
                      <a:endParaRPr kumimoji="1" lang="en-US" altLang="ja-JP" sz="1100" dirty="0" smtClean="0">
                        <a:latin typeface="Meiryo UI" panose="020B0604030504040204" pitchFamily="50" charset="-128"/>
                        <a:ea typeface="Meiryo UI" panose="020B0604030504040204" pitchFamily="50" charset="-128"/>
                      </a:endParaRPr>
                    </a:p>
                    <a:p>
                      <a:pPr algn="ctr"/>
                      <a:r>
                        <a:rPr kumimoji="1" lang="ja-JP" altLang="en-US" sz="1100" dirty="0" smtClean="0">
                          <a:latin typeface="Meiryo UI" panose="020B0604030504040204" pitchFamily="50" charset="-128"/>
                          <a:ea typeface="Meiryo UI" panose="020B0604030504040204" pitchFamily="50" charset="-128"/>
                        </a:rPr>
                        <a:t>（</a:t>
                      </a:r>
                      <a:r>
                        <a:rPr kumimoji="1" lang="en-US" altLang="ja-JP" sz="1100" dirty="0" smtClean="0">
                          <a:latin typeface="Meiryo UI" panose="020B0604030504040204" pitchFamily="50" charset="-128"/>
                          <a:ea typeface="Meiryo UI" panose="020B0604030504040204" pitchFamily="50" charset="-128"/>
                        </a:rPr>
                        <a:t>79.7</a:t>
                      </a:r>
                      <a:r>
                        <a:rPr kumimoji="1" lang="ja-JP" altLang="en-US" sz="1100" dirty="0" smtClean="0">
                          <a:latin typeface="Meiryo UI" panose="020B0604030504040204" pitchFamily="50" charset="-128"/>
                          <a:ea typeface="Meiryo UI" panose="020B0604030504040204" pitchFamily="50" charset="-128"/>
                        </a:rPr>
                        <a:t>％</a:t>
                      </a:r>
                      <a:r>
                        <a:rPr kumimoji="1" lang="ja-JP" altLang="en-US" sz="1100" dirty="0">
                          <a:latin typeface="Meiryo UI" panose="020B0604030504040204" pitchFamily="50" charset="-128"/>
                          <a:ea typeface="Meiryo UI" panose="020B0604030504040204" pitchFamily="50" charset="-128"/>
                        </a:rPr>
                        <a:t>）</a:t>
                      </a:r>
                    </a:p>
                  </a:txBody>
                  <a:tcPr marT="0" marB="0" anchor="ctr"/>
                </a:tc>
                <a:tc>
                  <a:txBody>
                    <a:bodyPr/>
                    <a:lstStyle/>
                    <a:p>
                      <a:pPr algn="ctr"/>
                      <a:r>
                        <a:rPr kumimoji="1" lang="en-US" altLang="ja-JP" sz="1100" dirty="0" smtClean="0">
                          <a:latin typeface="Meiryo UI" panose="020B0604030504040204" pitchFamily="50" charset="-128"/>
                          <a:ea typeface="Meiryo UI" panose="020B0604030504040204" pitchFamily="50" charset="-128"/>
                        </a:rPr>
                        <a:t>2,217,119</a:t>
                      </a:r>
                      <a:endParaRPr kumimoji="1" lang="ja-JP" altLang="en-US" sz="1100" dirty="0">
                        <a:latin typeface="Meiryo UI" panose="020B0604030504040204" pitchFamily="50" charset="-128"/>
                        <a:ea typeface="Meiryo UI" panose="020B0604030504040204" pitchFamily="50" charset="-128"/>
                      </a:endParaRPr>
                    </a:p>
                  </a:txBody>
                  <a:tcPr marT="0" marB="0" anchor="ctr"/>
                </a:tc>
                <a:tc>
                  <a:txBody>
                    <a:bodyPr/>
                    <a:lstStyle/>
                    <a:p>
                      <a:pPr algn="ctr"/>
                      <a:r>
                        <a:rPr kumimoji="1" lang="en-US" altLang="ja-JP" sz="1100" dirty="0" smtClean="0">
                          <a:latin typeface="Meiryo UI" panose="020B0604030504040204" pitchFamily="50" charset="-128"/>
                          <a:ea typeface="Meiryo UI" panose="020B0604030504040204" pitchFamily="50" charset="-128"/>
                        </a:rPr>
                        <a:t>93.0</a:t>
                      </a:r>
                      <a:r>
                        <a:rPr kumimoji="1" lang="ja-JP" altLang="en-US" sz="1100" dirty="0" smtClean="0">
                          <a:latin typeface="Meiryo UI" panose="020B0604030504040204" pitchFamily="50" charset="-128"/>
                          <a:ea typeface="Meiryo UI" panose="020B0604030504040204" pitchFamily="50" charset="-128"/>
                        </a:rPr>
                        <a:t>％</a:t>
                      </a:r>
                      <a:endParaRPr kumimoji="1" lang="ja-JP" altLang="en-US" sz="1100" dirty="0">
                        <a:latin typeface="Meiryo UI" panose="020B0604030504040204" pitchFamily="50" charset="-128"/>
                        <a:ea typeface="Meiryo UI" panose="020B0604030504040204" pitchFamily="50" charset="-128"/>
                      </a:endParaRPr>
                    </a:p>
                  </a:txBody>
                  <a:tcPr marT="0" marB="0" anchor="ctr"/>
                </a:tc>
                <a:extLst>
                  <a:ext uri="{0D108BD9-81ED-4DB2-BD59-A6C34878D82A}">
                    <a16:rowId xmlns:a16="http://schemas.microsoft.com/office/drawing/2014/main" val="3894947268"/>
                  </a:ext>
                </a:extLst>
              </a:tr>
              <a:tr h="335280">
                <a:tc>
                  <a:txBody>
                    <a:bodyPr/>
                    <a:lstStyle/>
                    <a:p>
                      <a:endParaRPr lang="ja-JP" altLang="en-US" sz="1000" dirty="0">
                        <a:solidFill>
                          <a:schemeClr val="bg1"/>
                        </a:solidFill>
                        <a:latin typeface="Meiryo UI" panose="020B0604030504040204" pitchFamily="50" charset="-128"/>
                        <a:ea typeface="Meiryo UI" panose="020B0604030504040204" pitchFamily="50" charset="-128"/>
                      </a:endParaRPr>
                    </a:p>
                  </a:txBody>
                  <a:tcPr marT="0"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solidFill>
                  </a:tcPr>
                </a:tc>
                <a:tc>
                  <a:txBody>
                    <a:bodyPr/>
                    <a:lstStyle/>
                    <a:p>
                      <a:pPr algn="ctr"/>
                      <a:r>
                        <a:rPr lang="ja-JP" altLang="en-US" sz="1100" dirty="0">
                          <a:solidFill>
                            <a:schemeClr val="bg1"/>
                          </a:solidFill>
                          <a:latin typeface="Meiryo UI" panose="020B0604030504040204" pitchFamily="50" charset="-128"/>
                          <a:ea typeface="Meiryo UI" panose="020B0604030504040204" pitchFamily="50" charset="-128"/>
                        </a:rPr>
                        <a:t>２回接種者</a:t>
                      </a:r>
                    </a:p>
                  </a:txBody>
                  <a:tcPr marT="0" marB="0" anchor="ctr">
                    <a:solidFill>
                      <a:schemeClr val="accent1"/>
                    </a:solidFill>
                  </a:tcPr>
                </a:tc>
                <a:tc>
                  <a:txBody>
                    <a:bodyPr/>
                    <a:lstStyle/>
                    <a:p>
                      <a:pPr algn="ctr"/>
                      <a:r>
                        <a:rPr kumimoji="1" lang="en-US" altLang="ja-JP" sz="1100" dirty="0" smtClean="0">
                          <a:latin typeface="Meiryo UI" panose="020B0604030504040204" pitchFamily="50" charset="-128"/>
                          <a:ea typeface="Meiryo UI" panose="020B0604030504040204" pitchFamily="50" charset="-128"/>
                        </a:rPr>
                        <a:t>  6,735,539</a:t>
                      </a:r>
                      <a:endParaRPr kumimoji="1" lang="ja-JP" altLang="en-US" sz="1100" dirty="0">
                        <a:latin typeface="Meiryo UI" panose="020B0604030504040204" pitchFamily="50" charset="-128"/>
                        <a:ea typeface="Meiryo UI" panose="020B0604030504040204" pitchFamily="50" charset="-128"/>
                      </a:endParaRPr>
                    </a:p>
                  </a:txBody>
                  <a:tcPr marT="0" marB="0" anchor="ctr"/>
                </a:tc>
                <a:tc>
                  <a:txBody>
                    <a:bodyPr/>
                    <a:lstStyle/>
                    <a:p>
                      <a:pPr algn="ctr"/>
                      <a:r>
                        <a:rPr kumimoji="1" lang="en-US" altLang="ja-JP" sz="1100" dirty="0" smtClean="0">
                          <a:latin typeface="Meiryo UI" panose="020B0604030504040204" pitchFamily="50" charset="-128"/>
                          <a:ea typeface="Meiryo UI" panose="020B0604030504040204" pitchFamily="50" charset="-128"/>
                        </a:rPr>
                        <a:t>76.5</a:t>
                      </a:r>
                      <a:r>
                        <a:rPr kumimoji="1" lang="ja-JP" altLang="en-US" sz="1100" dirty="0" smtClean="0">
                          <a:latin typeface="Meiryo UI" panose="020B0604030504040204" pitchFamily="50" charset="-128"/>
                          <a:ea typeface="Meiryo UI" panose="020B0604030504040204" pitchFamily="50" charset="-128"/>
                        </a:rPr>
                        <a:t>％</a:t>
                      </a:r>
                      <a:endParaRPr kumimoji="1" lang="en-US" altLang="ja-JP" sz="1100" dirty="0" smtClean="0">
                        <a:latin typeface="Meiryo UI" panose="020B0604030504040204" pitchFamily="50" charset="-128"/>
                        <a:ea typeface="Meiryo UI" panose="020B0604030504040204" pitchFamily="50" charset="-128"/>
                      </a:endParaRPr>
                    </a:p>
                    <a:p>
                      <a:pPr algn="ctr"/>
                      <a:r>
                        <a:rPr kumimoji="1" lang="ja-JP" altLang="en-US" sz="1100" dirty="0" smtClean="0">
                          <a:latin typeface="Meiryo UI" panose="020B0604030504040204" pitchFamily="50" charset="-128"/>
                          <a:ea typeface="Meiryo UI" panose="020B0604030504040204" pitchFamily="50" charset="-128"/>
                        </a:rPr>
                        <a:t>（</a:t>
                      </a:r>
                      <a:r>
                        <a:rPr kumimoji="1" lang="en-US" altLang="ja-JP" sz="1100" dirty="0" smtClean="0">
                          <a:latin typeface="Meiryo UI" panose="020B0604030504040204" pitchFamily="50" charset="-128"/>
                          <a:ea typeface="Meiryo UI" panose="020B0604030504040204" pitchFamily="50" charset="-128"/>
                        </a:rPr>
                        <a:t>79.3</a:t>
                      </a:r>
                      <a:r>
                        <a:rPr kumimoji="1" lang="ja-JP" altLang="en-US" sz="1100" dirty="0" smtClean="0">
                          <a:latin typeface="Meiryo UI" panose="020B0604030504040204" pitchFamily="50" charset="-128"/>
                          <a:ea typeface="Meiryo UI" panose="020B0604030504040204" pitchFamily="50" charset="-128"/>
                        </a:rPr>
                        <a:t>％</a:t>
                      </a:r>
                      <a:r>
                        <a:rPr kumimoji="1" lang="ja-JP" altLang="en-US" sz="1100" dirty="0">
                          <a:latin typeface="Meiryo UI" panose="020B0604030504040204" pitchFamily="50" charset="-128"/>
                          <a:ea typeface="Meiryo UI" panose="020B0604030504040204" pitchFamily="50" charset="-128"/>
                        </a:rPr>
                        <a:t>）</a:t>
                      </a:r>
                    </a:p>
                  </a:txBody>
                  <a:tcPr marT="0" marB="0" anchor="ctr"/>
                </a:tc>
                <a:tc>
                  <a:txBody>
                    <a:bodyPr/>
                    <a:lstStyle/>
                    <a:p>
                      <a:pPr algn="ctr"/>
                      <a:r>
                        <a:rPr kumimoji="1" lang="en-US" altLang="ja-JP" sz="1100" dirty="0" smtClean="0">
                          <a:latin typeface="Meiryo UI" panose="020B0604030504040204" pitchFamily="50" charset="-128"/>
                          <a:ea typeface="Meiryo UI" panose="020B0604030504040204" pitchFamily="50" charset="-128"/>
                        </a:rPr>
                        <a:t>2,211,861</a:t>
                      </a:r>
                      <a:endParaRPr kumimoji="1" lang="ja-JP" altLang="en-US" sz="1100" dirty="0">
                        <a:latin typeface="Meiryo UI" panose="020B0604030504040204" pitchFamily="50" charset="-128"/>
                        <a:ea typeface="Meiryo UI" panose="020B0604030504040204" pitchFamily="50" charset="-128"/>
                      </a:endParaRPr>
                    </a:p>
                  </a:txBody>
                  <a:tcPr marT="0" marB="0" anchor="ctr"/>
                </a:tc>
                <a:tc>
                  <a:txBody>
                    <a:bodyPr/>
                    <a:lstStyle/>
                    <a:p>
                      <a:pPr algn="ctr"/>
                      <a:r>
                        <a:rPr kumimoji="1" lang="en-US" altLang="ja-JP" sz="1100" dirty="0" smtClean="0">
                          <a:latin typeface="Meiryo UI" panose="020B0604030504040204" pitchFamily="50" charset="-128"/>
                          <a:ea typeface="Meiryo UI" panose="020B0604030504040204" pitchFamily="50" charset="-128"/>
                        </a:rPr>
                        <a:t>92.8</a:t>
                      </a:r>
                      <a:r>
                        <a:rPr kumimoji="1" lang="ja-JP" altLang="en-US" sz="1100" dirty="0" smtClean="0">
                          <a:latin typeface="Meiryo UI" panose="020B0604030504040204" pitchFamily="50" charset="-128"/>
                          <a:ea typeface="Meiryo UI" panose="020B0604030504040204" pitchFamily="50" charset="-128"/>
                        </a:rPr>
                        <a:t>％</a:t>
                      </a:r>
                      <a:endParaRPr kumimoji="1" lang="ja-JP" altLang="en-US" sz="1100" dirty="0">
                        <a:latin typeface="Meiryo UI" panose="020B0604030504040204" pitchFamily="50" charset="-128"/>
                        <a:ea typeface="Meiryo UI" panose="020B0604030504040204" pitchFamily="50" charset="-128"/>
                      </a:endParaRPr>
                    </a:p>
                  </a:txBody>
                  <a:tcPr marT="0" marB="0" anchor="ctr"/>
                </a:tc>
                <a:extLst>
                  <a:ext uri="{0D108BD9-81ED-4DB2-BD59-A6C34878D82A}">
                    <a16:rowId xmlns:a16="http://schemas.microsoft.com/office/drawing/2014/main" val="99530610"/>
                  </a:ext>
                </a:extLst>
              </a:tr>
              <a:tr h="335280">
                <a:tc>
                  <a:txBody>
                    <a:bodyPr/>
                    <a:lstStyle/>
                    <a:p>
                      <a:endParaRPr lang="ja-JP" altLang="en-US" sz="1000" dirty="0">
                        <a:solidFill>
                          <a:schemeClr val="bg1"/>
                        </a:solidFill>
                        <a:latin typeface="Meiryo UI" panose="020B0604030504040204" pitchFamily="50" charset="-128"/>
                        <a:ea typeface="Meiryo UI" panose="020B0604030504040204" pitchFamily="50" charset="-128"/>
                      </a:endParaRPr>
                    </a:p>
                  </a:txBody>
                  <a:tcPr marT="0"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1100" dirty="0">
                          <a:solidFill>
                            <a:schemeClr val="bg1"/>
                          </a:solidFill>
                          <a:latin typeface="Meiryo UI" panose="020B0604030504040204" pitchFamily="50" charset="-128"/>
                          <a:ea typeface="Meiryo UI" panose="020B0604030504040204" pitchFamily="50" charset="-128"/>
                        </a:rPr>
                        <a:t>３回接種者</a:t>
                      </a:r>
                    </a:p>
                  </a:txBody>
                  <a:tcPr marT="0" marB="0" anchor="ctr">
                    <a:solidFill>
                      <a:schemeClr val="accent1"/>
                    </a:solidFill>
                  </a:tcPr>
                </a:tc>
                <a:tc>
                  <a:txBody>
                    <a:bodyPr/>
                    <a:lstStyle/>
                    <a:p>
                      <a:pPr algn="ctr"/>
                      <a:r>
                        <a:rPr kumimoji="1" lang="en-US" altLang="ja-JP" sz="1100" dirty="0" smtClean="0">
                          <a:latin typeface="Meiryo UI" panose="020B0604030504040204" pitchFamily="50" charset="-128"/>
                          <a:ea typeface="Meiryo UI" panose="020B0604030504040204" pitchFamily="50" charset="-128"/>
                        </a:rPr>
                        <a:t>  5,435,176</a:t>
                      </a:r>
                      <a:endParaRPr kumimoji="1" lang="ja-JP" altLang="en-US" sz="1100" dirty="0">
                        <a:latin typeface="Meiryo UI" panose="020B0604030504040204" pitchFamily="50" charset="-128"/>
                        <a:ea typeface="Meiryo UI" panose="020B0604030504040204" pitchFamily="50" charset="-128"/>
                      </a:endParaRPr>
                    </a:p>
                  </a:txBody>
                  <a:tcPr marT="0" marB="0" anchor="ctr"/>
                </a:tc>
                <a:tc>
                  <a:txBody>
                    <a:bodyPr/>
                    <a:lstStyle/>
                    <a:p>
                      <a:pPr algn="ctr"/>
                      <a:r>
                        <a:rPr kumimoji="1" lang="en-US" altLang="ja-JP" sz="1100" dirty="0" smtClean="0">
                          <a:latin typeface="Meiryo UI" panose="020B0604030504040204" pitchFamily="50" charset="-128"/>
                          <a:ea typeface="Meiryo UI" panose="020B0604030504040204" pitchFamily="50" charset="-128"/>
                        </a:rPr>
                        <a:t>61.8</a:t>
                      </a:r>
                      <a:r>
                        <a:rPr kumimoji="1" lang="ja-JP" altLang="en-US" sz="1100" dirty="0" smtClean="0">
                          <a:latin typeface="Meiryo UI" panose="020B0604030504040204" pitchFamily="50" charset="-128"/>
                          <a:ea typeface="Meiryo UI" panose="020B0604030504040204" pitchFamily="50" charset="-128"/>
                        </a:rPr>
                        <a:t>％</a:t>
                      </a:r>
                      <a:endParaRPr kumimoji="1" lang="en-US" altLang="ja-JP" sz="1100" dirty="0" smtClean="0">
                        <a:latin typeface="Meiryo UI" panose="020B0604030504040204" pitchFamily="50" charset="-128"/>
                        <a:ea typeface="Meiryo UI" panose="020B0604030504040204" pitchFamily="50" charset="-128"/>
                      </a:endParaRPr>
                    </a:p>
                    <a:p>
                      <a:pPr algn="ctr"/>
                      <a:r>
                        <a:rPr kumimoji="1" lang="ja-JP" altLang="en-US" sz="1100" dirty="0" smtClean="0">
                          <a:latin typeface="Meiryo UI" panose="020B0604030504040204" pitchFamily="50" charset="-128"/>
                          <a:ea typeface="Meiryo UI" panose="020B0604030504040204" pitchFamily="50" charset="-128"/>
                        </a:rPr>
                        <a:t>（</a:t>
                      </a:r>
                      <a:r>
                        <a:rPr kumimoji="1" lang="en-US" altLang="ja-JP" sz="1100" dirty="0" smtClean="0">
                          <a:latin typeface="Meiryo UI" panose="020B0604030504040204" pitchFamily="50" charset="-128"/>
                          <a:ea typeface="Meiryo UI" panose="020B0604030504040204" pitchFamily="50" charset="-128"/>
                        </a:rPr>
                        <a:t>64.1</a:t>
                      </a:r>
                      <a:r>
                        <a:rPr kumimoji="1" lang="ja-JP" altLang="en-US" sz="1100" dirty="0" smtClean="0">
                          <a:latin typeface="Meiryo UI" panose="020B0604030504040204" pitchFamily="50" charset="-128"/>
                          <a:ea typeface="Meiryo UI" panose="020B0604030504040204" pitchFamily="50" charset="-128"/>
                        </a:rPr>
                        <a:t>％</a:t>
                      </a:r>
                      <a:r>
                        <a:rPr kumimoji="1" lang="ja-JP" altLang="en-US" sz="1100" dirty="0">
                          <a:latin typeface="Meiryo UI" panose="020B0604030504040204" pitchFamily="50" charset="-128"/>
                          <a:ea typeface="Meiryo UI" panose="020B0604030504040204" pitchFamily="50" charset="-128"/>
                        </a:rPr>
                        <a:t>）</a:t>
                      </a:r>
                    </a:p>
                  </a:txBody>
                  <a:tcPr marT="0" marB="0" anchor="ctr"/>
                </a:tc>
                <a:tc>
                  <a:txBody>
                    <a:bodyPr/>
                    <a:lstStyle/>
                    <a:p>
                      <a:pPr algn="ctr"/>
                      <a:r>
                        <a:rPr kumimoji="1" lang="en-US" altLang="ja-JP" sz="1100" dirty="0" smtClean="0">
                          <a:latin typeface="Meiryo UI" panose="020B0604030504040204" pitchFamily="50" charset="-128"/>
                          <a:ea typeface="Meiryo UI" panose="020B0604030504040204" pitchFamily="50" charset="-128"/>
                        </a:rPr>
                        <a:t>2,132,196</a:t>
                      </a:r>
                      <a:endParaRPr kumimoji="1" lang="ja-JP" altLang="en-US" sz="1100" dirty="0">
                        <a:latin typeface="Meiryo UI" panose="020B0604030504040204" pitchFamily="50" charset="-128"/>
                        <a:ea typeface="Meiryo UI" panose="020B0604030504040204" pitchFamily="50" charset="-128"/>
                      </a:endParaRPr>
                    </a:p>
                  </a:txBody>
                  <a:tcPr marT="0" marB="0" anchor="ctr"/>
                </a:tc>
                <a:tc>
                  <a:txBody>
                    <a:bodyPr/>
                    <a:lstStyle/>
                    <a:p>
                      <a:pPr algn="ctr"/>
                      <a:r>
                        <a:rPr kumimoji="1" lang="en-US" altLang="ja-JP" sz="1100" dirty="0" smtClean="0">
                          <a:latin typeface="Meiryo UI" panose="020B0604030504040204" pitchFamily="50" charset="-128"/>
                          <a:ea typeface="Meiryo UI" panose="020B0604030504040204" pitchFamily="50" charset="-128"/>
                        </a:rPr>
                        <a:t>89.4</a:t>
                      </a:r>
                      <a:r>
                        <a:rPr kumimoji="1" lang="ja-JP" altLang="en-US" sz="1100" dirty="0" smtClean="0">
                          <a:latin typeface="Meiryo UI" panose="020B0604030504040204" pitchFamily="50" charset="-128"/>
                          <a:ea typeface="Meiryo UI" panose="020B0604030504040204" pitchFamily="50" charset="-128"/>
                        </a:rPr>
                        <a:t>％</a:t>
                      </a:r>
                      <a:endParaRPr kumimoji="1" lang="ja-JP" altLang="en-US" sz="1100" dirty="0">
                        <a:latin typeface="Meiryo UI" panose="020B0604030504040204" pitchFamily="50" charset="-128"/>
                        <a:ea typeface="Meiryo UI" panose="020B0604030504040204" pitchFamily="50" charset="-128"/>
                      </a:endParaRPr>
                    </a:p>
                  </a:txBody>
                  <a:tcPr marT="0" marB="0" anchor="ctr"/>
                </a:tc>
                <a:extLst>
                  <a:ext uri="{0D108BD9-81ED-4DB2-BD59-A6C34878D82A}">
                    <a16:rowId xmlns:a16="http://schemas.microsoft.com/office/drawing/2014/main" val="2948113714"/>
                  </a:ext>
                </a:extLst>
              </a:tr>
              <a:tr h="335280">
                <a:tc>
                  <a:txBody>
                    <a:bodyPr/>
                    <a:lstStyle/>
                    <a:p>
                      <a:endParaRPr lang="ja-JP" altLang="en-US" sz="1000" dirty="0">
                        <a:solidFill>
                          <a:schemeClr val="bg1"/>
                        </a:solidFill>
                        <a:latin typeface="Meiryo UI" panose="020B0604030504040204" pitchFamily="50" charset="-128"/>
                        <a:ea typeface="Meiryo UI" panose="020B0604030504040204" pitchFamily="50" charset="-128"/>
                      </a:endParaRPr>
                    </a:p>
                  </a:txBody>
                  <a:tcPr marT="0"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1100" dirty="0" smtClean="0">
                          <a:solidFill>
                            <a:schemeClr val="bg1"/>
                          </a:solidFill>
                          <a:latin typeface="Meiryo UI" panose="020B0604030504040204" pitchFamily="50" charset="-128"/>
                          <a:ea typeface="Meiryo UI" panose="020B0604030504040204" pitchFamily="50" charset="-128"/>
                        </a:rPr>
                        <a:t>４回接種者</a:t>
                      </a:r>
                      <a:endParaRPr lang="ja-JP" altLang="en-US" sz="1100" dirty="0">
                        <a:solidFill>
                          <a:schemeClr val="bg1"/>
                        </a:solidFill>
                        <a:latin typeface="Meiryo UI" panose="020B0604030504040204" pitchFamily="50" charset="-128"/>
                        <a:ea typeface="Meiryo UI" panose="020B0604030504040204" pitchFamily="50" charset="-128"/>
                      </a:endParaRPr>
                    </a:p>
                  </a:txBody>
                  <a:tcPr marT="0" marB="0" anchor="ctr">
                    <a:solidFill>
                      <a:schemeClr val="accent1"/>
                    </a:solidFill>
                  </a:tcPr>
                </a:tc>
                <a:tc>
                  <a:txBody>
                    <a:bodyPr/>
                    <a:lstStyle/>
                    <a:p>
                      <a:pPr algn="ctr"/>
                      <a:r>
                        <a:rPr kumimoji="1" lang="en-US" altLang="ja-JP" sz="1100" dirty="0" smtClean="0">
                          <a:latin typeface="Meiryo UI" panose="020B0604030504040204" pitchFamily="50" charset="-128"/>
                          <a:ea typeface="Meiryo UI" panose="020B0604030504040204" pitchFamily="50" charset="-128"/>
                        </a:rPr>
                        <a:t> </a:t>
                      </a:r>
                      <a:r>
                        <a:rPr kumimoji="1" lang="en-US" altLang="ja-JP" sz="1100" baseline="0" dirty="0" smtClean="0">
                          <a:latin typeface="Meiryo UI" panose="020B0604030504040204" pitchFamily="50" charset="-128"/>
                          <a:ea typeface="Meiryo UI" panose="020B0604030504040204" pitchFamily="50" charset="-128"/>
                        </a:rPr>
                        <a:t> 3,422,857</a:t>
                      </a:r>
                      <a:endParaRPr kumimoji="1" lang="ja-JP" altLang="en-US" sz="1100" dirty="0">
                        <a:latin typeface="Meiryo UI" panose="020B0604030504040204" pitchFamily="50" charset="-128"/>
                        <a:ea typeface="Meiryo UI" panose="020B0604030504040204" pitchFamily="50" charset="-128"/>
                      </a:endParaRPr>
                    </a:p>
                  </a:txBody>
                  <a:tcPr marT="0" marB="0" anchor="ctr"/>
                </a:tc>
                <a:tc>
                  <a:txBody>
                    <a:bodyPr/>
                    <a:lstStyle/>
                    <a:p>
                      <a:pPr algn="ctr"/>
                      <a:r>
                        <a:rPr kumimoji="1" lang="en-US" altLang="ja-JP" sz="1100" dirty="0" smtClean="0">
                          <a:latin typeface="Meiryo UI" panose="020B0604030504040204" pitchFamily="50" charset="-128"/>
                          <a:ea typeface="Meiryo UI" panose="020B0604030504040204" pitchFamily="50" charset="-128"/>
                        </a:rPr>
                        <a:t>38.9%</a:t>
                      </a:r>
                    </a:p>
                    <a:p>
                      <a:pPr algn="ctr"/>
                      <a:r>
                        <a:rPr kumimoji="1" lang="ja-JP" altLang="en-US" sz="1100" dirty="0" smtClean="0">
                          <a:latin typeface="Meiryo UI" panose="020B0604030504040204" pitchFamily="50" charset="-128"/>
                          <a:ea typeface="Meiryo UI" panose="020B0604030504040204" pitchFamily="50" charset="-128"/>
                        </a:rPr>
                        <a:t>（</a:t>
                      </a:r>
                      <a:r>
                        <a:rPr kumimoji="1" lang="en-US" altLang="ja-JP" sz="1100" dirty="0" smtClean="0">
                          <a:latin typeface="Meiryo UI" panose="020B0604030504040204" pitchFamily="50" charset="-128"/>
                          <a:ea typeface="Meiryo UI" panose="020B0604030504040204" pitchFamily="50" charset="-128"/>
                        </a:rPr>
                        <a:t>40.3</a:t>
                      </a:r>
                      <a:r>
                        <a:rPr kumimoji="1" lang="ja-JP" altLang="en-US" sz="1100" dirty="0" smtClean="0">
                          <a:latin typeface="Meiryo UI" panose="020B0604030504040204" pitchFamily="50" charset="-128"/>
                          <a:ea typeface="Meiryo UI" panose="020B0604030504040204" pitchFamily="50" charset="-128"/>
                        </a:rPr>
                        <a:t>％）</a:t>
                      </a:r>
                    </a:p>
                  </a:txBody>
                  <a:tcPr marT="0" marB="0" anchor="ctr"/>
                </a:tc>
                <a:tc>
                  <a:txBody>
                    <a:bodyPr/>
                    <a:lstStyle/>
                    <a:p>
                      <a:pPr algn="ctr"/>
                      <a:r>
                        <a:rPr kumimoji="1" lang="en-US" altLang="ja-JP" sz="1100" dirty="0" smtClean="0">
                          <a:latin typeface="Meiryo UI" panose="020B0604030504040204" pitchFamily="50" charset="-128"/>
                          <a:ea typeface="Meiryo UI" panose="020B0604030504040204" pitchFamily="50" charset="-128"/>
                        </a:rPr>
                        <a:t>1,922,085</a:t>
                      </a:r>
                      <a:endParaRPr kumimoji="1" lang="ja-JP" altLang="en-US" sz="1100" dirty="0">
                        <a:latin typeface="Meiryo UI" panose="020B0604030504040204" pitchFamily="50" charset="-128"/>
                        <a:ea typeface="Meiryo UI" panose="020B0604030504040204" pitchFamily="50" charset="-128"/>
                      </a:endParaRPr>
                    </a:p>
                  </a:txBody>
                  <a:tcPr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0" baseline="0" dirty="0" smtClean="0">
                          <a:latin typeface="Meiryo UI" panose="020B0604030504040204" pitchFamily="50" charset="-128"/>
                          <a:ea typeface="Meiryo UI" panose="020B0604030504040204" pitchFamily="50" charset="-128"/>
                        </a:rPr>
                        <a:t>80</a:t>
                      </a:r>
                      <a:r>
                        <a:rPr kumimoji="1" lang="en-US" altLang="ja-JP" sz="1100" dirty="0" smtClean="0">
                          <a:latin typeface="Meiryo UI" panose="020B0604030504040204" pitchFamily="50" charset="-128"/>
                          <a:ea typeface="Meiryo UI" panose="020B0604030504040204" pitchFamily="50" charset="-128"/>
                        </a:rPr>
                        <a:t>.6</a:t>
                      </a:r>
                      <a:r>
                        <a:rPr kumimoji="1" lang="ja-JP" altLang="en-US" sz="1100" dirty="0" smtClean="0">
                          <a:latin typeface="Meiryo UI" panose="020B0604030504040204" pitchFamily="50" charset="-128"/>
                          <a:ea typeface="Meiryo UI" panose="020B0604030504040204" pitchFamily="50" charset="-128"/>
                        </a:rPr>
                        <a:t>％</a:t>
                      </a:r>
                    </a:p>
                  </a:txBody>
                  <a:tcPr marT="0" marB="0" anchor="ctr"/>
                </a:tc>
                <a:extLst>
                  <a:ext uri="{0D108BD9-81ED-4DB2-BD59-A6C34878D82A}">
                    <a16:rowId xmlns:a16="http://schemas.microsoft.com/office/drawing/2014/main" val="1344176196"/>
                  </a:ext>
                </a:extLst>
              </a:tr>
              <a:tr h="335280">
                <a:tc>
                  <a:txBody>
                    <a:bodyPr/>
                    <a:lstStyle/>
                    <a:p>
                      <a:endParaRPr lang="ja-JP" altLang="en-US" sz="1000" dirty="0">
                        <a:solidFill>
                          <a:schemeClr val="bg1"/>
                        </a:solidFill>
                        <a:latin typeface="Meiryo UI" panose="020B0604030504040204" pitchFamily="50" charset="-128"/>
                        <a:ea typeface="Meiryo UI" panose="020B0604030504040204" pitchFamily="50" charset="-128"/>
                      </a:endParaRPr>
                    </a:p>
                  </a:txBody>
                  <a:tcPr marT="0" marB="0" anchor="ctr">
                    <a:lnT w="12700" cap="flat" cmpd="sng" algn="ctr">
                      <a:solidFill>
                        <a:schemeClr val="accent1"/>
                      </a:solidFill>
                      <a:prstDash val="solid"/>
                      <a:round/>
                      <a:headEnd type="none" w="med" len="med"/>
                      <a:tailEnd type="none" w="med" len="med"/>
                    </a:lnT>
                    <a:solidFill>
                      <a:schemeClr val="accent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1100" dirty="0" smtClean="0">
                          <a:solidFill>
                            <a:schemeClr val="bg1"/>
                          </a:solidFill>
                          <a:latin typeface="Meiryo UI" panose="020B0604030504040204" pitchFamily="50" charset="-128"/>
                          <a:ea typeface="Meiryo UI" panose="020B0604030504040204" pitchFamily="50" charset="-128"/>
                        </a:rPr>
                        <a:t>５回接種者</a:t>
                      </a:r>
                    </a:p>
                  </a:txBody>
                  <a:tcPr marT="0" marB="0" anchor="ctr">
                    <a:solidFill>
                      <a:schemeClr val="accent1"/>
                    </a:solidFill>
                  </a:tcPr>
                </a:tc>
                <a:tc>
                  <a:txBody>
                    <a:bodyPr/>
                    <a:lstStyle/>
                    <a:p>
                      <a:pPr algn="ctr"/>
                      <a:r>
                        <a:rPr kumimoji="1" lang="en-US" altLang="ja-JP" sz="1100" dirty="0" smtClean="0">
                          <a:latin typeface="Meiryo UI" panose="020B0604030504040204" pitchFamily="50" charset="-128"/>
                          <a:ea typeface="Meiryo UI" panose="020B0604030504040204" pitchFamily="50" charset="-128"/>
                        </a:rPr>
                        <a:t>  1,741,924</a:t>
                      </a:r>
                      <a:endParaRPr kumimoji="1" lang="ja-JP" altLang="en-US" sz="1100" dirty="0">
                        <a:latin typeface="Meiryo UI" panose="020B0604030504040204" pitchFamily="50" charset="-128"/>
                        <a:ea typeface="Meiryo UI" panose="020B0604030504040204" pitchFamily="50" charset="-128"/>
                      </a:endParaRPr>
                    </a:p>
                  </a:txBody>
                  <a:tcPr marT="0" marB="0" anchor="ctr"/>
                </a:tc>
                <a:tc>
                  <a:txBody>
                    <a:bodyPr/>
                    <a:lstStyle/>
                    <a:p>
                      <a:pPr algn="ctr"/>
                      <a:r>
                        <a:rPr kumimoji="1" lang="en-US" altLang="ja-JP" sz="1100" dirty="0" smtClean="0">
                          <a:latin typeface="Meiryo UI" panose="020B0604030504040204" pitchFamily="50" charset="-128"/>
                          <a:ea typeface="Meiryo UI" panose="020B0604030504040204" pitchFamily="50" charset="-128"/>
                        </a:rPr>
                        <a:t>19.8%</a:t>
                      </a:r>
                    </a:p>
                    <a:p>
                      <a:pPr algn="ctr"/>
                      <a:r>
                        <a:rPr kumimoji="1" lang="ja-JP" altLang="en-US" sz="1100" dirty="0" smtClean="0">
                          <a:latin typeface="Meiryo UI" panose="020B0604030504040204" pitchFamily="50" charset="-128"/>
                          <a:ea typeface="Meiryo UI" panose="020B0604030504040204" pitchFamily="50" charset="-128"/>
                        </a:rPr>
                        <a:t>（</a:t>
                      </a:r>
                      <a:r>
                        <a:rPr kumimoji="1" lang="en-US" altLang="ja-JP" sz="1100" dirty="0" smtClean="0">
                          <a:latin typeface="Meiryo UI" panose="020B0604030504040204" pitchFamily="50" charset="-128"/>
                          <a:ea typeface="Meiryo UI" panose="020B0604030504040204" pitchFamily="50" charset="-128"/>
                        </a:rPr>
                        <a:t>20.5</a:t>
                      </a:r>
                      <a:r>
                        <a:rPr kumimoji="1" lang="ja-JP" altLang="en-US" sz="1100" dirty="0" smtClean="0">
                          <a:latin typeface="Meiryo UI" panose="020B0604030504040204" pitchFamily="50" charset="-128"/>
                          <a:ea typeface="Meiryo UI" panose="020B0604030504040204" pitchFamily="50" charset="-128"/>
                        </a:rPr>
                        <a:t>％）</a:t>
                      </a:r>
                    </a:p>
                  </a:txBody>
                  <a:tcPr marT="0" marB="0" anchor="ctr"/>
                </a:tc>
                <a:tc>
                  <a:txBody>
                    <a:bodyPr/>
                    <a:lstStyle/>
                    <a:p>
                      <a:pPr algn="ctr"/>
                      <a:r>
                        <a:rPr kumimoji="1" lang="en-US" altLang="ja-JP" sz="1100" dirty="0" smtClean="0">
                          <a:latin typeface="Meiryo UI" panose="020B0604030504040204" pitchFamily="50" charset="-128"/>
                          <a:ea typeface="Meiryo UI" panose="020B0604030504040204" pitchFamily="50" charset="-128"/>
                        </a:rPr>
                        <a:t>1,441,861</a:t>
                      </a:r>
                      <a:endParaRPr kumimoji="1" lang="ja-JP" altLang="en-US" sz="1100" dirty="0">
                        <a:latin typeface="Meiryo UI" panose="020B0604030504040204" pitchFamily="50" charset="-128"/>
                        <a:ea typeface="Meiryo UI" panose="020B0604030504040204" pitchFamily="50" charset="-128"/>
                      </a:endParaRPr>
                    </a:p>
                  </a:txBody>
                  <a:tcPr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0" baseline="0" dirty="0" smtClean="0">
                          <a:latin typeface="Meiryo UI" panose="020B0604030504040204" pitchFamily="50" charset="-128"/>
                          <a:ea typeface="Meiryo UI" panose="020B0604030504040204" pitchFamily="50" charset="-128"/>
                        </a:rPr>
                        <a:t>60</a:t>
                      </a:r>
                      <a:r>
                        <a:rPr kumimoji="1" lang="en-US" altLang="ja-JP" sz="1100" dirty="0" smtClean="0">
                          <a:latin typeface="Meiryo UI" panose="020B0604030504040204" pitchFamily="50" charset="-128"/>
                          <a:ea typeface="Meiryo UI" panose="020B0604030504040204" pitchFamily="50" charset="-128"/>
                        </a:rPr>
                        <a:t>.5</a:t>
                      </a:r>
                      <a:r>
                        <a:rPr kumimoji="1" lang="ja-JP" altLang="en-US" sz="1100" dirty="0" smtClean="0">
                          <a:latin typeface="Meiryo UI" panose="020B0604030504040204" pitchFamily="50" charset="-128"/>
                          <a:ea typeface="Meiryo UI" panose="020B0604030504040204" pitchFamily="50" charset="-128"/>
                        </a:rPr>
                        <a:t>％</a:t>
                      </a:r>
                    </a:p>
                  </a:txBody>
                  <a:tcPr marT="0" marB="0" anchor="ctr"/>
                </a:tc>
                <a:extLst>
                  <a:ext uri="{0D108BD9-81ED-4DB2-BD59-A6C34878D82A}">
                    <a16:rowId xmlns:a16="http://schemas.microsoft.com/office/drawing/2014/main" val="1232642376"/>
                  </a:ext>
                </a:extLst>
              </a:tr>
            </a:tbl>
          </a:graphicData>
        </a:graphic>
      </p:graphicFrame>
      <p:sp>
        <p:nvSpPr>
          <p:cNvPr id="2" name="スライド番号プレースホルダー 1"/>
          <p:cNvSpPr>
            <a:spLocks noGrp="1"/>
          </p:cNvSpPr>
          <p:nvPr>
            <p:ph type="sldNum" sz="quarter" idx="12"/>
          </p:nvPr>
        </p:nvSpPr>
        <p:spPr>
          <a:xfrm>
            <a:off x="8462272" y="6592267"/>
            <a:ext cx="713041" cy="365125"/>
          </a:xfrm>
        </p:spPr>
        <p:txBody>
          <a:bodyPr/>
          <a:lstStyle/>
          <a:p>
            <a:fld id="{D2D8002D-B5B0-4BAC-B1F6-782DDCCE6D9C}" type="slidenum">
              <a:rPr lang="ja-JP" altLang="en-US" smtClean="0"/>
              <a:pPr/>
              <a:t>16</a:t>
            </a:fld>
            <a:endParaRPr lang="ja-JP" altLang="en-US" dirty="0"/>
          </a:p>
        </p:txBody>
      </p:sp>
    </p:spTree>
    <p:extLst>
      <p:ext uri="{BB962C8B-B14F-4D97-AF65-F5344CB8AC3E}">
        <p14:creationId xmlns:p14="http://schemas.microsoft.com/office/powerpoint/2010/main" val="76373149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6" name="グラフ 55"/>
          <p:cNvGraphicFramePr>
            <a:graphicFrameLocks/>
          </p:cNvGraphicFramePr>
          <p:nvPr>
            <p:extLst>
              <p:ext uri="{D42A27DB-BD31-4B8C-83A1-F6EECF244321}">
                <p14:modId xmlns:p14="http://schemas.microsoft.com/office/powerpoint/2010/main" val="3156230345"/>
              </p:ext>
            </p:extLst>
          </p:nvPr>
        </p:nvGraphicFramePr>
        <p:xfrm>
          <a:off x="35090" y="2134907"/>
          <a:ext cx="9072000" cy="3227072"/>
        </p:xfrm>
        <a:graphic>
          <a:graphicData uri="http://schemas.openxmlformats.org/drawingml/2006/chart">
            <c:chart xmlns:c="http://schemas.openxmlformats.org/drawingml/2006/chart" xmlns:r="http://schemas.openxmlformats.org/officeDocument/2006/relationships" r:id="rId3"/>
          </a:graphicData>
        </a:graphic>
      </p:graphicFrame>
      <p:sp>
        <p:nvSpPr>
          <p:cNvPr id="7" name="角丸四角形 6"/>
          <p:cNvSpPr/>
          <p:nvPr/>
        </p:nvSpPr>
        <p:spPr>
          <a:xfrm>
            <a:off x="45095" y="44624"/>
            <a:ext cx="8417178" cy="619125"/>
          </a:xfrm>
          <a:prstGeom prst="roundRect">
            <a:avLst>
              <a:gd name="adj" fmla="val 1282"/>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r>
              <a:rPr lang="ja-JP" altLang="en-US" sz="2000" b="1" kern="100" dirty="0">
                <a:solidFill>
                  <a:sysClr val="windowText" lastClr="000000"/>
                </a:solidFill>
                <a:ea typeface="Meiryo UI" panose="020B0604030504040204" pitchFamily="50" charset="-128"/>
                <a:cs typeface="Times New Roman" panose="02020603050405020304" pitchFamily="18" charset="0"/>
              </a:rPr>
              <a:t>　（参考）大阪府 新規陽性者数</a:t>
            </a:r>
            <a:r>
              <a:rPr lang="ja-JP" altLang="en-US" sz="2000" b="1" kern="100" dirty="0" smtClean="0">
                <a:solidFill>
                  <a:sysClr val="windowText" lastClr="000000"/>
                </a:solidFill>
                <a:ea typeface="Meiryo UI" panose="020B0604030504040204" pitchFamily="50" charset="-128"/>
                <a:cs typeface="Times New Roman" panose="02020603050405020304" pitchFamily="18" charset="0"/>
              </a:rPr>
              <a:t>と病床使用率・重症</a:t>
            </a:r>
            <a:r>
              <a:rPr lang="ja-JP" altLang="en-US" sz="2000" b="1" kern="100" dirty="0">
                <a:solidFill>
                  <a:sysClr val="windowText" lastClr="000000"/>
                </a:solidFill>
                <a:ea typeface="Meiryo UI" panose="020B0604030504040204" pitchFamily="50" charset="-128"/>
                <a:cs typeface="Times New Roman" panose="02020603050405020304" pitchFamily="18" charset="0"/>
              </a:rPr>
              <a:t>病床使用率の推移</a:t>
            </a:r>
            <a:endParaRPr lang="ja-JP" altLang="ja-JP" sz="2000" kern="100" dirty="0">
              <a:solidFill>
                <a:sysClr val="windowText" lastClr="000000"/>
              </a:solidFill>
              <a:ea typeface="游明朝" panose="02020400000000000000" pitchFamily="18" charset="-128"/>
              <a:cs typeface="Times New Roman" panose="02020603050405020304" pitchFamily="18" charset="0"/>
            </a:endParaRPr>
          </a:p>
        </p:txBody>
      </p:sp>
      <p:cxnSp>
        <p:nvCxnSpPr>
          <p:cNvPr id="26" name="直線コネクタ 25"/>
          <p:cNvCxnSpPr/>
          <p:nvPr/>
        </p:nvCxnSpPr>
        <p:spPr>
          <a:xfrm flipV="1">
            <a:off x="45095" y="583889"/>
            <a:ext cx="9108504" cy="8617"/>
          </a:xfrm>
          <a:prstGeom prst="line">
            <a:avLst/>
          </a:prstGeom>
          <a:ln w="76200">
            <a:gradFill>
              <a:gsLst>
                <a:gs pos="0">
                  <a:schemeClr val="accent1">
                    <a:lumMod val="50000"/>
                  </a:schemeClr>
                </a:gs>
                <a:gs pos="32000">
                  <a:schemeClr val="accent1">
                    <a:lumMod val="75000"/>
                  </a:schemeClr>
                </a:gs>
                <a:gs pos="65000">
                  <a:schemeClr val="accent1">
                    <a:lumMod val="40000"/>
                    <a:lumOff val="60000"/>
                  </a:schemeClr>
                </a:gs>
                <a:gs pos="100000">
                  <a:schemeClr val="accent1">
                    <a:lumMod val="20000"/>
                    <a:lumOff val="8000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68" name="テキスト ボックス 67">
            <a:extLst>
              <a:ext uri="{FF2B5EF4-FFF2-40B4-BE49-F238E27FC236}">
                <a16:creationId xmlns:a16="http://schemas.microsoft.com/office/drawing/2014/main" id="{34CF59F8-A367-4EC1-83BF-5D400B8A4CCC}"/>
              </a:ext>
            </a:extLst>
          </p:cNvPr>
          <p:cNvSpPr txBox="1"/>
          <p:nvPr/>
        </p:nvSpPr>
        <p:spPr>
          <a:xfrm>
            <a:off x="6190640" y="6597352"/>
            <a:ext cx="2868876" cy="216024"/>
          </a:xfrm>
          <a:prstGeom prst="rect">
            <a:avLst/>
          </a:prstGeom>
          <a:noFill/>
          <a:ln>
            <a:noFill/>
          </a:ln>
        </p:spPr>
        <p:txBody>
          <a:bodyPr wrap="square" rtlCol="0">
            <a:spAutoFit/>
          </a:bodyPr>
          <a:lstStyle/>
          <a:p>
            <a:pPr marL="164127" indent="-164127" defTabSz="844083">
              <a:defRPr/>
            </a:pPr>
            <a:r>
              <a:rPr lang="ja-JP" altLang="en-US" sz="800" dirty="0">
                <a:latin typeface="Meiryo UI" panose="020B0604030504040204" pitchFamily="50" charset="-128"/>
                <a:ea typeface="Meiryo UI" panose="020B0604030504040204" pitchFamily="50" charset="-128"/>
              </a:rPr>
              <a:t>出典：大阪府「</a:t>
            </a:r>
            <a:r>
              <a:rPr lang="ja-JP" altLang="en-US"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新型コロナウイルス感染症対策サイト」より作成</a:t>
            </a:r>
          </a:p>
        </p:txBody>
      </p:sp>
      <p:sp>
        <p:nvSpPr>
          <p:cNvPr id="25" name="正方形/長方形 24">
            <a:extLst>
              <a:ext uri="{FF2B5EF4-FFF2-40B4-BE49-F238E27FC236}">
                <a16:creationId xmlns:a16="http://schemas.microsoft.com/office/drawing/2014/main" id="{08727470-7601-4D3E-9F83-A36A73DB211D}"/>
              </a:ext>
            </a:extLst>
          </p:cNvPr>
          <p:cNvSpPr/>
          <p:nvPr/>
        </p:nvSpPr>
        <p:spPr>
          <a:xfrm>
            <a:off x="120255" y="764704"/>
            <a:ext cx="8939261" cy="740645"/>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t"/>
          <a:lstStyle/>
          <a:p>
            <a:pPr marL="285750" indent="-285750">
              <a:buFont typeface="Wingdings" panose="05000000000000000000" pitchFamily="2" charset="2"/>
              <a:buChar char="Ø"/>
            </a:pPr>
            <a:r>
              <a:rPr lang="ja-JP" altLang="en-US" sz="1300" dirty="0">
                <a:latin typeface="Meiryo UI" panose="020B0604030504040204" pitchFamily="50" charset="-128"/>
                <a:ea typeface="Meiryo UI" panose="020B0604030504040204" pitchFamily="50" charset="-128"/>
              </a:rPr>
              <a:t>一昨年来、繰り返し新型コロナウイルス感染症が拡大し、休業や営業時間短縮などを要請。</a:t>
            </a:r>
            <a:endParaRPr lang="en-US" altLang="ja-JP" sz="1300" dirty="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Ø"/>
            </a:pPr>
            <a:r>
              <a:rPr lang="ja-JP" altLang="en-US" sz="1300" dirty="0" smtClean="0">
                <a:latin typeface="Meiryo UI" panose="020B0604030504040204" pitchFamily="50" charset="-128"/>
                <a:ea typeface="Meiryo UI" panose="020B0604030504040204" pitchFamily="50" charset="-128"/>
              </a:rPr>
              <a:t>感染力の強い「</a:t>
            </a:r>
            <a:r>
              <a:rPr lang="ja-JP" altLang="en-US" sz="1300" dirty="0">
                <a:latin typeface="Meiryo UI" panose="020B0604030504040204" pitchFamily="50" charset="-128"/>
                <a:ea typeface="Meiryo UI" panose="020B0604030504040204" pitchFamily="50" charset="-128"/>
              </a:rPr>
              <a:t>オミクロン株</a:t>
            </a:r>
            <a:r>
              <a:rPr lang="ja-JP" altLang="en-US" sz="1300" dirty="0" smtClean="0">
                <a:latin typeface="Meiryo UI" panose="020B0604030504040204" pitchFamily="50" charset="-128"/>
                <a:ea typeface="Meiryo UI" panose="020B0604030504040204" pitchFamily="50" charset="-128"/>
              </a:rPr>
              <a:t>」の</a:t>
            </a:r>
            <a:r>
              <a:rPr lang="en-US" altLang="ja-JP" sz="1300" dirty="0" smtClean="0">
                <a:latin typeface="Meiryo UI" panose="020B0604030504040204" pitchFamily="50" charset="-128"/>
                <a:ea typeface="Meiryo UI" panose="020B0604030504040204" pitchFamily="50" charset="-128"/>
              </a:rPr>
              <a:t>BA.5</a:t>
            </a:r>
            <a:r>
              <a:rPr lang="ja-JP" altLang="en-US" sz="1300" dirty="0" smtClean="0">
                <a:latin typeface="Meiryo UI" panose="020B0604030504040204" pitchFamily="50" charset="-128"/>
                <a:ea typeface="Meiryo UI" panose="020B0604030504040204" pitchFamily="50" charset="-128"/>
              </a:rPr>
              <a:t>系統への置き換わりが進んできていることなどにより</a:t>
            </a:r>
            <a:r>
              <a:rPr lang="ja-JP" altLang="en-US" sz="1300" dirty="0">
                <a:latin typeface="Meiryo UI" panose="020B0604030504040204" pitchFamily="50" charset="-128"/>
                <a:ea typeface="Meiryo UI" panose="020B0604030504040204" pitchFamily="50" charset="-128"/>
              </a:rPr>
              <a:t>、</a:t>
            </a:r>
            <a:r>
              <a:rPr lang="en-US" altLang="ja-JP" sz="1300" dirty="0">
                <a:latin typeface="Meiryo UI" panose="020B0604030504040204" pitchFamily="50" charset="-128"/>
                <a:ea typeface="Meiryo UI" panose="020B0604030504040204" pitchFamily="50" charset="-128"/>
              </a:rPr>
              <a:t>2022</a:t>
            </a:r>
            <a:r>
              <a:rPr lang="ja-JP" altLang="en-US" sz="1300" dirty="0" smtClean="0">
                <a:latin typeface="Meiryo UI" panose="020B0604030504040204" pitchFamily="50" charset="-128"/>
                <a:ea typeface="Meiryo UI" panose="020B0604030504040204" pitchFamily="50" charset="-128"/>
              </a:rPr>
              <a:t>年</a:t>
            </a:r>
            <a:r>
              <a:rPr lang="en-US" altLang="ja-JP" sz="1300" dirty="0">
                <a:latin typeface="Meiryo UI" panose="020B0604030504040204" pitchFamily="50" charset="-128"/>
                <a:ea typeface="Meiryo UI" panose="020B0604030504040204" pitchFamily="50" charset="-128"/>
              </a:rPr>
              <a:t>7</a:t>
            </a:r>
            <a:r>
              <a:rPr lang="ja-JP" altLang="en-US" sz="1300" dirty="0" smtClean="0">
                <a:latin typeface="Meiryo UI" panose="020B0604030504040204" pitchFamily="50" charset="-128"/>
                <a:ea typeface="Meiryo UI" panose="020B0604030504040204" pitchFamily="50" charset="-128"/>
              </a:rPr>
              <a:t>月</a:t>
            </a:r>
            <a:r>
              <a:rPr lang="ja-JP" altLang="en-US" sz="1300" dirty="0">
                <a:latin typeface="Meiryo UI" panose="020B0604030504040204" pitchFamily="50" charset="-128"/>
                <a:ea typeface="Meiryo UI" panose="020B0604030504040204" pitchFamily="50" charset="-128"/>
              </a:rPr>
              <a:t>以降、新規陽性者数が急速に</a:t>
            </a:r>
            <a:r>
              <a:rPr lang="ja-JP" altLang="en-US" sz="1300" dirty="0" smtClean="0">
                <a:latin typeface="Meiryo UI" panose="020B0604030504040204" pitchFamily="50" charset="-128"/>
                <a:ea typeface="Meiryo UI" panose="020B0604030504040204" pitchFamily="50" charset="-128"/>
              </a:rPr>
              <a:t>増加して</a:t>
            </a:r>
            <a:r>
              <a:rPr lang="ja-JP" altLang="en-US" sz="1300" dirty="0">
                <a:latin typeface="Meiryo UI" panose="020B0604030504040204" pitchFamily="50" charset="-128"/>
                <a:ea typeface="Meiryo UI" panose="020B0604030504040204" pitchFamily="50" charset="-128"/>
              </a:rPr>
              <a:t>いる</a:t>
            </a:r>
            <a:r>
              <a:rPr lang="ja-JP" altLang="en-US" sz="1300" dirty="0" smtClean="0">
                <a:latin typeface="Meiryo UI" panose="020B0604030504040204" pitchFamily="50" charset="-128"/>
                <a:ea typeface="Meiryo UI" panose="020B0604030504040204" pitchFamily="50" charset="-128"/>
              </a:rPr>
              <a:t>。</a:t>
            </a:r>
            <a:endParaRPr lang="en-US" altLang="ja-JP" sz="1300" dirty="0">
              <a:latin typeface="Meiryo UI" panose="020B0604030504040204" pitchFamily="50" charset="-128"/>
              <a:ea typeface="Meiryo UI" panose="020B0604030504040204" pitchFamily="50" charset="-128"/>
            </a:endParaRPr>
          </a:p>
        </p:txBody>
      </p:sp>
      <p:sp>
        <p:nvSpPr>
          <p:cNvPr id="34" name="テキスト ボックス 33">
            <a:extLst>
              <a:ext uri="{FF2B5EF4-FFF2-40B4-BE49-F238E27FC236}">
                <a16:creationId xmlns:a16="http://schemas.microsoft.com/office/drawing/2014/main" id="{34CF59F8-A367-4EC1-83BF-5D400B8A4CCC}"/>
              </a:ext>
            </a:extLst>
          </p:cNvPr>
          <p:cNvSpPr txBox="1"/>
          <p:nvPr/>
        </p:nvSpPr>
        <p:spPr>
          <a:xfrm>
            <a:off x="-15822" y="1873384"/>
            <a:ext cx="1167340" cy="230832"/>
          </a:xfrm>
          <a:prstGeom prst="rect">
            <a:avLst/>
          </a:prstGeom>
          <a:noFill/>
          <a:ln>
            <a:noFill/>
          </a:ln>
        </p:spPr>
        <p:txBody>
          <a:bodyPr wrap="square" rtlCol="0">
            <a:spAutoFit/>
          </a:bodyPr>
          <a:lstStyle/>
          <a:p>
            <a:pPr marL="201221" indent="-201221"/>
            <a:r>
              <a:rPr lang="ja-JP" altLang="en-US" sz="900" dirty="0">
                <a:latin typeface="Meiryo UI" panose="020B0604030504040204" pitchFamily="50" charset="-128"/>
                <a:ea typeface="Meiryo UI" panose="020B0604030504040204" pitchFamily="50" charset="-128"/>
              </a:rPr>
              <a:t>（人：陽性者数）</a:t>
            </a:r>
            <a:endParaRPr lang="en-US" altLang="ja-JP" sz="900" dirty="0">
              <a:latin typeface="Meiryo UI" panose="020B0604030504040204" pitchFamily="50" charset="-128"/>
              <a:ea typeface="Meiryo UI" panose="020B0604030504040204" pitchFamily="50" charset="-128"/>
            </a:endParaRPr>
          </a:p>
        </p:txBody>
      </p:sp>
      <p:sp>
        <p:nvSpPr>
          <p:cNvPr id="35" name="テキスト ボックス 34">
            <a:extLst>
              <a:ext uri="{FF2B5EF4-FFF2-40B4-BE49-F238E27FC236}">
                <a16:creationId xmlns:a16="http://schemas.microsoft.com/office/drawing/2014/main" id="{34CF59F8-A367-4EC1-83BF-5D400B8A4CCC}"/>
              </a:ext>
            </a:extLst>
          </p:cNvPr>
          <p:cNvSpPr txBox="1"/>
          <p:nvPr/>
        </p:nvSpPr>
        <p:spPr>
          <a:xfrm>
            <a:off x="7164288" y="1867432"/>
            <a:ext cx="2262416" cy="230832"/>
          </a:xfrm>
          <a:prstGeom prst="rect">
            <a:avLst/>
          </a:prstGeom>
          <a:noFill/>
          <a:ln>
            <a:noFill/>
          </a:ln>
        </p:spPr>
        <p:txBody>
          <a:bodyPr wrap="square" rtlCol="0">
            <a:spAutoFit/>
          </a:bodyPr>
          <a:lstStyle/>
          <a:p>
            <a:pPr marL="201221" indent="-201221"/>
            <a:r>
              <a:rPr lang="ja-JP" altLang="en-US" sz="900" dirty="0">
                <a:latin typeface="Meiryo UI" panose="020B0604030504040204" pitchFamily="50" charset="-128"/>
                <a:ea typeface="Meiryo UI" panose="020B0604030504040204" pitchFamily="50" charset="-128"/>
              </a:rPr>
              <a:t>（％</a:t>
            </a:r>
            <a:r>
              <a:rPr lang="ja-JP" altLang="en-US" sz="900" dirty="0" smtClean="0">
                <a:latin typeface="Meiryo UI" panose="020B0604030504040204" pitchFamily="50" charset="-128"/>
                <a:ea typeface="Meiryo UI" panose="020B0604030504040204" pitchFamily="50" charset="-128"/>
              </a:rPr>
              <a:t>：病床使用率・重症</a:t>
            </a:r>
            <a:r>
              <a:rPr lang="ja-JP" altLang="en-US" sz="900" dirty="0">
                <a:latin typeface="Meiryo UI" panose="020B0604030504040204" pitchFamily="50" charset="-128"/>
                <a:ea typeface="Meiryo UI" panose="020B0604030504040204" pitchFamily="50" charset="-128"/>
              </a:rPr>
              <a:t>病床使用率）</a:t>
            </a:r>
            <a:endParaRPr lang="en-US" altLang="ja-JP" sz="900" dirty="0">
              <a:latin typeface="Meiryo UI" panose="020B0604030504040204" pitchFamily="50" charset="-128"/>
              <a:ea typeface="Meiryo UI" panose="020B0604030504040204" pitchFamily="50" charset="-128"/>
            </a:endParaRPr>
          </a:p>
        </p:txBody>
      </p:sp>
      <p:sp>
        <p:nvSpPr>
          <p:cNvPr id="48" name="楕円 47"/>
          <p:cNvSpPr/>
          <p:nvPr/>
        </p:nvSpPr>
        <p:spPr>
          <a:xfrm>
            <a:off x="683568" y="2672952"/>
            <a:ext cx="934011" cy="324000"/>
          </a:xfrm>
          <a:prstGeom prst="ellipse">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ja-JP" altLang="en-US" dirty="0">
                <a:solidFill>
                  <a:schemeClr val="tx1"/>
                </a:solidFill>
                <a:latin typeface="Meiryo UI" panose="020B0604030504040204" pitchFamily="50" charset="-128"/>
                <a:ea typeface="Meiryo UI" panose="020B0604030504040204" pitchFamily="50" charset="-128"/>
              </a:rPr>
              <a:t>第</a:t>
            </a:r>
            <a:r>
              <a:rPr lang="en-US" altLang="ja-JP" dirty="0">
                <a:solidFill>
                  <a:schemeClr val="tx1"/>
                </a:solidFill>
                <a:latin typeface="Meiryo UI" panose="020B0604030504040204" pitchFamily="50" charset="-128"/>
                <a:ea typeface="Meiryo UI" panose="020B0604030504040204" pitchFamily="50" charset="-128"/>
              </a:rPr>
              <a:t>1</a:t>
            </a:r>
            <a:r>
              <a:rPr lang="ja-JP" altLang="en-US" dirty="0">
                <a:solidFill>
                  <a:schemeClr val="tx1"/>
                </a:solidFill>
                <a:latin typeface="Meiryo UI" panose="020B0604030504040204" pitchFamily="50" charset="-128"/>
                <a:ea typeface="Meiryo UI" panose="020B0604030504040204" pitchFamily="50" charset="-128"/>
              </a:rPr>
              <a:t>波</a:t>
            </a:r>
            <a:endParaRPr lang="ja-JP" dirty="0">
              <a:solidFill>
                <a:schemeClr val="tx1"/>
              </a:solidFill>
              <a:latin typeface="Meiryo UI" panose="020B0604030504040204" pitchFamily="50" charset="-128"/>
              <a:ea typeface="Meiryo UI" panose="020B0604030504040204" pitchFamily="50" charset="-128"/>
            </a:endParaRPr>
          </a:p>
        </p:txBody>
      </p:sp>
      <p:sp>
        <p:nvSpPr>
          <p:cNvPr id="49" name="楕円 48"/>
          <p:cNvSpPr/>
          <p:nvPr/>
        </p:nvSpPr>
        <p:spPr>
          <a:xfrm>
            <a:off x="1651109" y="2988659"/>
            <a:ext cx="853565" cy="324000"/>
          </a:xfrm>
          <a:prstGeom prst="ellipse">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ja-JP" altLang="en-US" dirty="0">
                <a:solidFill>
                  <a:schemeClr val="tx1"/>
                </a:solidFill>
                <a:latin typeface="Meiryo UI" panose="020B0604030504040204" pitchFamily="50" charset="-128"/>
                <a:ea typeface="Meiryo UI" panose="020B0604030504040204" pitchFamily="50" charset="-128"/>
              </a:rPr>
              <a:t>第</a:t>
            </a:r>
            <a:r>
              <a:rPr lang="en-US" altLang="ja-JP" dirty="0">
                <a:solidFill>
                  <a:schemeClr val="tx1"/>
                </a:solidFill>
                <a:latin typeface="Meiryo UI" panose="020B0604030504040204" pitchFamily="50" charset="-128"/>
                <a:ea typeface="Meiryo UI" panose="020B0604030504040204" pitchFamily="50" charset="-128"/>
              </a:rPr>
              <a:t>2</a:t>
            </a:r>
            <a:r>
              <a:rPr lang="ja-JP" altLang="en-US" dirty="0">
                <a:solidFill>
                  <a:schemeClr val="tx1"/>
                </a:solidFill>
                <a:latin typeface="Meiryo UI" panose="020B0604030504040204" pitchFamily="50" charset="-128"/>
                <a:ea typeface="Meiryo UI" panose="020B0604030504040204" pitchFamily="50" charset="-128"/>
              </a:rPr>
              <a:t>波</a:t>
            </a:r>
            <a:endParaRPr lang="ja-JP" dirty="0">
              <a:solidFill>
                <a:schemeClr val="tx1"/>
              </a:solidFill>
              <a:latin typeface="Meiryo UI" panose="020B0604030504040204" pitchFamily="50" charset="-128"/>
              <a:ea typeface="Meiryo UI" panose="020B0604030504040204" pitchFamily="50" charset="-128"/>
            </a:endParaRPr>
          </a:p>
        </p:txBody>
      </p:sp>
      <p:sp>
        <p:nvSpPr>
          <p:cNvPr id="52" name="楕円 51"/>
          <p:cNvSpPr/>
          <p:nvPr/>
        </p:nvSpPr>
        <p:spPr>
          <a:xfrm>
            <a:off x="3654183" y="2088000"/>
            <a:ext cx="814767" cy="324000"/>
          </a:xfrm>
          <a:prstGeom prst="ellipse">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ja-JP" altLang="en-US" sz="1100" dirty="0">
                <a:solidFill>
                  <a:schemeClr val="tx1"/>
                </a:solidFill>
                <a:latin typeface="Meiryo UI" panose="020B0604030504040204" pitchFamily="50" charset="-128"/>
                <a:ea typeface="Meiryo UI" panose="020B0604030504040204" pitchFamily="50" charset="-128"/>
              </a:rPr>
              <a:t>第</a:t>
            </a:r>
            <a:r>
              <a:rPr lang="en-US" altLang="ja-JP" sz="1100" dirty="0">
                <a:solidFill>
                  <a:schemeClr val="tx1"/>
                </a:solidFill>
                <a:latin typeface="Meiryo UI" panose="020B0604030504040204" pitchFamily="50" charset="-128"/>
                <a:ea typeface="Meiryo UI" panose="020B0604030504040204" pitchFamily="50" charset="-128"/>
              </a:rPr>
              <a:t>4</a:t>
            </a:r>
            <a:r>
              <a:rPr lang="ja-JP" altLang="en-US" sz="1100" dirty="0">
                <a:solidFill>
                  <a:schemeClr val="tx1"/>
                </a:solidFill>
                <a:latin typeface="Meiryo UI" panose="020B0604030504040204" pitchFamily="50" charset="-128"/>
                <a:ea typeface="Meiryo UI" panose="020B0604030504040204" pitchFamily="50" charset="-128"/>
              </a:rPr>
              <a:t>波</a:t>
            </a:r>
            <a:endParaRPr lang="ja-JP" sz="1100" dirty="0">
              <a:solidFill>
                <a:schemeClr val="tx1"/>
              </a:solidFill>
              <a:latin typeface="Meiryo UI" panose="020B0604030504040204" pitchFamily="50" charset="-128"/>
              <a:ea typeface="Meiryo UI" panose="020B0604030504040204" pitchFamily="50" charset="-128"/>
            </a:endParaRPr>
          </a:p>
        </p:txBody>
      </p:sp>
      <p:sp>
        <p:nvSpPr>
          <p:cNvPr id="53" name="楕円 52"/>
          <p:cNvSpPr/>
          <p:nvPr/>
        </p:nvSpPr>
        <p:spPr>
          <a:xfrm>
            <a:off x="4494151" y="2088000"/>
            <a:ext cx="1024829" cy="324000"/>
          </a:xfrm>
          <a:prstGeom prst="ellipse">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ja-JP" altLang="en-US" dirty="0">
                <a:solidFill>
                  <a:schemeClr val="tx1"/>
                </a:solidFill>
                <a:latin typeface="Meiryo UI" panose="020B0604030504040204" pitchFamily="50" charset="-128"/>
                <a:ea typeface="Meiryo UI" panose="020B0604030504040204" pitchFamily="50" charset="-128"/>
              </a:rPr>
              <a:t>第</a:t>
            </a:r>
            <a:r>
              <a:rPr lang="en-US" altLang="ja-JP" dirty="0">
                <a:solidFill>
                  <a:schemeClr val="tx1"/>
                </a:solidFill>
                <a:latin typeface="Meiryo UI" panose="020B0604030504040204" pitchFamily="50" charset="-128"/>
                <a:ea typeface="Meiryo UI" panose="020B0604030504040204" pitchFamily="50" charset="-128"/>
              </a:rPr>
              <a:t>5</a:t>
            </a:r>
            <a:r>
              <a:rPr lang="ja-JP" altLang="en-US" dirty="0">
                <a:solidFill>
                  <a:schemeClr val="tx1"/>
                </a:solidFill>
                <a:latin typeface="Meiryo UI" panose="020B0604030504040204" pitchFamily="50" charset="-128"/>
                <a:ea typeface="Meiryo UI" panose="020B0604030504040204" pitchFamily="50" charset="-128"/>
              </a:rPr>
              <a:t>波</a:t>
            </a:r>
            <a:endParaRPr lang="ja-JP" dirty="0">
              <a:solidFill>
                <a:schemeClr val="tx1"/>
              </a:solidFill>
              <a:latin typeface="Meiryo UI" panose="020B0604030504040204" pitchFamily="50" charset="-128"/>
              <a:ea typeface="Meiryo UI" panose="020B0604030504040204" pitchFamily="50" charset="-128"/>
            </a:endParaRPr>
          </a:p>
        </p:txBody>
      </p:sp>
      <p:sp>
        <p:nvSpPr>
          <p:cNvPr id="57" name="楕円 56"/>
          <p:cNvSpPr/>
          <p:nvPr/>
        </p:nvSpPr>
        <p:spPr>
          <a:xfrm>
            <a:off x="2558741" y="2534814"/>
            <a:ext cx="1079461" cy="324000"/>
          </a:xfrm>
          <a:prstGeom prst="ellipse">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ja-JP" altLang="en-US" dirty="0">
                <a:solidFill>
                  <a:schemeClr val="tx1"/>
                </a:solidFill>
                <a:latin typeface="Meiryo UI" panose="020B0604030504040204" pitchFamily="50" charset="-128"/>
                <a:ea typeface="Meiryo UI" panose="020B0604030504040204" pitchFamily="50" charset="-128"/>
              </a:rPr>
              <a:t>第</a:t>
            </a:r>
            <a:r>
              <a:rPr lang="en-US" altLang="ja-JP" dirty="0">
                <a:solidFill>
                  <a:schemeClr val="tx1"/>
                </a:solidFill>
                <a:latin typeface="Meiryo UI" panose="020B0604030504040204" pitchFamily="50" charset="-128"/>
                <a:ea typeface="Meiryo UI" panose="020B0604030504040204" pitchFamily="50" charset="-128"/>
              </a:rPr>
              <a:t>3</a:t>
            </a:r>
            <a:r>
              <a:rPr lang="ja-JP" altLang="en-US" dirty="0">
                <a:solidFill>
                  <a:schemeClr val="tx1"/>
                </a:solidFill>
                <a:latin typeface="Meiryo UI" panose="020B0604030504040204" pitchFamily="50" charset="-128"/>
                <a:ea typeface="Meiryo UI" panose="020B0604030504040204" pitchFamily="50" charset="-128"/>
              </a:rPr>
              <a:t>波</a:t>
            </a:r>
            <a:endParaRPr lang="ja-JP" dirty="0">
              <a:solidFill>
                <a:schemeClr val="tx1"/>
              </a:solidFill>
              <a:latin typeface="Meiryo UI" panose="020B0604030504040204" pitchFamily="50" charset="-128"/>
              <a:ea typeface="Meiryo UI" panose="020B0604030504040204" pitchFamily="50" charset="-128"/>
            </a:endParaRPr>
          </a:p>
        </p:txBody>
      </p:sp>
      <p:sp>
        <p:nvSpPr>
          <p:cNvPr id="75" name="楕円 74"/>
          <p:cNvSpPr/>
          <p:nvPr/>
        </p:nvSpPr>
        <p:spPr>
          <a:xfrm>
            <a:off x="5520470" y="2088000"/>
            <a:ext cx="1357308" cy="324000"/>
          </a:xfrm>
          <a:prstGeom prst="ellipse">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ja-JP" altLang="en-US" dirty="0" smtClean="0">
                <a:solidFill>
                  <a:schemeClr val="tx1"/>
                </a:solidFill>
                <a:latin typeface="Meiryo UI" panose="020B0604030504040204" pitchFamily="50" charset="-128"/>
                <a:ea typeface="Meiryo UI" panose="020B0604030504040204" pitchFamily="50" charset="-128"/>
              </a:rPr>
              <a:t>第</a:t>
            </a:r>
            <a:r>
              <a:rPr lang="en-US" altLang="ja-JP" dirty="0">
                <a:solidFill>
                  <a:schemeClr val="tx1"/>
                </a:solidFill>
                <a:latin typeface="Meiryo UI" panose="020B0604030504040204" pitchFamily="50" charset="-128"/>
                <a:ea typeface="Meiryo UI" panose="020B0604030504040204" pitchFamily="50" charset="-128"/>
              </a:rPr>
              <a:t>6</a:t>
            </a:r>
            <a:r>
              <a:rPr lang="ja-JP" altLang="en-US" dirty="0" smtClean="0">
                <a:solidFill>
                  <a:schemeClr val="tx1"/>
                </a:solidFill>
                <a:latin typeface="Meiryo UI" panose="020B0604030504040204" pitchFamily="50" charset="-128"/>
                <a:ea typeface="Meiryo UI" panose="020B0604030504040204" pitchFamily="50" charset="-128"/>
              </a:rPr>
              <a:t>波</a:t>
            </a:r>
            <a:endParaRPr lang="ja-JP" dirty="0">
              <a:solidFill>
                <a:schemeClr val="tx1"/>
              </a:solidFill>
              <a:latin typeface="Meiryo UI" panose="020B0604030504040204" pitchFamily="50" charset="-128"/>
              <a:ea typeface="Meiryo UI" panose="020B0604030504040204" pitchFamily="50" charset="-128"/>
            </a:endParaRPr>
          </a:p>
        </p:txBody>
      </p:sp>
      <p:sp>
        <p:nvSpPr>
          <p:cNvPr id="3" name="スライド番号プレースホルダー 2"/>
          <p:cNvSpPr>
            <a:spLocks noGrp="1"/>
          </p:cNvSpPr>
          <p:nvPr>
            <p:ph type="sldNum" sz="quarter" idx="12"/>
          </p:nvPr>
        </p:nvSpPr>
        <p:spPr/>
        <p:txBody>
          <a:bodyPr/>
          <a:lstStyle/>
          <a:p>
            <a:fld id="{D2D8002D-B5B0-4BAC-B1F6-782DDCCE6D9C}" type="slidenum">
              <a:rPr lang="ja-JP" altLang="en-US" smtClean="0"/>
              <a:pPr/>
              <a:t>17</a:t>
            </a:fld>
            <a:endParaRPr lang="ja-JP" altLang="en-US" dirty="0"/>
          </a:p>
        </p:txBody>
      </p:sp>
      <p:sp>
        <p:nvSpPr>
          <p:cNvPr id="46" name="テキスト ボックス 45">
            <a:extLst>
              <a:ext uri="{FF2B5EF4-FFF2-40B4-BE49-F238E27FC236}">
                <a16:creationId xmlns:a16="http://schemas.microsoft.com/office/drawing/2014/main" id="{34CF59F8-A367-4EC1-83BF-5D400B8A4CCC}"/>
              </a:ext>
            </a:extLst>
          </p:cNvPr>
          <p:cNvSpPr txBox="1"/>
          <p:nvPr/>
        </p:nvSpPr>
        <p:spPr>
          <a:xfrm>
            <a:off x="7572549" y="2578486"/>
            <a:ext cx="1167340" cy="230832"/>
          </a:xfrm>
          <a:prstGeom prst="rect">
            <a:avLst/>
          </a:prstGeom>
          <a:noFill/>
          <a:ln>
            <a:noFill/>
          </a:ln>
        </p:spPr>
        <p:txBody>
          <a:bodyPr wrap="square" rtlCol="0">
            <a:spAutoFit/>
          </a:bodyPr>
          <a:lstStyle/>
          <a:p>
            <a:pPr marL="201221" indent="-201221" algn="ctr"/>
            <a:r>
              <a:rPr lang="ja-JP" altLang="en-US" sz="900" dirty="0" smtClean="0">
                <a:latin typeface="Meiryo UI" panose="020B0604030504040204" pitchFamily="50" charset="-128"/>
                <a:ea typeface="Meiryo UI" panose="020B0604030504040204" pitchFamily="50" charset="-128"/>
              </a:rPr>
              <a:t>左軸：陽性者数</a:t>
            </a:r>
            <a:endParaRPr lang="en-US" altLang="ja-JP" sz="900" dirty="0">
              <a:latin typeface="Meiryo UI" panose="020B0604030504040204" pitchFamily="50" charset="-128"/>
              <a:ea typeface="Meiryo UI" panose="020B0604030504040204" pitchFamily="50" charset="-128"/>
            </a:endParaRPr>
          </a:p>
        </p:txBody>
      </p:sp>
      <p:sp>
        <p:nvSpPr>
          <p:cNvPr id="51" name="テキスト ボックス 50">
            <a:extLst>
              <a:ext uri="{FF2B5EF4-FFF2-40B4-BE49-F238E27FC236}">
                <a16:creationId xmlns:a16="http://schemas.microsoft.com/office/drawing/2014/main" id="{34CF59F8-A367-4EC1-83BF-5D400B8A4CCC}"/>
              </a:ext>
            </a:extLst>
          </p:cNvPr>
          <p:cNvSpPr txBox="1"/>
          <p:nvPr/>
        </p:nvSpPr>
        <p:spPr>
          <a:xfrm>
            <a:off x="6039238" y="2594241"/>
            <a:ext cx="1167340" cy="230832"/>
          </a:xfrm>
          <a:prstGeom prst="rect">
            <a:avLst/>
          </a:prstGeom>
          <a:noFill/>
          <a:ln>
            <a:noFill/>
          </a:ln>
        </p:spPr>
        <p:txBody>
          <a:bodyPr wrap="square" rtlCol="0">
            <a:spAutoFit/>
          </a:bodyPr>
          <a:lstStyle/>
          <a:p>
            <a:pPr marL="201221" indent="-201221" algn="ctr"/>
            <a:r>
              <a:rPr lang="ja-JP" altLang="en-US" sz="900" dirty="0" smtClean="0">
                <a:latin typeface="Meiryo UI" panose="020B0604030504040204" pitchFamily="50" charset="-128"/>
                <a:ea typeface="Meiryo UI" panose="020B0604030504040204" pitchFamily="50" charset="-128"/>
              </a:rPr>
              <a:t>右軸：病床使用率</a:t>
            </a:r>
            <a:endParaRPr lang="en-US" altLang="ja-JP" sz="900" dirty="0">
              <a:latin typeface="Meiryo UI" panose="020B0604030504040204" pitchFamily="50" charset="-128"/>
              <a:ea typeface="Meiryo UI" panose="020B0604030504040204" pitchFamily="50" charset="-128"/>
            </a:endParaRPr>
          </a:p>
        </p:txBody>
      </p:sp>
      <p:sp>
        <p:nvSpPr>
          <p:cNvPr id="54" name="テキスト ボックス 53">
            <a:extLst>
              <a:ext uri="{FF2B5EF4-FFF2-40B4-BE49-F238E27FC236}">
                <a16:creationId xmlns:a16="http://schemas.microsoft.com/office/drawing/2014/main" id="{34CF59F8-A367-4EC1-83BF-5D400B8A4CCC}"/>
              </a:ext>
            </a:extLst>
          </p:cNvPr>
          <p:cNvSpPr txBox="1"/>
          <p:nvPr/>
        </p:nvSpPr>
        <p:spPr>
          <a:xfrm>
            <a:off x="4263126" y="2592565"/>
            <a:ext cx="1444688" cy="230832"/>
          </a:xfrm>
          <a:prstGeom prst="rect">
            <a:avLst/>
          </a:prstGeom>
          <a:noFill/>
          <a:ln>
            <a:noFill/>
          </a:ln>
        </p:spPr>
        <p:txBody>
          <a:bodyPr wrap="square" rtlCol="0">
            <a:spAutoFit/>
          </a:bodyPr>
          <a:lstStyle/>
          <a:p>
            <a:pPr marL="201221" indent="-201221" algn="ctr"/>
            <a:r>
              <a:rPr lang="ja-JP" altLang="en-US" sz="900" dirty="0" smtClean="0">
                <a:latin typeface="Meiryo UI" panose="020B0604030504040204" pitchFamily="50" charset="-128"/>
                <a:ea typeface="Meiryo UI" panose="020B0604030504040204" pitchFamily="50" charset="-128"/>
              </a:rPr>
              <a:t>右軸：重症病床使用率</a:t>
            </a:r>
            <a:endParaRPr lang="en-US" altLang="ja-JP" sz="900" dirty="0">
              <a:latin typeface="Meiryo UI" panose="020B0604030504040204" pitchFamily="50" charset="-128"/>
              <a:ea typeface="Meiryo UI" panose="020B0604030504040204" pitchFamily="50" charset="-128"/>
            </a:endParaRPr>
          </a:p>
        </p:txBody>
      </p:sp>
      <p:cxnSp>
        <p:nvCxnSpPr>
          <p:cNvPr id="5" name="直線矢印コネクタ 4"/>
          <p:cNvCxnSpPr>
            <a:stCxn id="51" idx="2"/>
          </p:cNvCxnSpPr>
          <p:nvPr/>
        </p:nvCxnSpPr>
        <p:spPr>
          <a:xfrm flipH="1">
            <a:off x="6199124" y="2825073"/>
            <a:ext cx="423784" cy="35041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0" name="直線矢印コネクタ 59"/>
          <p:cNvCxnSpPr>
            <a:stCxn id="54" idx="2"/>
          </p:cNvCxnSpPr>
          <p:nvPr/>
        </p:nvCxnSpPr>
        <p:spPr>
          <a:xfrm flipH="1">
            <a:off x="4141230" y="2823397"/>
            <a:ext cx="844240" cy="4626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6" name="直線矢印コネクタ 65"/>
          <p:cNvCxnSpPr>
            <a:stCxn id="46" idx="2"/>
          </p:cNvCxnSpPr>
          <p:nvPr/>
        </p:nvCxnSpPr>
        <p:spPr>
          <a:xfrm flipH="1">
            <a:off x="7408860" y="2809318"/>
            <a:ext cx="747359" cy="15159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 name="フローチャート: 論理積ゲート 3"/>
          <p:cNvSpPr/>
          <p:nvPr/>
        </p:nvSpPr>
        <p:spPr>
          <a:xfrm flipH="1">
            <a:off x="7818944" y="2088000"/>
            <a:ext cx="864000" cy="324000"/>
          </a:xfrm>
          <a:prstGeom prst="flowChartDelay">
            <a:avLst/>
          </a:prstGeom>
          <a:gradFill flip="none" rotWithShape="1">
            <a:gsLst>
              <a:gs pos="0">
                <a:srgbClr val="F7FAFD">
                  <a:lumMod val="5000"/>
                  <a:lumOff val="95000"/>
                </a:srgbClr>
              </a:gs>
              <a:gs pos="74000">
                <a:srgbClr val="B5D2EC"/>
              </a:gs>
              <a:gs pos="83000">
                <a:srgbClr val="B5D2EC"/>
              </a:gs>
              <a:gs pos="100000">
                <a:srgbClr val="CEE1F2"/>
              </a:gs>
            </a:gsLst>
            <a:lin ang="5400000" scaled="1"/>
            <a:tileRect/>
          </a:gradFill>
          <a:ln>
            <a:solidFill>
              <a:srgbClr val="4171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dirty="0" smtClean="0">
                <a:solidFill>
                  <a:schemeClr val="tx1"/>
                </a:solidFill>
                <a:latin typeface="Meiryo UI" panose="020B0604030504040204" pitchFamily="50" charset="-128"/>
                <a:ea typeface="Meiryo UI" panose="020B0604030504040204" pitchFamily="50" charset="-128"/>
              </a:rPr>
              <a:t>第</a:t>
            </a:r>
            <a:r>
              <a:rPr lang="en-US" altLang="ja-JP" sz="1100" dirty="0">
                <a:solidFill>
                  <a:schemeClr val="tx1"/>
                </a:solidFill>
                <a:latin typeface="Meiryo UI" panose="020B0604030504040204" pitchFamily="50" charset="-128"/>
                <a:ea typeface="Meiryo UI" panose="020B0604030504040204" pitchFamily="50" charset="-128"/>
              </a:rPr>
              <a:t>8</a:t>
            </a:r>
            <a:r>
              <a:rPr kumimoji="1" lang="ja-JP" altLang="en-US" sz="1100" dirty="0" smtClean="0">
                <a:solidFill>
                  <a:schemeClr val="tx1"/>
                </a:solidFill>
                <a:latin typeface="Meiryo UI" panose="020B0604030504040204" pitchFamily="50" charset="-128"/>
                <a:ea typeface="Meiryo UI" panose="020B0604030504040204" pitchFamily="50" charset="-128"/>
              </a:rPr>
              <a:t>波</a:t>
            </a:r>
            <a:endParaRPr kumimoji="1" lang="ja-JP" altLang="en-US" sz="1100" dirty="0">
              <a:solidFill>
                <a:schemeClr val="tx1"/>
              </a:solidFill>
              <a:latin typeface="Meiryo UI" panose="020B0604030504040204" pitchFamily="50" charset="-128"/>
              <a:ea typeface="Meiryo UI" panose="020B0604030504040204" pitchFamily="50" charset="-128"/>
            </a:endParaRPr>
          </a:p>
        </p:txBody>
      </p:sp>
      <p:grpSp>
        <p:nvGrpSpPr>
          <p:cNvPr id="55" name="グループ化 54"/>
          <p:cNvGrpSpPr/>
          <p:nvPr/>
        </p:nvGrpSpPr>
        <p:grpSpPr>
          <a:xfrm>
            <a:off x="911619" y="5157192"/>
            <a:ext cx="5631476" cy="1111714"/>
            <a:chOff x="1055635" y="4524354"/>
            <a:chExt cx="5631476" cy="1111714"/>
          </a:xfrm>
        </p:grpSpPr>
        <p:sp>
          <p:nvSpPr>
            <p:cNvPr id="58" name="テキスト ボックス 57">
              <a:extLst>
                <a:ext uri="{FF2B5EF4-FFF2-40B4-BE49-F238E27FC236}">
                  <a16:creationId xmlns:a16="http://schemas.microsoft.com/office/drawing/2014/main" id="{34CF59F8-A367-4EC1-83BF-5D400B8A4CCC}"/>
                </a:ext>
              </a:extLst>
            </p:cNvPr>
            <p:cNvSpPr txBox="1"/>
            <p:nvPr/>
          </p:nvSpPr>
          <p:spPr>
            <a:xfrm>
              <a:off x="2588575" y="4662916"/>
              <a:ext cx="1118680" cy="461665"/>
            </a:xfrm>
            <a:prstGeom prst="rect">
              <a:avLst/>
            </a:prstGeom>
            <a:noFill/>
            <a:ln>
              <a:noFill/>
            </a:ln>
          </p:spPr>
          <p:txBody>
            <a:bodyPr wrap="square" rtlCol="0">
              <a:spAutoFit/>
            </a:bodyPr>
            <a:lstStyle/>
            <a:p>
              <a:pPr marL="201221" indent="-201221" algn="ctr"/>
              <a:r>
                <a:rPr lang="ja-JP" altLang="en-US" sz="800" dirty="0">
                  <a:latin typeface="Meiryo UI" panose="020B0604030504040204" pitchFamily="50" charset="-128"/>
                  <a:ea typeface="Meiryo UI" panose="020B0604030504040204" pitchFamily="50" charset="-128"/>
                </a:rPr>
                <a:t>大阪市</a:t>
              </a:r>
              <a:r>
                <a:rPr lang="ja-JP" altLang="en-US" sz="800" dirty="0" smtClean="0">
                  <a:latin typeface="Meiryo UI" panose="020B0604030504040204" pitchFamily="50" charset="-128"/>
                  <a:ea typeface="Meiryo UI" panose="020B0604030504040204" pitchFamily="50" charset="-128"/>
                </a:rPr>
                <a:t>全域</a:t>
              </a:r>
              <a:endParaRPr lang="en-US" altLang="ja-JP" sz="800" dirty="0" smtClean="0">
                <a:latin typeface="Meiryo UI" panose="020B0604030504040204" pitchFamily="50" charset="-128"/>
                <a:ea typeface="Meiryo UI" panose="020B0604030504040204" pitchFamily="50" charset="-128"/>
              </a:endParaRPr>
            </a:p>
            <a:p>
              <a:pPr marL="201221" indent="-201221" algn="ctr"/>
              <a:r>
                <a:rPr lang="ja-JP" altLang="en-US" sz="800" dirty="0" smtClean="0">
                  <a:latin typeface="Meiryo UI" panose="020B0604030504040204" pitchFamily="50" charset="-128"/>
                  <a:ea typeface="Meiryo UI" panose="020B0604030504040204" pitchFamily="50" charset="-128"/>
                </a:rPr>
                <a:t>時短</a:t>
              </a:r>
              <a:r>
                <a:rPr lang="ja-JP" altLang="en-US" sz="800" dirty="0">
                  <a:latin typeface="Meiryo UI" panose="020B0604030504040204" pitchFamily="50" charset="-128"/>
                  <a:ea typeface="Meiryo UI" panose="020B0604030504040204" pitchFamily="50" charset="-128"/>
                </a:rPr>
                <a:t>要請</a:t>
              </a:r>
              <a:endParaRPr lang="en-US" altLang="ja-JP" sz="800" dirty="0">
                <a:latin typeface="Meiryo UI" panose="020B0604030504040204" pitchFamily="50" charset="-128"/>
                <a:ea typeface="Meiryo UI" panose="020B0604030504040204" pitchFamily="50" charset="-128"/>
              </a:endParaRPr>
            </a:p>
            <a:p>
              <a:pPr marL="201221" indent="-201221" algn="ctr"/>
              <a:r>
                <a:rPr lang="en-US" altLang="ja-JP" sz="800" dirty="0">
                  <a:latin typeface="Meiryo UI" panose="020B0604030504040204" pitchFamily="50" charset="-128"/>
                  <a:ea typeface="Meiryo UI" panose="020B0604030504040204" pitchFamily="50" charset="-128"/>
                </a:rPr>
                <a:t>12/16</a:t>
              </a:r>
              <a:r>
                <a:rPr lang="ja-JP" altLang="en-US" sz="800" dirty="0">
                  <a:latin typeface="Meiryo UI" panose="020B0604030504040204" pitchFamily="50" charset="-128"/>
                  <a:ea typeface="Meiryo UI" panose="020B0604030504040204" pitchFamily="50" charset="-128"/>
                </a:rPr>
                <a:t>～</a:t>
              </a:r>
              <a:r>
                <a:rPr lang="en-US" altLang="ja-JP" sz="800" dirty="0">
                  <a:latin typeface="Meiryo UI" panose="020B0604030504040204" pitchFamily="50" charset="-128"/>
                  <a:ea typeface="Meiryo UI" panose="020B0604030504040204" pitchFamily="50" charset="-128"/>
                </a:rPr>
                <a:t>1/13</a:t>
              </a:r>
            </a:p>
          </p:txBody>
        </p:sp>
        <p:sp>
          <p:nvSpPr>
            <p:cNvPr id="61" name="テキスト ボックス 60">
              <a:extLst>
                <a:ext uri="{FF2B5EF4-FFF2-40B4-BE49-F238E27FC236}">
                  <a16:creationId xmlns:a16="http://schemas.microsoft.com/office/drawing/2014/main" id="{34CF59F8-A367-4EC1-83BF-5D400B8A4CCC}"/>
                </a:ext>
              </a:extLst>
            </p:cNvPr>
            <p:cNvSpPr txBox="1"/>
            <p:nvPr/>
          </p:nvSpPr>
          <p:spPr>
            <a:xfrm>
              <a:off x="3331497" y="4524354"/>
              <a:ext cx="1168771" cy="584775"/>
            </a:xfrm>
            <a:prstGeom prst="rect">
              <a:avLst/>
            </a:prstGeom>
            <a:noFill/>
            <a:ln>
              <a:noFill/>
            </a:ln>
          </p:spPr>
          <p:txBody>
            <a:bodyPr wrap="square" rtlCol="0">
              <a:spAutoFit/>
            </a:bodyPr>
            <a:lstStyle/>
            <a:p>
              <a:pPr marL="201221" indent="-201221" algn="ctr"/>
              <a:r>
                <a:rPr lang="ja-JP" altLang="en-US" sz="800" dirty="0">
                  <a:latin typeface="Meiryo UI" panose="020B0604030504040204" pitchFamily="50" charset="-128"/>
                  <a:ea typeface="Meiryo UI" panose="020B0604030504040204" pitchFamily="50" charset="-128"/>
                </a:rPr>
                <a:t>大阪市</a:t>
              </a:r>
              <a:r>
                <a:rPr lang="ja-JP" altLang="en-US" sz="800" dirty="0" smtClean="0">
                  <a:latin typeface="Meiryo UI" panose="020B0604030504040204" pitchFamily="50" charset="-128"/>
                  <a:ea typeface="Meiryo UI" panose="020B0604030504040204" pitchFamily="50" charset="-128"/>
                </a:rPr>
                <a:t>全域</a:t>
              </a:r>
              <a:endParaRPr lang="en-US" altLang="ja-JP" sz="800" dirty="0" smtClean="0">
                <a:latin typeface="Meiryo UI" panose="020B0604030504040204" pitchFamily="50" charset="-128"/>
                <a:ea typeface="Meiryo UI" panose="020B0604030504040204" pitchFamily="50" charset="-128"/>
              </a:endParaRPr>
            </a:p>
            <a:p>
              <a:pPr marL="201221" indent="-201221" algn="ctr"/>
              <a:r>
                <a:rPr lang="ja-JP" altLang="en-US" sz="800" dirty="0" smtClean="0">
                  <a:latin typeface="Meiryo UI" panose="020B0604030504040204" pitchFamily="50" charset="-128"/>
                  <a:ea typeface="Meiryo UI" panose="020B0604030504040204" pitchFamily="50" charset="-128"/>
                </a:rPr>
                <a:t>時短</a:t>
              </a:r>
              <a:r>
                <a:rPr lang="ja-JP" altLang="en-US" sz="800" dirty="0">
                  <a:latin typeface="Meiryo UI" panose="020B0604030504040204" pitchFamily="50" charset="-128"/>
                  <a:ea typeface="Meiryo UI" panose="020B0604030504040204" pitchFamily="50" charset="-128"/>
                </a:rPr>
                <a:t>要請</a:t>
              </a:r>
              <a:endParaRPr lang="en-US" altLang="ja-JP" sz="800" dirty="0">
                <a:latin typeface="Meiryo UI" panose="020B0604030504040204" pitchFamily="50" charset="-128"/>
                <a:ea typeface="Meiryo UI" panose="020B0604030504040204" pitchFamily="50" charset="-128"/>
              </a:endParaRPr>
            </a:p>
            <a:p>
              <a:pPr marL="201221" indent="-201221" algn="ctr"/>
              <a:r>
                <a:rPr lang="en-US" altLang="ja-JP" sz="800" dirty="0">
                  <a:latin typeface="Meiryo UI" panose="020B0604030504040204" pitchFamily="50" charset="-128"/>
                  <a:ea typeface="Meiryo UI" panose="020B0604030504040204" pitchFamily="50" charset="-128"/>
                </a:rPr>
                <a:t>3/1</a:t>
              </a:r>
              <a:r>
                <a:rPr lang="ja-JP" altLang="en-US" sz="800" dirty="0">
                  <a:latin typeface="Meiryo UI" panose="020B0604030504040204" pitchFamily="50" charset="-128"/>
                  <a:ea typeface="Meiryo UI" panose="020B0604030504040204" pitchFamily="50" charset="-128"/>
                </a:rPr>
                <a:t>～</a:t>
              </a:r>
              <a:r>
                <a:rPr lang="en-US" altLang="ja-JP" sz="800" dirty="0">
                  <a:latin typeface="Meiryo UI" panose="020B0604030504040204" pitchFamily="50" charset="-128"/>
                  <a:ea typeface="Meiryo UI" panose="020B0604030504040204" pitchFamily="50" charset="-128"/>
                </a:rPr>
                <a:t>4/4</a:t>
              </a:r>
            </a:p>
            <a:p>
              <a:pPr marL="201221" indent="-201221" algn="ctr"/>
              <a:r>
                <a:rPr lang="ja-JP" altLang="en-US" sz="800" dirty="0">
                  <a:latin typeface="Meiryo UI" panose="020B0604030504040204" pitchFamily="50" charset="-128"/>
                  <a:ea typeface="Meiryo UI" panose="020B0604030504040204" pitchFamily="50" charset="-128"/>
                </a:rPr>
                <a:t>（</a:t>
              </a:r>
              <a:r>
                <a:rPr lang="en-US" altLang="ja-JP" sz="800" dirty="0">
                  <a:latin typeface="Meiryo UI" panose="020B0604030504040204" pitchFamily="50" charset="-128"/>
                  <a:ea typeface="Meiryo UI" panose="020B0604030504040204" pitchFamily="50" charset="-128"/>
                </a:rPr>
                <a:t>4/1</a:t>
              </a:r>
              <a:r>
                <a:rPr lang="ja-JP" altLang="en-US" sz="800" dirty="0">
                  <a:latin typeface="Meiryo UI" panose="020B0604030504040204" pitchFamily="50" charset="-128"/>
                  <a:ea typeface="Meiryo UI" panose="020B0604030504040204" pitchFamily="50" charset="-128"/>
                </a:rPr>
                <a:t>～</a:t>
              </a:r>
              <a:r>
                <a:rPr lang="en-US" altLang="ja-JP" sz="800" dirty="0">
                  <a:latin typeface="Meiryo UI" panose="020B0604030504040204" pitchFamily="50" charset="-128"/>
                  <a:ea typeface="Meiryo UI" panose="020B0604030504040204" pitchFamily="50" charset="-128"/>
                </a:rPr>
                <a:t>4/4</a:t>
              </a:r>
              <a:r>
                <a:rPr lang="ja-JP" altLang="en-US" sz="800" dirty="0">
                  <a:latin typeface="Meiryo UI" panose="020B0604030504040204" pitchFamily="50" charset="-128"/>
                  <a:ea typeface="Meiryo UI" panose="020B0604030504040204" pitchFamily="50" charset="-128"/>
                </a:rPr>
                <a:t>府全域）</a:t>
              </a:r>
              <a:endParaRPr lang="en-US" altLang="ja-JP" sz="800" dirty="0">
                <a:latin typeface="Meiryo UI" panose="020B0604030504040204" pitchFamily="50" charset="-128"/>
                <a:ea typeface="Meiryo UI" panose="020B0604030504040204" pitchFamily="50" charset="-128"/>
              </a:endParaRPr>
            </a:p>
          </p:txBody>
        </p:sp>
        <p:sp>
          <p:nvSpPr>
            <p:cNvPr id="63" name="左右矢印 62"/>
            <p:cNvSpPr/>
            <p:nvPr/>
          </p:nvSpPr>
          <p:spPr>
            <a:xfrm>
              <a:off x="1278016" y="5079558"/>
              <a:ext cx="360000" cy="108000"/>
            </a:xfrm>
            <a:prstGeom prst="leftRightArrow">
              <a:avLst/>
            </a:prstGeom>
            <a:solidFill>
              <a:srgbClr val="FF00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64" name="左右矢印 63"/>
            <p:cNvSpPr/>
            <p:nvPr/>
          </p:nvSpPr>
          <p:spPr>
            <a:xfrm flipH="1">
              <a:off x="2160016" y="5078224"/>
              <a:ext cx="126000" cy="108000"/>
            </a:xfrm>
            <a:prstGeom prst="leftRightArrow">
              <a:avLst/>
            </a:prstGeom>
            <a:pattFill prst="pct70">
              <a:fgClr>
                <a:srgbClr val="00B0F0"/>
              </a:fgClr>
              <a:bgClr>
                <a:schemeClr val="bg1"/>
              </a:bgClr>
            </a:pattFill>
            <a:ln w="127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65" name="左右矢印 64"/>
            <p:cNvSpPr/>
            <p:nvPr/>
          </p:nvSpPr>
          <p:spPr>
            <a:xfrm>
              <a:off x="2970016" y="5079558"/>
              <a:ext cx="144000" cy="108000"/>
            </a:xfrm>
            <a:prstGeom prst="leftRightArrow">
              <a:avLst/>
            </a:prstGeom>
            <a:pattFill prst="pct70">
              <a:fgClr>
                <a:srgbClr val="00B0F0"/>
              </a:fgClr>
              <a:bgClr>
                <a:schemeClr val="bg1"/>
              </a:bgClr>
            </a:pattFill>
            <a:ln w="127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67" name="左右矢印 66"/>
            <p:cNvSpPr/>
            <p:nvPr/>
          </p:nvSpPr>
          <p:spPr>
            <a:xfrm>
              <a:off x="3654016" y="5078224"/>
              <a:ext cx="270000" cy="108000"/>
            </a:xfrm>
            <a:prstGeom prst="leftRightArrow">
              <a:avLst/>
            </a:prstGeom>
            <a:pattFill prst="pct70">
              <a:fgClr>
                <a:srgbClr val="00B0F0"/>
              </a:fgClr>
              <a:bgClr>
                <a:schemeClr val="bg1"/>
              </a:bgClr>
            </a:pattFill>
            <a:ln w="127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69" name="左右矢印 68"/>
            <p:cNvSpPr/>
            <p:nvPr/>
          </p:nvSpPr>
          <p:spPr>
            <a:xfrm>
              <a:off x="3327932" y="5078224"/>
              <a:ext cx="342000" cy="108000"/>
            </a:xfrm>
            <a:prstGeom prst="leftRightArrow">
              <a:avLst/>
            </a:prstGeom>
            <a:solidFill>
              <a:srgbClr val="FF00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70" name="テキスト ボックス 69">
              <a:extLst>
                <a:ext uri="{FF2B5EF4-FFF2-40B4-BE49-F238E27FC236}">
                  <a16:creationId xmlns:a16="http://schemas.microsoft.com/office/drawing/2014/main" id="{34CF59F8-A367-4EC1-83BF-5D400B8A4CCC}"/>
                </a:ext>
              </a:extLst>
            </p:cNvPr>
            <p:cNvSpPr txBox="1"/>
            <p:nvPr/>
          </p:nvSpPr>
          <p:spPr>
            <a:xfrm>
              <a:off x="1055635" y="4769201"/>
              <a:ext cx="889471" cy="338554"/>
            </a:xfrm>
            <a:prstGeom prst="rect">
              <a:avLst/>
            </a:prstGeom>
            <a:noFill/>
            <a:ln>
              <a:noFill/>
            </a:ln>
          </p:spPr>
          <p:txBody>
            <a:bodyPr wrap="square" rtlCol="0">
              <a:spAutoFit/>
            </a:bodyPr>
            <a:lstStyle/>
            <a:p>
              <a:pPr marL="201221" indent="-201221" algn="ctr"/>
              <a:r>
                <a:rPr lang="ja-JP" altLang="en-US" sz="800" dirty="0">
                  <a:latin typeface="Meiryo UI" panose="020B0604030504040204" pitchFamily="50" charset="-128"/>
                  <a:ea typeface="Meiryo UI" panose="020B0604030504040204" pitchFamily="50" charset="-128"/>
                </a:rPr>
                <a:t>緊急事態宣言</a:t>
              </a:r>
              <a:endParaRPr lang="en-US" altLang="ja-JP" sz="800" dirty="0">
                <a:latin typeface="Meiryo UI" panose="020B0604030504040204" pitchFamily="50" charset="-128"/>
                <a:ea typeface="Meiryo UI" panose="020B0604030504040204" pitchFamily="50" charset="-128"/>
              </a:endParaRPr>
            </a:p>
            <a:p>
              <a:pPr marL="201221" indent="-201221" algn="ctr"/>
              <a:r>
                <a:rPr lang="en-US" altLang="ja-JP" sz="800" dirty="0" smtClean="0">
                  <a:latin typeface="Meiryo UI" panose="020B0604030504040204" pitchFamily="50" charset="-128"/>
                  <a:ea typeface="Meiryo UI" panose="020B0604030504040204" pitchFamily="50" charset="-128"/>
                </a:rPr>
                <a:t>4/7</a:t>
              </a:r>
              <a:r>
                <a:rPr lang="ja-JP" altLang="en-US" sz="800" dirty="0">
                  <a:latin typeface="Meiryo UI" panose="020B0604030504040204" pitchFamily="50" charset="-128"/>
                  <a:ea typeface="Meiryo UI" panose="020B0604030504040204" pitchFamily="50" charset="-128"/>
                </a:rPr>
                <a:t>～</a:t>
              </a:r>
              <a:r>
                <a:rPr lang="en-US" altLang="ja-JP" sz="800" dirty="0" smtClean="0">
                  <a:latin typeface="Meiryo UI" panose="020B0604030504040204" pitchFamily="50" charset="-128"/>
                  <a:ea typeface="Meiryo UI" panose="020B0604030504040204" pitchFamily="50" charset="-128"/>
                </a:rPr>
                <a:t>5/21</a:t>
              </a:r>
              <a:endParaRPr lang="en-US" altLang="ja-JP" sz="800" dirty="0">
                <a:latin typeface="Meiryo UI" panose="020B0604030504040204" pitchFamily="50" charset="-128"/>
                <a:ea typeface="Meiryo UI" panose="020B0604030504040204" pitchFamily="50" charset="-128"/>
              </a:endParaRPr>
            </a:p>
          </p:txBody>
        </p:sp>
        <p:sp>
          <p:nvSpPr>
            <p:cNvPr id="71" name="テキスト ボックス 70">
              <a:extLst>
                <a:ext uri="{FF2B5EF4-FFF2-40B4-BE49-F238E27FC236}">
                  <a16:creationId xmlns:a16="http://schemas.microsoft.com/office/drawing/2014/main" id="{34CF59F8-A367-4EC1-83BF-5D400B8A4CCC}"/>
                </a:ext>
              </a:extLst>
            </p:cNvPr>
            <p:cNvSpPr txBox="1"/>
            <p:nvPr/>
          </p:nvSpPr>
          <p:spPr>
            <a:xfrm>
              <a:off x="1674373" y="5180212"/>
              <a:ext cx="1118680" cy="338554"/>
            </a:xfrm>
            <a:prstGeom prst="rect">
              <a:avLst/>
            </a:prstGeom>
            <a:noFill/>
            <a:ln>
              <a:noFill/>
            </a:ln>
          </p:spPr>
          <p:txBody>
            <a:bodyPr wrap="square" rtlCol="0">
              <a:spAutoFit/>
            </a:bodyPr>
            <a:lstStyle/>
            <a:p>
              <a:pPr marL="201221" indent="-201221" algn="ctr"/>
              <a:r>
                <a:rPr lang="ja-JP" altLang="en-US" sz="800" dirty="0">
                  <a:latin typeface="Meiryo UI" panose="020B0604030504040204" pitchFamily="50" charset="-128"/>
                  <a:ea typeface="Meiryo UI" panose="020B0604030504040204" pitchFamily="50" charset="-128"/>
                </a:rPr>
                <a:t>ミナミ時短・休業要請</a:t>
              </a:r>
              <a:endParaRPr lang="en-US" altLang="ja-JP" sz="800" dirty="0">
                <a:latin typeface="Meiryo UI" panose="020B0604030504040204" pitchFamily="50" charset="-128"/>
                <a:ea typeface="Meiryo UI" panose="020B0604030504040204" pitchFamily="50" charset="-128"/>
              </a:endParaRPr>
            </a:p>
            <a:p>
              <a:pPr marL="201221" indent="-201221" algn="ctr"/>
              <a:r>
                <a:rPr lang="en-US" altLang="ja-JP" sz="800" dirty="0">
                  <a:latin typeface="Meiryo UI" panose="020B0604030504040204" pitchFamily="50" charset="-128"/>
                  <a:ea typeface="Meiryo UI" panose="020B0604030504040204" pitchFamily="50" charset="-128"/>
                </a:rPr>
                <a:t>8/6</a:t>
              </a:r>
              <a:r>
                <a:rPr lang="ja-JP" altLang="en-US" sz="800" dirty="0">
                  <a:latin typeface="Meiryo UI" panose="020B0604030504040204" pitchFamily="50" charset="-128"/>
                  <a:ea typeface="Meiryo UI" panose="020B0604030504040204" pitchFamily="50" charset="-128"/>
                </a:rPr>
                <a:t>～</a:t>
              </a:r>
              <a:r>
                <a:rPr lang="en-US" altLang="ja-JP" sz="800" dirty="0">
                  <a:latin typeface="Meiryo UI" panose="020B0604030504040204" pitchFamily="50" charset="-128"/>
                  <a:ea typeface="Meiryo UI" panose="020B0604030504040204" pitchFamily="50" charset="-128"/>
                </a:rPr>
                <a:t>8/20</a:t>
              </a:r>
            </a:p>
          </p:txBody>
        </p:sp>
        <p:sp>
          <p:nvSpPr>
            <p:cNvPr id="72" name="テキスト ボックス 71">
              <a:extLst>
                <a:ext uri="{FF2B5EF4-FFF2-40B4-BE49-F238E27FC236}">
                  <a16:creationId xmlns:a16="http://schemas.microsoft.com/office/drawing/2014/main" id="{34CF59F8-A367-4EC1-83BF-5D400B8A4CCC}"/>
                </a:ext>
              </a:extLst>
            </p:cNvPr>
            <p:cNvSpPr txBox="1"/>
            <p:nvPr/>
          </p:nvSpPr>
          <p:spPr>
            <a:xfrm>
              <a:off x="2404838" y="5135313"/>
              <a:ext cx="1118680" cy="461665"/>
            </a:xfrm>
            <a:prstGeom prst="rect">
              <a:avLst/>
            </a:prstGeom>
            <a:noFill/>
            <a:ln>
              <a:noFill/>
            </a:ln>
          </p:spPr>
          <p:txBody>
            <a:bodyPr wrap="square" rtlCol="0">
              <a:spAutoFit/>
            </a:bodyPr>
            <a:lstStyle/>
            <a:p>
              <a:pPr marL="201221" indent="-201221" algn="ctr"/>
              <a:r>
                <a:rPr lang="ja-JP" altLang="en-US" sz="800" dirty="0">
                  <a:latin typeface="Meiryo UI" panose="020B0604030504040204" pitchFamily="50" charset="-128"/>
                  <a:ea typeface="Meiryo UI" panose="020B0604030504040204" pitchFamily="50" charset="-128"/>
                </a:rPr>
                <a:t>キタ・ミナミ</a:t>
              </a:r>
              <a:endParaRPr lang="en-US" altLang="ja-JP" sz="800" dirty="0">
                <a:latin typeface="Meiryo UI" panose="020B0604030504040204" pitchFamily="50" charset="-128"/>
                <a:ea typeface="Meiryo UI" panose="020B0604030504040204" pitchFamily="50" charset="-128"/>
              </a:endParaRPr>
            </a:p>
            <a:p>
              <a:pPr marL="201221" indent="-201221" algn="ctr"/>
              <a:r>
                <a:rPr lang="ja-JP" altLang="en-US" sz="800" dirty="0">
                  <a:latin typeface="Meiryo UI" panose="020B0604030504040204" pitchFamily="50" charset="-128"/>
                  <a:ea typeface="Meiryo UI" panose="020B0604030504040204" pitchFamily="50" charset="-128"/>
                </a:rPr>
                <a:t>時短要請</a:t>
              </a:r>
              <a:endParaRPr lang="en-US" altLang="ja-JP" sz="800" dirty="0">
                <a:latin typeface="Meiryo UI" panose="020B0604030504040204" pitchFamily="50" charset="-128"/>
                <a:ea typeface="Meiryo UI" panose="020B0604030504040204" pitchFamily="50" charset="-128"/>
              </a:endParaRPr>
            </a:p>
            <a:p>
              <a:pPr marL="201221" indent="-201221" algn="ctr"/>
              <a:r>
                <a:rPr lang="en-US" altLang="ja-JP" sz="800" dirty="0">
                  <a:latin typeface="Meiryo UI" panose="020B0604030504040204" pitchFamily="50" charset="-128"/>
                  <a:ea typeface="Meiryo UI" panose="020B0604030504040204" pitchFamily="50" charset="-128"/>
                </a:rPr>
                <a:t>11/27</a:t>
              </a:r>
              <a:r>
                <a:rPr lang="ja-JP" altLang="en-US" sz="800" dirty="0">
                  <a:latin typeface="Meiryo UI" panose="020B0604030504040204" pitchFamily="50" charset="-128"/>
                  <a:ea typeface="Meiryo UI" panose="020B0604030504040204" pitchFamily="50" charset="-128"/>
                </a:rPr>
                <a:t>～</a:t>
              </a:r>
              <a:r>
                <a:rPr lang="en-US" altLang="ja-JP" sz="800" dirty="0">
                  <a:latin typeface="Meiryo UI" panose="020B0604030504040204" pitchFamily="50" charset="-128"/>
                  <a:ea typeface="Meiryo UI" panose="020B0604030504040204" pitchFamily="50" charset="-128"/>
                </a:rPr>
                <a:t>12/15</a:t>
              </a:r>
            </a:p>
          </p:txBody>
        </p:sp>
        <p:sp>
          <p:nvSpPr>
            <p:cNvPr id="73" name="テキスト ボックス 72">
              <a:extLst>
                <a:ext uri="{FF2B5EF4-FFF2-40B4-BE49-F238E27FC236}">
                  <a16:creationId xmlns:a16="http://schemas.microsoft.com/office/drawing/2014/main" id="{34CF59F8-A367-4EC1-83BF-5D400B8A4CCC}"/>
                </a:ext>
              </a:extLst>
            </p:cNvPr>
            <p:cNvSpPr txBox="1"/>
            <p:nvPr/>
          </p:nvSpPr>
          <p:spPr>
            <a:xfrm>
              <a:off x="3106465" y="5140034"/>
              <a:ext cx="889471" cy="338554"/>
            </a:xfrm>
            <a:prstGeom prst="rect">
              <a:avLst/>
            </a:prstGeom>
            <a:noFill/>
            <a:ln>
              <a:noFill/>
            </a:ln>
          </p:spPr>
          <p:txBody>
            <a:bodyPr wrap="square" rtlCol="0">
              <a:spAutoFit/>
            </a:bodyPr>
            <a:lstStyle/>
            <a:p>
              <a:pPr marL="201221" indent="-201221" algn="ctr"/>
              <a:r>
                <a:rPr lang="ja-JP" altLang="en-US" sz="800" dirty="0">
                  <a:latin typeface="Meiryo UI" panose="020B0604030504040204" pitchFamily="50" charset="-128"/>
                  <a:ea typeface="Meiryo UI" panose="020B0604030504040204" pitchFamily="50" charset="-128"/>
                </a:rPr>
                <a:t>緊急事態宣言</a:t>
              </a:r>
              <a:endParaRPr lang="en-US" altLang="ja-JP" sz="800" dirty="0">
                <a:latin typeface="Meiryo UI" panose="020B0604030504040204" pitchFamily="50" charset="-128"/>
                <a:ea typeface="Meiryo UI" panose="020B0604030504040204" pitchFamily="50" charset="-128"/>
              </a:endParaRPr>
            </a:p>
            <a:p>
              <a:pPr marL="201221" indent="-201221" algn="ctr"/>
              <a:r>
                <a:rPr lang="en-US" altLang="ja-JP" sz="800" dirty="0">
                  <a:latin typeface="Meiryo UI" panose="020B0604030504040204" pitchFamily="50" charset="-128"/>
                  <a:ea typeface="Meiryo UI" panose="020B0604030504040204" pitchFamily="50" charset="-128"/>
                </a:rPr>
                <a:t>1/14</a:t>
              </a:r>
              <a:r>
                <a:rPr lang="ja-JP" altLang="en-US" sz="800" dirty="0">
                  <a:latin typeface="Meiryo UI" panose="020B0604030504040204" pitchFamily="50" charset="-128"/>
                  <a:ea typeface="Meiryo UI" panose="020B0604030504040204" pitchFamily="50" charset="-128"/>
                </a:rPr>
                <a:t>～</a:t>
              </a:r>
              <a:r>
                <a:rPr lang="en-US" altLang="ja-JP" sz="800" dirty="0">
                  <a:latin typeface="Meiryo UI" panose="020B0604030504040204" pitchFamily="50" charset="-128"/>
                  <a:ea typeface="Meiryo UI" panose="020B0604030504040204" pitchFamily="50" charset="-128"/>
                </a:rPr>
                <a:t>2/28</a:t>
              </a:r>
            </a:p>
          </p:txBody>
        </p:sp>
        <p:sp>
          <p:nvSpPr>
            <p:cNvPr id="74" name="左右矢印 73"/>
            <p:cNvSpPr/>
            <p:nvPr/>
          </p:nvSpPr>
          <p:spPr>
            <a:xfrm>
              <a:off x="5184016" y="5077640"/>
              <a:ext cx="198000" cy="108000"/>
            </a:xfrm>
            <a:prstGeom prst="leftRightArrow">
              <a:avLst/>
            </a:prstGeom>
            <a:pattFill prst="pct70">
              <a:fgClr>
                <a:srgbClr val="00B0F0"/>
              </a:fgClr>
              <a:bgClr>
                <a:schemeClr val="bg1"/>
              </a:bgClr>
            </a:pattFill>
            <a:ln w="127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76" name="左右矢印 75"/>
            <p:cNvSpPr/>
            <p:nvPr/>
          </p:nvSpPr>
          <p:spPr>
            <a:xfrm>
              <a:off x="3924016" y="5079558"/>
              <a:ext cx="133200" cy="108000"/>
            </a:xfrm>
            <a:prstGeom prst="leftRightArrow">
              <a:avLst/>
            </a:prstGeom>
            <a:pattFill prst="smCheck">
              <a:fgClr>
                <a:schemeClr val="accent6"/>
              </a:fgClr>
              <a:bgClr>
                <a:schemeClr val="bg1"/>
              </a:bgClr>
            </a:patt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77" name="左右矢印 76"/>
            <p:cNvSpPr/>
            <p:nvPr/>
          </p:nvSpPr>
          <p:spPr>
            <a:xfrm>
              <a:off x="4068016" y="5083946"/>
              <a:ext cx="396000" cy="108000"/>
            </a:xfrm>
            <a:prstGeom prst="leftRightArrow">
              <a:avLst/>
            </a:prstGeom>
            <a:solidFill>
              <a:srgbClr val="FF00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78" name="テキスト ボックス 77">
              <a:extLst>
                <a:ext uri="{FF2B5EF4-FFF2-40B4-BE49-F238E27FC236}">
                  <a16:creationId xmlns:a16="http://schemas.microsoft.com/office/drawing/2014/main" id="{34CF59F8-A367-4EC1-83BF-5D400B8A4CCC}"/>
                </a:ext>
              </a:extLst>
            </p:cNvPr>
            <p:cNvSpPr txBox="1"/>
            <p:nvPr/>
          </p:nvSpPr>
          <p:spPr>
            <a:xfrm>
              <a:off x="3995936" y="5144252"/>
              <a:ext cx="889471" cy="338554"/>
            </a:xfrm>
            <a:prstGeom prst="rect">
              <a:avLst/>
            </a:prstGeom>
            <a:noFill/>
            <a:ln>
              <a:noFill/>
            </a:ln>
          </p:spPr>
          <p:txBody>
            <a:bodyPr wrap="square" rtlCol="0">
              <a:spAutoFit/>
            </a:bodyPr>
            <a:lstStyle/>
            <a:p>
              <a:pPr marL="201221" indent="-201221" algn="ctr"/>
              <a:r>
                <a:rPr lang="ja-JP" altLang="en-US" sz="800" dirty="0">
                  <a:latin typeface="Meiryo UI" panose="020B0604030504040204" pitchFamily="50" charset="-128"/>
                  <a:ea typeface="Meiryo UI" panose="020B0604030504040204" pitchFamily="50" charset="-128"/>
                </a:rPr>
                <a:t>緊急事態宣言</a:t>
              </a:r>
              <a:endParaRPr lang="en-US" altLang="ja-JP" sz="800" dirty="0">
                <a:latin typeface="Meiryo UI" panose="020B0604030504040204" pitchFamily="50" charset="-128"/>
                <a:ea typeface="Meiryo UI" panose="020B0604030504040204" pitchFamily="50" charset="-128"/>
              </a:endParaRPr>
            </a:p>
            <a:p>
              <a:pPr marL="201221" indent="-201221" algn="ctr"/>
              <a:r>
                <a:rPr lang="en-US" altLang="ja-JP" sz="800" dirty="0">
                  <a:latin typeface="Meiryo UI" panose="020B0604030504040204" pitchFamily="50" charset="-128"/>
                  <a:ea typeface="Meiryo UI" panose="020B0604030504040204" pitchFamily="50" charset="-128"/>
                </a:rPr>
                <a:t>4/25</a:t>
              </a:r>
              <a:r>
                <a:rPr lang="ja-JP" altLang="en-US" sz="800" dirty="0">
                  <a:latin typeface="Meiryo UI" panose="020B0604030504040204" pitchFamily="50" charset="-128"/>
                  <a:ea typeface="Meiryo UI" panose="020B0604030504040204" pitchFamily="50" charset="-128"/>
                </a:rPr>
                <a:t>～</a:t>
              </a:r>
              <a:r>
                <a:rPr lang="en-US" altLang="ja-JP" sz="800" dirty="0">
                  <a:latin typeface="Meiryo UI" panose="020B0604030504040204" pitchFamily="50" charset="-128"/>
                  <a:ea typeface="Meiryo UI" panose="020B0604030504040204" pitchFamily="50" charset="-128"/>
                </a:rPr>
                <a:t>6/20</a:t>
              </a:r>
            </a:p>
          </p:txBody>
        </p:sp>
        <p:sp>
          <p:nvSpPr>
            <p:cNvPr id="79" name="テキスト ボックス 78">
              <a:extLst>
                <a:ext uri="{FF2B5EF4-FFF2-40B4-BE49-F238E27FC236}">
                  <a16:creationId xmlns:a16="http://schemas.microsoft.com/office/drawing/2014/main" id="{34CF59F8-A367-4EC1-83BF-5D400B8A4CCC}"/>
                </a:ext>
              </a:extLst>
            </p:cNvPr>
            <p:cNvSpPr txBox="1"/>
            <p:nvPr/>
          </p:nvSpPr>
          <p:spPr>
            <a:xfrm>
              <a:off x="3563888" y="5174403"/>
              <a:ext cx="889471" cy="461665"/>
            </a:xfrm>
            <a:prstGeom prst="rect">
              <a:avLst/>
            </a:prstGeom>
            <a:noFill/>
            <a:ln>
              <a:noFill/>
            </a:ln>
          </p:spPr>
          <p:txBody>
            <a:bodyPr wrap="square" rtlCol="0">
              <a:spAutoFit/>
            </a:bodyPr>
            <a:lstStyle/>
            <a:p>
              <a:pPr marL="201221" indent="-201221" algn="ctr"/>
              <a:r>
                <a:rPr lang="ja-JP" altLang="en-US" sz="800" dirty="0" err="1">
                  <a:latin typeface="Meiryo UI" panose="020B0604030504040204" pitchFamily="50" charset="-128"/>
                  <a:ea typeface="Meiryo UI" panose="020B0604030504040204" pitchFamily="50" charset="-128"/>
                </a:rPr>
                <a:t>まん</a:t>
              </a:r>
              <a:r>
                <a:rPr lang="ja-JP" altLang="en-US" sz="800" dirty="0" smtClean="0">
                  <a:latin typeface="Meiryo UI" panose="020B0604030504040204" pitchFamily="50" charset="-128"/>
                  <a:ea typeface="Meiryo UI" panose="020B0604030504040204" pitchFamily="50" charset="-128"/>
                </a:rPr>
                <a:t>防</a:t>
              </a:r>
              <a:endParaRPr lang="en-US" altLang="ja-JP" sz="800" dirty="0" smtClean="0">
                <a:latin typeface="Meiryo UI" panose="020B0604030504040204" pitchFamily="50" charset="-128"/>
                <a:ea typeface="Meiryo UI" panose="020B0604030504040204" pitchFamily="50" charset="-128"/>
              </a:endParaRPr>
            </a:p>
            <a:p>
              <a:pPr marL="201221" indent="-201221" algn="ctr"/>
              <a:r>
                <a:rPr lang="ja-JP" altLang="en-US" sz="800" dirty="0" smtClean="0">
                  <a:latin typeface="Meiryo UI" panose="020B0604030504040204" pitchFamily="50" charset="-128"/>
                  <a:ea typeface="Meiryo UI" panose="020B0604030504040204" pitchFamily="50" charset="-128"/>
                </a:rPr>
                <a:t>措置</a:t>
              </a:r>
              <a:endParaRPr lang="en-US" altLang="ja-JP" sz="800" dirty="0">
                <a:latin typeface="Meiryo UI" panose="020B0604030504040204" pitchFamily="50" charset="-128"/>
                <a:ea typeface="Meiryo UI" panose="020B0604030504040204" pitchFamily="50" charset="-128"/>
              </a:endParaRPr>
            </a:p>
            <a:p>
              <a:pPr marL="201221" indent="-201221" algn="ctr"/>
              <a:r>
                <a:rPr lang="en-US" altLang="ja-JP" sz="800" dirty="0">
                  <a:latin typeface="Meiryo UI" panose="020B0604030504040204" pitchFamily="50" charset="-128"/>
                  <a:ea typeface="Meiryo UI" panose="020B0604030504040204" pitchFamily="50" charset="-128"/>
                </a:rPr>
                <a:t>4/5</a:t>
              </a:r>
              <a:r>
                <a:rPr lang="ja-JP" altLang="en-US" sz="800" dirty="0">
                  <a:latin typeface="Meiryo UI" panose="020B0604030504040204" pitchFamily="50" charset="-128"/>
                  <a:ea typeface="Meiryo UI" panose="020B0604030504040204" pitchFamily="50" charset="-128"/>
                </a:rPr>
                <a:t>～</a:t>
              </a:r>
              <a:r>
                <a:rPr lang="en-US" altLang="ja-JP" sz="800" dirty="0">
                  <a:latin typeface="Meiryo UI" panose="020B0604030504040204" pitchFamily="50" charset="-128"/>
                  <a:ea typeface="Meiryo UI" panose="020B0604030504040204" pitchFamily="50" charset="-128"/>
                </a:rPr>
                <a:t>4/24</a:t>
              </a:r>
            </a:p>
          </p:txBody>
        </p:sp>
        <p:sp>
          <p:nvSpPr>
            <p:cNvPr id="80" name="テキスト ボックス 79">
              <a:extLst>
                <a:ext uri="{FF2B5EF4-FFF2-40B4-BE49-F238E27FC236}">
                  <a16:creationId xmlns:a16="http://schemas.microsoft.com/office/drawing/2014/main" id="{34CF59F8-A367-4EC1-83BF-5D400B8A4CCC}"/>
                </a:ext>
              </a:extLst>
            </p:cNvPr>
            <p:cNvSpPr txBox="1"/>
            <p:nvPr/>
          </p:nvSpPr>
          <p:spPr>
            <a:xfrm>
              <a:off x="4186585" y="4775994"/>
              <a:ext cx="889471" cy="338554"/>
            </a:xfrm>
            <a:prstGeom prst="rect">
              <a:avLst/>
            </a:prstGeom>
            <a:noFill/>
            <a:ln>
              <a:noFill/>
            </a:ln>
          </p:spPr>
          <p:txBody>
            <a:bodyPr wrap="square" rtlCol="0">
              <a:spAutoFit/>
            </a:bodyPr>
            <a:lstStyle/>
            <a:p>
              <a:pPr marL="201221" indent="-201221" algn="ctr"/>
              <a:r>
                <a:rPr lang="ja-JP" altLang="en-US" sz="800" dirty="0">
                  <a:latin typeface="Meiryo UI" panose="020B0604030504040204" pitchFamily="50" charset="-128"/>
                  <a:ea typeface="Meiryo UI" panose="020B0604030504040204" pitchFamily="50" charset="-128"/>
                </a:rPr>
                <a:t>まん防措置</a:t>
              </a:r>
              <a:endParaRPr lang="en-US" altLang="ja-JP" sz="800" dirty="0">
                <a:latin typeface="Meiryo UI" panose="020B0604030504040204" pitchFamily="50" charset="-128"/>
                <a:ea typeface="Meiryo UI" panose="020B0604030504040204" pitchFamily="50" charset="-128"/>
              </a:endParaRPr>
            </a:p>
            <a:p>
              <a:pPr marL="201221" indent="-201221" algn="ctr"/>
              <a:r>
                <a:rPr lang="en-US" altLang="ja-JP" sz="800" dirty="0">
                  <a:latin typeface="Meiryo UI" panose="020B0604030504040204" pitchFamily="50" charset="-128"/>
                  <a:ea typeface="Meiryo UI" panose="020B0604030504040204" pitchFamily="50" charset="-128"/>
                </a:rPr>
                <a:t>6/21</a:t>
              </a:r>
              <a:r>
                <a:rPr lang="ja-JP" altLang="en-US" sz="800" dirty="0">
                  <a:latin typeface="Meiryo UI" panose="020B0604030504040204" pitchFamily="50" charset="-128"/>
                  <a:ea typeface="Meiryo UI" panose="020B0604030504040204" pitchFamily="50" charset="-128"/>
                </a:rPr>
                <a:t>～</a:t>
              </a:r>
              <a:r>
                <a:rPr lang="en-US" altLang="ja-JP" sz="800" dirty="0">
                  <a:latin typeface="Meiryo UI" panose="020B0604030504040204" pitchFamily="50" charset="-128"/>
                  <a:ea typeface="Meiryo UI" panose="020B0604030504040204" pitchFamily="50" charset="-128"/>
                </a:rPr>
                <a:t>8/1</a:t>
              </a:r>
            </a:p>
          </p:txBody>
        </p:sp>
        <p:sp>
          <p:nvSpPr>
            <p:cNvPr id="81" name="左右矢印 80"/>
            <p:cNvSpPr/>
            <p:nvPr/>
          </p:nvSpPr>
          <p:spPr>
            <a:xfrm>
              <a:off x="4464016" y="5086095"/>
              <a:ext cx="306000" cy="89092"/>
            </a:xfrm>
            <a:prstGeom prst="leftRightArrow">
              <a:avLst/>
            </a:prstGeom>
            <a:pattFill prst="smCheck">
              <a:fgClr>
                <a:schemeClr val="accent6"/>
              </a:fgClr>
              <a:bgClr>
                <a:schemeClr val="bg1"/>
              </a:bgClr>
            </a:patt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82" name="テキスト ボックス 81">
              <a:extLst>
                <a:ext uri="{FF2B5EF4-FFF2-40B4-BE49-F238E27FC236}">
                  <a16:creationId xmlns:a16="http://schemas.microsoft.com/office/drawing/2014/main" id="{34CF59F8-A367-4EC1-83BF-5D400B8A4CCC}"/>
                </a:ext>
              </a:extLst>
            </p:cNvPr>
            <p:cNvSpPr txBox="1"/>
            <p:nvPr/>
          </p:nvSpPr>
          <p:spPr>
            <a:xfrm>
              <a:off x="4618633" y="5136725"/>
              <a:ext cx="889471" cy="338554"/>
            </a:xfrm>
            <a:prstGeom prst="rect">
              <a:avLst/>
            </a:prstGeom>
            <a:noFill/>
            <a:ln>
              <a:noFill/>
            </a:ln>
          </p:spPr>
          <p:txBody>
            <a:bodyPr wrap="square" rtlCol="0">
              <a:spAutoFit/>
            </a:bodyPr>
            <a:lstStyle/>
            <a:p>
              <a:pPr marL="201221" indent="-201221" algn="ctr"/>
              <a:r>
                <a:rPr lang="ja-JP" altLang="en-US" sz="800" dirty="0">
                  <a:latin typeface="Meiryo UI" panose="020B0604030504040204" pitchFamily="50" charset="-128"/>
                  <a:ea typeface="Meiryo UI" panose="020B0604030504040204" pitchFamily="50" charset="-128"/>
                </a:rPr>
                <a:t>緊急事態宣言</a:t>
              </a:r>
              <a:endParaRPr lang="en-US" altLang="ja-JP" sz="800" dirty="0">
                <a:latin typeface="Meiryo UI" panose="020B0604030504040204" pitchFamily="50" charset="-128"/>
                <a:ea typeface="Meiryo UI" panose="020B0604030504040204" pitchFamily="50" charset="-128"/>
              </a:endParaRPr>
            </a:p>
            <a:p>
              <a:pPr marL="201221" indent="-201221" algn="ctr"/>
              <a:r>
                <a:rPr lang="en-US" altLang="ja-JP" sz="800" dirty="0">
                  <a:latin typeface="Meiryo UI" panose="020B0604030504040204" pitchFamily="50" charset="-128"/>
                  <a:ea typeface="Meiryo UI" panose="020B0604030504040204" pitchFamily="50" charset="-128"/>
                </a:rPr>
                <a:t>8/2</a:t>
              </a:r>
              <a:r>
                <a:rPr lang="ja-JP" altLang="en-US" sz="800" dirty="0">
                  <a:latin typeface="Meiryo UI" panose="020B0604030504040204" pitchFamily="50" charset="-128"/>
                  <a:ea typeface="Meiryo UI" panose="020B0604030504040204" pitchFamily="50" charset="-128"/>
                </a:rPr>
                <a:t>～</a:t>
              </a:r>
              <a:r>
                <a:rPr lang="en-US" altLang="ja-JP" sz="800" dirty="0">
                  <a:latin typeface="Meiryo UI" panose="020B0604030504040204" pitchFamily="50" charset="-128"/>
                  <a:ea typeface="Meiryo UI" panose="020B0604030504040204" pitchFamily="50" charset="-128"/>
                </a:rPr>
                <a:t>9/30</a:t>
              </a:r>
            </a:p>
          </p:txBody>
        </p:sp>
        <p:sp>
          <p:nvSpPr>
            <p:cNvPr id="83" name="左右矢印 82"/>
            <p:cNvSpPr/>
            <p:nvPr/>
          </p:nvSpPr>
          <p:spPr>
            <a:xfrm>
              <a:off x="4765299" y="5078224"/>
              <a:ext cx="432000" cy="108000"/>
            </a:xfrm>
            <a:prstGeom prst="leftRightArrow">
              <a:avLst/>
            </a:prstGeom>
            <a:solidFill>
              <a:srgbClr val="FF00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85" name="テキスト ボックス 84">
              <a:extLst>
                <a:ext uri="{FF2B5EF4-FFF2-40B4-BE49-F238E27FC236}">
                  <a16:creationId xmlns:a16="http://schemas.microsoft.com/office/drawing/2014/main" id="{34CF59F8-A367-4EC1-83BF-5D400B8A4CCC}"/>
                </a:ext>
              </a:extLst>
            </p:cNvPr>
            <p:cNvSpPr txBox="1"/>
            <p:nvPr/>
          </p:nvSpPr>
          <p:spPr>
            <a:xfrm>
              <a:off x="4571691" y="4770853"/>
              <a:ext cx="1611563" cy="338554"/>
            </a:xfrm>
            <a:prstGeom prst="rect">
              <a:avLst/>
            </a:prstGeom>
            <a:noFill/>
            <a:ln>
              <a:noFill/>
            </a:ln>
          </p:spPr>
          <p:txBody>
            <a:bodyPr wrap="square" rtlCol="0">
              <a:spAutoFit/>
            </a:bodyPr>
            <a:lstStyle/>
            <a:p>
              <a:pPr marL="201221" indent="-201221" algn="ctr"/>
              <a:r>
                <a:rPr lang="ja-JP" altLang="en-US" sz="800" dirty="0">
                  <a:latin typeface="Meiryo UI" panose="020B0604030504040204" pitchFamily="50" charset="-128"/>
                  <a:ea typeface="Meiryo UI" panose="020B0604030504040204" pitchFamily="50" charset="-128"/>
                </a:rPr>
                <a:t>大阪府全域時短要請</a:t>
              </a:r>
              <a:endParaRPr lang="en-US" altLang="ja-JP" sz="800" dirty="0">
                <a:latin typeface="Meiryo UI" panose="020B0604030504040204" pitchFamily="50" charset="-128"/>
                <a:ea typeface="Meiryo UI" panose="020B0604030504040204" pitchFamily="50" charset="-128"/>
              </a:endParaRPr>
            </a:p>
            <a:p>
              <a:pPr marL="201221" indent="-201221" algn="ctr"/>
              <a:r>
                <a:rPr lang="en-US" altLang="ja-JP" sz="800" dirty="0">
                  <a:latin typeface="Meiryo UI" panose="020B0604030504040204" pitchFamily="50" charset="-128"/>
                  <a:ea typeface="Meiryo UI" panose="020B0604030504040204" pitchFamily="50" charset="-128"/>
                </a:rPr>
                <a:t>10/1</a:t>
              </a:r>
              <a:r>
                <a:rPr lang="ja-JP" altLang="en-US" sz="800" dirty="0">
                  <a:latin typeface="Meiryo UI" panose="020B0604030504040204" pitchFamily="50" charset="-128"/>
                  <a:ea typeface="Meiryo UI" panose="020B0604030504040204" pitchFamily="50" charset="-128"/>
                </a:rPr>
                <a:t>～</a:t>
              </a:r>
              <a:r>
                <a:rPr lang="en-US" altLang="ja-JP" sz="800" dirty="0">
                  <a:latin typeface="Meiryo UI" panose="020B0604030504040204" pitchFamily="50" charset="-128"/>
                  <a:ea typeface="Meiryo UI" panose="020B0604030504040204" pitchFamily="50" charset="-128"/>
                </a:rPr>
                <a:t>10/24</a:t>
              </a:r>
            </a:p>
          </p:txBody>
        </p:sp>
        <p:sp>
          <p:nvSpPr>
            <p:cNvPr id="86" name="テキスト ボックス 85">
              <a:extLst>
                <a:ext uri="{FF2B5EF4-FFF2-40B4-BE49-F238E27FC236}">
                  <a16:creationId xmlns:a16="http://schemas.microsoft.com/office/drawing/2014/main" id="{34CF59F8-A367-4EC1-83BF-5D400B8A4CCC}"/>
                </a:ext>
              </a:extLst>
            </p:cNvPr>
            <p:cNvSpPr txBox="1"/>
            <p:nvPr/>
          </p:nvSpPr>
          <p:spPr>
            <a:xfrm>
              <a:off x="5806221" y="5161583"/>
              <a:ext cx="880890" cy="338554"/>
            </a:xfrm>
            <a:prstGeom prst="rect">
              <a:avLst/>
            </a:prstGeom>
            <a:noFill/>
            <a:ln>
              <a:noFill/>
            </a:ln>
          </p:spPr>
          <p:txBody>
            <a:bodyPr wrap="square" rtlCol="0">
              <a:spAutoFit/>
            </a:bodyPr>
            <a:lstStyle/>
            <a:p>
              <a:pPr marL="201221" indent="-201221" algn="ctr"/>
              <a:r>
                <a:rPr lang="ja-JP" altLang="en-US" sz="800" dirty="0">
                  <a:latin typeface="Meiryo UI" panose="020B0604030504040204" pitchFamily="50" charset="-128"/>
                  <a:ea typeface="Meiryo UI" panose="020B0604030504040204" pitchFamily="50" charset="-128"/>
                </a:rPr>
                <a:t>まん防措置</a:t>
              </a:r>
              <a:endParaRPr lang="en-US" altLang="ja-JP" sz="800" dirty="0">
                <a:latin typeface="Meiryo UI" panose="020B0604030504040204" pitchFamily="50" charset="-128"/>
                <a:ea typeface="Meiryo UI" panose="020B0604030504040204" pitchFamily="50" charset="-128"/>
              </a:endParaRPr>
            </a:p>
            <a:p>
              <a:pPr marL="201221" indent="-201221" algn="ctr"/>
              <a:r>
                <a:rPr lang="en-US" altLang="ja-JP" sz="800" dirty="0" smtClean="0">
                  <a:latin typeface="Meiryo UI" panose="020B0604030504040204" pitchFamily="50" charset="-128"/>
                  <a:ea typeface="Meiryo UI" panose="020B0604030504040204" pitchFamily="50" charset="-128"/>
                </a:rPr>
                <a:t>1/27</a:t>
              </a:r>
              <a:r>
                <a:rPr lang="ja-JP" altLang="en-US" sz="800" dirty="0" smtClean="0">
                  <a:latin typeface="Meiryo UI" panose="020B0604030504040204" pitchFamily="50" charset="-128"/>
                  <a:ea typeface="Meiryo UI" panose="020B0604030504040204" pitchFamily="50" charset="-128"/>
                </a:rPr>
                <a:t>～</a:t>
              </a:r>
              <a:r>
                <a:rPr lang="en-US" altLang="ja-JP" sz="800" dirty="0" smtClean="0">
                  <a:latin typeface="Meiryo UI" panose="020B0604030504040204" pitchFamily="50" charset="-128"/>
                  <a:ea typeface="Meiryo UI" panose="020B0604030504040204" pitchFamily="50" charset="-128"/>
                </a:rPr>
                <a:t>3/21</a:t>
              </a:r>
              <a:endParaRPr lang="en-US" altLang="ja-JP" sz="800" dirty="0">
                <a:latin typeface="Meiryo UI" panose="020B0604030504040204" pitchFamily="50" charset="-128"/>
                <a:ea typeface="Meiryo UI" panose="020B0604030504040204" pitchFamily="50" charset="-128"/>
              </a:endParaRPr>
            </a:p>
          </p:txBody>
        </p:sp>
        <p:sp>
          <p:nvSpPr>
            <p:cNvPr id="87" name="左右矢印 86"/>
            <p:cNvSpPr/>
            <p:nvPr/>
          </p:nvSpPr>
          <p:spPr>
            <a:xfrm>
              <a:off x="6048016" y="5079558"/>
              <a:ext cx="396000" cy="108000"/>
            </a:xfrm>
            <a:prstGeom prst="leftRightArrow">
              <a:avLst/>
            </a:prstGeom>
            <a:pattFill prst="smCheck">
              <a:fgClr>
                <a:schemeClr val="accent6"/>
              </a:fgClr>
              <a:bgClr>
                <a:schemeClr val="bg1"/>
              </a:bgClr>
            </a:patt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sp>
        <p:nvSpPr>
          <p:cNvPr id="88" name="左右矢印 87"/>
          <p:cNvSpPr/>
          <p:nvPr/>
        </p:nvSpPr>
        <p:spPr>
          <a:xfrm>
            <a:off x="2970000" y="5709600"/>
            <a:ext cx="216000" cy="108000"/>
          </a:xfrm>
          <a:prstGeom prst="leftRightArrow">
            <a:avLst/>
          </a:prstGeom>
          <a:pattFill prst="pct70">
            <a:fgClr>
              <a:srgbClr val="00B0F0"/>
            </a:fgClr>
            <a:bgClr>
              <a:schemeClr val="bg1"/>
            </a:bgClr>
          </a:pattFill>
          <a:ln w="127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89" name="楕円 88"/>
          <p:cNvSpPr/>
          <p:nvPr/>
        </p:nvSpPr>
        <p:spPr>
          <a:xfrm>
            <a:off x="6902978" y="2088000"/>
            <a:ext cx="909381" cy="324000"/>
          </a:xfrm>
          <a:prstGeom prst="ellipse">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ja-JP" altLang="en-US" dirty="0" smtClean="0">
                <a:solidFill>
                  <a:schemeClr val="tx1"/>
                </a:solidFill>
                <a:latin typeface="Meiryo UI" panose="020B0604030504040204" pitchFamily="50" charset="-128"/>
                <a:ea typeface="Meiryo UI" panose="020B0604030504040204" pitchFamily="50" charset="-128"/>
              </a:rPr>
              <a:t>第</a:t>
            </a:r>
            <a:r>
              <a:rPr lang="en-US" altLang="ja-JP" dirty="0">
                <a:solidFill>
                  <a:schemeClr val="tx1"/>
                </a:solidFill>
                <a:latin typeface="Meiryo UI" panose="020B0604030504040204" pitchFamily="50" charset="-128"/>
                <a:ea typeface="Meiryo UI" panose="020B0604030504040204" pitchFamily="50" charset="-128"/>
              </a:rPr>
              <a:t>7</a:t>
            </a:r>
            <a:r>
              <a:rPr lang="ja-JP" altLang="en-US" dirty="0" smtClean="0">
                <a:solidFill>
                  <a:schemeClr val="tx1"/>
                </a:solidFill>
                <a:latin typeface="Meiryo UI" panose="020B0604030504040204" pitchFamily="50" charset="-128"/>
                <a:ea typeface="Meiryo UI" panose="020B0604030504040204" pitchFamily="50" charset="-128"/>
              </a:rPr>
              <a:t>波</a:t>
            </a:r>
            <a:endParaRPr lang="ja-JP" dirty="0">
              <a:solidFill>
                <a:schemeClr val="tx1"/>
              </a:solidFill>
              <a:latin typeface="Meiryo UI" panose="020B0604030504040204" pitchFamily="50" charset="-128"/>
              <a:ea typeface="Meiryo UI" panose="020B0604030504040204" pitchFamily="50" charset="-128"/>
            </a:endParaRPr>
          </a:p>
        </p:txBody>
      </p:sp>
      <p:sp>
        <p:nvSpPr>
          <p:cNvPr id="50" name="テキスト ボックス 49">
            <a:extLst>
              <a:ext uri="{FF2B5EF4-FFF2-40B4-BE49-F238E27FC236}">
                <a16:creationId xmlns:a16="http://schemas.microsoft.com/office/drawing/2014/main" id="{34CF59F8-A367-4EC1-83BF-5D400B8A4CCC}"/>
              </a:ext>
            </a:extLst>
          </p:cNvPr>
          <p:cNvSpPr txBox="1"/>
          <p:nvPr/>
        </p:nvSpPr>
        <p:spPr>
          <a:xfrm>
            <a:off x="135734" y="6309320"/>
            <a:ext cx="5751226" cy="369332"/>
          </a:xfrm>
          <a:prstGeom prst="rect">
            <a:avLst/>
          </a:prstGeom>
          <a:noFill/>
          <a:ln>
            <a:noFill/>
          </a:ln>
        </p:spPr>
        <p:txBody>
          <a:bodyPr wrap="square" rtlCol="0">
            <a:spAutoFit/>
          </a:bodyPr>
          <a:lstStyle/>
          <a:p>
            <a:pPr marL="164127" indent="-164127" defTabSz="844083">
              <a:defRPr/>
            </a:pPr>
            <a:r>
              <a:rPr lang="ja-JP" altLang="en-US" sz="900" dirty="0">
                <a:latin typeface="Meiryo UI" panose="020B0604030504040204" pitchFamily="50" charset="-128"/>
                <a:ea typeface="Meiryo UI" panose="020B0604030504040204" pitchFamily="50" charset="-128"/>
              </a:rPr>
              <a:t>*</a:t>
            </a:r>
            <a:r>
              <a:rPr lang="en-US" altLang="ja-JP" sz="900" dirty="0">
                <a:latin typeface="Meiryo UI" panose="020B0604030504040204" pitchFamily="50" charset="-128"/>
                <a:ea typeface="Meiryo UI" panose="020B0604030504040204" pitchFamily="50" charset="-128"/>
              </a:rPr>
              <a:t>1.</a:t>
            </a:r>
            <a:r>
              <a:rPr lang="en-US" altLang="ja-JP" sz="900" dirty="0" smtClean="0">
                <a:latin typeface="Meiryo UI" panose="020B0604030504040204" pitchFamily="50" charset="-128"/>
                <a:ea typeface="Meiryo UI" panose="020B0604030504040204" pitchFamily="50" charset="-128"/>
              </a:rPr>
              <a:t>2022</a:t>
            </a:r>
            <a:r>
              <a:rPr lang="ja-JP" altLang="en-US" sz="900" dirty="0" smtClean="0">
                <a:latin typeface="Meiryo UI" panose="020B0604030504040204" pitchFamily="50" charset="-128"/>
                <a:ea typeface="Meiryo UI" panose="020B0604030504040204" pitchFamily="50" charset="-128"/>
              </a:rPr>
              <a:t>年</a:t>
            </a:r>
            <a:r>
              <a:rPr lang="en-US" altLang="ja-JP" sz="900" dirty="0" smtClean="0">
                <a:latin typeface="Meiryo UI" panose="020B0604030504040204" pitchFamily="50" charset="-128"/>
                <a:ea typeface="Meiryo UI" panose="020B0604030504040204" pitchFamily="50" charset="-128"/>
              </a:rPr>
              <a:t>9</a:t>
            </a:r>
            <a:r>
              <a:rPr lang="ja-JP" altLang="en-US" sz="900" dirty="0" smtClean="0">
                <a:latin typeface="Meiryo UI" panose="020B0604030504040204" pitchFamily="50" charset="-128"/>
                <a:ea typeface="Meiryo UI" panose="020B0604030504040204" pitchFamily="50" charset="-128"/>
              </a:rPr>
              <a:t>月</a:t>
            </a:r>
            <a:r>
              <a:rPr lang="en-US" altLang="ja-JP" sz="900" dirty="0" smtClean="0">
                <a:latin typeface="Meiryo UI" panose="020B0604030504040204" pitchFamily="50" charset="-128"/>
                <a:ea typeface="Meiryo UI" panose="020B0604030504040204" pitchFamily="50" charset="-128"/>
              </a:rPr>
              <a:t>27</a:t>
            </a:r>
            <a:r>
              <a:rPr lang="ja-JP" altLang="en-US" sz="900" dirty="0" smtClean="0">
                <a:latin typeface="Meiryo UI" panose="020B0604030504040204" pitchFamily="50" charset="-128"/>
                <a:ea typeface="Meiryo UI" panose="020B0604030504040204" pitchFamily="50" charset="-128"/>
              </a:rPr>
              <a:t>日以降の新規陽性者数は、医療機関より報告された患者数及び陽性者登録センター登録数の合計</a:t>
            </a:r>
            <a:endParaRPr lang="en-US" altLang="ja-JP" sz="900" dirty="0" smtClean="0">
              <a:latin typeface="Meiryo UI" panose="020B0604030504040204" pitchFamily="50" charset="-128"/>
              <a:ea typeface="Meiryo UI" panose="020B0604030504040204" pitchFamily="50" charset="-128"/>
            </a:endParaRPr>
          </a:p>
          <a:p>
            <a:pPr marL="164127" indent="-164127" defTabSz="844083">
              <a:defRPr/>
            </a:pPr>
            <a:r>
              <a:rPr lang="en-US" altLang="ja-JP" sz="900" dirty="0" smtClean="0">
                <a:latin typeface="Meiryo UI" panose="020B0604030504040204" pitchFamily="50" charset="-128"/>
                <a:ea typeface="Meiryo UI" panose="020B0604030504040204" pitchFamily="50" charset="-128"/>
              </a:rPr>
              <a:t>*2.2022</a:t>
            </a:r>
            <a:r>
              <a:rPr lang="ja-JP" altLang="en-US" sz="900" dirty="0" smtClean="0">
                <a:latin typeface="Meiryo UI" panose="020B0604030504040204" pitchFamily="50" charset="-128"/>
                <a:ea typeface="Meiryo UI" panose="020B0604030504040204" pitchFamily="50" charset="-128"/>
              </a:rPr>
              <a:t>年</a:t>
            </a:r>
            <a:r>
              <a:rPr lang="en-US" altLang="ja-JP" sz="900" dirty="0" smtClean="0">
                <a:latin typeface="Meiryo UI" panose="020B0604030504040204" pitchFamily="50" charset="-128"/>
                <a:ea typeface="Meiryo UI" panose="020B0604030504040204" pitchFamily="50" charset="-128"/>
              </a:rPr>
              <a:t>12</a:t>
            </a:r>
            <a:r>
              <a:rPr lang="ja-JP" altLang="en-US" sz="900" dirty="0" smtClean="0">
                <a:latin typeface="Meiryo UI" panose="020B0604030504040204" pitchFamily="50" charset="-128"/>
                <a:ea typeface="Meiryo UI" panose="020B0604030504040204" pitchFamily="50" charset="-128"/>
              </a:rPr>
              <a:t>月</a:t>
            </a:r>
            <a:r>
              <a:rPr lang="en-US" altLang="ja-JP" sz="900" dirty="0" smtClean="0">
                <a:latin typeface="Meiryo UI" panose="020B0604030504040204" pitchFamily="50" charset="-128"/>
                <a:ea typeface="Meiryo UI" panose="020B0604030504040204" pitchFamily="50" charset="-128"/>
              </a:rPr>
              <a:t>2</a:t>
            </a:r>
            <a:r>
              <a:rPr lang="ja-JP" altLang="en-US" sz="900" dirty="0" smtClean="0">
                <a:latin typeface="Meiryo UI" panose="020B0604030504040204" pitchFamily="50" charset="-128"/>
                <a:ea typeface="Meiryo UI" panose="020B0604030504040204" pitchFamily="50" charset="-128"/>
              </a:rPr>
              <a:t>日以降の病床数は、重症及び軽症中等症病床を同時に運用できる最大</a:t>
            </a:r>
            <a:r>
              <a:rPr lang="ja-JP" altLang="en-US" sz="900" dirty="0">
                <a:latin typeface="Meiryo UI" panose="020B0604030504040204" pitchFamily="50" charset="-128"/>
                <a:ea typeface="Meiryo UI" panose="020B0604030504040204" pitchFamily="50" charset="-128"/>
              </a:rPr>
              <a:t>確保</a:t>
            </a:r>
            <a:r>
              <a:rPr lang="ja-JP" altLang="en-US" sz="900" dirty="0" smtClean="0">
                <a:latin typeface="Meiryo UI" panose="020B0604030504040204" pitchFamily="50" charset="-128"/>
                <a:ea typeface="Meiryo UI" panose="020B0604030504040204" pitchFamily="50" charset="-128"/>
              </a:rPr>
              <a:t>数</a:t>
            </a:r>
            <a:endParaRPr lang="en-US" altLang="ja-JP" sz="900" dirty="0" smtClean="0">
              <a:latin typeface="Meiryo UI" panose="020B0604030504040204" pitchFamily="50" charset="-128"/>
              <a:ea typeface="Meiryo UI" panose="020B0604030504040204" pitchFamily="50" charset="-128"/>
            </a:endParaRPr>
          </a:p>
        </p:txBody>
      </p:sp>
      <p:sp>
        <p:nvSpPr>
          <p:cNvPr id="62" name="テキスト ボックス 61">
            <a:extLst>
              <a:ext uri="{FF2B5EF4-FFF2-40B4-BE49-F238E27FC236}">
                <a16:creationId xmlns:a16="http://schemas.microsoft.com/office/drawing/2014/main" id="{34CF59F8-A367-4EC1-83BF-5D400B8A4CCC}"/>
              </a:ext>
            </a:extLst>
          </p:cNvPr>
          <p:cNvSpPr txBox="1"/>
          <p:nvPr/>
        </p:nvSpPr>
        <p:spPr>
          <a:xfrm>
            <a:off x="1306317" y="2262064"/>
            <a:ext cx="332144" cy="230832"/>
          </a:xfrm>
          <a:prstGeom prst="rect">
            <a:avLst/>
          </a:prstGeom>
          <a:noFill/>
          <a:ln>
            <a:noFill/>
          </a:ln>
        </p:spPr>
        <p:txBody>
          <a:bodyPr wrap="square" rtlCol="0">
            <a:spAutoFit/>
          </a:bodyPr>
          <a:lstStyle/>
          <a:p>
            <a:pPr marL="164127" indent="-164127" defTabSz="844083">
              <a:defRPr/>
            </a:pPr>
            <a:r>
              <a:rPr lang="ja-JP" altLang="en-US" sz="900" dirty="0">
                <a:latin typeface="Meiryo UI" panose="020B0604030504040204" pitchFamily="50" charset="-128"/>
                <a:ea typeface="Meiryo UI" panose="020B0604030504040204" pitchFamily="50" charset="-128"/>
              </a:rPr>
              <a:t>*</a:t>
            </a:r>
            <a:r>
              <a:rPr lang="en-US" altLang="ja-JP" sz="900" dirty="0" smtClean="0">
                <a:latin typeface="Meiryo UI" panose="020B0604030504040204" pitchFamily="50" charset="-128"/>
                <a:ea typeface="Meiryo UI" panose="020B0604030504040204" pitchFamily="50" charset="-128"/>
              </a:rPr>
              <a:t>1</a:t>
            </a:r>
          </a:p>
        </p:txBody>
      </p:sp>
      <p:sp>
        <p:nvSpPr>
          <p:cNvPr id="84" name="テキスト ボックス 83">
            <a:extLst>
              <a:ext uri="{FF2B5EF4-FFF2-40B4-BE49-F238E27FC236}">
                <a16:creationId xmlns:a16="http://schemas.microsoft.com/office/drawing/2014/main" id="{34CF59F8-A367-4EC1-83BF-5D400B8A4CCC}"/>
              </a:ext>
            </a:extLst>
          </p:cNvPr>
          <p:cNvSpPr txBox="1"/>
          <p:nvPr/>
        </p:nvSpPr>
        <p:spPr>
          <a:xfrm>
            <a:off x="2723721" y="2256512"/>
            <a:ext cx="332144" cy="230832"/>
          </a:xfrm>
          <a:prstGeom prst="rect">
            <a:avLst/>
          </a:prstGeom>
          <a:noFill/>
          <a:ln>
            <a:noFill/>
          </a:ln>
        </p:spPr>
        <p:txBody>
          <a:bodyPr wrap="square" rtlCol="0">
            <a:spAutoFit/>
          </a:bodyPr>
          <a:lstStyle/>
          <a:p>
            <a:pPr marL="164127" indent="-164127" defTabSz="844083">
              <a:defRPr/>
            </a:pPr>
            <a:r>
              <a:rPr lang="ja-JP" altLang="en-US" sz="900" dirty="0" smtClean="0">
                <a:latin typeface="Meiryo UI" panose="020B0604030504040204" pitchFamily="50" charset="-128"/>
                <a:ea typeface="Meiryo UI" panose="020B0604030504040204" pitchFamily="50" charset="-128"/>
              </a:rPr>
              <a:t>*</a:t>
            </a:r>
            <a:r>
              <a:rPr lang="en-US" altLang="ja-JP" sz="900" dirty="0">
                <a:latin typeface="Meiryo UI" panose="020B0604030504040204" pitchFamily="50" charset="-128"/>
                <a:ea typeface="Meiryo UI" panose="020B0604030504040204" pitchFamily="50" charset="-128"/>
              </a:rPr>
              <a:t>2</a:t>
            </a:r>
            <a:endParaRPr lang="en-US" altLang="ja-JP" sz="900" dirty="0" smtClean="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419592944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グラフ 10"/>
          <p:cNvGraphicFramePr>
            <a:graphicFrameLocks/>
          </p:cNvGraphicFramePr>
          <p:nvPr>
            <p:extLst>
              <p:ext uri="{D42A27DB-BD31-4B8C-83A1-F6EECF244321}">
                <p14:modId xmlns:p14="http://schemas.microsoft.com/office/powerpoint/2010/main" val="1131018906"/>
              </p:ext>
            </p:extLst>
          </p:nvPr>
        </p:nvGraphicFramePr>
        <p:xfrm>
          <a:off x="150707" y="2185985"/>
          <a:ext cx="8712000" cy="3819599"/>
        </p:xfrm>
        <a:graphic>
          <a:graphicData uri="http://schemas.openxmlformats.org/drawingml/2006/chart">
            <c:chart xmlns:c="http://schemas.openxmlformats.org/drawingml/2006/chart" xmlns:r="http://schemas.openxmlformats.org/officeDocument/2006/relationships" r:id="rId3"/>
          </a:graphicData>
        </a:graphic>
      </p:graphicFrame>
      <p:sp>
        <p:nvSpPr>
          <p:cNvPr id="7" name="角丸四角形 6"/>
          <p:cNvSpPr/>
          <p:nvPr/>
        </p:nvSpPr>
        <p:spPr>
          <a:xfrm>
            <a:off x="45095" y="44624"/>
            <a:ext cx="8417178" cy="619125"/>
          </a:xfrm>
          <a:prstGeom prst="roundRect">
            <a:avLst>
              <a:gd name="adj" fmla="val 1282"/>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r>
              <a:rPr lang="ja-JP" altLang="en-US" sz="2000" b="1" kern="100" dirty="0">
                <a:solidFill>
                  <a:schemeClr val="tx1"/>
                </a:solidFill>
                <a:ea typeface="Meiryo UI" panose="020B0604030504040204" pitchFamily="50" charset="-128"/>
                <a:cs typeface="Times New Roman" panose="02020603050405020304" pitchFamily="18" charset="0"/>
              </a:rPr>
              <a:t>　業況判断ＤＩ（近畿）　</a:t>
            </a:r>
            <a:endParaRPr lang="ja-JP" altLang="ja-JP" sz="2000" kern="100" dirty="0">
              <a:solidFill>
                <a:schemeClr val="tx1"/>
              </a:solidFill>
              <a:ea typeface="游明朝" panose="02020400000000000000" pitchFamily="18" charset="-128"/>
              <a:cs typeface="Times New Roman" panose="02020603050405020304" pitchFamily="18" charset="0"/>
            </a:endParaRPr>
          </a:p>
        </p:txBody>
      </p:sp>
      <p:sp>
        <p:nvSpPr>
          <p:cNvPr id="37" name="テキスト ボックス 36"/>
          <p:cNvSpPr txBox="1"/>
          <p:nvPr/>
        </p:nvSpPr>
        <p:spPr>
          <a:xfrm>
            <a:off x="83224" y="764704"/>
            <a:ext cx="8776102" cy="738664"/>
          </a:xfrm>
          <a:prstGeom prst="rect">
            <a:avLst/>
          </a:prstGeom>
          <a:noFill/>
          <a:ln>
            <a:noFill/>
          </a:ln>
        </p:spPr>
        <p:txBody>
          <a:bodyPr wrap="square" rtlCol="0">
            <a:spAutoFit/>
          </a:bodyPr>
          <a:lstStyle/>
          <a:p>
            <a:pPr marL="285750" indent="-285750">
              <a:buFont typeface="Wingdings" panose="05000000000000000000" pitchFamily="2" charset="2"/>
              <a:buChar char="Ø"/>
            </a:pPr>
            <a:r>
              <a:rPr lang="ja-JP" altLang="en-US" sz="1400" dirty="0">
                <a:latin typeface="Meiryo UI" panose="020B0604030504040204" pitchFamily="50" charset="-128"/>
                <a:ea typeface="Meiryo UI" panose="020B0604030504040204" pitchFamily="50" charset="-128"/>
              </a:rPr>
              <a:t>新型コロナウイルス感染症の影響を受けて企業の景況感（日銀短観 </a:t>
            </a:r>
            <a:r>
              <a:rPr lang="en-US" altLang="ja-JP" sz="1400" dirty="0">
                <a:latin typeface="Meiryo UI" panose="020B0604030504040204" pitchFamily="50" charset="-128"/>
                <a:ea typeface="Meiryo UI" panose="020B0604030504040204" pitchFamily="50" charset="-128"/>
              </a:rPr>
              <a:t>DI</a:t>
            </a:r>
            <a:r>
              <a:rPr lang="ja-JP" altLang="en-US" sz="1400" dirty="0">
                <a:latin typeface="Meiryo UI" panose="020B0604030504040204" pitchFamily="50" charset="-128"/>
                <a:ea typeface="Meiryo UI" panose="020B0604030504040204" pitchFamily="50" charset="-128"/>
              </a:rPr>
              <a:t>）は、</a:t>
            </a:r>
            <a:r>
              <a:rPr lang="en-US" altLang="ja-JP" sz="1400" dirty="0">
                <a:latin typeface="Meiryo UI" panose="020B0604030504040204" pitchFamily="50" charset="-128"/>
                <a:ea typeface="Meiryo UI" panose="020B0604030504040204" pitchFamily="50" charset="-128"/>
              </a:rPr>
              <a:t>2020</a:t>
            </a:r>
            <a:r>
              <a:rPr lang="ja-JP" altLang="en-US" sz="1400" dirty="0">
                <a:latin typeface="Meiryo UI" panose="020B0604030504040204" pitchFamily="50" charset="-128"/>
                <a:ea typeface="Meiryo UI" panose="020B0604030504040204" pitchFamily="50" charset="-128"/>
              </a:rPr>
              <a:t>年</a:t>
            </a:r>
            <a:r>
              <a:rPr lang="en-US" altLang="ja-JP" sz="1400" dirty="0">
                <a:latin typeface="Meiryo UI" panose="020B0604030504040204" pitchFamily="50" charset="-128"/>
                <a:ea typeface="Meiryo UI" panose="020B0604030504040204" pitchFamily="50" charset="-128"/>
              </a:rPr>
              <a:t>3</a:t>
            </a:r>
            <a:r>
              <a:rPr lang="ja-JP" altLang="en-US" sz="1400" dirty="0">
                <a:latin typeface="Meiryo UI" panose="020B0604030504040204" pitchFamily="50" charset="-128"/>
                <a:ea typeface="Meiryo UI" panose="020B0604030504040204" pitchFamily="50" charset="-128"/>
              </a:rPr>
              <a:t>月から</a:t>
            </a:r>
            <a:r>
              <a:rPr lang="en-US" altLang="ja-JP" sz="1400" dirty="0">
                <a:latin typeface="Meiryo UI" panose="020B0604030504040204" pitchFamily="50" charset="-128"/>
                <a:ea typeface="Meiryo UI" panose="020B0604030504040204" pitchFamily="50" charset="-128"/>
              </a:rPr>
              <a:t>6</a:t>
            </a:r>
            <a:r>
              <a:rPr lang="ja-JP" altLang="en-US" sz="1400" dirty="0">
                <a:latin typeface="Meiryo UI" panose="020B0604030504040204" pitchFamily="50" charset="-128"/>
                <a:ea typeface="Meiryo UI" panose="020B0604030504040204" pitchFamily="50" charset="-128"/>
              </a:rPr>
              <a:t>月にかけて急速に落ち込んだ。</a:t>
            </a:r>
            <a:endParaRPr lang="en-US" altLang="ja-JP" sz="1400" dirty="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Ø"/>
            </a:pPr>
            <a:r>
              <a:rPr lang="en-US" altLang="ja-JP" sz="1400" dirty="0">
                <a:latin typeface="Meiryo UI" panose="020B0604030504040204" pitchFamily="50" charset="-128"/>
                <a:ea typeface="Meiryo UI" panose="020B0604030504040204" pitchFamily="50" charset="-128"/>
              </a:rPr>
              <a:t>2020</a:t>
            </a:r>
            <a:r>
              <a:rPr lang="ja-JP" altLang="en-US" sz="1400" dirty="0">
                <a:latin typeface="Meiryo UI" panose="020B0604030504040204" pitchFamily="50" charset="-128"/>
                <a:ea typeface="Meiryo UI" panose="020B0604030504040204" pitchFamily="50" charset="-128"/>
              </a:rPr>
              <a:t>年</a:t>
            </a:r>
            <a:r>
              <a:rPr lang="en-US" altLang="ja-JP" sz="1400" dirty="0">
                <a:latin typeface="Meiryo UI" panose="020B0604030504040204" pitchFamily="50" charset="-128"/>
                <a:ea typeface="Meiryo UI" panose="020B0604030504040204" pitchFamily="50" charset="-128"/>
              </a:rPr>
              <a:t>6</a:t>
            </a:r>
            <a:r>
              <a:rPr lang="ja-JP" altLang="en-US" sz="1400" dirty="0">
                <a:latin typeface="Meiryo UI" panose="020B0604030504040204" pitchFamily="50" charset="-128"/>
                <a:ea typeface="Meiryo UI" panose="020B0604030504040204" pitchFamily="50" charset="-128"/>
              </a:rPr>
              <a:t>月以降は緩やかな回復傾向に</a:t>
            </a:r>
            <a:r>
              <a:rPr lang="ja-JP" altLang="en-US" sz="1400" dirty="0" smtClean="0">
                <a:latin typeface="Meiryo UI" panose="020B0604030504040204" pitchFamily="50" charset="-128"/>
                <a:ea typeface="Meiryo UI" panose="020B0604030504040204" pitchFamily="50" charset="-128"/>
              </a:rPr>
              <a:t>あったが、</a:t>
            </a:r>
            <a:r>
              <a:rPr lang="en-US" altLang="ja-JP" sz="1400" dirty="0" smtClean="0">
                <a:latin typeface="Meiryo UI" panose="020B0604030504040204" pitchFamily="50" charset="-128"/>
                <a:ea typeface="Meiryo UI" panose="020B0604030504040204" pitchFamily="50" charset="-128"/>
              </a:rPr>
              <a:t>2023</a:t>
            </a:r>
            <a:r>
              <a:rPr lang="ja-JP" altLang="en-US" sz="1400" dirty="0" smtClean="0">
                <a:latin typeface="Meiryo UI" panose="020B0604030504040204" pitchFamily="50" charset="-128"/>
                <a:ea typeface="Meiryo UI" panose="020B0604030504040204" pitchFamily="50" charset="-128"/>
              </a:rPr>
              <a:t>年</a:t>
            </a:r>
            <a:r>
              <a:rPr lang="en-US" altLang="ja-JP" sz="1400" dirty="0">
                <a:latin typeface="Meiryo UI" panose="020B0604030504040204" pitchFamily="50" charset="-128"/>
                <a:ea typeface="Meiryo UI" panose="020B0604030504040204" pitchFamily="50" charset="-128"/>
              </a:rPr>
              <a:t>3</a:t>
            </a:r>
            <a:r>
              <a:rPr lang="ja-JP" altLang="en-US" sz="1400" dirty="0" smtClean="0">
                <a:latin typeface="Meiryo UI" panose="020B0604030504040204" pitchFamily="50" charset="-128"/>
                <a:ea typeface="Meiryo UI" panose="020B0604030504040204" pitchFamily="50" charset="-128"/>
              </a:rPr>
              <a:t>月見通しでは再度下落すると見込まれている。</a:t>
            </a:r>
            <a:endParaRPr lang="en-US" altLang="ja-JP" sz="1400" dirty="0">
              <a:latin typeface="Meiryo UI" panose="020B0604030504040204" pitchFamily="50" charset="-128"/>
              <a:ea typeface="Meiryo UI" panose="020B0604030504040204" pitchFamily="50" charset="-128"/>
            </a:endParaRPr>
          </a:p>
        </p:txBody>
      </p:sp>
      <p:cxnSp>
        <p:nvCxnSpPr>
          <p:cNvPr id="26" name="直線コネクタ 25"/>
          <p:cNvCxnSpPr/>
          <p:nvPr/>
        </p:nvCxnSpPr>
        <p:spPr>
          <a:xfrm flipV="1">
            <a:off x="45095" y="583889"/>
            <a:ext cx="9108504" cy="8617"/>
          </a:xfrm>
          <a:prstGeom prst="line">
            <a:avLst/>
          </a:prstGeom>
          <a:ln w="76200">
            <a:gradFill>
              <a:gsLst>
                <a:gs pos="0">
                  <a:schemeClr val="accent1">
                    <a:lumMod val="50000"/>
                  </a:schemeClr>
                </a:gs>
                <a:gs pos="32000">
                  <a:schemeClr val="accent1">
                    <a:lumMod val="75000"/>
                  </a:schemeClr>
                </a:gs>
                <a:gs pos="65000">
                  <a:schemeClr val="accent1">
                    <a:lumMod val="40000"/>
                    <a:lumOff val="60000"/>
                  </a:schemeClr>
                </a:gs>
                <a:gs pos="100000">
                  <a:schemeClr val="accent1">
                    <a:lumMod val="20000"/>
                    <a:lumOff val="8000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18" name="テキスト ボックス 17">
            <a:extLst>
              <a:ext uri="{FF2B5EF4-FFF2-40B4-BE49-F238E27FC236}">
                <a16:creationId xmlns:a16="http://schemas.microsoft.com/office/drawing/2014/main" id="{34CF59F8-A367-4EC1-83BF-5D400B8A4CCC}"/>
              </a:ext>
            </a:extLst>
          </p:cNvPr>
          <p:cNvSpPr txBox="1"/>
          <p:nvPr/>
        </p:nvSpPr>
        <p:spPr>
          <a:xfrm>
            <a:off x="3421058" y="1884830"/>
            <a:ext cx="2520000" cy="307777"/>
          </a:xfrm>
          <a:prstGeom prst="rect">
            <a:avLst/>
          </a:prstGeom>
          <a:noFill/>
          <a:ln>
            <a:noFill/>
          </a:ln>
        </p:spPr>
        <p:txBody>
          <a:bodyPr wrap="square" rtlCol="0">
            <a:spAutoFit/>
          </a:bodyPr>
          <a:lstStyle/>
          <a:p>
            <a:pPr marL="201221" indent="-201221" algn="ctr"/>
            <a:r>
              <a:rPr lang="ja-JP" altLang="en-US" sz="1400" dirty="0">
                <a:latin typeface="Meiryo UI" panose="020B0604030504040204" pitchFamily="50" charset="-128"/>
                <a:ea typeface="Meiryo UI" panose="020B0604030504040204" pitchFamily="50" charset="-128"/>
              </a:rPr>
              <a:t>業況判断</a:t>
            </a:r>
            <a:r>
              <a:rPr lang="en-US" altLang="ja-JP" sz="1400" dirty="0">
                <a:latin typeface="Meiryo UI" panose="020B0604030504040204" pitchFamily="50" charset="-128"/>
                <a:ea typeface="Meiryo UI" panose="020B0604030504040204" pitchFamily="50" charset="-128"/>
              </a:rPr>
              <a:t>DI</a:t>
            </a:r>
            <a:r>
              <a:rPr lang="ja-JP" altLang="en-US" sz="1400" dirty="0">
                <a:latin typeface="Meiryo UI" panose="020B0604030504040204" pitchFamily="50" charset="-128"/>
                <a:ea typeface="Meiryo UI" panose="020B0604030504040204" pitchFamily="50" charset="-128"/>
              </a:rPr>
              <a:t>（近畿地区）</a:t>
            </a:r>
            <a:endParaRPr lang="en-US" altLang="ja-JP" sz="1400" dirty="0">
              <a:latin typeface="Meiryo UI" panose="020B0604030504040204" pitchFamily="50" charset="-128"/>
              <a:ea typeface="Meiryo UI" panose="020B0604030504040204" pitchFamily="50" charset="-128"/>
            </a:endParaRPr>
          </a:p>
        </p:txBody>
      </p:sp>
      <p:sp>
        <p:nvSpPr>
          <p:cNvPr id="23" name="テキスト ボックス 22">
            <a:extLst>
              <a:ext uri="{FF2B5EF4-FFF2-40B4-BE49-F238E27FC236}">
                <a16:creationId xmlns:a16="http://schemas.microsoft.com/office/drawing/2014/main" id="{34CF59F8-A367-4EC1-83BF-5D400B8A4CCC}"/>
              </a:ext>
            </a:extLst>
          </p:cNvPr>
          <p:cNvSpPr txBox="1"/>
          <p:nvPr/>
        </p:nvSpPr>
        <p:spPr>
          <a:xfrm>
            <a:off x="5243798" y="6140861"/>
            <a:ext cx="3934102" cy="360040"/>
          </a:xfrm>
          <a:prstGeom prst="rect">
            <a:avLst/>
          </a:prstGeom>
          <a:noFill/>
          <a:ln>
            <a:noFill/>
          </a:ln>
        </p:spPr>
        <p:txBody>
          <a:bodyPr wrap="square" rtlCol="0">
            <a:spAutoFit/>
          </a:bodyPr>
          <a:lstStyle/>
          <a:p>
            <a:pPr marL="201221" indent="-201221"/>
            <a:r>
              <a:rPr lang="ja-JP" altLang="en-US" sz="831" dirty="0">
                <a:latin typeface="Meiryo UI" panose="020B0604030504040204" pitchFamily="50" charset="-128"/>
                <a:ea typeface="Meiryo UI" panose="020B0604030504040204" pitchFamily="50" charset="-128"/>
              </a:rPr>
              <a:t>出典：日本銀行大阪支店 「全国企業短期経済観測調査（近畿地区）」より作成</a:t>
            </a:r>
            <a:endParaRPr lang="en-US" altLang="ja-JP" sz="831" dirty="0">
              <a:latin typeface="Meiryo UI" panose="020B0604030504040204" pitchFamily="50" charset="-128"/>
              <a:ea typeface="Meiryo UI" panose="020B0604030504040204" pitchFamily="50" charset="-128"/>
            </a:endParaRPr>
          </a:p>
          <a:p>
            <a:pPr marL="201221" indent="-201221"/>
            <a:r>
              <a:rPr lang="en-US" altLang="ja-JP" sz="831" dirty="0">
                <a:latin typeface="Meiryo UI" panose="020B0604030504040204" pitchFamily="50" charset="-128"/>
                <a:ea typeface="Meiryo UI" panose="020B0604030504040204" pitchFamily="50" charset="-128"/>
              </a:rPr>
              <a:t>※</a:t>
            </a:r>
            <a:r>
              <a:rPr lang="en-US" altLang="ja-JP" sz="831" dirty="0" smtClean="0">
                <a:latin typeface="Meiryo UI" panose="020B0604030504040204" pitchFamily="50" charset="-128"/>
                <a:ea typeface="Meiryo UI" panose="020B0604030504040204" pitchFamily="50" charset="-128"/>
              </a:rPr>
              <a:t>2023</a:t>
            </a:r>
            <a:r>
              <a:rPr lang="ja-JP" altLang="en-US" sz="831" dirty="0" smtClean="0">
                <a:latin typeface="Meiryo UI" panose="020B0604030504040204" pitchFamily="50" charset="-128"/>
                <a:ea typeface="Meiryo UI" panose="020B0604030504040204" pitchFamily="50" charset="-128"/>
              </a:rPr>
              <a:t>年</a:t>
            </a:r>
            <a:r>
              <a:rPr lang="en-US" altLang="ja-JP" sz="831" dirty="0">
                <a:latin typeface="Meiryo UI" panose="020B0604030504040204" pitchFamily="50" charset="-128"/>
                <a:ea typeface="Meiryo UI" panose="020B0604030504040204" pitchFamily="50" charset="-128"/>
              </a:rPr>
              <a:t>3</a:t>
            </a:r>
            <a:r>
              <a:rPr lang="ja-JP" altLang="en-US" sz="831" dirty="0" smtClean="0">
                <a:latin typeface="Meiryo UI" panose="020B0604030504040204" pitchFamily="50" charset="-128"/>
                <a:ea typeface="Meiryo UI" panose="020B0604030504040204" pitchFamily="50" charset="-128"/>
              </a:rPr>
              <a:t>月</a:t>
            </a:r>
            <a:r>
              <a:rPr lang="ja-JP" altLang="en-US" sz="831" dirty="0">
                <a:latin typeface="Meiryo UI" panose="020B0604030504040204" pitchFamily="50" charset="-128"/>
                <a:ea typeface="Meiryo UI" panose="020B0604030504040204" pitchFamily="50" charset="-128"/>
              </a:rPr>
              <a:t>の数値は先行き</a:t>
            </a:r>
            <a:r>
              <a:rPr lang="en-US" altLang="ja-JP" sz="831" dirty="0">
                <a:latin typeface="Meiryo UI" panose="020B0604030504040204" pitchFamily="50" charset="-128"/>
                <a:ea typeface="Meiryo UI" panose="020B0604030504040204" pitchFamily="50" charset="-128"/>
              </a:rPr>
              <a:t>DI</a:t>
            </a:r>
          </a:p>
        </p:txBody>
      </p:sp>
      <p:sp>
        <p:nvSpPr>
          <p:cNvPr id="2" name="スライド番号プレースホルダー 1"/>
          <p:cNvSpPr>
            <a:spLocks noGrp="1"/>
          </p:cNvSpPr>
          <p:nvPr>
            <p:ph type="sldNum" sz="quarter" idx="12"/>
          </p:nvPr>
        </p:nvSpPr>
        <p:spPr/>
        <p:txBody>
          <a:bodyPr/>
          <a:lstStyle/>
          <a:p>
            <a:fld id="{D2D8002D-B5B0-4BAC-B1F6-782DDCCE6D9C}" type="slidenum">
              <a:rPr lang="ja-JP" altLang="en-US" smtClean="0"/>
              <a:pPr/>
              <a:t>1</a:t>
            </a:fld>
            <a:endParaRPr lang="ja-JP" altLang="en-US" dirty="0"/>
          </a:p>
        </p:txBody>
      </p:sp>
    </p:spTree>
    <p:extLst>
      <p:ext uri="{BB962C8B-B14F-4D97-AF65-F5344CB8AC3E}">
        <p14:creationId xmlns:p14="http://schemas.microsoft.com/office/powerpoint/2010/main" val="251811671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グラフ 16"/>
          <p:cNvGraphicFramePr>
            <a:graphicFrameLocks/>
          </p:cNvGraphicFramePr>
          <p:nvPr>
            <p:extLst>
              <p:ext uri="{D42A27DB-BD31-4B8C-83A1-F6EECF244321}">
                <p14:modId xmlns:p14="http://schemas.microsoft.com/office/powerpoint/2010/main" val="2388076747"/>
              </p:ext>
            </p:extLst>
          </p:nvPr>
        </p:nvGraphicFramePr>
        <p:xfrm>
          <a:off x="0" y="3972112"/>
          <a:ext cx="9108000" cy="233895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 name="グラフ 14"/>
          <p:cNvGraphicFramePr>
            <a:graphicFrameLocks/>
          </p:cNvGraphicFramePr>
          <p:nvPr>
            <p:extLst>
              <p:ext uri="{D42A27DB-BD31-4B8C-83A1-F6EECF244321}">
                <p14:modId xmlns:p14="http://schemas.microsoft.com/office/powerpoint/2010/main" val="1204671118"/>
              </p:ext>
            </p:extLst>
          </p:nvPr>
        </p:nvGraphicFramePr>
        <p:xfrm>
          <a:off x="3162" y="1853781"/>
          <a:ext cx="9108000" cy="1960153"/>
        </p:xfrm>
        <a:graphic>
          <a:graphicData uri="http://schemas.openxmlformats.org/drawingml/2006/chart">
            <c:chart xmlns:c="http://schemas.openxmlformats.org/drawingml/2006/chart" xmlns:r="http://schemas.openxmlformats.org/officeDocument/2006/relationships" r:id="rId4"/>
          </a:graphicData>
        </a:graphic>
      </p:graphicFrame>
      <p:sp>
        <p:nvSpPr>
          <p:cNvPr id="7" name="角丸四角形 6"/>
          <p:cNvSpPr/>
          <p:nvPr/>
        </p:nvSpPr>
        <p:spPr>
          <a:xfrm>
            <a:off x="45095" y="44624"/>
            <a:ext cx="8417178" cy="619125"/>
          </a:xfrm>
          <a:prstGeom prst="roundRect">
            <a:avLst>
              <a:gd name="adj" fmla="val 1282"/>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r>
              <a:rPr lang="ja-JP" altLang="en-US" sz="2000" b="1" kern="100" dirty="0">
                <a:solidFill>
                  <a:sysClr val="windowText" lastClr="000000"/>
                </a:solidFill>
                <a:ea typeface="Meiryo UI" panose="020B0604030504040204" pitchFamily="50" charset="-128"/>
                <a:cs typeface="Times New Roman" panose="02020603050405020304" pitchFamily="18" charset="0"/>
              </a:rPr>
              <a:t>　業種別</a:t>
            </a:r>
            <a:r>
              <a:rPr lang="ja-JP" altLang="en-US" sz="2000" b="1" kern="100" dirty="0">
                <a:solidFill>
                  <a:schemeClr val="tx1"/>
                </a:solidFill>
                <a:ea typeface="Meiryo UI" panose="020B0604030504040204" pitchFamily="50" charset="-128"/>
                <a:cs typeface="Times New Roman" panose="02020603050405020304" pitchFamily="18" charset="0"/>
              </a:rPr>
              <a:t>ＤＩ</a:t>
            </a:r>
            <a:r>
              <a:rPr lang="ja-JP" altLang="en-US" sz="2000" b="1" kern="100" dirty="0">
                <a:solidFill>
                  <a:sysClr val="windowText" lastClr="000000"/>
                </a:solidFill>
                <a:ea typeface="Meiryo UI" panose="020B0604030504040204" pitchFamily="50" charset="-128"/>
                <a:cs typeface="Times New Roman" panose="02020603050405020304" pitchFamily="18" charset="0"/>
              </a:rPr>
              <a:t>（近畿）</a:t>
            </a:r>
            <a:endParaRPr lang="ja-JP" altLang="ja-JP" sz="2000" kern="100" dirty="0">
              <a:solidFill>
                <a:sysClr val="windowText" lastClr="000000"/>
              </a:solidFill>
              <a:ea typeface="游明朝" panose="02020400000000000000" pitchFamily="18" charset="-128"/>
              <a:cs typeface="Times New Roman" panose="02020603050405020304" pitchFamily="18" charset="0"/>
            </a:endParaRPr>
          </a:p>
        </p:txBody>
      </p:sp>
      <p:sp>
        <p:nvSpPr>
          <p:cNvPr id="37" name="テキスト ボックス 36"/>
          <p:cNvSpPr txBox="1"/>
          <p:nvPr/>
        </p:nvSpPr>
        <p:spPr>
          <a:xfrm>
            <a:off x="83224" y="764704"/>
            <a:ext cx="8776102" cy="738664"/>
          </a:xfrm>
          <a:prstGeom prst="rect">
            <a:avLst/>
          </a:prstGeom>
          <a:noFill/>
          <a:ln>
            <a:noFill/>
          </a:ln>
        </p:spPr>
        <p:txBody>
          <a:bodyPr wrap="square" rtlCol="0">
            <a:spAutoFit/>
          </a:bodyPr>
          <a:lstStyle/>
          <a:p>
            <a:pPr marL="285750" indent="-285750">
              <a:buFont typeface="Wingdings" panose="05000000000000000000" pitchFamily="2" charset="2"/>
              <a:buChar char="Ø"/>
            </a:pPr>
            <a:r>
              <a:rPr lang="ja-JP" altLang="en-US" sz="1400" dirty="0" smtClean="0">
                <a:latin typeface="Meiryo UI" panose="020B0604030504040204" pitchFamily="50" charset="-128"/>
                <a:ea typeface="Meiryo UI" panose="020B0604030504040204" pitchFamily="50" charset="-128"/>
              </a:rPr>
              <a:t>近畿の景況感は、</a:t>
            </a:r>
            <a:r>
              <a:rPr lang="en-US" altLang="ja-JP" sz="1400" dirty="0" smtClean="0">
                <a:latin typeface="Meiryo UI" panose="020B0604030504040204" pitchFamily="50" charset="-128"/>
                <a:ea typeface="Meiryo UI" panose="020B0604030504040204" pitchFamily="50" charset="-128"/>
              </a:rPr>
              <a:t>2021</a:t>
            </a:r>
            <a:r>
              <a:rPr lang="ja-JP" altLang="en-US" sz="1400" dirty="0" smtClean="0">
                <a:latin typeface="Meiryo UI" panose="020B0604030504040204" pitchFamily="50" charset="-128"/>
                <a:ea typeface="Meiryo UI" panose="020B0604030504040204" pitchFamily="50" charset="-128"/>
              </a:rPr>
              <a:t>年</a:t>
            </a:r>
            <a:r>
              <a:rPr lang="en-US" altLang="ja-JP" sz="1400" dirty="0" smtClean="0">
                <a:latin typeface="Meiryo UI" panose="020B0604030504040204" pitchFamily="50" charset="-128"/>
                <a:ea typeface="Meiryo UI" panose="020B0604030504040204" pitchFamily="50" charset="-128"/>
              </a:rPr>
              <a:t>12</a:t>
            </a:r>
            <a:r>
              <a:rPr lang="ja-JP" altLang="en-US" sz="1400" dirty="0" smtClean="0">
                <a:latin typeface="Meiryo UI" panose="020B0604030504040204" pitchFamily="50" charset="-128"/>
                <a:ea typeface="Meiryo UI" panose="020B0604030504040204" pitchFamily="50" charset="-128"/>
              </a:rPr>
              <a:t>月から</a:t>
            </a:r>
            <a:r>
              <a:rPr lang="en-US" altLang="ja-JP" sz="1400" dirty="0" smtClean="0">
                <a:latin typeface="Meiryo UI" panose="020B0604030504040204" pitchFamily="50" charset="-128"/>
                <a:ea typeface="Meiryo UI" panose="020B0604030504040204" pitchFamily="50" charset="-128"/>
              </a:rPr>
              <a:t>2022</a:t>
            </a:r>
            <a:r>
              <a:rPr lang="ja-JP" altLang="en-US" sz="1400" dirty="0" smtClean="0">
                <a:latin typeface="Meiryo UI" panose="020B0604030504040204" pitchFamily="50" charset="-128"/>
                <a:ea typeface="Meiryo UI" panose="020B0604030504040204" pitchFamily="50" charset="-128"/>
              </a:rPr>
              <a:t>年</a:t>
            </a:r>
            <a:r>
              <a:rPr lang="en-US" altLang="ja-JP" sz="1400" dirty="0" smtClean="0">
                <a:latin typeface="Meiryo UI" panose="020B0604030504040204" pitchFamily="50" charset="-128"/>
                <a:ea typeface="Meiryo UI" panose="020B0604030504040204" pitchFamily="50" charset="-128"/>
              </a:rPr>
              <a:t>12</a:t>
            </a:r>
            <a:r>
              <a:rPr lang="ja-JP" altLang="en-US" sz="1400" dirty="0" smtClean="0">
                <a:latin typeface="Meiryo UI" panose="020B0604030504040204" pitchFamily="50" charset="-128"/>
                <a:ea typeface="Meiryo UI" panose="020B0604030504040204" pitchFamily="50" charset="-128"/>
              </a:rPr>
              <a:t>月にかけて全体的に持ち直しの傾向が見られ</a:t>
            </a:r>
            <a:r>
              <a:rPr lang="ja-JP" altLang="en-US" sz="1400" dirty="0">
                <a:latin typeface="Meiryo UI" panose="020B0604030504040204" pitchFamily="50" charset="-128"/>
                <a:ea typeface="Meiryo UI" panose="020B0604030504040204" pitchFamily="50" charset="-128"/>
              </a:rPr>
              <a:t>、特に、宿泊・飲食サービスについては、</a:t>
            </a:r>
            <a:r>
              <a:rPr lang="en-US" altLang="ja-JP" sz="1400" dirty="0">
                <a:latin typeface="Meiryo UI" panose="020B0604030504040204" pitchFamily="50" charset="-128"/>
                <a:ea typeface="Meiryo UI" panose="020B0604030504040204" pitchFamily="50" charset="-128"/>
              </a:rPr>
              <a:t>2022</a:t>
            </a:r>
            <a:r>
              <a:rPr lang="ja-JP" altLang="en-US" sz="1400" dirty="0">
                <a:latin typeface="Meiryo UI" panose="020B0604030504040204" pitchFamily="50" charset="-128"/>
                <a:ea typeface="Meiryo UI" panose="020B0604030504040204" pitchFamily="50" charset="-128"/>
              </a:rPr>
              <a:t>年</a:t>
            </a:r>
            <a:r>
              <a:rPr lang="en-US" altLang="ja-JP" sz="1400" dirty="0">
                <a:latin typeface="Meiryo UI" panose="020B0604030504040204" pitchFamily="50" charset="-128"/>
                <a:ea typeface="Meiryo UI" panose="020B0604030504040204" pitchFamily="50" charset="-128"/>
              </a:rPr>
              <a:t>12</a:t>
            </a:r>
            <a:r>
              <a:rPr lang="ja-JP" altLang="en-US" sz="1400" dirty="0">
                <a:latin typeface="Meiryo UI" panose="020B0604030504040204" pitchFamily="50" charset="-128"/>
                <a:ea typeface="Meiryo UI" panose="020B0604030504040204" pitchFamily="50" charset="-128"/>
              </a:rPr>
              <a:t>月にかけて大きく改善した。</a:t>
            </a:r>
            <a:endParaRPr lang="en-US" altLang="ja-JP" sz="1400" dirty="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Ø"/>
            </a:pPr>
            <a:r>
              <a:rPr lang="en-US" altLang="ja-JP" sz="1400" dirty="0">
                <a:latin typeface="Meiryo UI" panose="020B0604030504040204" pitchFamily="50" charset="-128"/>
                <a:ea typeface="Meiryo UI" panose="020B0604030504040204" pitchFamily="50" charset="-128"/>
              </a:rPr>
              <a:t>2023</a:t>
            </a:r>
            <a:r>
              <a:rPr lang="ja-JP" altLang="en-US" sz="1400" dirty="0">
                <a:latin typeface="Meiryo UI" panose="020B0604030504040204" pitchFamily="50" charset="-128"/>
                <a:ea typeface="Meiryo UI" panose="020B0604030504040204" pitchFamily="50" charset="-128"/>
              </a:rPr>
              <a:t>年</a:t>
            </a:r>
            <a:r>
              <a:rPr lang="en-US" altLang="ja-JP" sz="1400" dirty="0">
                <a:latin typeface="Meiryo UI" panose="020B0604030504040204" pitchFamily="50" charset="-128"/>
                <a:ea typeface="Meiryo UI" panose="020B0604030504040204" pitchFamily="50" charset="-128"/>
              </a:rPr>
              <a:t>3</a:t>
            </a:r>
            <a:r>
              <a:rPr lang="ja-JP" altLang="en-US" sz="1400" dirty="0">
                <a:latin typeface="Meiryo UI" panose="020B0604030504040204" pitchFamily="50" charset="-128"/>
                <a:ea typeface="Meiryo UI" panose="020B0604030504040204" pitchFamily="50" charset="-128"/>
              </a:rPr>
              <a:t>月の見通しについては、全体的に下落の動きが見られる。</a:t>
            </a:r>
          </a:p>
        </p:txBody>
      </p:sp>
      <p:cxnSp>
        <p:nvCxnSpPr>
          <p:cNvPr id="26" name="直線コネクタ 25"/>
          <p:cNvCxnSpPr/>
          <p:nvPr/>
        </p:nvCxnSpPr>
        <p:spPr>
          <a:xfrm flipV="1">
            <a:off x="45095" y="583889"/>
            <a:ext cx="9108504" cy="8617"/>
          </a:xfrm>
          <a:prstGeom prst="line">
            <a:avLst/>
          </a:prstGeom>
          <a:ln w="76200">
            <a:gradFill>
              <a:gsLst>
                <a:gs pos="0">
                  <a:schemeClr val="accent1">
                    <a:lumMod val="50000"/>
                  </a:schemeClr>
                </a:gs>
                <a:gs pos="32000">
                  <a:schemeClr val="accent1">
                    <a:lumMod val="75000"/>
                  </a:schemeClr>
                </a:gs>
                <a:gs pos="65000">
                  <a:schemeClr val="accent1">
                    <a:lumMod val="40000"/>
                    <a:lumOff val="60000"/>
                  </a:schemeClr>
                </a:gs>
                <a:gs pos="100000">
                  <a:schemeClr val="accent1">
                    <a:lumMod val="20000"/>
                    <a:lumOff val="8000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67" name="正方形/長方形 66"/>
          <p:cNvSpPr/>
          <p:nvPr/>
        </p:nvSpPr>
        <p:spPr>
          <a:xfrm>
            <a:off x="5436096" y="6565619"/>
            <a:ext cx="1980237" cy="220188"/>
          </a:xfrm>
          <a:prstGeom prst="rect">
            <a:avLst/>
          </a:prstGeom>
        </p:spPr>
        <p:txBody>
          <a:bodyPr wrap="square">
            <a:spAutoFit/>
          </a:bodyPr>
          <a:lstStyle/>
          <a:p>
            <a:r>
              <a:rPr lang="ja-JP" altLang="en-US" sz="831" dirty="0">
                <a:latin typeface="Meiryo UI" panose="020B0604030504040204" pitchFamily="50" charset="-128"/>
                <a:ea typeface="Meiryo UI" panose="020B0604030504040204" pitchFamily="50" charset="-128"/>
              </a:rPr>
              <a:t>※</a:t>
            </a:r>
            <a:r>
              <a:rPr lang="en-US" altLang="ja-JP" sz="831" dirty="0" smtClean="0">
                <a:latin typeface="Meiryo UI" panose="020B0604030504040204" pitchFamily="50" charset="-128"/>
                <a:ea typeface="Meiryo UI" panose="020B0604030504040204" pitchFamily="50" charset="-128"/>
              </a:rPr>
              <a:t>2023</a:t>
            </a:r>
            <a:r>
              <a:rPr lang="ja-JP" altLang="en-US" sz="831" dirty="0" smtClean="0">
                <a:latin typeface="Meiryo UI" panose="020B0604030504040204" pitchFamily="50" charset="-128"/>
                <a:ea typeface="Meiryo UI" panose="020B0604030504040204" pitchFamily="50" charset="-128"/>
              </a:rPr>
              <a:t>年</a:t>
            </a:r>
            <a:r>
              <a:rPr lang="en-US" altLang="ja-JP" sz="831" dirty="0">
                <a:latin typeface="Meiryo UI" panose="020B0604030504040204" pitchFamily="50" charset="-128"/>
                <a:ea typeface="Meiryo UI" panose="020B0604030504040204" pitchFamily="50" charset="-128"/>
              </a:rPr>
              <a:t>3</a:t>
            </a:r>
            <a:r>
              <a:rPr lang="ja-JP" altLang="en-US" sz="831" dirty="0" smtClean="0">
                <a:latin typeface="Meiryo UI" panose="020B0604030504040204" pitchFamily="50" charset="-128"/>
                <a:ea typeface="Meiryo UI" panose="020B0604030504040204" pitchFamily="50" charset="-128"/>
              </a:rPr>
              <a:t>月</a:t>
            </a:r>
            <a:r>
              <a:rPr lang="ja-JP" altLang="en-US" sz="831" dirty="0">
                <a:latin typeface="Meiryo UI" panose="020B0604030504040204" pitchFamily="50" charset="-128"/>
                <a:ea typeface="Meiryo UI" panose="020B0604030504040204" pitchFamily="50" charset="-128"/>
              </a:rPr>
              <a:t>の数値は先行き</a:t>
            </a:r>
            <a:r>
              <a:rPr lang="en-US" altLang="ja-JP" sz="831" dirty="0">
                <a:latin typeface="Meiryo UI" panose="020B0604030504040204" pitchFamily="50" charset="-128"/>
                <a:ea typeface="Meiryo UI" panose="020B0604030504040204" pitchFamily="50" charset="-128"/>
              </a:rPr>
              <a:t>DI</a:t>
            </a:r>
          </a:p>
        </p:txBody>
      </p:sp>
      <p:sp>
        <p:nvSpPr>
          <p:cNvPr id="68" name="テキスト ボックス 67">
            <a:extLst>
              <a:ext uri="{FF2B5EF4-FFF2-40B4-BE49-F238E27FC236}">
                <a16:creationId xmlns:a16="http://schemas.microsoft.com/office/drawing/2014/main" id="{34CF59F8-A367-4EC1-83BF-5D400B8A4CCC}"/>
              </a:ext>
            </a:extLst>
          </p:cNvPr>
          <p:cNvSpPr txBox="1"/>
          <p:nvPr/>
        </p:nvSpPr>
        <p:spPr>
          <a:xfrm>
            <a:off x="5436096" y="6381328"/>
            <a:ext cx="3743701" cy="220188"/>
          </a:xfrm>
          <a:prstGeom prst="rect">
            <a:avLst/>
          </a:prstGeom>
          <a:noFill/>
          <a:ln>
            <a:noFill/>
          </a:ln>
        </p:spPr>
        <p:txBody>
          <a:bodyPr wrap="square" rtlCol="0">
            <a:spAutoFit/>
          </a:bodyPr>
          <a:lstStyle/>
          <a:p>
            <a:pPr marL="201221" indent="-201221"/>
            <a:r>
              <a:rPr lang="ja-JP" altLang="en-US" sz="831" dirty="0">
                <a:latin typeface="Meiryo UI" panose="020B0604030504040204" pitchFamily="50" charset="-128"/>
                <a:ea typeface="Meiryo UI" panose="020B0604030504040204" pitchFamily="50" charset="-128"/>
              </a:rPr>
              <a:t>出典：日本銀行大阪支店 「全国企業短期経済観測調査（近畿地区）」より作成</a:t>
            </a:r>
            <a:endParaRPr lang="en-US" altLang="ja-JP" sz="831" dirty="0">
              <a:latin typeface="Meiryo UI" panose="020B0604030504040204" pitchFamily="50" charset="-128"/>
              <a:ea typeface="Meiryo UI" panose="020B0604030504040204" pitchFamily="50" charset="-128"/>
            </a:endParaRPr>
          </a:p>
        </p:txBody>
      </p:sp>
      <p:sp>
        <p:nvSpPr>
          <p:cNvPr id="69" name="角丸四角形 68"/>
          <p:cNvSpPr/>
          <p:nvPr/>
        </p:nvSpPr>
        <p:spPr>
          <a:xfrm>
            <a:off x="8226488" y="3972112"/>
            <a:ext cx="821760" cy="2121184"/>
          </a:xfrm>
          <a:prstGeom prst="roundRect">
            <a:avLst>
              <a:gd name="adj" fmla="val 10545"/>
            </a:avLst>
          </a:prstGeom>
          <a:noFill/>
          <a:ln w="22225" cmpd="dbl">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84406" tIns="42203" rIns="84406" bIns="42203"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ja-JP" altLang="en-US" sz="1015" dirty="0"/>
          </a:p>
        </p:txBody>
      </p:sp>
      <p:sp>
        <p:nvSpPr>
          <p:cNvPr id="10" name="テキスト ボックス 9">
            <a:extLst>
              <a:ext uri="{FF2B5EF4-FFF2-40B4-BE49-F238E27FC236}">
                <a16:creationId xmlns:a16="http://schemas.microsoft.com/office/drawing/2014/main" id="{34CF59F8-A367-4EC1-83BF-5D400B8A4CCC}"/>
              </a:ext>
            </a:extLst>
          </p:cNvPr>
          <p:cNvSpPr txBox="1"/>
          <p:nvPr/>
        </p:nvSpPr>
        <p:spPr>
          <a:xfrm>
            <a:off x="2915816" y="1537371"/>
            <a:ext cx="3528392" cy="276999"/>
          </a:xfrm>
          <a:prstGeom prst="rect">
            <a:avLst/>
          </a:prstGeom>
          <a:noFill/>
          <a:ln>
            <a:noFill/>
          </a:ln>
        </p:spPr>
        <p:txBody>
          <a:bodyPr wrap="square" rtlCol="0">
            <a:spAutoFit/>
          </a:bodyPr>
          <a:lstStyle/>
          <a:p>
            <a:pPr marL="201221" indent="-201221"/>
            <a:r>
              <a:rPr lang="ja-JP" altLang="en-US" sz="1200" dirty="0">
                <a:latin typeface="Meiryo UI" panose="020B0604030504040204" pitchFamily="50" charset="-128"/>
                <a:ea typeface="Meiryo UI" panose="020B0604030504040204" pitchFamily="50" charset="-128"/>
              </a:rPr>
              <a:t>業種別業況判断（近畿地区）</a:t>
            </a:r>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全産業、製造業</a:t>
            </a:r>
            <a:r>
              <a:rPr lang="en-US" altLang="ja-JP" sz="1200" dirty="0">
                <a:latin typeface="Meiryo UI" panose="020B0604030504040204" pitchFamily="50" charset="-128"/>
                <a:ea typeface="Meiryo UI" panose="020B0604030504040204" pitchFamily="50" charset="-128"/>
              </a:rPr>
              <a:t>〕</a:t>
            </a:r>
          </a:p>
        </p:txBody>
      </p:sp>
      <p:sp>
        <p:nvSpPr>
          <p:cNvPr id="12" name="テキスト ボックス 11">
            <a:extLst>
              <a:ext uri="{FF2B5EF4-FFF2-40B4-BE49-F238E27FC236}">
                <a16:creationId xmlns:a16="http://schemas.microsoft.com/office/drawing/2014/main" id="{34CF59F8-A367-4EC1-83BF-5D400B8A4CCC}"/>
              </a:ext>
            </a:extLst>
          </p:cNvPr>
          <p:cNvSpPr txBox="1"/>
          <p:nvPr/>
        </p:nvSpPr>
        <p:spPr>
          <a:xfrm>
            <a:off x="3121895" y="3800073"/>
            <a:ext cx="2954904" cy="276999"/>
          </a:xfrm>
          <a:prstGeom prst="rect">
            <a:avLst/>
          </a:prstGeom>
          <a:noFill/>
          <a:ln>
            <a:noFill/>
          </a:ln>
        </p:spPr>
        <p:txBody>
          <a:bodyPr wrap="square" rtlCol="0">
            <a:spAutoFit/>
          </a:bodyPr>
          <a:lstStyle/>
          <a:p>
            <a:pPr marL="201221" indent="-201221"/>
            <a:r>
              <a:rPr lang="ja-JP" altLang="en-US" sz="1200" dirty="0">
                <a:latin typeface="Meiryo UI" panose="020B0604030504040204" pitchFamily="50" charset="-128"/>
                <a:ea typeface="Meiryo UI" panose="020B0604030504040204" pitchFamily="50" charset="-128"/>
              </a:rPr>
              <a:t>業種別業況判断（近畿地区）</a:t>
            </a:r>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非製造業</a:t>
            </a:r>
            <a:r>
              <a:rPr lang="en-US" altLang="ja-JP" sz="1200" dirty="0">
                <a:latin typeface="Meiryo UI" panose="020B0604030504040204" pitchFamily="50" charset="-128"/>
                <a:ea typeface="Meiryo UI" panose="020B0604030504040204" pitchFamily="50" charset="-128"/>
              </a:rPr>
              <a:t>〕</a:t>
            </a:r>
          </a:p>
        </p:txBody>
      </p:sp>
      <p:sp>
        <p:nvSpPr>
          <p:cNvPr id="2" name="スライド番号プレースホルダー 1"/>
          <p:cNvSpPr>
            <a:spLocks noGrp="1"/>
          </p:cNvSpPr>
          <p:nvPr>
            <p:ph type="sldNum" sz="quarter" idx="12"/>
          </p:nvPr>
        </p:nvSpPr>
        <p:spPr/>
        <p:txBody>
          <a:bodyPr/>
          <a:lstStyle/>
          <a:p>
            <a:fld id="{D2D8002D-B5B0-4BAC-B1F6-782DDCCE6D9C}" type="slidenum">
              <a:rPr lang="ja-JP" altLang="en-US" smtClean="0"/>
              <a:pPr/>
              <a:t>2</a:t>
            </a:fld>
            <a:endParaRPr lang="ja-JP" altLang="en-US" dirty="0"/>
          </a:p>
        </p:txBody>
      </p:sp>
      <p:sp>
        <p:nvSpPr>
          <p:cNvPr id="13" name="テキスト ボックス 12">
            <a:extLst>
              <a:ext uri="{FF2B5EF4-FFF2-40B4-BE49-F238E27FC236}">
                <a16:creationId xmlns:a16="http://schemas.microsoft.com/office/drawing/2014/main" id="{34CF59F8-A367-4EC1-83BF-5D400B8A4CCC}"/>
              </a:ext>
            </a:extLst>
          </p:cNvPr>
          <p:cNvSpPr txBox="1"/>
          <p:nvPr/>
        </p:nvSpPr>
        <p:spPr>
          <a:xfrm>
            <a:off x="539552" y="3209918"/>
            <a:ext cx="792088" cy="184666"/>
          </a:xfrm>
          <a:prstGeom prst="rect">
            <a:avLst/>
          </a:prstGeom>
          <a:noFill/>
          <a:ln>
            <a:noFill/>
          </a:ln>
        </p:spPr>
        <p:txBody>
          <a:bodyPr wrap="square" rtlCol="0">
            <a:spAutoFit/>
          </a:bodyPr>
          <a:lstStyle/>
          <a:p>
            <a:pPr marL="201221" indent="-201221"/>
            <a:r>
              <a:rPr lang="en-US" altLang="ja-JP" sz="600" dirty="0" smtClean="0">
                <a:latin typeface="Meiryo UI" panose="020B0604030504040204" pitchFamily="50" charset="-128"/>
                <a:ea typeface="Meiryo UI" panose="020B0604030504040204" pitchFamily="50" charset="-128"/>
              </a:rPr>
              <a:t>2021</a:t>
            </a:r>
            <a:r>
              <a:rPr lang="ja-JP" altLang="en-US" sz="600" dirty="0" smtClean="0">
                <a:latin typeface="Meiryo UI" panose="020B0604030504040204" pitchFamily="50" charset="-128"/>
                <a:ea typeface="Meiryo UI" panose="020B0604030504040204" pitchFamily="50" charset="-128"/>
              </a:rPr>
              <a:t>年</a:t>
            </a:r>
            <a:r>
              <a:rPr lang="en-US" altLang="ja-JP" sz="600" dirty="0" smtClean="0">
                <a:latin typeface="Meiryo UI" panose="020B0604030504040204" pitchFamily="50" charset="-128"/>
                <a:ea typeface="Meiryo UI" panose="020B0604030504040204" pitchFamily="50" charset="-128"/>
              </a:rPr>
              <a:t>12</a:t>
            </a:r>
            <a:r>
              <a:rPr lang="ja-JP" altLang="en-US" sz="600" dirty="0" smtClean="0">
                <a:latin typeface="Meiryo UI" panose="020B0604030504040204" pitchFamily="50" charset="-128"/>
                <a:ea typeface="Meiryo UI" panose="020B0604030504040204" pitchFamily="50" charset="-128"/>
              </a:rPr>
              <a:t>月</a:t>
            </a:r>
            <a:endParaRPr lang="en-US" altLang="ja-JP" sz="600" dirty="0">
              <a:latin typeface="Meiryo UI" panose="020B0604030504040204" pitchFamily="50" charset="-128"/>
              <a:ea typeface="Meiryo UI" panose="020B0604030504040204" pitchFamily="50" charset="-128"/>
            </a:endParaRPr>
          </a:p>
        </p:txBody>
      </p:sp>
      <p:cxnSp>
        <p:nvCxnSpPr>
          <p:cNvPr id="14" name="直線矢印コネクタ 13"/>
          <p:cNvCxnSpPr/>
          <p:nvPr/>
        </p:nvCxnSpPr>
        <p:spPr>
          <a:xfrm flipV="1">
            <a:off x="827584" y="2636912"/>
            <a:ext cx="72008" cy="573006"/>
          </a:xfrm>
          <a:prstGeom prst="straightConnector1">
            <a:avLst/>
          </a:prstGeom>
          <a:ln>
            <a:headEnd type="none" w="sm" len="med"/>
            <a:tailEnd type="stealth" w="sm" len="med"/>
          </a:ln>
        </p:spPr>
        <p:style>
          <a:lnRef idx="1">
            <a:schemeClr val="dk1"/>
          </a:lnRef>
          <a:fillRef idx="0">
            <a:schemeClr val="dk1"/>
          </a:fillRef>
          <a:effectRef idx="0">
            <a:schemeClr val="dk1"/>
          </a:effectRef>
          <a:fontRef idx="minor">
            <a:schemeClr val="tx1"/>
          </a:fontRef>
        </p:style>
      </p:cxnSp>
      <p:sp>
        <p:nvSpPr>
          <p:cNvPr id="16" name="テキスト ボックス 15">
            <a:extLst>
              <a:ext uri="{FF2B5EF4-FFF2-40B4-BE49-F238E27FC236}">
                <a16:creationId xmlns:a16="http://schemas.microsoft.com/office/drawing/2014/main" id="{34CF59F8-A367-4EC1-83BF-5D400B8A4CCC}"/>
              </a:ext>
            </a:extLst>
          </p:cNvPr>
          <p:cNvSpPr txBox="1"/>
          <p:nvPr/>
        </p:nvSpPr>
        <p:spPr>
          <a:xfrm>
            <a:off x="611560" y="2236238"/>
            <a:ext cx="792088" cy="184666"/>
          </a:xfrm>
          <a:prstGeom prst="rect">
            <a:avLst/>
          </a:prstGeom>
          <a:noFill/>
          <a:ln>
            <a:noFill/>
          </a:ln>
        </p:spPr>
        <p:txBody>
          <a:bodyPr wrap="square" rtlCol="0">
            <a:spAutoFit/>
          </a:bodyPr>
          <a:lstStyle/>
          <a:p>
            <a:pPr marL="201221" indent="-201221"/>
            <a:r>
              <a:rPr lang="en-US" altLang="ja-JP" sz="600" dirty="0" smtClean="0">
                <a:latin typeface="Meiryo UI" panose="020B0604030504040204" pitchFamily="50" charset="-128"/>
                <a:ea typeface="Meiryo UI" panose="020B0604030504040204" pitchFamily="50" charset="-128"/>
              </a:rPr>
              <a:t>2022</a:t>
            </a:r>
            <a:r>
              <a:rPr lang="ja-JP" altLang="en-US" sz="600" dirty="0" smtClean="0">
                <a:latin typeface="Meiryo UI" panose="020B0604030504040204" pitchFamily="50" charset="-128"/>
                <a:ea typeface="Meiryo UI" panose="020B0604030504040204" pitchFamily="50" charset="-128"/>
              </a:rPr>
              <a:t>年</a:t>
            </a:r>
            <a:r>
              <a:rPr lang="en-US" altLang="ja-JP" sz="600" dirty="0" smtClean="0">
                <a:latin typeface="Meiryo UI" panose="020B0604030504040204" pitchFamily="50" charset="-128"/>
                <a:ea typeface="Meiryo UI" panose="020B0604030504040204" pitchFamily="50" charset="-128"/>
              </a:rPr>
              <a:t>12</a:t>
            </a:r>
            <a:r>
              <a:rPr lang="ja-JP" altLang="en-US" sz="600" dirty="0" smtClean="0">
                <a:latin typeface="Meiryo UI" panose="020B0604030504040204" pitchFamily="50" charset="-128"/>
                <a:ea typeface="Meiryo UI" panose="020B0604030504040204" pitchFamily="50" charset="-128"/>
              </a:rPr>
              <a:t>月</a:t>
            </a:r>
            <a:endParaRPr lang="en-US" altLang="ja-JP" sz="600" dirty="0">
              <a:latin typeface="Meiryo UI" panose="020B0604030504040204" pitchFamily="50" charset="-128"/>
              <a:ea typeface="Meiryo UI" panose="020B0604030504040204" pitchFamily="50" charset="-128"/>
            </a:endParaRPr>
          </a:p>
        </p:txBody>
      </p:sp>
      <p:cxnSp>
        <p:nvCxnSpPr>
          <p:cNvPr id="18" name="直線矢印コネクタ 17"/>
          <p:cNvCxnSpPr/>
          <p:nvPr/>
        </p:nvCxnSpPr>
        <p:spPr>
          <a:xfrm>
            <a:off x="899592" y="2420904"/>
            <a:ext cx="180020" cy="144000"/>
          </a:xfrm>
          <a:prstGeom prst="straightConnector1">
            <a:avLst/>
          </a:prstGeom>
          <a:ln>
            <a:headEnd type="none" w="sm" len="med"/>
            <a:tailEnd type="stealth" w="sm" len="med"/>
          </a:ln>
        </p:spPr>
        <p:style>
          <a:lnRef idx="1">
            <a:schemeClr val="dk1"/>
          </a:lnRef>
          <a:fillRef idx="0">
            <a:schemeClr val="dk1"/>
          </a:fillRef>
          <a:effectRef idx="0">
            <a:schemeClr val="dk1"/>
          </a:effectRef>
          <a:fontRef idx="minor">
            <a:schemeClr val="tx1"/>
          </a:fontRef>
        </p:style>
      </p:cxnSp>
      <p:sp>
        <p:nvSpPr>
          <p:cNvPr id="19" name="テキスト ボックス 18">
            <a:extLst>
              <a:ext uri="{FF2B5EF4-FFF2-40B4-BE49-F238E27FC236}">
                <a16:creationId xmlns:a16="http://schemas.microsoft.com/office/drawing/2014/main" id="{34CF59F8-A367-4EC1-83BF-5D400B8A4CCC}"/>
              </a:ext>
            </a:extLst>
          </p:cNvPr>
          <p:cNvSpPr txBox="1"/>
          <p:nvPr/>
        </p:nvSpPr>
        <p:spPr>
          <a:xfrm>
            <a:off x="8286036" y="4379791"/>
            <a:ext cx="792088" cy="184666"/>
          </a:xfrm>
          <a:prstGeom prst="rect">
            <a:avLst/>
          </a:prstGeom>
          <a:noFill/>
          <a:ln>
            <a:noFill/>
          </a:ln>
        </p:spPr>
        <p:txBody>
          <a:bodyPr wrap="square" rtlCol="0">
            <a:spAutoFit/>
          </a:bodyPr>
          <a:lstStyle/>
          <a:p>
            <a:pPr marL="201221" indent="-201221"/>
            <a:r>
              <a:rPr lang="en-US" altLang="ja-JP" sz="600" dirty="0" smtClean="0">
                <a:latin typeface="Meiryo UI" panose="020B0604030504040204" pitchFamily="50" charset="-128"/>
                <a:ea typeface="Meiryo UI" panose="020B0604030504040204" pitchFamily="50" charset="-128"/>
              </a:rPr>
              <a:t>2022</a:t>
            </a:r>
            <a:r>
              <a:rPr lang="ja-JP" altLang="en-US" sz="600" dirty="0" smtClean="0">
                <a:latin typeface="Meiryo UI" panose="020B0604030504040204" pitchFamily="50" charset="-128"/>
                <a:ea typeface="Meiryo UI" panose="020B0604030504040204" pitchFamily="50" charset="-128"/>
              </a:rPr>
              <a:t>年</a:t>
            </a:r>
            <a:r>
              <a:rPr lang="en-US" altLang="ja-JP" sz="600" dirty="0" smtClean="0">
                <a:latin typeface="Meiryo UI" panose="020B0604030504040204" pitchFamily="50" charset="-128"/>
                <a:ea typeface="Meiryo UI" panose="020B0604030504040204" pitchFamily="50" charset="-128"/>
              </a:rPr>
              <a:t>12</a:t>
            </a:r>
            <a:r>
              <a:rPr lang="ja-JP" altLang="en-US" sz="600" dirty="0" smtClean="0">
                <a:latin typeface="Meiryo UI" panose="020B0604030504040204" pitchFamily="50" charset="-128"/>
                <a:ea typeface="Meiryo UI" panose="020B0604030504040204" pitchFamily="50" charset="-128"/>
              </a:rPr>
              <a:t>月</a:t>
            </a:r>
            <a:endParaRPr lang="en-US" altLang="ja-JP" sz="600" dirty="0">
              <a:latin typeface="Meiryo UI" panose="020B0604030504040204" pitchFamily="50" charset="-128"/>
              <a:ea typeface="Meiryo UI" panose="020B0604030504040204" pitchFamily="50" charset="-128"/>
            </a:endParaRPr>
          </a:p>
        </p:txBody>
      </p:sp>
      <p:cxnSp>
        <p:nvCxnSpPr>
          <p:cNvPr id="20" name="直線矢印コネクタ 19"/>
          <p:cNvCxnSpPr/>
          <p:nvPr/>
        </p:nvCxnSpPr>
        <p:spPr>
          <a:xfrm>
            <a:off x="8590018" y="4564457"/>
            <a:ext cx="246404" cy="232695"/>
          </a:xfrm>
          <a:prstGeom prst="straightConnector1">
            <a:avLst/>
          </a:prstGeom>
          <a:ln>
            <a:headEnd type="none" w="sm" len="med"/>
            <a:tailEnd type="stealth" w="sm" len="med"/>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06750931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7" name="グラフ 26"/>
          <p:cNvGraphicFramePr>
            <a:graphicFrameLocks/>
          </p:cNvGraphicFramePr>
          <p:nvPr>
            <p:extLst>
              <p:ext uri="{D42A27DB-BD31-4B8C-83A1-F6EECF244321}">
                <p14:modId xmlns:p14="http://schemas.microsoft.com/office/powerpoint/2010/main" val="3955243925"/>
              </p:ext>
            </p:extLst>
          </p:nvPr>
        </p:nvGraphicFramePr>
        <p:xfrm>
          <a:off x="267202" y="3497901"/>
          <a:ext cx="6145950" cy="293589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5" name="グラフ 24"/>
          <p:cNvGraphicFramePr>
            <a:graphicFrameLocks/>
          </p:cNvGraphicFramePr>
          <p:nvPr>
            <p:extLst>
              <p:ext uri="{D42A27DB-BD31-4B8C-83A1-F6EECF244321}">
                <p14:modId xmlns:p14="http://schemas.microsoft.com/office/powerpoint/2010/main" val="1282266283"/>
              </p:ext>
            </p:extLst>
          </p:nvPr>
        </p:nvGraphicFramePr>
        <p:xfrm>
          <a:off x="4621644" y="1967645"/>
          <a:ext cx="4464000" cy="1224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4" name="グラフ 23"/>
          <p:cNvGraphicFramePr>
            <a:graphicFrameLocks/>
          </p:cNvGraphicFramePr>
          <p:nvPr>
            <p:extLst>
              <p:ext uri="{D42A27DB-BD31-4B8C-83A1-F6EECF244321}">
                <p14:modId xmlns:p14="http://schemas.microsoft.com/office/powerpoint/2010/main" val="2893158091"/>
              </p:ext>
            </p:extLst>
          </p:nvPr>
        </p:nvGraphicFramePr>
        <p:xfrm>
          <a:off x="96818" y="1967645"/>
          <a:ext cx="4464000" cy="1224000"/>
        </p:xfrm>
        <a:graphic>
          <a:graphicData uri="http://schemas.openxmlformats.org/drawingml/2006/chart">
            <c:chart xmlns:c="http://schemas.openxmlformats.org/drawingml/2006/chart" xmlns:r="http://schemas.openxmlformats.org/officeDocument/2006/relationships" r:id="rId5"/>
          </a:graphicData>
        </a:graphic>
      </p:graphicFrame>
      <p:sp>
        <p:nvSpPr>
          <p:cNvPr id="7" name="角丸四角形 6"/>
          <p:cNvSpPr/>
          <p:nvPr/>
        </p:nvSpPr>
        <p:spPr>
          <a:xfrm>
            <a:off x="45095" y="44624"/>
            <a:ext cx="8417178" cy="619125"/>
          </a:xfrm>
          <a:prstGeom prst="roundRect">
            <a:avLst>
              <a:gd name="adj" fmla="val 1282"/>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r>
              <a:rPr lang="ja-JP" altLang="en-US" sz="2000" b="1" kern="100" dirty="0">
                <a:solidFill>
                  <a:schemeClr val="tx1"/>
                </a:solidFill>
                <a:ea typeface="Meiryo UI" panose="020B0604030504040204" pitchFamily="50" charset="-128"/>
                <a:cs typeface="Times New Roman" panose="02020603050405020304" pitchFamily="18" charset="0"/>
              </a:rPr>
              <a:t>　倒産の動向（全国・大阪）</a:t>
            </a:r>
          </a:p>
        </p:txBody>
      </p:sp>
      <p:sp>
        <p:nvSpPr>
          <p:cNvPr id="37" name="テキスト ボックス 36"/>
          <p:cNvSpPr txBox="1"/>
          <p:nvPr/>
        </p:nvSpPr>
        <p:spPr>
          <a:xfrm>
            <a:off x="45095" y="614201"/>
            <a:ext cx="8776102" cy="1169551"/>
          </a:xfrm>
          <a:prstGeom prst="rect">
            <a:avLst/>
          </a:prstGeom>
          <a:noFill/>
          <a:ln>
            <a:noFill/>
          </a:ln>
        </p:spPr>
        <p:txBody>
          <a:bodyPr wrap="square" rtlCol="0">
            <a:spAutoFit/>
          </a:bodyPr>
          <a:lstStyle/>
          <a:p>
            <a:pPr marL="285750" indent="-285750">
              <a:buFont typeface="Wingdings" panose="05000000000000000000" pitchFamily="2" charset="2"/>
              <a:buChar char="Ø"/>
            </a:pPr>
            <a:r>
              <a:rPr lang="ja-JP" altLang="en-US" sz="1400" dirty="0">
                <a:latin typeface="Meiryo UI" panose="020B0604030504040204" pitchFamily="50" charset="-128"/>
                <a:ea typeface="Meiryo UI" panose="020B0604030504040204" pitchFamily="50" charset="-128"/>
              </a:rPr>
              <a:t>新型コロナウイルス感染症の拡大以降、実質無利子・無担保融資などの資金支援等に</a:t>
            </a:r>
            <a:r>
              <a:rPr lang="ja-JP" altLang="en-US" sz="1400" dirty="0" smtClean="0">
                <a:latin typeface="Meiryo UI" panose="020B0604030504040204" pitchFamily="50" charset="-128"/>
                <a:ea typeface="Meiryo UI" panose="020B0604030504040204" pitchFamily="50" charset="-128"/>
              </a:rPr>
              <a:t>より大阪の倒産</a:t>
            </a:r>
            <a:r>
              <a:rPr lang="ja-JP" altLang="en-US" sz="1400" dirty="0">
                <a:latin typeface="Meiryo UI" panose="020B0604030504040204" pitchFamily="50" charset="-128"/>
                <a:ea typeface="Meiryo UI" panose="020B0604030504040204" pitchFamily="50" charset="-128"/>
              </a:rPr>
              <a:t>件数は減少</a:t>
            </a:r>
            <a:r>
              <a:rPr lang="ja-JP" altLang="en-US" sz="1400" dirty="0" smtClean="0">
                <a:latin typeface="Meiryo UI" panose="020B0604030504040204" pitchFamily="50" charset="-128"/>
                <a:ea typeface="Meiryo UI" panose="020B0604030504040204" pitchFamily="50" charset="-128"/>
              </a:rPr>
              <a:t>傾向にあるが、全国では</a:t>
            </a:r>
            <a:r>
              <a:rPr lang="en-US" altLang="ja-JP" sz="1400" dirty="0" smtClean="0">
                <a:latin typeface="Meiryo UI" panose="020B0604030504040204" pitchFamily="50" charset="-128"/>
                <a:ea typeface="Meiryo UI" panose="020B0604030504040204" pitchFamily="50" charset="-128"/>
              </a:rPr>
              <a:t>2022</a:t>
            </a:r>
            <a:r>
              <a:rPr lang="ja-JP" altLang="en-US" sz="1400" dirty="0" smtClean="0">
                <a:latin typeface="Meiryo UI" panose="020B0604030504040204" pitchFamily="50" charset="-128"/>
                <a:ea typeface="Meiryo UI" panose="020B0604030504040204" pitchFamily="50" charset="-128"/>
              </a:rPr>
              <a:t>年に増加に転じた。</a:t>
            </a:r>
            <a:endParaRPr lang="en-US" altLang="ja-JP" sz="1400" dirty="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Ø"/>
            </a:pPr>
            <a:r>
              <a:rPr lang="ja-JP" altLang="en-US" sz="1400" dirty="0">
                <a:latin typeface="Meiryo UI" panose="020B0604030504040204" pitchFamily="50" charset="-128"/>
                <a:ea typeface="Meiryo UI" panose="020B0604030504040204" pitchFamily="50" charset="-128"/>
              </a:rPr>
              <a:t>一方、コロナ関連の倒産件数</a:t>
            </a:r>
            <a:r>
              <a:rPr lang="ja-JP" altLang="en-US" sz="1400" dirty="0" smtClean="0">
                <a:latin typeface="Meiryo UI" panose="020B0604030504040204" pitchFamily="50" charset="-128"/>
                <a:ea typeface="Meiryo UI" panose="020B0604030504040204" pitchFamily="50" charset="-128"/>
              </a:rPr>
              <a:t>は引き続き高い水準にあり、</a:t>
            </a:r>
            <a:r>
              <a:rPr lang="en-US" altLang="ja-JP" sz="1400" dirty="0" smtClean="0">
                <a:latin typeface="Meiryo UI" panose="020B0604030504040204" pitchFamily="50" charset="-128"/>
                <a:ea typeface="Meiryo UI" panose="020B0604030504040204" pitchFamily="50" charset="-128"/>
              </a:rPr>
              <a:t>2023</a:t>
            </a:r>
            <a:r>
              <a:rPr lang="ja-JP" altLang="en-US" sz="1400" dirty="0" smtClean="0">
                <a:latin typeface="Meiryo UI" panose="020B0604030504040204" pitchFamily="50" charset="-128"/>
                <a:ea typeface="Meiryo UI" panose="020B0604030504040204" pitchFamily="50" charset="-128"/>
              </a:rPr>
              <a:t>年</a:t>
            </a:r>
            <a:r>
              <a:rPr lang="en-US" altLang="ja-JP" sz="1400" dirty="0">
                <a:latin typeface="Meiryo UI" panose="020B0604030504040204" pitchFamily="50" charset="-128"/>
                <a:ea typeface="Meiryo UI" panose="020B0604030504040204" pitchFamily="50" charset="-128"/>
              </a:rPr>
              <a:t>2</a:t>
            </a:r>
            <a:r>
              <a:rPr lang="ja-JP" altLang="en-US" sz="1400" dirty="0" smtClean="0">
                <a:latin typeface="Meiryo UI" panose="020B0604030504040204" pitchFamily="50" charset="-128"/>
                <a:ea typeface="Meiryo UI" panose="020B0604030504040204" pitchFamily="50" charset="-128"/>
              </a:rPr>
              <a:t>月</a:t>
            </a:r>
            <a:r>
              <a:rPr lang="en-US" altLang="ja-JP" sz="1400" dirty="0" smtClean="0">
                <a:latin typeface="Meiryo UI" panose="020B0604030504040204" pitchFamily="50" charset="-128"/>
                <a:ea typeface="Meiryo UI" panose="020B0604030504040204" pitchFamily="50" charset="-128"/>
              </a:rPr>
              <a:t>1</a:t>
            </a:r>
            <a:r>
              <a:rPr lang="en-US" altLang="ja-JP" sz="1400" dirty="0">
                <a:latin typeface="Meiryo UI" panose="020B0604030504040204" pitchFamily="50" charset="-128"/>
                <a:ea typeface="Meiryo UI" panose="020B0604030504040204" pitchFamily="50" charset="-128"/>
              </a:rPr>
              <a:t>4</a:t>
            </a:r>
            <a:r>
              <a:rPr lang="ja-JP" altLang="en-US" sz="1400" dirty="0" smtClean="0">
                <a:latin typeface="Meiryo UI" panose="020B0604030504040204" pitchFamily="50" charset="-128"/>
                <a:ea typeface="Meiryo UI" panose="020B0604030504040204" pitchFamily="50" charset="-128"/>
              </a:rPr>
              <a:t>日</a:t>
            </a:r>
            <a:r>
              <a:rPr lang="ja-JP" altLang="en-US" sz="1400" dirty="0">
                <a:latin typeface="Meiryo UI" panose="020B0604030504040204" pitchFamily="50" charset="-128"/>
                <a:ea typeface="Meiryo UI" panose="020B0604030504040204" pitchFamily="50" charset="-128"/>
              </a:rPr>
              <a:t>時点で、全国</a:t>
            </a:r>
            <a:r>
              <a:rPr lang="ja-JP" altLang="en-US" sz="1400" dirty="0" smtClean="0">
                <a:latin typeface="Meiryo UI" panose="020B0604030504040204" pitchFamily="50" charset="-128"/>
                <a:ea typeface="Meiryo UI" panose="020B0604030504040204" pitchFamily="50" charset="-128"/>
              </a:rPr>
              <a:t>で</a:t>
            </a:r>
            <a:r>
              <a:rPr lang="en-US" altLang="ja-JP" sz="1400" dirty="0" smtClean="0">
                <a:latin typeface="Meiryo UI" panose="020B0604030504040204" pitchFamily="50" charset="-128"/>
                <a:ea typeface="Meiryo UI" panose="020B0604030504040204" pitchFamily="50" charset="-128"/>
              </a:rPr>
              <a:t>5,148</a:t>
            </a:r>
            <a:r>
              <a:rPr lang="ja-JP" altLang="en-US" sz="1400" dirty="0" smtClean="0">
                <a:latin typeface="Meiryo UI" panose="020B0604030504040204" pitchFamily="50" charset="-128"/>
                <a:ea typeface="Meiryo UI" panose="020B0604030504040204" pitchFamily="50" charset="-128"/>
              </a:rPr>
              <a:t>件</a:t>
            </a:r>
            <a:r>
              <a:rPr lang="ja-JP" altLang="en-US" sz="1400" dirty="0">
                <a:latin typeface="Meiryo UI" panose="020B0604030504040204" pitchFamily="50" charset="-128"/>
                <a:ea typeface="Meiryo UI" panose="020B0604030504040204" pitchFamily="50" charset="-128"/>
              </a:rPr>
              <a:t>（自主的な廃業は含まれていない）</a:t>
            </a:r>
            <a:r>
              <a:rPr lang="ja-JP" altLang="en-US" sz="1400" dirty="0" smtClean="0">
                <a:latin typeface="Meiryo UI" panose="020B0604030504040204" pitchFamily="50" charset="-128"/>
                <a:ea typeface="Meiryo UI" panose="020B0604030504040204" pitchFamily="50" charset="-128"/>
              </a:rPr>
              <a:t>。大阪</a:t>
            </a:r>
            <a:r>
              <a:rPr lang="ja-JP" altLang="en-US" sz="1400" dirty="0">
                <a:latin typeface="Meiryo UI" panose="020B0604030504040204" pitchFamily="50" charset="-128"/>
                <a:ea typeface="Meiryo UI" panose="020B0604030504040204" pitchFamily="50" charset="-128"/>
              </a:rPr>
              <a:t>の倒産件数は</a:t>
            </a:r>
            <a:r>
              <a:rPr lang="ja-JP" altLang="en-US" sz="1400" dirty="0" smtClean="0">
                <a:latin typeface="Meiryo UI" panose="020B0604030504040204" pitchFamily="50" charset="-128"/>
                <a:ea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rPr>
              <a:t>552</a:t>
            </a:r>
            <a:r>
              <a:rPr lang="ja-JP" altLang="en-US" sz="1400" dirty="0" smtClean="0">
                <a:latin typeface="Meiryo UI" panose="020B0604030504040204" pitchFamily="50" charset="-128"/>
                <a:ea typeface="Meiryo UI" panose="020B0604030504040204" pitchFamily="50" charset="-128"/>
              </a:rPr>
              <a:t>件</a:t>
            </a:r>
            <a:r>
              <a:rPr lang="ja-JP" altLang="en-US" sz="1400" dirty="0">
                <a:latin typeface="Meiryo UI" panose="020B0604030504040204" pitchFamily="50" charset="-128"/>
                <a:ea typeface="Meiryo UI" panose="020B0604030504040204" pitchFamily="50" charset="-128"/>
              </a:rPr>
              <a:t>であり</a:t>
            </a:r>
            <a:r>
              <a:rPr lang="ja-JP" altLang="en-US" sz="1400" dirty="0" smtClean="0">
                <a:latin typeface="Meiryo UI" panose="020B0604030504040204" pitchFamily="50" charset="-128"/>
                <a:ea typeface="Meiryo UI" panose="020B0604030504040204" pitchFamily="50" charset="-128"/>
              </a:rPr>
              <a:t>、東京に次いで２番目に</a:t>
            </a:r>
            <a:r>
              <a:rPr lang="ja-JP" altLang="en-US" sz="1400" dirty="0">
                <a:latin typeface="Meiryo UI" panose="020B0604030504040204" pitchFamily="50" charset="-128"/>
                <a:ea typeface="Meiryo UI" panose="020B0604030504040204" pitchFamily="50" charset="-128"/>
              </a:rPr>
              <a:t>多い</a:t>
            </a:r>
            <a:r>
              <a:rPr lang="ja-JP" altLang="en-US" sz="1400" dirty="0" smtClean="0">
                <a:latin typeface="Meiryo UI" panose="020B0604030504040204" pitchFamily="50" charset="-128"/>
                <a:ea typeface="Meiryo UI" panose="020B0604030504040204" pitchFamily="50" charset="-128"/>
              </a:rPr>
              <a:t>。</a:t>
            </a:r>
            <a:endParaRPr lang="en-US" altLang="ja-JP" sz="1400" dirty="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Ø"/>
            </a:pPr>
            <a:r>
              <a:rPr lang="ja-JP" altLang="en-US" sz="1400" dirty="0">
                <a:latin typeface="Meiryo UI" panose="020B0604030504040204" pitchFamily="50" charset="-128"/>
                <a:ea typeface="Meiryo UI" panose="020B0604030504040204" pitchFamily="50" charset="-128"/>
              </a:rPr>
              <a:t>業種別でみると、飲食店、食品卸、ホテル・旅館といった観光に関連する事業者の倒産が多い。</a:t>
            </a:r>
            <a:endParaRPr lang="en-US" altLang="ja-JP" sz="1400" dirty="0">
              <a:latin typeface="Meiryo UI" panose="020B0604030504040204" pitchFamily="50" charset="-128"/>
              <a:ea typeface="Meiryo UI" panose="020B0604030504040204" pitchFamily="50" charset="-128"/>
            </a:endParaRPr>
          </a:p>
        </p:txBody>
      </p:sp>
      <p:cxnSp>
        <p:nvCxnSpPr>
          <p:cNvPr id="26" name="直線コネクタ 25"/>
          <p:cNvCxnSpPr/>
          <p:nvPr/>
        </p:nvCxnSpPr>
        <p:spPr>
          <a:xfrm flipV="1">
            <a:off x="45095" y="583889"/>
            <a:ext cx="9108504" cy="8617"/>
          </a:xfrm>
          <a:prstGeom prst="line">
            <a:avLst/>
          </a:prstGeom>
          <a:ln w="76200">
            <a:gradFill>
              <a:gsLst>
                <a:gs pos="0">
                  <a:schemeClr val="accent1">
                    <a:lumMod val="50000"/>
                  </a:schemeClr>
                </a:gs>
                <a:gs pos="32000">
                  <a:schemeClr val="accent1">
                    <a:lumMod val="75000"/>
                  </a:schemeClr>
                </a:gs>
                <a:gs pos="65000">
                  <a:schemeClr val="accent1">
                    <a:lumMod val="40000"/>
                    <a:lumOff val="60000"/>
                  </a:schemeClr>
                </a:gs>
                <a:gs pos="100000">
                  <a:schemeClr val="accent1">
                    <a:lumMod val="20000"/>
                    <a:lumOff val="8000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68" name="テキスト ボックス 67">
            <a:extLst>
              <a:ext uri="{FF2B5EF4-FFF2-40B4-BE49-F238E27FC236}">
                <a16:creationId xmlns:a16="http://schemas.microsoft.com/office/drawing/2014/main" id="{34CF59F8-A367-4EC1-83BF-5D400B8A4CCC}"/>
              </a:ext>
            </a:extLst>
          </p:cNvPr>
          <p:cNvSpPr txBox="1"/>
          <p:nvPr/>
        </p:nvSpPr>
        <p:spPr>
          <a:xfrm>
            <a:off x="5080109" y="6478005"/>
            <a:ext cx="4067945" cy="220188"/>
          </a:xfrm>
          <a:prstGeom prst="rect">
            <a:avLst/>
          </a:prstGeom>
          <a:noFill/>
          <a:ln>
            <a:noFill/>
          </a:ln>
        </p:spPr>
        <p:txBody>
          <a:bodyPr wrap="square" rtlCol="0">
            <a:spAutoFit/>
          </a:bodyPr>
          <a:lstStyle/>
          <a:p>
            <a:pPr marL="164127" indent="-164127" defTabSz="844083">
              <a:defRPr/>
            </a:pPr>
            <a:r>
              <a:rPr lang="ja-JP" altLang="en-US" sz="831" dirty="0">
                <a:latin typeface="Meiryo UI" panose="020B0604030504040204" pitchFamily="50" charset="-128"/>
                <a:ea typeface="Meiryo UI" panose="020B0604030504040204" pitchFamily="50" charset="-128"/>
              </a:rPr>
              <a:t>出典：</a:t>
            </a:r>
            <a:r>
              <a:rPr lang="ja-JP" altLang="en-US" sz="83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帝国データバンク 「全国企業倒産集計」、「新型コロナウイルス関連倒産」より作成</a:t>
            </a:r>
            <a:endParaRPr lang="en-US" altLang="ja-JP" sz="83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テキスト ボックス 17">
            <a:extLst>
              <a:ext uri="{FF2B5EF4-FFF2-40B4-BE49-F238E27FC236}">
                <a16:creationId xmlns:a16="http://schemas.microsoft.com/office/drawing/2014/main" id="{34CF59F8-A367-4EC1-83BF-5D400B8A4CCC}"/>
              </a:ext>
            </a:extLst>
          </p:cNvPr>
          <p:cNvSpPr txBox="1"/>
          <p:nvPr/>
        </p:nvSpPr>
        <p:spPr>
          <a:xfrm>
            <a:off x="1029105" y="3256170"/>
            <a:ext cx="4911047" cy="276999"/>
          </a:xfrm>
          <a:prstGeom prst="rect">
            <a:avLst/>
          </a:prstGeom>
          <a:noFill/>
          <a:ln>
            <a:noFill/>
          </a:ln>
        </p:spPr>
        <p:txBody>
          <a:bodyPr wrap="square" rtlCol="0">
            <a:spAutoFit/>
          </a:bodyPr>
          <a:lstStyle/>
          <a:p>
            <a:pPr marL="201221" indent="-201221"/>
            <a:r>
              <a:rPr lang="ja-JP" altLang="en-US" sz="1200" dirty="0">
                <a:latin typeface="Meiryo UI" panose="020B0604030504040204" pitchFamily="50" charset="-128"/>
                <a:ea typeface="Meiryo UI" panose="020B0604030504040204" pitchFamily="50" charset="-128"/>
              </a:rPr>
              <a:t>新型コロナウイルス関連倒産件数の推移（</a:t>
            </a:r>
            <a:r>
              <a:rPr lang="en-US" altLang="ja-JP" sz="1200" dirty="0" smtClean="0">
                <a:latin typeface="Meiryo UI" panose="020B0604030504040204" pitchFamily="50" charset="-128"/>
                <a:ea typeface="Meiryo UI" panose="020B0604030504040204" pitchFamily="50" charset="-128"/>
              </a:rPr>
              <a:t>2023</a:t>
            </a:r>
            <a:r>
              <a:rPr lang="ja-JP" altLang="en-US" sz="1200" dirty="0" smtClean="0">
                <a:latin typeface="Meiryo UI" panose="020B0604030504040204" pitchFamily="50" charset="-128"/>
                <a:ea typeface="Meiryo UI" panose="020B0604030504040204" pitchFamily="50" charset="-128"/>
              </a:rPr>
              <a:t>年</a:t>
            </a:r>
            <a:r>
              <a:rPr lang="en-US" altLang="ja-JP" sz="1200" dirty="0">
                <a:latin typeface="Meiryo UI" panose="020B0604030504040204" pitchFamily="50" charset="-128"/>
                <a:ea typeface="Meiryo UI" panose="020B0604030504040204" pitchFamily="50" charset="-128"/>
              </a:rPr>
              <a:t>2</a:t>
            </a:r>
            <a:r>
              <a:rPr lang="ja-JP" altLang="en-US" sz="1200" dirty="0" smtClean="0">
                <a:latin typeface="Meiryo UI" panose="020B0604030504040204" pitchFamily="50" charset="-128"/>
                <a:ea typeface="Meiryo UI" panose="020B0604030504040204" pitchFamily="50" charset="-128"/>
              </a:rPr>
              <a:t>月</a:t>
            </a:r>
            <a:r>
              <a:rPr lang="en-US" altLang="ja-JP" sz="1200" dirty="0" smtClean="0">
                <a:latin typeface="Meiryo UI" panose="020B0604030504040204" pitchFamily="50" charset="-128"/>
                <a:ea typeface="Meiryo UI" panose="020B0604030504040204" pitchFamily="50" charset="-128"/>
              </a:rPr>
              <a:t>14</a:t>
            </a:r>
            <a:r>
              <a:rPr lang="ja-JP" altLang="en-US" sz="1200" dirty="0" smtClean="0">
                <a:latin typeface="Meiryo UI" panose="020B0604030504040204" pitchFamily="50" charset="-128"/>
                <a:ea typeface="Meiryo UI" panose="020B0604030504040204" pitchFamily="50" charset="-128"/>
              </a:rPr>
              <a:t>日</a:t>
            </a:r>
            <a:r>
              <a:rPr lang="ja-JP" altLang="en-US" sz="1200" dirty="0">
                <a:latin typeface="Meiryo UI" panose="020B0604030504040204" pitchFamily="50" charset="-128"/>
                <a:ea typeface="Meiryo UI" panose="020B0604030504040204" pitchFamily="50" charset="-128"/>
              </a:rPr>
              <a:t>時点、全国）</a:t>
            </a:r>
            <a:endParaRPr lang="en-US" altLang="ja-JP" sz="1200" dirty="0">
              <a:latin typeface="Meiryo UI" panose="020B0604030504040204" pitchFamily="50" charset="-128"/>
              <a:ea typeface="Meiryo UI" panose="020B0604030504040204" pitchFamily="50" charset="-128"/>
            </a:endParaRPr>
          </a:p>
        </p:txBody>
      </p:sp>
      <p:graphicFrame>
        <p:nvGraphicFramePr>
          <p:cNvPr id="2" name="表 1"/>
          <p:cNvGraphicFramePr>
            <a:graphicFrameLocks noGrp="1"/>
          </p:cNvGraphicFramePr>
          <p:nvPr>
            <p:extLst>
              <p:ext uri="{D42A27DB-BD31-4B8C-83A1-F6EECF244321}">
                <p14:modId xmlns:p14="http://schemas.microsoft.com/office/powerpoint/2010/main" val="2466068431"/>
              </p:ext>
            </p:extLst>
          </p:nvPr>
        </p:nvGraphicFramePr>
        <p:xfrm>
          <a:off x="6448261" y="3669693"/>
          <a:ext cx="2470009" cy="2781402"/>
        </p:xfrm>
        <a:graphic>
          <a:graphicData uri="http://schemas.openxmlformats.org/drawingml/2006/table">
            <a:tbl>
              <a:tblPr firstRow="1" bandRow="1">
                <a:tableStyleId>{5C22544A-7EE6-4342-B048-85BDC9FD1C3A}</a:tableStyleId>
              </a:tblPr>
              <a:tblGrid>
                <a:gridCol w="1049753">
                  <a:extLst>
                    <a:ext uri="{9D8B030D-6E8A-4147-A177-3AD203B41FA5}">
                      <a16:colId xmlns:a16="http://schemas.microsoft.com/office/drawing/2014/main" val="1301532842"/>
                    </a:ext>
                  </a:extLst>
                </a:gridCol>
                <a:gridCol w="710128">
                  <a:extLst>
                    <a:ext uri="{9D8B030D-6E8A-4147-A177-3AD203B41FA5}">
                      <a16:colId xmlns:a16="http://schemas.microsoft.com/office/drawing/2014/main" val="3492088130"/>
                    </a:ext>
                  </a:extLst>
                </a:gridCol>
                <a:gridCol w="710128">
                  <a:extLst>
                    <a:ext uri="{9D8B030D-6E8A-4147-A177-3AD203B41FA5}">
                      <a16:colId xmlns:a16="http://schemas.microsoft.com/office/drawing/2014/main" val="2586769672"/>
                    </a:ext>
                  </a:extLst>
                </a:gridCol>
              </a:tblGrid>
              <a:tr h="255352">
                <a:tc>
                  <a:txBody>
                    <a:bodyPr/>
                    <a:lstStyle/>
                    <a:p>
                      <a:pPr algn="ctr"/>
                      <a:r>
                        <a:rPr kumimoji="1" lang="ja-JP" altLang="en-US" sz="1050" b="0" dirty="0">
                          <a:latin typeface="Meiryo UI" panose="020B0604030504040204" pitchFamily="50" charset="-128"/>
                          <a:ea typeface="Meiryo UI" panose="020B0604030504040204" pitchFamily="50" charset="-128"/>
                        </a:rPr>
                        <a:t>業種</a:t>
                      </a:r>
                      <a:endParaRPr kumimoji="1" lang="en-US" altLang="ja-JP" sz="1050" b="0" dirty="0">
                        <a:latin typeface="Meiryo UI" panose="020B0604030504040204" pitchFamily="50" charset="-128"/>
                        <a:ea typeface="Meiryo UI" panose="020B0604030504040204" pitchFamily="50" charset="-128"/>
                      </a:endParaRPr>
                    </a:p>
                  </a:txBody>
                  <a:tcPr anchor="ctr"/>
                </a:tc>
                <a:tc>
                  <a:txBody>
                    <a:bodyPr/>
                    <a:lstStyle/>
                    <a:p>
                      <a:pPr algn="ctr"/>
                      <a:r>
                        <a:rPr kumimoji="1" lang="ja-JP" altLang="en-US" sz="1050" b="0" dirty="0">
                          <a:latin typeface="Meiryo UI" panose="020B0604030504040204" pitchFamily="50" charset="-128"/>
                          <a:ea typeface="Meiryo UI" panose="020B0604030504040204" pitchFamily="50" charset="-128"/>
                        </a:rPr>
                        <a:t>件数</a:t>
                      </a:r>
                    </a:p>
                  </a:txBody>
                  <a:tcPr anchor="ctr"/>
                </a:tc>
                <a:tc>
                  <a:txBody>
                    <a:bodyPr/>
                    <a:lstStyle/>
                    <a:p>
                      <a:pPr algn="ctr"/>
                      <a:r>
                        <a:rPr kumimoji="1" lang="ja-JP" altLang="en-US" sz="1050" b="0" dirty="0">
                          <a:latin typeface="Meiryo UI" panose="020B0604030504040204" pitchFamily="50" charset="-128"/>
                          <a:ea typeface="Meiryo UI" panose="020B0604030504040204" pitchFamily="50" charset="-128"/>
                        </a:rPr>
                        <a:t>割合</a:t>
                      </a:r>
                    </a:p>
                  </a:txBody>
                  <a:tcPr anchor="ctr"/>
                </a:tc>
                <a:extLst>
                  <a:ext uri="{0D108BD9-81ED-4DB2-BD59-A6C34878D82A}">
                    <a16:rowId xmlns:a16="http://schemas.microsoft.com/office/drawing/2014/main" val="3651450219"/>
                  </a:ext>
                </a:extLst>
              </a:tr>
              <a:tr h="252605">
                <a:tc>
                  <a:txBody>
                    <a:bodyPr/>
                    <a:lstStyle/>
                    <a:p>
                      <a:pPr algn="ctr"/>
                      <a:r>
                        <a:rPr kumimoji="1" lang="ja-JP" altLang="en-US" sz="1050" dirty="0" smtClean="0">
                          <a:latin typeface="Meiryo UI" panose="020B0604030504040204" pitchFamily="50" charset="-128"/>
                          <a:ea typeface="Meiryo UI" panose="020B0604030504040204" pitchFamily="50" charset="-128"/>
                        </a:rPr>
                        <a:t>飲食店</a:t>
                      </a:r>
                      <a:endParaRPr kumimoji="1" lang="ja-JP" altLang="en-US" sz="1050" dirty="0">
                        <a:latin typeface="Meiryo UI" panose="020B0604030504040204" pitchFamily="50" charset="-128"/>
                        <a:ea typeface="Meiryo UI" panose="020B0604030504040204" pitchFamily="50" charset="-128"/>
                      </a:endParaRPr>
                    </a:p>
                  </a:txBody>
                  <a:tcPr marT="0" marB="0" anchor="ctr"/>
                </a:tc>
                <a:tc>
                  <a:txBody>
                    <a:bodyPr/>
                    <a:lstStyle/>
                    <a:p>
                      <a:pPr algn="ctr"/>
                      <a:r>
                        <a:rPr kumimoji="1" lang="en-US" altLang="ja-JP" sz="1050" dirty="0" smtClean="0">
                          <a:latin typeface="Meiryo UI" panose="020B0604030504040204" pitchFamily="50" charset="-128"/>
                          <a:ea typeface="Meiryo UI" panose="020B0604030504040204" pitchFamily="50" charset="-128"/>
                        </a:rPr>
                        <a:t>750</a:t>
                      </a:r>
                      <a:endParaRPr kumimoji="1" lang="ja-JP" altLang="en-US" sz="1050" dirty="0">
                        <a:latin typeface="Meiryo UI" panose="020B0604030504040204" pitchFamily="50" charset="-128"/>
                        <a:ea typeface="Meiryo UI" panose="020B0604030504040204" pitchFamily="50" charset="-128"/>
                      </a:endParaRPr>
                    </a:p>
                  </a:txBody>
                  <a:tcPr marT="0" marB="0" anchor="ctr"/>
                </a:tc>
                <a:tc>
                  <a:txBody>
                    <a:bodyPr/>
                    <a:lstStyle/>
                    <a:p>
                      <a:pPr algn="ctr"/>
                      <a:r>
                        <a:rPr kumimoji="1" lang="en-US" altLang="ja-JP" sz="1050" dirty="0" smtClean="0">
                          <a:latin typeface="Meiryo UI" panose="020B0604030504040204" pitchFamily="50" charset="-128"/>
                          <a:ea typeface="Meiryo UI" panose="020B0604030504040204" pitchFamily="50" charset="-128"/>
                        </a:rPr>
                        <a:t>14.6</a:t>
                      </a:r>
                      <a:r>
                        <a:rPr kumimoji="1" lang="ja-JP" altLang="en-US" sz="1050" dirty="0" smtClean="0">
                          <a:latin typeface="Meiryo UI" panose="020B0604030504040204" pitchFamily="50" charset="-128"/>
                          <a:ea typeface="Meiryo UI" panose="020B0604030504040204" pitchFamily="50" charset="-128"/>
                        </a:rPr>
                        <a:t>％</a:t>
                      </a:r>
                      <a:endParaRPr kumimoji="1" lang="ja-JP" altLang="en-US" sz="1050" dirty="0">
                        <a:latin typeface="Meiryo UI" panose="020B0604030504040204" pitchFamily="50" charset="-128"/>
                        <a:ea typeface="Meiryo UI" panose="020B0604030504040204" pitchFamily="50" charset="-128"/>
                      </a:endParaRPr>
                    </a:p>
                  </a:txBody>
                  <a:tcPr marT="0" marB="0" anchor="ctr"/>
                </a:tc>
                <a:extLst>
                  <a:ext uri="{0D108BD9-81ED-4DB2-BD59-A6C34878D82A}">
                    <a16:rowId xmlns:a16="http://schemas.microsoft.com/office/drawing/2014/main" val="200339078"/>
                  </a:ext>
                </a:extLst>
              </a:tr>
              <a:tr h="252605">
                <a:tc>
                  <a:txBody>
                    <a:bodyPr/>
                    <a:lstStyle/>
                    <a:p>
                      <a:pPr algn="ctr"/>
                      <a:r>
                        <a:rPr kumimoji="1" lang="ja-JP" altLang="en-US" sz="1050" dirty="0" smtClean="0">
                          <a:latin typeface="Meiryo UI" panose="020B0604030504040204" pitchFamily="50" charset="-128"/>
                          <a:ea typeface="Meiryo UI" panose="020B0604030504040204" pitchFamily="50" charset="-128"/>
                        </a:rPr>
                        <a:t>建設・工事業</a:t>
                      </a:r>
                      <a:endParaRPr kumimoji="1" lang="ja-JP" altLang="en-US" sz="1050" dirty="0">
                        <a:latin typeface="Meiryo UI" panose="020B0604030504040204" pitchFamily="50" charset="-128"/>
                        <a:ea typeface="Meiryo UI" panose="020B0604030504040204" pitchFamily="50" charset="-128"/>
                      </a:endParaRPr>
                    </a:p>
                  </a:txBody>
                  <a:tcPr marT="0" marB="0" anchor="ctr"/>
                </a:tc>
                <a:tc>
                  <a:txBody>
                    <a:bodyPr/>
                    <a:lstStyle/>
                    <a:p>
                      <a:pPr algn="ctr"/>
                      <a:r>
                        <a:rPr kumimoji="1" lang="en-US" altLang="ja-JP" sz="1050" dirty="0" smtClean="0">
                          <a:latin typeface="Meiryo UI" panose="020B0604030504040204" pitchFamily="50" charset="-128"/>
                          <a:ea typeface="Meiryo UI" panose="020B0604030504040204" pitchFamily="50" charset="-128"/>
                        </a:rPr>
                        <a:t>642</a:t>
                      </a:r>
                      <a:endParaRPr kumimoji="1" lang="ja-JP" altLang="en-US" sz="1050" dirty="0">
                        <a:latin typeface="Meiryo UI" panose="020B0604030504040204" pitchFamily="50" charset="-128"/>
                        <a:ea typeface="Meiryo UI" panose="020B0604030504040204" pitchFamily="50" charset="-128"/>
                      </a:endParaRPr>
                    </a:p>
                  </a:txBody>
                  <a:tcPr marT="0" marB="0" anchor="ctr"/>
                </a:tc>
                <a:tc>
                  <a:txBody>
                    <a:bodyPr/>
                    <a:lstStyle/>
                    <a:p>
                      <a:pPr algn="ctr"/>
                      <a:r>
                        <a:rPr kumimoji="1" lang="en-US" altLang="ja-JP" sz="1050" dirty="0" smtClean="0">
                          <a:latin typeface="Meiryo UI" panose="020B0604030504040204" pitchFamily="50" charset="-128"/>
                          <a:ea typeface="Meiryo UI" panose="020B0604030504040204" pitchFamily="50" charset="-128"/>
                        </a:rPr>
                        <a:t>12.5</a:t>
                      </a:r>
                      <a:r>
                        <a:rPr kumimoji="1" lang="ja-JP" altLang="en-US" sz="1050" dirty="0" smtClean="0">
                          <a:latin typeface="Meiryo UI" panose="020B0604030504040204" pitchFamily="50" charset="-128"/>
                          <a:ea typeface="Meiryo UI" panose="020B0604030504040204" pitchFamily="50" charset="-128"/>
                        </a:rPr>
                        <a:t>％</a:t>
                      </a:r>
                      <a:endParaRPr kumimoji="1" lang="ja-JP" altLang="en-US" sz="1050" dirty="0">
                        <a:latin typeface="Meiryo UI" panose="020B0604030504040204" pitchFamily="50" charset="-128"/>
                        <a:ea typeface="Meiryo UI" panose="020B0604030504040204" pitchFamily="50" charset="-128"/>
                      </a:endParaRPr>
                    </a:p>
                  </a:txBody>
                  <a:tcPr marT="0" marB="0" anchor="ctr"/>
                </a:tc>
                <a:extLst>
                  <a:ext uri="{0D108BD9-81ED-4DB2-BD59-A6C34878D82A}">
                    <a16:rowId xmlns:a16="http://schemas.microsoft.com/office/drawing/2014/main" val="1819329007"/>
                  </a:ext>
                </a:extLst>
              </a:tr>
              <a:tr h="25260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dirty="0" smtClean="0">
                          <a:latin typeface="Meiryo UI" panose="020B0604030504040204" pitchFamily="50" charset="-128"/>
                          <a:ea typeface="Meiryo UI" panose="020B0604030504040204" pitchFamily="50" charset="-128"/>
                        </a:rPr>
                        <a:t>食品卸</a:t>
                      </a:r>
                      <a:endParaRPr kumimoji="1" lang="ja-JP" altLang="en-US" sz="1050" dirty="0">
                        <a:latin typeface="Meiryo UI" panose="020B0604030504040204" pitchFamily="50" charset="-128"/>
                        <a:ea typeface="Meiryo UI" panose="020B0604030504040204" pitchFamily="50" charset="-128"/>
                      </a:endParaRPr>
                    </a:p>
                  </a:txBody>
                  <a:tcPr marT="0" marB="0" anchor="ctr"/>
                </a:tc>
                <a:tc>
                  <a:txBody>
                    <a:bodyPr/>
                    <a:lstStyle/>
                    <a:p>
                      <a:pPr algn="ctr"/>
                      <a:r>
                        <a:rPr kumimoji="1" lang="en-US" altLang="ja-JP" sz="1050" dirty="0" smtClean="0">
                          <a:latin typeface="Meiryo UI" panose="020B0604030504040204" pitchFamily="50" charset="-128"/>
                          <a:ea typeface="Meiryo UI" panose="020B0604030504040204" pitchFamily="50" charset="-128"/>
                        </a:rPr>
                        <a:t>268</a:t>
                      </a:r>
                      <a:endParaRPr kumimoji="1" lang="ja-JP" altLang="en-US" sz="1050" dirty="0">
                        <a:latin typeface="Meiryo UI" panose="020B0604030504040204" pitchFamily="50" charset="-128"/>
                        <a:ea typeface="Meiryo UI" panose="020B0604030504040204" pitchFamily="50" charset="-128"/>
                      </a:endParaRPr>
                    </a:p>
                  </a:txBody>
                  <a:tcPr marT="0" marB="0" anchor="ctr"/>
                </a:tc>
                <a:tc>
                  <a:txBody>
                    <a:bodyPr/>
                    <a:lstStyle/>
                    <a:p>
                      <a:pPr algn="ctr"/>
                      <a:r>
                        <a:rPr kumimoji="1" lang="en-US" altLang="ja-JP" sz="1050" dirty="0" smtClean="0">
                          <a:latin typeface="Meiryo UI" panose="020B0604030504040204" pitchFamily="50" charset="-128"/>
                          <a:ea typeface="Meiryo UI" panose="020B0604030504040204" pitchFamily="50" charset="-128"/>
                        </a:rPr>
                        <a:t>5.2</a:t>
                      </a:r>
                      <a:r>
                        <a:rPr kumimoji="1" lang="ja-JP" altLang="en-US" sz="1050" dirty="0" smtClean="0">
                          <a:latin typeface="Meiryo UI" panose="020B0604030504040204" pitchFamily="50" charset="-128"/>
                          <a:ea typeface="Meiryo UI" panose="020B0604030504040204" pitchFamily="50" charset="-128"/>
                        </a:rPr>
                        <a:t>％</a:t>
                      </a:r>
                      <a:endParaRPr kumimoji="1" lang="ja-JP" altLang="en-US" sz="1050" dirty="0">
                        <a:latin typeface="Meiryo UI" panose="020B0604030504040204" pitchFamily="50" charset="-128"/>
                        <a:ea typeface="Meiryo UI" panose="020B0604030504040204" pitchFamily="50" charset="-128"/>
                      </a:endParaRPr>
                    </a:p>
                  </a:txBody>
                  <a:tcPr marT="0" marB="0" anchor="ctr"/>
                </a:tc>
                <a:extLst>
                  <a:ext uri="{0D108BD9-81ED-4DB2-BD59-A6C34878D82A}">
                    <a16:rowId xmlns:a16="http://schemas.microsoft.com/office/drawing/2014/main" val="1449855170"/>
                  </a:ext>
                </a:extLst>
              </a:tr>
              <a:tr h="25260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dirty="0" smtClean="0">
                          <a:latin typeface="Meiryo UI" panose="020B0604030504040204" pitchFamily="50" charset="-128"/>
                          <a:ea typeface="Meiryo UI" panose="020B0604030504040204" pitchFamily="50" charset="-128"/>
                        </a:rPr>
                        <a:t>食品小売</a:t>
                      </a:r>
                      <a:endParaRPr kumimoji="1" lang="ja-JP" altLang="en-US" sz="1050" dirty="0">
                        <a:latin typeface="Meiryo UI" panose="020B0604030504040204" pitchFamily="50" charset="-128"/>
                        <a:ea typeface="Meiryo UI" panose="020B0604030504040204" pitchFamily="50" charset="-128"/>
                      </a:endParaRPr>
                    </a:p>
                  </a:txBody>
                  <a:tcPr marT="0" marB="0" anchor="ctr"/>
                </a:tc>
                <a:tc>
                  <a:txBody>
                    <a:bodyPr/>
                    <a:lstStyle/>
                    <a:p>
                      <a:pPr algn="ctr"/>
                      <a:r>
                        <a:rPr kumimoji="1" lang="en-US" altLang="ja-JP" sz="1050" dirty="0" smtClean="0">
                          <a:latin typeface="Meiryo UI" panose="020B0604030504040204" pitchFamily="50" charset="-128"/>
                          <a:ea typeface="Meiryo UI" panose="020B0604030504040204" pitchFamily="50" charset="-128"/>
                        </a:rPr>
                        <a:t>210</a:t>
                      </a:r>
                      <a:endParaRPr kumimoji="1" lang="en-US" altLang="ja-JP" sz="1050" dirty="0">
                        <a:latin typeface="Meiryo UI" panose="020B0604030504040204" pitchFamily="50" charset="-128"/>
                        <a:ea typeface="Meiryo UI" panose="020B0604030504040204" pitchFamily="50" charset="-128"/>
                      </a:endParaRPr>
                    </a:p>
                  </a:txBody>
                  <a:tcPr marT="0" marB="0" anchor="ctr"/>
                </a:tc>
                <a:tc>
                  <a:txBody>
                    <a:bodyPr/>
                    <a:lstStyle/>
                    <a:p>
                      <a:pPr algn="ctr"/>
                      <a:r>
                        <a:rPr kumimoji="1" lang="en-US" altLang="ja-JP" sz="1050" dirty="0" smtClean="0">
                          <a:latin typeface="Meiryo UI" panose="020B0604030504040204" pitchFamily="50" charset="-128"/>
                          <a:ea typeface="Meiryo UI" panose="020B0604030504040204" pitchFamily="50" charset="-128"/>
                        </a:rPr>
                        <a:t>4.1</a:t>
                      </a:r>
                      <a:r>
                        <a:rPr kumimoji="1" lang="ja-JP" altLang="en-US" sz="1050" dirty="0" smtClean="0">
                          <a:latin typeface="Meiryo UI" panose="020B0604030504040204" pitchFamily="50" charset="-128"/>
                          <a:ea typeface="Meiryo UI" panose="020B0604030504040204" pitchFamily="50" charset="-128"/>
                        </a:rPr>
                        <a:t>％</a:t>
                      </a:r>
                      <a:endParaRPr kumimoji="1" lang="ja-JP" altLang="en-US" sz="1050" dirty="0">
                        <a:latin typeface="Meiryo UI" panose="020B0604030504040204" pitchFamily="50" charset="-128"/>
                        <a:ea typeface="Meiryo UI" panose="020B0604030504040204" pitchFamily="50" charset="-128"/>
                      </a:endParaRPr>
                    </a:p>
                  </a:txBody>
                  <a:tcPr marT="0" marB="0" anchor="ctr"/>
                </a:tc>
                <a:extLst>
                  <a:ext uri="{0D108BD9-81ED-4DB2-BD59-A6C34878D82A}">
                    <a16:rowId xmlns:a16="http://schemas.microsoft.com/office/drawing/2014/main" val="89968908"/>
                  </a:ext>
                </a:extLst>
              </a:tr>
              <a:tr h="252605">
                <a:tc>
                  <a:txBody>
                    <a:bodyPr/>
                    <a:lstStyle/>
                    <a:p>
                      <a:pPr algn="ctr"/>
                      <a:r>
                        <a:rPr kumimoji="1" lang="ja-JP" altLang="en-US" sz="1050" dirty="0" smtClean="0">
                          <a:latin typeface="Meiryo UI" panose="020B0604030504040204" pitchFamily="50" charset="-128"/>
                          <a:ea typeface="Meiryo UI" panose="020B0604030504040204" pitchFamily="50" charset="-128"/>
                        </a:rPr>
                        <a:t>ホテル・旅館</a:t>
                      </a:r>
                      <a:endParaRPr kumimoji="1" lang="ja-JP" altLang="en-US" sz="1050" dirty="0">
                        <a:latin typeface="Meiryo UI" panose="020B0604030504040204" pitchFamily="50" charset="-128"/>
                        <a:ea typeface="Meiryo UI" panose="020B0604030504040204" pitchFamily="50" charset="-128"/>
                      </a:endParaRPr>
                    </a:p>
                  </a:txBody>
                  <a:tcPr marT="0" marB="0" anchor="ctr"/>
                </a:tc>
                <a:tc>
                  <a:txBody>
                    <a:bodyPr/>
                    <a:lstStyle/>
                    <a:p>
                      <a:pPr algn="ctr"/>
                      <a:r>
                        <a:rPr kumimoji="1" lang="en-US" altLang="ja-JP" sz="1050" dirty="0" smtClean="0">
                          <a:latin typeface="Meiryo UI" panose="020B0604030504040204" pitchFamily="50" charset="-128"/>
                          <a:ea typeface="Meiryo UI" panose="020B0604030504040204" pitchFamily="50" charset="-128"/>
                        </a:rPr>
                        <a:t>185</a:t>
                      </a:r>
                      <a:endParaRPr kumimoji="1" lang="ja-JP" altLang="en-US" sz="1050" dirty="0">
                        <a:latin typeface="Meiryo UI" panose="020B0604030504040204" pitchFamily="50" charset="-128"/>
                        <a:ea typeface="Meiryo UI" panose="020B0604030504040204" pitchFamily="50" charset="-128"/>
                      </a:endParaRPr>
                    </a:p>
                  </a:txBody>
                  <a:tcPr marT="0" marB="0" anchor="ctr"/>
                </a:tc>
                <a:tc>
                  <a:txBody>
                    <a:bodyPr/>
                    <a:lstStyle/>
                    <a:p>
                      <a:pPr algn="ctr"/>
                      <a:r>
                        <a:rPr kumimoji="1" lang="en-US" altLang="ja-JP" sz="1050" dirty="0" smtClean="0">
                          <a:latin typeface="Meiryo UI" panose="020B0604030504040204" pitchFamily="50" charset="-128"/>
                          <a:ea typeface="Meiryo UI" panose="020B0604030504040204" pitchFamily="50" charset="-128"/>
                        </a:rPr>
                        <a:t>3.6</a:t>
                      </a:r>
                      <a:r>
                        <a:rPr kumimoji="1" lang="ja-JP" altLang="en-US" sz="1050" dirty="0" smtClean="0">
                          <a:latin typeface="Meiryo UI" panose="020B0604030504040204" pitchFamily="50" charset="-128"/>
                          <a:ea typeface="Meiryo UI" panose="020B0604030504040204" pitchFamily="50" charset="-128"/>
                        </a:rPr>
                        <a:t>％</a:t>
                      </a:r>
                      <a:endParaRPr kumimoji="1" lang="ja-JP" altLang="en-US" sz="1050" dirty="0">
                        <a:latin typeface="Meiryo UI" panose="020B0604030504040204" pitchFamily="50" charset="-128"/>
                        <a:ea typeface="Meiryo UI" panose="020B0604030504040204" pitchFamily="50" charset="-128"/>
                      </a:endParaRPr>
                    </a:p>
                  </a:txBody>
                  <a:tcPr marT="0" marB="0" anchor="ctr"/>
                </a:tc>
                <a:extLst>
                  <a:ext uri="{0D108BD9-81ED-4DB2-BD59-A6C34878D82A}">
                    <a16:rowId xmlns:a16="http://schemas.microsoft.com/office/drawing/2014/main" val="1554344600"/>
                  </a:ext>
                </a:extLst>
              </a:tr>
              <a:tr h="252605">
                <a:tc>
                  <a:txBody>
                    <a:bodyPr/>
                    <a:lstStyle/>
                    <a:p>
                      <a:pPr algn="ctr"/>
                      <a:r>
                        <a:rPr kumimoji="1" lang="ja-JP" altLang="en-US" sz="1050" dirty="0" smtClean="0">
                          <a:latin typeface="Meiryo UI" panose="020B0604030504040204" pitchFamily="50" charset="-128"/>
                          <a:ea typeface="Meiryo UI" panose="020B0604030504040204" pitchFamily="50" charset="-128"/>
                        </a:rPr>
                        <a:t>アパレル小売</a:t>
                      </a:r>
                      <a:endParaRPr kumimoji="1" lang="ja-JP" altLang="en-US" sz="1050" dirty="0">
                        <a:latin typeface="Meiryo UI" panose="020B0604030504040204" pitchFamily="50" charset="-128"/>
                        <a:ea typeface="Meiryo UI" panose="020B0604030504040204" pitchFamily="50" charset="-128"/>
                      </a:endParaRPr>
                    </a:p>
                  </a:txBody>
                  <a:tcPr marT="0" marB="0" anchor="ctr"/>
                </a:tc>
                <a:tc>
                  <a:txBody>
                    <a:bodyPr/>
                    <a:lstStyle/>
                    <a:p>
                      <a:pPr algn="ctr"/>
                      <a:r>
                        <a:rPr kumimoji="1" lang="en-US" altLang="ja-JP" sz="1050" dirty="0" smtClean="0">
                          <a:latin typeface="Meiryo UI" panose="020B0604030504040204" pitchFamily="50" charset="-128"/>
                          <a:ea typeface="Meiryo UI" panose="020B0604030504040204" pitchFamily="50" charset="-128"/>
                        </a:rPr>
                        <a:t>156</a:t>
                      </a:r>
                      <a:endParaRPr kumimoji="1" lang="ja-JP" altLang="en-US" sz="1050" dirty="0">
                        <a:latin typeface="Meiryo UI" panose="020B0604030504040204" pitchFamily="50" charset="-128"/>
                        <a:ea typeface="Meiryo UI" panose="020B0604030504040204" pitchFamily="50" charset="-128"/>
                      </a:endParaRPr>
                    </a:p>
                  </a:txBody>
                  <a:tcPr marT="0" marB="0" anchor="ctr"/>
                </a:tc>
                <a:tc>
                  <a:txBody>
                    <a:bodyPr/>
                    <a:lstStyle/>
                    <a:p>
                      <a:pPr algn="ctr"/>
                      <a:r>
                        <a:rPr kumimoji="1" lang="en-US" altLang="ja-JP" sz="1050" dirty="0" smtClean="0">
                          <a:latin typeface="Meiryo UI" panose="020B0604030504040204" pitchFamily="50" charset="-128"/>
                          <a:ea typeface="Meiryo UI" panose="020B0604030504040204" pitchFamily="50" charset="-128"/>
                        </a:rPr>
                        <a:t>3.0</a:t>
                      </a:r>
                      <a:r>
                        <a:rPr kumimoji="1" lang="ja-JP" altLang="en-US" sz="1050" dirty="0" smtClean="0">
                          <a:latin typeface="Meiryo UI" panose="020B0604030504040204" pitchFamily="50" charset="-128"/>
                          <a:ea typeface="Meiryo UI" panose="020B0604030504040204" pitchFamily="50" charset="-128"/>
                        </a:rPr>
                        <a:t>％</a:t>
                      </a:r>
                      <a:endParaRPr kumimoji="1" lang="ja-JP" altLang="en-US" sz="1050" dirty="0">
                        <a:latin typeface="Meiryo UI" panose="020B0604030504040204" pitchFamily="50" charset="-128"/>
                        <a:ea typeface="Meiryo UI" panose="020B0604030504040204" pitchFamily="50" charset="-128"/>
                      </a:endParaRPr>
                    </a:p>
                  </a:txBody>
                  <a:tcPr marT="0" marB="0" anchor="ctr"/>
                </a:tc>
                <a:extLst>
                  <a:ext uri="{0D108BD9-81ED-4DB2-BD59-A6C34878D82A}">
                    <a16:rowId xmlns:a16="http://schemas.microsoft.com/office/drawing/2014/main" val="3923348672"/>
                  </a:ext>
                </a:extLst>
              </a:tr>
              <a:tr h="252605">
                <a:tc>
                  <a:txBody>
                    <a:bodyPr/>
                    <a:lstStyle/>
                    <a:p>
                      <a:pPr algn="ctr"/>
                      <a:r>
                        <a:rPr kumimoji="1" lang="ja-JP" altLang="en-US" sz="1050" dirty="0" smtClean="0">
                          <a:latin typeface="Meiryo UI" panose="020B0604030504040204" pitchFamily="50" charset="-128"/>
                          <a:ea typeface="Meiryo UI" panose="020B0604030504040204" pitchFamily="50" charset="-128"/>
                        </a:rPr>
                        <a:t>食品製造</a:t>
                      </a:r>
                      <a:endParaRPr kumimoji="1" lang="ja-JP" altLang="en-US" sz="1050" dirty="0">
                        <a:latin typeface="Meiryo UI" panose="020B0604030504040204" pitchFamily="50" charset="-128"/>
                        <a:ea typeface="Meiryo UI" panose="020B0604030504040204" pitchFamily="50" charset="-128"/>
                      </a:endParaRPr>
                    </a:p>
                  </a:txBody>
                  <a:tcPr marT="0" marB="0" anchor="ctr"/>
                </a:tc>
                <a:tc>
                  <a:txBody>
                    <a:bodyPr/>
                    <a:lstStyle/>
                    <a:p>
                      <a:pPr algn="ctr"/>
                      <a:r>
                        <a:rPr kumimoji="1" lang="en-US" altLang="ja-JP" sz="1050" dirty="0" smtClean="0">
                          <a:latin typeface="Meiryo UI" panose="020B0604030504040204" pitchFamily="50" charset="-128"/>
                          <a:ea typeface="Meiryo UI" panose="020B0604030504040204" pitchFamily="50" charset="-128"/>
                        </a:rPr>
                        <a:t>141</a:t>
                      </a:r>
                      <a:endParaRPr kumimoji="1" lang="ja-JP" altLang="en-US" sz="1050" dirty="0">
                        <a:latin typeface="Meiryo UI" panose="020B0604030504040204" pitchFamily="50" charset="-128"/>
                        <a:ea typeface="Meiryo UI" panose="020B0604030504040204" pitchFamily="50" charset="-128"/>
                      </a:endParaRPr>
                    </a:p>
                  </a:txBody>
                  <a:tcPr marT="0" marB="0" anchor="ctr"/>
                </a:tc>
                <a:tc>
                  <a:txBody>
                    <a:bodyPr/>
                    <a:lstStyle/>
                    <a:p>
                      <a:pPr algn="ctr"/>
                      <a:r>
                        <a:rPr kumimoji="1" lang="en-US" altLang="ja-JP" sz="1050" dirty="0" smtClean="0">
                          <a:latin typeface="Meiryo UI" panose="020B0604030504040204" pitchFamily="50" charset="-128"/>
                          <a:ea typeface="Meiryo UI" panose="020B0604030504040204" pitchFamily="50" charset="-128"/>
                        </a:rPr>
                        <a:t>2.7</a:t>
                      </a:r>
                      <a:r>
                        <a:rPr kumimoji="1" lang="ja-JP" altLang="en-US" sz="1050" dirty="0" smtClean="0">
                          <a:latin typeface="Meiryo UI" panose="020B0604030504040204" pitchFamily="50" charset="-128"/>
                          <a:ea typeface="Meiryo UI" panose="020B0604030504040204" pitchFamily="50" charset="-128"/>
                        </a:rPr>
                        <a:t>％</a:t>
                      </a:r>
                      <a:endParaRPr kumimoji="1" lang="ja-JP" altLang="en-US" sz="1050" dirty="0">
                        <a:latin typeface="Meiryo UI" panose="020B0604030504040204" pitchFamily="50" charset="-128"/>
                        <a:ea typeface="Meiryo UI" panose="020B0604030504040204" pitchFamily="50" charset="-128"/>
                      </a:endParaRPr>
                    </a:p>
                  </a:txBody>
                  <a:tcPr marT="0" marB="0" anchor="ctr"/>
                </a:tc>
                <a:extLst>
                  <a:ext uri="{0D108BD9-81ED-4DB2-BD59-A6C34878D82A}">
                    <a16:rowId xmlns:a16="http://schemas.microsoft.com/office/drawing/2014/main" val="1412604142"/>
                  </a:ext>
                </a:extLst>
              </a:tr>
              <a:tr h="252605">
                <a:tc>
                  <a:txBody>
                    <a:bodyPr/>
                    <a:lstStyle/>
                    <a:p>
                      <a:pPr algn="ctr"/>
                      <a:r>
                        <a:rPr kumimoji="1" lang="ja-JP" altLang="en-US" sz="1050" dirty="0" smtClean="0">
                          <a:latin typeface="Meiryo UI" panose="020B0604030504040204" pitchFamily="50" charset="-128"/>
                          <a:ea typeface="Meiryo UI" panose="020B0604030504040204" pitchFamily="50" charset="-128"/>
                        </a:rPr>
                        <a:t>自動車運送</a:t>
                      </a:r>
                      <a:endParaRPr kumimoji="1" lang="ja-JP" altLang="en-US" sz="1050" dirty="0">
                        <a:latin typeface="Meiryo UI" panose="020B0604030504040204" pitchFamily="50" charset="-128"/>
                        <a:ea typeface="Meiryo UI" panose="020B0604030504040204" pitchFamily="50" charset="-128"/>
                      </a:endParaRPr>
                    </a:p>
                  </a:txBody>
                  <a:tcPr marT="0" marB="0" anchor="ctr"/>
                </a:tc>
                <a:tc>
                  <a:txBody>
                    <a:bodyPr/>
                    <a:lstStyle/>
                    <a:p>
                      <a:pPr algn="ctr"/>
                      <a:r>
                        <a:rPr kumimoji="1" lang="en-US" altLang="ja-JP" sz="1050" dirty="0" smtClean="0">
                          <a:latin typeface="Meiryo UI" panose="020B0604030504040204" pitchFamily="50" charset="-128"/>
                          <a:ea typeface="Meiryo UI" panose="020B0604030504040204" pitchFamily="50" charset="-128"/>
                        </a:rPr>
                        <a:t>131</a:t>
                      </a:r>
                      <a:endParaRPr kumimoji="1" lang="ja-JP" altLang="en-US" sz="1050" dirty="0">
                        <a:latin typeface="Meiryo UI" panose="020B0604030504040204" pitchFamily="50" charset="-128"/>
                        <a:ea typeface="Meiryo UI" panose="020B0604030504040204" pitchFamily="50" charset="-128"/>
                      </a:endParaRPr>
                    </a:p>
                  </a:txBody>
                  <a:tcPr marT="0" marB="0" anchor="ctr"/>
                </a:tc>
                <a:tc>
                  <a:txBody>
                    <a:bodyPr/>
                    <a:lstStyle/>
                    <a:p>
                      <a:pPr algn="ctr"/>
                      <a:r>
                        <a:rPr kumimoji="1" lang="en-US" altLang="ja-JP" sz="1050" dirty="0" smtClean="0">
                          <a:latin typeface="Meiryo UI" panose="020B0604030504040204" pitchFamily="50" charset="-128"/>
                          <a:ea typeface="Meiryo UI" panose="020B0604030504040204" pitchFamily="50" charset="-128"/>
                        </a:rPr>
                        <a:t>2.5</a:t>
                      </a:r>
                      <a:r>
                        <a:rPr kumimoji="1" lang="ja-JP" altLang="en-US" sz="1050" dirty="0" smtClean="0">
                          <a:latin typeface="Meiryo UI" panose="020B0604030504040204" pitchFamily="50" charset="-128"/>
                          <a:ea typeface="Meiryo UI" panose="020B0604030504040204" pitchFamily="50" charset="-128"/>
                        </a:rPr>
                        <a:t>％</a:t>
                      </a:r>
                      <a:endParaRPr kumimoji="1" lang="ja-JP" altLang="en-US" sz="1050" dirty="0">
                        <a:latin typeface="Meiryo UI" panose="020B0604030504040204" pitchFamily="50" charset="-128"/>
                        <a:ea typeface="Meiryo UI" panose="020B0604030504040204" pitchFamily="50" charset="-128"/>
                      </a:endParaRPr>
                    </a:p>
                  </a:txBody>
                  <a:tcPr marT="0" marB="0" anchor="ctr"/>
                </a:tc>
                <a:extLst>
                  <a:ext uri="{0D108BD9-81ED-4DB2-BD59-A6C34878D82A}">
                    <a16:rowId xmlns:a16="http://schemas.microsoft.com/office/drawing/2014/main" val="795494225"/>
                  </a:ext>
                </a:extLst>
              </a:tr>
              <a:tr h="252605">
                <a:tc>
                  <a:txBody>
                    <a:bodyPr/>
                    <a:lstStyle/>
                    <a:p>
                      <a:pPr algn="ctr"/>
                      <a:r>
                        <a:rPr kumimoji="1" lang="ja-JP" altLang="en-US" sz="1050" dirty="0" smtClean="0">
                          <a:latin typeface="Meiryo UI" panose="020B0604030504040204" pitchFamily="50" charset="-128"/>
                          <a:ea typeface="Meiryo UI" panose="020B0604030504040204" pitchFamily="50" charset="-128"/>
                        </a:rPr>
                        <a:t>アパレル卸</a:t>
                      </a:r>
                      <a:endParaRPr kumimoji="1" lang="ja-JP" altLang="en-US" sz="1050" dirty="0">
                        <a:latin typeface="Meiryo UI" panose="020B0604030504040204" pitchFamily="50" charset="-128"/>
                        <a:ea typeface="Meiryo UI" panose="020B0604030504040204" pitchFamily="50" charset="-128"/>
                      </a:endParaRPr>
                    </a:p>
                  </a:txBody>
                  <a:tcPr marT="0" marB="0" anchor="ctr"/>
                </a:tc>
                <a:tc>
                  <a:txBody>
                    <a:bodyPr/>
                    <a:lstStyle/>
                    <a:p>
                      <a:pPr algn="ctr"/>
                      <a:r>
                        <a:rPr kumimoji="1" lang="en-US" altLang="ja-JP" sz="1050" dirty="0" smtClean="0">
                          <a:latin typeface="Meiryo UI" panose="020B0604030504040204" pitchFamily="50" charset="-128"/>
                          <a:ea typeface="Meiryo UI" panose="020B0604030504040204" pitchFamily="50" charset="-128"/>
                        </a:rPr>
                        <a:t>122</a:t>
                      </a:r>
                      <a:endParaRPr kumimoji="1" lang="ja-JP" altLang="en-US" sz="1050" dirty="0">
                        <a:latin typeface="Meiryo UI" panose="020B0604030504040204" pitchFamily="50" charset="-128"/>
                        <a:ea typeface="Meiryo UI" panose="020B0604030504040204" pitchFamily="50" charset="-128"/>
                      </a:endParaRPr>
                    </a:p>
                  </a:txBody>
                  <a:tcPr marT="0" marB="0" anchor="ctr"/>
                </a:tc>
                <a:tc>
                  <a:txBody>
                    <a:bodyPr/>
                    <a:lstStyle/>
                    <a:p>
                      <a:pPr algn="ctr"/>
                      <a:r>
                        <a:rPr kumimoji="1" lang="en-US" altLang="ja-JP" sz="1050" dirty="0" smtClean="0">
                          <a:latin typeface="Meiryo UI" panose="020B0604030504040204" pitchFamily="50" charset="-128"/>
                          <a:ea typeface="Meiryo UI" panose="020B0604030504040204" pitchFamily="50" charset="-128"/>
                        </a:rPr>
                        <a:t>2.4</a:t>
                      </a:r>
                      <a:r>
                        <a:rPr kumimoji="1" lang="ja-JP" altLang="en-US" sz="1050" dirty="0" smtClean="0">
                          <a:latin typeface="Meiryo UI" panose="020B0604030504040204" pitchFamily="50" charset="-128"/>
                          <a:ea typeface="Meiryo UI" panose="020B0604030504040204" pitchFamily="50" charset="-128"/>
                        </a:rPr>
                        <a:t>％</a:t>
                      </a:r>
                      <a:endParaRPr kumimoji="1" lang="ja-JP" altLang="en-US" sz="1050" dirty="0">
                        <a:latin typeface="Meiryo UI" panose="020B0604030504040204" pitchFamily="50" charset="-128"/>
                        <a:ea typeface="Meiryo UI" panose="020B0604030504040204" pitchFamily="50" charset="-128"/>
                      </a:endParaRPr>
                    </a:p>
                  </a:txBody>
                  <a:tcPr marT="0" marB="0" anchor="ctr"/>
                </a:tc>
                <a:extLst>
                  <a:ext uri="{0D108BD9-81ED-4DB2-BD59-A6C34878D82A}">
                    <a16:rowId xmlns:a16="http://schemas.microsoft.com/office/drawing/2014/main" val="1700927275"/>
                  </a:ext>
                </a:extLst>
              </a:tr>
              <a:tr h="252605">
                <a:tc>
                  <a:txBody>
                    <a:bodyPr/>
                    <a:lstStyle/>
                    <a:p>
                      <a:pPr algn="ctr"/>
                      <a:r>
                        <a:rPr kumimoji="1" lang="ja-JP" altLang="en-US" sz="1050" dirty="0" smtClean="0">
                          <a:latin typeface="Meiryo UI" panose="020B0604030504040204" pitchFamily="50" charset="-128"/>
                          <a:ea typeface="Meiryo UI" panose="020B0604030504040204" pitchFamily="50" charset="-128"/>
                        </a:rPr>
                        <a:t>不動産</a:t>
                      </a:r>
                      <a:endParaRPr kumimoji="1" lang="ja-JP" altLang="en-US" sz="1050" dirty="0">
                        <a:latin typeface="Meiryo UI" panose="020B0604030504040204" pitchFamily="50" charset="-128"/>
                        <a:ea typeface="Meiryo UI" panose="020B0604030504040204" pitchFamily="50" charset="-128"/>
                      </a:endParaRPr>
                    </a:p>
                  </a:txBody>
                  <a:tcPr marT="0" marB="0" anchor="ctr"/>
                </a:tc>
                <a:tc>
                  <a:txBody>
                    <a:bodyPr/>
                    <a:lstStyle/>
                    <a:p>
                      <a:pPr algn="ctr"/>
                      <a:r>
                        <a:rPr kumimoji="1" lang="en-US" altLang="ja-JP" sz="1050" dirty="0" smtClean="0">
                          <a:latin typeface="Meiryo UI" panose="020B0604030504040204" pitchFamily="50" charset="-128"/>
                          <a:ea typeface="Meiryo UI" panose="020B0604030504040204" pitchFamily="50" charset="-128"/>
                        </a:rPr>
                        <a:t>114</a:t>
                      </a:r>
                      <a:endParaRPr kumimoji="1" lang="ja-JP" altLang="en-US" sz="1050" dirty="0">
                        <a:latin typeface="Meiryo UI" panose="020B0604030504040204" pitchFamily="50" charset="-128"/>
                        <a:ea typeface="Meiryo UI" panose="020B0604030504040204" pitchFamily="50" charset="-128"/>
                      </a:endParaRPr>
                    </a:p>
                  </a:txBody>
                  <a:tcPr marT="0" marB="0" anchor="ctr"/>
                </a:tc>
                <a:tc>
                  <a:txBody>
                    <a:bodyPr/>
                    <a:lstStyle/>
                    <a:p>
                      <a:pPr algn="ctr"/>
                      <a:r>
                        <a:rPr kumimoji="1" lang="en-US" altLang="ja-JP" sz="1050" dirty="0" smtClean="0">
                          <a:latin typeface="Meiryo UI" panose="020B0604030504040204" pitchFamily="50" charset="-128"/>
                          <a:ea typeface="Meiryo UI" panose="020B0604030504040204" pitchFamily="50" charset="-128"/>
                        </a:rPr>
                        <a:t>2.2</a:t>
                      </a:r>
                      <a:r>
                        <a:rPr kumimoji="1" lang="ja-JP" altLang="en-US" sz="1050" dirty="0" smtClean="0">
                          <a:latin typeface="Meiryo UI" panose="020B0604030504040204" pitchFamily="50" charset="-128"/>
                          <a:ea typeface="Meiryo UI" panose="020B0604030504040204" pitchFamily="50" charset="-128"/>
                        </a:rPr>
                        <a:t>％</a:t>
                      </a:r>
                      <a:endParaRPr kumimoji="1" lang="ja-JP" altLang="en-US" sz="1050" dirty="0">
                        <a:latin typeface="Meiryo UI" panose="020B0604030504040204" pitchFamily="50" charset="-128"/>
                        <a:ea typeface="Meiryo UI" panose="020B0604030504040204" pitchFamily="50" charset="-128"/>
                      </a:endParaRPr>
                    </a:p>
                  </a:txBody>
                  <a:tcPr marT="0" marB="0" anchor="ctr"/>
                </a:tc>
                <a:extLst>
                  <a:ext uri="{0D108BD9-81ED-4DB2-BD59-A6C34878D82A}">
                    <a16:rowId xmlns:a16="http://schemas.microsoft.com/office/drawing/2014/main" val="3380595460"/>
                  </a:ext>
                </a:extLst>
              </a:tr>
            </a:tbl>
          </a:graphicData>
        </a:graphic>
      </p:graphicFrame>
      <p:sp>
        <p:nvSpPr>
          <p:cNvPr id="19" name="テキスト ボックス 18">
            <a:extLst>
              <a:ext uri="{FF2B5EF4-FFF2-40B4-BE49-F238E27FC236}">
                <a16:creationId xmlns:a16="http://schemas.microsoft.com/office/drawing/2014/main" id="{34CF59F8-A367-4EC1-83BF-5D400B8A4CCC}"/>
              </a:ext>
            </a:extLst>
          </p:cNvPr>
          <p:cNvSpPr txBox="1"/>
          <p:nvPr/>
        </p:nvSpPr>
        <p:spPr>
          <a:xfrm>
            <a:off x="6232237" y="3237645"/>
            <a:ext cx="2807756" cy="461665"/>
          </a:xfrm>
          <a:prstGeom prst="rect">
            <a:avLst/>
          </a:prstGeom>
          <a:noFill/>
          <a:ln>
            <a:noFill/>
          </a:ln>
        </p:spPr>
        <p:txBody>
          <a:bodyPr wrap="square" rtlCol="0">
            <a:spAutoFit/>
          </a:bodyPr>
          <a:lstStyle/>
          <a:p>
            <a:pPr marL="201221" indent="-201221" algn="ctr"/>
            <a:r>
              <a:rPr lang="ja-JP" altLang="en-US" sz="1200" dirty="0">
                <a:latin typeface="Meiryo UI" panose="020B0604030504040204" pitchFamily="50" charset="-128"/>
                <a:ea typeface="Meiryo UI" panose="020B0604030504040204" pitchFamily="50" charset="-128"/>
              </a:rPr>
              <a:t>業種別コロナ関連倒産件数</a:t>
            </a:r>
            <a:endParaRPr lang="en-US" altLang="ja-JP" sz="1200" dirty="0">
              <a:latin typeface="Meiryo UI" panose="020B0604030504040204" pitchFamily="50" charset="-128"/>
              <a:ea typeface="Meiryo UI" panose="020B0604030504040204" pitchFamily="50" charset="-128"/>
            </a:endParaRPr>
          </a:p>
          <a:p>
            <a:pPr marL="201221" indent="-201221" algn="ctr"/>
            <a:r>
              <a:rPr lang="ja-JP" altLang="en-US" sz="1200" dirty="0">
                <a:latin typeface="Meiryo UI" panose="020B0604030504040204" pitchFamily="50" charset="-128"/>
                <a:ea typeface="Meiryo UI" panose="020B0604030504040204" pitchFamily="50" charset="-128"/>
              </a:rPr>
              <a:t>（</a:t>
            </a:r>
            <a:r>
              <a:rPr lang="en-US" altLang="ja-JP" sz="1200" dirty="0" smtClean="0">
                <a:latin typeface="Meiryo UI" panose="020B0604030504040204" pitchFamily="50" charset="-128"/>
                <a:ea typeface="Meiryo UI" panose="020B0604030504040204" pitchFamily="50" charset="-128"/>
              </a:rPr>
              <a:t>2023</a:t>
            </a:r>
            <a:r>
              <a:rPr lang="ja-JP" altLang="en-US" sz="1200" dirty="0" smtClean="0">
                <a:latin typeface="Meiryo UI" panose="020B0604030504040204" pitchFamily="50" charset="-128"/>
                <a:ea typeface="Meiryo UI" panose="020B0604030504040204" pitchFamily="50" charset="-128"/>
              </a:rPr>
              <a:t>年</a:t>
            </a:r>
            <a:r>
              <a:rPr lang="en-US" altLang="ja-JP" sz="1200" dirty="0">
                <a:latin typeface="Meiryo UI" panose="020B0604030504040204" pitchFamily="50" charset="-128"/>
                <a:ea typeface="Meiryo UI" panose="020B0604030504040204" pitchFamily="50" charset="-128"/>
              </a:rPr>
              <a:t>2</a:t>
            </a:r>
            <a:r>
              <a:rPr lang="ja-JP" altLang="en-US" sz="1200" dirty="0" smtClean="0">
                <a:latin typeface="Meiryo UI" panose="020B0604030504040204" pitchFamily="50" charset="-128"/>
                <a:ea typeface="Meiryo UI" panose="020B0604030504040204" pitchFamily="50" charset="-128"/>
              </a:rPr>
              <a:t>月</a:t>
            </a:r>
            <a:r>
              <a:rPr lang="en-US" altLang="ja-JP" sz="1200" dirty="0" smtClean="0">
                <a:latin typeface="Meiryo UI" panose="020B0604030504040204" pitchFamily="50" charset="-128"/>
                <a:ea typeface="Meiryo UI" panose="020B0604030504040204" pitchFamily="50" charset="-128"/>
              </a:rPr>
              <a:t>1</a:t>
            </a:r>
            <a:r>
              <a:rPr lang="en-US" altLang="ja-JP" sz="1200" dirty="0">
                <a:latin typeface="Meiryo UI" panose="020B0604030504040204" pitchFamily="50" charset="-128"/>
                <a:ea typeface="Meiryo UI" panose="020B0604030504040204" pitchFamily="50" charset="-128"/>
              </a:rPr>
              <a:t>4</a:t>
            </a:r>
            <a:r>
              <a:rPr lang="ja-JP" altLang="en-US" sz="1200" dirty="0" smtClean="0">
                <a:latin typeface="Meiryo UI" panose="020B0604030504040204" pitchFamily="50" charset="-128"/>
                <a:ea typeface="Meiryo UI" panose="020B0604030504040204" pitchFamily="50" charset="-128"/>
              </a:rPr>
              <a:t>日</a:t>
            </a:r>
            <a:r>
              <a:rPr lang="ja-JP" altLang="en-US" sz="1200" dirty="0">
                <a:latin typeface="Meiryo UI" panose="020B0604030504040204" pitchFamily="50" charset="-128"/>
                <a:ea typeface="Meiryo UI" panose="020B0604030504040204" pitchFamily="50" charset="-128"/>
              </a:rPr>
              <a:t>時点累計、全国）</a:t>
            </a:r>
            <a:endParaRPr lang="en-US" altLang="ja-JP" sz="1200" dirty="0">
              <a:latin typeface="Meiryo UI" panose="020B0604030504040204" pitchFamily="50" charset="-128"/>
              <a:ea typeface="Meiryo UI" panose="020B0604030504040204" pitchFamily="50" charset="-128"/>
            </a:endParaRPr>
          </a:p>
        </p:txBody>
      </p:sp>
      <p:sp>
        <p:nvSpPr>
          <p:cNvPr id="20" name="テキスト ボックス 19">
            <a:extLst>
              <a:ext uri="{FF2B5EF4-FFF2-40B4-BE49-F238E27FC236}">
                <a16:creationId xmlns:a16="http://schemas.microsoft.com/office/drawing/2014/main" id="{34CF59F8-A367-4EC1-83BF-5D400B8A4CCC}"/>
              </a:ext>
            </a:extLst>
          </p:cNvPr>
          <p:cNvSpPr txBox="1"/>
          <p:nvPr/>
        </p:nvSpPr>
        <p:spPr>
          <a:xfrm>
            <a:off x="139508" y="3304423"/>
            <a:ext cx="638474" cy="230832"/>
          </a:xfrm>
          <a:prstGeom prst="rect">
            <a:avLst/>
          </a:prstGeom>
          <a:noFill/>
          <a:ln>
            <a:noFill/>
          </a:ln>
        </p:spPr>
        <p:txBody>
          <a:bodyPr wrap="square" rtlCol="0">
            <a:spAutoFit/>
          </a:bodyPr>
          <a:lstStyle/>
          <a:p>
            <a:pPr marL="201221" indent="-201221"/>
            <a:r>
              <a:rPr lang="ja-JP" altLang="en-US" sz="900" dirty="0">
                <a:latin typeface="Meiryo UI" panose="020B0604030504040204" pitchFamily="50" charset="-128"/>
                <a:ea typeface="Meiryo UI" panose="020B0604030504040204" pitchFamily="50" charset="-128"/>
              </a:rPr>
              <a:t>（件）</a:t>
            </a:r>
            <a:endParaRPr lang="en-US" altLang="ja-JP" sz="900" dirty="0">
              <a:latin typeface="Meiryo UI" panose="020B0604030504040204" pitchFamily="50" charset="-128"/>
              <a:ea typeface="Meiryo UI" panose="020B0604030504040204" pitchFamily="50" charset="-128"/>
            </a:endParaRPr>
          </a:p>
        </p:txBody>
      </p:sp>
      <p:sp>
        <p:nvSpPr>
          <p:cNvPr id="14" name="テキスト ボックス 13">
            <a:extLst>
              <a:ext uri="{FF2B5EF4-FFF2-40B4-BE49-F238E27FC236}">
                <a16:creationId xmlns:a16="http://schemas.microsoft.com/office/drawing/2014/main" id="{34CF59F8-A367-4EC1-83BF-5D400B8A4CCC}"/>
              </a:ext>
            </a:extLst>
          </p:cNvPr>
          <p:cNvSpPr txBox="1"/>
          <p:nvPr/>
        </p:nvSpPr>
        <p:spPr>
          <a:xfrm>
            <a:off x="1171527" y="1740437"/>
            <a:ext cx="3018338" cy="276999"/>
          </a:xfrm>
          <a:prstGeom prst="rect">
            <a:avLst/>
          </a:prstGeom>
          <a:noFill/>
          <a:ln>
            <a:noFill/>
          </a:ln>
        </p:spPr>
        <p:txBody>
          <a:bodyPr wrap="square" rtlCol="0">
            <a:spAutoFit/>
          </a:bodyPr>
          <a:lstStyle/>
          <a:p>
            <a:pPr marL="201221" indent="-201221" algn="ctr"/>
            <a:r>
              <a:rPr lang="ja-JP" altLang="en-US" sz="1200" dirty="0">
                <a:latin typeface="Meiryo UI" panose="020B0604030504040204" pitchFamily="50" charset="-128"/>
                <a:ea typeface="Meiryo UI" panose="020B0604030504040204" pitchFamily="50" charset="-128"/>
              </a:rPr>
              <a:t>倒産件数の推移（全国）</a:t>
            </a:r>
            <a:endParaRPr lang="en-US" altLang="ja-JP" sz="1200" dirty="0">
              <a:latin typeface="Meiryo UI" panose="020B0604030504040204" pitchFamily="50" charset="-128"/>
              <a:ea typeface="Meiryo UI" panose="020B0604030504040204" pitchFamily="50" charset="-128"/>
            </a:endParaRPr>
          </a:p>
        </p:txBody>
      </p:sp>
      <p:sp>
        <p:nvSpPr>
          <p:cNvPr id="16" name="テキスト ボックス 15">
            <a:extLst>
              <a:ext uri="{FF2B5EF4-FFF2-40B4-BE49-F238E27FC236}">
                <a16:creationId xmlns:a16="http://schemas.microsoft.com/office/drawing/2014/main" id="{34CF59F8-A367-4EC1-83BF-5D400B8A4CCC}"/>
              </a:ext>
            </a:extLst>
          </p:cNvPr>
          <p:cNvSpPr txBox="1"/>
          <p:nvPr/>
        </p:nvSpPr>
        <p:spPr>
          <a:xfrm>
            <a:off x="58342" y="1820473"/>
            <a:ext cx="558445" cy="230832"/>
          </a:xfrm>
          <a:prstGeom prst="rect">
            <a:avLst/>
          </a:prstGeom>
          <a:noFill/>
          <a:ln>
            <a:noFill/>
          </a:ln>
        </p:spPr>
        <p:txBody>
          <a:bodyPr wrap="square" rtlCol="0">
            <a:spAutoFit/>
          </a:bodyPr>
          <a:lstStyle/>
          <a:p>
            <a:pPr marL="201221" indent="-201221"/>
            <a:r>
              <a:rPr lang="ja-JP" altLang="en-US" sz="900" dirty="0">
                <a:latin typeface="Meiryo UI" panose="020B0604030504040204" pitchFamily="50" charset="-128"/>
                <a:ea typeface="Meiryo UI" panose="020B0604030504040204" pitchFamily="50" charset="-128"/>
              </a:rPr>
              <a:t>（件）</a:t>
            </a:r>
            <a:endParaRPr lang="en-US" altLang="ja-JP" sz="900" dirty="0">
              <a:latin typeface="Meiryo UI" panose="020B0604030504040204" pitchFamily="50" charset="-128"/>
              <a:ea typeface="Meiryo UI" panose="020B0604030504040204" pitchFamily="50" charset="-128"/>
            </a:endParaRPr>
          </a:p>
        </p:txBody>
      </p:sp>
      <p:sp>
        <p:nvSpPr>
          <p:cNvPr id="22" name="テキスト ボックス 21">
            <a:extLst>
              <a:ext uri="{FF2B5EF4-FFF2-40B4-BE49-F238E27FC236}">
                <a16:creationId xmlns:a16="http://schemas.microsoft.com/office/drawing/2014/main" id="{34CF59F8-A367-4EC1-83BF-5D400B8A4CCC}"/>
              </a:ext>
            </a:extLst>
          </p:cNvPr>
          <p:cNvSpPr txBox="1"/>
          <p:nvPr/>
        </p:nvSpPr>
        <p:spPr>
          <a:xfrm>
            <a:off x="5713317" y="1758644"/>
            <a:ext cx="3018338" cy="276999"/>
          </a:xfrm>
          <a:prstGeom prst="rect">
            <a:avLst/>
          </a:prstGeom>
          <a:noFill/>
          <a:ln>
            <a:noFill/>
          </a:ln>
        </p:spPr>
        <p:txBody>
          <a:bodyPr wrap="square" rtlCol="0">
            <a:spAutoFit/>
          </a:bodyPr>
          <a:lstStyle/>
          <a:p>
            <a:pPr marL="201221" indent="-201221" algn="ctr"/>
            <a:r>
              <a:rPr lang="ja-JP" altLang="en-US" sz="1200" dirty="0">
                <a:latin typeface="Meiryo UI" panose="020B0604030504040204" pitchFamily="50" charset="-128"/>
                <a:ea typeface="Meiryo UI" panose="020B0604030504040204" pitchFamily="50" charset="-128"/>
              </a:rPr>
              <a:t>倒産件数の推移（大阪）</a:t>
            </a:r>
            <a:endParaRPr lang="en-US" altLang="ja-JP" sz="1200" dirty="0">
              <a:latin typeface="Meiryo UI" panose="020B0604030504040204" pitchFamily="50" charset="-128"/>
              <a:ea typeface="Meiryo UI" panose="020B0604030504040204" pitchFamily="50" charset="-128"/>
            </a:endParaRPr>
          </a:p>
        </p:txBody>
      </p:sp>
      <p:sp>
        <p:nvSpPr>
          <p:cNvPr id="23" name="テキスト ボックス 22">
            <a:extLst>
              <a:ext uri="{FF2B5EF4-FFF2-40B4-BE49-F238E27FC236}">
                <a16:creationId xmlns:a16="http://schemas.microsoft.com/office/drawing/2014/main" id="{34CF59F8-A367-4EC1-83BF-5D400B8A4CCC}"/>
              </a:ext>
            </a:extLst>
          </p:cNvPr>
          <p:cNvSpPr txBox="1"/>
          <p:nvPr/>
        </p:nvSpPr>
        <p:spPr>
          <a:xfrm>
            <a:off x="4499992" y="1854685"/>
            <a:ext cx="607357" cy="230832"/>
          </a:xfrm>
          <a:prstGeom prst="rect">
            <a:avLst/>
          </a:prstGeom>
          <a:noFill/>
          <a:ln>
            <a:noFill/>
          </a:ln>
        </p:spPr>
        <p:txBody>
          <a:bodyPr wrap="square" rtlCol="0">
            <a:spAutoFit/>
          </a:bodyPr>
          <a:lstStyle/>
          <a:p>
            <a:pPr marL="201221" indent="-201221"/>
            <a:r>
              <a:rPr lang="ja-JP" altLang="en-US" sz="900" dirty="0">
                <a:latin typeface="Meiryo UI" panose="020B0604030504040204" pitchFamily="50" charset="-128"/>
                <a:ea typeface="Meiryo UI" panose="020B0604030504040204" pitchFamily="50" charset="-128"/>
              </a:rPr>
              <a:t>（件）</a:t>
            </a:r>
            <a:endParaRPr lang="en-US" altLang="ja-JP" sz="900" dirty="0">
              <a:latin typeface="Meiryo UI" panose="020B0604030504040204" pitchFamily="50" charset="-128"/>
              <a:ea typeface="Meiryo UI" panose="020B0604030504040204" pitchFamily="50" charset="-128"/>
            </a:endParaRPr>
          </a:p>
        </p:txBody>
      </p:sp>
      <p:sp>
        <p:nvSpPr>
          <p:cNvPr id="3" name="スライド番号プレースホルダー 2"/>
          <p:cNvSpPr>
            <a:spLocks noGrp="1"/>
          </p:cNvSpPr>
          <p:nvPr>
            <p:ph type="sldNum" sz="quarter" idx="12"/>
          </p:nvPr>
        </p:nvSpPr>
        <p:spPr/>
        <p:txBody>
          <a:bodyPr/>
          <a:lstStyle/>
          <a:p>
            <a:fld id="{D2D8002D-B5B0-4BAC-B1F6-782DDCCE6D9C}" type="slidenum">
              <a:rPr lang="ja-JP" altLang="en-US" smtClean="0"/>
              <a:pPr/>
              <a:t>3</a:t>
            </a:fld>
            <a:endParaRPr lang="ja-JP" altLang="en-US" dirty="0"/>
          </a:p>
        </p:txBody>
      </p:sp>
    </p:spTree>
    <p:extLst>
      <p:ext uri="{BB962C8B-B14F-4D97-AF65-F5344CB8AC3E}">
        <p14:creationId xmlns:p14="http://schemas.microsoft.com/office/powerpoint/2010/main" val="254014653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5" name="グラフ 44"/>
          <p:cNvGraphicFramePr>
            <a:graphicFrameLocks/>
          </p:cNvGraphicFramePr>
          <p:nvPr>
            <p:extLst>
              <p:ext uri="{D42A27DB-BD31-4B8C-83A1-F6EECF244321}">
                <p14:modId xmlns:p14="http://schemas.microsoft.com/office/powerpoint/2010/main" val="2381499671"/>
              </p:ext>
            </p:extLst>
          </p:nvPr>
        </p:nvGraphicFramePr>
        <p:xfrm>
          <a:off x="28136" y="4570933"/>
          <a:ext cx="8928000" cy="205199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4" name="グラフ 43"/>
          <p:cNvGraphicFramePr>
            <a:graphicFrameLocks/>
          </p:cNvGraphicFramePr>
          <p:nvPr>
            <p:extLst>
              <p:ext uri="{D42A27DB-BD31-4B8C-83A1-F6EECF244321}">
                <p14:modId xmlns:p14="http://schemas.microsoft.com/office/powerpoint/2010/main" val="1829182650"/>
              </p:ext>
            </p:extLst>
          </p:nvPr>
        </p:nvGraphicFramePr>
        <p:xfrm>
          <a:off x="28136" y="1735150"/>
          <a:ext cx="8926875" cy="2476800"/>
        </p:xfrm>
        <a:graphic>
          <a:graphicData uri="http://schemas.openxmlformats.org/drawingml/2006/chart">
            <c:chart xmlns:c="http://schemas.openxmlformats.org/drawingml/2006/chart" xmlns:r="http://schemas.openxmlformats.org/officeDocument/2006/relationships" r:id="rId4"/>
          </a:graphicData>
        </a:graphic>
      </p:graphicFrame>
      <p:sp>
        <p:nvSpPr>
          <p:cNvPr id="7" name="角丸四角形 6"/>
          <p:cNvSpPr/>
          <p:nvPr/>
        </p:nvSpPr>
        <p:spPr>
          <a:xfrm>
            <a:off x="45095" y="44624"/>
            <a:ext cx="8417178" cy="619125"/>
          </a:xfrm>
          <a:prstGeom prst="roundRect">
            <a:avLst>
              <a:gd name="adj" fmla="val 1282"/>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r>
              <a:rPr lang="ja-JP" altLang="en-US" sz="2000" b="1" kern="100" dirty="0">
                <a:solidFill>
                  <a:schemeClr val="tx1"/>
                </a:solidFill>
                <a:ea typeface="Meiryo UI" panose="020B0604030504040204" pitchFamily="50" charset="-128"/>
                <a:cs typeface="Times New Roman" panose="02020603050405020304" pitchFamily="18" charset="0"/>
              </a:rPr>
              <a:t>　宿泊者数の状況（大阪）</a:t>
            </a:r>
            <a:endParaRPr lang="ja-JP" altLang="ja-JP" sz="2000" kern="100" dirty="0">
              <a:solidFill>
                <a:schemeClr val="tx1"/>
              </a:solidFill>
              <a:ea typeface="游明朝" panose="02020400000000000000" pitchFamily="18" charset="-128"/>
              <a:cs typeface="Times New Roman" panose="02020603050405020304" pitchFamily="18" charset="0"/>
            </a:endParaRPr>
          </a:p>
        </p:txBody>
      </p:sp>
      <p:sp>
        <p:nvSpPr>
          <p:cNvPr id="37" name="テキスト ボックス 36"/>
          <p:cNvSpPr txBox="1"/>
          <p:nvPr/>
        </p:nvSpPr>
        <p:spPr>
          <a:xfrm>
            <a:off x="128121" y="648817"/>
            <a:ext cx="8776102" cy="738664"/>
          </a:xfrm>
          <a:prstGeom prst="rect">
            <a:avLst/>
          </a:prstGeom>
          <a:noFill/>
          <a:ln>
            <a:noFill/>
          </a:ln>
        </p:spPr>
        <p:txBody>
          <a:bodyPr wrap="square" rtlCol="0">
            <a:spAutoFit/>
          </a:bodyPr>
          <a:lstStyle/>
          <a:p>
            <a:pPr marL="285750" indent="-285750">
              <a:buFont typeface="Wingdings" panose="05000000000000000000" pitchFamily="2" charset="2"/>
              <a:buChar char="Ø"/>
            </a:pPr>
            <a:r>
              <a:rPr lang="ja-JP" altLang="en-US" sz="1400" dirty="0">
                <a:latin typeface="Meiryo UI" panose="020B0604030504040204" pitchFamily="50" charset="-128"/>
                <a:ea typeface="Meiryo UI" panose="020B0604030504040204" pitchFamily="50" charset="-128"/>
              </a:rPr>
              <a:t>新型コロナウイルス感染症の拡大により宿泊者数、客室稼働率は激減。</a:t>
            </a:r>
            <a:endParaRPr lang="en-US" altLang="ja-JP" sz="1400" dirty="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Ø"/>
            </a:pPr>
            <a:r>
              <a:rPr lang="ja-JP" altLang="en-US" sz="1400" dirty="0" smtClean="0">
                <a:latin typeface="Meiryo UI" panose="020B0604030504040204" pitchFamily="50" charset="-128"/>
                <a:ea typeface="Meiryo UI" panose="020B0604030504040204" pitchFamily="50" charset="-128"/>
              </a:rPr>
              <a:t>宿泊者数</a:t>
            </a:r>
            <a:r>
              <a:rPr lang="ja-JP" altLang="en-US" sz="1400" dirty="0">
                <a:latin typeface="Meiryo UI" panose="020B0604030504040204" pitchFamily="50" charset="-128"/>
                <a:ea typeface="Meiryo UI" panose="020B0604030504040204" pitchFamily="50" charset="-128"/>
              </a:rPr>
              <a:t>、客室稼働率とも</a:t>
            </a:r>
            <a:r>
              <a:rPr lang="ja-JP" altLang="en-US" sz="1400" dirty="0" smtClean="0">
                <a:latin typeface="Meiryo UI" panose="020B0604030504040204" pitchFamily="50" charset="-128"/>
                <a:ea typeface="Meiryo UI" panose="020B0604030504040204" pitchFamily="50" charset="-128"/>
              </a:rPr>
              <a:t>、感染状況により増減</a:t>
            </a:r>
            <a:r>
              <a:rPr lang="ja-JP" altLang="en-US" sz="1400" dirty="0">
                <a:latin typeface="Meiryo UI" panose="020B0604030504040204" pitchFamily="50" charset="-128"/>
                <a:ea typeface="Meiryo UI" panose="020B0604030504040204" pitchFamily="50" charset="-128"/>
              </a:rPr>
              <a:t>を</a:t>
            </a:r>
            <a:r>
              <a:rPr lang="ja-JP" altLang="en-US" sz="1400" dirty="0" smtClean="0">
                <a:latin typeface="Meiryo UI" panose="020B0604030504040204" pitchFamily="50" charset="-128"/>
                <a:ea typeface="Meiryo UI" panose="020B0604030504040204" pitchFamily="50" charset="-128"/>
              </a:rPr>
              <a:t>繰り返して</a:t>
            </a:r>
            <a:r>
              <a:rPr lang="ja-JP" altLang="en-US" sz="1400" dirty="0">
                <a:latin typeface="Meiryo UI" panose="020B0604030504040204" pitchFamily="50" charset="-128"/>
                <a:ea typeface="Meiryo UI" panose="020B0604030504040204" pitchFamily="50" charset="-128"/>
              </a:rPr>
              <a:t>いたが</a:t>
            </a:r>
            <a:r>
              <a:rPr lang="ja-JP" altLang="en-US" sz="1400" dirty="0" smtClean="0">
                <a:latin typeface="Meiryo UI" panose="020B0604030504040204" pitchFamily="50" charset="-128"/>
                <a:ea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rPr>
              <a:t>2022</a:t>
            </a:r>
            <a:r>
              <a:rPr lang="ja-JP" altLang="en-US" sz="1400" dirty="0" smtClean="0">
                <a:latin typeface="Meiryo UI" panose="020B0604030504040204" pitchFamily="50" charset="-128"/>
                <a:ea typeface="Meiryo UI" panose="020B0604030504040204" pitchFamily="50" charset="-128"/>
              </a:rPr>
              <a:t>年</a:t>
            </a:r>
            <a:r>
              <a:rPr lang="en-US" altLang="ja-JP" sz="1400" dirty="0" smtClean="0">
                <a:latin typeface="Meiryo UI" panose="020B0604030504040204" pitchFamily="50" charset="-128"/>
                <a:ea typeface="Meiryo UI" panose="020B0604030504040204" pitchFamily="50" charset="-128"/>
              </a:rPr>
              <a:t>3</a:t>
            </a:r>
            <a:r>
              <a:rPr lang="ja-JP" altLang="en-US" sz="1400" dirty="0" smtClean="0">
                <a:latin typeface="Meiryo UI" panose="020B0604030504040204" pitchFamily="50" charset="-128"/>
                <a:ea typeface="Meiryo UI" panose="020B0604030504040204" pitchFamily="50" charset="-128"/>
              </a:rPr>
              <a:t>月以降概ね緩やか</a:t>
            </a:r>
            <a:r>
              <a:rPr lang="ja-JP" altLang="en-US" sz="1400" dirty="0">
                <a:latin typeface="Meiryo UI" panose="020B0604030504040204" pitchFamily="50" charset="-128"/>
                <a:ea typeface="Meiryo UI" panose="020B0604030504040204" pitchFamily="50" charset="-128"/>
              </a:rPr>
              <a:t>な回復傾向</a:t>
            </a:r>
            <a:r>
              <a:rPr lang="ja-JP" altLang="en-US" sz="1400" dirty="0" smtClean="0">
                <a:latin typeface="Meiryo UI" panose="020B0604030504040204" pitchFamily="50" charset="-128"/>
                <a:ea typeface="Meiryo UI" panose="020B0604030504040204" pitchFamily="50" charset="-128"/>
              </a:rPr>
              <a:t>にある。</a:t>
            </a:r>
            <a:endParaRPr lang="en-US" altLang="ja-JP" sz="1400" dirty="0">
              <a:latin typeface="Meiryo UI" panose="020B0604030504040204" pitchFamily="50" charset="-128"/>
              <a:ea typeface="Meiryo UI" panose="020B0604030504040204" pitchFamily="50" charset="-128"/>
            </a:endParaRPr>
          </a:p>
        </p:txBody>
      </p:sp>
      <p:cxnSp>
        <p:nvCxnSpPr>
          <p:cNvPr id="26" name="直線コネクタ 25"/>
          <p:cNvCxnSpPr/>
          <p:nvPr/>
        </p:nvCxnSpPr>
        <p:spPr>
          <a:xfrm flipV="1">
            <a:off x="45095" y="583889"/>
            <a:ext cx="9108504" cy="8617"/>
          </a:xfrm>
          <a:prstGeom prst="line">
            <a:avLst/>
          </a:prstGeom>
          <a:ln w="76200">
            <a:gradFill>
              <a:gsLst>
                <a:gs pos="0">
                  <a:schemeClr val="accent1">
                    <a:lumMod val="50000"/>
                  </a:schemeClr>
                </a:gs>
                <a:gs pos="32000">
                  <a:schemeClr val="accent1">
                    <a:lumMod val="75000"/>
                  </a:schemeClr>
                </a:gs>
                <a:gs pos="65000">
                  <a:schemeClr val="accent1">
                    <a:lumMod val="40000"/>
                    <a:lumOff val="60000"/>
                  </a:schemeClr>
                </a:gs>
                <a:gs pos="100000">
                  <a:schemeClr val="accent1">
                    <a:lumMod val="20000"/>
                    <a:lumOff val="8000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36" name="テキスト ボックス 35">
            <a:extLst>
              <a:ext uri="{FF2B5EF4-FFF2-40B4-BE49-F238E27FC236}">
                <a16:creationId xmlns:a16="http://schemas.microsoft.com/office/drawing/2014/main" id="{1CDA0532-FCF3-48F1-804D-D89006267126}"/>
              </a:ext>
            </a:extLst>
          </p:cNvPr>
          <p:cNvSpPr txBox="1"/>
          <p:nvPr/>
        </p:nvSpPr>
        <p:spPr>
          <a:xfrm>
            <a:off x="3820010" y="1549973"/>
            <a:ext cx="1872000" cy="276999"/>
          </a:xfrm>
          <a:prstGeom prst="rect">
            <a:avLst/>
          </a:prstGeom>
          <a:noFill/>
        </p:spPr>
        <p:txBody>
          <a:bodyPr wrap="square" rtlCol="0">
            <a:spAutoFit/>
          </a:bodyPr>
          <a:lstStyle/>
          <a:p>
            <a:pPr lvl="0" algn="ctr" defTabSz="742950">
              <a:defRPr/>
            </a:pPr>
            <a:r>
              <a:rPr lang="ja-JP" altLang="en-US" sz="1200" dirty="0">
                <a:solidFill>
                  <a:prstClr val="black"/>
                </a:solidFill>
                <a:latin typeface="Meiryo UI" panose="020B0604030504040204" pitchFamily="50" charset="-128"/>
                <a:ea typeface="Meiryo UI" panose="020B0604030504040204" pitchFamily="50" charset="-128"/>
              </a:rPr>
              <a:t>延べ宿泊者数（大阪）</a:t>
            </a:r>
            <a:endParaRPr kumimoji="1" lang="ja-JP" altLang="en-US" sz="120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52" name="テキスト ボックス 51">
            <a:extLst>
              <a:ext uri="{FF2B5EF4-FFF2-40B4-BE49-F238E27FC236}">
                <a16:creationId xmlns:a16="http://schemas.microsoft.com/office/drawing/2014/main" id="{64C5BF0D-C3C5-4579-9819-2E2557244F1E}"/>
              </a:ext>
            </a:extLst>
          </p:cNvPr>
          <p:cNvSpPr txBox="1"/>
          <p:nvPr/>
        </p:nvSpPr>
        <p:spPr>
          <a:xfrm>
            <a:off x="272494" y="1576625"/>
            <a:ext cx="675638" cy="230832"/>
          </a:xfrm>
          <a:prstGeom prst="rect">
            <a:avLst/>
          </a:prstGeom>
          <a:noFill/>
        </p:spPr>
        <p:txBody>
          <a:bodyPr wrap="square" rtlCol="0">
            <a:spAutoFit/>
          </a:bodyPr>
          <a:lstStyle/>
          <a:p>
            <a:r>
              <a:rPr kumimoji="1" lang="ja-JP" altLang="en-US" sz="900" dirty="0">
                <a:latin typeface="Meiryo UI" panose="020B0604030504040204" pitchFamily="50" charset="-128"/>
                <a:ea typeface="Meiryo UI" panose="020B0604030504040204" pitchFamily="50" charset="-128"/>
              </a:rPr>
              <a:t>（人泊）</a:t>
            </a:r>
          </a:p>
        </p:txBody>
      </p:sp>
      <p:sp>
        <p:nvSpPr>
          <p:cNvPr id="63" name="テキスト ボックス 62">
            <a:extLst>
              <a:ext uri="{FF2B5EF4-FFF2-40B4-BE49-F238E27FC236}">
                <a16:creationId xmlns:a16="http://schemas.microsoft.com/office/drawing/2014/main" id="{64C5BF0D-C3C5-4579-9819-2E2557244F1E}"/>
              </a:ext>
            </a:extLst>
          </p:cNvPr>
          <p:cNvSpPr txBox="1"/>
          <p:nvPr/>
        </p:nvSpPr>
        <p:spPr>
          <a:xfrm>
            <a:off x="322281" y="4405726"/>
            <a:ext cx="576064" cy="230832"/>
          </a:xfrm>
          <a:prstGeom prst="rect">
            <a:avLst/>
          </a:prstGeom>
          <a:noFill/>
        </p:spPr>
        <p:txBody>
          <a:bodyPr wrap="square" rtlCol="0">
            <a:spAutoFit/>
          </a:bodyPr>
          <a:lstStyle/>
          <a:p>
            <a:r>
              <a:rPr kumimoji="1" lang="ja-JP" altLang="en-US" sz="900" dirty="0">
                <a:latin typeface="Meiryo UI" panose="020B0604030504040204" pitchFamily="50" charset="-128"/>
                <a:ea typeface="Meiryo UI" panose="020B0604030504040204" pitchFamily="50" charset="-128"/>
              </a:rPr>
              <a:t>（％）</a:t>
            </a:r>
          </a:p>
        </p:txBody>
      </p:sp>
      <p:sp>
        <p:nvSpPr>
          <p:cNvPr id="69" name="テキスト ボックス 68">
            <a:extLst>
              <a:ext uri="{FF2B5EF4-FFF2-40B4-BE49-F238E27FC236}">
                <a16:creationId xmlns:a16="http://schemas.microsoft.com/office/drawing/2014/main" id="{333DF328-8281-4970-B563-85E73E28E8D7}"/>
              </a:ext>
            </a:extLst>
          </p:cNvPr>
          <p:cNvSpPr txBox="1"/>
          <p:nvPr/>
        </p:nvSpPr>
        <p:spPr>
          <a:xfrm>
            <a:off x="6379749" y="6590569"/>
            <a:ext cx="2518395" cy="215444"/>
          </a:xfrm>
          <a:prstGeom prst="rect">
            <a:avLst/>
          </a:prstGeom>
          <a:noFill/>
        </p:spPr>
        <p:txBody>
          <a:bodyPr wrap="square" rtlCol="0">
            <a:spAutoFit/>
          </a:bodyPr>
          <a:lstStyle/>
          <a:p>
            <a:pPr algn="r"/>
            <a:r>
              <a:rPr lang="ja-JP" altLang="en-US" sz="800" dirty="0">
                <a:latin typeface="Meiryo UI" panose="020B0604030504040204" pitchFamily="50" charset="-128"/>
                <a:ea typeface="Meiryo UI" panose="020B0604030504040204" pitchFamily="50" charset="-128"/>
              </a:rPr>
              <a:t>出典：観光庁</a:t>
            </a:r>
            <a:r>
              <a:rPr kumimoji="1" lang="ja-JP" altLang="en-US" sz="800" dirty="0">
                <a:latin typeface="Meiryo UI" panose="020B0604030504040204" pitchFamily="50" charset="-128"/>
                <a:ea typeface="Meiryo UI" panose="020B0604030504040204" pitchFamily="50" charset="-128"/>
              </a:rPr>
              <a:t>「宿泊旅行統計調査」より作成</a:t>
            </a:r>
          </a:p>
        </p:txBody>
      </p:sp>
      <p:sp>
        <p:nvSpPr>
          <p:cNvPr id="15" name="テキスト ボックス 14">
            <a:extLst>
              <a:ext uri="{FF2B5EF4-FFF2-40B4-BE49-F238E27FC236}">
                <a16:creationId xmlns:a16="http://schemas.microsoft.com/office/drawing/2014/main" id="{1CDA0532-FCF3-48F1-804D-D89006267126}"/>
              </a:ext>
            </a:extLst>
          </p:cNvPr>
          <p:cNvSpPr txBox="1"/>
          <p:nvPr/>
        </p:nvSpPr>
        <p:spPr>
          <a:xfrm>
            <a:off x="3820010" y="4282427"/>
            <a:ext cx="1872208" cy="288032"/>
          </a:xfrm>
          <a:prstGeom prst="rect">
            <a:avLst/>
          </a:prstGeom>
          <a:noFill/>
        </p:spPr>
        <p:txBody>
          <a:bodyPr wrap="square" rtlCol="0">
            <a:spAutoFit/>
          </a:bodyPr>
          <a:lstStyle/>
          <a:p>
            <a:pPr lvl="0" algn="ctr" defTabSz="742950">
              <a:defRPr/>
            </a:pPr>
            <a:r>
              <a:rPr lang="ja-JP" altLang="en-US" sz="1200" dirty="0">
                <a:solidFill>
                  <a:prstClr val="black"/>
                </a:solidFill>
                <a:latin typeface="Meiryo UI" panose="020B0604030504040204" pitchFamily="50" charset="-128"/>
                <a:ea typeface="Meiryo UI" panose="020B0604030504040204" pitchFamily="50" charset="-128"/>
              </a:rPr>
              <a:t>客室稼働率（大阪）</a:t>
            </a:r>
            <a:endParaRPr kumimoji="1" lang="ja-JP" altLang="en-US" sz="120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13" name="テキスト ボックス 12">
            <a:extLst>
              <a:ext uri="{FF2B5EF4-FFF2-40B4-BE49-F238E27FC236}">
                <a16:creationId xmlns:a16="http://schemas.microsoft.com/office/drawing/2014/main" id="{333DF328-8281-4970-B563-85E73E28E8D7}"/>
              </a:ext>
            </a:extLst>
          </p:cNvPr>
          <p:cNvSpPr txBox="1"/>
          <p:nvPr/>
        </p:nvSpPr>
        <p:spPr>
          <a:xfrm>
            <a:off x="6298987" y="4184980"/>
            <a:ext cx="2518395" cy="215444"/>
          </a:xfrm>
          <a:prstGeom prst="rect">
            <a:avLst/>
          </a:prstGeom>
          <a:noFill/>
        </p:spPr>
        <p:txBody>
          <a:bodyPr wrap="square" rtlCol="0">
            <a:spAutoFit/>
          </a:bodyPr>
          <a:lstStyle/>
          <a:p>
            <a:pPr algn="r"/>
            <a:r>
              <a:rPr lang="ja-JP" altLang="en-US" sz="800" dirty="0">
                <a:latin typeface="Meiryo UI" panose="020B0604030504040204" pitchFamily="50" charset="-128"/>
                <a:ea typeface="Meiryo UI" panose="020B0604030504040204" pitchFamily="50" charset="-128"/>
              </a:rPr>
              <a:t>出典：観光庁</a:t>
            </a:r>
            <a:r>
              <a:rPr kumimoji="1" lang="ja-JP" altLang="en-US" sz="800" dirty="0">
                <a:latin typeface="Meiryo UI" panose="020B0604030504040204" pitchFamily="50" charset="-128"/>
                <a:ea typeface="Meiryo UI" panose="020B0604030504040204" pitchFamily="50" charset="-128"/>
              </a:rPr>
              <a:t>「宿泊旅行統計調査」より作成</a:t>
            </a:r>
          </a:p>
        </p:txBody>
      </p:sp>
      <p:grpSp>
        <p:nvGrpSpPr>
          <p:cNvPr id="5" name="グループ化 4"/>
          <p:cNvGrpSpPr/>
          <p:nvPr/>
        </p:nvGrpSpPr>
        <p:grpSpPr>
          <a:xfrm>
            <a:off x="1371369" y="1920743"/>
            <a:ext cx="5183640" cy="909955"/>
            <a:chOff x="1969495" y="5852276"/>
            <a:chExt cx="5234135" cy="909955"/>
          </a:xfrm>
        </p:grpSpPr>
        <p:sp>
          <p:nvSpPr>
            <p:cNvPr id="39" name="テキスト ボックス 38">
              <a:extLst>
                <a:ext uri="{FF2B5EF4-FFF2-40B4-BE49-F238E27FC236}">
                  <a16:creationId xmlns:a16="http://schemas.microsoft.com/office/drawing/2014/main" id="{34CF59F8-A367-4EC1-83BF-5D400B8A4CCC}"/>
                </a:ext>
              </a:extLst>
            </p:cNvPr>
            <p:cNvSpPr txBox="1"/>
            <p:nvPr/>
          </p:nvSpPr>
          <p:spPr>
            <a:xfrm>
              <a:off x="5592067" y="6364686"/>
              <a:ext cx="1611563" cy="307777"/>
            </a:xfrm>
            <a:prstGeom prst="rect">
              <a:avLst/>
            </a:prstGeom>
            <a:noFill/>
            <a:ln>
              <a:noFill/>
            </a:ln>
          </p:spPr>
          <p:txBody>
            <a:bodyPr wrap="square" rtlCol="0">
              <a:spAutoFit/>
            </a:bodyPr>
            <a:lstStyle/>
            <a:p>
              <a:pPr marL="201221" indent="-201221" algn="ctr"/>
              <a:r>
                <a:rPr lang="ja-JP" altLang="en-US" sz="700" dirty="0">
                  <a:latin typeface="Meiryo UI" panose="020B0604030504040204" pitchFamily="50" charset="-128"/>
                  <a:ea typeface="Meiryo UI" panose="020B0604030504040204" pitchFamily="50" charset="-128"/>
                </a:rPr>
                <a:t>大阪府全域時短要請</a:t>
              </a:r>
              <a:endParaRPr lang="en-US" altLang="ja-JP" sz="700" dirty="0">
                <a:latin typeface="Meiryo UI" panose="020B0604030504040204" pitchFamily="50" charset="-128"/>
                <a:ea typeface="Meiryo UI" panose="020B0604030504040204" pitchFamily="50" charset="-128"/>
              </a:endParaRPr>
            </a:p>
            <a:p>
              <a:pPr marL="201221" indent="-201221" algn="ctr"/>
              <a:r>
                <a:rPr lang="en-US" altLang="ja-JP" sz="700" dirty="0">
                  <a:latin typeface="Meiryo UI" panose="020B0604030504040204" pitchFamily="50" charset="-128"/>
                  <a:ea typeface="Meiryo UI" panose="020B0604030504040204" pitchFamily="50" charset="-128"/>
                </a:rPr>
                <a:t>10/1</a:t>
              </a:r>
              <a:r>
                <a:rPr lang="ja-JP" altLang="en-US" sz="700" dirty="0">
                  <a:latin typeface="Meiryo UI" panose="020B0604030504040204" pitchFamily="50" charset="-128"/>
                  <a:ea typeface="Meiryo UI" panose="020B0604030504040204" pitchFamily="50" charset="-128"/>
                </a:rPr>
                <a:t>～</a:t>
              </a:r>
              <a:r>
                <a:rPr lang="en-US" altLang="ja-JP" sz="700" dirty="0">
                  <a:latin typeface="Meiryo UI" panose="020B0604030504040204" pitchFamily="50" charset="-128"/>
                  <a:ea typeface="Meiryo UI" panose="020B0604030504040204" pitchFamily="50" charset="-128"/>
                </a:rPr>
                <a:t>10/24</a:t>
              </a:r>
            </a:p>
          </p:txBody>
        </p:sp>
        <p:grpSp>
          <p:nvGrpSpPr>
            <p:cNvPr id="4" name="グループ化 3"/>
            <p:cNvGrpSpPr/>
            <p:nvPr/>
          </p:nvGrpSpPr>
          <p:grpSpPr>
            <a:xfrm>
              <a:off x="1969495" y="5852276"/>
              <a:ext cx="4548289" cy="909955"/>
              <a:chOff x="1969495" y="5852276"/>
              <a:chExt cx="4548289" cy="909955"/>
            </a:xfrm>
          </p:grpSpPr>
          <p:sp>
            <p:nvSpPr>
              <p:cNvPr id="14" name="テキスト ボックス 13">
                <a:extLst>
                  <a:ext uri="{FF2B5EF4-FFF2-40B4-BE49-F238E27FC236}">
                    <a16:creationId xmlns:a16="http://schemas.microsoft.com/office/drawing/2014/main" id="{34CF59F8-A367-4EC1-83BF-5D400B8A4CCC}"/>
                  </a:ext>
                </a:extLst>
              </p:cNvPr>
              <p:cNvSpPr txBox="1"/>
              <p:nvPr/>
            </p:nvSpPr>
            <p:spPr>
              <a:xfrm>
                <a:off x="3651134" y="5852276"/>
                <a:ext cx="1118680" cy="415498"/>
              </a:xfrm>
              <a:prstGeom prst="rect">
                <a:avLst/>
              </a:prstGeom>
              <a:noFill/>
              <a:ln>
                <a:noFill/>
              </a:ln>
            </p:spPr>
            <p:txBody>
              <a:bodyPr wrap="square" rtlCol="0">
                <a:spAutoFit/>
              </a:bodyPr>
              <a:lstStyle/>
              <a:p>
                <a:pPr marL="201221" indent="-201221" algn="ctr"/>
                <a:r>
                  <a:rPr lang="ja-JP" altLang="en-US" sz="700" dirty="0">
                    <a:latin typeface="Meiryo UI" panose="020B0604030504040204" pitchFamily="50" charset="-128"/>
                    <a:ea typeface="Meiryo UI" panose="020B0604030504040204" pitchFamily="50" charset="-128"/>
                  </a:rPr>
                  <a:t>大阪市</a:t>
                </a:r>
                <a:r>
                  <a:rPr lang="ja-JP" altLang="en-US" sz="700" dirty="0" smtClean="0">
                    <a:latin typeface="Meiryo UI" panose="020B0604030504040204" pitchFamily="50" charset="-128"/>
                    <a:ea typeface="Meiryo UI" panose="020B0604030504040204" pitchFamily="50" charset="-128"/>
                  </a:rPr>
                  <a:t>全域</a:t>
                </a:r>
                <a:endParaRPr lang="en-US" altLang="ja-JP" sz="700" dirty="0" smtClean="0">
                  <a:latin typeface="Meiryo UI" panose="020B0604030504040204" pitchFamily="50" charset="-128"/>
                  <a:ea typeface="Meiryo UI" panose="020B0604030504040204" pitchFamily="50" charset="-128"/>
                </a:endParaRPr>
              </a:p>
              <a:p>
                <a:pPr marL="201221" indent="-201221" algn="ctr"/>
                <a:r>
                  <a:rPr lang="ja-JP" altLang="en-US" sz="700" dirty="0" smtClean="0">
                    <a:latin typeface="Meiryo UI" panose="020B0604030504040204" pitchFamily="50" charset="-128"/>
                    <a:ea typeface="Meiryo UI" panose="020B0604030504040204" pitchFamily="50" charset="-128"/>
                  </a:rPr>
                  <a:t>時短</a:t>
                </a:r>
                <a:r>
                  <a:rPr lang="ja-JP" altLang="en-US" sz="700" dirty="0">
                    <a:latin typeface="Meiryo UI" panose="020B0604030504040204" pitchFamily="50" charset="-128"/>
                    <a:ea typeface="Meiryo UI" panose="020B0604030504040204" pitchFamily="50" charset="-128"/>
                  </a:rPr>
                  <a:t>要請</a:t>
                </a:r>
                <a:endParaRPr lang="en-US" altLang="ja-JP" sz="700" dirty="0">
                  <a:latin typeface="Meiryo UI" panose="020B0604030504040204" pitchFamily="50" charset="-128"/>
                  <a:ea typeface="Meiryo UI" panose="020B0604030504040204" pitchFamily="50" charset="-128"/>
                </a:endParaRPr>
              </a:p>
              <a:p>
                <a:pPr marL="201221" indent="-201221" algn="ctr"/>
                <a:r>
                  <a:rPr lang="en-US" altLang="ja-JP" sz="700" dirty="0">
                    <a:latin typeface="Meiryo UI" panose="020B0604030504040204" pitchFamily="50" charset="-128"/>
                    <a:ea typeface="Meiryo UI" panose="020B0604030504040204" pitchFamily="50" charset="-128"/>
                  </a:rPr>
                  <a:t>12/16</a:t>
                </a:r>
                <a:r>
                  <a:rPr lang="ja-JP" altLang="en-US" sz="700" dirty="0">
                    <a:latin typeface="Meiryo UI" panose="020B0604030504040204" pitchFamily="50" charset="-128"/>
                    <a:ea typeface="Meiryo UI" panose="020B0604030504040204" pitchFamily="50" charset="-128"/>
                  </a:rPr>
                  <a:t>～</a:t>
                </a:r>
                <a:r>
                  <a:rPr lang="en-US" altLang="ja-JP" sz="700" dirty="0">
                    <a:latin typeface="Meiryo UI" panose="020B0604030504040204" pitchFamily="50" charset="-128"/>
                    <a:ea typeface="Meiryo UI" panose="020B0604030504040204" pitchFamily="50" charset="-128"/>
                  </a:rPr>
                  <a:t>1/13</a:t>
                </a:r>
              </a:p>
            </p:txBody>
          </p:sp>
          <p:sp>
            <p:nvSpPr>
              <p:cNvPr id="16" name="左右矢印 15"/>
              <p:cNvSpPr/>
              <p:nvPr/>
            </p:nvSpPr>
            <p:spPr>
              <a:xfrm>
                <a:off x="2223476" y="6254041"/>
                <a:ext cx="327156" cy="108000"/>
              </a:xfrm>
              <a:prstGeom prst="leftRightArrow">
                <a:avLst/>
              </a:prstGeom>
              <a:solidFill>
                <a:srgbClr val="FF00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8" name="左右矢印 17"/>
              <p:cNvSpPr/>
              <p:nvPr/>
            </p:nvSpPr>
            <p:spPr>
              <a:xfrm>
                <a:off x="3092730" y="6254041"/>
                <a:ext cx="145403" cy="108000"/>
              </a:xfrm>
              <a:prstGeom prst="leftRightArrow">
                <a:avLst/>
              </a:prstGeom>
              <a:pattFill prst="pct70">
                <a:fgClr>
                  <a:srgbClr val="00B0F0"/>
                </a:fgClr>
                <a:bgClr>
                  <a:schemeClr val="bg1"/>
                </a:bgClr>
              </a:pattFill>
              <a:ln w="127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0" name="左右矢印 19"/>
              <p:cNvSpPr/>
              <p:nvPr/>
            </p:nvSpPr>
            <p:spPr>
              <a:xfrm>
                <a:off x="3928909" y="6259886"/>
                <a:ext cx="181753" cy="108000"/>
              </a:xfrm>
              <a:prstGeom prst="leftRightArrow">
                <a:avLst/>
              </a:prstGeom>
              <a:pattFill prst="pct70">
                <a:fgClr>
                  <a:srgbClr val="00B0F0"/>
                </a:fgClr>
                <a:bgClr>
                  <a:schemeClr val="bg1"/>
                </a:bgClr>
              </a:pattFill>
              <a:ln w="127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1" name="左右矢印 20"/>
              <p:cNvSpPr/>
              <p:nvPr/>
            </p:nvSpPr>
            <p:spPr>
              <a:xfrm>
                <a:off x="4110662" y="6254041"/>
                <a:ext cx="218104" cy="108000"/>
              </a:xfrm>
              <a:prstGeom prst="leftRightArrow">
                <a:avLst/>
              </a:prstGeom>
              <a:pattFill prst="pct70">
                <a:fgClr>
                  <a:srgbClr val="00B0F0"/>
                </a:fgClr>
                <a:bgClr>
                  <a:schemeClr val="bg1"/>
                </a:bgClr>
              </a:pattFill>
              <a:ln w="127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2" name="左右矢印 21"/>
              <p:cNvSpPr/>
              <p:nvPr/>
            </p:nvSpPr>
            <p:spPr>
              <a:xfrm>
                <a:off x="4328791" y="6252050"/>
                <a:ext cx="327156" cy="108000"/>
              </a:xfrm>
              <a:prstGeom prst="leftRightArrow">
                <a:avLst/>
              </a:prstGeom>
              <a:solidFill>
                <a:srgbClr val="FF00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3" name="テキスト ボックス 22">
                <a:extLst>
                  <a:ext uri="{FF2B5EF4-FFF2-40B4-BE49-F238E27FC236}">
                    <a16:creationId xmlns:a16="http://schemas.microsoft.com/office/drawing/2014/main" id="{34CF59F8-A367-4EC1-83BF-5D400B8A4CCC}"/>
                  </a:ext>
                </a:extLst>
              </p:cNvPr>
              <p:cNvSpPr txBox="1"/>
              <p:nvPr/>
            </p:nvSpPr>
            <p:spPr>
              <a:xfrm>
                <a:off x="1969495" y="6379533"/>
                <a:ext cx="889471" cy="307777"/>
              </a:xfrm>
              <a:prstGeom prst="rect">
                <a:avLst/>
              </a:prstGeom>
              <a:noFill/>
              <a:ln>
                <a:noFill/>
              </a:ln>
            </p:spPr>
            <p:txBody>
              <a:bodyPr wrap="square" rtlCol="0">
                <a:spAutoFit/>
              </a:bodyPr>
              <a:lstStyle/>
              <a:p>
                <a:pPr marL="201221" indent="-201221" algn="ctr"/>
                <a:r>
                  <a:rPr lang="ja-JP" altLang="en-US" sz="700" dirty="0">
                    <a:latin typeface="Meiryo UI" panose="020B0604030504040204" pitchFamily="50" charset="-128"/>
                    <a:ea typeface="Meiryo UI" panose="020B0604030504040204" pitchFamily="50" charset="-128"/>
                  </a:rPr>
                  <a:t>緊急事態宣言</a:t>
                </a:r>
                <a:endParaRPr lang="en-US" altLang="ja-JP" sz="700" dirty="0">
                  <a:latin typeface="Meiryo UI" panose="020B0604030504040204" pitchFamily="50" charset="-128"/>
                  <a:ea typeface="Meiryo UI" panose="020B0604030504040204" pitchFamily="50" charset="-128"/>
                </a:endParaRPr>
              </a:p>
              <a:p>
                <a:pPr marL="201221" indent="-201221" algn="ctr"/>
                <a:r>
                  <a:rPr lang="en-US" altLang="ja-JP" sz="700" dirty="0" smtClean="0">
                    <a:latin typeface="Meiryo UI" panose="020B0604030504040204" pitchFamily="50" charset="-128"/>
                    <a:ea typeface="Meiryo UI" panose="020B0604030504040204" pitchFamily="50" charset="-128"/>
                  </a:rPr>
                  <a:t>4/7</a:t>
                </a:r>
                <a:r>
                  <a:rPr lang="ja-JP" altLang="en-US" sz="700" dirty="0">
                    <a:latin typeface="Meiryo UI" panose="020B0604030504040204" pitchFamily="50" charset="-128"/>
                    <a:ea typeface="Meiryo UI" panose="020B0604030504040204" pitchFamily="50" charset="-128"/>
                  </a:rPr>
                  <a:t>～</a:t>
                </a:r>
                <a:r>
                  <a:rPr lang="en-US" altLang="ja-JP" sz="700" dirty="0" smtClean="0">
                    <a:latin typeface="Meiryo UI" panose="020B0604030504040204" pitchFamily="50" charset="-128"/>
                    <a:ea typeface="Meiryo UI" panose="020B0604030504040204" pitchFamily="50" charset="-128"/>
                  </a:rPr>
                  <a:t>5/21</a:t>
                </a:r>
                <a:endParaRPr lang="en-US" altLang="ja-JP" sz="700" dirty="0">
                  <a:latin typeface="Meiryo UI" panose="020B0604030504040204" pitchFamily="50" charset="-128"/>
                  <a:ea typeface="Meiryo UI" panose="020B0604030504040204" pitchFamily="50" charset="-128"/>
                </a:endParaRPr>
              </a:p>
            </p:txBody>
          </p:sp>
          <p:sp>
            <p:nvSpPr>
              <p:cNvPr id="24" name="テキスト ボックス 23">
                <a:extLst>
                  <a:ext uri="{FF2B5EF4-FFF2-40B4-BE49-F238E27FC236}">
                    <a16:creationId xmlns:a16="http://schemas.microsoft.com/office/drawing/2014/main" id="{34CF59F8-A367-4EC1-83BF-5D400B8A4CCC}"/>
                  </a:ext>
                </a:extLst>
              </p:cNvPr>
              <p:cNvSpPr txBox="1"/>
              <p:nvPr/>
            </p:nvSpPr>
            <p:spPr>
              <a:xfrm>
                <a:off x="2633653" y="6379533"/>
                <a:ext cx="1118680" cy="307777"/>
              </a:xfrm>
              <a:prstGeom prst="rect">
                <a:avLst/>
              </a:prstGeom>
              <a:noFill/>
              <a:ln>
                <a:noFill/>
              </a:ln>
            </p:spPr>
            <p:txBody>
              <a:bodyPr wrap="square" rtlCol="0">
                <a:spAutoFit/>
              </a:bodyPr>
              <a:lstStyle/>
              <a:p>
                <a:pPr marL="201221" indent="-201221" algn="ctr"/>
                <a:r>
                  <a:rPr lang="ja-JP" altLang="en-US" sz="700" dirty="0">
                    <a:latin typeface="Meiryo UI" panose="020B0604030504040204" pitchFamily="50" charset="-128"/>
                    <a:ea typeface="Meiryo UI" panose="020B0604030504040204" pitchFamily="50" charset="-128"/>
                  </a:rPr>
                  <a:t>ミナミ時短・休業要請</a:t>
                </a:r>
                <a:endParaRPr lang="en-US" altLang="ja-JP" sz="700" dirty="0">
                  <a:latin typeface="Meiryo UI" panose="020B0604030504040204" pitchFamily="50" charset="-128"/>
                  <a:ea typeface="Meiryo UI" panose="020B0604030504040204" pitchFamily="50" charset="-128"/>
                </a:endParaRPr>
              </a:p>
              <a:p>
                <a:pPr marL="201221" indent="-201221" algn="ctr"/>
                <a:r>
                  <a:rPr lang="en-US" altLang="ja-JP" sz="700" dirty="0">
                    <a:latin typeface="Meiryo UI" panose="020B0604030504040204" pitchFamily="50" charset="-128"/>
                    <a:ea typeface="Meiryo UI" panose="020B0604030504040204" pitchFamily="50" charset="-128"/>
                  </a:rPr>
                  <a:t>8/6</a:t>
                </a:r>
                <a:r>
                  <a:rPr lang="ja-JP" altLang="en-US" sz="700" dirty="0">
                    <a:latin typeface="Meiryo UI" panose="020B0604030504040204" pitchFamily="50" charset="-128"/>
                    <a:ea typeface="Meiryo UI" panose="020B0604030504040204" pitchFamily="50" charset="-128"/>
                  </a:rPr>
                  <a:t>～</a:t>
                </a:r>
                <a:r>
                  <a:rPr lang="en-US" altLang="ja-JP" sz="700" dirty="0">
                    <a:latin typeface="Meiryo UI" panose="020B0604030504040204" pitchFamily="50" charset="-128"/>
                    <a:ea typeface="Meiryo UI" panose="020B0604030504040204" pitchFamily="50" charset="-128"/>
                  </a:rPr>
                  <a:t>8/20</a:t>
                </a:r>
              </a:p>
            </p:txBody>
          </p:sp>
          <p:sp>
            <p:nvSpPr>
              <p:cNvPr id="25" name="テキスト ボックス 24">
                <a:extLst>
                  <a:ext uri="{FF2B5EF4-FFF2-40B4-BE49-F238E27FC236}">
                    <a16:creationId xmlns:a16="http://schemas.microsoft.com/office/drawing/2014/main" id="{34CF59F8-A367-4EC1-83BF-5D400B8A4CCC}"/>
                  </a:ext>
                </a:extLst>
              </p:cNvPr>
              <p:cNvSpPr txBox="1"/>
              <p:nvPr/>
            </p:nvSpPr>
            <p:spPr>
              <a:xfrm>
                <a:off x="3456277" y="6346733"/>
                <a:ext cx="1118680" cy="415498"/>
              </a:xfrm>
              <a:prstGeom prst="rect">
                <a:avLst/>
              </a:prstGeom>
              <a:noFill/>
              <a:ln>
                <a:noFill/>
              </a:ln>
            </p:spPr>
            <p:txBody>
              <a:bodyPr wrap="square" rtlCol="0">
                <a:spAutoFit/>
              </a:bodyPr>
              <a:lstStyle/>
              <a:p>
                <a:pPr marL="201221" indent="-201221" algn="ctr"/>
                <a:r>
                  <a:rPr lang="ja-JP" altLang="en-US" sz="700" dirty="0">
                    <a:latin typeface="Meiryo UI" panose="020B0604030504040204" pitchFamily="50" charset="-128"/>
                    <a:ea typeface="Meiryo UI" panose="020B0604030504040204" pitchFamily="50" charset="-128"/>
                  </a:rPr>
                  <a:t>キタ・ミナミ</a:t>
                </a:r>
                <a:endParaRPr lang="en-US" altLang="ja-JP" sz="700" dirty="0">
                  <a:latin typeface="Meiryo UI" panose="020B0604030504040204" pitchFamily="50" charset="-128"/>
                  <a:ea typeface="Meiryo UI" panose="020B0604030504040204" pitchFamily="50" charset="-128"/>
                </a:endParaRPr>
              </a:p>
              <a:p>
                <a:pPr marL="201221" indent="-201221" algn="ctr"/>
                <a:r>
                  <a:rPr lang="ja-JP" altLang="en-US" sz="700" dirty="0">
                    <a:latin typeface="Meiryo UI" panose="020B0604030504040204" pitchFamily="50" charset="-128"/>
                    <a:ea typeface="Meiryo UI" panose="020B0604030504040204" pitchFamily="50" charset="-128"/>
                  </a:rPr>
                  <a:t>時短要請</a:t>
                </a:r>
                <a:endParaRPr lang="en-US" altLang="ja-JP" sz="700" dirty="0">
                  <a:latin typeface="Meiryo UI" panose="020B0604030504040204" pitchFamily="50" charset="-128"/>
                  <a:ea typeface="Meiryo UI" panose="020B0604030504040204" pitchFamily="50" charset="-128"/>
                </a:endParaRPr>
              </a:p>
              <a:p>
                <a:pPr marL="201221" indent="-201221" algn="ctr"/>
                <a:r>
                  <a:rPr lang="en-US" altLang="ja-JP" sz="700" dirty="0">
                    <a:latin typeface="Meiryo UI" panose="020B0604030504040204" pitchFamily="50" charset="-128"/>
                    <a:ea typeface="Meiryo UI" panose="020B0604030504040204" pitchFamily="50" charset="-128"/>
                  </a:rPr>
                  <a:t>11/27</a:t>
                </a:r>
                <a:r>
                  <a:rPr lang="ja-JP" altLang="en-US" sz="700" dirty="0">
                    <a:latin typeface="Meiryo UI" panose="020B0604030504040204" pitchFamily="50" charset="-128"/>
                    <a:ea typeface="Meiryo UI" panose="020B0604030504040204" pitchFamily="50" charset="-128"/>
                  </a:rPr>
                  <a:t>～</a:t>
                </a:r>
                <a:r>
                  <a:rPr lang="en-US" altLang="ja-JP" sz="700" dirty="0">
                    <a:latin typeface="Meiryo UI" panose="020B0604030504040204" pitchFamily="50" charset="-128"/>
                    <a:ea typeface="Meiryo UI" panose="020B0604030504040204" pitchFamily="50" charset="-128"/>
                  </a:rPr>
                  <a:t>12/15</a:t>
                </a:r>
              </a:p>
            </p:txBody>
          </p:sp>
          <p:sp>
            <p:nvSpPr>
              <p:cNvPr id="27" name="テキスト ボックス 26">
                <a:extLst>
                  <a:ext uri="{FF2B5EF4-FFF2-40B4-BE49-F238E27FC236}">
                    <a16:creationId xmlns:a16="http://schemas.microsoft.com/office/drawing/2014/main" id="{34CF59F8-A367-4EC1-83BF-5D400B8A4CCC}"/>
                  </a:ext>
                </a:extLst>
              </p:cNvPr>
              <p:cNvSpPr txBox="1"/>
              <p:nvPr/>
            </p:nvSpPr>
            <p:spPr>
              <a:xfrm>
                <a:off x="4092139" y="6359183"/>
                <a:ext cx="889471" cy="307777"/>
              </a:xfrm>
              <a:prstGeom prst="rect">
                <a:avLst/>
              </a:prstGeom>
              <a:noFill/>
              <a:ln>
                <a:noFill/>
              </a:ln>
            </p:spPr>
            <p:txBody>
              <a:bodyPr wrap="square" rtlCol="0">
                <a:spAutoFit/>
              </a:bodyPr>
              <a:lstStyle/>
              <a:p>
                <a:pPr marL="201221" indent="-201221" algn="ctr"/>
                <a:r>
                  <a:rPr lang="ja-JP" altLang="en-US" sz="700" dirty="0">
                    <a:latin typeface="Meiryo UI" panose="020B0604030504040204" pitchFamily="50" charset="-128"/>
                    <a:ea typeface="Meiryo UI" panose="020B0604030504040204" pitchFamily="50" charset="-128"/>
                  </a:rPr>
                  <a:t>緊急事態宣言</a:t>
                </a:r>
                <a:endParaRPr lang="en-US" altLang="ja-JP" sz="700" dirty="0">
                  <a:latin typeface="Meiryo UI" panose="020B0604030504040204" pitchFamily="50" charset="-128"/>
                  <a:ea typeface="Meiryo UI" panose="020B0604030504040204" pitchFamily="50" charset="-128"/>
                </a:endParaRPr>
              </a:p>
              <a:p>
                <a:pPr marL="201221" indent="-201221" algn="ctr"/>
                <a:r>
                  <a:rPr lang="en-US" altLang="ja-JP" sz="700" dirty="0">
                    <a:latin typeface="Meiryo UI" panose="020B0604030504040204" pitchFamily="50" charset="-128"/>
                    <a:ea typeface="Meiryo UI" panose="020B0604030504040204" pitchFamily="50" charset="-128"/>
                  </a:rPr>
                  <a:t>1/14</a:t>
                </a:r>
                <a:r>
                  <a:rPr lang="ja-JP" altLang="en-US" sz="700" dirty="0">
                    <a:latin typeface="Meiryo UI" panose="020B0604030504040204" pitchFamily="50" charset="-128"/>
                    <a:ea typeface="Meiryo UI" panose="020B0604030504040204" pitchFamily="50" charset="-128"/>
                  </a:rPr>
                  <a:t>～</a:t>
                </a:r>
                <a:r>
                  <a:rPr lang="en-US" altLang="ja-JP" sz="700" dirty="0">
                    <a:latin typeface="Meiryo UI" panose="020B0604030504040204" pitchFamily="50" charset="-128"/>
                    <a:ea typeface="Meiryo UI" panose="020B0604030504040204" pitchFamily="50" charset="-128"/>
                  </a:rPr>
                  <a:t>2/28</a:t>
                </a:r>
              </a:p>
            </p:txBody>
          </p:sp>
          <p:sp>
            <p:nvSpPr>
              <p:cNvPr id="28" name="左右矢印 27"/>
              <p:cNvSpPr/>
              <p:nvPr/>
            </p:nvSpPr>
            <p:spPr>
              <a:xfrm>
                <a:off x="4674195" y="6254462"/>
                <a:ext cx="290805" cy="108000"/>
              </a:xfrm>
              <a:prstGeom prst="leftRightArrow">
                <a:avLst/>
              </a:prstGeom>
              <a:pattFill prst="pct70">
                <a:fgClr>
                  <a:srgbClr val="00B0F0"/>
                </a:fgClr>
                <a:bgClr>
                  <a:schemeClr val="bg1"/>
                </a:bgClr>
              </a:pattFill>
              <a:ln w="127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9" name="左右矢印 28"/>
              <p:cNvSpPr/>
              <p:nvPr/>
            </p:nvSpPr>
            <p:spPr>
              <a:xfrm>
                <a:off x="4983176" y="6252050"/>
                <a:ext cx="145403" cy="108000"/>
              </a:xfrm>
              <a:prstGeom prst="leftRightArrow">
                <a:avLst/>
              </a:prstGeom>
              <a:pattFill prst="smCheck">
                <a:fgClr>
                  <a:schemeClr val="accent6"/>
                </a:fgClr>
                <a:bgClr>
                  <a:schemeClr val="bg1"/>
                </a:bgClr>
              </a:patt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0" name="テキスト ボックス 29">
                <a:extLst>
                  <a:ext uri="{FF2B5EF4-FFF2-40B4-BE49-F238E27FC236}">
                    <a16:creationId xmlns:a16="http://schemas.microsoft.com/office/drawing/2014/main" id="{34CF59F8-A367-4EC1-83BF-5D400B8A4CCC}"/>
                  </a:ext>
                </a:extLst>
              </p:cNvPr>
              <p:cNvSpPr txBox="1"/>
              <p:nvPr/>
            </p:nvSpPr>
            <p:spPr>
              <a:xfrm>
                <a:off x="5074289" y="5959997"/>
                <a:ext cx="889471" cy="307777"/>
              </a:xfrm>
              <a:prstGeom prst="rect">
                <a:avLst/>
              </a:prstGeom>
              <a:noFill/>
              <a:ln>
                <a:noFill/>
              </a:ln>
            </p:spPr>
            <p:txBody>
              <a:bodyPr wrap="square" rtlCol="0">
                <a:spAutoFit/>
              </a:bodyPr>
              <a:lstStyle/>
              <a:p>
                <a:pPr marL="201221" indent="-201221" algn="ctr"/>
                <a:r>
                  <a:rPr lang="ja-JP" altLang="en-US" sz="700" dirty="0">
                    <a:latin typeface="Meiryo UI" panose="020B0604030504040204" pitchFamily="50" charset="-128"/>
                    <a:ea typeface="Meiryo UI" panose="020B0604030504040204" pitchFamily="50" charset="-128"/>
                  </a:rPr>
                  <a:t>緊急事態宣言</a:t>
                </a:r>
                <a:endParaRPr lang="en-US" altLang="ja-JP" sz="700" dirty="0">
                  <a:latin typeface="Meiryo UI" panose="020B0604030504040204" pitchFamily="50" charset="-128"/>
                  <a:ea typeface="Meiryo UI" panose="020B0604030504040204" pitchFamily="50" charset="-128"/>
                </a:endParaRPr>
              </a:p>
              <a:p>
                <a:pPr marL="201221" indent="-201221" algn="ctr"/>
                <a:r>
                  <a:rPr lang="en-US" altLang="ja-JP" sz="700" dirty="0">
                    <a:latin typeface="Meiryo UI" panose="020B0604030504040204" pitchFamily="50" charset="-128"/>
                    <a:ea typeface="Meiryo UI" panose="020B0604030504040204" pitchFamily="50" charset="-128"/>
                  </a:rPr>
                  <a:t>4/25</a:t>
                </a:r>
                <a:r>
                  <a:rPr lang="ja-JP" altLang="en-US" sz="700" dirty="0">
                    <a:latin typeface="Meiryo UI" panose="020B0604030504040204" pitchFamily="50" charset="-128"/>
                    <a:ea typeface="Meiryo UI" panose="020B0604030504040204" pitchFamily="50" charset="-128"/>
                  </a:rPr>
                  <a:t>～</a:t>
                </a:r>
                <a:r>
                  <a:rPr lang="en-US" altLang="ja-JP" sz="700" dirty="0">
                    <a:latin typeface="Meiryo UI" panose="020B0604030504040204" pitchFamily="50" charset="-128"/>
                    <a:ea typeface="Meiryo UI" panose="020B0604030504040204" pitchFamily="50" charset="-128"/>
                  </a:rPr>
                  <a:t>6/20</a:t>
                </a:r>
              </a:p>
            </p:txBody>
          </p:sp>
          <p:sp>
            <p:nvSpPr>
              <p:cNvPr id="31" name="テキスト ボックス 30">
                <a:extLst>
                  <a:ext uri="{FF2B5EF4-FFF2-40B4-BE49-F238E27FC236}">
                    <a16:creationId xmlns:a16="http://schemas.microsoft.com/office/drawing/2014/main" id="{34CF59F8-A367-4EC1-83BF-5D400B8A4CCC}"/>
                  </a:ext>
                </a:extLst>
              </p:cNvPr>
              <p:cNvSpPr txBox="1"/>
              <p:nvPr/>
            </p:nvSpPr>
            <p:spPr>
              <a:xfrm>
                <a:off x="4642015" y="6366108"/>
                <a:ext cx="889471" cy="307777"/>
              </a:xfrm>
              <a:prstGeom prst="rect">
                <a:avLst/>
              </a:prstGeom>
              <a:noFill/>
              <a:ln>
                <a:noFill/>
              </a:ln>
            </p:spPr>
            <p:txBody>
              <a:bodyPr wrap="square" rtlCol="0">
                <a:spAutoFit/>
              </a:bodyPr>
              <a:lstStyle/>
              <a:p>
                <a:pPr marL="201221" indent="-201221" algn="ctr"/>
                <a:r>
                  <a:rPr lang="ja-JP" altLang="en-US" sz="700" dirty="0">
                    <a:latin typeface="Meiryo UI" panose="020B0604030504040204" pitchFamily="50" charset="-128"/>
                    <a:ea typeface="Meiryo UI" panose="020B0604030504040204" pitchFamily="50" charset="-128"/>
                  </a:rPr>
                  <a:t>まん防措置</a:t>
                </a:r>
                <a:endParaRPr lang="en-US" altLang="ja-JP" sz="700" dirty="0">
                  <a:latin typeface="Meiryo UI" panose="020B0604030504040204" pitchFamily="50" charset="-128"/>
                  <a:ea typeface="Meiryo UI" panose="020B0604030504040204" pitchFamily="50" charset="-128"/>
                </a:endParaRPr>
              </a:p>
              <a:p>
                <a:pPr marL="201221" indent="-201221" algn="ctr"/>
                <a:r>
                  <a:rPr lang="en-US" altLang="ja-JP" sz="700" dirty="0">
                    <a:latin typeface="Meiryo UI" panose="020B0604030504040204" pitchFamily="50" charset="-128"/>
                    <a:ea typeface="Meiryo UI" panose="020B0604030504040204" pitchFamily="50" charset="-128"/>
                  </a:rPr>
                  <a:t>4/5</a:t>
                </a:r>
                <a:r>
                  <a:rPr lang="ja-JP" altLang="en-US" sz="700" dirty="0">
                    <a:latin typeface="Meiryo UI" panose="020B0604030504040204" pitchFamily="50" charset="-128"/>
                    <a:ea typeface="Meiryo UI" panose="020B0604030504040204" pitchFamily="50" charset="-128"/>
                  </a:rPr>
                  <a:t>～</a:t>
                </a:r>
                <a:r>
                  <a:rPr lang="en-US" altLang="ja-JP" sz="700" dirty="0">
                    <a:latin typeface="Meiryo UI" panose="020B0604030504040204" pitchFamily="50" charset="-128"/>
                    <a:ea typeface="Meiryo UI" panose="020B0604030504040204" pitchFamily="50" charset="-128"/>
                  </a:rPr>
                  <a:t>4/24</a:t>
                </a:r>
              </a:p>
            </p:txBody>
          </p:sp>
          <p:sp>
            <p:nvSpPr>
              <p:cNvPr id="32" name="テキスト ボックス 31">
                <a:extLst>
                  <a:ext uri="{FF2B5EF4-FFF2-40B4-BE49-F238E27FC236}">
                    <a16:creationId xmlns:a16="http://schemas.microsoft.com/office/drawing/2014/main" id="{34CF59F8-A367-4EC1-83BF-5D400B8A4CCC}"/>
                  </a:ext>
                </a:extLst>
              </p:cNvPr>
              <p:cNvSpPr txBox="1"/>
              <p:nvPr/>
            </p:nvSpPr>
            <p:spPr>
              <a:xfrm>
                <a:off x="5273212" y="6358102"/>
                <a:ext cx="889471" cy="307777"/>
              </a:xfrm>
              <a:prstGeom prst="rect">
                <a:avLst/>
              </a:prstGeom>
              <a:noFill/>
              <a:ln>
                <a:noFill/>
              </a:ln>
            </p:spPr>
            <p:txBody>
              <a:bodyPr wrap="square" rtlCol="0">
                <a:spAutoFit/>
              </a:bodyPr>
              <a:lstStyle/>
              <a:p>
                <a:pPr marL="201221" indent="-201221" algn="ctr"/>
                <a:r>
                  <a:rPr lang="ja-JP" altLang="en-US" sz="700" dirty="0">
                    <a:latin typeface="Meiryo UI" panose="020B0604030504040204" pitchFamily="50" charset="-128"/>
                    <a:ea typeface="Meiryo UI" panose="020B0604030504040204" pitchFamily="50" charset="-128"/>
                  </a:rPr>
                  <a:t>まん防措置</a:t>
                </a:r>
                <a:endParaRPr lang="en-US" altLang="ja-JP" sz="700" dirty="0">
                  <a:latin typeface="Meiryo UI" panose="020B0604030504040204" pitchFamily="50" charset="-128"/>
                  <a:ea typeface="Meiryo UI" panose="020B0604030504040204" pitchFamily="50" charset="-128"/>
                </a:endParaRPr>
              </a:p>
              <a:p>
                <a:pPr marL="201221" indent="-201221" algn="ctr"/>
                <a:r>
                  <a:rPr lang="en-US" altLang="ja-JP" sz="700" dirty="0">
                    <a:latin typeface="Meiryo UI" panose="020B0604030504040204" pitchFamily="50" charset="-128"/>
                    <a:ea typeface="Meiryo UI" panose="020B0604030504040204" pitchFamily="50" charset="-128"/>
                  </a:rPr>
                  <a:t>6/21</a:t>
                </a:r>
                <a:r>
                  <a:rPr lang="ja-JP" altLang="en-US" sz="700" dirty="0">
                    <a:latin typeface="Meiryo UI" panose="020B0604030504040204" pitchFamily="50" charset="-128"/>
                    <a:ea typeface="Meiryo UI" panose="020B0604030504040204" pitchFamily="50" charset="-128"/>
                  </a:rPr>
                  <a:t>～</a:t>
                </a:r>
                <a:r>
                  <a:rPr lang="en-US" altLang="ja-JP" sz="700" dirty="0">
                    <a:latin typeface="Meiryo UI" panose="020B0604030504040204" pitchFamily="50" charset="-128"/>
                    <a:ea typeface="Meiryo UI" panose="020B0604030504040204" pitchFamily="50" charset="-128"/>
                  </a:rPr>
                  <a:t>8/1</a:t>
                </a:r>
              </a:p>
            </p:txBody>
          </p:sp>
          <p:sp>
            <p:nvSpPr>
              <p:cNvPr id="33" name="左右矢印 32"/>
              <p:cNvSpPr/>
              <p:nvPr/>
            </p:nvSpPr>
            <p:spPr>
              <a:xfrm>
                <a:off x="5564851" y="6252050"/>
                <a:ext cx="254455" cy="108000"/>
              </a:xfrm>
              <a:prstGeom prst="leftRightArrow">
                <a:avLst/>
              </a:prstGeom>
              <a:pattFill prst="smCheck">
                <a:fgClr>
                  <a:schemeClr val="accent6"/>
                </a:fgClr>
                <a:bgClr>
                  <a:schemeClr val="bg1"/>
                </a:bgClr>
              </a:patt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4" name="テキスト ボックス 33">
                <a:extLst>
                  <a:ext uri="{FF2B5EF4-FFF2-40B4-BE49-F238E27FC236}">
                    <a16:creationId xmlns:a16="http://schemas.microsoft.com/office/drawing/2014/main" id="{34CF59F8-A367-4EC1-83BF-5D400B8A4CCC}"/>
                  </a:ext>
                </a:extLst>
              </p:cNvPr>
              <p:cNvSpPr txBox="1"/>
              <p:nvPr/>
            </p:nvSpPr>
            <p:spPr>
              <a:xfrm>
                <a:off x="5628313" y="5959023"/>
                <a:ext cx="889471" cy="307777"/>
              </a:xfrm>
              <a:prstGeom prst="rect">
                <a:avLst/>
              </a:prstGeom>
              <a:noFill/>
              <a:ln>
                <a:noFill/>
              </a:ln>
            </p:spPr>
            <p:txBody>
              <a:bodyPr wrap="square" rtlCol="0">
                <a:spAutoFit/>
              </a:bodyPr>
              <a:lstStyle/>
              <a:p>
                <a:pPr marL="201221" indent="-201221" algn="ctr"/>
                <a:r>
                  <a:rPr lang="ja-JP" altLang="en-US" sz="700" dirty="0">
                    <a:latin typeface="Meiryo UI" panose="020B0604030504040204" pitchFamily="50" charset="-128"/>
                    <a:ea typeface="Meiryo UI" panose="020B0604030504040204" pitchFamily="50" charset="-128"/>
                  </a:rPr>
                  <a:t>緊急事態宣言</a:t>
                </a:r>
                <a:endParaRPr lang="en-US" altLang="ja-JP" sz="700" dirty="0">
                  <a:latin typeface="Meiryo UI" panose="020B0604030504040204" pitchFamily="50" charset="-128"/>
                  <a:ea typeface="Meiryo UI" panose="020B0604030504040204" pitchFamily="50" charset="-128"/>
                </a:endParaRPr>
              </a:p>
              <a:p>
                <a:pPr marL="201221" indent="-201221" algn="ctr"/>
                <a:r>
                  <a:rPr lang="en-US" altLang="ja-JP" sz="700" dirty="0">
                    <a:latin typeface="Meiryo UI" panose="020B0604030504040204" pitchFamily="50" charset="-128"/>
                    <a:ea typeface="Meiryo UI" panose="020B0604030504040204" pitchFamily="50" charset="-128"/>
                  </a:rPr>
                  <a:t>8/2</a:t>
                </a:r>
                <a:r>
                  <a:rPr lang="ja-JP" altLang="en-US" sz="700" dirty="0">
                    <a:latin typeface="Meiryo UI" panose="020B0604030504040204" pitchFamily="50" charset="-128"/>
                    <a:ea typeface="Meiryo UI" panose="020B0604030504040204" pitchFamily="50" charset="-128"/>
                  </a:rPr>
                  <a:t>～</a:t>
                </a:r>
                <a:r>
                  <a:rPr lang="en-US" altLang="ja-JP" sz="700" dirty="0">
                    <a:latin typeface="Meiryo UI" panose="020B0604030504040204" pitchFamily="50" charset="-128"/>
                    <a:ea typeface="Meiryo UI" panose="020B0604030504040204" pitchFamily="50" charset="-128"/>
                  </a:rPr>
                  <a:t>9/30</a:t>
                </a:r>
              </a:p>
            </p:txBody>
          </p:sp>
          <p:sp>
            <p:nvSpPr>
              <p:cNvPr id="35" name="左右矢印 34"/>
              <p:cNvSpPr/>
              <p:nvPr/>
            </p:nvSpPr>
            <p:spPr>
              <a:xfrm>
                <a:off x="5837570" y="6252050"/>
                <a:ext cx="418033" cy="108000"/>
              </a:xfrm>
              <a:prstGeom prst="leftRightArrow">
                <a:avLst/>
              </a:prstGeom>
              <a:solidFill>
                <a:srgbClr val="FF00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8" name="左右矢印 37"/>
              <p:cNvSpPr/>
              <p:nvPr/>
            </p:nvSpPr>
            <p:spPr>
              <a:xfrm>
                <a:off x="6255620" y="6252050"/>
                <a:ext cx="218104" cy="108000"/>
              </a:xfrm>
              <a:prstGeom prst="leftRightArrow">
                <a:avLst/>
              </a:prstGeom>
              <a:pattFill prst="pct70">
                <a:fgClr>
                  <a:srgbClr val="00B0F0"/>
                </a:fgClr>
                <a:bgClr>
                  <a:schemeClr val="bg1"/>
                </a:bgClr>
              </a:pattFill>
              <a:ln w="127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0" name="左右矢印 39"/>
              <p:cNvSpPr/>
              <p:nvPr/>
            </p:nvSpPr>
            <p:spPr>
              <a:xfrm>
                <a:off x="5128595" y="6252050"/>
                <a:ext cx="436208" cy="108000"/>
              </a:xfrm>
              <a:prstGeom prst="leftRightArrow">
                <a:avLst/>
              </a:prstGeom>
              <a:solidFill>
                <a:srgbClr val="FF00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sp>
          <p:nvSpPr>
            <p:cNvPr id="41" name="テキスト ボックス 40">
              <a:extLst>
                <a:ext uri="{FF2B5EF4-FFF2-40B4-BE49-F238E27FC236}">
                  <a16:creationId xmlns:a16="http://schemas.microsoft.com/office/drawing/2014/main" id="{34CF59F8-A367-4EC1-83BF-5D400B8A4CCC}"/>
                </a:ext>
              </a:extLst>
            </p:cNvPr>
            <p:cNvSpPr txBox="1"/>
            <p:nvPr/>
          </p:nvSpPr>
          <p:spPr>
            <a:xfrm>
              <a:off x="4078758" y="5854035"/>
              <a:ext cx="1611563" cy="415498"/>
            </a:xfrm>
            <a:prstGeom prst="rect">
              <a:avLst/>
            </a:prstGeom>
            <a:noFill/>
            <a:ln>
              <a:noFill/>
            </a:ln>
          </p:spPr>
          <p:txBody>
            <a:bodyPr wrap="square" rtlCol="0">
              <a:spAutoFit/>
            </a:bodyPr>
            <a:lstStyle/>
            <a:p>
              <a:pPr marL="201221" indent="-201221" algn="ctr"/>
              <a:r>
                <a:rPr lang="ja-JP" altLang="en-US" sz="700" dirty="0">
                  <a:latin typeface="Meiryo UI" panose="020B0604030504040204" pitchFamily="50" charset="-128"/>
                  <a:ea typeface="Meiryo UI" panose="020B0604030504040204" pitchFamily="50" charset="-128"/>
                </a:rPr>
                <a:t>大阪市全域時短要請</a:t>
              </a:r>
              <a:endParaRPr lang="en-US" altLang="ja-JP" sz="700" dirty="0">
                <a:latin typeface="Meiryo UI" panose="020B0604030504040204" pitchFamily="50" charset="-128"/>
                <a:ea typeface="Meiryo UI" panose="020B0604030504040204" pitchFamily="50" charset="-128"/>
              </a:endParaRPr>
            </a:p>
            <a:p>
              <a:pPr marL="201221" indent="-201221" algn="ctr"/>
              <a:r>
                <a:rPr lang="en-US" altLang="ja-JP" sz="700" dirty="0">
                  <a:latin typeface="Meiryo UI" panose="020B0604030504040204" pitchFamily="50" charset="-128"/>
                  <a:ea typeface="Meiryo UI" panose="020B0604030504040204" pitchFamily="50" charset="-128"/>
                </a:rPr>
                <a:t>3/1</a:t>
              </a:r>
              <a:r>
                <a:rPr lang="ja-JP" altLang="en-US" sz="700" dirty="0">
                  <a:latin typeface="Meiryo UI" panose="020B0604030504040204" pitchFamily="50" charset="-128"/>
                  <a:ea typeface="Meiryo UI" panose="020B0604030504040204" pitchFamily="50" charset="-128"/>
                </a:rPr>
                <a:t>～</a:t>
              </a:r>
              <a:r>
                <a:rPr lang="en-US" altLang="ja-JP" sz="700" dirty="0">
                  <a:latin typeface="Meiryo UI" panose="020B0604030504040204" pitchFamily="50" charset="-128"/>
                  <a:ea typeface="Meiryo UI" panose="020B0604030504040204" pitchFamily="50" charset="-128"/>
                </a:rPr>
                <a:t>4/4</a:t>
              </a:r>
            </a:p>
            <a:p>
              <a:pPr marL="201221" indent="-201221" algn="ctr"/>
              <a:r>
                <a:rPr lang="ja-JP" altLang="en-US" sz="700" dirty="0">
                  <a:latin typeface="Meiryo UI" panose="020B0604030504040204" pitchFamily="50" charset="-128"/>
                  <a:ea typeface="Meiryo UI" panose="020B0604030504040204" pitchFamily="50" charset="-128"/>
                </a:rPr>
                <a:t>（</a:t>
              </a:r>
              <a:r>
                <a:rPr lang="en-US" altLang="ja-JP" sz="700" dirty="0">
                  <a:latin typeface="Meiryo UI" panose="020B0604030504040204" pitchFamily="50" charset="-128"/>
                  <a:ea typeface="Meiryo UI" panose="020B0604030504040204" pitchFamily="50" charset="-128"/>
                </a:rPr>
                <a:t>4/1</a:t>
              </a:r>
              <a:r>
                <a:rPr lang="ja-JP" altLang="en-US" sz="700" dirty="0">
                  <a:latin typeface="Meiryo UI" panose="020B0604030504040204" pitchFamily="50" charset="-128"/>
                  <a:ea typeface="Meiryo UI" panose="020B0604030504040204" pitchFamily="50" charset="-128"/>
                </a:rPr>
                <a:t>～</a:t>
              </a:r>
              <a:r>
                <a:rPr lang="en-US" altLang="ja-JP" sz="700" dirty="0">
                  <a:latin typeface="Meiryo UI" panose="020B0604030504040204" pitchFamily="50" charset="-128"/>
                  <a:ea typeface="Meiryo UI" panose="020B0604030504040204" pitchFamily="50" charset="-128"/>
                </a:rPr>
                <a:t>4/4</a:t>
              </a:r>
              <a:r>
                <a:rPr lang="ja-JP" altLang="en-US" sz="700" dirty="0">
                  <a:latin typeface="Meiryo UI" panose="020B0604030504040204" pitchFamily="50" charset="-128"/>
                  <a:ea typeface="Meiryo UI" panose="020B0604030504040204" pitchFamily="50" charset="-128"/>
                </a:rPr>
                <a:t>府全域）</a:t>
              </a:r>
              <a:endParaRPr lang="en-US" altLang="ja-JP" sz="700" dirty="0">
                <a:latin typeface="Meiryo UI" panose="020B0604030504040204" pitchFamily="50" charset="-128"/>
                <a:ea typeface="Meiryo UI" panose="020B0604030504040204" pitchFamily="50" charset="-128"/>
              </a:endParaRPr>
            </a:p>
          </p:txBody>
        </p:sp>
      </p:grpSp>
      <p:sp>
        <p:nvSpPr>
          <p:cNvPr id="43" name="テキスト ボックス 42">
            <a:extLst>
              <a:ext uri="{FF2B5EF4-FFF2-40B4-BE49-F238E27FC236}">
                <a16:creationId xmlns:a16="http://schemas.microsoft.com/office/drawing/2014/main" id="{1CDA0532-FCF3-48F1-804D-D89006267126}"/>
              </a:ext>
            </a:extLst>
          </p:cNvPr>
          <p:cNvSpPr txBox="1"/>
          <p:nvPr/>
        </p:nvSpPr>
        <p:spPr>
          <a:xfrm>
            <a:off x="7092280" y="4542995"/>
            <a:ext cx="1293218" cy="338554"/>
          </a:xfrm>
          <a:prstGeom prst="rect">
            <a:avLst/>
          </a:prstGeom>
          <a:solidFill>
            <a:schemeClr val="bg1"/>
          </a:solidFill>
          <a:ln>
            <a:solidFill>
              <a:schemeClr val="tx1"/>
            </a:solidFill>
          </a:ln>
        </p:spPr>
        <p:txBody>
          <a:bodyPr wrap="square" rtlCol="0">
            <a:spAutoFit/>
          </a:bodyPr>
          <a:lstStyle/>
          <a:p>
            <a:pPr lvl="0" algn="ctr" defTabSz="742950">
              <a:defRPr/>
            </a:pPr>
            <a:r>
              <a:rPr lang="en-US" altLang="ja-JP" sz="800" noProof="0" dirty="0" smtClean="0">
                <a:solidFill>
                  <a:prstClr val="black"/>
                </a:solidFill>
                <a:latin typeface="Meiryo UI" panose="020B0604030504040204" pitchFamily="50" charset="-128"/>
                <a:ea typeface="Meiryo UI" panose="020B0604030504040204" pitchFamily="50" charset="-128"/>
              </a:rPr>
              <a:t>11</a:t>
            </a:r>
            <a:r>
              <a:rPr lang="ja-JP" altLang="en-US" sz="800" noProof="0" dirty="0" smtClean="0">
                <a:solidFill>
                  <a:prstClr val="black"/>
                </a:solidFill>
                <a:latin typeface="Meiryo UI" panose="020B0604030504040204" pitchFamily="50" charset="-128"/>
                <a:ea typeface="Meiryo UI" panose="020B0604030504040204" pitchFamily="50" charset="-128"/>
              </a:rPr>
              <a:t>月</a:t>
            </a:r>
            <a:r>
              <a:rPr lang="ja-JP" altLang="en-US" sz="800" noProof="0" dirty="0">
                <a:solidFill>
                  <a:prstClr val="black"/>
                </a:solidFill>
                <a:latin typeface="Meiryo UI" panose="020B0604030504040204" pitchFamily="50" charset="-128"/>
                <a:ea typeface="Meiryo UI" panose="020B0604030504040204" pitchFamily="50" charset="-128"/>
              </a:rPr>
              <a:t>の全体客室稼働率</a:t>
            </a:r>
            <a:endParaRPr lang="en-US" altLang="ja-JP" sz="800" noProof="0" dirty="0">
              <a:solidFill>
                <a:prstClr val="black"/>
              </a:solidFill>
              <a:latin typeface="Meiryo UI" panose="020B0604030504040204" pitchFamily="50" charset="-128"/>
              <a:ea typeface="Meiryo UI" panose="020B0604030504040204" pitchFamily="50" charset="-128"/>
            </a:endParaRPr>
          </a:p>
          <a:p>
            <a:pPr lvl="0" algn="ctr" defTabSz="742950">
              <a:defRPr/>
            </a:pPr>
            <a:r>
              <a:rPr lang="en-US" altLang="ja-JP" sz="800" noProof="0" dirty="0" smtClean="0">
                <a:solidFill>
                  <a:prstClr val="black"/>
                </a:solidFill>
                <a:latin typeface="Meiryo UI" panose="020B0604030504040204" pitchFamily="50" charset="-128"/>
                <a:ea typeface="Meiryo UI" panose="020B0604030504040204" pitchFamily="50" charset="-128"/>
              </a:rPr>
              <a:t>61.2</a:t>
            </a:r>
            <a:r>
              <a:rPr lang="ja-JP" altLang="en-US" sz="800" noProof="0" dirty="0" smtClean="0">
                <a:solidFill>
                  <a:prstClr val="black"/>
                </a:solidFill>
                <a:latin typeface="Meiryo UI" panose="020B0604030504040204" pitchFamily="50" charset="-128"/>
                <a:ea typeface="Meiryo UI" panose="020B0604030504040204" pitchFamily="50" charset="-128"/>
              </a:rPr>
              <a:t>％ </a:t>
            </a:r>
            <a:r>
              <a:rPr kumimoji="1" lang="ja-JP" altLang="en-US" sz="80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rPr>
              <a:t>全国</a:t>
            </a:r>
            <a:r>
              <a:rPr lang="en-US" altLang="ja-JP" sz="800" dirty="0">
                <a:solidFill>
                  <a:prstClr val="black"/>
                </a:solidFill>
                <a:latin typeface="Meiryo UI" panose="020B0604030504040204" pitchFamily="50" charset="-128"/>
                <a:ea typeface="Meiryo UI" panose="020B0604030504040204" pitchFamily="50" charset="-128"/>
              </a:rPr>
              <a:t>11</a:t>
            </a:r>
            <a:r>
              <a:rPr kumimoji="1" lang="ja-JP" altLang="en-US" sz="80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rPr>
              <a:t>位</a:t>
            </a:r>
            <a:endParaRPr kumimoji="1" lang="ja-JP" altLang="en-US" sz="80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46" name="左右矢印 45"/>
          <p:cNvSpPr/>
          <p:nvPr/>
        </p:nvSpPr>
        <p:spPr>
          <a:xfrm>
            <a:off x="6516216" y="2307282"/>
            <a:ext cx="468000" cy="108000"/>
          </a:xfrm>
          <a:prstGeom prst="leftRightArrow">
            <a:avLst/>
          </a:prstGeom>
          <a:pattFill prst="smCheck">
            <a:fgClr>
              <a:schemeClr val="accent6"/>
            </a:fgClr>
            <a:bgClr>
              <a:schemeClr val="bg1"/>
            </a:bgClr>
          </a:patt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7" name="テキスト ボックス 46">
            <a:extLst>
              <a:ext uri="{FF2B5EF4-FFF2-40B4-BE49-F238E27FC236}">
                <a16:creationId xmlns:a16="http://schemas.microsoft.com/office/drawing/2014/main" id="{34CF59F8-A367-4EC1-83BF-5D400B8A4CCC}"/>
              </a:ext>
            </a:extLst>
          </p:cNvPr>
          <p:cNvSpPr txBox="1"/>
          <p:nvPr/>
        </p:nvSpPr>
        <p:spPr>
          <a:xfrm>
            <a:off x="6272431" y="2027490"/>
            <a:ext cx="880890" cy="307777"/>
          </a:xfrm>
          <a:prstGeom prst="rect">
            <a:avLst/>
          </a:prstGeom>
          <a:noFill/>
          <a:ln>
            <a:noFill/>
          </a:ln>
        </p:spPr>
        <p:txBody>
          <a:bodyPr wrap="square" rtlCol="0">
            <a:spAutoFit/>
          </a:bodyPr>
          <a:lstStyle/>
          <a:p>
            <a:pPr marL="201221" indent="-201221" algn="ctr"/>
            <a:r>
              <a:rPr lang="ja-JP" altLang="en-US" sz="700" dirty="0">
                <a:latin typeface="Meiryo UI" panose="020B0604030504040204" pitchFamily="50" charset="-128"/>
                <a:ea typeface="Meiryo UI" panose="020B0604030504040204" pitchFamily="50" charset="-128"/>
              </a:rPr>
              <a:t>まん防措置</a:t>
            </a:r>
            <a:endParaRPr lang="en-US" altLang="ja-JP" sz="700" dirty="0">
              <a:latin typeface="Meiryo UI" panose="020B0604030504040204" pitchFamily="50" charset="-128"/>
              <a:ea typeface="Meiryo UI" panose="020B0604030504040204" pitchFamily="50" charset="-128"/>
            </a:endParaRPr>
          </a:p>
          <a:p>
            <a:pPr marL="201221" indent="-201221" algn="ctr"/>
            <a:r>
              <a:rPr lang="en-US" altLang="ja-JP" sz="700" dirty="0" smtClean="0">
                <a:latin typeface="Meiryo UI" panose="020B0604030504040204" pitchFamily="50" charset="-128"/>
                <a:ea typeface="Meiryo UI" panose="020B0604030504040204" pitchFamily="50" charset="-128"/>
              </a:rPr>
              <a:t>1/27</a:t>
            </a:r>
            <a:r>
              <a:rPr lang="ja-JP" altLang="en-US" sz="700" dirty="0" smtClean="0">
                <a:latin typeface="Meiryo UI" panose="020B0604030504040204" pitchFamily="50" charset="-128"/>
                <a:ea typeface="Meiryo UI" panose="020B0604030504040204" pitchFamily="50" charset="-128"/>
              </a:rPr>
              <a:t>～</a:t>
            </a:r>
            <a:r>
              <a:rPr lang="en-US" altLang="ja-JP" sz="700" dirty="0" smtClean="0">
                <a:latin typeface="Meiryo UI" panose="020B0604030504040204" pitchFamily="50" charset="-128"/>
                <a:ea typeface="Meiryo UI" panose="020B0604030504040204" pitchFamily="50" charset="-128"/>
              </a:rPr>
              <a:t>3/21</a:t>
            </a:r>
            <a:endParaRPr lang="en-US" altLang="ja-JP" sz="700" dirty="0">
              <a:latin typeface="Meiryo UI" panose="020B0604030504040204" pitchFamily="50" charset="-128"/>
              <a:ea typeface="Meiryo UI" panose="020B0604030504040204" pitchFamily="50" charset="-128"/>
            </a:endParaRPr>
          </a:p>
        </p:txBody>
      </p:sp>
      <p:sp>
        <p:nvSpPr>
          <p:cNvPr id="2" name="スライド番号プレースホルダー 1"/>
          <p:cNvSpPr>
            <a:spLocks noGrp="1"/>
          </p:cNvSpPr>
          <p:nvPr>
            <p:ph type="sldNum" sz="quarter" idx="12"/>
          </p:nvPr>
        </p:nvSpPr>
        <p:spPr/>
        <p:txBody>
          <a:bodyPr/>
          <a:lstStyle/>
          <a:p>
            <a:fld id="{D2D8002D-B5B0-4BAC-B1F6-782DDCCE6D9C}" type="slidenum">
              <a:rPr lang="ja-JP" altLang="en-US" smtClean="0"/>
              <a:pPr/>
              <a:t>4</a:t>
            </a:fld>
            <a:endParaRPr lang="ja-JP" altLang="en-US" dirty="0"/>
          </a:p>
        </p:txBody>
      </p:sp>
      <p:sp>
        <p:nvSpPr>
          <p:cNvPr id="42" name="テキスト ボックス 42">
            <a:extLst>
              <a:ext uri="{FF2B5EF4-FFF2-40B4-BE49-F238E27FC236}">
                <a16:creationId xmlns:a16="http://schemas.microsoft.com/office/drawing/2014/main" id="{1CDA0532-FCF3-48F1-804D-D89006267126}"/>
              </a:ext>
            </a:extLst>
          </p:cNvPr>
          <p:cNvSpPr txBox="1"/>
          <p:nvPr/>
        </p:nvSpPr>
        <p:spPr>
          <a:xfrm>
            <a:off x="7380312" y="1637116"/>
            <a:ext cx="1579992" cy="584775"/>
          </a:xfrm>
          <a:prstGeom prst="rect">
            <a:avLst/>
          </a:prstGeom>
          <a:solidFill>
            <a:schemeClr val="bg1"/>
          </a:solidFill>
          <a:ln>
            <a:solidFill>
              <a:schemeClr val="tx1"/>
            </a:solid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lvl="0" algn="ctr" defTabSz="742950">
              <a:defRPr/>
            </a:pPr>
            <a:r>
              <a:rPr lang="en-US" altLang="ja-JP" sz="800" noProof="0" dirty="0" smtClean="0">
                <a:solidFill>
                  <a:prstClr val="black"/>
                </a:solidFill>
                <a:latin typeface="Meiryo UI" panose="020B0604030504040204" pitchFamily="50" charset="-128"/>
                <a:ea typeface="Meiryo UI" panose="020B0604030504040204" pitchFamily="50" charset="-128"/>
              </a:rPr>
              <a:t>11</a:t>
            </a:r>
            <a:r>
              <a:rPr lang="ja-JP" altLang="en-US" sz="800" noProof="0" dirty="0" smtClean="0">
                <a:solidFill>
                  <a:prstClr val="black"/>
                </a:solidFill>
                <a:latin typeface="Meiryo UI" panose="020B0604030504040204" pitchFamily="50" charset="-128"/>
                <a:ea typeface="Meiryo UI" panose="020B0604030504040204" pitchFamily="50" charset="-128"/>
              </a:rPr>
              <a:t>月の</a:t>
            </a:r>
            <a:r>
              <a:rPr lang="ja-JP" altLang="en-US" sz="800" dirty="0" smtClean="0">
                <a:solidFill>
                  <a:prstClr val="black"/>
                </a:solidFill>
                <a:latin typeface="Meiryo UI" panose="020B0604030504040204" pitchFamily="50" charset="-128"/>
                <a:ea typeface="Meiryo UI" panose="020B0604030504040204" pitchFamily="50" charset="-128"/>
              </a:rPr>
              <a:t>延べ宿泊者数</a:t>
            </a:r>
            <a:endParaRPr lang="en-US" altLang="ja-JP" sz="800" noProof="0" dirty="0">
              <a:solidFill>
                <a:prstClr val="black"/>
              </a:solidFill>
              <a:latin typeface="Meiryo UI" panose="020B0604030504040204" pitchFamily="50" charset="-128"/>
              <a:ea typeface="Meiryo UI" panose="020B0604030504040204" pitchFamily="50" charset="-128"/>
            </a:endParaRPr>
          </a:p>
          <a:p>
            <a:pPr lvl="0" algn="ctr" defTabSz="742950">
              <a:defRPr/>
            </a:pPr>
            <a:r>
              <a:rPr kumimoji="1" lang="en-US" altLang="ja-JP" sz="80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rPr>
              <a:t>3,522,800</a:t>
            </a:r>
            <a:r>
              <a:rPr kumimoji="1" lang="ja-JP" altLang="en-US" sz="80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rPr>
              <a:t>人泊</a:t>
            </a:r>
            <a:endParaRPr kumimoji="1" lang="en-US" altLang="ja-JP" sz="80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endParaRPr>
          </a:p>
          <a:p>
            <a:pPr lvl="0" algn="ctr" defTabSz="742950">
              <a:defRPr/>
            </a:pPr>
            <a:r>
              <a:rPr lang="ja-JP" altLang="en-US" sz="800" dirty="0" smtClean="0">
                <a:solidFill>
                  <a:prstClr val="black"/>
                </a:solidFill>
                <a:latin typeface="Meiryo UI" panose="020B0604030504040204" pitchFamily="50" charset="-128"/>
                <a:ea typeface="Meiryo UI" panose="020B0604030504040204" pitchFamily="50" charset="-128"/>
              </a:rPr>
              <a:t>日本人：</a:t>
            </a:r>
            <a:r>
              <a:rPr lang="en-US" altLang="ja-JP" sz="800" dirty="0" smtClean="0">
                <a:solidFill>
                  <a:prstClr val="black"/>
                </a:solidFill>
                <a:latin typeface="Meiryo UI" panose="020B0604030504040204" pitchFamily="50" charset="-128"/>
                <a:ea typeface="Meiryo UI" panose="020B0604030504040204" pitchFamily="50" charset="-128"/>
              </a:rPr>
              <a:t>2,925,950</a:t>
            </a:r>
            <a:r>
              <a:rPr lang="ja-JP" altLang="en-US" sz="800" dirty="0" smtClean="0">
                <a:solidFill>
                  <a:prstClr val="black"/>
                </a:solidFill>
                <a:latin typeface="Meiryo UI" panose="020B0604030504040204" pitchFamily="50" charset="-128"/>
                <a:ea typeface="Meiryo UI" panose="020B0604030504040204" pitchFamily="50" charset="-128"/>
              </a:rPr>
              <a:t>人泊</a:t>
            </a:r>
            <a:endParaRPr lang="en-US" altLang="ja-JP" sz="800" dirty="0" smtClean="0">
              <a:solidFill>
                <a:prstClr val="black"/>
              </a:solidFill>
              <a:latin typeface="Meiryo UI" panose="020B0604030504040204" pitchFamily="50" charset="-128"/>
              <a:ea typeface="Meiryo UI" panose="020B0604030504040204" pitchFamily="50" charset="-128"/>
            </a:endParaRPr>
          </a:p>
          <a:p>
            <a:pPr lvl="0" algn="ctr" defTabSz="742950">
              <a:defRPr/>
            </a:pPr>
            <a:r>
              <a:rPr kumimoji="1" lang="ja-JP" altLang="en-US" sz="80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rPr>
              <a:t>外国人：   </a:t>
            </a:r>
            <a:r>
              <a:rPr kumimoji="1" lang="en-US" altLang="ja-JP" sz="80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rPr>
              <a:t>596,850</a:t>
            </a:r>
            <a:r>
              <a:rPr kumimoji="1" lang="ja-JP" altLang="en-US" sz="80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rPr>
              <a:t>人泊</a:t>
            </a:r>
            <a:endParaRPr kumimoji="1" lang="ja-JP" altLang="en-US" sz="80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48" name="大かっこ 47"/>
          <p:cNvSpPr/>
          <p:nvPr/>
        </p:nvSpPr>
        <p:spPr>
          <a:xfrm>
            <a:off x="7497346" y="1918682"/>
            <a:ext cx="1320036" cy="274469"/>
          </a:xfrm>
          <a:prstGeom prst="bracketPair">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Tree>
    <p:extLst>
      <p:ext uri="{BB962C8B-B14F-4D97-AF65-F5344CB8AC3E}">
        <p14:creationId xmlns:p14="http://schemas.microsoft.com/office/powerpoint/2010/main" val="25440369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グラフ 17"/>
          <p:cNvGraphicFramePr>
            <a:graphicFrameLocks/>
          </p:cNvGraphicFramePr>
          <p:nvPr>
            <p:extLst>
              <p:ext uri="{D42A27DB-BD31-4B8C-83A1-F6EECF244321}">
                <p14:modId xmlns:p14="http://schemas.microsoft.com/office/powerpoint/2010/main" val="3819065203"/>
              </p:ext>
            </p:extLst>
          </p:nvPr>
        </p:nvGraphicFramePr>
        <p:xfrm>
          <a:off x="360585" y="1781310"/>
          <a:ext cx="8722185" cy="222491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0" name="グラフ 19"/>
          <p:cNvGraphicFramePr>
            <a:graphicFrameLocks/>
          </p:cNvGraphicFramePr>
          <p:nvPr>
            <p:extLst>
              <p:ext uri="{D42A27DB-BD31-4B8C-83A1-F6EECF244321}">
                <p14:modId xmlns:p14="http://schemas.microsoft.com/office/powerpoint/2010/main" val="274491666"/>
              </p:ext>
            </p:extLst>
          </p:nvPr>
        </p:nvGraphicFramePr>
        <p:xfrm>
          <a:off x="342826" y="4324505"/>
          <a:ext cx="8647200" cy="2240219"/>
        </p:xfrm>
        <a:graphic>
          <a:graphicData uri="http://schemas.openxmlformats.org/drawingml/2006/chart">
            <c:chart xmlns:c="http://schemas.openxmlformats.org/drawingml/2006/chart" xmlns:r="http://schemas.openxmlformats.org/officeDocument/2006/relationships" r:id="rId4"/>
          </a:graphicData>
        </a:graphic>
      </p:graphicFrame>
      <p:sp>
        <p:nvSpPr>
          <p:cNvPr id="7" name="角丸四角形 6"/>
          <p:cNvSpPr/>
          <p:nvPr/>
        </p:nvSpPr>
        <p:spPr>
          <a:xfrm>
            <a:off x="45095" y="44624"/>
            <a:ext cx="8417178" cy="619125"/>
          </a:xfrm>
          <a:prstGeom prst="roundRect">
            <a:avLst>
              <a:gd name="adj" fmla="val 1282"/>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r>
              <a:rPr lang="ja-JP" altLang="en-US" sz="2000" b="1" kern="100" dirty="0">
                <a:solidFill>
                  <a:schemeClr val="tx1"/>
                </a:solidFill>
                <a:ea typeface="Meiryo UI" panose="020B0604030504040204" pitchFamily="50" charset="-128"/>
                <a:cs typeface="Times New Roman" panose="02020603050405020304" pitchFamily="18" charset="0"/>
              </a:rPr>
              <a:t>　インバウンドの状況（全国・関西空港）</a:t>
            </a:r>
            <a:endParaRPr lang="ja-JP" altLang="ja-JP" sz="2000" kern="100" dirty="0">
              <a:solidFill>
                <a:schemeClr val="tx1"/>
              </a:solidFill>
              <a:ea typeface="游明朝" panose="02020400000000000000" pitchFamily="18" charset="-128"/>
              <a:cs typeface="Times New Roman" panose="02020603050405020304" pitchFamily="18" charset="0"/>
            </a:endParaRPr>
          </a:p>
        </p:txBody>
      </p:sp>
      <p:sp>
        <p:nvSpPr>
          <p:cNvPr id="37" name="テキスト ボックス 36"/>
          <p:cNvSpPr txBox="1"/>
          <p:nvPr/>
        </p:nvSpPr>
        <p:spPr>
          <a:xfrm>
            <a:off x="83224" y="602685"/>
            <a:ext cx="8953272" cy="954107"/>
          </a:xfrm>
          <a:prstGeom prst="rect">
            <a:avLst/>
          </a:prstGeom>
          <a:noFill/>
          <a:ln>
            <a:noFill/>
          </a:ln>
        </p:spPr>
        <p:txBody>
          <a:bodyPr wrap="square" rtlCol="0">
            <a:spAutoFit/>
          </a:bodyPr>
          <a:lstStyle/>
          <a:p>
            <a:pPr marL="285750" indent="-285750">
              <a:buFont typeface="Wingdings" panose="05000000000000000000" pitchFamily="2" charset="2"/>
              <a:buChar char="Ø"/>
            </a:pPr>
            <a:r>
              <a:rPr lang="ja-JP" altLang="en-US" sz="1400" dirty="0">
                <a:latin typeface="Meiryo UI" panose="020B0604030504040204" pitchFamily="50" charset="-128"/>
                <a:ea typeface="Meiryo UI" panose="020B0604030504040204" pitchFamily="50" charset="-128"/>
              </a:rPr>
              <a:t>外国人旅行者数及び関西空港外国人入国者数は、新型コロナウイルス感染症拡大に伴う入国規制の影響により激減。</a:t>
            </a:r>
            <a:endParaRPr lang="en-US" altLang="ja-JP" sz="1400" dirty="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Ø"/>
            </a:pPr>
            <a:r>
              <a:rPr lang="ja-JP" altLang="en-US" sz="1400" dirty="0">
                <a:latin typeface="Meiryo UI" panose="020B0604030504040204" pitchFamily="50" charset="-128"/>
                <a:ea typeface="Meiryo UI" panose="020B0604030504040204" pitchFamily="50" charset="-128"/>
              </a:rPr>
              <a:t>国際的な移動の制約が続き、</a:t>
            </a:r>
            <a:r>
              <a:rPr lang="en-US" altLang="ja-JP" sz="1400" dirty="0">
                <a:latin typeface="Meiryo UI" panose="020B0604030504040204" pitchFamily="50" charset="-128"/>
                <a:ea typeface="Meiryo UI" panose="020B0604030504040204" pitchFamily="50" charset="-128"/>
              </a:rPr>
              <a:t>2020</a:t>
            </a:r>
            <a:r>
              <a:rPr lang="ja-JP" altLang="en-US" sz="1400" dirty="0">
                <a:latin typeface="Meiryo UI" panose="020B0604030504040204" pitchFamily="50" charset="-128"/>
                <a:ea typeface="Meiryo UI" panose="020B0604030504040204" pitchFamily="50" charset="-128"/>
              </a:rPr>
              <a:t>年</a:t>
            </a:r>
            <a:r>
              <a:rPr lang="en-US" altLang="ja-JP" sz="1400" dirty="0">
                <a:latin typeface="Meiryo UI" panose="020B0604030504040204" pitchFamily="50" charset="-128"/>
                <a:ea typeface="Meiryo UI" panose="020B0604030504040204" pitchFamily="50" charset="-128"/>
              </a:rPr>
              <a:t>4</a:t>
            </a:r>
            <a:r>
              <a:rPr lang="ja-JP" altLang="en-US" sz="1400" dirty="0">
                <a:latin typeface="Meiryo UI" panose="020B0604030504040204" pitchFamily="50" charset="-128"/>
                <a:ea typeface="Meiryo UI" panose="020B0604030504040204" pitchFamily="50" charset="-128"/>
              </a:rPr>
              <a:t>月以降、インバウンド需要がほぼ消失</a:t>
            </a:r>
            <a:r>
              <a:rPr lang="ja-JP" altLang="en-US" sz="1400" dirty="0" smtClean="0">
                <a:latin typeface="Meiryo UI" panose="020B0604030504040204" pitchFamily="50" charset="-128"/>
                <a:ea typeface="Meiryo UI" panose="020B0604030504040204" pitchFamily="50" charset="-128"/>
              </a:rPr>
              <a:t>。</a:t>
            </a:r>
            <a:endParaRPr lang="en-US" altLang="ja-JP" sz="1400" dirty="0" smtClean="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Ø"/>
            </a:pPr>
            <a:r>
              <a:rPr lang="en-US" altLang="ja-JP" sz="1400" dirty="0" smtClean="0">
                <a:latin typeface="Meiryo UI" panose="020B0604030504040204" pitchFamily="50" charset="-128"/>
                <a:ea typeface="Meiryo UI" panose="020B0604030504040204" pitchFamily="50" charset="-128"/>
              </a:rPr>
              <a:t>2022</a:t>
            </a:r>
            <a:r>
              <a:rPr lang="ja-JP" altLang="en-US" sz="1400" dirty="0" smtClean="0">
                <a:latin typeface="Meiryo UI" panose="020B0604030504040204" pitchFamily="50" charset="-128"/>
                <a:ea typeface="Meiryo UI" panose="020B0604030504040204" pitchFamily="50" charset="-128"/>
              </a:rPr>
              <a:t>年</a:t>
            </a:r>
            <a:r>
              <a:rPr lang="en-US" altLang="ja-JP" sz="1400" dirty="0" smtClean="0">
                <a:latin typeface="Meiryo UI" panose="020B0604030504040204" pitchFamily="50" charset="-128"/>
                <a:ea typeface="Meiryo UI" panose="020B0604030504040204" pitchFamily="50" charset="-128"/>
              </a:rPr>
              <a:t>6</a:t>
            </a:r>
            <a:r>
              <a:rPr lang="ja-JP" altLang="en-US" sz="1400" dirty="0">
                <a:latin typeface="Meiryo UI" panose="020B0604030504040204" pitchFamily="50" charset="-128"/>
                <a:ea typeface="Meiryo UI" panose="020B0604030504040204" pitchFamily="50" charset="-128"/>
              </a:rPr>
              <a:t>月から外国人観光客の</a:t>
            </a:r>
            <a:r>
              <a:rPr lang="ja-JP" altLang="en-US" sz="1400" dirty="0" smtClean="0">
                <a:latin typeface="Meiryo UI" panose="020B0604030504040204" pitchFamily="50" charset="-128"/>
                <a:ea typeface="Meiryo UI" panose="020B0604030504040204" pitchFamily="50" charset="-128"/>
              </a:rPr>
              <a:t>受入が一部再開され、</a:t>
            </a:r>
            <a:r>
              <a:rPr lang="en-US" altLang="ja-JP" sz="1400" dirty="0" smtClean="0">
                <a:latin typeface="Meiryo UI" panose="020B0604030504040204" pitchFamily="50" charset="-128"/>
                <a:ea typeface="Meiryo UI" panose="020B0604030504040204" pitchFamily="50" charset="-128"/>
              </a:rPr>
              <a:t>2022</a:t>
            </a:r>
            <a:r>
              <a:rPr lang="ja-JP" altLang="en-US" sz="1400" dirty="0" smtClean="0">
                <a:latin typeface="Meiryo UI" panose="020B0604030504040204" pitchFamily="50" charset="-128"/>
                <a:ea typeface="Meiryo UI" panose="020B0604030504040204" pitchFamily="50" charset="-128"/>
              </a:rPr>
              <a:t>年</a:t>
            </a:r>
            <a:r>
              <a:rPr lang="en-US" altLang="ja-JP" sz="1400" dirty="0" smtClean="0">
                <a:latin typeface="Meiryo UI" panose="020B0604030504040204" pitchFamily="50" charset="-128"/>
                <a:ea typeface="Meiryo UI" panose="020B0604030504040204" pitchFamily="50" charset="-128"/>
              </a:rPr>
              <a:t>10</a:t>
            </a:r>
            <a:r>
              <a:rPr lang="ja-JP" altLang="en-US" sz="1400" dirty="0" smtClean="0">
                <a:latin typeface="Meiryo UI" panose="020B0604030504040204" pitchFamily="50" charset="-128"/>
                <a:ea typeface="Meiryo UI" panose="020B0604030504040204" pitchFamily="50" charset="-128"/>
              </a:rPr>
              <a:t>月からは入国者総数上限が撤廃されたことから、外国人旅行者数及び関西空港外国人入国者数とともに改善傾向にある。</a:t>
            </a:r>
            <a:endParaRPr lang="en-US" altLang="ja-JP" sz="1400" dirty="0">
              <a:latin typeface="Meiryo UI" panose="020B0604030504040204" pitchFamily="50" charset="-128"/>
              <a:ea typeface="Meiryo UI" panose="020B0604030504040204" pitchFamily="50" charset="-128"/>
            </a:endParaRPr>
          </a:p>
        </p:txBody>
      </p:sp>
      <p:cxnSp>
        <p:nvCxnSpPr>
          <p:cNvPr id="26" name="直線コネクタ 25"/>
          <p:cNvCxnSpPr/>
          <p:nvPr/>
        </p:nvCxnSpPr>
        <p:spPr>
          <a:xfrm flipV="1">
            <a:off x="45095" y="583889"/>
            <a:ext cx="9108504" cy="8617"/>
          </a:xfrm>
          <a:prstGeom prst="line">
            <a:avLst/>
          </a:prstGeom>
          <a:ln w="76200">
            <a:gradFill>
              <a:gsLst>
                <a:gs pos="0">
                  <a:schemeClr val="accent1">
                    <a:lumMod val="50000"/>
                  </a:schemeClr>
                </a:gs>
                <a:gs pos="32000">
                  <a:schemeClr val="accent1">
                    <a:lumMod val="75000"/>
                  </a:schemeClr>
                </a:gs>
                <a:gs pos="65000">
                  <a:schemeClr val="accent1">
                    <a:lumMod val="40000"/>
                    <a:lumOff val="60000"/>
                  </a:schemeClr>
                </a:gs>
                <a:gs pos="100000">
                  <a:schemeClr val="accent1">
                    <a:lumMod val="20000"/>
                    <a:lumOff val="8000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36" name="テキスト ボックス 35">
            <a:extLst>
              <a:ext uri="{FF2B5EF4-FFF2-40B4-BE49-F238E27FC236}">
                <a16:creationId xmlns:a16="http://schemas.microsoft.com/office/drawing/2014/main" id="{1CDA0532-FCF3-48F1-804D-D89006267126}"/>
              </a:ext>
            </a:extLst>
          </p:cNvPr>
          <p:cNvSpPr txBox="1"/>
          <p:nvPr/>
        </p:nvSpPr>
        <p:spPr>
          <a:xfrm>
            <a:off x="3779912" y="1567825"/>
            <a:ext cx="1859959" cy="276999"/>
          </a:xfrm>
          <a:prstGeom prst="rect">
            <a:avLst/>
          </a:prstGeom>
          <a:noFill/>
        </p:spPr>
        <p:txBody>
          <a:bodyPr wrap="square" rtlCol="0">
            <a:spAutoFit/>
          </a:bodyPr>
          <a:lstStyle/>
          <a:p>
            <a:pPr lvl="0" defTabSz="742950">
              <a:defRPr/>
            </a:pPr>
            <a:r>
              <a:rPr lang="ja-JP" altLang="en-US" sz="1200" dirty="0">
                <a:solidFill>
                  <a:prstClr val="black"/>
                </a:solidFill>
                <a:latin typeface="Meiryo UI" panose="020B0604030504040204" pitchFamily="50" charset="-128"/>
                <a:ea typeface="Meiryo UI" panose="020B0604030504040204" pitchFamily="50" charset="-128"/>
              </a:rPr>
              <a:t>外国人旅行者数（全国）</a:t>
            </a:r>
            <a:endParaRPr kumimoji="1" lang="ja-JP" altLang="en-US" sz="120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52" name="テキスト ボックス 51">
            <a:extLst>
              <a:ext uri="{FF2B5EF4-FFF2-40B4-BE49-F238E27FC236}">
                <a16:creationId xmlns:a16="http://schemas.microsoft.com/office/drawing/2014/main" id="{64C5BF0D-C3C5-4579-9819-2E2557244F1E}"/>
              </a:ext>
            </a:extLst>
          </p:cNvPr>
          <p:cNvSpPr txBox="1"/>
          <p:nvPr/>
        </p:nvSpPr>
        <p:spPr>
          <a:xfrm>
            <a:off x="465196" y="1629380"/>
            <a:ext cx="500785" cy="215444"/>
          </a:xfrm>
          <a:prstGeom prst="rect">
            <a:avLst/>
          </a:prstGeom>
          <a:noFill/>
        </p:spPr>
        <p:txBody>
          <a:bodyPr wrap="square" rtlCol="0">
            <a:spAutoFit/>
          </a:bodyPr>
          <a:lstStyle/>
          <a:p>
            <a:r>
              <a:rPr kumimoji="1" lang="ja-JP" altLang="en-US" sz="800" dirty="0">
                <a:latin typeface="Meiryo UI" panose="020B0604030504040204" pitchFamily="50" charset="-128"/>
                <a:ea typeface="Meiryo UI" panose="020B0604030504040204" pitchFamily="50" charset="-128"/>
              </a:rPr>
              <a:t>（人）</a:t>
            </a:r>
          </a:p>
        </p:txBody>
      </p:sp>
      <p:sp>
        <p:nvSpPr>
          <p:cNvPr id="56" name="テキスト ボックス 55">
            <a:extLst>
              <a:ext uri="{FF2B5EF4-FFF2-40B4-BE49-F238E27FC236}">
                <a16:creationId xmlns:a16="http://schemas.microsoft.com/office/drawing/2014/main" id="{333DF328-8281-4970-B563-85E73E28E8D7}"/>
              </a:ext>
            </a:extLst>
          </p:cNvPr>
          <p:cNvSpPr txBox="1"/>
          <p:nvPr/>
        </p:nvSpPr>
        <p:spPr>
          <a:xfrm>
            <a:off x="6534238" y="3924000"/>
            <a:ext cx="2297210" cy="338554"/>
          </a:xfrm>
          <a:prstGeom prst="rect">
            <a:avLst/>
          </a:prstGeom>
          <a:noFill/>
        </p:spPr>
        <p:txBody>
          <a:bodyPr wrap="square" rtlCol="0">
            <a:spAutoFit/>
          </a:bodyPr>
          <a:lstStyle/>
          <a:p>
            <a:r>
              <a:rPr lang="ja-JP" altLang="en-US" sz="800" dirty="0">
                <a:latin typeface="Meiryo UI" panose="020B0604030504040204" pitchFamily="50" charset="-128"/>
                <a:ea typeface="Meiryo UI" panose="020B0604030504040204" pitchFamily="50" charset="-128"/>
              </a:rPr>
              <a:t>出典：</a:t>
            </a:r>
            <a:r>
              <a:rPr kumimoji="1" lang="ja-JP" altLang="en-US" sz="800" dirty="0">
                <a:latin typeface="Meiryo UI" panose="020B0604030504040204" pitchFamily="50" charset="-128"/>
                <a:ea typeface="Meiryo UI" panose="020B0604030504040204" pitchFamily="50" charset="-128"/>
              </a:rPr>
              <a:t>日本政府観光局「訪日外客数」より作成</a:t>
            </a:r>
            <a:endParaRPr kumimoji="1" lang="en-US" altLang="ja-JP" sz="800" dirty="0">
              <a:latin typeface="Meiryo UI" panose="020B0604030504040204" pitchFamily="50" charset="-128"/>
              <a:ea typeface="Meiryo UI" panose="020B0604030504040204" pitchFamily="50" charset="-128"/>
            </a:endParaRPr>
          </a:p>
          <a:p>
            <a:r>
              <a:rPr kumimoji="1" lang="en-US" altLang="ja-JP" sz="800" dirty="0">
                <a:latin typeface="Meiryo UI" panose="020B0604030504040204" pitchFamily="50" charset="-128"/>
                <a:ea typeface="Meiryo UI" panose="020B0604030504040204" pitchFamily="50" charset="-128"/>
              </a:rPr>
              <a:t>※</a:t>
            </a:r>
            <a:r>
              <a:rPr kumimoji="1" lang="en-US" altLang="ja-JP" sz="800" dirty="0" smtClean="0">
                <a:latin typeface="Meiryo UI" panose="020B0604030504040204" pitchFamily="50" charset="-128"/>
                <a:ea typeface="Meiryo UI" panose="020B0604030504040204" pitchFamily="50" charset="-128"/>
              </a:rPr>
              <a:t>2022</a:t>
            </a:r>
            <a:r>
              <a:rPr kumimoji="1" lang="ja-JP" altLang="en-US" sz="800" dirty="0" smtClean="0">
                <a:latin typeface="Meiryo UI" panose="020B0604030504040204" pitchFamily="50" charset="-128"/>
                <a:ea typeface="Meiryo UI" panose="020B0604030504040204" pitchFamily="50" charset="-128"/>
              </a:rPr>
              <a:t>年</a:t>
            </a:r>
            <a:r>
              <a:rPr lang="en-US" altLang="ja-JP" sz="800" dirty="0" smtClean="0">
                <a:latin typeface="Meiryo UI" panose="020B0604030504040204" pitchFamily="50" charset="-128"/>
                <a:ea typeface="Meiryo UI" panose="020B0604030504040204" pitchFamily="50" charset="-128"/>
              </a:rPr>
              <a:t>12</a:t>
            </a:r>
            <a:r>
              <a:rPr kumimoji="1" lang="ja-JP" altLang="en-US" sz="800" dirty="0" smtClean="0">
                <a:latin typeface="Meiryo UI" panose="020B0604030504040204" pitchFamily="50" charset="-128"/>
                <a:ea typeface="Meiryo UI" panose="020B0604030504040204" pitchFamily="50" charset="-128"/>
              </a:rPr>
              <a:t>月</a:t>
            </a:r>
            <a:r>
              <a:rPr kumimoji="1" lang="ja-JP" altLang="en-US" sz="800" dirty="0">
                <a:latin typeface="Meiryo UI" panose="020B0604030504040204" pitchFamily="50" charset="-128"/>
                <a:ea typeface="Meiryo UI" panose="020B0604030504040204" pitchFamily="50" charset="-128"/>
              </a:rPr>
              <a:t>以降は推計値</a:t>
            </a:r>
          </a:p>
        </p:txBody>
      </p:sp>
      <p:sp>
        <p:nvSpPr>
          <p:cNvPr id="63" name="テキスト ボックス 62">
            <a:extLst>
              <a:ext uri="{FF2B5EF4-FFF2-40B4-BE49-F238E27FC236}">
                <a16:creationId xmlns:a16="http://schemas.microsoft.com/office/drawing/2014/main" id="{64C5BF0D-C3C5-4579-9819-2E2557244F1E}"/>
              </a:ext>
            </a:extLst>
          </p:cNvPr>
          <p:cNvSpPr txBox="1"/>
          <p:nvPr/>
        </p:nvSpPr>
        <p:spPr>
          <a:xfrm>
            <a:off x="8453802" y="1628785"/>
            <a:ext cx="500785" cy="215444"/>
          </a:xfrm>
          <a:prstGeom prst="rect">
            <a:avLst/>
          </a:prstGeom>
          <a:noFill/>
        </p:spPr>
        <p:txBody>
          <a:bodyPr wrap="square" rtlCol="0">
            <a:spAutoFit/>
          </a:bodyPr>
          <a:lstStyle/>
          <a:p>
            <a:r>
              <a:rPr kumimoji="1" lang="ja-JP" altLang="en-US" sz="800" dirty="0">
                <a:latin typeface="Meiryo UI" panose="020B0604030504040204" pitchFamily="50" charset="-128"/>
                <a:ea typeface="Meiryo UI" panose="020B0604030504040204" pitchFamily="50" charset="-128"/>
              </a:rPr>
              <a:t>（％）</a:t>
            </a:r>
          </a:p>
        </p:txBody>
      </p:sp>
      <p:sp>
        <p:nvSpPr>
          <p:cNvPr id="67" name="テキスト ボックス 66">
            <a:extLst>
              <a:ext uri="{FF2B5EF4-FFF2-40B4-BE49-F238E27FC236}">
                <a16:creationId xmlns:a16="http://schemas.microsoft.com/office/drawing/2014/main" id="{64C5BF0D-C3C5-4579-9819-2E2557244F1E}"/>
              </a:ext>
            </a:extLst>
          </p:cNvPr>
          <p:cNvSpPr txBox="1"/>
          <p:nvPr/>
        </p:nvSpPr>
        <p:spPr>
          <a:xfrm>
            <a:off x="539552" y="4222844"/>
            <a:ext cx="500785" cy="215444"/>
          </a:xfrm>
          <a:prstGeom prst="rect">
            <a:avLst/>
          </a:prstGeom>
          <a:noFill/>
        </p:spPr>
        <p:txBody>
          <a:bodyPr wrap="square" rtlCol="0">
            <a:spAutoFit/>
          </a:bodyPr>
          <a:lstStyle/>
          <a:p>
            <a:r>
              <a:rPr kumimoji="1" lang="ja-JP" altLang="en-US" sz="800" dirty="0">
                <a:latin typeface="Meiryo UI" panose="020B0604030504040204" pitchFamily="50" charset="-128"/>
                <a:ea typeface="Meiryo UI" panose="020B0604030504040204" pitchFamily="50" charset="-128"/>
              </a:rPr>
              <a:t>（人）</a:t>
            </a:r>
          </a:p>
        </p:txBody>
      </p:sp>
      <p:sp>
        <p:nvSpPr>
          <p:cNvPr id="68" name="テキスト ボックス 67">
            <a:extLst>
              <a:ext uri="{FF2B5EF4-FFF2-40B4-BE49-F238E27FC236}">
                <a16:creationId xmlns:a16="http://schemas.microsoft.com/office/drawing/2014/main" id="{64C5BF0D-C3C5-4579-9819-2E2557244F1E}"/>
              </a:ext>
            </a:extLst>
          </p:cNvPr>
          <p:cNvSpPr txBox="1"/>
          <p:nvPr/>
        </p:nvSpPr>
        <p:spPr>
          <a:xfrm>
            <a:off x="8453802" y="4221088"/>
            <a:ext cx="574306" cy="215444"/>
          </a:xfrm>
          <a:prstGeom prst="rect">
            <a:avLst/>
          </a:prstGeom>
          <a:noFill/>
        </p:spPr>
        <p:txBody>
          <a:bodyPr wrap="square" rtlCol="0">
            <a:spAutoFit/>
          </a:bodyPr>
          <a:lstStyle/>
          <a:p>
            <a:r>
              <a:rPr kumimoji="1" lang="ja-JP" altLang="en-US" sz="800" dirty="0">
                <a:latin typeface="Meiryo UI" panose="020B0604030504040204" pitchFamily="50" charset="-128"/>
                <a:ea typeface="Meiryo UI" panose="020B0604030504040204" pitchFamily="50" charset="-128"/>
              </a:rPr>
              <a:t>（％）</a:t>
            </a:r>
          </a:p>
        </p:txBody>
      </p:sp>
      <p:sp>
        <p:nvSpPr>
          <p:cNvPr id="69" name="テキスト ボックス 68">
            <a:extLst>
              <a:ext uri="{FF2B5EF4-FFF2-40B4-BE49-F238E27FC236}">
                <a16:creationId xmlns:a16="http://schemas.microsoft.com/office/drawing/2014/main" id="{333DF328-8281-4970-B563-85E73E28E8D7}"/>
              </a:ext>
            </a:extLst>
          </p:cNvPr>
          <p:cNvSpPr txBox="1"/>
          <p:nvPr/>
        </p:nvSpPr>
        <p:spPr>
          <a:xfrm>
            <a:off x="6084168" y="6519697"/>
            <a:ext cx="2518395" cy="338554"/>
          </a:xfrm>
          <a:prstGeom prst="rect">
            <a:avLst/>
          </a:prstGeom>
          <a:noFill/>
        </p:spPr>
        <p:txBody>
          <a:bodyPr wrap="square" rtlCol="0">
            <a:spAutoFit/>
          </a:bodyPr>
          <a:lstStyle/>
          <a:p>
            <a:pPr algn="r"/>
            <a:r>
              <a:rPr lang="ja-JP" altLang="en-US" sz="800" dirty="0">
                <a:latin typeface="Meiryo UI" panose="020B0604030504040204" pitchFamily="50" charset="-128"/>
                <a:ea typeface="Meiryo UI" panose="020B0604030504040204" pitchFamily="50" charset="-128"/>
              </a:rPr>
              <a:t>出典：出入国在留管理庁</a:t>
            </a:r>
            <a:r>
              <a:rPr kumimoji="1" lang="ja-JP" altLang="en-US" sz="800" dirty="0">
                <a:latin typeface="Meiryo UI" panose="020B0604030504040204" pitchFamily="50" charset="-128"/>
                <a:ea typeface="Meiryo UI" panose="020B0604030504040204" pitchFamily="50" charset="-128"/>
              </a:rPr>
              <a:t>「出入国管理統計」より</a:t>
            </a:r>
            <a:r>
              <a:rPr kumimoji="1" lang="ja-JP" altLang="en-US" sz="800" dirty="0" smtClean="0">
                <a:latin typeface="Meiryo UI" panose="020B0604030504040204" pitchFamily="50" charset="-128"/>
                <a:ea typeface="Meiryo UI" panose="020B0604030504040204" pitchFamily="50" charset="-128"/>
              </a:rPr>
              <a:t>作成</a:t>
            </a:r>
            <a:endParaRPr kumimoji="1" lang="en-US" altLang="ja-JP" sz="800" dirty="0" smtClean="0">
              <a:latin typeface="Meiryo UI" panose="020B0604030504040204" pitchFamily="50" charset="-128"/>
              <a:ea typeface="Meiryo UI" panose="020B0604030504040204" pitchFamily="50" charset="-128"/>
            </a:endParaRPr>
          </a:p>
          <a:p>
            <a:r>
              <a:rPr lang="ja-JP" altLang="en-US" sz="800" dirty="0" smtClean="0">
                <a:latin typeface="Meiryo UI" panose="020B0604030504040204" pitchFamily="50" charset="-128"/>
                <a:ea typeface="Meiryo UI" panose="020B0604030504040204" pitchFamily="50" charset="-128"/>
              </a:rPr>
              <a:t>　</a:t>
            </a:r>
            <a:r>
              <a:rPr lang="en-US" altLang="ja-JP" sz="800" dirty="0" smtClean="0">
                <a:latin typeface="Meiryo UI" panose="020B0604030504040204" pitchFamily="50" charset="-128"/>
                <a:ea typeface="Meiryo UI" panose="020B0604030504040204" pitchFamily="50" charset="-128"/>
              </a:rPr>
              <a:t>※</a:t>
            </a:r>
            <a:r>
              <a:rPr lang="en-US" altLang="ja-JP" sz="800" dirty="0">
                <a:latin typeface="Meiryo UI" panose="020B0604030504040204" pitchFamily="50" charset="-128"/>
                <a:ea typeface="Meiryo UI" panose="020B0604030504040204" pitchFamily="50" charset="-128"/>
              </a:rPr>
              <a:t>2022</a:t>
            </a:r>
            <a:r>
              <a:rPr lang="ja-JP" altLang="en-US" sz="800" dirty="0" smtClean="0">
                <a:latin typeface="Meiryo UI" panose="020B0604030504040204" pitchFamily="50" charset="-128"/>
                <a:ea typeface="Meiryo UI" panose="020B0604030504040204" pitchFamily="50" charset="-128"/>
              </a:rPr>
              <a:t>年</a:t>
            </a:r>
            <a:r>
              <a:rPr lang="en-US" altLang="ja-JP" sz="800" dirty="0" smtClean="0">
                <a:latin typeface="Meiryo UI" panose="020B0604030504040204" pitchFamily="50" charset="-128"/>
                <a:ea typeface="Meiryo UI" panose="020B0604030504040204" pitchFamily="50" charset="-128"/>
              </a:rPr>
              <a:t>12</a:t>
            </a:r>
            <a:r>
              <a:rPr lang="ja-JP" altLang="en-US" sz="800" dirty="0" smtClean="0">
                <a:latin typeface="Meiryo UI" panose="020B0604030504040204" pitchFamily="50" charset="-128"/>
                <a:ea typeface="Meiryo UI" panose="020B0604030504040204" pitchFamily="50" charset="-128"/>
              </a:rPr>
              <a:t>月</a:t>
            </a:r>
            <a:r>
              <a:rPr lang="ja-JP" altLang="en-US" sz="800" dirty="0">
                <a:latin typeface="Meiryo UI" panose="020B0604030504040204" pitchFamily="50" charset="-128"/>
                <a:ea typeface="Meiryo UI" panose="020B0604030504040204" pitchFamily="50" charset="-128"/>
              </a:rPr>
              <a:t>以降</a:t>
            </a:r>
            <a:r>
              <a:rPr lang="ja-JP" altLang="en-US" sz="800" dirty="0" smtClean="0">
                <a:latin typeface="Meiryo UI" panose="020B0604030504040204" pitchFamily="50" charset="-128"/>
                <a:ea typeface="Meiryo UI" panose="020B0604030504040204" pitchFamily="50" charset="-128"/>
              </a:rPr>
              <a:t>は</a:t>
            </a:r>
            <a:r>
              <a:rPr lang="ja-JP" altLang="en-US" sz="800" dirty="0" smtClean="0">
                <a:latin typeface="Meiryo UI" panose="020B0604030504040204" pitchFamily="50" charset="-128"/>
                <a:ea typeface="Meiryo UI" panose="020B0604030504040204" pitchFamily="50" charset="-128"/>
              </a:rPr>
              <a:t>速報値</a:t>
            </a:r>
            <a:endParaRPr lang="ja-JP" altLang="en-US" sz="800" dirty="0">
              <a:latin typeface="Meiryo UI" panose="020B0604030504040204" pitchFamily="50" charset="-128"/>
              <a:ea typeface="Meiryo UI" panose="020B0604030504040204" pitchFamily="50" charset="-128"/>
            </a:endParaRPr>
          </a:p>
        </p:txBody>
      </p:sp>
      <p:sp>
        <p:nvSpPr>
          <p:cNvPr id="70" name="テキスト ボックス 69">
            <a:extLst>
              <a:ext uri="{FF2B5EF4-FFF2-40B4-BE49-F238E27FC236}">
                <a16:creationId xmlns:a16="http://schemas.microsoft.com/office/drawing/2014/main" id="{1CDA0532-FCF3-48F1-804D-D89006267126}"/>
              </a:ext>
            </a:extLst>
          </p:cNvPr>
          <p:cNvSpPr txBox="1"/>
          <p:nvPr/>
        </p:nvSpPr>
        <p:spPr>
          <a:xfrm>
            <a:off x="3779912" y="4159515"/>
            <a:ext cx="1971151" cy="276999"/>
          </a:xfrm>
          <a:prstGeom prst="rect">
            <a:avLst/>
          </a:prstGeom>
          <a:noFill/>
        </p:spPr>
        <p:txBody>
          <a:bodyPr wrap="square" rtlCol="0">
            <a:spAutoFit/>
          </a:bodyPr>
          <a:lstStyle/>
          <a:p>
            <a:pPr lvl="0" defTabSz="742950">
              <a:defRPr/>
            </a:pPr>
            <a:r>
              <a:rPr lang="ja-JP" altLang="en-US" sz="1200" dirty="0">
                <a:solidFill>
                  <a:prstClr val="black"/>
                </a:solidFill>
                <a:latin typeface="Meiryo UI" panose="020B0604030504040204" pitchFamily="50" charset="-128"/>
                <a:ea typeface="Meiryo UI" panose="020B0604030504040204" pitchFamily="50" charset="-128"/>
              </a:rPr>
              <a:t>関西空港 外国人入国者数</a:t>
            </a:r>
            <a:endParaRPr kumimoji="1" lang="ja-JP" altLang="en-US" sz="120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2" name="スライド番号プレースホルダー 1"/>
          <p:cNvSpPr>
            <a:spLocks noGrp="1"/>
          </p:cNvSpPr>
          <p:nvPr>
            <p:ph type="sldNum" sz="quarter" idx="12"/>
          </p:nvPr>
        </p:nvSpPr>
        <p:spPr>
          <a:xfrm>
            <a:off x="7041714" y="6592267"/>
            <a:ext cx="2133600" cy="365125"/>
          </a:xfrm>
        </p:spPr>
        <p:txBody>
          <a:bodyPr/>
          <a:lstStyle/>
          <a:p>
            <a:fld id="{D2D8002D-B5B0-4BAC-B1F6-782DDCCE6D9C}" type="slidenum">
              <a:rPr lang="ja-JP" altLang="en-US" smtClean="0"/>
              <a:pPr/>
              <a:t>5</a:t>
            </a:fld>
            <a:endParaRPr lang="ja-JP" altLang="en-US" dirty="0"/>
          </a:p>
        </p:txBody>
      </p:sp>
      <p:sp>
        <p:nvSpPr>
          <p:cNvPr id="17" name="テキスト ボックス 42">
            <a:extLst>
              <a:ext uri="{FF2B5EF4-FFF2-40B4-BE49-F238E27FC236}">
                <a16:creationId xmlns:a16="http://schemas.microsoft.com/office/drawing/2014/main" id="{1CDA0532-FCF3-48F1-804D-D89006267126}"/>
              </a:ext>
            </a:extLst>
          </p:cNvPr>
          <p:cNvSpPr txBox="1"/>
          <p:nvPr/>
        </p:nvSpPr>
        <p:spPr>
          <a:xfrm>
            <a:off x="7113133" y="1992594"/>
            <a:ext cx="1482545" cy="461665"/>
          </a:xfrm>
          <a:prstGeom prst="rect">
            <a:avLst/>
          </a:prstGeom>
          <a:solidFill>
            <a:schemeClr val="bg1"/>
          </a:solidFill>
          <a:ln>
            <a:solidFill>
              <a:schemeClr val="tx1"/>
            </a:solid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lvl="0" algn="ctr" defTabSz="742950">
              <a:defRPr/>
            </a:pPr>
            <a:r>
              <a:rPr lang="en-US" altLang="ja-JP" sz="800" noProof="0" dirty="0" smtClean="0">
                <a:latin typeface="Meiryo UI" panose="020B0604030504040204" pitchFamily="50" charset="-128"/>
                <a:ea typeface="Meiryo UI" panose="020B0604030504040204" pitchFamily="50" charset="-128"/>
              </a:rPr>
              <a:t>1</a:t>
            </a:r>
            <a:r>
              <a:rPr lang="ja-JP" altLang="en-US" sz="800" noProof="0" dirty="0" smtClean="0">
                <a:latin typeface="Meiryo UI" panose="020B0604030504040204" pitchFamily="50" charset="-128"/>
                <a:ea typeface="Meiryo UI" panose="020B0604030504040204" pitchFamily="50" charset="-128"/>
              </a:rPr>
              <a:t>月</a:t>
            </a:r>
            <a:r>
              <a:rPr lang="ja-JP" altLang="en-US" sz="800" noProof="0" dirty="0" smtClean="0">
                <a:latin typeface="Meiryo UI" panose="020B0604030504040204" pitchFamily="50" charset="-128"/>
                <a:ea typeface="Meiryo UI" panose="020B0604030504040204" pitchFamily="50" charset="-128"/>
              </a:rPr>
              <a:t>の</a:t>
            </a:r>
            <a:r>
              <a:rPr lang="ja-JP" altLang="en-US" sz="800" noProof="0" dirty="0">
                <a:latin typeface="Meiryo UI" panose="020B0604030504040204" pitchFamily="50" charset="-128"/>
                <a:ea typeface="Meiryo UI" panose="020B0604030504040204" pitchFamily="50" charset="-128"/>
              </a:rPr>
              <a:t>外国人旅行者数</a:t>
            </a:r>
            <a:endParaRPr lang="en-US" altLang="ja-JP" sz="800" noProof="0" dirty="0">
              <a:latin typeface="Meiryo UI" panose="020B0604030504040204" pitchFamily="50" charset="-128"/>
              <a:ea typeface="Meiryo UI" panose="020B0604030504040204" pitchFamily="50" charset="-128"/>
            </a:endParaRPr>
          </a:p>
          <a:p>
            <a:pPr lvl="0" algn="ctr" defTabSz="742950">
              <a:defRPr/>
            </a:pPr>
            <a:r>
              <a:rPr lang="en-US" altLang="ja-JP" sz="800" dirty="0" smtClean="0">
                <a:latin typeface="Meiryo UI" panose="020B0604030504040204" pitchFamily="50" charset="-128"/>
                <a:ea typeface="Meiryo UI" panose="020B0604030504040204" pitchFamily="50" charset="-128"/>
              </a:rPr>
              <a:t>1</a:t>
            </a:r>
            <a:r>
              <a:rPr kumimoji="1" lang="en-US" altLang="ja-JP" sz="800" i="0" u="none" strike="noStrike" kern="1200" cap="none" spc="0" normalizeH="0" baseline="0" noProof="0" dirty="0" smtClean="0">
                <a:ln>
                  <a:noFill/>
                </a:ln>
                <a:effectLst/>
                <a:uLnTx/>
                <a:uFillTx/>
                <a:latin typeface="Meiryo UI" panose="020B0604030504040204" pitchFamily="50" charset="-128"/>
                <a:ea typeface="Meiryo UI" panose="020B0604030504040204" pitchFamily="50" charset="-128"/>
              </a:rPr>
              <a:t>,497,300</a:t>
            </a:r>
            <a:r>
              <a:rPr kumimoji="1" lang="ja-JP" altLang="en-US" sz="800" i="0" u="none" strike="noStrike" kern="1200" cap="none" spc="0" normalizeH="0" baseline="0" noProof="0" dirty="0" smtClean="0">
                <a:ln>
                  <a:noFill/>
                </a:ln>
                <a:effectLst/>
                <a:uLnTx/>
                <a:uFillTx/>
                <a:latin typeface="Meiryo UI" panose="020B0604030504040204" pitchFamily="50" charset="-128"/>
                <a:ea typeface="Meiryo UI" panose="020B0604030504040204" pitchFamily="50" charset="-128"/>
              </a:rPr>
              <a:t>人</a:t>
            </a:r>
            <a:endParaRPr kumimoji="1" lang="en-US" altLang="ja-JP" sz="800" i="0" u="none" strike="noStrike" kern="1200" cap="none" spc="0" normalizeH="0" baseline="0" noProof="0" dirty="0" smtClean="0">
              <a:ln>
                <a:noFill/>
              </a:ln>
              <a:effectLst/>
              <a:uLnTx/>
              <a:uFillTx/>
              <a:latin typeface="Meiryo UI" panose="020B0604030504040204" pitchFamily="50" charset="-128"/>
              <a:ea typeface="Meiryo UI" panose="020B0604030504040204" pitchFamily="50" charset="-128"/>
            </a:endParaRPr>
          </a:p>
          <a:p>
            <a:pPr lvl="0" algn="ctr" defTabSz="742950">
              <a:defRPr/>
            </a:pPr>
            <a:r>
              <a:rPr lang="ja-JP" altLang="en-US" sz="800" dirty="0" smtClean="0">
                <a:latin typeface="Meiryo UI" panose="020B0604030504040204" pitchFamily="50" charset="-128"/>
                <a:ea typeface="Meiryo UI" panose="020B0604030504040204" pitchFamily="50" charset="-128"/>
              </a:rPr>
              <a:t>（</a:t>
            </a:r>
            <a:r>
              <a:rPr lang="en-US" altLang="ja-JP" sz="800" dirty="0" smtClean="0">
                <a:latin typeface="Meiryo UI" panose="020B0604030504040204" pitchFamily="50" charset="-128"/>
                <a:ea typeface="Meiryo UI" panose="020B0604030504040204" pitchFamily="50" charset="-128"/>
              </a:rPr>
              <a:t>2019</a:t>
            </a:r>
            <a:r>
              <a:rPr lang="ja-JP" altLang="en-US" sz="800" dirty="0" smtClean="0">
                <a:latin typeface="Meiryo UI" panose="020B0604030504040204" pitchFamily="50" charset="-128"/>
                <a:ea typeface="Meiryo UI" panose="020B0604030504040204" pitchFamily="50" charset="-128"/>
              </a:rPr>
              <a:t>年同月比</a:t>
            </a:r>
            <a:r>
              <a:rPr lang="en-US" altLang="ja-JP" sz="800" dirty="0" smtClean="0">
                <a:latin typeface="Meiryo UI" panose="020B0604030504040204" pitchFamily="50" charset="-128"/>
                <a:ea typeface="Meiryo UI" panose="020B0604030504040204" pitchFamily="50" charset="-128"/>
              </a:rPr>
              <a:t>-</a:t>
            </a:r>
            <a:r>
              <a:rPr lang="en-US" altLang="ja-JP" sz="800" dirty="0" smtClean="0">
                <a:latin typeface="Meiryo UI" panose="020B0604030504040204" pitchFamily="50" charset="-128"/>
                <a:ea typeface="Meiryo UI" panose="020B0604030504040204" pitchFamily="50" charset="-128"/>
              </a:rPr>
              <a:t>44.3%</a:t>
            </a:r>
            <a:r>
              <a:rPr lang="ja-JP" altLang="en-US" sz="800" dirty="0" smtClean="0">
                <a:latin typeface="Meiryo UI" panose="020B0604030504040204" pitchFamily="50" charset="-128"/>
                <a:ea typeface="Meiryo UI" panose="020B0604030504040204" pitchFamily="50" charset="-128"/>
              </a:rPr>
              <a:t>）</a:t>
            </a:r>
            <a:endParaRPr kumimoji="1" lang="ja-JP" altLang="en-US" sz="80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endParaRPr>
          </a:p>
        </p:txBody>
      </p:sp>
      <p:sp>
        <p:nvSpPr>
          <p:cNvPr id="19" name="テキスト ボックス 42">
            <a:extLst>
              <a:ext uri="{FF2B5EF4-FFF2-40B4-BE49-F238E27FC236}">
                <a16:creationId xmlns:a16="http://schemas.microsoft.com/office/drawing/2014/main" id="{1CDA0532-FCF3-48F1-804D-D89006267126}"/>
              </a:ext>
            </a:extLst>
          </p:cNvPr>
          <p:cNvSpPr txBox="1"/>
          <p:nvPr/>
        </p:nvSpPr>
        <p:spPr>
          <a:xfrm>
            <a:off x="6843074" y="4519183"/>
            <a:ext cx="1679537" cy="461665"/>
          </a:xfrm>
          <a:prstGeom prst="rect">
            <a:avLst/>
          </a:prstGeom>
          <a:solidFill>
            <a:schemeClr val="bg1"/>
          </a:solidFill>
          <a:ln>
            <a:solidFill>
              <a:schemeClr val="tx1"/>
            </a:solid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lvl="0" algn="ctr" defTabSz="742950">
              <a:defRPr/>
            </a:pPr>
            <a:r>
              <a:rPr lang="en-US" altLang="ja-JP" sz="800" noProof="0" dirty="0" smtClean="0">
                <a:latin typeface="Meiryo UI" panose="020B0604030504040204" pitchFamily="50" charset="-128"/>
                <a:ea typeface="Meiryo UI" panose="020B0604030504040204" pitchFamily="50" charset="-128"/>
              </a:rPr>
              <a:t>1</a:t>
            </a:r>
            <a:r>
              <a:rPr lang="ja-JP" altLang="en-US" sz="800" noProof="0" dirty="0" smtClean="0">
                <a:latin typeface="Meiryo UI" panose="020B0604030504040204" pitchFamily="50" charset="-128"/>
                <a:ea typeface="Meiryo UI" panose="020B0604030504040204" pitchFamily="50" charset="-128"/>
              </a:rPr>
              <a:t>月の</a:t>
            </a:r>
            <a:r>
              <a:rPr lang="ja-JP" altLang="en-US" sz="800" dirty="0">
                <a:latin typeface="Meiryo UI" panose="020B0604030504040204" pitchFamily="50" charset="-128"/>
                <a:ea typeface="Meiryo UI" panose="020B0604030504040204" pitchFamily="50" charset="-128"/>
              </a:rPr>
              <a:t>関西</a:t>
            </a:r>
            <a:r>
              <a:rPr lang="ja-JP" altLang="en-US" sz="800" dirty="0" smtClean="0">
                <a:latin typeface="Meiryo UI" panose="020B0604030504040204" pitchFamily="50" charset="-128"/>
                <a:ea typeface="Meiryo UI" panose="020B0604030504040204" pitchFamily="50" charset="-128"/>
              </a:rPr>
              <a:t>空港 外国人入国者数</a:t>
            </a:r>
            <a:endParaRPr lang="en-US" altLang="ja-JP" sz="800" noProof="0" dirty="0">
              <a:latin typeface="Meiryo UI" panose="020B0604030504040204" pitchFamily="50" charset="-128"/>
              <a:ea typeface="Meiryo UI" panose="020B0604030504040204" pitchFamily="50" charset="-128"/>
            </a:endParaRPr>
          </a:p>
          <a:p>
            <a:pPr lvl="0" algn="ctr" defTabSz="742950">
              <a:defRPr/>
            </a:pPr>
            <a:r>
              <a:rPr kumimoji="1" lang="en-US" altLang="ja-JP" sz="800" i="0" u="none" strike="noStrike" kern="1200" cap="none" spc="0" normalizeH="0" baseline="0" noProof="0" dirty="0" smtClean="0">
                <a:ln>
                  <a:noFill/>
                </a:ln>
                <a:effectLst/>
                <a:uLnTx/>
                <a:uFillTx/>
                <a:latin typeface="Meiryo UI" panose="020B0604030504040204" pitchFamily="50" charset="-128"/>
                <a:ea typeface="Meiryo UI" panose="020B0604030504040204" pitchFamily="50" charset="-128"/>
              </a:rPr>
              <a:t>379,298</a:t>
            </a:r>
            <a:r>
              <a:rPr kumimoji="1" lang="ja-JP" altLang="en-US" sz="800" i="0" u="none" strike="noStrike" kern="1200" cap="none" spc="0" normalizeH="0" baseline="0" noProof="0" dirty="0" smtClean="0">
                <a:ln>
                  <a:noFill/>
                </a:ln>
                <a:effectLst/>
                <a:uLnTx/>
                <a:uFillTx/>
                <a:latin typeface="Meiryo UI" panose="020B0604030504040204" pitchFamily="50" charset="-128"/>
                <a:ea typeface="Meiryo UI" panose="020B0604030504040204" pitchFamily="50" charset="-128"/>
              </a:rPr>
              <a:t>人</a:t>
            </a:r>
            <a:endParaRPr kumimoji="1" lang="en-US" altLang="ja-JP" sz="800" i="0" u="none" strike="noStrike" kern="1200" cap="none" spc="0" normalizeH="0" baseline="0" noProof="0" dirty="0" smtClean="0">
              <a:ln>
                <a:noFill/>
              </a:ln>
              <a:effectLst/>
              <a:uLnTx/>
              <a:uFillTx/>
              <a:latin typeface="Meiryo UI" panose="020B0604030504040204" pitchFamily="50" charset="-128"/>
              <a:ea typeface="Meiryo UI" panose="020B0604030504040204" pitchFamily="50" charset="-128"/>
            </a:endParaRPr>
          </a:p>
          <a:p>
            <a:pPr lvl="0" algn="ctr" defTabSz="742950">
              <a:defRPr/>
            </a:pPr>
            <a:r>
              <a:rPr lang="ja-JP" altLang="en-US" sz="800" dirty="0" smtClean="0">
                <a:latin typeface="Meiryo UI" panose="020B0604030504040204" pitchFamily="50" charset="-128"/>
                <a:ea typeface="Meiryo UI" panose="020B0604030504040204" pitchFamily="50" charset="-128"/>
              </a:rPr>
              <a:t>（</a:t>
            </a:r>
            <a:r>
              <a:rPr lang="en-US" altLang="ja-JP" sz="800" dirty="0" smtClean="0">
                <a:latin typeface="Meiryo UI" panose="020B0604030504040204" pitchFamily="50" charset="-128"/>
                <a:ea typeface="Meiryo UI" panose="020B0604030504040204" pitchFamily="50" charset="-128"/>
              </a:rPr>
              <a:t>2019</a:t>
            </a:r>
            <a:r>
              <a:rPr lang="ja-JP" altLang="en-US" sz="800" dirty="0" smtClean="0">
                <a:latin typeface="Meiryo UI" panose="020B0604030504040204" pitchFamily="50" charset="-128"/>
                <a:ea typeface="Meiryo UI" panose="020B0604030504040204" pitchFamily="50" charset="-128"/>
              </a:rPr>
              <a:t>年同月比</a:t>
            </a:r>
            <a:r>
              <a:rPr lang="en-US" altLang="ja-JP" sz="800" dirty="0" smtClean="0">
                <a:latin typeface="Meiryo UI" panose="020B0604030504040204" pitchFamily="50" charset="-128"/>
                <a:ea typeface="Meiryo UI" panose="020B0604030504040204" pitchFamily="50" charset="-128"/>
              </a:rPr>
              <a:t>-45.4%</a:t>
            </a:r>
            <a:r>
              <a:rPr lang="ja-JP" altLang="en-US" sz="800" dirty="0" smtClean="0">
                <a:latin typeface="Meiryo UI" panose="020B0604030504040204" pitchFamily="50" charset="-128"/>
                <a:ea typeface="Meiryo UI" panose="020B0604030504040204" pitchFamily="50" charset="-128"/>
              </a:rPr>
              <a:t>）</a:t>
            </a:r>
            <a:endParaRPr kumimoji="1" lang="ja-JP" altLang="en-US" sz="80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08402160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グラフ 11"/>
          <p:cNvGraphicFramePr>
            <a:graphicFrameLocks/>
          </p:cNvGraphicFramePr>
          <p:nvPr>
            <p:extLst>
              <p:ext uri="{D42A27DB-BD31-4B8C-83A1-F6EECF244321}">
                <p14:modId xmlns:p14="http://schemas.microsoft.com/office/powerpoint/2010/main" val="2098600652"/>
              </p:ext>
            </p:extLst>
          </p:nvPr>
        </p:nvGraphicFramePr>
        <p:xfrm>
          <a:off x="467545" y="1519637"/>
          <a:ext cx="8568000" cy="3142800"/>
        </p:xfrm>
        <a:graphic>
          <a:graphicData uri="http://schemas.openxmlformats.org/drawingml/2006/chart">
            <c:chart xmlns:c="http://schemas.openxmlformats.org/drawingml/2006/chart" xmlns:r="http://schemas.openxmlformats.org/officeDocument/2006/relationships" r:id="rId3"/>
          </a:graphicData>
        </a:graphic>
      </p:graphicFrame>
      <p:cxnSp>
        <p:nvCxnSpPr>
          <p:cNvPr id="17" name="直線コネクタ 16"/>
          <p:cNvCxnSpPr/>
          <p:nvPr/>
        </p:nvCxnSpPr>
        <p:spPr>
          <a:xfrm flipV="1">
            <a:off x="65745" y="473340"/>
            <a:ext cx="9108504" cy="8617"/>
          </a:xfrm>
          <a:prstGeom prst="line">
            <a:avLst/>
          </a:prstGeom>
          <a:ln w="76200">
            <a:gradFill>
              <a:gsLst>
                <a:gs pos="0">
                  <a:schemeClr val="accent1">
                    <a:lumMod val="50000"/>
                  </a:schemeClr>
                </a:gs>
                <a:gs pos="32000">
                  <a:schemeClr val="accent1">
                    <a:lumMod val="75000"/>
                  </a:schemeClr>
                </a:gs>
                <a:gs pos="65000">
                  <a:schemeClr val="accent1">
                    <a:lumMod val="40000"/>
                    <a:lumOff val="60000"/>
                  </a:schemeClr>
                </a:gs>
                <a:gs pos="100000">
                  <a:schemeClr val="accent1">
                    <a:lumMod val="20000"/>
                    <a:lumOff val="8000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38" name="テキスト ボックス 37">
            <a:extLst>
              <a:ext uri="{FF2B5EF4-FFF2-40B4-BE49-F238E27FC236}">
                <a16:creationId xmlns:a16="http://schemas.microsoft.com/office/drawing/2014/main" id="{3B58F61D-26BF-4AB9-ACFA-1A220C73C56B}"/>
              </a:ext>
            </a:extLst>
          </p:cNvPr>
          <p:cNvSpPr txBox="1"/>
          <p:nvPr/>
        </p:nvSpPr>
        <p:spPr>
          <a:xfrm>
            <a:off x="65745" y="541410"/>
            <a:ext cx="9087854" cy="523220"/>
          </a:xfrm>
          <a:prstGeom prst="rect">
            <a:avLst/>
          </a:prstGeom>
          <a:noFill/>
          <a:ln>
            <a:noFill/>
          </a:ln>
        </p:spPr>
        <p:txBody>
          <a:bodyPr wrap="square" rtlCol="0">
            <a:spAutoFit/>
          </a:bodyPr>
          <a:lstStyle/>
          <a:p>
            <a:pPr marL="285750" indent="-285750">
              <a:buFont typeface="Wingdings" panose="05000000000000000000" pitchFamily="2" charset="2"/>
              <a:buChar char="Ø"/>
            </a:pPr>
            <a:r>
              <a:rPr lang="ja-JP" altLang="en-US" sz="1400" dirty="0">
                <a:latin typeface="Meiryo UI" panose="020B0604030504040204" pitchFamily="50" charset="-128"/>
                <a:ea typeface="Meiryo UI" panose="020B0604030504040204" pitchFamily="50" charset="-128"/>
              </a:rPr>
              <a:t>新型コロナウイルス感染症の影響により</a:t>
            </a:r>
            <a:r>
              <a:rPr lang="ja-JP" altLang="en-US" sz="1400" dirty="0" smtClean="0">
                <a:latin typeface="Meiryo UI" panose="020B0604030504040204" pitchFamily="50" charset="-128"/>
                <a:ea typeface="Meiryo UI" panose="020B0604030504040204" pitchFamily="50" charset="-128"/>
              </a:rPr>
              <a:t>、大阪</a:t>
            </a:r>
            <a:r>
              <a:rPr lang="ja-JP" altLang="en-US" sz="1400" dirty="0">
                <a:latin typeface="Meiryo UI" panose="020B0604030504040204" pitchFamily="50" charset="-128"/>
                <a:ea typeface="Meiryo UI" panose="020B0604030504040204" pitchFamily="50" charset="-128"/>
              </a:rPr>
              <a:t>における国際会議の開催件数</a:t>
            </a:r>
            <a:r>
              <a:rPr lang="ja-JP" altLang="en-US" sz="1400" dirty="0" smtClean="0">
                <a:latin typeface="Meiryo UI" panose="020B0604030504040204" pitchFamily="50" charset="-128"/>
                <a:ea typeface="Meiryo UI" panose="020B0604030504040204" pitchFamily="50" charset="-128"/>
              </a:rPr>
              <a:t>は大幅に減少し、</a:t>
            </a:r>
            <a:r>
              <a:rPr lang="en-US" altLang="ja-JP" sz="1400" dirty="0" smtClean="0">
                <a:latin typeface="Meiryo UI" panose="020B0604030504040204" pitchFamily="50" charset="-128"/>
                <a:ea typeface="Meiryo UI" panose="020B0604030504040204" pitchFamily="50" charset="-128"/>
              </a:rPr>
              <a:t>2020</a:t>
            </a:r>
            <a:r>
              <a:rPr lang="ja-JP" altLang="en-US" sz="1400" dirty="0" smtClean="0">
                <a:latin typeface="Meiryo UI" panose="020B0604030504040204" pitchFamily="50" charset="-128"/>
                <a:ea typeface="Meiryo UI" panose="020B0604030504040204" pitchFamily="50" charset="-128"/>
              </a:rPr>
              <a:t>年は</a:t>
            </a:r>
            <a:r>
              <a:rPr lang="en-US" altLang="ja-JP" sz="1400" dirty="0" smtClean="0">
                <a:latin typeface="Meiryo UI" panose="020B0604030504040204" pitchFamily="50" charset="-128"/>
                <a:ea typeface="Meiryo UI" panose="020B0604030504040204" pitchFamily="50" charset="-128"/>
              </a:rPr>
              <a:t>23</a:t>
            </a:r>
            <a:r>
              <a:rPr lang="ja-JP" altLang="en-US" sz="1400" dirty="0" smtClean="0">
                <a:latin typeface="Meiryo UI" panose="020B0604030504040204" pitchFamily="50" charset="-128"/>
                <a:ea typeface="Meiryo UI" panose="020B0604030504040204" pitchFamily="50" charset="-128"/>
              </a:rPr>
              <a:t>件、</a:t>
            </a:r>
            <a:r>
              <a:rPr lang="en-US" altLang="ja-JP" sz="1400" dirty="0" smtClean="0">
                <a:latin typeface="Meiryo UI" panose="020B0604030504040204" pitchFamily="50" charset="-128"/>
                <a:ea typeface="Meiryo UI" panose="020B0604030504040204" pitchFamily="50" charset="-128"/>
              </a:rPr>
              <a:t>2021</a:t>
            </a:r>
            <a:r>
              <a:rPr lang="ja-JP" altLang="en-US" sz="1400" dirty="0" smtClean="0">
                <a:latin typeface="Meiryo UI" panose="020B0604030504040204" pitchFamily="50" charset="-128"/>
                <a:ea typeface="Meiryo UI" panose="020B0604030504040204" pitchFamily="50" charset="-128"/>
              </a:rPr>
              <a:t>年は</a:t>
            </a:r>
            <a:r>
              <a:rPr lang="en-US" altLang="ja-JP" sz="1400" dirty="0" smtClean="0">
                <a:latin typeface="Meiryo UI" panose="020B0604030504040204" pitchFamily="50" charset="-128"/>
                <a:ea typeface="Meiryo UI" panose="020B0604030504040204" pitchFamily="50" charset="-128"/>
              </a:rPr>
              <a:t>0</a:t>
            </a:r>
            <a:r>
              <a:rPr lang="ja-JP" altLang="en-US" sz="1400" dirty="0" smtClean="0">
                <a:latin typeface="Meiryo UI" panose="020B0604030504040204" pitchFamily="50" charset="-128"/>
                <a:ea typeface="Meiryo UI" panose="020B0604030504040204" pitchFamily="50" charset="-128"/>
              </a:rPr>
              <a:t>件</a:t>
            </a:r>
            <a:r>
              <a:rPr lang="ja-JP" altLang="en-US" sz="1400" dirty="0">
                <a:latin typeface="Meiryo UI" panose="020B0604030504040204" pitchFamily="50" charset="-128"/>
                <a:ea typeface="Meiryo UI" panose="020B0604030504040204" pitchFamily="50" charset="-128"/>
              </a:rPr>
              <a:t>であった。</a:t>
            </a:r>
            <a:endParaRPr lang="en-US" altLang="ja-JP" sz="1200" dirty="0">
              <a:latin typeface="Meiryo UI" panose="020B0604030504040204" pitchFamily="50" charset="-128"/>
              <a:ea typeface="Meiryo UI" panose="020B0604030504040204" pitchFamily="50" charset="-128"/>
            </a:endParaRPr>
          </a:p>
        </p:txBody>
      </p:sp>
      <p:sp>
        <p:nvSpPr>
          <p:cNvPr id="51" name="テキスト ボックス 50">
            <a:extLst>
              <a:ext uri="{FF2B5EF4-FFF2-40B4-BE49-F238E27FC236}">
                <a16:creationId xmlns:a16="http://schemas.microsoft.com/office/drawing/2014/main" id="{F8D4A0CB-DEE1-4647-985B-D1A2FA689496}"/>
              </a:ext>
            </a:extLst>
          </p:cNvPr>
          <p:cNvSpPr txBox="1"/>
          <p:nvPr/>
        </p:nvSpPr>
        <p:spPr>
          <a:xfrm>
            <a:off x="3635896" y="1241184"/>
            <a:ext cx="2346015" cy="307777"/>
          </a:xfrm>
          <a:prstGeom prst="rect">
            <a:avLst/>
          </a:prstGeom>
          <a:noFill/>
        </p:spPr>
        <p:txBody>
          <a:bodyPr wrap="square" rtlCol="0">
            <a:spAutoFit/>
          </a:bodyPr>
          <a:lstStyle/>
          <a:p>
            <a:pPr lvl="0" defTabSz="742950">
              <a:defRPr/>
            </a:pPr>
            <a:r>
              <a:rPr lang="ja-JP" altLang="en-US" sz="1400" dirty="0">
                <a:solidFill>
                  <a:prstClr val="black"/>
                </a:solidFill>
                <a:latin typeface="Meiryo UI" panose="020B0604030504040204" pitchFamily="50" charset="-128"/>
                <a:ea typeface="Meiryo UI" panose="020B0604030504040204" pitchFamily="50" charset="-128"/>
              </a:rPr>
              <a:t>国際会議開催件数の推移</a:t>
            </a:r>
            <a:endParaRPr kumimoji="1" lang="ja-JP" altLang="en-US" sz="140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29" name="角丸四角形 28"/>
          <p:cNvSpPr/>
          <p:nvPr/>
        </p:nvSpPr>
        <p:spPr>
          <a:xfrm>
            <a:off x="-56791" y="-145223"/>
            <a:ext cx="8417178" cy="830628"/>
          </a:xfrm>
          <a:prstGeom prst="roundRect">
            <a:avLst>
              <a:gd name="adj" fmla="val 1282"/>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r>
              <a:rPr lang="ja-JP" altLang="en-US" sz="2000" b="1" kern="100" dirty="0">
                <a:solidFill>
                  <a:schemeClr val="tx1"/>
                </a:solidFill>
                <a:ea typeface="Meiryo UI" panose="020B0604030504040204" pitchFamily="50" charset="-128"/>
                <a:cs typeface="Times New Roman" panose="02020603050405020304" pitchFamily="18" charset="0"/>
              </a:rPr>
              <a:t>　　国際会議の開催件数（全国・国内主要都市）</a:t>
            </a:r>
            <a:endParaRPr lang="ja-JP" altLang="ja-JP" sz="2000" kern="100" dirty="0">
              <a:solidFill>
                <a:schemeClr val="tx1"/>
              </a:solidFill>
              <a:ea typeface="游明朝" panose="02020400000000000000" pitchFamily="18" charset="-128"/>
              <a:cs typeface="Times New Roman" panose="02020603050405020304" pitchFamily="18" charset="0"/>
            </a:endParaRPr>
          </a:p>
        </p:txBody>
      </p:sp>
      <p:sp>
        <p:nvSpPr>
          <p:cNvPr id="19" name="テキスト ボックス 18">
            <a:extLst>
              <a:ext uri="{FF2B5EF4-FFF2-40B4-BE49-F238E27FC236}">
                <a16:creationId xmlns:a16="http://schemas.microsoft.com/office/drawing/2014/main" id="{BAC84493-B1F3-4A8E-A857-738C9A753F19}"/>
              </a:ext>
            </a:extLst>
          </p:cNvPr>
          <p:cNvSpPr txBox="1"/>
          <p:nvPr/>
        </p:nvSpPr>
        <p:spPr>
          <a:xfrm>
            <a:off x="5436096" y="6309320"/>
            <a:ext cx="3334915" cy="246221"/>
          </a:xfrm>
          <a:prstGeom prst="rect">
            <a:avLst/>
          </a:prstGeom>
          <a:noFill/>
        </p:spPr>
        <p:txBody>
          <a:bodyPr wrap="square" rtlCol="0">
            <a:spAutoFit/>
          </a:bodyPr>
          <a:lstStyle/>
          <a:p>
            <a:pPr algn="r"/>
            <a:r>
              <a:rPr lang="ja-JP" altLang="en-US" sz="1000" dirty="0">
                <a:latin typeface="Meiryo UI" panose="020B0604030504040204" pitchFamily="50" charset="-128"/>
                <a:ea typeface="Meiryo UI" panose="020B0604030504040204" pitchFamily="50" charset="-128"/>
                <a:cs typeface="Meiryo UI" panose="020B0604030504040204" pitchFamily="50" charset="-128"/>
              </a:rPr>
              <a:t>出典：日本政府観光局（</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JNTO) </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「国際会議統計」より作成</a:t>
            </a:r>
          </a:p>
        </p:txBody>
      </p:sp>
      <p:graphicFrame>
        <p:nvGraphicFramePr>
          <p:cNvPr id="4" name="表 3"/>
          <p:cNvGraphicFramePr>
            <a:graphicFrameLocks noGrp="1"/>
          </p:cNvGraphicFramePr>
          <p:nvPr>
            <p:extLst>
              <p:ext uri="{D42A27DB-BD31-4B8C-83A1-F6EECF244321}">
                <p14:modId xmlns:p14="http://schemas.microsoft.com/office/powerpoint/2010/main" val="3875832760"/>
              </p:ext>
            </p:extLst>
          </p:nvPr>
        </p:nvGraphicFramePr>
        <p:xfrm>
          <a:off x="467545" y="4714662"/>
          <a:ext cx="8017204" cy="1557932"/>
        </p:xfrm>
        <a:graphic>
          <a:graphicData uri="http://schemas.openxmlformats.org/drawingml/2006/table">
            <a:tbl>
              <a:tblPr>
                <a:tableStyleId>{5C22544A-7EE6-4342-B048-85BDC9FD1C3A}</a:tableStyleId>
              </a:tblPr>
              <a:tblGrid>
                <a:gridCol w="616708">
                  <a:extLst>
                    <a:ext uri="{9D8B030D-6E8A-4147-A177-3AD203B41FA5}">
                      <a16:colId xmlns:a16="http://schemas.microsoft.com/office/drawing/2014/main" val="2036522370"/>
                    </a:ext>
                  </a:extLst>
                </a:gridCol>
                <a:gridCol w="616708">
                  <a:extLst>
                    <a:ext uri="{9D8B030D-6E8A-4147-A177-3AD203B41FA5}">
                      <a16:colId xmlns:a16="http://schemas.microsoft.com/office/drawing/2014/main" val="1537541545"/>
                    </a:ext>
                  </a:extLst>
                </a:gridCol>
                <a:gridCol w="616708">
                  <a:extLst>
                    <a:ext uri="{9D8B030D-6E8A-4147-A177-3AD203B41FA5}">
                      <a16:colId xmlns:a16="http://schemas.microsoft.com/office/drawing/2014/main" val="3513875715"/>
                    </a:ext>
                  </a:extLst>
                </a:gridCol>
                <a:gridCol w="616708">
                  <a:extLst>
                    <a:ext uri="{9D8B030D-6E8A-4147-A177-3AD203B41FA5}">
                      <a16:colId xmlns:a16="http://schemas.microsoft.com/office/drawing/2014/main" val="1755466170"/>
                    </a:ext>
                  </a:extLst>
                </a:gridCol>
                <a:gridCol w="616708">
                  <a:extLst>
                    <a:ext uri="{9D8B030D-6E8A-4147-A177-3AD203B41FA5}">
                      <a16:colId xmlns:a16="http://schemas.microsoft.com/office/drawing/2014/main" val="2524298561"/>
                    </a:ext>
                  </a:extLst>
                </a:gridCol>
                <a:gridCol w="616708">
                  <a:extLst>
                    <a:ext uri="{9D8B030D-6E8A-4147-A177-3AD203B41FA5}">
                      <a16:colId xmlns:a16="http://schemas.microsoft.com/office/drawing/2014/main" val="942390512"/>
                    </a:ext>
                  </a:extLst>
                </a:gridCol>
                <a:gridCol w="616708">
                  <a:extLst>
                    <a:ext uri="{9D8B030D-6E8A-4147-A177-3AD203B41FA5}">
                      <a16:colId xmlns:a16="http://schemas.microsoft.com/office/drawing/2014/main" val="3123845494"/>
                    </a:ext>
                  </a:extLst>
                </a:gridCol>
                <a:gridCol w="616708">
                  <a:extLst>
                    <a:ext uri="{9D8B030D-6E8A-4147-A177-3AD203B41FA5}">
                      <a16:colId xmlns:a16="http://schemas.microsoft.com/office/drawing/2014/main" val="1148447944"/>
                    </a:ext>
                  </a:extLst>
                </a:gridCol>
                <a:gridCol w="616708">
                  <a:extLst>
                    <a:ext uri="{9D8B030D-6E8A-4147-A177-3AD203B41FA5}">
                      <a16:colId xmlns:a16="http://schemas.microsoft.com/office/drawing/2014/main" val="1563820784"/>
                    </a:ext>
                  </a:extLst>
                </a:gridCol>
                <a:gridCol w="616708">
                  <a:extLst>
                    <a:ext uri="{9D8B030D-6E8A-4147-A177-3AD203B41FA5}">
                      <a16:colId xmlns:a16="http://schemas.microsoft.com/office/drawing/2014/main" val="176536092"/>
                    </a:ext>
                  </a:extLst>
                </a:gridCol>
                <a:gridCol w="616708">
                  <a:extLst>
                    <a:ext uri="{9D8B030D-6E8A-4147-A177-3AD203B41FA5}">
                      <a16:colId xmlns:a16="http://schemas.microsoft.com/office/drawing/2014/main" val="2511701549"/>
                    </a:ext>
                  </a:extLst>
                </a:gridCol>
                <a:gridCol w="616708">
                  <a:extLst>
                    <a:ext uri="{9D8B030D-6E8A-4147-A177-3AD203B41FA5}">
                      <a16:colId xmlns:a16="http://schemas.microsoft.com/office/drawing/2014/main" val="3532860083"/>
                    </a:ext>
                  </a:extLst>
                </a:gridCol>
                <a:gridCol w="616708">
                  <a:extLst>
                    <a:ext uri="{9D8B030D-6E8A-4147-A177-3AD203B41FA5}">
                      <a16:colId xmlns:a16="http://schemas.microsoft.com/office/drawing/2014/main" val="2412100420"/>
                    </a:ext>
                  </a:extLst>
                </a:gridCol>
              </a:tblGrid>
              <a:tr h="228496">
                <a:tc>
                  <a:txBody>
                    <a:bodyPr/>
                    <a:lstStyle/>
                    <a:p>
                      <a:pPr algn="l" fontAlgn="ctr"/>
                      <a:r>
                        <a:rPr lang="ja-JP" altLang="en-US" sz="1100" u="none" strike="noStrike" smtClean="0">
                          <a:effectLst/>
                          <a:latin typeface="Meiryo UI" panose="020B0604030504040204" pitchFamily="50" charset="-128"/>
                          <a:ea typeface="Meiryo UI" panose="020B0604030504040204" pitchFamily="50" charset="-128"/>
                        </a:rPr>
                        <a:t>　</a:t>
                      </a:r>
                      <a:endParaRPr lang="ja-JP" altLang="en-US" sz="11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ja-JP" sz="1100" u="none" strike="noStrike" smtClean="0">
                          <a:effectLst/>
                          <a:latin typeface="Meiryo UI" panose="020B0604030504040204" pitchFamily="50" charset="-128"/>
                          <a:ea typeface="Meiryo UI" panose="020B0604030504040204" pitchFamily="50" charset="-128"/>
                        </a:rPr>
                        <a:t>2010</a:t>
                      </a:r>
                      <a:r>
                        <a:rPr lang="ja-JP" altLang="en-US" sz="1100" u="none" strike="noStrike" smtClean="0">
                          <a:effectLst/>
                          <a:latin typeface="Meiryo UI" panose="020B0604030504040204" pitchFamily="50" charset="-128"/>
                          <a:ea typeface="Meiryo UI" panose="020B0604030504040204" pitchFamily="50" charset="-128"/>
                        </a:rPr>
                        <a:t>年</a:t>
                      </a:r>
                      <a:endParaRPr lang="ja-JP" altLang="en-US" sz="11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ja-JP" sz="1100" u="none" strike="noStrike" smtClean="0">
                          <a:effectLst/>
                          <a:latin typeface="Meiryo UI" panose="020B0604030504040204" pitchFamily="50" charset="-128"/>
                          <a:ea typeface="Meiryo UI" panose="020B0604030504040204" pitchFamily="50" charset="-128"/>
                        </a:rPr>
                        <a:t>2011</a:t>
                      </a:r>
                      <a:r>
                        <a:rPr lang="ja-JP" altLang="en-US" sz="1100" u="none" strike="noStrike" smtClean="0">
                          <a:effectLst/>
                          <a:latin typeface="Meiryo UI" panose="020B0604030504040204" pitchFamily="50" charset="-128"/>
                          <a:ea typeface="Meiryo UI" panose="020B0604030504040204" pitchFamily="50" charset="-128"/>
                        </a:rPr>
                        <a:t>年</a:t>
                      </a:r>
                      <a:endParaRPr lang="ja-JP" altLang="en-US" sz="11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ja-JP" sz="1100" u="none" strike="noStrike" smtClean="0">
                          <a:effectLst/>
                          <a:latin typeface="Meiryo UI" panose="020B0604030504040204" pitchFamily="50" charset="-128"/>
                          <a:ea typeface="Meiryo UI" panose="020B0604030504040204" pitchFamily="50" charset="-128"/>
                        </a:rPr>
                        <a:t>2012</a:t>
                      </a:r>
                      <a:r>
                        <a:rPr lang="ja-JP" altLang="en-US" sz="1100" u="none" strike="noStrike" smtClean="0">
                          <a:effectLst/>
                          <a:latin typeface="Meiryo UI" panose="020B0604030504040204" pitchFamily="50" charset="-128"/>
                          <a:ea typeface="Meiryo UI" panose="020B0604030504040204" pitchFamily="50" charset="-128"/>
                        </a:rPr>
                        <a:t>年</a:t>
                      </a:r>
                      <a:endParaRPr lang="ja-JP" altLang="en-US" sz="11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ja-JP" sz="1100" u="none" strike="noStrike" smtClean="0">
                          <a:effectLst/>
                          <a:latin typeface="Meiryo UI" panose="020B0604030504040204" pitchFamily="50" charset="-128"/>
                          <a:ea typeface="Meiryo UI" panose="020B0604030504040204" pitchFamily="50" charset="-128"/>
                        </a:rPr>
                        <a:t>2013</a:t>
                      </a:r>
                      <a:r>
                        <a:rPr lang="ja-JP" altLang="en-US" sz="1100" u="none" strike="noStrike" smtClean="0">
                          <a:effectLst/>
                          <a:latin typeface="Meiryo UI" panose="020B0604030504040204" pitchFamily="50" charset="-128"/>
                          <a:ea typeface="Meiryo UI" panose="020B0604030504040204" pitchFamily="50" charset="-128"/>
                        </a:rPr>
                        <a:t>年</a:t>
                      </a:r>
                      <a:endParaRPr lang="ja-JP" altLang="en-US" sz="11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ja-JP" sz="1100" u="none" strike="noStrike" smtClean="0">
                          <a:effectLst/>
                          <a:latin typeface="Meiryo UI" panose="020B0604030504040204" pitchFamily="50" charset="-128"/>
                          <a:ea typeface="Meiryo UI" panose="020B0604030504040204" pitchFamily="50" charset="-128"/>
                        </a:rPr>
                        <a:t>2014</a:t>
                      </a:r>
                      <a:r>
                        <a:rPr lang="ja-JP" altLang="en-US" sz="1100" u="none" strike="noStrike" smtClean="0">
                          <a:effectLst/>
                          <a:latin typeface="Meiryo UI" panose="020B0604030504040204" pitchFamily="50" charset="-128"/>
                          <a:ea typeface="Meiryo UI" panose="020B0604030504040204" pitchFamily="50" charset="-128"/>
                        </a:rPr>
                        <a:t>年</a:t>
                      </a:r>
                      <a:endParaRPr lang="ja-JP" altLang="en-US" sz="11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ja-JP" sz="1100" u="none" strike="noStrike" smtClean="0">
                          <a:effectLst/>
                          <a:latin typeface="Meiryo UI" panose="020B0604030504040204" pitchFamily="50" charset="-128"/>
                          <a:ea typeface="Meiryo UI" panose="020B0604030504040204" pitchFamily="50" charset="-128"/>
                        </a:rPr>
                        <a:t>2015</a:t>
                      </a:r>
                      <a:r>
                        <a:rPr lang="ja-JP" altLang="en-US" sz="1100" u="none" strike="noStrike" smtClean="0">
                          <a:effectLst/>
                          <a:latin typeface="Meiryo UI" panose="020B0604030504040204" pitchFamily="50" charset="-128"/>
                          <a:ea typeface="Meiryo UI" panose="020B0604030504040204" pitchFamily="50" charset="-128"/>
                        </a:rPr>
                        <a:t>年</a:t>
                      </a:r>
                      <a:endParaRPr lang="ja-JP" altLang="en-US" sz="11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ja-JP" sz="1100" u="none" strike="noStrike" smtClean="0">
                          <a:effectLst/>
                          <a:latin typeface="Meiryo UI" panose="020B0604030504040204" pitchFamily="50" charset="-128"/>
                          <a:ea typeface="Meiryo UI" panose="020B0604030504040204" pitchFamily="50" charset="-128"/>
                        </a:rPr>
                        <a:t>2016</a:t>
                      </a:r>
                      <a:r>
                        <a:rPr lang="ja-JP" altLang="en-US" sz="1100" u="none" strike="noStrike" smtClean="0">
                          <a:effectLst/>
                          <a:latin typeface="Meiryo UI" panose="020B0604030504040204" pitchFamily="50" charset="-128"/>
                          <a:ea typeface="Meiryo UI" panose="020B0604030504040204" pitchFamily="50" charset="-128"/>
                        </a:rPr>
                        <a:t>年</a:t>
                      </a:r>
                      <a:endParaRPr lang="ja-JP" altLang="en-US" sz="11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ja-JP" sz="1100" u="none" strike="noStrike" smtClean="0">
                          <a:effectLst/>
                          <a:latin typeface="Meiryo UI" panose="020B0604030504040204" pitchFamily="50" charset="-128"/>
                          <a:ea typeface="Meiryo UI" panose="020B0604030504040204" pitchFamily="50" charset="-128"/>
                        </a:rPr>
                        <a:t>2017</a:t>
                      </a:r>
                      <a:r>
                        <a:rPr lang="ja-JP" altLang="en-US" sz="1100" u="none" strike="noStrike" smtClean="0">
                          <a:effectLst/>
                          <a:latin typeface="Meiryo UI" panose="020B0604030504040204" pitchFamily="50" charset="-128"/>
                          <a:ea typeface="Meiryo UI" panose="020B0604030504040204" pitchFamily="50" charset="-128"/>
                        </a:rPr>
                        <a:t>年</a:t>
                      </a:r>
                      <a:endParaRPr lang="ja-JP" altLang="en-US" sz="11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ja-JP" sz="1100" u="none" strike="noStrike" smtClean="0">
                          <a:effectLst/>
                          <a:latin typeface="Meiryo UI" panose="020B0604030504040204" pitchFamily="50" charset="-128"/>
                          <a:ea typeface="Meiryo UI" panose="020B0604030504040204" pitchFamily="50" charset="-128"/>
                        </a:rPr>
                        <a:t>2018</a:t>
                      </a:r>
                      <a:r>
                        <a:rPr lang="ja-JP" altLang="en-US" sz="1100" u="none" strike="noStrike" smtClean="0">
                          <a:effectLst/>
                          <a:latin typeface="Meiryo UI" panose="020B0604030504040204" pitchFamily="50" charset="-128"/>
                          <a:ea typeface="Meiryo UI" panose="020B0604030504040204" pitchFamily="50" charset="-128"/>
                        </a:rPr>
                        <a:t>年</a:t>
                      </a:r>
                      <a:endParaRPr lang="ja-JP" altLang="en-US" sz="11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ja-JP" sz="1100" u="none" strike="noStrike" smtClean="0">
                          <a:effectLst/>
                          <a:latin typeface="Meiryo UI" panose="020B0604030504040204" pitchFamily="50" charset="-128"/>
                          <a:ea typeface="Meiryo UI" panose="020B0604030504040204" pitchFamily="50" charset="-128"/>
                        </a:rPr>
                        <a:t>2019</a:t>
                      </a:r>
                      <a:r>
                        <a:rPr lang="ja-JP" altLang="en-US" sz="1100" u="none" strike="noStrike" smtClean="0">
                          <a:effectLst/>
                          <a:latin typeface="Meiryo UI" panose="020B0604030504040204" pitchFamily="50" charset="-128"/>
                          <a:ea typeface="Meiryo UI" panose="020B0604030504040204" pitchFamily="50" charset="-128"/>
                        </a:rPr>
                        <a:t>年</a:t>
                      </a:r>
                      <a:endParaRPr lang="ja-JP" altLang="en-US" sz="11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ja-JP" sz="1100" b="0" i="0" u="none" strike="noStrike" dirty="0" smtClean="0">
                          <a:solidFill>
                            <a:srgbClr val="000000"/>
                          </a:solidFill>
                          <a:effectLst/>
                          <a:latin typeface="Meiryo UI" panose="020B0604030504040204" pitchFamily="50" charset="-128"/>
                          <a:ea typeface="Meiryo UI" panose="020B0604030504040204" pitchFamily="50" charset="-128"/>
                        </a:rPr>
                        <a:t>2020</a:t>
                      </a:r>
                      <a:r>
                        <a:rPr lang="ja-JP" altLang="en-US" sz="1100" b="0" i="0" u="none" strike="noStrike" dirty="0" smtClean="0">
                          <a:solidFill>
                            <a:srgbClr val="000000"/>
                          </a:solidFill>
                          <a:effectLst/>
                          <a:latin typeface="Meiryo UI" panose="020B0604030504040204" pitchFamily="50" charset="-128"/>
                          <a:ea typeface="Meiryo UI" panose="020B0604030504040204" pitchFamily="50" charset="-128"/>
                        </a:rPr>
                        <a:t>年</a:t>
                      </a:r>
                      <a:endParaRPr lang="ja-JP" altLang="en-US" sz="11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ja-JP" sz="1100" u="none" strike="noStrike" dirty="0" smtClean="0">
                          <a:effectLst/>
                          <a:latin typeface="Meiryo UI" panose="020B0604030504040204" pitchFamily="50" charset="-128"/>
                          <a:ea typeface="Meiryo UI" panose="020B0604030504040204" pitchFamily="50" charset="-128"/>
                        </a:rPr>
                        <a:t>2021</a:t>
                      </a:r>
                      <a:r>
                        <a:rPr lang="ja-JP" altLang="en-US" sz="1100" u="none" strike="noStrike" dirty="0" smtClean="0">
                          <a:effectLst/>
                          <a:latin typeface="Meiryo UI" panose="020B0604030504040204" pitchFamily="50" charset="-128"/>
                          <a:ea typeface="Meiryo UI" panose="020B0604030504040204" pitchFamily="50" charset="-128"/>
                        </a:rPr>
                        <a:t>年</a:t>
                      </a:r>
                      <a:endParaRPr lang="ja-JP" altLang="en-US" sz="11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30671033"/>
                  </a:ext>
                </a:extLst>
              </a:tr>
              <a:tr h="228496">
                <a:tc>
                  <a:txBody>
                    <a:bodyPr/>
                    <a:lstStyle/>
                    <a:p>
                      <a:pPr algn="ctr" fontAlgn="ctr"/>
                      <a:r>
                        <a:rPr lang="ja-JP" altLang="en-US" sz="1100" b="1" i="0" u="none" strike="noStrike" dirty="0" smtClean="0">
                          <a:solidFill>
                            <a:schemeClr val="dk1"/>
                          </a:solidFill>
                          <a:effectLst/>
                          <a:latin typeface="Meiryo UI" panose="020B0604030504040204" pitchFamily="50" charset="-128"/>
                          <a:ea typeface="Meiryo UI" panose="020B0604030504040204" pitchFamily="50" charset="-128"/>
                        </a:rPr>
                        <a:t>大阪府</a:t>
                      </a:r>
                      <a:endParaRPr lang="ja-JP" altLang="en-US" sz="1100" b="1"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b="1" i="0" u="none" strike="noStrike" dirty="0" smtClean="0">
                          <a:solidFill>
                            <a:srgbClr val="000000"/>
                          </a:solidFill>
                          <a:effectLst/>
                          <a:latin typeface="Meiryo UI" panose="020B0604030504040204" pitchFamily="50" charset="-128"/>
                          <a:ea typeface="Meiryo UI" panose="020B0604030504040204" pitchFamily="50" charset="-128"/>
                        </a:rPr>
                        <a:t>152</a:t>
                      </a:r>
                      <a:endParaRPr lang="en-US" altLang="ja-JP" sz="1100" b="1"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b="1" i="0" u="none" strike="noStrike" dirty="0" smtClean="0">
                          <a:solidFill>
                            <a:srgbClr val="000000"/>
                          </a:solidFill>
                          <a:effectLst/>
                          <a:latin typeface="Meiryo UI" panose="020B0604030504040204" pitchFamily="50" charset="-128"/>
                          <a:ea typeface="Meiryo UI" panose="020B0604030504040204" pitchFamily="50" charset="-128"/>
                        </a:rPr>
                        <a:t>135</a:t>
                      </a:r>
                      <a:endParaRPr lang="en-US" altLang="ja-JP" sz="1100" b="1"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b="1" i="0" u="none" strike="noStrike" dirty="0" smtClean="0">
                          <a:solidFill>
                            <a:srgbClr val="000000"/>
                          </a:solidFill>
                          <a:effectLst/>
                          <a:latin typeface="Meiryo UI" panose="020B0604030504040204" pitchFamily="50" charset="-128"/>
                          <a:ea typeface="Meiryo UI" panose="020B0604030504040204" pitchFamily="50" charset="-128"/>
                        </a:rPr>
                        <a:t>281</a:t>
                      </a:r>
                      <a:endParaRPr lang="en-US" altLang="ja-JP" sz="1100" b="1"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b="1" i="0" u="none" strike="noStrike" dirty="0" smtClean="0">
                          <a:solidFill>
                            <a:srgbClr val="000000"/>
                          </a:solidFill>
                          <a:effectLst/>
                          <a:latin typeface="Meiryo UI" panose="020B0604030504040204" pitchFamily="50" charset="-128"/>
                          <a:ea typeface="Meiryo UI" panose="020B0604030504040204" pitchFamily="50" charset="-128"/>
                        </a:rPr>
                        <a:t>314</a:t>
                      </a:r>
                      <a:endParaRPr lang="en-US" altLang="ja-JP" sz="1100" b="1"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b="1" i="0" u="none" strike="noStrike" dirty="0" smtClean="0">
                          <a:solidFill>
                            <a:srgbClr val="000000"/>
                          </a:solidFill>
                          <a:effectLst/>
                          <a:latin typeface="Meiryo UI" panose="020B0604030504040204" pitchFamily="50" charset="-128"/>
                          <a:ea typeface="Meiryo UI" panose="020B0604030504040204" pitchFamily="50" charset="-128"/>
                        </a:rPr>
                        <a:t>253</a:t>
                      </a:r>
                      <a:endParaRPr lang="en-US" altLang="ja-JP" sz="1100" b="1"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b="1" i="0" u="none" strike="noStrike" dirty="0" smtClean="0">
                          <a:solidFill>
                            <a:srgbClr val="000000"/>
                          </a:solidFill>
                          <a:effectLst/>
                          <a:latin typeface="Meiryo UI" panose="020B0604030504040204" pitchFamily="50" charset="-128"/>
                          <a:ea typeface="Meiryo UI" panose="020B0604030504040204" pitchFamily="50" charset="-128"/>
                        </a:rPr>
                        <a:t>242</a:t>
                      </a:r>
                      <a:endParaRPr lang="en-US" altLang="ja-JP" sz="1100" b="1"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b="1" i="0" u="none" strike="noStrike" dirty="0" smtClean="0">
                          <a:solidFill>
                            <a:srgbClr val="000000"/>
                          </a:solidFill>
                          <a:effectLst/>
                          <a:latin typeface="Meiryo UI" panose="020B0604030504040204" pitchFamily="50" charset="-128"/>
                          <a:ea typeface="Meiryo UI" panose="020B0604030504040204" pitchFamily="50" charset="-128"/>
                        </a:rPr>
                        <a:t>280</a:t>
                      </a:r>
                      <a:endParaRPr lang="en-US" altLang="ja-JP" sz="1100" b="1"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b="1" i="0" u="none" strike="noStrike" dirty="0" smtClean="0">
                          <a:solidFill>
                            <a:srgbClr val="000000"/>
                          </a:solidFill>
                          <a:effectLst/>
                          <a:latin typeface="Meiryo UI" panose="020B0604030504040204" pitchFamily="50" charset="-128"/>
                          <a:ea typeface="Meiryo UI" panose="020B0604030504040204" pitchFamily="50" charset="-128"/>
                        </a:rPr>
                        <a:t>251</a:t>
                      </a:r>
                      <a:endParaRPr lang="en-US" altLang="ja-JP" sz="1100" b="1"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b="1" i="0" u="none" strike="noStrike" dirty="0" smtClean="0">
                          <a:solidFill>
                            <a:srgbClr val="000000"/>
                          </a:solidFill>
                          <a:effectLst/>
                          <a:latin typeface="Meiryo UI" panose="020B0604030504040204" pitchFamily="50" charset="-128"/>
                          <a:ea typeface="Meiryo UI" panose="020B0604030504040204" pitchFamily="50" charset="-128"/>
                        </a:rPr>
                        <a:t>240</a:t>
                      </a:r>
                      <a:endParaRPr lang="en-US" altLang="ja-JP" sz="1100" b="1"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b="1" i="0" u="none" strike="noStrike" dirty="0" smtClean="0">
                          <a:solidFill>
                            <a:srgbClr val="000000"/>
                          </a:solidFill>
                          <a:effectLst/>
                          <a:latin typeface="Meiryo UI" panose="020B0604030504040204" pitchFamily="50" charset="-128"/>
                          <a:ea typeface="Meiryo UI" panose="020B0604030504040204" pitchFamily="50" charset="-128"/>
                        </a:rPr>
                        <a:t>300</a:t>
                      </a:r>
                      <a:endParaRPr lang="en-US" altLang="ja-JP" sz="1100" b="1"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b="1" i="0" u="none" strike="noStrike" dirty="0" smtClean="0">
                          <a:solidFill>
                            <a:srgbClr val="000000"/>
                          </a:solidFill>
                          <a:effectLst/>
                          <a:latin typeface="Meiryo UI" panose="020B0604030504040204" pitchFamily="50" charset="-128"/>
                          <a:ea typeface="Meiryo UI" panose="020B0604030504040204" pitchFamily="50" charset="-128"/>
                        </a:rPr>
                        <a:t>23</a:t>
                      </a:r>
                      <a:endParaRPr lang="en-US" altLang="ja-JP" sz="1100" b="1"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b="1" i="0" u="none" strike="noStrike" dirty="0" smtClean="0">
                          <a:solidFill>
                            <a:srgbClr val="000000"/>
                          </a:solidFill>
                          <a:effectLst/>
                          <a:latin typeface="Meiryo UI" panose="020B0604030504040204" pitchFamily="50" charset="-128"/>
                          <a:ea typeface="Meiryo UI" panose="020B0604030504040204" pitchFamily="50" charset="-128"/>
                        </a:rPr>
                        <a:t>0</a:t>
                      </a:r>
                      <a:endParaRPr lang="en-US" altLang="ja-JP" sz="1100" b="1"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24286233"/>
                  </a:ext>
                </a:extLst>
              </a:tr>
              <a:tr h="218111">
                <a:tc>
                  <a:txBody>
                    <a:bodyPr/>
                    <a:lstStyle/>
                    <a:p>
                      <a:pPr algn="ctr" fontAlgn="ctr"/>
                      <a:r>
                        <a:rPr lang="ja-JP" altLang="en-US" sz="1100" b="0" i="0" u="none" strike="noStrike" dirty="0" smtClean="0">
                          <a:solidFill>
                            <a:schemeClr val="dk1"/>
                          </a:solidFill>
                          <a:effectLst/>
                          <a:latin typeface="Meiryo UI" panose="020B0604030504040204" pitchFamily="50" charset="-128"/>
                          <a:ea typeface="Meiryo UI" panose="020B0604030504040204" pitchFamily="50" charset="-128"/>
                        </a:rPr>
                        <a:t>東京都</a:t>
                      </a:r>
                      <a:endParaRPr lang="ja-JP" altLang="en-US" sz="11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dirty="0" smtClean="0">
                          <a:solidFill>
                            <a:srgbClr val="000000"/>
                          </a:solidFill>
                          <a:effectLst/>
                          <a:latin typeface="Meiryo UI" panose="020B0604030504040204" pitchFamily="50" charset="-128"/>
                          <a:ea typeface="Meiryo UI" panose="020B0604030504040204" pitchFamily="50" charset="-128"/>
                        </a:rPr>
                        <a:t>510</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dirty="0" smtClean="0">
                          <a:solidFill>
                            <a:srgbClr val="000000"/>
                          </a:solidFill>
                          <a:effectLst/>
                          <a:latin typeface="Meiryo UI" panose="020B0604030504040204" pitchFamily="50" charset="-128"/>
                          <a:ea typeface="Meiryo UI" panose="020B0604030504040204" pitchFamily="50" charset="-128"/>
                        </a:rPr>
                        <a:t>484</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dirty="0" smtClean="0">
                          <a:solidFill>
                            <a:srgbClr val="000000"/>
                          </a:solidFill>
                          <a:effectLst/>
                          <a:latin typeface="Meiryo UI" panose="020B0604030504040204" pitchFamily="50" charset="-128"/>
                          <a:ea typeface="Meiryo UI" panose="020B0604030504040204" pitchFamily="50" charset="-128"/>
                        </a:rPr>
                        <a:t>517</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dirty="0" smtClean="0">
                          <a:solidFill>
                            <a:srgbClr val="000000"/>
                          </a:solidFill>
                          <a:effectLst/>
                          <a:latin typeface="Meiryo UI" panose="020B0604030504040204" pitchFamily="50" charset="-128"/>
                          <a:ea typeface="Meiryo UI" panose="020B0604030504040204" pitchFamily="50" charset="-128"/>
                        </a:rPr>
                        <a:t>537</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dirty="0" smtClean="0">
                          <a:solidFill>
                            <a:srgbClr val="000000"/>
                          </a:solidFill>
                          <a:effectLst/>
                          <a:latin typeface="Meiryo UI" panose="020B0604030504040204" pitchFamily="50" charset="-128"/>
                          <a:ea typeface="Meiryo UI" panose="020B0604030504040204" pitchFamily="50" charset="-128"/>
                        </a:rPr>
                        <a:t>565</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dirty="0" smtClean="0">
                          <a:solidFill>
                            <a:srgbClr val="000000"/>
                          </a:solidFill>
                          <a:effectLst/>
                          <a:latin typeface="Meiryo UI" panose="020B0604030504040204" pitchFamily="50" charset="-128"/>
                          <a:ea typeface="Meiryo UI" panose="020B0604030504040204" pitchFamily="50" charset="-128"/>
                        </a:rPr>
                        <a:t>583</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dirty="0" smtClean="0">
                          <a:solidFill>
                            <a:srgbClr val="000000"/>
                          </a:solidFill>
                          <a:effectLst/>
                          <a:latin typeface="Meiryo UI" panose="020B0604030504040204" pitchFamily="50" charset="-128"/>
                          <a:ea typeface="Meiryo UI" panose="020B0604030504040204" pitchFamily="50" charset="-128"/>
                        </a:rPr>
                        <a:t>593</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dirty="0" smtClean="0">
                          <a:solidFill>
                            <a:srgbClr val="000000"/>
                          </a:solidFill>
                          <a:effectLst/>
                          <a:latin typeface="Meiryo UI" panose="020B0604030504040204" pitchFamily="50" charset="-128"/>
                          <a:ea typeface="Meiryo UI" panose="020B0604030504040204" pitchFamily="50" charset="-128"/>
                        </a:rPr>
                        <a:t>631</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dirty="0" smtClean="0">
                          <a:solidFill>
                            <a:srgbClr val="000000"/>
                          </a:solidFill>
                          <a:effectLst/>
                          <a:latin typeface="Meiryo UI" panose="020B0604030504040204" pitchFamily="50" charset="-128"/>
                          <a:ea typeface="Meiryo UI" panose="020B0604030504040204" pitchFamily="50" charset="-128"/>
                        </a:rPr>
                        <a:t>670</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dirty="0" smtClean="0">
                          <a:solidFill>
                            <a:srgbClr val="000000"/>
                          </a:solidFill>
                          <a:effectLst/>
                          <a:latin typeface="Meiryo UI" panose="020B0604030504040204" pitchFamily="50" charset="-128"/>
                          <a:ea typeface="Meiryo UI" panose="020B0604030504040204" pitchFamily="50" charset="-128"/>
                        </a:rPr>
                        <a:t>581</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dirty="0" smtClean="0">
                          <a:solidFill>
                            <a:srgbClr val="000000"/>
                          </a:solidFill>
                          <a:effectLst/>
                          <a:latin typeface="Meiryo UI" panose="020B0604030504040204" pitchFamily="50" charset="-128"/>
                          <a:ea typeface="Meiryo UI" panose="020B0604030504040204" pitchFamily="50" charset="-128"/>
                        </a:rPr>
                        <a:t>64</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dirty="0" smtClean="0">
                          <a:solidFill>
                            <a:srgbClr val="000000"/>
                          </a:solidFill>
                          <a:effectLst/>
                          <a:latin typeface="Meiryo UI" panose="020B0604030504040204" pitchFamily="50" charset="-128"/>
                          <a:ea typeface="Meiryo UI" panose="020B0604030504040204" pitchFamily="50" charset="-128"/>
                        </a:rPr>
                        <a:t>4</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68018124"/>
                  </a:ext>
                </a:extLst>
              </a:tr>
              <a:tr h="218111">
                <a:tc>
                  <a:txBody>
                    <a:bodyPr/>
                    <a:lstStyle/>
                    <a:p>
                      <a:pPr algn="ctr" fontAlgn="ctr"/>
                      <a:r>
                        <a:rPr lang="ja-JP" altLang="en-US" sz="1100" b="0" i="0" u="none" strike="noStrike" dirty="0" smtClean="0">
                          <a:solidFill>
                            <a:schemeClr val="dk1"/>
                          </a:solidFill>
                          <a:effectLst/>
                          <a:latin typeface="Meiryo UI" panose="020B0604030504040204" pitchFamily="50" charset="-128"/>
                          <a:ea typeface="Meiryo UI" panose="020B0604030504040204" pitchFamily="50" charset="-128"/>
                        </a:rPr>
                        <a:t>愛知県</a:t>
                      </a:r>
                      <a:endParaRPr lang="ja-JP" altLang="en-US" sz="11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dirty="0" smtClean="0">
                          <a:solidFill>
                            <a:srgbClr val="000000"/>
                          </a:solidFill>
                          <a:effectLst/>
                          <a:latin typeface="Meiryo UI" panose="020B0604030504040204" pitchFamily="50" charset="-128"/>
                          <a:ea typeface="Meiryo UI" panose="020B0604030504040204" pitchFamily="50" charset="-128"/>
                        </a:rPr>
                        <a:t>139</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dirty="0" smtClean="0">
                          <a:solidFill>
                            <a:srgbClr val="000000"/>
                          </a:solidFill>
                          <a:effectLst/>
                          <a:latin typeface="Meiryo UI" panose="020B0604030504040204" pitchFamily="50" charset="-128"/>
                          <a:ea typeface="Meiryo UI" panose="020B0604030504040204" pitchFamily="50" charset="-128"/>
                        </a:rPr>
                        <a:t>125</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dirty="0" smtClean="0">
                          <a:solidFill>
                            <a:srgbClr val="000000"/>
                          </a:solidFill>
                          <a:effectLst/>
                          <a:latin typeface="Meiryo UI" panose="020B0604030504040204" pitchFamily="50" charset="-128"/>
                          <a:ea typeface="Meiryo UI" panose="020B0604030504040204" pitchFamily="50" charset="-128"/>
                        </a:rPr>
                        <a:t>144</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dirty="0" smtClean="0">
                          <a:solidFill>
                            <a:srgbClr val="000000"/>
                          </a:solidFill>
                          <a:effectLst/>
                          <a:latin typeface="Meiryo UI" panose="020B0604030504040204" pitchFamily="50" charset="-128"/>
                          <a:ea typeface="Meiryo UI" panose="020B0604030504040204" pitchFamily="50" charset="-128"/>
                        </a:rPr>
                        <a:t>154</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dirty="0" smtClean="0">
                          <a:solidFill>
                            <a:srgbClr val="000000"/>
                          </a:solidFill>
                          <a:effectLst/>
                          <a:latin typeface="Meiryo UI" panose="020B0604030504040204" pitchFamily="50" charset="-128"/>
                          <a:ea typeface="Meiryo UI" panose="020B0604030504040204" pitchFamily="50" charset="-128"/>
                        </a:rPr>
                        <a:t>179</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dirty="0" smtClean="0">
                          <a:solidFill>
                            <a:srgbClr val="000000"/>
                          </a:solidFill>
                          <a:effectLst/>
                          <a:latin typeface="Meiryo UI" panose="020B0604030504040204" pitchFamily="50" charset="-128"/>
                          <a:ea typeface="Meiryo UI" panose="020B0604030504040204" pitchFamily="50" charset="-128"/>
                        </a:rPr>
                        <a:t>187</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dirty="0" smtClean="0">
                          <a:solidFill>
                            <a:srgbClr val="000000"/>
                          </a:solidFill>
                          <a:effectLst/>
                          <a:latin typeface="Meiryo UI" panose="020B0604030504040204" pitchFamily="50" charset="-128"/>
                          <a:ea typeface="Meiryo UI" panose="020B0604030504040204" pitchFamily="50" charset="-128"/>
                        </a:rPr>
                        <a:t>207</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dirty="0" smtClean="0">
                          <a:solidFill>
                            <a:srgbClr val="000000"/>
                          </a:solidFill>
                          <a:effectLst/>
                          <a:latin typeface="Meiryo UI" panose="020B0604030504040204" pitchFamily="50" charset="-128"/>
                          <a:ea typeface="Meiryo UI" panose="020B0604030504040204" pitchFamily="50" charset="-128"/>
                        </a:rPr>
                        <a:t>192</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dirty="0" smtClean="0">
                          <a:solidFill>
                            <a:srgbClr val="000000"/>
                          </a:solidFill>
                          <a:effectLst/>
                          <a:latin typeface="Meiryo UI" panose="020B0604030504040204" pitchFamily="50" charset="-128"/>
                          <a:ea typeface="Meiryo UI" panose="020B0604030504040204" pitchFamily="50" charset="-128"/>
                        </a:rPr>
                        <a:t>216</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dirty="0" smtClean="0">
                          <a:solidFill>
                            <a:srgbClr val="000000"/>
                          </a:solidFill>
                          <a:effectLst/>
                          <a:latin typeface="Meiryo UI" panose="020B0604030504040204" pitchFamily="50" charset="-128"/>
                          <a:ea typeface="Meiryo UI" panose="020B0604030504040204" pitchFamily="50" charset="-128"/>
                        </a:rPr>
                        <a:t>259</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dirty="0" smtClean="0">
                          <a:solidFill>
                            <a:srgbClr val="000000"/>
                          </a:solidFill>
                          <a:effectLst/>
                          <a:latin typeface="Meiryo UI" panose="020B0604030504040204" pitchFamily="50" charset="-128"/>
                          <a:ea typeface="Meiryo UI" panose="020B0604030504040204" pitchFamily="50" charset="-128"/>
                        </a:rPr>
                        <a:t>11</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dirty="0" smtClean="0">
                          <a:solidFill>
                            <a:srgbClr val="000000"/>
                          </a:solidFill>
                          <a:effectLst/>
                          <a:latin typeface="Meiryo UI" panose="020B0604030504040204" pitchFamily="50" charset="-128"/>
                          <a:ea typeface="Meiryo UI" panose="020B0604030504040204" pitchFamily="50" charset="-128"/>
                        </a:rPr>
                        <a:t>0</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2470178"/>
                  </a:ext>
                </a:extLst>
              </a:tr>
              <a:tr h="218111">
                <a:tc>
                  <a:txBody>
                    <a:bodyPr/>
                    <a:lstStyle/>
                    <a:p>
                      <a:pPr algn="ctr" fontAlgn="ctr"/>
                      <a:r>
                        <a:rPr lang="ja-JP" altLang="en-US" sz="1100" b="0" i="0" u="none" strike="noStrike" dirty="0" smtClean="0">
                          <a:solidFill>
                            <a:schemeClr val="dk1"/>
                          </a:solidFill>
                          <a:effectLst/>
                          <a:latin typeface="Meiryo UI" panose="020B0604030504040204" pitchFamily="50" charset="-128"/>
                          <a:ea typeface="Meiryo UI" panose="020B0604030504040204" pitchFamily="50" charset="-128"/>
                        </a:rPr>
                        <a:t>京都府</a:t>
                      </a:r>
                      <a:endParaRPr lang="ja-JP" altLang="en-US" sz="11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dirty="0" smtClean="0">
                          <a:solidFill>
                            <a:srgbClr val="000000"/>
                          </a:solidFill>
                          <a:effectLst/>
                          <a:latin typeface="Meiryo UI" panose="020B0604030504040204" pitchFamily="50" charset="-128"/>
                          <a:ea typeface="Meiryo UI" panose="020B0604030504040204" pitchFamily="50" charset="-128"/>
                        </a:rPr>
                        <a:t>160</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dirty="0" smtClean="0">
                          <a:solidFill>
                            <a:srgbClr val="000000"/>
                          </a:solidFill>
                          <a:effectLst/>
                          <a:latin typeface="Meiryo UI" panose="020B0604030504040204" pitchFamily="50" charset="-128"/>
                          <a:ea typeface="Meiryo UI" panose="020B0604030504040204" pitchFamily="50" charset="-128"/>
                        </a:rPr>
                        <a:t>145</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dirty="0" smtClean="0">
                          <a:solidFill>
                            <a:srgbClr val="000000"/>
                          </a:solidFill>
                          <a:effectLst/>
                          <a:latin typeface="Meiryo UI" panose="020B0604030504040204" pitchFamily="50" charset="-128"/>
                          <a:ea typeface="Meiryo UI" panose="020B0604030504040204" pitchFamily="50" charset="-128"/>
                        </a:rPr>
                        <a:t>202</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dirty="0" smtClean="0">
                          <a:solidFill>
                            <a:srgbClr val="000000"/>
                          </a:solidFill>
                          <a:effectLst/>
                          <a:latin typeface="Meiryo UI" panose="020B0604030504040204" pitchFamily="50" charset="-128"/>
                          <a:ea typeface="Meiryo UI" panose="020B0604030504040204" pitchFamily="50" charset="-128"/>
                        </a:rPr>
                        <a:t>179</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dirty="0" smtClean="0">
                          <a:solidFill>
                            <a:srgbClr val="000000"/>
                          </a:solidFill>
                          <a:effectLst/>
                          <a:latin typeface="Meiryo UI" panose="020B0604030504040204" pitchFamily="50" charset="-128"/>
                          <a:ea typeface="Meiryo UI" panose="020B0604030504040204" pitchFamily="50" charset="-128"/>
                        </a:rPr>
                        <a:t>211</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dirty="0" smtClean="0">
                          <a:solidFill>
                            <a:srgbClr val="000000"/>
                          </a:solidFill>
                          <a:effectLst/>
                          <a:latin typeface="Meiryo UI" panose="020B0604030504040204" pitchFamily="50" charset="-128"/>
                          <a:ea typeface="Meiryo UI" panose="020B0604030504040204" pitchFamily="50" charset="-128"/>
                        </a:rPr>
                        <a:t>230</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dirty="0" smtClean="0">
                          <a:solidFill>
                            <a:srgbClr val="000000"/>
                          </a:solidFill>
                          <a:effectLst/>
                          <a:latin typeface="Meiryo UI" panose="020B0604030504040204" pitchFamily="50" charset="-128"/>
                          <a:ea typeface="Meiryo UI" panose="020B0604030504040204" pitchFamily="50" charset="-128"/>
                        </a:rPr>
                        <a:t>290</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dirty="0" smtClean="0">
                          <a:solidFill>
                            <a:srgbClr val="000000"/>
                          </a:solidFill>
                          <a:effectLst/>
                          <a:latin typeface="Meiryo UI" panose="020B0604030504040204" pitchFamily="50" charset="-128"/>
                          <a:ea typeface="Meiryo UI" panose="020B0604030504040204" pitchFamily="50" charset="-128"/>
                        </a:rPr>
                        <a:t>334</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dirty="0" smtClean="0">
                          <a:solidFill>
                            <a:srgbClr val="000000"/>
                          </a:solidFill>
                          <a:effectLst/>
                          <a:latin typeface="Meiryo UI" panose="020B0604030504040204" pitchFamily="50" charset="-128"/>
                          <a:ea typeface="Meiryo UI" panose="020B0604030504040204" pitchFamily="50" charset="-128"/>
                        </a:rPr>
                        <a:t>367</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dirty="0" smtClean="0">
                          <a:solidFill>
                            <a:srgbClr val="000000"/>
                          </a:solidFill>
                          <a:effectLst/>
                          <a:latin typeface="Meiryo UI" panose="020B0604030504040204" pitchFamily="50" charset="-128"/>
                          <a:ea typeface="Meiryo UI" panose="020B0604030504040204" pitchFamily="50" charset="-128"/>
                        </a:rPr>
                        <a:t>398</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dirty="0" smtClean="0">
                          <a:solidFill>
                            <a:srgbClr val="000000"/>
                          </a:solidFill>
                          <a:effectLst/>
                          <a:latin typeface="Meiryo UI" panose="020B0604030504040204" pitchFamily="50" charset="-128"/>
                          <a:ea typeface="Meiryo UI" panose="020B0604030504040204" pitchFamily="50" charset="-128"/>
                        </a:rPr>
                        <a:t>29</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dirty="0" smtClean="0">
                          <a:solidFill>
                            <a:srgbClr val="000000"/>
                          </a:solidFill>
                          <a:effectLst/>
                          <a:latin typeface="Meiryo UI" panose="020B0604030504040204" pitchFamily="50" charset="-128"/>
                          <a:ea typeface="Meiryo UI" panose="020B0604030504040204" pitchFamily="50" charset="-128"/>
                        </a:rPr>
                        <a:t>4</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41905901"/>
                  </a:ext>
                </a:extLst>
              </a:tr>
              <a:tr h="218111">
                <a:tc>
                  <a:txBody>
                    <a:bodyPr/>
                    <a:lstStyle/>
                    <a:p>
                      <a:pPr algn="ctr" fontAlgn="ctr"/>
                      <a:r>
                        <a:rPr lang="ja-JP" altLang="en-US" sz="1100" u="none" strike="noStrike" dirty="0" smtClean="0">
                          <a:effectLst/>
                          <a:latin typeface="Meiryo UI" panose="020B0604030504040204" pitchFamily="50" charset="-128"/>
                          <a:ea typeface="Meiryo UI" panose="020B0604030504040204" pitchFamily="50" charset="-128"/>
                        </a:rPr>
                        <a:t>福岡県</a:t>
                      </a:r>
                      <a:endParaRPr lang="ja-JP" altLang="en-US" sz="11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dirty="0" smtClean="0">
                          <a:solidFill>
                            <a:srgbClr val="000000"/>
                          </a:solidFill>
                          <a:effectLst/>
                          <a:latin typeface="Meiryo UI" panose="020B0604030504040204" pitchFamily="50" charset="-128"/>
                          <a:ea typeface="Meiryo UI" panose="020B0604030504040204" pitchFamily="50" charset="-128"/>
                        </a:rPr>
                        <a:t>269</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dirty="0" smtClean="0">
                          <a:solidFill>
                            <a:srgbClr val="000000"/>
                          </a:solidFill>
                          <a:effectLst/>
                          <a:latin typeface="Meiryo UI" panose="020B0604030504040204" pitchFamily="50" charset="-128"/>
                          <a:ea typeface="Meiryo UI" panose="020B0604030504040204" pitchFamily="50" charset="-128"/>
                        </a:rPr>
                        <a:t>268</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dirty="0" smtClean="0">
                          <a:solidFill>
                            <a:srgbClr val="000000"/>
                          </a:solidFill>
                          <a:effectLst/>
                          <a:latin typeface="Meiryo UI" panose="020B0604030504040204" pitchFamily="50" charset="-128"/>
                          <a:ea typeface="Meiryo UI" panose="020B0604030504040204" pitchFamily="50" charset="-128"/>
                        </a:rPr>
                        <a:t>301</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dirty="0" smtClean="0">
                          <a:solidFill>
                            <a:srgbClr val="000000"/>
                          </a:solidFill>
                          <a:effectLst/>
                          <a:latin typeface="Meiryo UI" panose="020B0604030504040204" pitchFamily="50" charset="-128"/>
                          <a:ea typeface="Meiryo UI" panose="020B0604030504040204" pitchFamily="50" charset="-128"/>
                        </a:rPr>
                        <a:t>312</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dirty="0" smtClean="0">
                          <a:solidFill>
                            <a:srgbClr val="000000"/>
                          </a:solidFill>
                          <a:effectLst/>
                          <a:latin typeface="Meiryo UI" panose="020B0604030504040204" pitchFamily="50" charset="-128"/>
                          <a:ea typeface="Meiryo UI" panose="020B0604030504040204" pitchFamily="50" charset="-128"/>
                        </a:rPr>
                        <a:t>411</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dirty="0" smtClean="0">
                          <a:solidFill>
                            <a:srgbClr val="000000"/>
                          </a:solidFill>
                          <a:effectLst/>
                          <a:latin typeface="Meiryo UI" panose="020B0604030504040204" pitchFamily="50" charset="-128"/>
                          <a:ea typeface="Meiryo UI" panose="020B0604030504040204" pitchFamily="50" charset="-128"/>
                        </a:rPr>
                        <a:t>450</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dirty="0" smtClean="0">
                          <a:solidFill>
                            <a:srgbClr val="000000"/>
                          </a:solidFill>
                          <a:effectLst/>
                          <a:latin typeface="Meiryo UI" panose="020B0604030504040204" pitchFamily="50" charset="-128"/>
                          <a:ea typeface="Meiryo UI" panose="020B0604030504040204" pitchFamily="50" charset="-128"/>
                        </a:rPr>
                        <a:t>488</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dirty="0" smtClean="0">
                          <a:solidFill>
                            <a:srgbClr val="000000"/>
                          </a:solidFill>
                          <a:effectLst/>
                          <a:latin typeface="Meiryo UI" panose="020B0604030504040204" pitchFamily="50" charset="-128"/>
                          <a:ea typeface="Meiryo UI" panose="020B0604030504040204" pitchFamily="50" charset="-128"/>
                        </a:rPr>
                        <a:t>436</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dirty="0" smtClean="0">
                          <a:solidFill>
                            <a:srgbClr val="000000"/>
                          </a:solidFill>
                          <a:effectLst/>
                          <a:latin typeface="Meiryo UI" panose="020B0604030504040204" pitchFamily="50" charset="-128"/>
                          <a:ea typeface="Meiryo UI" panose="020B0604030504040204" pitchFamily="50" charset="-128"/>
                        </a:rPr>
                        <a:t>427</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dirty="0" smtClean="0">
                          <a:solidFill>
                            <a:srgbClr val="000000"/>
                          </a:solidFill>
                          <a:effectLst/>
                          <a:latin typeface="Meiryo UI" panose="020B0604030504040204" pitchFamily="50" charset="-128"/>
                          <a:ea typeface="Meiryo UI" panose="020B0604030504040204" pitchFamily="50" charset="-128"/>
                        </a:rPr>
                        <a:t>464</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dirty="0" smtClean="0">
                          <a:solidFill>
                            <a:srgbClr val="000000"/>
                          </a:solidFill>
                          <a:effectLst/>
                          <a:latin typeface="Meiryo UI" panose="020B0604030504040204" pitchFamily="50" charset="-128"/>
                          <a:ea typeface="Meiryo UI" panose="020B0604030504040204" pitchFamily="50" charset="-128"/>
                        </a:rPr>
                        <a:t>21</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dirty="0" smtClean="0">
                          <a:solidFill>
                            <a:srgbClr val="000000"/>
                          </a:solidFill>
                          <a:effectLst/>
                          <a:latin typeface="Meiryo UI" panose="020B0604030504040204" pitchFamily="50" charset="-128"/>
                          <a:ea typeface="Meiryo UI" panose="020B0604030504040204" pitchFamily="50" charset="-128"/>
                        </a:rPr>
                        <a:t>2</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48574124"/>
                  </a:ext>
                </a:extLst>
              </a:tr>
              <a:tr h="228496">
                <a:tc>
                  <a:txBody>
                    <a:bodyPr/>
                    <a:lstStyle/>
                    <a:p>
                      <a:pPr algn="ctr" fontAlgn="ctr"/>
                      <a:r>
                        <a:rPr lang="ja-JP" altLang="en-US" sz="1100" u="none" strike="noStrike" smtClean="0">
                          <a:effectLst/>
                          <a:latin typeface="Meiryo UI" panose="020B0604030504040204" pitchFamily="50" charset="-128"/>
                          <a:ea typeface="Meiryo UI" panose="020B0604030504040204" pitchFamily="50" charset="-128"/>
                        </a:rPr>
                        <a:t>全国</a:t>
                      </a:r>
                      <a:endParaRPr lang="ja-JP" altLang="en-US" sz="11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dirty="0" smtClean="0">
                          <a:solidFill>
                            <a:srgbClr val="000000"/>
                          </a:solidFill>
                          <a:effectLst/>
                          <a:latin typeface="Meiryo UI" panose="020B0604030504040204" pitchFamily="50" charset="-128"/>
                          <a:ea typeface="Meiryo UI" panose="020B0604030504040204" pitchFamily="50" charset="-128"/>
                        </a:rPr>
                        <a:t>2,159</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dirty="0" smtClean="0">
                          <a:solidFill>
                            <a:srgbClr val="000000"/>
                          </a:solidFill>
                          <a:effectLst/>
                          <a:latin typeface="Meiryo UI" panose="020B0604030504040204" pitchFamily="50" charset="-128"/>
                          <a:ea typeface="Meiryo UI" panose="020B0604030504040204" pitchFamily="50" charset="-128"/>
                        </a:rPr>
                        <a:t>1,892</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dirty="0" smtClean="0">
                          <a:solidFill>
                            <a:srgbClr val="000000"/>
                          </a:solidFill>
                          <a:effectLst/>
                          <a:latin typeface="Meiryo UI" panose="020B0604030504040204" pitchFamily="50" charset="-128"/>
                          <a:ea typeface="Meiryo UI" panose="020B0604030504040204" pitchFamily="50" charset="-128"/>
                        </a:rPr>
                        <a:t>2,337</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dirty="0" smtClean="0">
                          <a:solidFill>
                            <a:srgbClr val="000000"/>
                          </a:solidFill>
                          <a:effectLst/>
                          <a:latin typeface="Meiryo UI" panose="020B0604030504040204" pitchFamily="50" charset="-128"/>
                          <a:ea typeface="Meiryo UI" panose="020B0604030504040204" pitchFamily="50" charset="-128"/>
                        </a:rPr>
                        <a:t>2,427</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dirty="0" smtClean="0">
                          <a:solidFill>
                            <a:srgbClr val="000000"/>
                          </a:solidFill>
                          <a:effectLst/>
                          <a:latin typeface="Meiryo UI" panose="020B0604030504040204" pitchFamily="50" charset="-128"/>
                          <a:ea typeface="Meiryo UI" panose="020B0604030504040204" pitchFamily="50" charset="-128"/>
                        </a:rPr>
                        <a:t>2,590</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dirty="0" smtClean="0">
                          <a:solidFill>
                            <a:srgbClr val="000000"/>
                          </a:solidFill>
                          <a:effectLst/>
                          <a:latin typeface="Meiryo UI" panose="020B0604030504040204" pitchFamily="50" charset="-128"/>
                          <a:ea typeface="Meiryo UI" panose="020B0604030504040204" pitchFamily="50" charset="-128"/>
                        </a:rPr>
                        <a:t>2,847</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dirty="0" smtClean="0">
                          <a:solidFill>
                            <a:srgbClr val="000000"/>
                          </a:solidFill>
                          <a:effectLst/>
                          <a:latin typeface="Meiryo UI" panose="020B0604030504040204" pitchFamily="50" charset="-128"/>
                          <a:ea typeface="Meiryo UI" panose="020B0604030504040204" pitchFamily="50" charset="-128"/>
                        </a:rPr>
                        <a:t>3,112</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dirty="0" smtClean="0">
                          <a:solidFill>
                            <a:srgbClr val="000000"/>
                          </a:solidFill>
                          <a:effectLst/>
                          <a:latin typeface="Meiryo UI" panose="020B0604030504040204" pitchFamily="50" charset="-128"/>
                          <a:ea typeface="Meiryo UI" panose="020B0604030504040204" pitchFamily="50" charset="-128"/>
                        </a:rPr>
                        <a:t>3,313</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dirty="0" smtClean="0">
                          <a:solidFill>
                            <a:srgbClr val="000000"/>
                          </a:solidFill>
                          <a:effectLst/>
                          <a:latin typeface="Meiryo UI" panose="020B0604030504040204" pitchFamily="50" charset="-128"/>
                          <a:ea typeface="Meiryo UI" panose="020B0604030504040204" pitchFamily="50" charset="-128"/>
                        </a:rPr>
                        <a:t>3,433</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dirty="0" smtClean="0">
                          <a:solidFill>
                            <a:srgbClr val="000000"/>
                          </a:solidFill>
                          <a:effectLst/>
                          <a:latin typeface="Meiryo UI" panose="020B0604030504040204" pitchFamily="50" charset="-128"/>
                          <a:ea typeface="Meiryo UI" panose="020B0604030504040204" pitchFamily="50" charset="-128"/>
                        </a:rPr>
                        <a:t>3,621</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dirty="0" smtClean="0">
                          <a:solidFill>
                            <a:srgbClr val="000000"/>
                          </a:solidFill>
                          <a:effectLst/>
                          <a:latin typeface="Meiryo UI" panose="020B0604030504040204" pitchFamily="50" charset="-128"/>
                          <a:ea typeface="Meiryo UI" panose="020B0604030504040204" pitchFamily="50" charset="-128"/>
                        </a:rPr>
                        <a:t>222</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dirty="0" smtClean="0">
                          <a:solidFill>
                            <a:srgbClr val="000000"/>
                          </a:solidFill>
                          <a:effectLst/>
                          <a:latin typeface="Meiryo UI" panose="020B0604030504040204" pitchFamily="50" charset="-128"/>
                          <a:ea typeface="Meiryo UI" panose="020B0604030504040204" pitchFamily="50" charset="-128"/>
                        </a:rPr>
                        <a:t>29</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08955692"/>
                  </a:ext>
                </a:extLst>
              </a:tr>
            </a:tbl>
          </a:graphicData>
        </a:graphic>
      </p:graphicFrame>
      <p:sp>
        <p:nvSpPr>
          <p:cNvPr id="22" name="テキスト ボックス 21">
            <a:extLst>
              <a:ext uri="{FF2B5EF4-FFF2-40B4-BE49-F238E27FC236}">
                <a16:creationId xmlns:a16="http://schemas.microsoft.com/office/drawing/2014/main" id="{F8D4A0CB-DEE1-4647-985B-D1A2FA689496}"/>
              </a:ext>
            </a:extLst>
          </p:cNvPr>
          <p:cNvSpPr txBox="1"/>
          <p:nvPr/>
        </p:nvSpPr>
        <p:spPr>
          <a:xfrm>
            <a:off x="107506" y="1315803"/>
            <a:ext cx="1149954" cy="230832"/>
          </a:xfrm>
          <a:prstGeom prst="rect">
            <a:avLst/>
          </a:prstGeom>
          <a:noFill/>
        </p:spPr>
        <p:txBody>
          <a:bodyPr wrap="square" rtlCol="0">
            <a:spAutoFit/>
          </a:bodyPr>
          <a:lstStyle/>
          <a:p>
            <a:pPr lvl="0" defTabSz="742950">
              <a:defRPr/>
            </a:pPr>
            <a:r>
              <a:rPr kumimoji="1" lang="ja-JP" altLang="en-US" sz="90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（件：都府県）</a:t>
            </a:r>
          </a:p>
        </p:txBody>
      </p:sp>
      <p:sp>
        <p:nvSpPr>
          <p:cNvPr id="23" name="テキスト ボックス 22">
            <a:extLst>
              <a:ext uri="{FF2B5EF4-FFF2-40B4-BE49-F238E27FC236}">
                <a16:creationId xmlns:a16="http://schemas.microsoft.com/office/drawing/2014/main" id="{F8D4A0CB-DEE1-4647-985B-D1A2FA689496}"/>
              </a:ext>
            </a:extLst>
          </p:cNvPr>
          <p:cNvSpPr txBox="1"/>
          <p:nvPr/>
        </p:nvSpPr>
        <p:spPr>
          <a:xfrm>
            <a:off x="8360347" y="1315803"/>
            <a:ext cx="933931" cy="230832"/>
          </a:xfrm>
          <a:prstGeom prst="rect">
            <a:avLst/>
          </a:prstGeom>
          <a:noFill/>
        </p:spPr>
        <p:txBody>
          <a:bodyPr wrap="square" rtlCol="0">
            <a:spAutoFit/>
          </a:bodyPr>
          <a:lstStyle/>
          <a:p>
            <a:pPr lvl="0" defTabSz="742950">
              <a:defRPr/>
            </a:pPr>
            <a:r>
              <a:rPr kumimoji="1" lang="ja-JP" altLang="en-US" sz="90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（件：全国）</a:t>
            </a:r>
          </a:p>
        </p:txBody>
      </p:sp>
      <p:sp>
        <p:nvSpPr>
          <p:cNvPr id="2" name="スライド番号プレースホルダー 1"/>
          <p:cNvSpPr>
            <a:spLocks noGrp="1"/>
          </p:cNvSpPr>
          <p:nvPr>
            <p:ph type="sldNum" sz="quarter" idx="12"/>
          </p:nvPr>
        </p:nvSpPr>
        <p:spPr/>
        <p:txBody>
          <a:bodyPr/>
          <a:lstStyle/>
          <a:p>
            <a:fld id="{D2D8002D-B5B0-4BAC-B1F6-782DDCCE6D9C}" type="slidenum">
              <a:rPr lang="ja-JP" altLang="en-US" smtClean="0"/>
              <a:pPr/>
              <a:t>6</a:t>
            </a:fld>
            <a:endParaRPr lang="ja-JP" altLang="en-US" dirty="0"/>
          </a:p>
        </p:txBody>
      </p:sp>
    </p:spTree>
    <p:extLst>
      <p:ext uri="{BB962C8B-B14F-4D97-AF65-F5344CB8AC3E}">
        <p14:creationId xmlns:p14="http://schemas.microsoft.com/office/powerpoint/2010/main" val="211657549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 4"/>
          <p:cNvGraphicFramePr>
            <a:graphicFrameLocks noGrp="1"/>
          </p:cNvGraphicFramePr>
          <p:nvPr>
            <p:extLst>
              <p:ext uri="{D42A27DB-BD31-4B8C-83A1-F6EECF244321}">
                <p14:modId xmlns:p14="http://schemas.microsoft.com/office/powerpoint/2010/main" val="2943858975"/>
              </p:ext>
            </p:extLst>
          </p:nvPr>
        </p:nvGraphicFramePr>
        <p:xfrm>
          <a:off x="179512" y="1882301"/>
          <a:ext cx="8784976" cy="4481763"/>
        </p:xfrm>
        <a:graphic>
          <a:graphicData uri="http://schemas.openxmlformats.org/drawingml/2006/table">
            <a:tbl>
              <a:tblPr firstRow="1" bandRow="1">
                <a:tableStyleId>{5C22544A-7EE6-4342-B048-85BDC9FD1C3A}</a:tableStyleId>
              </a:tblPr>
              <a:tblGrid>
                <a:gridCol w="216024">
                  <a:extLst>
                    <a:ext uri="{9D8B030D-6E8A-4147-A177-3AD203B41FA5}">
                      <a16:colId xmlns:a16="http://schemas.microsoft.com/office/drawing/2014/main" val="495257303"/>
                    </a:ext>
                  </a:extLst>
                </a:gridCol>
                <a:gridCol w="1224136">
                  <a:extLst>
                    <a:ext uri="{9D8B030D-6E8A-4147-A177-3AD203B41FA5}">
                      <a16:colId xmlns:a16="http://schemas.microsoft.com/office/drawing/2014/main" val="843621912"/>
                    </a:ext>
                  </a:extLst>
                </a:gridCol>
                <a:gridCol w="1224136">
                  <a:extLst>
                    <a:ext uri="{9D8B030D-6E8A-4147-A177-3AD203B41FA5}">
                      <a16:colId xmlns:a16="http://schemas.microsoft.com/office/drawing/2014/main" val="2904224741"/>
                    </a:ext>
                  </a:extLst>
                </a:gridCol>
                <a:gridCol w="1224136">
                  <a:extLst>
                    <a:ext uri="{9D8B030D-6E8A-4147-A177-3AD203B41FA5}">
                      <a16:colId xmlns:a16="http://schemas.microsoft.com/office/drawing/2014/main" val="4030000121"/>
                    </a:ext>
                  </a:extLst>
                </a:gridCol>
                <a:gridCol w="1224136">
                  <a:extLst>
                    <a:ext uri="{9D8B030D-6E8A-4147-A177-3AD203B41FA5}">
                      <a16:colId xmlns:a16="http://schemas.microsoft.com/office/drawing/2014/main" val="3640303032"/>
                    </a:ext>
                  </a:extLst>
                </a:gridCol>
                <a:gridCol w="1224136">
                  <a:extLst>
                    <a:ext uri="{9D8B030D-6E8A-4147-A177-3AD203B41FA5}">
                      <a16:colId xmlns:a16="http://schemas.microsoft.com/office/drawing/2014/main" val="559163957"/>
                    </a:ext>
                  </a:extLst>
                </a:gridCol>
                <a:gridCol w="1224136">
                  <a:extLst>
                    <a:ext uri="{9D8B030D-6E8A-4147-A177-3AD203B41FA5}">
                      <a16:colId xmlns:a16="http://schemas.microsoft.com/office/drawing/2014/main" val="1619200310"/>
                    </a:ext>
                  </a:extLst>
                </a:gridCol>
                <a:gridCol w="1224136">
                  <a:extLst>
                    <a:ext uri="{9D8B030D-6E8A-4147-A177-3AD203B41FA5}">
                      <a16:colId xmlns:a16="http://schemas.microsoft.com/office/drawing/2014/main" val="984282102"/>
                    </a:ext>
                  </a:extLst>
                </a:gridCol>
              </a:tblGrid>
              <a:tr h="283791">
                <a:tc gridSpan="2">
                  <a:txBody>
                    <a:bodyPr/>
                    <a:lstStyle/>
                    <a:p>
                      <a:pPr algn="ctr"/>
                      <a:r>
                        <a:rPr kumimoji="1" lang="ja-JP" altLang="en-US" sz="1000" dirty="0" smtClean="0">
                          <a:latin typeface="Meiryo UI" panose="020B0604030504040204" pitchFamily="50" charset="-128"/>
                          <a:ea typeface="Meiryo UI" panose="020B0604030504040204" pitchFamily="50" charset="-128"/>
                        </a:rPr>
                        <a:t>期間</a:t>
                      </a:r>
                      <a:endParaRPr kumimoji="1" lang="ja-JP" altLang="en-US" sz="1000" dirty="0">
                        <a:latin typeface="Meiryo UI" panose="020B0604030504040204" pitchFamily="50" charset="-128"/>
                        <a:ea typeface="Meiryo UI" panose="020B0604030504040204" pitchFamily="50" charset="-128"/>
                      </a:endParaRPr>
                    </a:p>
                  </a:txBody>
                  <a:tcPr anchor="ctr"/>
                </a:tc>
                <a:tc hMerge="1">
                  <a:txBody>
                    <a:bodyPr/>
                    <a:lstStyle/>
                    <a:p>
                      <a:pPr algn="ct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ctr"/>
                      <a:r>
                        <a:rPr kumimoji="1" lang="ja-JP" altLang="en-US" sz="1000" dirty="0" smtClean="0">
                          <a:latin typeface="Meiryo UI" panose="020B0604030504040204" pitchFamily="50" charset="-128"/>
                          <a:ea typeface="Meiryo UI" panose="020B0604030504040204" pitchFamily="50" charset="-128"/>
                        </a:rPr>
                        <a:t>オンライン</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ctr"/>
                      <a:r>
                        <a:rPr kumimoji="1" lang="ja-JP" altLang="en-US" sz="1000" dirty="0" smtClean="0">
                          <a:latin typeface="Meiryo UI" panose="020B0604030504040204" pitchFamily="50" charset="-128"/>
                          <a:ea typeface="Meiryo UI" panose="020B0604030504040204" pitchFamily="50" charset="-128"/>
                        </a:rPr>
                        <a:t>ハイブリッド</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ctr"/>
                      <a:r>
                        <a:rPr kumimoji="1" lang="ja-JP" altLang="en-US" sz="1000" dirty="0" smtClean="0">
                          <a:latin typeface="Meiryo UI" panose="020B0604030504040204" pitchFamily="50" charset="-128"/>
                          <a:ea typeface="Meiryo UI" panose="020B0604030504040204" pitchFamily="50" charset="-128"/>
                        </a:rPr>
                        <a:t>実地開催</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ctr"/>
                      <a:r>
                        <a:rPr kumimoji="1" lang="ja-JP" altLang="en-US" sz="1000" dirty="0" smtClean="0">
                          <a:latin typeface="Meiryo UI" panose="020B0604030504040204" pitchFamily="50" charset="-128"/>
                          <a:ea typeface="Meiryo UI" panose="020B0604030504040204" pitchFamily="50" charset="-128"/>
                        </a:rPr>
                        <a:t>開催地変更</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ctr"/>
                      <a:r>
                        <a:rPr kumimoji="1" lang="ja-JP" altLang="en-US" sz="1000" dirty="0" smtClean="0">
                          <a:latin typeface="Meiryo UI" panose="020B0604030504040204" pitchFamily="50" charset="-128"/>
                          <a:ea typeface="Meiryo UI" panose="020B0604030504040204" pitchFamily="50" charset="-128"/>
                        </a:rPr>
                        <a:t>延期</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ctr"/>
                      <a:r>
                        <a:rPr kumimoji="1" lang="ja-JP" altLang="en-US" sz="1000" dirty="0" smtClean="0">
                          <a:latin typeface="Meiryo UI" panose="020B0604030504040204" pitchFamily="50" charset="-128"/>
                          <a:ea typeface="Meiryo UI" panose="020B0604030504040204" pitchFamily="50" charset="-128"/>
                        </a:rPr>
                        <a:t>中止</a:t>
                      </a:r>
                      <a:endParaRPr kumimoji="1" lang="ja-JP" altLang="en-US" sz="10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3099620246"/>
                  </a:ext>
                </a:extLst>
              </a:tr>
              <a:tr h="368868">
                <a:tc gridSpan="2">
                  <a:txBody>
                    <a:bodyPr/>
                    <a:lstStyle/>
                    <a:p>
                      <a:pPr algn="ctr"/>
                      <a:r>
                        <a:rPr kumimoji="1" lang="en-US" altLang="ja-JP" sz="1000" dirty="0" smtClean="0">
                          <a:latin typeface="Meiryo UI" panose="020B0604030504040204" pitchFamily="50" charset="-128"/>
                          <a:ea typeface="Meiryo UI" panose="020B0604030504040204" pitchFamily="50" charset="-128"/>
                        </a:rPr>
                        <a:t>2020</a:t>
                      </a:r>
                      <a:r>
                        <a:rPr kumimoji="1" lang="ja-JP" altLang="en-US" sz="1000" dirty="0" smtClean="0">
                          <a:latin typeface="Meiryo UI" panose="020B0604030504040204" pitchFamily="50" charset="-128"/>
                          <a:ea typeface="Meiryo UI" panose="020B0604030504040204" pitchFamily="50" charset="-128"/>
                        </a:rPr>
                        <a:t>年</a:t>
                      </a:r>
                      <a:endParaRPr kumimoji="1" lang="en-US" altLang="ja-JP" sz="1000" dirty="0" smtClean="0">
                        <a:latin typeface="Meiryo UI" panose="020B0604030504040204" pitchFamily="50" charset="-128"/>
                        <a:ea typeface="Meiryo UI" panose="020B0604030504040204" pitchFamily="50" charset="-128"/>
                      </a:endParaRPr>
                    </a:p>
                    <a:p>
                      <a:pPr algn="ctr"/>
                      <a:r>
                        <a:rPr kumimoji="1" lang="ja-JP" altLang="en-US" sz="1000" dirty="0" smtClean="0">
                          <a:latin typeface="Meiryo UI" panose="020B0604030504040204" pitchFamily="50" charset="-128"/>
                          <a:ea typeface="Meiryo UI" panose="020B0604030504040204" pitchFamily="50" charset="-128"/>
                        </a:rPr>
                        <a:t>（</a:t>
                      </a:r>
                      <a:r>
                        <a:rPr kumimoji="1" lang="en-US" altLang="ja-JP" sz="1000" dirty="0" smtClean="0">
                          <a:latin typeface="Meiryo UI" panose="020B0604030504040204" pitchFamily="50" charset="-128"/>
                          <a:ea typeface="Meiryo UI" panose="020B0604030504040204" pitchFamily="50" charset="-128"/>
                        </a:rPr>
                        <a:t>8,409</a:t>
                      </a:r>
                      <a:r>
                        <a:rPr kumimoji="1" lang="ja-JP" altLang="en-US" sz="1000" dirty="0" smtClean="0">
                          <a:latin typeface="Meiryo UI" panose="020B0604030504040204" pitchFamily="50" charset="-128"/>
                          <a:ea typeface="Meiryo UI" panose="020B0604030504040204" pitchFamily="50" charset="-128"/>
                        </a:rPr>
                        <a:t>件）</a:t>
                      </a:r>
                      <a:endParaRPr kumimoji="1" lang="ja-JP" altLang="en-US" sz="1000" dirty="0">
                        <a:latin typeface="Meiryo UI" panose="020B0604030504040204" pitchFamily="50" charset="-128"/>
                        <a:ea typeface="Meiryo UI" panose="020B0604030504040204" pitchFamily="50" charset="-128"/>
                      </a:endParaRPr>
                    </a:p>
                  </a:txBody>
                  <a:tcPr anchor="ctr"/>
                </a:tc>
                <a:tc hMerge="1">
                  <a:txBody>
                    <a:bodyPr/>
                    <a:lstStyle/>
                    <a:p>
                      <a:pPr algn="ct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000" dirty="0" smtClean="0">
                          <a:latin typeface="Meiryo UI" panose="020B0604030504040204" pitchFamily="50" charset="-128"/>
                          <a:ea typeface="Meiryo UI" panose="020B0604030504040204" pitchFamily="50" charset="-128"/>
                        </a:rPr>
                        <a:t>30%</a:t>
                      </a:r>
                    </a:p>
                    <a:p>
                      <a:pPr algn="r"/>
                      <a:r>
                        <a:rPr kumimoji="1" lang="ja-JP" altLang="en-US" sz="1000" dirty="0" smtClean="0">
                          <a:latin typeface="Meiryo UI" panose="020B0604030504040204" pitchFamily="50" charset="-128"/>
                          <a:ea typeface="Meiryo UI" panose="020B0604030504040204" pitchFamily="50" charset="-128"/>
                        </a:rPr>
                        <a:t>（</a:t>
                      </a:r>
                      <a:r>
                        <a:rPr kumimoji="1" lang="en-US" altLang="ja-JP" sz="1000" dirty="0" smtClean="0">
                          <a:latin typeface="Meiryo UI" panose="020B0604030504040204" pitchFamily="50" charset="-128"/>
                          <a:ea typeface="Meiryo UI" panose="020B0604030504040204" pitchFamily="50" charset="-128"/>
                        </a:rPr>
                        <a:t>2,505</a:t>
                      </a:r>
                      <a:r>
                        <a:rPr kumimoji="1" lang="ja-JP" altLang="en-US" sz="1000" dirty="0" smtClean="0">
                          <a:latin typeface="Meiryo UI" panose="020B0604030504040204" pitchFamily="50" charset="-128"/>
                          <a:ea typeface="Meiryo UI" panose="020B0604030504040204" pitchFamily="50" charset="-128"/>
                        </a:rPr>
                        <a:t>件）</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000" dirty="0" smtClean="0">
                          <a:latin typeface="Meiryo UI" panose="020B0604030504040204" pitchFamily="50" charset="-128"/>
                          <a:ea typeface="Meiryo UI" panose="020B0604030504040204" pitchFamily="50" charset="-128"/>
                        </a:rPr>
                        <a:t>2%</a:t>
                      </a:r>
                    </a:p>
                    <a:p>
                      <a:pPr algn="r"/>
                      <a:r>
                        <a:rPr kumimoji="1" lang="ja-JP" altLang="en-US" sz="1000" dirty="0" smtClean="0">
                          <a:latin typeface="Meiryo UI" panose="020B0604030504040204" pitchFamily="50" charset="-128"/>
                          <a:ea typeface="Meiryo UI" panose="020B0604030504040204" pitchFamily="50" charset="-128"/>
                        </a:rPr>
                        <a:t>（</a:t>
                      </a:r>
                      <a:r>
                        <a:rPr kumimoji="1" lang="en-US" altLang="ja-JP" sz="1000" dirty="0" smtClean="0">
                          <a:latin typeface="Meiryo UI" panose="020B0604030504040204" pitchFamily="50" charset="-128"/>
                          <a:ea typeface="Meiryo UI" panose="020B0604030504040204" pitchFamily="50" charset="-128"/>
                        </a:rPr>
                        <a:t>143</a:t>
                      </a:r>
                      <a:r>
                        <a:rPr kumimoji="1" lang="ja-JP" altLang="en-US" sz="1000" dirty="0" smtClean="0">
                          <a:latin typeface="Meiryo UI" panose="020B0604030504040204" pitchFamily="50" charset="-128"/>
                          <a:ea typeface="Meiryo UI" panose="020B0604030504040204" pitchFamily="50" charset="-128"/>
                        </a:rPr>
                        <a:t>件）</a:t>
                      </a:r>
                      <a:endParaRPr kumimoji="1" lang="en-US" altLang="ja-JP" sz="1000" dirty="0" smtClean="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000" dirty="0" smtClean="0">
                          <a:latin typeface="Meiryo UI" panose="020B0604030504040204" pitchFamily="50" charset="-128"/>
                          <a:ea typeface="Meiryo UI" panose="020B0604030504040204" pitchFamily="50" charset="-128"/>
                        </a:rPr>
                        <a:t>9%</a:t>
                      </a:r>
                    </a:p>
                    <a:p>
                      <a:pPr algn="r"/>
                      <a:r>
                        <a:rPr kumimoji="1" lang="ja-JP" altLang="en-US" sz="1000" dirty="0" smtClean="0">
                          <a:latin typeface="Meiryo UI" panose="020B0604030504040204" pitchFamily="50" charset="-128"/>
                          <a:ea typeface="Meiryo UI" panose="020B0604030504040204" pitchFamily="50" charset="-128"/>
                        </a:rPr>
                        <a:t>（</a:t>
                      </a:r>
                      <a:r>
                        <a:rPr kumimoji="1" lang="en-US" altLang="ja-JP" sz="1000" dirty="0" smtClean="0">
                          <a:latin typeface="Meiryo UI" panose="020B0604030504040204" pitchFamily="50" charset="-128"/>
                          <a:ea typeface="Meiryo UI" panose="020B0604030504040204" pitchFamily="50" charset="-128"/>
                        </a:rPr>
                        <a:t>763</a:t>
                      </a:r>
                      <a:r>
                        <a:rPr kumimoji="1" lang="ja-JP" altLang="en-US" sz="1000" dirty="0" smtClean="0">
                          <a:latin typeface="Meiryo UI" panose="020B0604030504040204" pitchFamily="50" charset="-128"/>
                          <a:ea typeface="Meiryo UI" panose="020B0604030504040204" pitchFamily="50" charset="-128"/>
                        </a:rPr>
                        <a:t>件）</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000" dirty="0" smtClean="0">
                          <a:latin typeface="Meiryo UI" panose="020B0604030504040204" pitchFamily="50" charset="-128"/>
                          <a:ea typeface="Meiryo UI" panose="020B0604030504040204" pitchFamily="50" charset="-128"/>
                        </a:rPr>
                        <a:t>1%</a:t>
                      </a:r>
                    </a:p>
                    <a:p>
                      <a:pPr algn="r"/>
                      <a:r>
                        <a:rPr kumimoji="1" lang="ja-JP" altLang="en-US" sz="1000" dirty="0" smtClean="0">
                          <a:latin typeface="Meiryo UI" panose="020B0604030504040204" pitchFamily="50" charset="-128"/>
                          <a:ea typeface="Meiryo UI" panose="020B0604030504040204" pitchFamily="50" charset="-128"/>
                        </a:rPr>
                        <a:t>（</a:t>
                      </a:r>
                      <a:r>
                        <a:rPr kumimoji="1" lang="en-US" altLang="ja-JP" sz="1000" dirty="0" smtClean="0">
                          <a:latin typeface="Meiryo UI" panose="020B0604030504040204" pitchFamily="50" charset="-128"/>
                          <a:ea typeface="Meiryo UI" panose="020B0604030504040204" pitchFamily="50" charset="-128"/>
                        </a:rPr>
                        <a:t>73</a:t>
                      </a:r>
                      <a:r>
                        <a:rPr kumimoji="1" lang="ja-JP" altLang="en-US" sz="1000" dirty="0" smtClean="0">
                          <a:latin typeface="Meiryo UI" panose="020B0604030504040204" pitchFamily="50" charset="-128"/>
                          <a:ea typeface="Meiryo UI" panose="020B0604030504040204" pitchFamily="50" charset="-128"/>
                        </a:rPr>
                        <a:t>件）</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000" dirty="0" smtClean="0">
                          <a:latin typeface="Meiryo UI" panose="020B0604030504040204" pitchFamily="50" charset="-128"/>
                          <a:ea typeface="Meiryo UI" panose="020B0604030504040204" pitchFamily="50" charset="-128"/>
                        </a:rPr>
                        <a:t>44%</a:t>
                      </a:r>
                    </a:p>
                    <a:p>
                      <a:pPr algn="r"/>
                      <a:r>
                        <a:rPr kumimoji="1" lang="ja-JP" altLang="en-US" sz="1000" dirty="0" smtClean="0">
                          <a:latin typeface="Meiryo UI" panose="020B0604030504040204" pitchFamily="50" charset="-128"/>
                          <a:ea typeface="Meiryo UI" panose="020B0604030504040204" pitchFamily="50" charset="-128"/>
                        </a:rPr>
                        <a:t>（</a:t>
                      </a:r>
                      <a:r>
                        <a:rPr kumimoji="1" lang="en-US" altLang="ja-JP" sz="1000" dirty="0" smtClean="0">
                          <a:latin typeface="Meiryo UI" panose="020B0604030504040204" pitchFamily="50" charset="-128"/>
                          <a:ea typeface="Meiryo UI" panose="020B0604030504040204" pitchFamily="50" charset="-128"/>
                        </a:rPr>
                        <a:t>3,714</a:t>
                      </a:r>
                      <a:r>
                        <a:rPr kumimoji="1" lang="ja-JP" altLang="en-US" sz="1000" dirty="0" smtClean="0">
                          <a:latin typeface="Meiryo UI" panose="020B0604030504040204" pitchFamily="50" charset="-128"/>
                          <a:ea typeface="Meiryo UI" panose="020B0604030504040204" pitchFamily="50" charset="-128"/>
                        </a:rPr>
                        <a:t>件）</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000" dirty="0" smtClean="0">
                          <a:latin typeface="Meiryo UI" panose="020B0604030504040204" pitchFamily="50" charset="-128"/>
                          <a:ea typeface="Meiryo UI" panose="020B0604030504040204" pitchFamily="50" charset="-128"/>
                        </a:rPr>
                        <a:t>14%</a:t>
                      </a:r>
                    </a:p>
                    <a:p>
                      <a:pPr algn="r"/>
                      <a:r>
                        <a:rPr kumimoji="1" lang="ja-JP" altLang="en-US" sz="1000" dirty="0" smtClean="0">
                          <a:latin typeface="Meiryo UI" panose="020B0604030504040204" pitchFamily="50" charset="-128"/>
                          <a:ea typeface="Meiryo UI" panose="020B0604030504040204" pitchFamily="50" charset="-128"/>
                        </a:rPr>
                        <a:t>（</a:t>
                      </a:r>
                      <a:r>
                        <a:rPr kumimoji="1" lang="en-US" altLang="ja-JP" sz="1000" dirty="0" smtClean="0">
                          <a:latin typeface="Meiryo UI" panose="020B0604030504040204" pitchFamily="50" charset="-128"/>
                          <a:ea typeface="Meiryo UI" panose="020B0604030504040204" pitchFamily="50" charset="-128"/>
                        </a:rPr>
                        <a:t>1,211</a:t>
                      </a:r>
                      <a:r>
                        <a:rPr kumimoji="1" lang="ja-JP" altLang="en-US" sz="1000" dirty="0" smtClean="0">
                          <a:latin typeface="Meiryo UI" panose="020B0604030504040204" pitchFamily="50" charset="-128"/>
                          <a:ea typeface="Meiryo UI" panose="020B0604030504040204" pitchFamily="50" charset="-128"/>
                        </a:rPr>
                        <a:t>件）</a:t>
                      </a:r>
                      <a:endParaRPr kumimoji="1" lang="ja-JP" altLang="en-US" sz="10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427408220"/>
                  </a:ext>
                </a:extLst>
              </a:tr>
              <a:tr h="368868">
                <a:tc gridSpan="2">
                  <a:txBody>
                    <a:bodyPr/>
                    <a:lstStyle/>
                    <a:p>
                      <a:pPr algn="ctr"/>
                      <a:r>
                        <a:rPr kumimoji="1" lang="en-US" altLang="ja-JP" sz="1000" dirty="0" smtClean="0">
                          <a:latin typeface="Meiryo UI" panose="020B0604030504040204" pitchFamily="50" charset="-128"/>
                          <a:ea typeface="Meiryo UI" panose="020B0604030504040204" pitchFamily="50" charset="-128"/>
                        </a:rPr>
                        <a:t>2021</a:t>
                      </a:r>
                      <a:r>
                        <a:rPr kumimoji="1" lang="ja-JP" altLang="en-US" sz="1000" dirty="0" smtClean="0">
                          <a:latin typeface="Meiryo UI" panose="020B0604030504040204" pitchFamily="50" charset="-128"/>
                          <a:ea typeface="Meiryo UI" panose="020B0604030504040204" pitchFamily="50" charset="-128"/>
                        </a:rPr>
                        <a:t>年</a:t>
                      </a:r>
                      <a:endParaRPr kumimoji="1" lang="en-US" altLang="ja-JP" sz="1000" dirty="0" smtClean="0">
                        <a:latin typeface="Meiryo UI" panose="020B0604030504040204" pitchFamily="50" charset="-128"/>
                        <a:ea typeface="Meiryo UI" panose="020B0604030504040204" pitchFamily="50" charset="-128"/>
                      </a:endParaRPr>
                    </a:p>
                    <a:p>
                      <a:pPr algn="ctr"/>
                      <a:r>
                        <a:rPr kumimoji="1" lang="ja-JP" altLang="en-US" sz="1000" dirty="0" smtClean="0">
                          <a:latin typeface="Meiryo UI" panose="020B0604030504040204" pitchFamily="50" charset="-128"/>
                          <a:ea typeface="Meiryo UI" panose="020B0604030504040204" pitchFamily="50" charset="-128"/>
                        </a:rPr>
                        <a:t>（</a:t>
                      </a:r>
                      <a:r>
                        <a:rPr kumimoji="1" lang="en-US" altLang="ja-JP" sz="1000" dirty="0" smtClean="0">
                          <a:latin typeface="Meiryo UI" panose="020B0604030504040204" pitchFamily="50" charset="-128"/>
                          <a:ea typeface="Meiryo UI" panose="020B0604030504040204" pitchFamily="50" charset="-128"/>
                        </a:rPr>
                        <a:t>7,908</a:t>
                      </a:r>
                      <a:r>
                        <a:rPr kumimoji="1" lang="ja-JP" altLang="en-US" sz="1000" dirty="0" smtClean="0">
                          <a:latin typeface="Meiryo UI" panose="020B0604030504040204" pitchFamily="50" charset="-128"/>
                          <a:ea typeface="Meiryo UI" panose="020B0604030504040204" pitchFamily="50" charset="-128"/>
                        </a:rPr>
                        <a:t>件）</a:t>
                      </a:r>
                      <a:endParaRPr kumimoji="1" lang="ja-JP" altLang="en-US" sz="1000" dirty="0">
                        <a:latin typeface="Meiryo UI" panose="020B0604030504040204" pitchFamily="50" charset="-128"/>
                        <a:ea typeface="Meiryo UI" panose="020B0604030504040204" pitchFamily="50" charset="-128"/>
                      </a:endParaRPr>
                    </a:p>
                  </a:txBody>
                  <a:tcPr anchor="ctr">
                    <a:lnB w="12700" cmpd="sng">
                      <a:noFill/>
                    </a:lnB>
                  </a:tcPr>
                </a:tc>
                <a:tc hMerge="1">
                  <a:txBody>
                    <a:bodyPr/>
                    <a:lstStyle/>
                    <a:p>
                      <a:pPr algn="ct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000" dirty="0" smtClean="0">
                          <a:latin typeface="Meiryo UI" panose="020B0604030504040204" pitchFamily="50" charset="-128"/>
                          <a:ea typeface="Meiryo UI" panose="020B0604030504040204" pitchFamily="50" charset="-128"/>
                        </a:rPr>
                        <a:t>47%</a:t>
                      </a:r>
                    </a:p>
                    <a:p>
                      <a:pPr algn="r"/>
                      <a:r>
                        <a:rPr kumimoji="1" lang="ja-JP" altLang="en-US" sz="1000" dirty="0" smtClean="0">
                          <a:latin typeface="Meiryo UI" panose="020B0604030504040204" pitchFamily="50" charset="-128"/>
                          <a:ea typeface="Meiryo UI" panose="020B0604030504040204" pitchFamily="50" charset="-128"/>
                        </a:rPr>
                        <a:t>（</a:t>
                      </a:r>
                      <a:r>
                        <a:rPr kumimoji="1" lang="en-US" altLang="ja-JP" sz="1000" dirty="0" smtClean="0">
                          <a:latin typeface="Meiryo UI" panose="020B0604030504040204" pitchFamily="50" charset="-128"/>
                          <a:ea typeface="Meiryo UI" panose="020B0604030504040204" pitchFamily="50" charset="-128"/>
                        </a:rPr>
                        <a:t>3,718</a:t>
                      </a:r>
                      <a:r>
                        <a:rPr kumimoji="1" lang="ja-JP" altLang="en-US" sz="1000" dirty="0" smtClean="0">
                          <a:latin typeface="Meiryo UI" panose="020B0604030504040204" pitchFamily="50" charset="-128"/>
                          <a:ea typeface="Meiryo UI" panose="020B0604030504040204" pitchFamily="50" charset="-128"/>
                        </a:rPr>
                        <a:t>件）</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000" dirty="0" smtClean="0">
                          <a:latin typeface="Meiryo UI" panose="020B0604030504040204" pitchFamily="50" charset="-128"/>
                          <a:ea typeface="Meiryo UI" panose="020B0604030504040204" pitchFamily="50" charset="-128"/>
                        </a:rPr>
                        <a:t>13%</a:t>
                      </a:r>
                    </a:p>
                    <a:p>
                      <a:pPr algn="r"/>
                      <a:r>
                        <a:rPr kumimoji="1" lang="ja-JP" altLang="en-US" sz="1000" dirty="0" smtClean="0">
                          <a:latin typeface="Meiryo UI" panose="020B0604030504040204" pitchFamily="50" charset="-128"/>
                          <a:ea typeface="Meiryo UI" panose="020B0604030504040204" pitchFamily="50" charset="-128"/>
                        </a:rPr>
                        <a:t>（</a:t>
                      </a:r>
                      <a:r>
                        <a:rPr kumimoji="1" lang="en-US" altLang="ja-JP" sz="1000" dirty="0" smtClean="0">
                          <a:latin typeface="Meiryo UI" panose="020B0604030504040204" pitchFamily="50" charset="-128"/>
                          <a:ea typeface="Meiryo UI" panose="020B0604030504040204" pitchFamily="50" charset="-128"/>
                        </a:rPr>
                        <a:t>1,040</a:t>
                      </a:r>
                      <a:r>
                        <a:rPr kumimoji="1" lang="ja-JP" altLang="en-US" sz="1000" dirty="0" smtClean="0">
                          <a:latin typeface="Meiryo UI" panose="020B0604030504040204" pitchFamily="50" charset="-128"/>
                          <a:ea typeface="Meiryo UI" panose="020B0604030504040204" pitchFamily="50" charset="-128"/>
                        </a:rPr>
                        <a:t>件）</a:t>
                      </a:r>
                      <a:endParaRPr kumimoji="1" lang="en-US" altLang="ja-JP" sz="1000" dirty="0" smtClean="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000" dirty="0" smtClean="0">
                          <a:latin typeface="Meiryo UI" panose="020B0604030504040204" pitchFamily="50" charset="-128"/>
                          <a:ea typeface="Meiryo UI" panose="020B0604030504040204" pitchFamily="50" charset="-128"/>
                        </a:rPr>
                        <a:t>7%</a:t>
                      </a:r>
                    </a:p>
                    <a:p>
                      <a:pPr algn="r"/>
                      <a:r>
                        <a:rPr kumimoji="1" lang="ja-JP" altLang="en-US" sz="1000" dirty="0" smtClean="0">
                          <a:latin typeface="Meiryo UI" panose="020B0604030504040204" pitchFamily="50" charset="-128"/>
                          <a:ea typeface="Meiryo UI" panose="020B0604030504040204" pitchFamily="50" charset="-128"/>
                        </a:rPr>
                        <a:t>（</a:t>
                      </a:r>
                      <a:r>
                        <a:rPr kumimoji="1" lang="en-US" altLang="ja-JP" sz="1000" dirty="0" smtClean="0">
                          <a:latin typeface="Meiryo UI" panose="020B0604030504040204" pitchFamily="50" charset="-128"/>
                          <a:ea typeface="Meiryo UI" panose="020B0604030504040204" pitchFamily="50" charset="-128"/>
                        </a:rPr>
                        <a:t>534</a:t>
                      </a:r>
                      <a:r>
                        <a:rPr kumimoji="1" lang="ja-JP" altLang="en-US" sz="1000" dirty="0" smtClean="0">
                          <a:latin typeface="Meiryo UI" panose="020B0604030504040204" pitchFamily="50" charset="-128"/>
                          <a:ea typeface="Meiryo UI" panose="020B0604030504040204" pitchFamily="50" charset="-128"/>
                        </a:rPr>
                        <a:t>件）</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000" dirty="0" smtClean="0">
                          <a:latin typeface="Meiryo UI" panose="020B0604030504040204" pitchFamily="50" charset="-128"/>
                          <a:ea typeface="Meiryo UI" panose="020B0604030504040204" pitchFamily="50" charset="-128"/>
                        </a:rPr>
                        <a:t>2%</a:t>
                      </a:r>
                    </a:p>
                    <a:p>
                      <a:pPr algn="r"/>
                      <a:r>
                        <a:rPr kumimoji="1" lang="ja-JP" altLang="en-US" sz="1000" dirty="0" smtClean="0">
                          <a:latin typeface="Meiryo UI" panose="020B0604030504040204" pitchFamily="50" charset="-128"/>
                          <a:ea typeface="Meiryo UI" panose="020B0604030504040204" pitchFamily="50" charset="-128"/>
                        </a:rPr>
                        <a:t>（</a:t>
                      </a:r>
                      <a:r>
                        <a:rPr kumimoji="1" lang="en-US" altLang="ja-JP" sz="1000" dirty="0" smtClean="0">
                          <a:latin typeface="Meiryo UI" panose="020B0604030504040204" pitchFamily="50" charset="-128"/>
                          <a:ea typeface="Meiryo UI" panose="020B0604030504040204" pitchFamily="50" charset="-128"/>
                        </a:rPr>
                        <a:t>127</a:t>
                      </a:r>
                      <a:r>
                        <a:rPr kumimoji="1" lang="ja-JP" altLang="en-US" sz="1000" dirty="0" smtClean="0">
                          <a:latin typeface="Meiryo UI" panose="020B0604030504040204" pitchFamily="50" charset="-128"/>
                          <a:ea typeface="Meiryo UI" panose="020B0604030504040204" pitchFamily="50" charset="-128"/>
                        </a:rPr>
                        <a:t>件）</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000" dirty="0" smtClean="0">
                          <a:latin typeface="Meiryo UI" panose="020B0604030504040204" pitchFamily="50" charset="-128"/>
                          <a:ea typeface="Meiryo UI" panose="020B0604030504040204" pitchFamily="50" charset="-128"/>
                        </a:rPr>
                        <a:t>27%</a:t>
                      </a:r>
                    </a:p>
                    <a:p>
                      <a:pPr algn="r"/>
                      <a:r>
                        <a:rPr kumimoji="1" lang="ja-JP" altLang="en-US" sz="1000" dirty="0" smtClean="0">
                          <a:latin typeface="Meiryo UI" panose="020B0604030504040204" pitchFamily="50" charset="-128"/>
                          <a:ea typeface="Meiryo UI" panose="020B0604030504040204" pitchFamily="50" charset="-128"/>
                        </a:rPr>
                        <a:t>（</a:t>
                      </a:r>
                      <a:r>
                        <a:rPr kumimoji="1" lang="en-US" altLang="ja-JP" sz="1000" dirty="0" smtClean="0">
                          <a:latin typeface="Meiryo UI" panose="020B0604030504040204" pitchFamily="50" charset="-128"/>
                          <a:ea typeface="Meiryo UI" panose="020B0604030504040204" pitchFamily="50" charset="-128"/>
                        </a:rPr>
                        <a:t>2,157</a:t>
                      </a:r>
                      <a:r>
                        <a:rPr kumimoji="1" lang="ja-JP" altLang="en-US" sz="1000" dirty="0" smtClean="0">
                          <a:latin typeface="Meiryo UI" panose="020B0604030504040204" pitchFamily="50" charset="-128"/>
                          <a:ea typeface="Meiryo UI" panose="020B0604030504040204" pitchFamily="50" charset="-128"/>
                        </a:rPr>
                        <a:t>件）</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000" dirty="0" smtClean="0">
                          <a:latin typeface="Meiryo UI" panose="020B0604030504040204" pitchFamily="50" charset="-128"/>
                          <a:ea typeface="Meiryo UI" panose="020B0604030504040204" pitchFamily="50" charset="-128"/>
                        </a:rPr>
                        <a:t>4%</a:t>
                      </a:r>
                    </a:p>
                    <a:p>
                      <a:pPr algn="r"/>
                      <a:r>
                        <a:rPr kumimoji="1" lang="ja-JP" altLang="en-US" sz="1000" dirty="0" smtClean="0">
                          <a:latin typeface="Meiryo UI" panose="020B0604030504040204" pitchFamily="50" charset="-128"/>
                          <a:ea typeface="Meiryo UI" panose="020B0604030504040204" pitchFamily="50" charset="-128"/>
                        </a:rPr>
                        <a:t>（</a:t>
                      </a:r>
                      <a:r>
                        <a:rPr kumimoji="1" lang="en-US" altLang="ja-JP" sz="1000" dirty="0" smtClean="0">
                          <a:latin typeface="Meiryo UI" panose="020B0604030504040204" pitchFamily="50" charset="-128"/>
                          <a:ea typeface="Meiryo UI" panose="020B0604030504040204" pitchFamily="50" charset="-128"/>
                        </a:rPr>
                        <a:t>332</a:t>
                      </a:r>
                      <a:r>
                        <a:rPr kumimoji="1" lang="ja-JP" altLang="en-US" sz="1000" dirty="0" smtClean="0">
                          <a:latin typeface="Meiryo UI" panose="020B0604030504040204" pitchFamily="50" charset="-128"/>
                          <a:ea typeface="Meiryo UI" panose="020B0604030504040204" pitchFamily="50" charset="-128"/>
                        </a:rPr>
                        <a:t>件）</a:t>
                      </a:r>
                      <a:endParaRPr kumimoji="1" lang="ja-JP" altLang="en-US" sz="10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3432800437"/>
                  </a:ext>
                </a:extLst>
              </a:tr>
              <a:tr h="283791">
                <a:tc rowSpan="12">
                  <a:txBody>
                    <a:bodyPr/>
                    <a:lstStyle/>
                    <a:p>
                      <a:pPr algn="ctr"/>
                      <a:endParaRPr kumimoji="1" lang="ja-JP" altLang="en-US" sz="1000" dirty="0">
                        <a:latin typeface="Meiryo UI" panose="020B0604030504040204" pitchFamily="50" charset="-128"/>
                        <a:ea typeface="Meiryo UI" panose="020B0604030504040204" pitchFamily="50" charset="-128"/>
                      </a:endParaRPr>
                    </a:p>
                  </a:txBody>
                  <a:tcPr anchor="ctr">
                    <a:lnT w="12700" cmpd="sng">
                      <a:noFill/>
                    </a:lnT>
                    <a:solidFill>
                      <a:srgbClr val="EAEFF7"/>
                    </a:solidFill>
                  </a:tcPr>
                </a:tc>
                <a:tc>
                  <a:txBody>
                    <a:bodyPr/>
                    <a:lstStyle/>
                    <a:p>
                      <a:pPr algn="ctr"/>
                      <a:r>
                        <a:rPr kumimoji="1" lang="en-US" altLang="ja-JP" sz="1000" dirty="0" smtClean="0">
                          <a:latin typeface="Meiryo UI" panose="020B0604030504040204" pitchFamily="50" charset="-128"/>
                          <a:ea typeface="Meiryo UI" panose="020B0604030504040204" pitchFamily="50" charset="-128"/>
                        </a:rPr>
                        <a:t>1</a:t>
                      </a:r>
                      <a:r>
                        <a:rPr kumimoji="1" lang="ja-JP" altLang="en-US" sz="1000" dirty="0" smtClean="0">
                          <a:latin typeface="Meiryo UI" panose="020B0604030504040204" pitchFamily="50" charset="-128"/>
                          <a:ea typeface="Meiryo UI" panose="020B0604030504040204" pitchFamily="50" charset="-128"/>
                        </a:rPr>
                        <a:t>月</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000" dirty="0" smtClean="0">
                          <a:latin typeface="Meiryo UI" panose="020B0604030504040204" pitchFamily="50" charset="-128"/>
                          <a:ea typeface="Meiryo UI" panose="020B0604030504040204" pitchFamily="50" charset="-128"/>
                        </a:rPr>
                        <a:t>60%</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000" dirty="0" smtClean="0">
                          <a:latin typeface="Meiryo UI" panose="020B0604030504040204" pitchFamily="50" charset="-128"/>
                          <a:ea typeface="Meiryo UI" panose="020B0604030504040204" pitchFamily="50" charset="-128"/>
                        </a:rPr>
                        <a:t>5%</a:t>
                      </a:r>
                    </a:p>
                  </a:txBody>
                  <a:tcPr anchor="ctr"/>
                </a:tc>
                <a:tc>
                  <a:txBody>
                    <a:bodyPr/>
                    <a:lstStyle/>
                    <a:p>
                      <a:pPr algn="r"/>
                      <a:r>
                        <a:rPr kumimoji="1" lang="en-US" altLang="ja-JP" sz="1000" dirty="0" smtClean="0">
                          <a:latin typeface="Meiryo UI" panose="020B0604030504040204" pitchFamily="50" charset="-128"/>
                          <a:ea typeface="Meiryo UI" panose="020B0604030504040204" pitchFamily="50" charset="-128"/>
                        </a:rPr>
                        <a:t>2%</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000" dirty="0" smtClean="0">
                          <a:latin typeface="Meiryo UI" panose="020B0604030504040204" pitchFamily="50" charset="-128"/>
                          <a:ea typeface="Meiryo UI" panose="020B0604030504040204" pitchFamily="50" charset="-128"/>
                        </a:rPr>
                        <a:t>3%</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000" dirty="0" smtClean="0">
                          <a:latin typeface="Meiryo UI" panose="020B0604030504040204" pitchFamily="50" charset="-128"/>
                          <a:ea typeface="Meiryo UI" panose="020B0604030504040204" pitchFamily="50" charset="-128"/>
                        </a:rPr>
                        <a:t>22%</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000" dirty="0" smtClean="0">
                          <a:latin typeface="Meiryo UI" panose="020B0604030504040204" pitchFamily="50" charset="-128"/>
                          <a:ea typeface="Meiryo UI" panose="020B0604030504040204" pitchFamily="50" charset="-128"/>
                        </a:rPr>
                        <a:t>8%</a:t>
                      </a:r>
                      <a:endParaRPr kumimoji="1" lang="ja-JP" altLang="en-US" sz="10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2947583742"/>
                  </a:ext>
                </a:extLst>
              </a:tr>
              <a:tr h="283791">
                <a:tc vMerge="1">
                  <a:txBody>
                    <a:bodyPr/>
                    <a:lstStyle/>
                    <a:p>
                      <a:pPr algn="ct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1000" dirty="0" smtClean="0">
                          <a:latin typeface="Meiryo UI" panose="020B0604030504040204" pitchFamily="50" charset="-128"/>
                          <a:ea typeface="Meiryo UI" panose="020B0604030504040204" pitchFamily="50" charset="-128"/>
                        </a:rPr>
                        <a:t>2</a:t>
                      </a:r>
                      <a:r>
                        <a:rPr kumimoji="1" lang="ja-JP" altLang="en-US" sz="1000" dirty="0" smtClean="0">
                          <a:latin typeface="Meiryo UI" panose="020B0604030504040204" pitchFamily="50" charset="-128"/>
                          <a:ea typeface="Meiryo UI" panose="020B0604030504040204" pitchFamily="50" charset="-128"/>
                        </a:rPr>
                        <a:t>月</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000" dirty="0" smtClean="0">
                          <a:latin typeface="Meiryo UI" panose="020B0604030504040204" pitchFamily="50" charset="-128"/>
                          <a:ea typeface="Meiryo UI" panose="020B0604030504040204" pitchFamily="50" charset="-128"/>
                        </a:rPr>
                        <a:t>65%</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000" dirty="0" smtClean="0">
                          <a:latin typeface="Meiryo UI" panose="020B0604030504040204" pitchFamily="50" charset="-128"/>
                          <a:ea typeface="Meiryo UI" panose="020B0604030504040204" pitchFamily="50" charset="-128"/>
                        </a:rPr>
                        <a:t>4%</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000" dirty="0" smtClean="0">
                          <a:latin typeface="Meiryo UI" panose="020B0604030504040204" pitchFamily="50" charset="-128"/>
                          <a:ea typeface="Meiryo UI" panose="020B0604030504040204" pitchFamily="50" charset="-128"/>
                        </a:rPr>
                        <a:t>2%</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000" dirty="0" smtClean="0">
                          <a:latin typeface="Meiryo UI" panose="020B0604030504040204" pitchFamily="50" charset="-128"/>
                          <a:ea typeface="Meiryo UI" panose="020B0604030504040204" pitchFamily="50" charset="-128"/>
                        </a:rPr>
                        <a:t>2%</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000" dirty="0" smtClean="0">
                          <a:latin typeface="Meiryo UI" panose="020B0604030504040204" pitchFamily="50" charset="-128"/>
                          <a:ea typeface="Meiryo UI" panose="020B0604030504040204" pitchFamily="50" charset="-128"/>
                        </a:rPr>
                        <a:t>24%</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000" dirty="0" smtClean="0">
                          <a:latin typeface="Meiryo UI" panose="020B0604030504040204" pitchFamily="50" charset="-128"/>
                          <a:ea typeface="Meiryo UI" panose="020B0604030504040204" pitchFamily="50" charset="-128"/>
                        </a:rPr>
                        <a:t>4%</a:t>
                      </a:r>
                      <a:endParaRPr kumimoji="1" lang="ja-JP" altLang="en-US" sz="10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823242686"/>
                  </a:ext>
                </a:extLst>
              </a:tr>
              <a:tr h="283791">
                <a:tc vMerge="1">
                  <a:txBody>
                    <a:bodyPr/>
                    <a:lstStyle/>
                    <a:p>
                      <a:pPr algn="ct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1000" dirty="0" smtClean="0">
                          <a:latin typeface="Meiryo UI" panose="020B0604030504040204" pitchFamily="50" charset="-128"/>
                          <a:ea typeface="Meiryo UI" panose="020B0604030504040204" pitchFamily="50" charset="-128"/>
                        </a:rPr>
                        <a:t>3</a:t>
                      </a:r>
                      <a:r>
                        <a:rPr kumimoji="1" lang="ja-JP" altLang="en-US" sz="1000" dirty="0" smtClean="0">
                          <a:latin typeface="Meiryo UI" panose="020B0604030504040204" pitchFamily="50" charset="-128"/>
                          <a:ea typeface="Meiryo UI" panose="020B0604030504040204" pitchFamily="50" charset="-128"/>
                        </a:rPr>
                        <a:t>月</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000" dirty="0" smtClean="0">
                          <a:latin typeface="Meiryo UI" panose="020B0604030504040204" pitchFamily="50" charset="-128"/>
                          <a:ea typeface="Meiryo UI" panose="020B0604030504040204" pitchFamily="50" charset="-128"/>
                        </a:rPr>
                        <a:t>57%</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000" dirty="0" smtClean="0">
                          <a:latin typeface="Meiryo UI" panose="020B0604030504040204" pitchFamily="50" charset="-128"/>
                          <a:ea typeface="Meiryo UI" panose="020B0604030504040204" pitchFamily="50" charset="-128"/>
                        </a:rPr>
                        <a:t>5%</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000" dirty="0" smtClean="0">
                          <a:latin typeface="Meiryo UI" panose="020B0604030504040204" pitchFamily="50" charset="-128"/>
                          <a:ea typeface="Meiryo UI" panose="020B0604030504040204" pitchFamily="50" charset="-128"/>
                        </a:rPr>
                        <a:t>0%</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000" dirty="0" smtClean="0">
                          <a:latin typeface="Meiryo UI" panose="020B0604030504040204" pitchFamily="50" charset="-128"/>
                          <a:ea typeface="Meiryo UI" panose="020B0604030504040204" pitchFamily="50" charset="-128"/>
                        </a:rPr>
                        <a:t>3%</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000" dirty="0" smtClean="0">
                          <a:latin typeface="Meiryo UI" panose="020B0604030504040204" pitchFamily="50" charset="-128"/>
                          <a:ea typeface="Meiryo UI" panose="020B0604030504040204" pitchFamily="50" charset="-128"/>
                        </a:rPr>
                        <a:t>27%</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000" dirty="0" smtClean="0">
                          <a:latin typeface="Meiryo UI" panose="020B0604030504040204" pitchFamily="50" charset="-128"/>
                          <a:ea typeface="Meiryo UI" panose="020B0604030504040204" pitchFamily="50" charset="-128"/>
                        </a:rPr>
                        <a:t>7%</a:t>
                      </a:r>
                      <a:endParaRPr kumimoji="1" lang="ja-JP" altLang="en-US" sz="10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2294200946"/>
                  </a:ext>
                </a:extLst>
              </a:tr>
              <a:tr h="283791">
                <a:tc vMerge="1">
                  <a:txBody>
                    <a:bodyPr/>
                    <a:lstStyle/>
                    <a:p>
                      <a:pPr algn="ct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1000" dirty="0" smtClean="0">
                          <a:latin typeface="Meiryo UI" panose="020B0604030504040204" pitchFamily="50" charset="-128"/>
                          <a:ea typeface="Meiryo UI" panose="020B0604030504040204" pitchFamily="50" charset="-128"/>
                        </a:rPr>
                        <a:t>4</a:t>
                      </a:r>
                      <a:r>
                        <a:rPr kumimoji="1" lang="ja-JP" altLang="en-US" sz="1000" dirty="0" smtClean="0">
                          <a:latin typeface="Meiryo UI" panose="020B0604030504040204" pitchFamily="50" charset="-128"/>
                          <a:ea typeface="Meiryo UI" panose="020B0604030504040204" pitchFamily="50" charset="-128"/>
                        </a:rPr>
                        <a:t>月</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000" dirty="0" smtClean="0">
                          <a:latin typeface="Meiryo UI" panose="020B0604030504040204" pitchFamily="50" charset="-128"/>
                          <a:ea typeface="Meiryo UI" panose="020B0604030504040204" pitchFamily="50" charset="-128"/>
                        </a:rPr>
                        <a:t>62%</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000" dirty="0" smtClean="0">
                          <a:latin typeface="Meiryo UI" panose="020B0604030504040204" pitchFamily="50" charset="-128"/>
                          <a:ea typeface="Meiryo UI" panose="020B0604030504040204" pitchFamily="50" charset="-128"/>
                        </a:rPr>
                        <a:t>5%</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000" dirty="0" smtClean="0">
                          <a:latin typeface="Meiryo UI" panose="020B0604030504040204" pitchFamily="50" charset="-128"/>
                          <a:ea typeface="Meiryo UI" panose="020B0604030504040204" pitchFamily="50" charset="-128"/>
                        </a:rPr>
                        <a:t>1%</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000" dirty="0" smtClean="0">
                          <a:latin typeface="Meiryo UI" panose="020B0604030504040204" pitchFamily="50" charset="-128"/>
                          <a:ea typeface="Meiryo UI" panose="020B0604030504040204" pitchFamily="50" charset="-128"/>
                        </a:rPr>
                        <a:t>2%</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000" dirty="0" smtClean="0">
                          <a:latin typeface="Meiryo UI" panose="020B0604030504040204" pitchFamily="50" charset="-128"/>
                          <a:ea typeface="Meiryo UI" panose="020B0604030504040204" pitchFamily="50" charset="-128"/>
                        </a:rPr>
                        <a:t>25%</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000" dirty="0" smtClean="0">
                          <a:latin typeface="Meiryo UI" panose="020B0604030504040204" pitchFamily="50" charset="-128"/>
                          <a:ea typeface="Meiryo UI" panose="020B0604030504040204" pitchFamily="50" charset="-128"/>
                        </a:rPr>
                        <a:t>6%</a:t>
                      </a:r>
                      <a:endParaRPr kumimoji="1" lang="ja-JP" altLang="en-US" sz="10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2451333227"/>
                  </a:ext>
                </a:extLst>
              </a:tr>
              <a:tr h="283791">
                <a:tc vMerge="1">
                  <a:txBody>
                    <a:bodyPr/>
                    <a:lstStyle/>
                    <a:p>
                      <a:pPr algn="ct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1000" dirty="0" smtClean="0">
                          <a:latin typeface="Meiryo UI" panose="020B0604030504040204" pitchFamily="50" charset="-128"/>
                          <a:ea typeface="Meiryo UI" panose="020B0604030504040204" pitchFamily="50" charset="-128"/>
                        </a:rPr>
                        <a:t>5</a:t>
                      </a:r>
                      <a:r>
                        <a:rPr kumimoji="1" lang="ja-JP" altLang="en-US" sz="1000" dirty="0" smtClean="0">
                          <a:latin typeface="Meiryo UI" panose="020B0604030504040204" pitchFamily="50" charset="-128"/>
                          <a:ea typeface="Meiryo UI" panose="020B0604030504040204" pitchFamily="50" charset="-128"/>
                        </a:rPr>
                        <a:t>月</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000" dirty="0" smtClean="0">
                          <a:latin typeface="Meiryo UI" panose="020B0604030504040204" pitchFamily="50" charset="-128"/>
                          <a:ea typeface="Meiryo UI" panose="020B0604030504040204" pitchFamily="50" charset="-128"/>
                        </a:rPr>
                        <a:t>59%</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000" dirty="0" smtClean="0">
                          <a:latin typeface="Meiryo UI" panose="020B0604030504040204" pitchFamily="50" charset="-128"/>
                          <a:ea typeface="Meiryo UI" panose="020B0604030504040204" pitchFamily="50" charset="-128"/>
                        </a:rPr>
                        <a:t>4%</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000" dirty="0" smtClean="0">
                          <a:latin typeface="Meiryo UI" panose="020B0604030504040204" pitchFamily="50" charset="-128"/>
                          <a:ea typeface="Meiryo UI" panose="020B0604030504040204" pitchFamily="50" charset="-128"/>
                        </a:rPr>
                        <a:t>1%</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000" dirty="0" smtClean="0">
                          <a:latin typeface="Meiryo UI" panose="020B0604030504040204" pitchFamily="50" charset="-128"/>
                          <a:ea typeface="Meiryo UI" panose="020B0604030504040204" pitchFamily="50" charset="-128"/>
                        </a:rPr>
                        <a:t>1%</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000" dirty="0" smtClean="0">
                          <a:latin typeface="Meiryo UI" panose="020B0604030504040204" pitchFamily="50" charset="-128"/>
                          <a:ea typeface="Meiryo UI" panose="020B0604030504040204" pitchFamily="50" charset="-128"/>
                        </a:rPr>
                        <a:t>31%</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000" dirty="0" smtClean="0">
                          <a:latin typeface="Meiryo UI" panose="020B0604030504040204" pitchFamily="50" charset="-128"/>
                          <a:ea typeface="Meiryo UI" panose="020B0604030504040204" pitchFamily="50" charset="-128"/>
                        </a:rPr>
                        <a:t>4%</a:t>
                      </a:r>
                      <a:endParaRPr kumimoji="1" lang="ja-JP" altLang="en-US" sz="10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2031930252"/>
                  </a:ext>
                </a:extLst>
              </a:tr>
              <a:tr h="283791">
                <a:tc vMerge="1">
                  <a:txBody>
                    <a:bodyPr/>
                    <a:lstStyle/>
                    <a:p>
                      <a:pPr algn="ct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1000" dirty="0" smtClean="0">
                          <a:latin typeface="Meiryo UI" panose="020B0604030504040204" pitchFamily="50" charset="-128"/>
                          <a:ea typeface="Meiryo UI" panose="020B0604030504040204" pitchFamily="50" charset="-128"/>
                        </a:rPr>
                        <a:t>6</a:t>
                      </a:r>
                      <a:r>
                        <a:rPr kumimoji="1" lang="ja-JP" altLang="en-US" sz="1000" dirty="0" smtClean="0">
                          <a:latin typeface="Meiryo UI" panose="020B0604030504040204" pitchFamily="50" charset="-128"/>
                          <a:ea typeface="Meiryo UI" panose="020B0604030504040204" pitchFamily="50" charset="-128"/>
                        </a:rPr>
                        <a:t>月</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000" dirty="0" smtClean="0">
                          <a:latin typeface="Meiryo UI" panose="020B0604030504040204" pitchFamily="50" charset="-128"/>
                          <a:ea typeface="Meiryo UI" panose="020B0604030504040204" pitchFamily="50" charset="-128"/>
                        </a:rPr>
                        <a:t>59%</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000" dirty="0" smtClean="0">
                          <a:latin typeface="Meiryo UI" panose="020B0604030504040204" pitchFamily="50" charset="-128"/>
                          <a:ea typeface="Meiryo UI" panose="020B0604030504040204" pitchFamily="50" charset="-128"/>
                        </a:rPr>
                        <a:t>6%</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000" dirty="0" smtClean="0">
                          <a:latin typeface="Meiryo UI" panose="020B0604030504040204" pitchFamily="50" charset="-128"/>
                          <a:ea typeface="Meiryo UI" panose="020B0604030504040204" pitchFamily="50" charset="-128"/>
                        </a:rPr>
                        <a:t>1%</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000" dirty="0" smtClean="0">
                          <a:latin typeface="Meiryo UI" panose="020B0604030504040204" pitchFamily="50" charset="-128"/>
                          <a:ea typeface="Meiryo UI" panose="020B0604030504040204" pitchFamily="50" charset="-128"/>
                        </a:rPr>
                        <a:t>1%</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000" dirty="0" smtClean="0">
                          <a:latin typeface="Meiryo UI" panose="020B0604030504040204" pitchFamily="50" charset="-128"/>
                          <a:ea typeface="Meiryo UI" panose="020B0604030504040204" pitchFamily="50" charset="-128"/>
                        </a:rPr>
                        <a:t>29%</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000" dirty="0" smtClean="0">
                          <a:latin typeface="Meiryo UI" panose="020B0604030504040204" pitchFamily="50" charset="-128"/>
                          <a:ea typeface="Meiryo UI" panose="020B0604030504040204" pitchFamily="50" charset="-128"/>
                        </a:rPr>
                        <a:t>4%</a:t>
                      </a:r>
                      <a:endParaRPr kumimoji="1" lang="ja-JP" altLang="en-US" sz="10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2503644360"/>
                  </a:ext>
                </a:extLst>
              </a:tr>
              <a:tr h="283791">
                <a:tc vMerge="1">
                  <a:txBody>
                    <a:bodyPr/>
                    <a:lstStyle/>
                    <a:p>
                      <a:pPr algn="ct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1000" dirty="0" smtClean="0">
                          <a:latin typeface="Meiryo UI" panose="020B0604030504040204" pitchFamily="50" charset="-128"/>
                          <a:ea typeface="Meiryo UI" panose="020B0604030504040204" pitchFamily="50" charset="-128"/>
                        </a:rPr>
                        <a:t>7</a:t>
                      </a:r>
                      <a:r>
                        <a:rPr kumimoji="1" lang="ja-JP" altLang="en-US" sz="1000" dirty="0" smtClean="0">
                          <a:latin typeface="Meiryo UI" panose="020B0604030504040204" pitchFamily="50" charset="-128"/>
                          <a:ea typeface="Meiryo UI" panose="020B0604030504040204" pitchFamily="50" charset="-128"/>
                        </a:rPr>
                        <a:t>月</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000" dirty="0" smtClean="0">
                          <a:latin typeface="Meiryo UI" panose="020B0604030504040204" pitchFamily="50" charset="-128"/>
                          <a:ea typeface="Meiryo UI" panose="020B0604030504040204" pitchFamily="50" charset="-128"/>
                        </a:rPr>
                        <a:t>55%</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000" dirty="0" smtClean="0">
                          <a:latin typeface="Meiryo UI" panose="020B0604030504040204" pitchFamily="50" charset="-128"/>
                          <a:ea typeface="Meiryo UI" panose="020B0604030504040204" pitchFamily="50" charset="-128"/>
                        </a:rPr>
                        <a:t>10%</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000" dirty="0" smtClean="0">
                          <a:latin typeface="Meiryo UI" panose="020B0604030504040204" pitchFamily="50" charset="-128"/>
                          <a:ea typeface="Meiryo UI" panose="020B0604030504040204" pitchFamily="50" charset="-128"/>
                        </a:rPr>
                        <a:t>3%</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000" dirty="0" smtClean="0">
                          <a:latin typeface="Meiryo UI" panose="020B0604030504040204" pitchFamily="50" charset="-128"/>
                          <a:ea typeface="Meiryo UI" panose="020B0604030504040204" pitchFamily="50" charset="-128"/>
                        </a:rPr>
                        <a:t>1%</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000" dirty="0" smtClean="0">
                          <a:latin typeface="Meiryo UI" panose="020B0604030504040204" pitchFamily="50" charset="-128"/>
                          <a:ea typeface="Meiryo UI" panose="020B0604030504040204" pitchFamily="50" charset="-128"/>
                        </a:rPr>
                        <a:t>27%</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000" dirty="0" smtClean="0">
                          <a:latin typeface="Meiryo UI" panose="020B0604030504040204" pitchFamily="50" charset="-128"/>
                          <a:ea typeface="Meiryo UI" panose="020B0604030504040204" pitchFamily="50" charset="-128"/>
                        </a:rPr>
                        <a:t>4%</a:t>
                      </a:r>
                      <a:endParaRPr kumimoji="1" lang="ja-JP" altLang="en-US" sz="10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379675374"/>
                  </a:ext>
                </a:extLst>
              </a:tr>
              <a:tr h="283791">
                <a:tc vMerge="1">
                  <a:txBody>
                    <a:bodyPr/>
                    <a:lstStyle/>
                    <a:p>
                      <a:pPr algn="ct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1000" dirty="0" smtClean="0">
                          <a:latin typeface="Meiryo UI" panose="020B0604030504040204" pitchFamily="50" charset="-128"/>
                          <a:ea typeface="Meiryo UI" panose="020B0604030504040204" pitchFamily="50" charset="-128"/>
                        </a:rPr>
                        <a:t>8</a:t>
                      </a:r>
                      <a:r>
                        <a:rPr kumimoji="1" lang="ja-JP" altLang="en-US" sz="1000" dirty="0" smtClean="0">
                          <a:latin typeface="Meiryo UI" panose="020B0604030504040204" pitchFamily="50" charset="-128"/>
                          <a:ea typeface="Meiryo UI" panose="020B0604030504040204" pitchFamily="50" charset="-128"/>
                        </a:rPr>
                        <a:t>月</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000" dirty="0" smtClean="0">
                          <a:latin typeface="Meiryo UI" panose="020B0604030504040204" pitchFamily="50" charset="-128"/>
                          <a:ea typeface="Meiryo UI" panose="020B0604030504040204" pitchFamily="50" charset="-128"/>
                        </a:rPr>
                        <a:t>50%</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000" dirty="0" smtClean="0">
                          <a:latin typeface="Meiryo UI" panose="020B0604030504040204" pitchFamily="50" charset="-128"/>
                          <a:ea typeface="Meiryo UI" panose="020B0604030504040204" pitchFamily="50" charset="-128"/>
                        </a:rPr>
                        <a:t>13%</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000" dirty="0" smtClean="0">
                          <a:latin typeface="Meiryo UI" panose="020B0604030504040204" pitchFamily="50" charset="-128"/>
                          <a:ea typeface="Meiryo UI" panose="020B0604030504040204" pitchFamily="50" charset="-128"/>
                        </a:rPr>
                        <a:t>5%</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000" dirty="0" smtClean="0">
                          <a:latin typeface="Meiryo UI" panose="020B0604030504040204" pitchFamily="50" charset="-128"/>
                          <a:ea typeface="Meiryo UI" panose="020B0604030504040204" pitchFamily="50" charset="-128"/>
                        </a:rPr>
                        <a:t>1%</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000" dirty="0" smtClean="0">
                          <a:latin typeface="Meiryo UI" panose="020B0604030504040204" pitchFamily="50" charset="-128"/>
                          <a:ea typeface="Meiryo UI" panose="020B0604030504040204" pitchFamily="50" charset="-128"/>
                        </a:rPr>
                        <a:t>28%</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000" dirty="0" smtClean="0">
                          <a:latin typeface="Meiryo UI" panose="020B0604030504040204" pitchFamily="50" charset="-128"/>
                          <a:ea typeface="Meiryo UI" panose="020B0604030504040204" pitchFamily="50" charset="-128"/>
                        </a:rPr>
                        <a:t>2%</a:t>
                      </a:r>
                      <a:endParaRPr kumimoji="1" lang="ja-JP" altLang="en-US" sz="10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3005794766"/>
                  </a:ext>
                </a:extLst>
              </a:tr>
              <a:tr h="283791">
                <a:tc vMerge="1">
                  <a:txBody>
                    <a:bodyPr/>
                    <a:lstStyle/>
                    <a:p>
                      <a:pPr algn="ct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1000" dirty="0" smtClean="0">
                          <a:latin typeface="Meiryo UI" panose="020B0604030504040204" pitchFamily="50" charset="-128"/>
                          <a:ea typeface="Meiryo UI" panose="020B0604030504040204" pitchFamily="50" charset="-128"/>
                        </a:rPr>
                        <a:t>9</a:t>
                      </a:r>
                      <a:r>
                        <a:rPr kumimoji="1" lang="ja-JP" altLang="en-US" sz="1000" dirty="0" smtClean="0">
                          <a:latin typeface="Meiryo UI" panose="020B0604030504040204" pitchFamily="50" charset="-128"/>
                          <a:ea typeface="Meiryo UI" panose="020B0604030504040204" pitchFamily="50" charset="-128"/>
                        </a:rPr>
                        <a:t>月</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000" dirty="0" smtClean="0">
                          <a:latin typeface="Meiryo UI" panose="020B0604030504040204" pitchFamily="50" charset="-128"/>
                          <a:ea typeface="Meiryo UI" panose="020B0604030504040204" pitchFamily="50" charset="-128"/>
                        </a:rPr>
                        <a:t>43%</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000" dirty="0" smtClean="0">
                          <a:latin typeface="Meiryo UI" panose="020B0604030504040204" pitchFamily="50" charset="-128"/>
                          <a:ea typeface="Meiryo UI" panose="020B0604030504040204" pitchFamily="50" charset="-128"/>
                        </a:rPr>
                        <a:t>19%</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000" dirty="0" smtClean="0">
                          <a:latin typeface="Meiryo UI" panose="020B0604030504040204" pitchFamily="50" charset="-128"/>
                          <a:ea typeface="Meiryo UI" panose="020B0604030504040204" pitchFamily="50" charset="-128"/>
                        </a:rPr>
                        <a:t>9%</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000" dirty="0" smtClean="0">
                          <a:latin typeface="Meiryo UI" panose="020B0604030504040204" pitchFamily="50" charset="-128"/>
                          <a:ea typeface="Meiryo UI" panose="020B0604030504040204" pitchFamily="50" charset="-128"/>
                        </a:rPr>
                        <a:t>1%</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000" dirty="0" smtClean="0">
                          <a:latin typeface="Meiryo UI" panose="020B0604030504040204" pitchFamily="50" charset="-128"/>
                          <a:ea typeface="Meiryo UI" panose="020B0604030504040204" pitchFamily="50" charset="-128"/>
                        </a:rPr>
                        <a:t>25%</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000" dirty="0" smtClean="0">
                          <a:latin typeface="Meiryo UI" panose="020B0604030504040204" pitchFamily="50" charset="-128"/>
                          <a:ea typeface="Meiryo UI" panose="020B0604030504040204" pitchFamily="50" charset="-128"/>
                        </a:rPr>
                        <a:t>3%</a:t>
                      </a:r>
                      <a:endParaRPr kumimoji="1" lang="ja-JP" altLang="en-US" sz="10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847695480"/>
                  </a:ext>
                </a:extLst>
              </a:tr>
              <a:tr h="283791">
                <a:tc vMerge="1">
                  <a:txBody>
                    <a:bodyPr/>
                    <a:lstStyle/>
                    <a:p>
                      <a:pPr algn="ct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1000" dirty="0" smtClean="0">
                          <a:latin typeface="Meiryo UI" panose="020B0604030504040204" pitchFamily="50" charset="-128"/>
                          <a:ea typeface="Meiryo UI" panose="020B0604030504040204" pitchFamily="50" charset="-128"/>
                        </a:rPr>
                        <a:t>10</a:t>
                      </a:r>
                      <a:r>
                        <a:rPr kumimoji="1" lang="ja-JP" altLang="en-US" sz="1000" dirty="0" smtClean="0">
                          <a:latin typeface="Meiryo UI" panose="020B0604030504040204" pitchFamily="50" charset="-128"/>
                          <a:ea typeface="Meiryo UI" panose="020B0604030504040204" pitchFamily="50" charset="-128"/>
                        </a:rPr>
                        <a:t>月</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000" dirty="0" smtClean="0">
                          <a:latin typeface="Meiryo UI" panose="020B0604030504040204" pitchFamily="50" charset="-128"/>
                          <a:ea typeface="Meiryo UI" panose="020B0604030504040204" pitchFamily="50" charset="-128"/>
                        </a:rPr>
                        <a:t>37%</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000" dirty="0" smtClean="0">
                          <a:latin typeface="Meiryo UI" panose="020B0604030504040204" pitchFamily="50" charset="-128"/>
                          <a:ea typeface="Meiryo UI" panose="020B0604030504040204" pitchFamily="50" charset="-128"/>
                        </a:rPr>
                        <a:t>25%</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000" dirty="0" smtClean="0">
                          <a:latin typeface="Meiryo UI" panose="020B0604030504040204" pitchFamily="50" charset="-128"/>
                          <a:ea typeface="Meiryo UI" panose="020B0604030504040204" pitchFamily="50" charset="-128"/>
                        </a:rPr>
                        <a:t>15%</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000" dirty="0" smtClean="0">
                          <a:latin typeface="Meiryo UI" panose="020B0604030504040204" pitchFamily="50" charset="-128"/>
                          <a:ea typeface="Meiryo UI" panose="020B0604030504040204" pitchFamily="50" charset="-128"/>
                        </a:rPr>
                        <a:t>1%</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000" dirty="0" smtClean="0">
                          <a:latin typeface="Meiryo UI" panose="020B0604030504040204" pitchFamily="50" charset="-128"/>
                          <a:ea typeface="Meiryo UI" panose="020B0604030504040204" pitchFamily="50" charset="-128"/>
                        </a:rPr>
                        <a:t>19%</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000" dirty="0" smtClean="0">
                          <a:latin typeface="Meiryo UI" panose="020B0604030504040204" pitchFamily="50" charset="-128"/>
                          <a:ea typeface="Meiryo UI" panose="020B0604030504040204" pitchFamily="50" charset="-128"/>
                        </a:rPr>
                        <a:t>3%</a:t>
                      </a:r>
                      <a:endParaRPr kumimoji="1" lang="ja-JP" altLang="en-US" sz="10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1175390335"/>
                  </a:ext>
                </a:extLst>
              </a:tr>
              <a:tr h="283791">
                <a:tc vMerge="1">
                  <a:txBody>
                    <a:bodyPr/>
                    <a:lstStyle/>
                    <a:p>
                      <a:pPr algn="ct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1000" dirty="0" smtClean="0">
                          <a:latin typeface="Meiryo UI" panose="020B0604030504040204" pitchFamily="50" charset="-128"/>
                          <a:ea typeface="Meiryo UI" panose="020B0604030504040204" pitchFamily="50" charset="-128"/>
                        </a:rPr>
                        <a:t>11</a:t>
                      </a:r>
                      <a:r>
                        <a:rPr kumimoji="1" lang="ja-JP" altLang="en-US" sz="1000" dirty="0" smtClean="0">
                          <a:latin typeface="Meiryo UI" panose="020B0604030504040204" pitchFamily="50" charset="-128"/>
                          <a:ea typeface="Meiryo UI" panose="020B0604030504040204" pitchFamily="50" charset="-128"/>
                        </a:rPr>
                        <a:t>月</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000" dirty="0" smtClean="0">
                          <a:latin typeface="Meiryo UI" panose="020B0604030504040204" pitchFamily="50" charset="-128"/>
                          <a:ea typeface="Meiryo UI" panose="020B0604030504040204" pitchFamily="50" charset="-128"/>
                        </a:rPr>
                        <a:t>36%</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000" dirty="0" smtClean="0">
                          <a:latin typeface="Meiryo UI" panose="020B0604030504040204" pitchFamily="50" charset="-128"/>
                          <a:ea typeface="Meiryo UI" panose="020B0604030504040204" pitchFamily="50" charset="-128"/>
                        </a:rPr>
                        <a:t>27%</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000" dirty="0" smtClean="0">
                          <a:latin typeface="Meiryo UI" panose="020B0604030504040204" pitchFamily="50" charset="-128"/>
                          <a:ea typeface="Meiryo UI" panose="020B0604030504040204" pitchFamily="50" charset="-128"/>
                        </a:rPr>
                        <a:t>19%</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000" dirty="0" smtClean="0">
                          <a:latin typeface="Meiryo UI" panose="020B0604030504040204" pitchFamily="50" charset="-128"/>
                          <a:ea typeface="Meiryo UI" panose="020B0604030504040204" pitchFamily="50" charset="-128"/>
                        </a:rPr>
                        <a:t>1%</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000" dirty="0" smtClean="0">
                          <a:latin typeface="Meiryo UI" panose="020B0604030504040204" pitchFamily="50" charset="-128"/>
                          <a:ea typeface="Meiryo UI" panose="020B0604030504040204" pitchFamily="50" charset="-128"/>
                        </a:rPr>
                        <a:t>13%</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000" dirty="0" smtClean="0">
                          <a:latin typeface="Meiryo UI" panose="020B0604030504040204" pitchFamily="50" charset="-128"/>
                          <a:ea typeface="Meiryo UI" panose="020B0604030504040204" pitchFamily="50" charset="-128"/>
                        </a:rPr>
                        <a:t>3%</a:t>
                      </a:r>
                      <a:endParaRPr kumimoji="1" lang="ja-JP" altLang="en-US" sz="10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3671865960"/>
                  </a:ext>
                </a:extLst>
              </a:tr>
              <a:tr h="283791">
                <a:tc vMerge="1">
                  <a:txBody>
                    <a:bodyPr/>
                    <a:lstStyle/>
                    <a:p>
                      <a:pPr algn="ct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1000" dirty="0" smtClean="0">
                          <a:latin typeface="Meiryo UI" panose="020B0604030504040204" pitchFamily="50" charset="-128"/>
                          <a:ea typeface="Meiryo UI" panose="020B0604030504040204" pitchFamily="50" charset="-128"/>
                        </a:rPr>
                        <a:t>12</a:t>
                      </a:r>
                      <a:r>
                        <a:rPr kumimoji="1" lang="ja-JP" altLang="en-US" sz="1000" dirty="0" smtClean="0">
                          <a:latin typeface="Meiryo UI" panose="020B0604030504040204" pitchFamily="50" charset="-128"/>
                          <a:ea typeface="Meiryo UI" panose="020B0604030504040204" pitchFamily="50" charset="-128"/>
                        </a:rPr>
                        <a:t>月</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000" dirty="0" smtClean="0">
                          <a:latin typeface="Meiryo UI" panose="020B0604030504040204" pitchFamily="50" charset="-128"/>
                          <a:ea typeface="Meiryo UI" panose="020B0604030504040204" pitchFamily="50" charset="-128"/>
                        </a:rPr>
                        <a:t>38%</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000" dirty="0" smtClean="0">
                          <a:latin typeface="Meiryo UI" panose="020B0604030504040204" pitchFamily="50" charset="-128"/>
                          <a:ea typeface="Meiryo UI" panose="020B0604030504040204" pitchFamily="50" charset="-128"/>
                        </a:rPr>
                        <a:t>31%</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000" dirty="0" smtClean="0">
                          <a:latin typeface="Meiryo UI" panose="020B0604030504040204" pitchFamily="50" charset="-128"/>
                          <a:ea typeface="Meiryo UI" panose="020B0604030504040204" pitchFamily="50" charset="-128"/>
                        </a:rPr>
                        <a:t>16%</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000" dirty="0" smtClean="0">
                          <a:latin typeface="Meiryo UI" panose="020B0604030504040204" pitchFamily="50" charset="-128"/>
                          <a:ea typeface="Meiryo UI" panose="020B0604030504040204" pitchFamily="50" charset="-128"/>
                        </a:rPr>
                        <a:t>1%</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000" dirty="0" smtClean="0">
                          <a:latin typeface="Meiryo UI" panose="020B0604030504040204" pitchFamily="50" charset="-128"/>
                          <a:ea typeface="Meiryo UI" panose="020B0604030504040204" pitchFamily="50" charset="-128"/>
                        </a:rPr>
                        <a:t>10%</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000" dirty="0" smtClean="0">
                          <a:latin typeface="Meiryo UI" panose="020B0604030504040204" pitchFamily="50" charset="-128"/>
                          <a:ea typeface="Meiryo UI" panose="020B0604030504040204" pitchFamily="50" charset="-128"/>
                        </a:rPr>
                        <a:t>4%</a:t>
                      </a:r>
                      <a:endParaRPr kumimoji="1" lang="ja-JP" altLang="en-US" sz="10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1812974352"/>
                  </a:ext>
                </a:extLst>
              </a:tr>
            </a:tbl>
          </a:graphicData>
        </a:graphic>
      </p:graphicFrame>
      <p:cxnSp>
        <p:nvCxnSpPr>
          <p:cNvPr id="17" name="直線コネクタ 16"/>
          <p:cNvCxnSpPr/>
          <p:nvPr/>
        </p:nvCxnSpPr>
        <p:spPr>
          <a:xfrm flipV="1">
            <a:off x="65745" y="473340"/>
            <a:ext cx="9108504" cy="8617"/>
          </a:xfrm>
          <a:prstGeom prst="line">
            <a:avLst/>
          </a:prstGeom>
          <a:ln w="76200">
            <a:gradFill>
              <a:gsLst>
                <a:gs pos="0">
                  <a:schemeClr val="accent1">
                    <a:lumMod val="50000"/>
                  </a:schemeClr>
                </a:gs>
                <a:gs pos="32000">
                  <a:schemeClr val="accent1">
                    <a:lumMod val="75000"/>
                  </a:schemeClr>
                </a:gs>
                <a:gs pos="65000">
                  <a:schemeClr val="accent1">
                    <a:lumMod val="40000"/>
                    <a:lumOff val="60000"/>
                  </a:schemeClr>
                </a:gs>
                <a:gs pos="100000">
                  <a:schemeClr val="accent1">
                    <a:lumMod val="20000"/>
                    <a:lumOff val="8000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29" name="角丸四角形 28"/>
          <p:cNvSpPr/>
          <p:nvPr/>
        </p:nvSpPr>
        <p:spPr>
          <a:xfrm>
            <a:off x="-56791" y="-145223"/>
            <a:ext cx="8417178" cy="830628"/>
          </a:xfrm>
          <a:prstGeom prst="roundRect">
            <a:avLst>
              <a:gd name="adj" fmla="val 1282"/>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r>
              <a:rPr lang="ja-JP" altLang="en-US" sz="2000" b="1" kern="100" dirty="0">
                <a:solidFill>
                  <a:schemeClr val="tx1"/>
                </a:solidFill>
                <a:ea typeface="Meiryo UI" panose="020B0604030504040204" pitchFamily="50" charset="-128"/>
                <a:cs typeface="Times New Roman" panose="02020603050405020304" pitchFamily="18" charset="0"/>
              </a:rPr>
              <a:t>　　世界における国際会議の開催状況（月別）</a:t>
            </a:r>
            <a:endParaRPr lang="ja-JP" altLang="ja-JP" sz="2000" kern="100" dirty="0">
              <a:solidFill>
                <a:schemeClr val="tx1"/>
              </a:solidFill>
              <a:ea typeface="游明朝" panose="02020400000000000000" pitchFamily="18" charset="-128"/>
              <a:cs typeface="Times New Roman" panose="02020603050405020304" pitchFamily="18" charset="0"/>
            </a:endParaRPr>
          </a:p>
        </p:txBody>
      </p:sp>
      <p:sp>
        <p:nvSpPr>
          <p:cNvPr id="19" name="テキスト ボックス 18">
            <a:extLst>
              <a:ext uri="{FF2B5EF4-FFF2-40B4-BE49-F238E27FC236}">
                <a16:creationId xmlns:a16="http://schemas.microsoft.com/office/drawing/2014/main" id="{3B58F61D-26BF-4AB9-ACFA-1A220C73C56B}"/>
              </a:ext>
            </a:extLst>
          </p:cNvPr>
          <p:cNvSpPr txBox="1"/>
          <p:nvPr/>
        </p:nvSpPr>
        <p:spPr>
          <a:xfrm>
            <a:off x="65744" y="620688"/>
            <a:ext cx="9087854" cy="1169551"/>
          </a:xfrm>
          <a:prstGeom prst="rect">
            <a:avLst/>
          </a:prstGeom>
          <a:noFill/>
          <a:ln>
            <a:noFill/>
          </a:ln>
        </p:spPr>
        <p:txBody>
          <a:bodyPr wrap="square" rtlCol="0">
            <a:spAutoFit/>
          </a:bodyPr>
          <a:lstStyle/>
          <a:p>
            <a:pPr marL="285750" indent="-285750">
              <a:buFont typeface="Wingdings" panose="05000000000000000000" pitchFamily="2" charset="2"/>
              <a:buChar char="Ø"/>
            </a:pPr>
            <a:r>
              <a:rPr lang="ja-JP" altLang="en-US" sz="1400" dirty="0" smtClean="0">
                <a:latin typeface="Meiryo UI" panose="020B0604030504040204" pitchFamily="50" charset="-128"/>
                <a:ea typeface="Meiryo UI" panose="020B0604030504040204" pitchFamily="50" charset="-128"/>
              </a:rPr>
              <a:t>世界</a:t>
            </a:r>
            <a:r>
              <a:rPr lang="ja-JP" altLang="en-US" sz="1400" dirty="0">
                <a:latin typeface="Meiryo UI" panose="020B0604030504040204" pitchFamily="50" charset="-128"/>
                <a:ea typeface="Meiryo UI" panose="020B0604030504040204" pitchFamily="50" charset="-128"/>
              </a:rPr>
              <a:t>における国際</a:t>
            </a:r>
            <a:r>
              <a:rPr lang="ja-JP" altLang="en-US" sz="1400" dirty="0" smtClean="0">
                <a:latin typeface="Meiryo UI" panose="020B0604030504040204" pitchFamily="50" charset="-128"/>
                <a:ea typeface="Meiryo UI" panose="020B0604030504040204" pitchFamily="50" charset="-128"/>
              </a:rPr>
              <a:t>会議は</a:t>
            </a:r>
            <a:r>
              <a:rPr lang="en-US" altLang="ja-JP" sz="1400" dirty="0" smtClean="0">
                <a:latin typeface="Meiryo UI" panose="020B0604030504040204" pitchFamily="50" charset="-128"/>
                <a:ea typeface="Meiryo UI" panose="020B0604030504040204" pitchFamily="50" charset="-128"/>
              </a:rPr>
              <a:t>2020</a:t>
            </a:r>
            <a:r>
              <a:rPr lang="ja-JP" altLang="en-US" sz="1400" dirty="0" smtClean="0">
                <a:latin typeface="Meiryo UI" panose="020B0604030504040204" pitchFamily="50" charset="-128"/>
                <a:ea typeface="Meiryo UI" panose="020B0604030504040204" pitchFamily="50" charset="-128"/>
              </a:rPr>
              <a:t>年、新型コロナウイルス感染拡大の影響により、その多くが延期や中止となりオンラインでの開催に代替されることとなった。</a:t>
            </a:r>
            <a:endParaRPr lang="en-US" altLang="ja-JP" sz="1400" dirty="0" smtClean="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Ø"/>
            </a:pPr>
            <a:r>
              <a:rPr lang="en-US" altLang="ja-JP" sz="1400" dirty="0" smtClean="0">
                <a:latin typeface="Meiryo UI" panose="020B0604030504040204" pitchFamily="50" charset="-128"/>
                <a:ea typeface="Meiryo UI" panose="020B0604030504040204" pitchFamily="50" charset="-128"/>
              </a:rPr>
              <a:t>2021</a:t>
            </a:r>
            <a:r>
              <a:rPr lang="ja-JP" altLang="en-US" sz="1400" dirty="0">
                <a:latin typeface="Meiryo UI" panose="020B0604030504040204" pitchFamily="50" charset="-128"/>
                <a:ea typeface="Meiryo UI" panose="020B0604030504040204" pitchFamily="50" charset="-128"/>
              </a:rPr>
              <a:t>年前半は引き続き、オンラインが大勢を占めていたが、</a:t>
            </a:r>
            <a:r>
              <a:rPr lang="en-US" altLang="ja-JP" sz="1400" dirty="0">
                <a:latin typeface="Meiryo UI" panose="020B0604030504040204" pitchFamily="50" charset="-128"/>
                <a:ea typeface="Meiryo UI" panose="020B0604030504040204" pitchFamily="50" charset="-128"/>
              </a:rPr>
              <a:t>2021</a:t>
            </a:r>
            <a:r>
              <a:rPr lang="ja-JP" altLang="en-US" sz="1400" dirty="0">
                <a:latin typeface="Meiryo UI" panose="020B0604030504040204" pitchFamily="50" charset="-128"/>
                <a:ea typeface="Meiryo UI" panose="020B0604030504040204" pitchFamily="50" charset="-128"/>
              </a:rPr>
              <a:t>年後半には、ハイブリッド（実地開催とオンラインを組み合わせたもの）や</a:t>
            </a:r>
            <a:r>
              <a:rPr lang="ja-JP" altLang="en-US" sz="1400" dirty="0" smtClean="0">
                <a:latin typeface="Meiryo UI" panose="020B0604030504040204" pitchFamily="50" charset="-128"/>
                <a:ea typeface="Meiryo UI" panose="020B0604030504040204" pitchFamily="50" charset="-128"/>
              </a:rPr>
              <a:t>実地開催</a:t>
            </a:r>
            <a:r>
              <a:rPr lang="ja-JP" altLang="en-US" sz="1400" dirty="0">
                <a:latin typeface="Meiryo UI" panose="020B0604030504040204" pitchFamily="50" charset="-128"/>
                <a:ea typeface="Meiryo UI" panose="020B0604030504040204" pitchFamily="50" charset="-128"/>
              </a:rPr>
              <a:t>の割合が増加した。</a:t>
            </a:r>
            <a:endParaRPr lang="en-US" altLang="ja-JP" sz="1400" dirty="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Ø"/>
            </a:pPr>
            <a:endParaRPr lang="en-US" altLang="ja-JP" sz="1400" dirty="0">
              <a:latin typeface="Meiryo UI" panose="020B0604030504040204" pitchFamily="50" charset="-128"/>
              <a:ea typeface="Meiryo UI" panose="020B0604030504040204" pitchFamily="50" charset="-128"/>
            </a:endParaRPr>
          </a:p>
        </p:txBody>
      </p:sp>
      <p:sp>
        <p:nvSpPr>
          <p:cNvPr id="11" name="テキスト ボックス 10">
            <a:extLst>
              <a:ext uri="{FF2B5EF4-FFF2-40B4-BE49-F238E27FC236}">
                <a16:creationId xmlns:a16="http://schemas.microsoft.com/office/drawing/2014/main" id="{BAC84493-B1F3-4A8E-A857-738C9A753F19}"/>
              </a:ext>
            </a:extLst>
          </p:cNvPr>
          <p:cNvSpPr txBox="1"/>
          <p:nvPr/>
        </p:nvSpPr>
        <p:spPr>
          <a:xfrm>
            <a:off x="6142742" y="6426499"/>
            <a:ext cx="3059856" cy="253695"/>
          </a:xfrm>
          <a:prstGeom prst="rect">
            <a:avLst/>
          </a:prstGeom>
          <a:noFill/>
        </p:spPr>
        <p:txBody>
          <a:bodyPr wrap="square" rtlCol="0">
            <a:spAutoFit/>
          </a:bodyPr>
          <a:lstStyle/>
          <a:p>
            <a:r>
              <a:rPr lang="ja-JP" altLang="en-US" sz="1000" dirty="0">
                <a:latin typeface="Meiryo UI" panose="020B0604030504040204" pitchFamily="50" charset="-128"/>
                <a:ea typeface="Meiryo UI" panose="020B0604030504040204" pitchFamily="50" charset="-128"/>
              </a:rPr>
              <a:t>出典：国土交通省「</a:t>
            </a:r>
            <a:r>
              <a:rPr lang="ja-JP" altLang="en-US" sz="1000" dirty="0" smtClean="0">
                <a:latin typeface="Meiryo UI" panose="020B0604030504040204" pitchFamily="50" charset="-128"/>
                <a:ea typeface="Meiryo UI" panose="020B0604030504040204" pitchFamily="50" charset="-128"/>
              </a:rPr>
              <a:t>令和</a:t>
            </a:r>
            <a:r>
              <a:rPr lang="en-US" altLang="ja-JP" sz="1000" dirty="0">
                <a:latin typeface="Meiryo UI" panose="020B0604030504040204" pitchFamily="50" charset="-128"/>
                <a:ea typeface="Meiryo UI" panose="020B0604030504040204" pitchFamily="50" charset="-128"/>
              </a:rPr>
              <a:t>4</a:t>
            </a:r>
            <a:r>
              <a:rPr lang="ja-JP" altLang="en-US" sz="1000" dirty="0" smtClean="0">
                <a:latin typeface="Meiryo UI" panose="020B0604030504040204" pitchFamily="50" charset="-128"/>
                <a:ea typeface="Meiryo UI" panose="020B0604030504040204" pitchFamily="50" charset="-128"/>
              </a:rPr>
              <a:t>年版 </a:t>
            </a:r>
            <a:r>
              <a:rPr lang="ja-JP" altLang="en-US" sz="1000" dirty="0">
                <a:latin typeface="Meiryo UI" panose="020B0604030504040204" pitchFamily="50" charset="-128"/>
                <a:ea typeface="Meiryo UI" panose="020B0604030504040204" pitchFamily="50" charset="-128"/>
              </a:rPr>
              <a:t>観光白書」</a:t>
            </a:r>
            <a:r>
              <a:rPr lang="en-US" altLang="ja-JP" sz="1000" dirty="0">
                <a:latin typeface="Meiryo UI" panose="020B0604030504040204" pitchFamily="50" charset="-128"/>
                <a:ea typeface="Meiryo UI" panose="020B0604030504040204" pitchFamily="50" charset="-128"/>
              </a:rPr>
              <a:t> </a:t>
            </a:r>
            <a:r>
              <a:rPr lang="ja-JP" altLang="en-US" sz="1000" dirty="0" smtClean="0">
                <a:latin typeface="Meiryo UI" panose="020B0604030504040204" pitchFamily="50" charset="-128"/>
                <a:ea typeface="Meiryo UI" panose="020B0604030504040204" pitchFamily="50" charset="-128"/>
              </a:rPr>
              <a:t>より作成</a:t>
            </a:r>
            <a:r>
              <a:rPr lang="ja-JP" altLang="en-US" sz="1000" dirty="0">
                <a:latin typeface="Meiryo UI" panose="020B0604030504040204" pitchFamily="50" charset="-128"/>
                <a:ea typeface="Meiryo UI" panose="020B0604030504040204" pitchFamily="50" charset="-128"/>
              </a:rPr>
              <a:t>　　</a:t>
            </a:r>
            <a:r>
              <a:rPr kumimoji="1" lang="ja-JP" altLang="en-US" sz="1000" dirty="0">
                <a:latin typeface="Meiryo UI" panose="020B0604030504040204" pitchFamily="50" charset="-128"/>
                <a:ea typeface="Meiryo UI" panose="020B0604030504040204" pitchFamily="50" charset="-128"/>
              </a:rPr>
              <a:t>　　 </a:t>
            </a:r>
          </a:p>
        </p:txBody>
      </p:sp>
      <p:sp>
        <p:nvSpPr>
          <p:cNvPr id="15" name="テキスト ボックス 14">
            <a:extLst>
              <a:ext uri="{FF2B5EF4-FFF2-40B4-BE49-F238E27FC236}">
                <a16:creationId xmlns:a16="http://schemas.microsoft.com/office/drawing/2014/main" id="{F8D4A0CB-DEE1-4647-985B-D1A2FA689496}"/>
              </a:ext>
            </a:extLst>
          </p:cNvPr>
          <p:cNvSpPr txBox="1"/>
          <p:nvPr/>
        </p:nvSpPr>
        <p:spPr>
          <a:xfrm>
            <a:off x="0" y="1579317"/>
            <a:ext cx="3131840" cy="292388"/>
          </a:xfrm>
          <a:prstGeom prst="rect">
            <a:avLst/>
          </a:prstGeom>
          <a:noFill/>
        </p:spPr>
        <p:txBody>
          <a:bodyPr wrap="square" rtlCol="0">
            <a:spAutoFit/>
          </a:bodyPr>
          <a:lstStyle/>
          <a:p>
            <a:pPr lvl="0" defTabSz="742950">
              <a:defRPr/>
            </a:pPr>
            <a:r>
              <a:rPr lang="ja-JP" altLang="en-US" sz="1300" b="1" dirty="0" smtClean="0">
                <a:solidFill>
                  <a:prstClr val="black"/>
                </a:solidFill>
                <a:latin typeface="Meiryo UI" panose="020B0604030504040204" pitchFamily="50" charset="-128"/>
                <a:ea typeface="Meiryo UI" panose="020B0604030504040204" pitchFamily="50" charset="-128"/>
              </a:rPr>
              <a:t>＜世界の国際</a:t>
            </a:r>
            <a:r>
              <a:rPr lang="ja-JP" altLang="en-US" sz="1300" b="1" dirty="0">
                <a:solidFill>
                  <a:prstClr val="black"/>
                </a:solidFill>
                <a:latin typeface="Meiryo UI" panose="020B0604030504040204" pitchFamily="50" charset="-128"/>
                <a:ea typeface="Meiryo UI" panose="020B0604030504040204" pitchFamily="50" charset="-128"/>
              </a:rPr>
              <a:t>会議</a:t>
            </a:r>
            <a:r>
              <a:rPr lang="ja-JP" altLang="en-US" sz="1300" b="1" dirty="0" smtClean="0">
                <a:solidFill>
                  <a:prstClr val="black"/>
                </a:solidFill>
                <a:latin typeface="Meiryo UI" panose="020B0604030504040204" pitchFamily="50" charset="-128"/>
                <a:ea typeface="Meiryo UI" panose="020B0604030504040204" pitchFamily="50" charset="-128"/>
              </a:rPr>
              <a:t>の開催状況の推移＞</a:t>
            </a:r>
            <a:endParaRPr kumimoji="1" lang="ja-JP" altLang="en-US" sz="13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2" name="スライド番号プレースホルダー 1"/>
          <p:cNvSpPr>
            <a:spLocks noGrp="1"/>
          </p:cNvSpPr>
          <p:nvPr>
            <p:ph type="sldNum" sz="quarter" idx="12"/>
          </p:nvPr>
        </p:nvSpPr>
        <p:spPr/>
        <p:txBody>
          <a:bodyPr/>
          <a:lstStyle/>
          <a:p>
            <a:fld id="{D2D8002D-B5B0-4BAC-B1F6-782DDCCE6D9C}" type="slidenum">
              <a:rPr lang="ja-JP" altLang="en-US" smtClean="0"/>
              <a:pPr/>
              <a:t>7</a:t>
            </a:fld>
            <a:endParaRPr lang="ja-JP" altLang="en-US" dirty="0"/>
          </a:p>
        </p:txBody>
      </p:sp>
    </p:spTree>
    <p:extLst>
      <p:ext uri="{BB962C8B-B14F-4D97-AF65-F5344CB8AC3E}">
        <p14:creationId xmlns:p14="http://schemas.microsoft.com/office/powerpoint/2010/main" val="396561287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グラフ 17"/>
          <p:cNvGraphicFramePr>
            <a:graphicFrameLocks/>
          </p:cNvGraphicFramePr>
          <p:nvPr>
            <p:extLst/>
          </p:nvPr>
        </p:nvGraphicFramePr>
        <p:xfrm>
          <a:off x="3995936" y="1826676"/>
          <a:ext cx="5123794" cy="1812187"/>
        </p:xfrm>
        <a:graphic>
          <a:graphicData uri="http://schemas.openxmlformats.org/drawingml/2006/chart">
            <c:chart xmlns:c="http://schemas.openxmlformats.org/drawingml/2006/chart" xmlns:r="http://schemas.openxmlformats.org/officeDocument/2006/relationships" r:id="rId3"/>
          </a:graphicData>
        </a:graphic>
      </p:graphicFrame>
      <p:sp>
        <p:nvSpPr>
          <p:cNvPr id="23" name="テキスト ボックス 22">
            <a:extLst>
              <a:ext uri="{FF2B5EF4-FFF2-40B4-BE49-F238E27FC236}">
                <a16:creationId xmlns:a16="http://schemas.microsoft.com/office/drawing/2014/main" id="{34CF59F8-A367-4EC1-83BF-5D400B8A4CCC}"/>
              </a:ext>
            </a:extLst>
          </p:cNvPr>
          <p:cNvSpPr txBox="1"/>
          <p:nvPr/>
        </p:nvSpPr>
        <p:spPr>
          <a:xfrm>
            <a:off x="548980" y="1574233"/>
            <a:ext cx="3068386" cy="276999"/>
          </a:xfrm>
          <a:prstGeom prst="rect">
            <a:avLst/>
          </a:prstGeom>
          <a:noFill/>
          <a:ln>
            <a:noFill/>
          </a:ln>
        </p:spPr>
        <p:txBody>
          <a:bodyPr wrap="square" rtlCol="0">
            <a:spAutoFit/>
          </a:bodyPr>
          <a:lstStyle/>
          <a:p>
            <a:pPr marL="201221" indent="-201221" algn="ctr"/>
            <a:r>
              <a:rPr lang="ja-JP" altLang="en-US" sz="1200" dirty="0" smtClean="0">
                <a:latin typeface="Meiryo UI" panose="020B0604030504040204" pitchFamily="50" charset="-128"/>
                <a:ea typeface="Meiryo UI" panose="020B0604030504040204" pitchFamily="50" charset="-128"/>
              </a:rPr>
              <a:t>コンサート公演数・入場者数の推移（全国）</a:t>
            </a:r>
            <a:endParaRPr lang="en-US" altLang="ja-JP" sz="1200" dirty="0">
              <a:latin typeface="Meiryo UI" panose="020B0604030504040204" pitchFamily="50" charset="-128"/>
              <a:ea typeface="Meiryo UI" panose="020B0604030504040204" pitchFamily="50" charset="-128"/>
            </a:endParaRPr>
          </a:p>
        </p:txBody>
      </p:sp>
      <p:graphicFrame>
        <p:nvGraphicFramePr>
          <p:cNvPr id="14" name="グラフ 13"/>
          <p:cNvGraphicFramePr>
            <a:graphicFrameLocks/>
          </p:cNvGraphicFramePr>
          <p:nvPr>
            <p:extLst/>
          </p:nvPr>
        </p:nvGraphicFramePr>
        <p:xfrm>
          <a:off x="207327" y="1822046"/>
          <a:ext cx="3680424" cy="1819190"/>
        </p:xfrm>
        <a:graphic>
          <a:graphicData uri="http://schemas.openxmlformats.org/drawingml/2006/chart">
            <c:chart xmlns:c="http://schemas.openxmlformats.org/drawingml/2006/chart" xmlns:r="http://schemas.openxmlformats.org/officeDocument/2006/relationships" r:id="rId4"/>
          </a:graphicData>
        </a:graphic>
      </p:graphicFrame>
      <p:sp>
        <p:nvSpPr>
          <p:cNvPr id="16" name="テキスト ボックス 15">
            <a:extLst>
              <a:ext uri="{FF2B5EF4-FFF2-40B4-BE49-F238E27FC236}">
                <a16:creationId xmlns:a16="http://schemas.microsoft.com/office/drawing/2014/main" id="{BAC84493-B1F3-4A8E-A857-738C9A753F19}"/>
              </a:ext>
            </a:extLst>
          </p:cNvPr>
          <p:cNvSpPr txBox="1"/>
          <p:nvPr/>
        </p:nvSpPr>
        <p:spPr>
          <a:xfrm>
            <a:off x="677248" y="3641236"/>
            <a:ext cx="3433413" cy="215444"/>
          </a:xfrm>
          <a:prstGeom prst="rect">
            <a:avLst/>
          </a:prstGeom>
          <a:noFill/>
        </p:spPr>
        <p:txBody>
          <a:bodyPr wrap="square" rtlCol="0">
            <a:spAutoFit/>
          </a:bodyPr>
          <a:lstStyle/>
          <a:p>
            <a:r>
              <a:rPr lang="ja-JP" altLang="en-US" sz="800" dirty="0">
                <a:latin typeface="Meiryo UI" panose="020B0604030504040204" pitchFamily="50" charset="-128"/>
                <a:ea typeface="Meiryo UI" panose="020B0604030504040204" pitchFamily="50" charset="-128"/>
                <a:cs typeface="Meiryo UI" panose="020B0604030504040204" pitchFamily="50" charset="-128"/>
              </a:rPr>
              <a:t>出典</a:t>
            </a:r>
            <a:r>
              <a:rPr lang="ja-JP" altLang="en-US" sz="800" dirty="0" smtClean="0">
                <a:latin typeface="Meiryo UI" panose="020B0604030504040204" pitchFamily="50" charset="-128"/>
                <a:ea typeface="Meiryo UI" panose="020B0604030504040204" pitchFamily="50" charset="-128"/>
                <a:cs typeface="Meiryo UI" panose="020B0604030504040204" pitchFamily="50" charset="-128"/>
              </a:rPr>
              <a:t>：一般社団法人コンサートプロモーターズ協会「ライブ市場調査」より作成</a:t>
            </a:r>
            <a:endParaRPr lang="en-US" altLang="ja-JP" sz="8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9" name="テキスト ボックス 18">
            <a:extLst>
              <a:ext uri="{FF2B5EF4-FFF2-40B4-BE49-F238E27FC236}">
                <a16:creationId xmlns:a16="http://schemas.microsoft.com/office/drawing/2014/main" id="{64C5BF0D-C3C5-4579-9819-2E2557244F1E}"/>
              </a:ext>
            </a:extLst>
          </p:cNvPr>
          <p:cNvSpPr txBox="1"/>
          <p:nvPr/>
        </p:nvSpPr>
        <p:spPr>
          <a:xfrm>
            <a:off x="23735" y="1758091"/>
            <a:ext cx="831264" cy="200055"/>
          </a:xfrm>
          <a:prstGeom prst="rect">
            <a:avLst/>
          </a:prstGeom>
          <a:noFill/>
        </p:spPr>
        <p:txBody>
          <a:bodyPr wrap="square" rtlCol="0">
            <a:spAutoFit/>
          </a:bodyPr>
          <a:lstStyle/>
          <a:p>
            <a:r>
              <a:rPr kumimoji="1" lang="ja-JP" altLang="en-US" sz="700" dirty="0" smtClean="0">
                <a:latin typeface="Meiryo UI" panose="020B0604030504040204" pitchFamily="50" charset="-128"/>
                <a:ea typeface="Meiryo UI" panose="020B0604030504040204" pitchFamily="50" charset="-128"/>
              </a:rPr>
              <a:t>（公演数：回）</a:t>
            </a:r>
            <a:endParaRPr kumimoji="1" lang="ja-JP" altLang="en-US" sz="700" dirty="0">
              <a:latin typeface="Meiryo UI" panose="020B0604030504040204" pitchFamily="50" charset="-128"/>
              <a:ea typeface="Meiryo UI" panose="020B0604030504040204" pitchFamily="50" charset="-128"/>
            </a:endParaRPr>
          </a:p>
        </p:txBody>
      </p:sp>
      <p:sp>
        <p:nvSpPr>
          <p:cNvPr id="20" name="テキスト ボックス 19">
            <a:extLst>
              <a:ext uri="{FF2B5EF4-FFF2-40B4-BE49-F238E27FC236}">
                <a16:creationId xmlns:a16="http://schemas.microsoft.com/office/drawing/2014/main" id="{64C5BF0D-C3C5-4579-9819-2E2557244F1E}"/>
              </a:ext>
            </a:extLst>
          </p:cNvPr>
          <p:cNvSpPr txBox="1"/>
          <p:nvPr/>
        </p:nvSpPr>
        <p:spPr>
          <a:xfrm>
            <a:off x="3125520" y="1758091"/>
            <a:ext cx="1014432" cy="200055"/>
          </a:xfrm>
          <a:prstGeom prst="rect">
            <a:avLst/>
          </a:prstGeom>
          <a:noFill/>
        </p:spPr>
        <p:txBody>
          <a:bodyPr wrap="square" rtlCol="0">
            <a:spAutoFit/>
          </a:bodyPr>
          <a:lstStyle/>
          <a:p>
            <a:r>
              <a:rPr lang="ja-JP" altLang="en-US" sz="700" dirty="0" smtClean="0">
                <a:latin typeface="Meiryo UI" panose="020B0604030504040204" pitchFamily="50" charset="-128"/>
                <a:ea typeface="Meiryo UI" panose="020B0604030504040204" pitchFamily="50" charset="-128"/>
              </a:rPr>
              <a:t>（入場者数：</a:t>
            </a:r>
            <a:r>
              <a:rPr kumimoji="1" lang="ja-JP" altLang="en-US" sz="700" dirty="0" smtClean="0">
                <a:latin typeface="Meiryo UI" panose="020B0604030504040204" pitchFamily="50" charset="-128"/>
                <a:ea typeface="Meiryo UI" panose="020B0604030504040204" pitchFamily="50" charset="-128"/>
              </a:rPr>
              <a:t>万人</a:t>
            </a:r>
            <a:r>
              <a:rPr kumimoji="1" lang="ja-JP" altLang="en-US" sz="700" dirty="0">
                <a:latin typeface="Meiryo UI" panose="020B0604030504040204" pitchFamily="50" charset="-128"/>
                <a:ea typeface="Meiryo UI" panose="020B0604030504040204" pitchFamily="50" charset="-128"/>
              </a:rPr>
              <a:t>）</a:t>
            </a:r>
          </a:p>
        </p:txBody>
      </p:sp>
      <p:graphicFrame>
        <p:nvGraphicFramePr>
          <p:cNvPr id="30" name="表 29"/>
          <p:cNvGraphicFramePr>
            <a:graphicFrameLocks noGrp="1"/>
          </p:cNvGraphicFramePr>
          <p:nvPr>
            <p:extLst/>
          </p:nvPr>
        </p:nvGraphicFramePr>
        <p:xfrm>
          <a:off x="4949185" y="3855851"/>
          <a:ext cx="4175999" cy="2833197"/>
        </p:xfrm>
        <a:graphic>
          <a:graphicData uri="http://schemas.openxmlformats.org/drawingml/2006/table">
            <a:tbl>
              <a:tblPr firstRow="1" bandRow="1">
                <a:tableStyleId>{5C22544A-7EE6-4342-B048-85BDC9FD1C3A}</a:tableStyleId>
              </a:tblPr>
              <a:tblGrid>
                <a:gridCol w="2344682">
                  <a:extLst>
                    <a:ext uri="{9D8B030D-6E8A-4147-A177-3AD203B41FA5}">
                      <a16:colId xmlns:a16="http://schemas.microsoft.com/office/drawing/2014/main" val="3853225492"/>
                    </a:ext>
                  </a:extLst>
                </a:gridCol>
                <a:gridCol w="610439">
                  <a:extLst>
                    <a:ext uri="{9D8B030D-6E8A-4147-A177-3AD203B41FA5}">
                      <a16:colId xmlns:a16="http://schemas.microsoft.com/office/drawing/2014/main" val="3597721515"/>
                    </a:ext>
                  </a:extLst>
                </a:gridCol>
                <a:gridCol w="610439">
                  <a:extLst>
                    <a:ext uri="{9D8B030D-6E8A-4147-A177-3AD203B41FA5}">
                      <a16:colId xmlns:a16="http://schemas.microsoft.com/office/drawing/2014/main" val="3152309949"/>
                    </a:ext>
                  </a:extLst>
                </a:gridCol>
                <a:gridCol w="610439">
                  <a:extLst>
                    <a:ext uri="{9D8B030D-6E8A-4147-A177-3AD203B41FA5}">
                      <a16:colId xmlns:a16="http://schemas.microsoft.com/office/drawing/2014/main" val="3285537210"/>
                    </a:ext>
                  </a:extLst>
                </a:gridCol>
              </a:tblGrid>
              <a:tr h="422885">
                <a:tc>
                  <a:txBody>
                    <a:bodyPr/>
                    <a:lstStyle/>
                    <a:p>
                      <a:pPr algn="ctr"/>
                      <a:r>
                        <a:rPr kumimoji="1" lang="ja-JP" altLang="en-US" sz="1000" dirty="0" smtClean="0">
                          <a:latin typeface="Meiryo UI" panose="020B0604030504040204" pitchFamily="50" charset="-128"/>
                          <a:ea typeface="Meiryo UI" panose="020B0604030504040204" pitchFamily="50" charset="-128"/>
                        </a:rPr>
                        <a:t>この</a:t>
                      </a:r>
                      <a:r>
                        <a:rPr kumimoji="1" lang="en-US" altLang="ja-JP" sz="1000" dirty="0" smtClean="0">
                          <a:latin typeface="Meiryo UI" panose="020B0604030504040204" pitchFamily="50" charset="-128"/>
                          <a:ea typeface="Meiryo UI" panose="020B0604030504040204" pitchFamily="50" charset="-128"/>
                        </a:rPr>
                        <a:t>1</a:t>
                      </a:r>
                      <a:r>
                        <a:rPr kumimoji="1" lang="ja-JP" altLang="en-US" sz="1000" dirty="0" smtClean="0">
                          <a:latin typeface="Meiryo UI" panose="020B0604030504040204" pitchFamily="50" charset="-128"/>
                          <a:ea typeface="Meiryo UI" panose="020B0604030504040204" pitchFamily="50" charset="-128"/>
                        </a:rPr>
                        <a:t>年間で文化芸術イベントを</a:t>
                      </a:r>
                      <a:endParaRPr kumimoji="1" lang="en-US" altLang="ja-JP" sz="1000" dirty="0" smtClean="0">
                        <a:latin typeface="Meiryo UI" panose="020B0604030504040204" pitchFamily="50" charset="-128"/>
                        <a:ea typeface="Meiryo UI" panose="020B0604030504040204" pitchFamily="50" charset="-128"/>
                      </a:endParaRPr>
                    </a:p>
                    <a:p>
                      <a:pPr algn="ctr"/>
                      <a:r>
                        <a:rPr kumimoji="1" lang="ja-JP" altLang="en-US" sz="1000" dirty="0" smtClean="0">
                          <a:latin typeface="Meiryo UI" panose="020B0604030504040204" pitchFamily="50" charset="-128"/>
                          <a:ea typeface="Meiryo UI" panose="020B0604030504040204" pitchFamily="50" charset="-128"/>
                        </a:rPr>
                        <a:t>直接鑑賞しなかった理由（全国）</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1000" dirty="0" smtClean="0">
                          <a:latin typeface="Meiryo UI" panose="020B0604030504040204" pitchFamily="50" charset="-128"/>
                          <a:ea typeface="Meiryo UI" panose="020B0604030504040204" pitchFamily="50" charset="-128"/>
                        </a:rPr>
                        <a:t>2019</a:t>
                      </a:r>
                    </a:p>
                    <a:p>
                      <a:pPr algn="ctr"/>
                      <a:r>
                        <a:rPr kumimoji="1" lang="ja-JP" altLang="en-US" sz="1000" dirty="0" smtClean="0">
                          <a:latin typeface="Meiryo UI" panose="020B0604030504040204" pitchFamily="50" charset="-128"/>
                          <a:ea typeface="Meiryo UI" panose="020B0604030504040204" pitchFamily="50" charset="-128"/>
                        </a:rPr>
                        <a:t>年度</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1000" dirty="0" smtClean="0">
                          <a:latin typeface="Meiryo UI" panose="020B0604030504040204" pitchFamily="50" charset="-128"/>
                          <a:ea typeface="Meiryo UI" panose="020B0604030504040204" pitchFamily="50" charset="-128"/>
                        </a:rPr>
                        <a:t>2020</a:t>
                      </a:r>
                    </a:p>
                    <a:p>
                      <a:pPr algn="ctr"/>
                      <a:r>
                        <a:rPr kumimoji="1" lang="ja-JP" altLang="en-US" sz="1000" dirty="0" smtClean="0">
                          <a:latin typeface="Meiryo UI" panose="020B0604030504040204" pitchFamily="50" charset="-128"/>
                          <a:ea typeface="Meiryo UI" panose="020B0604030504040204" pitchFamily="50" charset="-128"/>
                        </a:rPr>
                        <a:t>年度</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1000" dirty="0" smtClean="0">
                          <a:latin typeface="Meiryo UI" panose="020B0604030504040204" pitchFamily="50" charset="-128"/>
                          <a:ea typeface="Meiryo UI" panose="020B0604030504040204" pitchFamily="50" charset="-128"/>
                        </a:rPr>
                        <a:t>2021</a:t>
                      </a:r>
                    </a:p>
                    <a:p>
                      <a:pPr algn="ctr"/>
                      <a:r>
                        <a:rPr kumimoji="1" lang="ja-JP" altLang="en-US" sz="1000" dirty="0" smtClean="0">
                          <a:latin typeface="Meiryo UI" panose="020B0604030504040204" pitchFamily="50" charset="-128"/>
                          <a:ea typeface="Meiryo UI" panose="020B0604030504040204" pitchFamily="50" charset="-128"/>
                        </a:rPr>
                        <a:t>年度</a:t>
                      </a:r>
                      <a:endParaRPr kumimoji="1" lang="ja-JP" altLang="en-US" sz="10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547218478"/>
                  </a:ext>
                </a:extLst>
              </a:tr>
              <a:tr h="585534">
                <a:tc>
                  <a:txBody>
                    <a:bodyPr/>
                    <a:lstStyle/>
                    <a:p>
                      <a:r>
                        <a:rPr kumimoji="1" lang="ja-JP" altLang="en-US" sz="1000" dirty="0" smtClean="0">
                          <a:latin typeface="Meiryo UI" panose="020B0604030504040204" pitchFamily="50" charset="-128"/>
                          <a:ea typeface="Meiryo UI" panose="020B0604030504040204" pitchFamily="50" charset="-128"/>
                        </a:rPr>
                        <a:t>新型コロナウイルス感染症の影響により、</a:t>
                      </a:r>
                      <a:endParaRPr kumimoji="1" lang="en-US" altLang="ja-JP" sz="1000" dirty="0" smtClean="0">
                        <a:latin typeface="Meiryo UI" panose="020B0604030504040204" pitchFamily="50" charset="-128"/>
                        <a:ea typeface="Meiryo UI" panose="020B0604030504040204" pitchFamily="50" charset="-128"/>
                      </a:endParaRPr>
                    </a:p>
                    <a:p>
                      <a:r>
                        <a:rPr kumimoji="1" lang="ja-JP" altLang="en-US" sz="1000" dirty="0" smtClean="0">
                          <a:latin typeface="Meiryo UI" panose="020B0604030504040204" pitchFamily="50" charset="-128"/>
                          <a:ea typeface="Meiryo UI" panose="020B0604030504040204" pitchFamily="50" charset="-128"/>
                        </a:rPr>
                        <a:t>公演や展覧会などが中止になった、</a:t>
                      </a:r>
                      <a:endParaRPr kumimoji="1" lang="en-US" altLang="ja-JP" sz="1000" dirty="0" smtClean="0">
                        <a:latin typeface="Meiryo UI" panose="020B0604030504040204" pitchFamily="50" charset="-128"/>
                        <a:ea typeface="Meiryo UI" panose="020B0604030504040204" pitchFamily="50" charset="-128"/>
                      </a:endParaRPr>
                    </a:p>
                    <a:p>
                      <a:r>
                        <a:rPr kumimoji="1" lang="ja-JP" altLang="en-US" sz="1000" dirty="0" smtClean="0">
                          <a:latin typeface="Meiryo UI" panose="020B0604030504040204" pitchFamily="50" charset="-128"/>
                          <a:ea typeface="Meiryo UI" panose="020B0604030504040204" pitchFamily="50" charset="-128"/>
                        </a:rPr>
                        <a:t>又は外出を控えたから</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ctr"/>
                      <a:r>
                        <a:rPr kumimoji="1" lang="ja-JP" altLang="en-US" sz="1000" dirty="0" smtClean="0">
                          <a:latin typeface="Meiryo UI" panose="020B0604030504040204" pitchFamily="50" charset="-128"/>
                          <a:ea typeface="Meiryo UI" panose="020B0604030504040204" pitchFamily="50" charset="-128"/>
                        </a:rPr>
                        <a:t>ー</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1000" dirty="0" smtClean="0">
                          <a:latin typeface="Meiryo UI" panose="020B0604030504040204" pitchFamily="50" charset="-128"/>
                          <a:ea typeface="Meiryo UI" panose="020B0604030504040204" pitchFamily="50" charset="-128"/>
                        </a:rPr>
                        <a:t>56.8%</a:t>
                      </a:r>
                    </a:p>
                  </a:txBody>
                  <a:tcPr anchor="ctr"/>
                </a:tc>
                <a:tc>
                  <a:txBody>
                    <a:bodyPr/>
                    <a:lstStyle/>
                    <a:p>
                      <a:pPr algn="ctr"/>
                      <a:r>
                        <a:rPr kumimoji="1" lang="en-US" altLang="ja-JP" sz="1000" dirty="0" smtClean="0">
                          <a:latin typeface="Meiryo UI" panose="020B0604030504040204" pitchFamily="50" charset="-128"/>
                          <a:ea typeface="Meiryo UI" panose="020B0604030504040204" pitchFamily="50" charset="-128"/>
                        </a:rPr>
                        <a:t>37.6%</a:t>
                      </a:r>
                      <a:endParaRPr kumimoji="1" lang="ja-JP" altLang="en-US" sz="10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1498736095"/>
                  </a:ext>
                </a:extLst>
              </a:tr>
              <a:tr h="260237">
                <a:tc>
                  <a:txBody>
                    <a:bodyPr/>
                    <a:lstStyle/>
                    <a:p>
                      <a:r>
                        <a:rPr kumimoji="1" lang="ja-JP" altLang="en-US" sz="1000" dirty="0" smtClean="0">
                          <a:latin typeface="Meiryo UI" panose="020B0604030504040204" pitchFamily="50" charset="-128"/>
                          <a:ea typeface="Meiryo UI" panose="020B0604030504040204" pitchFamily="50" charset="-128"/>
                        </a:rPr>
                        <a:t>関心がない</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1000" dirty="0" smtClean="0">
                          <a:latin typeface="Meiryo UI" panose="020B0604030504040204" pitchFamily="50" charset="-128"/>
                          <a:ea typeface="Meiryo UI" panose="020B0604030504040204" pitchFamily="50" charset="-128"/>
                        </a:rPr>
                        <a:t>34.7%</a:t>
                      </a:r>
                    </a:p>
                  </a:txBody>
                  <a:tcPr anchor="ctr"/>
                </a:tc>
                <a:tc>
                  <a:txBody>
                    <a:bodyPr/>
                    <a:lstStyle/>
                    <a:p>
                      <a:pPr algn="ctr"/>
                      <a:r>
                        <a:rPr kumimoji="1" lang="en-US" altLang="ja-JP" sz="1000" dirty="0" smtClean="0">
                          <a:latin typeface="Meiryo UI" panose="020B0604030504040204" pitchFamily="50" charset="-128"/>
                          <a:ea typeface="Meiryo UI" panose="020B0604030504040204" pitchFamily="50" charset="-128"/>
                        </a:rPr>
                        <a:t>23.2%</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1000" dirty="0" smtClean="0">
                          <a:latin typeface="Meiryo UI" panose="020B0604030504040204" pitchFamily="50" charset="-128"/>
                          <a:ea typeface="Meiryo UI" panose="020B0604030504040204" pitchFamily="50" charset="-128"/>
                        </a:rPr>
                        <a:t>22.8%</a:t>
                      </a:r>
                      <a:endParaRPr kumimoji="1" lang="ja-JP" altLang="en-US" sz="10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609816174"/>
                  </a:ext>
                </a:extLst>
              </a:tr>
              <a:tr h="360945">
                <a:tc>
                  <a:txBody>
                    <a:bodyPr/>
                    <a:lstStyle/>
                    <a:p>
                      <a:r>
                        <a:rPr kumimoji="1" lang="ja-JP" altLang="en-US" sz="1000" dirty="0" smtClean="0">
                          <a:latin typeface="Meiryo UI" panose="020B0604030504040204" pitchFamily="50" charset="-128"/>
                          <a:ea typeface="Meiryo UI" panose="020B0604030504040204" pitchFamily="50" charset="-128"/>
                        </a:rPr>
                        <a:t>近所で公演や展覧会などが行われていない</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1000" dirty="0" smtClean="0">
                          <a:latin typeface="Meiryo UI" panose="020B0604030504040204" pitchFamily="50" charset="-128"/>
                          <a:ea typeface="Meiryo UI" panose="020B0604030504040204" pitchFamily="50" charset="-128"/>
                        </a:rPr>
                        <a:t>16.3%</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1000" dirty="0" smtClean="0">
                          <a:latin typeface="Meiryo UI" panose="020B0604030504040204" pitchFamily="50" charset="-128"/>
                          <a:ea typeface="Meiryo UI" panose="020B0604030504040204" pitchFamily="50" charset="-128"/>
                        </a:rPr>
                        <a:t>13.7%</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1000" dirty="0" smtClean="0">
                          <a:latin typeface="Meiryo UI" panose="020B0604030504040204" pitchFamily="50" charset="-128"/>
                          <a:ea typeface="Meiryo UI" panose="020B0604030504040204" pitchFamily="50" charset="-128"/>
                        </a:rPr>
                        <a:t>16.3%</a:t>
                      </a:r>
                      <a:endParaRPr kumimoji="1" lang="ja-JP" altLang="en-US" sz="10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1655445532"/>
                  </a:ext>
                </a:extLst>
              </a:tr>
              <a:tr h="260237">
                <a:tc>
                  <a:txBody>
                    <a:bodyPr/>
                    <a:lstStyle/>
                    <a:p>
                      <a:r>
                        <a:rPr kumimoji="1" lang="ja-JP" altLang="en-US" sz="1000" dirty="0" smtClean="0">
                          <a:latin typeface="Meiryo UI" panose="020B0604030504040204" pitchFamily="50" charset="-128"/>
                          <a:ea typeface="Meiryo UI" panose="020B0604030504040204" pitchFamily="50" charset="-128"/>
                        </a:rPr>
                        <a:t>入場料・交通費など費用がかかりすぎる</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1000" dirty="0" smtClean="0">
                          <a:latin typeface="Meiryo UI" panose="020B0604030504040204" pitchFamily="50" charset="-128"/>
                          <a:ea typeface="Meiryo UI" panose="020B0604030504040204" pitchFamily="50" charset="-128"/>
                        </a:rPr>
                        <a:t>15.2%</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1000" dirty="0" smtClean="0">
                          <a:latin typeface="Meiryo UI" panose="020B0604030504040204" pitchFamily="50" charset="-128"/>
                          <a:ea typeface="Meiryo UI" panose="020B0604030504040204" pitchFamily="50" charset="-128"/>
                        </a:rPr>
                        <a:t>8.4%</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1000" dirty="0" smtClean="0">
                          <a:latin typeface="Meiryo UI" panose="020B0604030504040204" pitchFamily="50" charset="-128"/>
                          <a:ea typeface="Meiryo UI" panose="020B0604030504040204" pitchFamily="50" charset="-128"/>
                        </a:rPr>
                        <a:t>11.9%</a:t>
                      </a:r>
                      <a:endParaRPr kumimoji="1" lang="ja-JP" altLang="en-US" sz="10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217895150"/>
                  </a:ext>
                </a:extLst>
              </a:tr>
              <a:tr h="422885">
                <a:tc>
                  <a:txBody>
                    <a:bodyPr/>
                    <a:lstStyle/>
                    <a:p>
                      <a:r>
                        <a:rPr kumimoji="1" lang="ja-JP" altLang="en-US" sz="1000" dirty="0" smtClean="0">
                          <a:latin typeface="Meiryo UI" panose="020B0604030504040204" pitchFamily="50" charset="-128"/>
                          <a:ea typeface="Meiryo UI" panose="020B0604030504040204" pitchFamily="50" charset="-128"/>
                        </a:rPr>
                        <a:t>テレビ、ラジオ、</a:t>
                      </a:r>
                      <a:r>
                        <a:rPr kumimoji="1" lang="en-US" altLang="ja-JP" sz="1000" dirty="0" smtClean="0">
                          <a:latin typeface="Meiryo UI" panose="020B0604030504040204" pitchFamily="50" charset="-128"/>
                          <a:ea typeface="Meiryo UI" panose="020B0604030504040204" pitchFamily="50" charset="-128"/>
                        </a:rPr>
                        <a:t>CD</a:t>
                      </a:r>
                      <a:r>
                        <a:rPr kumimoji="1" lang="ja-JP" altLang="en-US" sz="1000" dirty="0" smtClean="0">
                          <a:latin typeface="Meiryo UI" panose="020B0604030504040204" pitchFamily="50" charset="-128"/>
                          <a:ea typeface="Meiryo UI" panose="020B0604030504040204" pitchFamily="50" charset="-128"/>
                        </a:rPr>
                        <a:t>・</a:t>
                      </a:r>
                      <a:r>
                        <a:rPr kumimoji="1" lang="en-US" altLang="ja-JP" sz="1000" dirty="0" smtClean="0">
                          <a:latin typeface="Meiryo UI" panose="020B0604030504040204" pitchFamily="50" charset="-128"/>
                          <a:ea typeface="Meiryo UI" panose="020B0604030504040204" pitchFamily="50" charset="-128"/>
                        </a:rPr>
                        <a:t>DVD</a:t>
                      </a:r>
                      <a:r>
                        <a:rPr kumimoji="1" lang="ja-JP" altLang="en-US" sz="1000" dirty="0" smtClean="0">
                          <a:latin typeface="Meiryo UI" panose="020B0604030504040204" pitchFamily="50" charset="-128"/>
                          <a:ea typeface="Meiryo UI" panose="020B0604030504040204" pitchFamily="50" charset="-128"/>
                        </a:rPr>
                        <a:t>、インターネット</a:t>
                      </a:r>
                      <a:endParaRPr kumimoji="1" lang="en-US" altLang="ja-JP" sz="1000" dirty="0" smtClean="0">
                        <a:latin typeface="Meiryo UI" panose="020B0604030504040204" pitchFamily="50" charset="-128"/>
                        <a:ea typeface="Meiryo UI" panose="020B0604030504040204" pitchFamily="50" charset="-128"/>
                      </a:endParaRPr>
                    </a:p>
                    <a:p>
                      <a:r>
                        <a:rPr kumimoji="1" lang="ja-JP" altLang="en-US" sz="1000" dirty="0" smtClean="0">
                          <a:latin typeface="Meiryo UI" panose="020B0604030504040204" pitchFamily="50" charset="-128"/>
                          <a:ea typeface="Meiryo UI" panose="020B0604030504040204" pitchFamily="50" charset="-128"/>
                        </a:rPr>
                        <a:t>などにより鑑賞できる（鑑賞した）ので</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1000" dirty="0" smtClean="0">
                          <a:latin typeface="Meiryo UI" panose="020B0604030504040204" pitchFamily="50" charset="-128"/>
                          <a:ea typeface="Meiryo UI" panose="020B0604030504040204" pitchFamily="50" charset="-128"/>
                        </a:rPr>
                        <a:t>11.2%</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1000" dirty="0" smtClean="0">
                          <a:latin typeface="Meiryo UI" panose="020B0604030504040204" pitchFamily="50" charset="-128"/>
                          <a:ea typeface="Meiryo UI" panose="020B0604030504040204" pitchFamily="50" charset="-128"/>
                        </a:rPr>
                        <a:t>9.0%</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1000" dirty="0" smtClean="0">
                          <a:latin typeface="Meiryo UI" panose="020B0604030504040204" pitchFamily="50" charset="-128"/>
                          <a:ea typeface="Meiryo UI" panose="020B0604030504040204" pitchFamily="50" charset="-128"/>
                        </a:rPr>
                        <a:t>7.9%</a:t>
                      </a:r>
                      <a:endParaRPr kumimoji="1" lang="ja-JP" altLang="en-US" sz="10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3362167811"/>
                  </a:ext>
                </a:extLst>
              </a:tr>
              <a:tr h="260237">
                <a:tc>
                  <a:txBody>
                    <a:bodyPr/>
                    <a:lstStyle/>
                    <a:p>
                      <a:r>
                        <a:rPr kumimoji="1" lang="ja-JP" altLang="en-US" sz="1000" dirty="0" smtClean="0">
                          <a:latin typeface="Meiryo UI" panose="020B0604030504040204" pitchFamily="50" charset="-128"/>
                          <a:ea typeface="Meiryo UI" panose="020B0604030504040204" pitchFamily="50" charset="-128"/>
                        </a:rPr>
                        <a:t>一緒に行く仲間がいない</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1000" dirty="0" smtClean="0">
                          <a:latin typeface="Meiryo UI" panose="020B0604030504040204" pitchFamily="50" charset="-128"/>
                          <a:ea typeface="Meiryo UI" panose="020B0604030504040204" pitchFamily="50" charset="-128"/>
                        </a:rPr>
                        <a:t>8.1%</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1000" dirty="0" smtClean="0">
                          <a:latin typeface="Meiryo UI" panose="020B0604030504040204" pitchFamily="50" charset="-128"/>
                          <a:ea typeface="Meiryo UI" panose="020B0604030504040204" pitchFamily="50" charset="-128"/>
                        </a:rPr>
                        <a:t>4.3%</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1000" dirty="0" smtClean="0">
                          <a:latin typeface="Meiryo UI" panose="020B0604030504040204" pitchFamily="50" charset="-128"/>
                          <a:ea typeface="Meiryo UI" panose="020B0604030504040204" pitchFamily="50" charset="-128"/>
                        </a:rPr>
                        <a:t>5.3%</a:t>
                      </a:r>
                      <a:endParaRPr kumimoji="1" lang="ja-JP" altLang="en-US" sz="10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1604659068"/>
                  </a:ext>
                </a:extLst>
              </a:tr>
              <a:tr h="260237">
                <a:tc>
                  <a:txBody>
                    <a:bodyPr/>
                    <a:lstStyle/>
                    <a:p>
                      <a:r>
                        <a:rPr kumimoji="1" lang="ja-JP" altLang="en-US" sz="1000" dirty="0" smtClean="0">
                          <a:latin typeface="Meiryo UI" panose="020B0604030504040204" pitchFamily="50" charset="-128"/>
                          <a:ea typeface="Meiryo UI" panose="020B0604030504040204" pitchFamily="50" charset="-128"/>
                        </a:rPr>
                        <a:t>魅力ある公演や展覧会などが少ない</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1000" dirty="0" smtClean="0">
                          <a:latin typeface="Meiryo UI" panose="020B0604030504040204" pitchFamily="50" charset="-128"/>
                          <a:ea typeface="Meiryo UI" panose="020B0604030504040204" pitchFamily="50" charset="-128"/>
                        </a:rPr>
                        <a:t>11.5%</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1000" dirty="0" smtClean="0">
                          <a:latin typeface="Meiryo UI" panose="020B0604030504040204" pitchFamily="50" charset="-128"/>
                          <a:ea typeface="Meiryo UI" panose="020B0604030504040204" pitchFamily="50" charset="-128"/>
                        </a:rPr>
                        <a:t>7.4%</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1000" dirty="0" smtClean="0">
                          <a:latin typeface="Meiryo UI" panose="020B0604030504040204" pitchFamily="50" charset="-128"/>
                          <a:ea typeface="Meiryo UI" panose="020B0604030504040204" pitchFamily="50" charset="-128"/>
                        </a:rPr>
                        <a:t>5.1%</a:t>
                      </a:r>
                      <a:endParaRPr kumimoji="1" lang="ja-JP" altLang="en-US" sz="10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2800574386"/>
                  </a:ext>
                </a:extLst>
              </a:tr>
            </a:tbl>
          </a:graphicData>
        </a:graphic>
      </p:graphicFrame>
      <p:sp>
        <p:nvSpPr>
          <p:cNvPr id="7" name="角丸四角形 6"/>
          <p:cNvSpPr/>
          <p:nvPr/>
        </p:nvSpPr>
        <p:spPr>
          <a:xfrm>
            <a:off x="120257" y="-27384"/>
            <a:ext cx="7692103" cy="619125"/>
          </a:xfrm>
          <a:prstGeom prst="roundRect">
            <a:avLst>
              <a:gd name="adj" fmla="val 1282"/>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r>
              <a:rPr lang="ja-JP" altLang="en-US" sz="2000" b="1" kern="100" dirty="0">
                <a:solidFill>
                  <a:schemeClr val="tx1"/>
                </a:solidFill>
                <a:ea typeface="Meiryo UI" panose="020B0604030504040204" pitchFamily="50" charset="-128"/>
                <a:cs typeface="Times New Roman" panose="02020603050405020304" pitchFamily="18" charset="0"/>
              </a:rPr>
              <a:t>　文化芸術分野の状況</a:t>
            </a:r>
            <a:endParaRPr lang="ja-JP" altLang="ja-JP" sz="2000" kern="100" dirty="0">
              <a:solidFill>
                <a:schemeClr val="tx1"/>
              </a:solidFill>
              <a:ea typeface="游明朝" panose="02020400000000000000" pitchFamily="18" charset="-128"/>
              <a:cs typeface="Times New Roman" panose="02020603050405020304" pitchFamily="18" charset="0"/>
            </a:endParaRPr>
          </a:p>
        </p:txBody>
      </p:sp>
      <p:cxnSp>
        <p:nvCxnSpPr>
          <p:cNvPr id="17" name="直線コネクタ 16"/>
          <p:cNvCxnSpPr/>
          <p:nvPr/>
        </p:nvCxnSpPr>
        <p:spPr>
          <a:xfrm flipV="1">
            <a:off x="45095" y="476672"/>
            <a:ext cx="9108504" cy="8617"/>
          </a:xfrm>
          <a:prstGeom prst="line">
            <a:avLst/>
          </a:prstGeom>
          <a:ln w="76200">
            <a:gradFill>
              <a:gsLst>
                <a:gs pos="0">
                  <a:schemeClr val="accent1">
                    <a:lumMod val="50000"/>
                  </a:schemeClr>
                </a:gs>
                <a:gs pos="32000">
                  <a:schemeClr val="accent1">
                    <a:lumMod val="75000"/>
                  </a:schemeClr>
                </a:gs>
                <a:gs pos="65000">
                  <a:schemeClr val="accent1">
                    <a:lumMod val="40000"/>
                    <a:lumOff val="60000"/>
                  </a:schemeClr>
                </a:gs>
                <a:gs pos="100000">
                  <a:schemeClr val="accent1">
                    <a:lumMod val="20000"/>
                    <a:lumOff val="8000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22" name="正方形/長方形 21">
            <a:extLst>
              <a:ext uri="{FF2B5EF4-FFF2-40B4-BE49-F238E27FC236}">
                <a16:creationId xmlns:a16="http://schemas.microsoft.com/office/drawing/2014/main" id="{08727470-7601-4D3E-9F83-A36A73DB211D}"/>
              </a:ext>
            </a:extLst>
          </p:cNvPr>
          <p:cNvSpPr/>
          <p:nvPr/>
        </p:nvSpPr>
        <p:spPr>
          <a:xfrm>
            <a:off x="20533" y="476672"/>
            <a:ext cx="9133066" cy="990619"/>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t"/>
          <a:lstStyle/>
          <a:p>
            <a:pPr marL="285750" indent="-285750">
              <a:buFont typeface="Wingdings" panose="05000000000000000000" pitchFamily="2" charset="2"/>
              <a:buChar char="Ø"/>
            </a:pPr>
            <a:r>
              <a:rPr lang="ja-JP" altLang="en-US" sz="1400" dirty="0">
                <a:solidFill>
                  <a:schemeClr val="tx1"/>
                </a:solidFill>
                <a:latin typeface="Meiryo UI" panose="020B0604030504040204" pitchFamily="50" charset="-128"/>
                <a:ea typeface="Meiryo UI" panose="020B0604030504040204" pitchFamily="50" charset="-128"/>
              </a:rPr>
              <a:t>新型コロナウイルス感染症の拡大に伴う開催制限要請（人数上限や収容率等の設定）などの影響により、イベントの中止・延期などが相次いだ</a:t>
            </a:r>
            <a:r>
              <a:rPr lang="ja-JP" altLang="en-US" sz="1400" dirty="0" smtClean="0">
                <a:solidFill>
                  <a:schemeClr val="tx1"/>
                </a:solidFill>
                <a:latin typeface="Meiryo UI" panose="020B0604030504040204" pitchFamily="50" charset="-128"/>
                <a:ea typeface="Meiryo UI" panose="020B0604030504040204" pitchFamily="50" charset="-128"/>
              </a:rPr>
              <a:t>。</a:t>
            </a:r>
            <a:r>
              <a:rPr lang="en-US" altLang="ja-JP" sz="1400" dirty="0" smtClean="0">
                <a:solidFill>
                  <a:schemeClr val="tx1"/>
                </a:solidFill>
                <a:latin typeface="Meiryo UI" panose="020B0604030504040204" pitchFamily="50" charset="-128"/>
                <a:ea typeface="Meiryo UI" panose="020B0604030504040204" pitchFamily="50" charset="-128"/>
              </a:rPr>
              <a:t>2021</a:t>
            </a:r>
            <a:r>
              <a:rPr lang="ja-JP" altLang="en-US" sz="1400" dirty="0" smtClean="0">
                <a:solidFill>
                  <a:schemeClr val="tx1"/>
                </a:solidFill>
                <a:latin typeface="Meiryo UI" panose="020B0604030504040204" pitchFamily="50" charset="-128"/>
                <a:ea typeface="Meiryo UI" panose="020B0604030504040204" pitchFamily="50" charset="-128"/>
              </a:rPr>
              <a:t>年は回復傾向にあるものの、入場者数はコロナ前の半分以下の水準にとどまる。一方、</a:t>
            </a:r>
            <a:r>
              <a:rPr lang="en-US" altLang="ja-JP" sz="1400" dirty="0" smtClean="0">
                <a:solidFill>
                  <a:schemeClr val="tx1"/>
                </a:solidFill>
                <a:latin typeface="Meiryo UI" panose="020B0604030504040204" pitchFamily="50" charset="-128"/>
                <a:ea typeface="Meiryo UI" panose="020B0604030504040204" pitchFamily="50" charset="-128"/>
              </a:rPr>
              <a:t>2022</a:t>
            </a:r>
            <a:r>
              <a:rPr lang="ja-JP" altLang="en-US" sz="1400" dirty="0">
                <a:solidFill>
                  <a:schemeClr val="tx1"/>
                </a:solidFill>
                <a:latin typeface="Meiryo UI" panose="020B0604030504040204" pitchFamily="50" charset="-128"/>
                <a:ea typeface="Meiryo UI" panose="020B0604030504040204" pitchFamily="50" charset="-128"/>
              </a:rPr>
              <a:t>年</a:t>
            </a:r>
            <a:r>
              <a:rPr lang="en-US" altLang="ja-JP" sz="1400" dirty="0">
                <a:solidFill>
                  <a:schemeClr val="tx1"/>
                </a:solidFill>
                <a:latin typeface="Meiryo UI" panose="020B0604030504040204" pitchFamily="50" charset="-128"/>
                <a:ea typeface="Meiryo UI" panose="020B0604030504040204" pitchFamily="50" charset="-128"/>
              </a:rPr>
              <a:t>9</a:t>
            </a:r>
            <a:r>
              <a:rPr lang="ja-JP" altLang="en-US" sz="1400" dirty="0">
                <a:solidFill>
                  <a:schemeClr val="tx1"/>
                </a:solidFill>
                <a:latin typeface="Meiryo UI" panose="020B0604030504040204" pitchFamily="50" charset="-128"/>
                <a:ea typeface="Meiryo UI" panose="020B0604030504040204" pitchFamily="50" charset="-128"/>
              </a:rPr>
              <a:t>月</a:t>
            </a:r>
            <a:r>
              <a:rPr lang="ja-JP" altLang="en-US" sz="1400" dirty="0" smtClean="0">
                <a:solidFill>
                  <a:schemeClr val="tx1"/>
                </a:solidFill>
                <a:latin typeface="Meiryo UI" panose="020B0604030504040204" pitchFamily="50" charset="-128"/>
                <a:ea typeface="Meiryo UI" panose="020B0604030504040204" pitchFamily="50" charset="-128"/>
              </a:rPr>
              <a:t>以降、</a:t>
            </a:r>
            <a:r>
              <a:rPr lang="ja-JP" altLang="en-US" sz="1400" dirty="0">
                <a:solidFill>
                  <a:schemeClr val="tx1"/>
                </a:solidFill>
                <a:latin typeface="Meiryo UI" panose="020B0604030504040204" pitchFamily="50" charset="-128"/>
                <a:ea typeface="Meiryo UI" panose="020B0604030504040204" pitchFamily="50" charset="-128"/>
              </a:rPr>
              <a:t>イベントチケット</a:t>
            </a:r>
            <a:r>
              <a:rPr lang="ja-JP" altLang="en-US" sz="1400" dirty="0" smtClean="0">
                <a:solidFill>
                  <a:schemeClr val="tx1"/>
                </a:solidFill>
                <a:latin typeface="Meiryo UI" panose="020B0604030504040204" pitchFamily="50" charset="-128"/>
                <a:ea typeface="Meiryo UI" panose="020B0604030504040204" pitchFamily="50" charset="-128"/>
              </a:rPr>
              <a:t>販売数は</a:t>
            </a:r>
            <a:r>
              <a:rPr lang="en-US" altLang="ja-JP" sz="1400" dirty="0" smtClean="0">
                <a:solidFill>
                  <a:schemeClr val="tx1"/>
                </a:solidFill>
                <a:latin typeface="Meiryo UI" panose="020B0604030504040204" pitchFamily="50" charset="-128"/>
                <a:ea typeface="Meiryo UI" panose="020B0604030504040204" pitchFamily="50" charset="-128"/>
              </a:rPr>
              <a:t>3</a:t>
            </a:r>
            <a:r>
              <a:rPr lang="ja-JP" altLang="en-US" sz="1400" dirty="0" smtClean="0">
                <a:solidFill>
                  <a:schemeClr val="tx1"/>
                </a:solidFill>
                <a:latin typeface="Meiryo UI" panose="020B0604030504040204" pitchFamily="50" charset="-128"/>
                <a:ea typeface="Meiryo UI" panose="020B0604030504040204" pitchFamily="50" charset="-128"/>
              </a:rPr>
              <a:t>か月連続で</a:t>
            </a:r>
            <a:r>
              <a:rPr lang="en-US" altLang="ja-JP" sz="1400" dirty="0" smtClean="0">
                <a:solidFill>
                  <a:schemeClr val="tx1"/>
                </a:solidFill>
                <a:latin typeface="Meiryo UI" panose="020B0604030504040204" pitchFamily="50" charset="-128"/>
                <a:ea typeface="Meiryo UI" panose="020B0604030504040204" pitchFamily="50" charset="-128"/>
              </a:rPr>
              <a:t>2019</a:t>
            </a:r>
            <a:r>
              <a:rPr lang="ja-JP" altLang="en-US" sz="1400" dirty="0">
                <a:solidFill>
                  <a:schemeClr val="tx1"/>
                </a:solidFill>
                <a:latin typeface="Meiryo UI" panose="020B0604030504040204" pitchFamily="50" charset="-128"/>
                <a:ea typeface="Meiryo UI" panose="020B0604030504040204" pitchFamily="50" charset="-128"/>
              </a:rPr>
              <a:t>年同月を</a:t>
            </a:r>
            <a:r>
              <a:rPr lang="ja-JP" altLang="en-US" sz="1400" dirty="0" smtClean="0">
                <a:solidFill>
                  <a:schemeClr val="tx1"/>
                </a:solidFill>
                <a:latin typeface="Meiryo UI" panose="020B0604030504040204" pitchFamily="50" charset="-128"/>
                <a:ea typeface="Meiryo UI" panose="020B0604030504040204" pitchFamily="50" charset="-128"/>
              </a:rPr>
              <a:t>上回ったが、</a:t>
            </a:r>
            <a:r>
              <a:rPr lang="en-US" altLang="ja-JP" sz="1400" dirty="0" smtClean="0">
                <a:solidFill>
                  <a:schemeClr val="tx1"/>
                </a:solidFill>
                <a:latin typeface="Meiryo UI" panose="020B0604030504040204" pitchFamily="50" charset="-128"/>
                <a:ea typeface="Meiryo UI" panose="020B0604030504040204" pitchFamily="50" charset="-128"/>
              </a:rPr>
              <a:t>12</a:t>
            </a:r>
            <a:r>
              <a:rPr lang="ja-JP" altLang="en-US" sz="1400" dirty="0" smtClean="0">
                <a:solidFill>
                  <a:schemeClr val="tx1"/>
                </a:solidFill>
                <a:latin typeface="Meiryo UI" panose="020B0604030504040204" pitchFamily="50" charset="-128"/>
                <a:ea typeface="Meiryo UI" panose="020B0604030504040204" pitchFamily="50" charset="-128"/>
              </a:rPr>
              <a:t>月に再度下回った。</a:t>
            </a:r>
            <a:endParaRPr lang="en-US" altLang="ja-JP" sz="1400" dirty="0" smtClean="0">
              <a:solidFill>
                <a:schemeClr val="tx1"/>
              </a:solidFill>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Ø"/>
            </a:pPr>
            <a:r>
              <a:rPr lang="ja-JP" altLang="en-US" sz="1400" dirty="0" smtClean="0">
                <a:solidFill>
                  <a:schemeClr val="tx1"/>
                </a:solidFill>
                <a:latin typeface="Meiryo UI" panose="020B0604030504040204" pitchFamily="50" charset="-128"/>
                <a:ea typeface="Meiryo UI" panose="020B0604030504040204" pitchFamily="50" charset="-128"/>
              </a:rPr>
              <a:t>文化庁による世論調査では、</a:t>
            </a:r>
            <a:r>
              <a:rPr lang="en-US" altLang="ja-JP" sz="1400" dirty="0" smtClean="0">
                <a:solidFill>
                  <a:schemeClr val="tx1"/>
                </a:solidFill>
                <a:latin typeface="Meiryo UI" panose="020B0604030504040204" pitchFamily="50" charset="-128"/>
                <a:ea typeface="Meiryo UI" panose="020B0604030504040204" pitchFamily="50" charset="-128"/>
              </a:rPr>
              <a:t>2021</a:t>
            </a:r>
            <a:r>
              <a:rPr lang="ja-JP" altLang="en-US" sz="1400" dirty="0" smtClean="0">
                <a:solidFill>
                  <a:schemeClr val="tx1"/>
                </a:solidFill>
                <a:latin typeface="Meiryo UI" panose="020B0604030504040204" pitchFamily="50" charset="-128"/>
                <a:ea typeface="Meiryo UI" panose="020B0604030504040204" pitchFamily="50" charset="-128"/>
              </a:rPr>
              <a:t>年度に文化芸術イベントを直接鑑賞したことがある人の割合は</a:t>
            </a:r>
            <a:r>
              <a:rPr lang="en-US" altLang="ja-JP" sz="1400" dirty="0" smtClean="0">
                <a:solidFill>
                  <a:schemeClr val="tx1"/>
                </a:solidFill>
                <a:latin typeface="Meiryo UI" panose="020B0604030504040204" pitchFamily="50" charset="-128"/>
                <a:ea typeface="Meiryo UI" panose="020B0604030504040204" pitchFamily="50" charset="-128"/>
              </a:rPr>
              <a:t>39.7%</a:t>
            </a:r>
            <a:r>
              <a:rPr lang="ja-JP" altLang="en-US" sz="1400" dirty="0" smtClean="0">
                <a:solidFill>
                  <a:schemeClr val="tx1"/>
                </a:solidFill>
                <a:latin typeface="Meiryo UI" panose="020B0604030504040204" pitchFamily="50" charset="-128"/>
                <a:ea typeface="Meiryo UI" panose="020B0604030504040204" pitchFamily="50" charset="-128"/>
              </a:rPr>
              <a:t>と、コロナ前の</a:t>
            </a:r>
            <a:r>
              <a:rPr lang="en-US" altLang="ja-JP" sz="1400" dirty="0" smtClean="0">
                <a:solidFill>
                  <a:schemeClr val="tx1"/>
                </a:solidFill>
                <a:latin typeface="Meiryo UI" panose="020B0604030504040204" pitchFamily="50" charset="-128"/>
                <a:ea typeface="Meiryo UI" panose="020B0604030504040204" pitchFamily="50" charset="-128"/>
              </a:rPr>
              <a:t>2019</a:t>
            </a:r>
            <a:r>
              <a:rPr lang="ja-JP" altLang="en-US" sz="1400" dirty="0" smtClean="0">
                <a:solidFill>
                  <a:schemeClr val="tx1"/>
                </a:solidFill>
                <a:latin typeface="Meiryo UI" panose="020B0604030504040204" pitchFamily="50" charset="-128"/>
                <a:ea typeface="Meiryo UI" panose="020B0604030504040204" pitchFamily="50" charset="-128"/>
              </a:rPr>
              <a:t>年度と比較して</a:t>
            </a:r>
            <a:r>
              <a:rPr lang="en-US" altLang="ja-JP" sz="1400" dirty="0" smtClean="0">
                <a:solidFill>
                  <a:schemeClr val="tx1"/>
                </a:solidFill>
                <a:latin typeface="Meiryo UI" panose="020B0604030504040204" pitchFamily="50" charset="-128"/>
                <a:ea typeface="Meiryo UI" panose="020B0604030504040204" pitchFamily="50" charset="-128"/>
              </a:rPr>
              <a:t>27.6</a:t>
            </a:r>
            <a:r>
              <a:rPr lang="ja-JP" altLang="en-US" sz="1400" dirty="0" smtClean="0">
                <a:solidFill>
                  <a:schemeClr val="tx1"/>
                </a:solidFill>
                <a:latin typeface="Meiryo UI" panose="020B0604030504040204" pitchFamily="50" charset="-128"/>
                <a:ea typeface="Meiryo UI" panose="020B0604030504040204" pitchFamily="50" charset="-128"/>
              </a:rPr>
              <a:t>ポイント低下している。</a:t>
            </a:r>
            <a:endParaRPr lang="en-US" altLang="ja-JP" sz="1400" dirty="0" smtClean="0">
              <a:solidFill>
                <a:schemeClr val="tx1"/>
              </a:solidFill>
              <a:latin typeface="Meiryo UI" panose="020B0604030504040204" pitchFamily="50" charset="-128"/>
              <a:ea typeface="Meiryo UI" panose="020B0604030504040204" pitchFamily="50" charset="-128"/>
            </a:endParaRPr>
          </a:p>
        </p:txBody>
      </p:sp>
      <p:sp>
        <p:nvSpPr>
          <p:cNvPr id="12" name="テキスト ボックス 11">
            <a:extLst>
              <a:ext uri="{FF2B5EF4-FFF2-40B4-BE49-F238E27FC236}">
                <a16:creationId xmlns:a16="http://schemas.microsoft.com/office/drawing/2014/main" id="{34CF59F8-A367-4EC1-83BF-5D400B8A4CCC}"/>
              </a:ext>
            </a:extLst>
          </p:cNvPr>
          <p:cNvSpPr txBox="1"/>
          <p:nvPr/>
        </p:nvSpPr>
        <p:spPr>
          <a:xfrm>
            <a:off x="4730908" y="1574233"/>
            <a:ext cx="3827698" cy="276999"/>
          </a:xfrm>
          <a:prstGeom prst="rect">
            <a:avLst/>
          </a:prstGeom>
          <a:noFill/>
          <a:ln>
            <a:noFill/>
          </a:ln>
        </p:spPr>
        <p:txBody>
          <a:bodyPr wrap="square" rtlCol="0">
            <a:spAutoFit/>
          </a:bodyPr>
          <a:lstStyle/>
          <a:p>
            <a:pPr marL="201221" indent="-201221" algn="ctr"/>
            <a:r>
              <a:rPr lang="ja-JP" altLang="en-US" sz="1200" dirty="0">
                <a:latin typeface="Meiryo UI" panose="020B0604030504040204" pitchFamily="50" charset="-128"/>
                <a:ea typeface="Meiryo UI" panose="020B0604030504040204" pitchFamily="50" charset="-128"/>
              </a:rPr>
              <a:t>イベントチケット</a:t>
            </a:r>
            <a:r>
              <a:rPr lang="ja-JP" altLang="en-US" sz="1200" dirty="0" smtClean="0">
                <a:latin typeface="Meiryo UI" panose="020B0604030504040204" pitchFamily="50" charset="-128"/>
                <a:ea typeface="Meiryo UI" panose="020B0604030504040204" pitchFamily="50" charset="-128"/>
              </a:rPr>
              <a:t>販売数 </a:t>
            </a:r>
            <a:r>
              <a:rPr lang="en-US" altLang="ja-JP" sz="1200" dirty="0" smtClean="0">
                <a:latin typeface="Meiryo UI" panose="020B0604030504040204" pitchFamily="50" charset="-128"/>
                <a:ea typeface="Meiryo UI" panose="020B0604030504040204" pitchFamily="50" charset="-128"/>
              </a:rPr>
              <a:t>2019</a:t>
            </a:r>
            <a:r>
              <a:rPr lang="ja-JP" altLang="en-US" sz="1200" dirty="0" smtClean="0">
                <a:latin typeface="Meiryo UI" panose="020B0604030504040204" pitchFamily="50" charset="-128"/>
                <a:ea typeface="Meiryo UI" panose="020B0604030504040204" pitchFamily="50" charset="-128"/>
              </a:rPr>
              <a:t>年同月比率の推移（大阪）</a:t>
            </a:r>
            <a:endParaRPr lang="en-US" altLang="ja-JP" sz="1200" dirty="0">
              <a:latin typeface="Meiryo UI" panose="020B0604030504040204" pitchFamily="50" charset="-128"/>
              <a:ea typeface="Meiryo UI" panose="020B0604030504040204" pitchFamily="50" charset="-128"/>
            </a:endParaRPr>
          </a:p>
        </p:txBody>
      </p:sp>
      <p:sp>
        <p:nvSpPr>
          <p:cNvPr id="21" name="テキスト ボックス 20">
            <a:extLst>
              <a:ext uri="{FF2B5EF4-FFF2-40B4-BE49-F238E27FC236}">
                <a16:creationId xmlns:a16="http://schemas.microsoft.com/office/drawing/2014/main" id="{BAC84493-B1F3-4A8E-A857-738C9A753F19}"/>
              </a:ext>
            </a:extLst>
          </p:cNvPr>
          <p:cNvSpPr txBox="1"/>
          <p:nvPr/>
        </p:nvSpPr>
        <p:spPr>
          <a:xfrm>
            <a:off x="5558159" y="3625479"/>
            <a:ext cx="3542649" cy="215444"/>
          </a:xfrm>
          <a:prstGeom prst="rect">
            <a:avLst/>
          </a:prstGeom>
          <a:noFill/>
        </p:spPr>
        <p:txBody>
          <a:bodyPr wrap="square" rtlCol="0">
            <a:spAutoFit/>
          </a:bodyPr>
          <a:lstStyle/>
          <a:p>
            <a:pPr algn="r"/>
            <a:r>
              <a:rPr lang="ja-JP" altLang="en-US" sz="800" dirty="0">
                <a:latin typeface="Meiryo UI" panose="020B0604030504040204" pitchFamily="50" charset="-128"/>
                <a:ea typeface="Meiryo UI" panose="020B0604030504040204" pitchFamily="50" charset="-128"/>
                <a:cs typeface="Meiryo UI" panose="020B0604030504040204" pitchFamily="50" charset="-128"/>
              </a:rPr>
              <a:t>出典</a:t>
            </a:r>
            <a:r>
              <a:rPr lang="ja-JP" altLang="en-US" sz="800" dirty="0" smtClean="0">
                <a:latin typeface="Meiryo UI" panose="020B0604030504040204" pitchFamily="50" charset="-128"/>
                <a:ea typeface="Meiryo UI" panose="020B0604030504040204" pitchFamily="50" charset="-128"/>
                <a:cs typeface="Meiryo UI" panose="020B0604030504040204" pitchFamily="50" charset="-128"/>
              </a:rPr>
              <a:t>：内閣府「</a:t>
            </a:r>
            <a:r>
              <a:rPr lang="en-US" altLang="ja-JP" sz="800" dirty="0" smtClean="0">
                <a:latin typeface="Meiryo UI" panose="020B0604030504040204" pitchFamily="50" charset="-128"/>
                <a:ea typeface="Meiryo UI" panose="020B0604030504040204" pitchFamily="50" charset="-128"/>
                <a:cs typeface="Meiryo UI" panose="020B0604030504040204" pitchFamily="50" charset="-128"/>
              </a:rPr>
              <a:t>V-RESAS </a:t>
            </a:r>
            <a:r>
              <a:rPr lang="ja-JP" altLang="en-US" sz="800" dirty="0" smtClean="0">
                <a:latin typeface="Meiryo UI" panose="020B0604030504040204" pitchFamily="50" charset="-128"/>
                <a:ea typeface="Meiryo UI" panose="020B0604030504040204" pitchFamily="50" charset="-128"/>
                <a:cs typeface="Meiryo UI" panose="020B0604030504040204" pitchFamily="50" charset="-128"/>
              </a:rPr>
              <a:t>イベントチケット販売数」より作成</a:t>
            </a:r>
            <a:endParaRPr lang="en-US" altLang="ja-JP" sz="8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8" name="テキスト ボックス 27">
            <a:extLst>
              <a:ext uri="{FF2B5EF4-FFF2-40B4-BE49-F238E27FC236}">
                <a16:creationId xmlns:a16="http://schemas.microsoft.com/office/drawing/2014/main" id="{64C5BF0D-C3C5-4579-9819-2E2557244F1E}"/>
              </a:ext>
            </a:extLst>
          </p:cNvPr>
          <p:cNvSpPr txBox="1"/>
          <p:nvPr/>
        </p:nvSpPr>
        <p:spPr>
          <a:xfrm>
            <a:off x="3995936" y="1673439"/>
            <a:ext cx="663292" cy="200055"/>
          </a:xfrm>
          <a:prstGeom prst="rect">
            <a:avLst/>
          </a:prstGeom>
          <a:noFill/>
        </p:spPr>
        <p:txBody>
          <a:bodyPr wrap="square" rtlCol="0">
            <a:spAutoFit/>
          </a:bodyPr>
          <a:lstStyle/>
          <a:p>
            <a:r>
              <a:rPr kumimoji="1" lang="ja-JP" altLang="en-US" sz="700" dirty="0" smtClean="0">
                <a:latin typeface="Meiryo UI" panose="020B0604030504040204" pitchFamily="50" charset="-128"/>
                <a:ea typeface="Meiryo UI" panose="020B0604030504040204" pitchFamily="50" charset="-128"/>
              </a:rPr>
              <a:t>（</a:t>
            </a:r>
            <a:r>
              <a:rPr kumimoji="1" lang="en-US" altLang="ja-JP" sz="700" dirty="0" smtClean="0">
                <a:latin typeface="Meiryo UI" panose="020B0604030504040204" pitchFamily="50" charset="-128"/>
                <a:ea typeface="Meiryo UI" panose="020B0604030504040204" pitchFamily="50" charset="-128"/>
              </a:rPr>
              <a:t>%</a:t>
            </a:r>
            <a:r>
              <a:rPr kumimoji="1" lang="ja-JP" altLang="en-US" sz="700" dirty="0" smtClean="0">
                <a:latin typeface="Meiryo UI" panose="020B0604030504040204" pitchFamily="50" charset="-128"/>
                <a:ea typeface="Meiryo UI" panose="020B0604030504040204" pitchFamily="50" charset="-128"/>
              </a:rPr>
              <a:t>）</a:t>
            </a:r>
            <a:endParaRPr kumimoji="1" lang="ja-JP" altLang="en-US" sz="700" dirty="0">
              <a:latin typeface="Meiryo UI" panose="020B0604030504040204" pitchFamily="50" charset="-128"/>
              <a:ea typeface="Meiryo UI" panose="020B0604030504040204" pitchFamily="50" charset="-128"/>
            </a:endParaRPr>
          </a:p>
        </p:txBody>
      </p:sp>
      <p:sp>
        <p:nvSpPr>
          <p:cNvPr id="35" name="テキスト ボックス 34">
            <a:extLst>
              <a:ext uri="{FF2B5EF4-FFF2-40B4-BE49-F238E27FC236}">
                <a16:creationId xmlns:a16="http://schemas.microsoft.com/office/drawing/2014/main" id="{BAC84493-B1F3-4A8E-A857-738C9A753F19}"/>
              </a:ext>
            </a:extLst>
          </p:cNvPr>
          <p:cNvSpPr txBox="1"/>
          <p:nvPr/>
        </p:nvSpPr>
        <p:spPr>
          <a:xfrm>
            <a:off x="5364088" y="6669940"/>
            <a:ext cx="3600400" cy="215444"/>
          </a:xfrm>
          <a:prstGeom prst="rect">
            <a:avLst/>
          </a:prstGeom>
          <a:noFill/>
        </p:spPr>
        <p:txBody>
          <a:bodyPr wrap="square" rtlCol="0">
            <a:spAutoFit/>
          </a:bodyPr>
          <a:lstStyle/>
          <a:p>
            <a:pPr algn="ctr"/>
            <a:r>
              <a:rPr lang="ja-JP" altLang="en-US" sz="800" dirty="0">
                <a:latin typeface="Meiryo UI" panose="020B0604030504040204" pitchFamily="50" charset="-128"/>
                <a:ea typeface="Meiryo UI" panose="020B0604030504040204" pitchFamily="50" charset="-128"/>
                <a:cs typeface="Meiryo UI" panose="020B0604030504040204" pitchFamily="50" charset="-128"/>
              </a:rPr>
              <a:t>出典</a:t>
            </a:r>
            <a:r>
              <a:rPr lang="ja-JP" altLang="en-US" sz="8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800" dirty="0">
                <a:latin typeface="Meiryo UI" panose="020B0604030504040204" pitchFamily="50" charset="-128"/>
                <a:ea typeface="Meiryo UI" panose="020B0604030504040204" pitchFamily="50" charset="-128"/>
                <a:cs typeface="Meiryo UI" panose="020B0604030504040204" pitchFamily="50" charset="-128"/>
              </a:rPr>
              <a:t>文化庁</a:t>
            </a:r>
            <a:r>
              <a:rPr lang="ja-JP" altLang="en-US" sz="800" dirty="0" smtClean="0">
                <a:latin typeface="Meiryo UI" panose="020B0604030504040204" pitchFamily="50" charset="-128"/>
                <a:ea typeface="Meiryo UI" panose="020B0604030504040204" pitchFamily="50" charset="-128"/>
                <a:cs typeface="Meiryo UI" panose="020B0604030504040204" pitchFamily="50" charset="-128"/>
              </a:rPr>
              <a:t> 「文化に関する世論</a:t>
            </a:r>
            <a:r>
              <a:rPr lang="ja-JP" altLang="en-US" sz="800" dirty="0">
                <a:latin typeface="Meiryo UI" panose="020B0604030504040204" pitchFamily="50" charset="-128"/>
                <a:ea typeface="Meiryo UI" panose="020B0604030504040204" pitchFamily="50" charset="-128"/>
                <a:cs typeface="Meiryo UI" panose="020B0604030504040204" pitchFamily="50" charset="-128"/>
              </a:rPr>
              <a:t>調査報告書（令和</a:t>
            </a:r>
            <a:r>
              <a:rPr lang="en-US" altLang="ja-JP" sz="800" dirty="0">
                <a:latin typeface="Meiryo UI" panose="020B0604030504040204" pitchFamily="50" charset="-128"/>
                <a:ea typeface="Meiryo UI" panose="020B0604030504040204" pitchFamily="50" charset="-128"/>
                <a:cs typeface="Meiryo UI" panose="020B0604030504040204" pitchFamily="50" charset="-128"/>
              </a:rPr>
              <a:t>4</a:t>
            </a:r>
            <a:r>
              <a:rPr lang="ja-JP" altLang="en-US" sz="8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800" dirty="0">
                <a:latin typeface="Meiryo UI" panose="020B0604030504040204" pitchFamily="50" charset="-128"/>
                <a:ea typeface="Meiryo UI" panose="020B0604030504040204" pitchFamily="50" charset="-128"/>
                <a:cs typeface="Meiryo UI" panose="020B0604030504040204" pitchFamily="50" charset="-128"/>
              </a:rPr>
              <a:t>3</a:t>
            </a:r>
            <a:r>
              <a:rPr lang="ja-JP" altLang="en-US" sz="800" dirty="0">
                <a:latin typeface="Meiryo UI" panose="020B0604030504040204" pitchFamily="50" charset="-128"/>
                <a:ea typeface="Meiryo UI" panose="020B0604030504040204" pitchFamily="50" charset="-128"/>
                <a:cs typeface="Meiryo UI" panose="020B0604030504040204" pitchFamily="50" charset="-128"/>
              </a:rPr>
              <a:t>月</a:t>
            </a:r>
            <a:r>
              <a:rPr lang="ja-JP" altLang="en-US" sz="800" dirty="0" smtClean="0">
                <a:latin typeface="Meiryo UI" panose="020B0604030504040204" pitchFamily="50" charset="-128"/>
                <a:ea typeface="Meiryo UI" panose="020B0604030504040204" pitchFamily="50" charset="-128"/>
                <a:cs typeface="Meiryo UI" panose="020B0604030504040204" pitchFamily="50" charset="-128"/>
              </a:rPr>
              <a:t>）」より作成</a:t>
            </a:r>
            <a:endParaRPr lang="en-US" altLang="ja-JP" sz="800"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15" name="表 14"/>
          <p:cNvGraphicFramePr>
            <a:graphicFrameLocks noGrp="1"/>
          </p:cNvGraphicFramePr>
          <p:nvPr>
            <p:extLst/>
          </p:nvPr>
        </p:nvGraphicFramePr>
        <p:xfrm>
          <a:off x="20532" y="3855853"/>
          <a:ext cx="4881424" cy="2834640"/>
        </p:xfrm>
        <a:graphic>
          <a:graphicData uri="http://schemas.openxmlformats.org/drawingml/2006/table">
            <a:tbl>
              <a:tblPr firstRow="1" bandRow="1">
                <a:tableStyleId>{5C22544A-7EE6-4342-B048-85BDC9FD1C3A}</a:tableStyleId>
              </a:tblPr>
              <a:tblGrid>
                <a:gridCol w="208280">
                  <a:extLst>
                    <a:ext uri="{9D8B030D-6E8A-4147-A177-3AD203B41FA5}">
                      <a16:colId xmlns:a16="http://schemas.microsoft.com/office/drawing/2014/main" val="3774906513"/>
                    </a:ext>
                  </a:extLst>
                </a:gridCol>
                <a:gridCol w="2806460">
                  <a:extLst>
                    <a:ext uri="{9D8B030D-6E8A-4147-A177-3AD203B41FA5}">
                      <a16:colId xmlns:a16="http://schemas.microsoft.com/office/drawing/2014/main" val="3853225492"/>
                    </a:ext>
                  </a:extLst>
                </a:gridCol>
                <a:gridCol w="622228">
                  <a:extLst>
                    <a:ext uri="{9D8B030D-6E8A-4147-A177-3AD203B41FA5}">
                      <a16:colId xmlns:a16="http://schemas.microsoft.com/office/drawing/2014/main" val="3597721515"/>
                    </a:ext>
                  </a:extLst>
                </a:gridCol>
                <a:gridCol w="622228">
                  <a:extLst>
                    <a:ext uri="{9D8B030D-6E8A-4147-A177-3AD203B41FA5}">
                      <a16:colId xmlns:a16="http://schemas.microsoft.com/office/drawing/2014/main" val="3152309949"/>
                    </a:ext>
                  </a:extLst>
                </a:gridCol>
                <a:gridCol w="622228">
                  <a:extLst>
                    <a:ext uri="{9D8B030D-6E8A-4147-A177-3AD203B41FA5}">
                      <a16:colId xmlns:a16="http://schemas.microsoft.com/office/drawing/2014/main" val="3285537210"/>
                    </a:ext>
                  </a:extLst>
                </a:gridCol>
              </a:tblGrid>
              <a:tr h="264448">
                <a:tc gridSpan="2">
                  <a:txBody>
                    <a:bodyPr/>
                    <a:lstStyle/>
                    <a:p>
                      <a:pPr algn="ctr"/>
                      <a:r>
                        <a:rPr kumimoji="1" lang="ja-JP" altLang="en-US" sz="1000" dirty="0" smtClean="0">
                          <a:latin typeface="Meiryo UI" panose="020B0604030504040204" pitchFamily="50" charset="-128"/>
                          <a:ea typeface="Meiryo UI" panose="020B0604030504040204" pitchFamily="50" charset="-128"/>
                        </a:rPr>
                        <a:t>この</a:t>
                      </a:r>
                      <a:r>
                        <a:rPr kumimoji="1" lang="en-US" altLang="ja-JP" sz="1000" dirty="0" smtClean="0">
                          <a:latin typeface="Meiryo UI" panose="020B0604030504040204" pitchFamily="50" charset="-128"/>
                          <a:ea typeface="Meiryo UI" panose="020B0604030504040204" pitchFamily="50" charset="-128"/>
                        </a:rPr>
                        <a:t>1</a:t>
                      </a:r>
                      <a:r>
                        <a:rPr kumimoji="1" lang="ja-JP" altLang="en-US" sz="1000" dirty="0" smtClean="0">
                          <a:latin typeface="Meiryo UI" panose="020B0604030504040204" pitchFamily="50" charset="-128"/>
                          <a:ea typeface="Meiryo UI" panose="020B0604030504040204" pitchFamily="50" charset="-128"/>
                        </a:rPr>
                        <a:t>年間に直接鑑賞した文化芸術イベント（全国）</a:t>
                      </a:r>
                      <a:endParaRPr kumimoji="1" lang="ja-JP" altLang="en-US" sz="1000" dirty="0">
                        <a:latin typeface="Meiryo UI" panose="020B0604030504040204" pitchFamily="50" charset="-128"/>
                        <a:ea typeface="Meiryo UI" panose="020B0604030504040204" pitchFamily="50" charset="-128"/>
                      </a:endParaRPr>
                    </a:p>
                  </a:txBody>
                  <a:tcPr anchor="ctr"/>
                </a:tc>
                <a:tc hMerge="1">
                  <a:txBody>
                    <a:bodyPr/>
                    <a:lstStyle/>
                    <a:p>
                      <a:pPr algn="ct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1000" dirty="0" smtClean="0">
                          <a:latin typeface="Meiryo UI" panose="020B0604030504040204" pitchFamily="50" charset="-128"/>
                          <a:ea typeface="Meiryo UI" panose="020B0604030504040204" pitchFamily="50" charset="-128"/>
                        </a:rPr>
                        <a:t>2019</a:t>
                      </a:r>
                    </a:p>
                    <a:p>
                      <a:pPr algn="ctr"/>
                      <a:r>
                        <a:rPr kumimoji="1" lang="ja-JP" altLang="en-US" sz="1000" dirty="0" smtClean="0">
                          <a:latin typeface="Meiryo UI" panose="020B0604030504040204" pitchFamily="50" charset="-128"/>
                          <a:ea typeface="Meiryo UI" panose="020B0604030504040204" pitchFamily="50" charset="-128"/>
                        </a:rPr>
                        <a:t>年度</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1000" dirty="0" smtClean="0">
                          <a:latin typeface="Meiryo UI" panose="020B0604030504040204" pitchFamily="50" charset="-128"/>
                          <a:ea typeface="Meiryo UI" panose="020B0604030504040204" pitchFamily="50" charset="-128"/>
                        </a:rPr>
                        <a:t>2020</a:t>
                      </a:r>
                    </a:p>
                    <a:p>
                      <a:pPr algn="ctr"/>
                      <a:r>
                        <a:rPr kumimoji="1" lang="ja-JP" altLang="en-US" sz="1000" dirty="0" smtClean="0">
                          <a:latin typeface="Meiryo UI" panose="020B0604030504040204" pitchFamily="50" charset="-128"/>
                          <a:ea typeface="Meiryo UI" panose="020B0604030504040204" pitchFamily="50" charset="-128"/>
                        </a:rPr>
                        <a:t>年度</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1000" dirty="0" smtClean="0">
                          <a:latin typeface="Meiryo UI" panose="020B0604030504040204" pitchFamily="50" charset="-128"/>
                          <a:ea typeface="Meiryo UI" panose="020B0604030504040204" pitchFamily="50" charset="-128"/>
                        </a:rPr>
                        <a:t>2021</a:t>
                      </a:r>
                    </a:p>
                    <a:p>
                      <a:pPr algn="ctr"/>
                      <a:r>
                        <a:rPr kumimoji="1" lang="ja-JP" altLang="en-US" sz="1000" dirty="0" smtClean="0">
                          <a:latin typeface="Meiryo UI" panose="020B0604030504040204" pitchFamily="50" charset="-128"/>
                          <a:ea typeface="Meiryo UI" panose="020B0604030504040204" pitchFamily="50" charset="-128"/>
                        </a:rPr>
                        <a:t>年度</a:t>
                      </a:r>
                      <a:endParaRPr kumimoji="1" lang="ja-JP" altLang="en-US" sz="10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547218478"/>
                  </a:ext>
                </a:extLst>
              </a:tr>
              <a:tr h="225755">
                <a:tc gridSpan="2">
                  <a:txBody>
                    <a:bodyPr/>
                    <a:lstStyle/>
                    <a:p>
                      <a:r>
                        <a:rPr kumimoji="1" lang="ja-JP" altLang="en-US" sz="1000" dirty="0" smtClean="0">
                          <a:latin typeface="Meiryo UI" panose="020B0604030504040204" pitchFamily="50" charset="-128"/>
                          <a:ea typeface="Meiryo UI" panose="020B0604030504040204" pitchFamily="50" charset="-128"/>
                        </a:rPr>
                        <a:t>文化芸術イベントを直接鑑賞した</a:t>
                      </a:r>
                      <a:endParaRPr kumimoji="1" lang="ja-JP" altLang="en-US" sz="1000" dirty="0">
                        <a:latin typeface="Meiryo UI" panose="020B0604030504040204" pitchFamily="50" charset="-128"/>
                        <a:ea typeface="Meiryo UI" panose="020B0604030504040204" pitchFamily="50" charset="-128"/>
                      </a:endParaRPr>
                    </a:p>
                  </a:txBody>
                  <a:tcPr anchor="ctr">
                    <a:lnB w="12700" cap="flat" cmpd="sng" algn="ctr">
                      <a:noFill/>
                      <a:prstDash val="solid"/>
                      <a:round/>
                      <a:headEnd type="none" w="med" len="med"/>
                      <a:tailEnd type="none" w="med" len="med"/>
                    </a:lnB>
                  </a:tcPr>
                </a:tc>
                <a:tc hMerge="1">
                  <a:txBody>
                    <a:bodyPr/>
                    <a:lstStyle/>
                    <a:p>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000" dirty="0" smtClean="0">
                          <a:latin typeface="Meiryo UI" panose="020B0604030504040204" pitchFamily="50" charset="-128"/>
                          <a:ea typeface="Meiryo UI" panose="020B0604030504040204" pitchFamily="50" charset="-128"/>
                        </a:rPr>
                        <a:t>67.3%</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000" dirty="0" smtClean="0">
                          <a:latin typeface="Meiryo UI" panose="020B0604030504040204" pitchFamily="50" charset="-128"/>
                          <a:ea typeface="Meiryo UI" panose="020B0604030504040204" pitchFamily="50" charset="-128"/>
                        </a:rPr>
                        <a:t>41.8%</a:t>
                      </a:r>
                    </a:p>
                  </a:txBody>
                  <a:tcPr anchor="ctr"/>
                </a:tc>
                <a:tc>
                  <a:txBody>
                    <a:bodyPr/>
                    <a:lstStyle/>
                    <a:p>
                      <a:pPr algn="r"/>
                      <a:r>
                        <a:rPr kumimoji="1" lang="en-US" altLang="ja-JP" sz="1000" dirty="0" smtClean="0">
                          <a:latin typeface="Meiryo UI" panose="020B0604030504040204" pitchFamily="50" charset="-128"/>
                          <a:ea typeface="Meiryo UI" panose="020B0604030504040204" pitchFamily="50" charset="-128"/>
                        </a:rPr>
                        <a:t>39.7%</a:t>
                      </a:r>
                      <a:endParaRPr kumimoji="1" lang="ja-JP" altLang="en-US" sz="10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1498736095"/>
                  </a:ext>
                </a:extLst>
              </a:tr>
              <a:tr h="225755">
                <a:tc rowSpan="9">
                  <a:txBody>
                    <a:bodyPr/>
                    <a:lstStyle/>
                    <a:p>
                      <a:endParaRPr kumimoji="1" lang="ja-JP" altLang="en-US" sz="1000" dirty="0">
                        <a:latin typeface="Meiryo UI" panose="020B0604030504040204" pitchFamily="50" charset="-128"/>
                        <a:ea typeface="Meiryo UI" panose="020B0604030504040204" pitchFamily="50" charset="-128"/>
                      </a:endParaRPr>
                    </a:p>
                  </a:txBody>
                  <a:tcPr anchor="ctr">
                    <a:lnR w="12700" cmpd="sng">
                      <a:noFill/>
                    </a:lnR>
                    <a:lnT w="12700" cap="flat" cmpd="sng" algn="ctr">
                      <a:noFill/>
                      <a:prstDash val="solid"/>
                      <a:round/>
                      <a:headEnd type="none" w="med" len="med"/>
                      <a:tailEnd type="none" w="med" len="med"/>
                    </a:lnT>
                    <a:solidFill>
                      <a:srgbClr val="D2DEEF"/>
                    </a:solidFill>
                  </a:tcPr>
                </a:tc>
                <a:tc>
                  <a:txBody>
                    <a:bodyPr/>
                    <a:lstStyle/>
                    <a:p>
                      <a:r>
                        <a:rPr kumimoji="1" lang="ja-JP" altLang="en-US" sz="1000" dirty="0" smtClean="0">
                          <a:latin typeface="Meiryo UI" panose="020B0604030504040204" pitchFamily="50" charset="-128"/>
                          <a:ea typeface="Meiryo UI" panose="020B0604030504040204" pitchFamily="50" charset="-128"/>
                        </a:rPr>
                        <a:t>映画（アニメーション映画を除く）</a:t>
                      </a:r>
                      <a:endParaRPr kumimoji="1" lang="ja-JP" altLang="en-US" sz="1000" dirty="0">
                        <a:latin typeface="Meiryo UI" panose="020B0604030504040204" pitchFamily="50" charset="-128"/>
                        <a:ea typeface="Meiryo UI" panose="020B0604030504040204" pitchFamily="50" charset="-128"/>
                      </a:endParaRPr>
                    </a:p>
                  </a:txBody>
                  <a:tcPr anchor="ctr">
                    <a:lnL w="12700" cmpd="sng">
                      <a:noFill/>
                    </a:lnL>
                  </a:tcPr>
                </a:tc>
                <a:tc>
                  <a:txBody>
                    <a:bodyPr/>
                    <a:lstStyle/>
                    <a:p>
                      <a:pPr algn="r"/>
                      <a:r>
                        <a:rPr kumimoji="1" lang="en-US" altLang="ja-JP" sz="1000" dirty="0" smtClean="0">
                          <a:latin typeface="Meiryo UI" panose="020B0604030504040204" pitchFamily="50" charset="-128"/>
                          <a:ea typeface="Meiryo UI" panose="020B0604030504040204" pitchFamily="50" charset="-128"/>
                        </a:rPr>
                        <a:t>36.2%</a:t>
                      </a:r>
                    </a:p>
                  </a:txBody>
                  <a:tcPr anchor="ctr"/>
                </a:tc>
                <a:tc>
                  <a:txBody>
                    <a:bodyPr/>
                    <a:lstStyle/>
                    <a:p>
                      <a:pPr algn="r"/>
                      <a:r>
                        <a:rPr kumimoji="1" lang="en-US" altLang="ja-JP" sz="1000" dirty="0" smtClean="0">
                          <a:latin typeface="Meiryo UI" panose="020B0604030504040204" pitchFamily="50" charset="-128"/>
                          <a:ea typeface="Meiryo UI" panose="020B0604030504040204" pitchFamily="50" charset="-128"/>
                        </a:rPr>
                        <a:t>20.9%</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000" dirty="0" smtClean="0">
                          <a:latin typeface="Meiryo UI" panose="020B0604030504040204" pitchFamily="50" charset="-128"/>
                          <a:ea typeface="Meiryo UI" panose="020B0604030504040204" pitchFamily="50" charset="-128"/>
                        </a:rPr>
                        <a:t>17.6%</a:t>
                      </a:r>
                      <a:endParaRPr kumimoji="1" lang="ja-JP" altLang="en-US" sz="10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609816174"/>
                  </a:ext>
                </a:extLst>
              </a:tr>
              <a:tr h="225755">
                <a:tc vMerge="1">
                  <a:txBody>
                    <a:bodyPr/>
                    <a:lstStyle/>
                    <a:p>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r>
                        <a:rPr kumimoji="1" lang="ja-JP" altLang="en-US" sz="1000" dirty="0" smtClean="0">
                          <a:latin typeface="Meiryo UI" panose="020B0604030504040204" pitchFamily="50" charset="-128"/>
                          <a:ea typeface="Meiryo UI" panose="020B0604030504040204" pitchFamily="50" charset="-128"/>
                        </a:rPr>
                        <a:t>歴史的な建物や遺跡</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000" dirty="0" smtClean="0">
                          <a:latin typeface="Meiryo UI" panose="020B0604030504040204" pitchFamily="50" charset="-128"/>
                          <a:ea typeface="Meiryo UI" panose="020B0604030504040204" pitchFamily="50" charset="-128"/>
                        </a:rPr>
                        <a:t>26.6%</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000" dirty="0" smtClean="0">
                          <a:latin typeface="Meiryo UI" panose="020B0604030504040204" pitchFamily="50" charset="-128"/>
                          <a:ea typeface="Meiryo UI" panose="020B0604030504040204" pitchFamily="50" charset="-128"/>
                        </a:rPr>
                        <a:t>13.8%</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000" dirty="0" smtClean="0">
                          <a:latin typeface="Meiryo UI" panose="020B0604030504040204" pitchFamily="50" charset="-128"/>
                          <a:ea typeface="Meiryo UI" panose="020B0604030504040204" pitchFamily="50" charset="-128"/>
                        </a:rPr>
                        <a:t>11.6%</a:t>
                      </a:r>
                      <a:endParaRPr kumimoji="1" lang="ja-JP" altLang="en-US" sz="10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1655445532"/>
                  </a:ext>
                </a:extLst>
              </a:tr>
              <a:tr h="128493">
                <a:tc vMerge="1">
                  <a:txBody>
                    <a:bodyPr/>
                    <a:lstStyle/>
                    <a:p>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r>
                        <a:rPr kumimoji="1" lang="ja-JP" altLang="en-US" sz="1000" dirty="0" smtClean="0">
                          <a:latin typeface="Meiryo UI" panose="020B0604030504040204" pitchFamily="50" charset="-128"/>
                          <a:ea typeface="Meiryo UI" panose="020B0604030504040204" pitchFamily="50" charset="-128"/>
                        </a:rPr>
                        <a:t>美術</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000" dirty="0" smtClean="0">
                          <a:latin typeface="Meiryo UI" panose="020B0604030504040204" pitchFamily="50" charset="-128"/>
                          <a:ea typeface="Meiryo UI" panose="020B0604030504040204" pitchFamily="50" charset="-128"/>
                        </a:rPr>
                        <a:t>23.6%</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000" dirty="0" smtClean="0">
                          <a:latin typeface="Meiryo UI" panose="020B0604030504040204" pitchFamily="50" charset="-128"/>
                          <a:ea typeface="Meiryo UI" panose="020B0604030504040204" pitchFamily="50" charset="-128"/>
                        </a:rPr>
                        <a:t>11.4%</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000" dirty="0" smtClean="0">
                          <a:latin typeface="Meiryo UI" panose="020B0604030504040204" pitchFamily="50" charset="-128"/>
                          <a:ea typeface="Meiryo UI" panose="020B0604030504040204" pitchFamily="50" charset="-128"/>
                        </a:rPr>
                        <a:t>10.9%</a:t>
                      </a:r>
                      <a:endParaRPr kumimoji="1" lang="ja-JP" altLang="en-US" sz="10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217895150"/>
                  </a:ext>
                </a:extLst>
              </a:tr>
              <a:tr h="225755">
                <a:tc vMerge="1">
                  <a:txBody>
                    <a:bodyPr/>
                    <a:lstStyle/>
                    <a:p>
                      <a:endParaRPr kumimoji="1" lang="en-US" altLang="ja-JP" sz="1000" dirty="0" smtClean="0">
                        <a:latin typeface="Meiryo UI" panose="020B0604030504040204" pitchFamily="50" charset="-128"/>
                        <a:ea typeface="Meiryo UI" panose="020B0604030504040204" pitchFamily="50" charset="-128"/>
                      </a:endParaRPr>
                    </a:p>
                  </a:txBody>
                  <a:tcPr anchor="ctr"/>
                </a:tc>
                <a:tc>
                  <a:txBody>
                    <a:bodyPr/>
                    <a:lstStyle/>
                    <a:p>
                      <a:r>
                        <a:rPr kumimoji="1" lang="ja-JP" altLang="en-US" sz="1000" dirty="0" smtClean="0">
                          <a:latin typeface="Meiryo UI" panose="020B0604030504040204" pitchFamily="50" charset="-128"/>
                          <a:ea typeface="Meiryo UI" panose="020B0604030504040204" pitchFamily="50" charset="-128"/>
                        </a:rPr>
                        <a:t>アニメーション映画</a:t>
                      </a:r>
                      <a:endParaRPr kumimoji="1" lang="en-US" altLang="ja-JP" sz="1000" dirty="0" smtClean="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000" dirty="0" smtClean="0">
                          <a:latin typeface="Meiryo UI" panose="020B0604030504040204" pitchFamily="50" charset="-128"/>
                          <a:ea typeface="Meiryo UI" panose="020B0604030504040204" pitchFamily="50" charset="-128"/>
                        </a:rPr>
                        <a:t>13.9%</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000" dirty="0" smtClean="0">
                          <a:latin typeface="Meiryo UI" panose="020B0604030504040204" pitchFamily="50" charset="-128"/>
                          <a:ea typeface="Meiryo UI" panose="020B0604030504040204" pitchFamily="50" charset="-128"/>
                        </a:rPr>
                        <a:t>11.2%</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000" dirty="0" smtClean="0">
                          <a:latin typeface="Meiryo UI" panose="020B0604030504040204" pitchFamily="50" charset="-128"/>
                          <a:ea typeface="Meiryo UI" panose="020B0604030504040204" pitchFamily="50" charset="-128"/>
                        </a:rPr>
                        <a:t>9.6%</a:t>
                      </a:r>
                      <a:endParaRPr kumimoji="1" lang="ja-JP" altLang="en-US" sz="10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3362167811"/>
                  </a:ext>
                </a:extLst>
              </a:tr>
              <a:tr h="225755">
                <a:tc vMerge="1">
                  <a:txBody>
                    <a:bodyPr/>
                    <a:lstStyle/>
                    <a:p>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r>
                        <a:rPr kumimoji="1" lang="ja-JP" altLang="en-US" sz="1000" dirty="0" smtClean="0">
                          <a:latin typeface="Meiryo UI" panose="020B0604030504040204" pitchFamily="50" charset="-128"/>
                          <a:ea typeface="Meiryo UI" panose="020B0604030504040204" pitchFamily="50" charset="-128"/>
                        </a:rPr>
                        <a:t>ポップス、ロック、ジャズ、歌謡曲、演歌、民俗音楽等</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000" dirty="0" smtClean="0">
                          <a:latin typeface="Meiryo UI" panose="020B0604030504040204" pitchFamily="50" charset="-128"/>
                          <a:ea typeface="Meiryo UI" panose="020B0604030504040204" pitchFamily="50" charset="-128"/>
                        </a:rPr>
                        <a:t>18.5%</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000" dirty="0" smtClean="0">
                          <a:latin typeface="Meiryo UI" panose="020B0604030504040204" pitchFamily="50" charset="-128"/>
                          <a:ea typeface="Meiryo UI" panose="020B0604030504040204" pitchFamily="50" charset="-128"/>
                        </a:rPr>
                        <a:t>5.7%</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000" dirty="0" smtClean="0">
                          <a:latin typeface="Meiryo UI" panose="020B0604030504040204" pitchFamily="50" charset="-128"/>
                          <a:ea typeface="Meiryo UI" panose="020B0604030504040204" pitchFamily="50" charset="-128"/>
                        </a:rPr>
                        <a:t>8.9%</a:t>
                      </a:r>
                      <a:endParaRPr kumimoji="1" lang="ja-JP" altLang="en-US" sz="10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1604659068"/>
                  </a:ext>
                </a:extLst>
              </a:tr>
              <a:tr h="225755">
                <a:tc vMerge="1">
                  <a:txBody>
                    <a:bodyPr/>
                    <a:lstStyle/>
                    <a:p>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r>
                        <a:rPr kumimoji="1" lang="ja-JP" altLang="en-US" sz="1000" dirty="0" smtClean="0">
                          <a:latin typeface="Meiryo UI" panose="020B0604030504040204" pitchFamily="50" charset="-128"/>
                          <a:ea typeface="Meiryo UI" panose="020B0604030504040204" pitchFamily="50" charset="-128"/>
                        </a:rPr>
                        <a:t>歴史系の博物館、民俗系の博物館、資料館等</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000" dirty="0" smtClean="0">
                          <a:latin typeface="Meiryo UI" panose="020B0604030504040204" pitchFamily="50" charset="-128"/>
                          <a:ea typeface="Meiryo UI" panose="020B0604030504040204" pitchFamily="50" charset="-128"/>
                        </a:rPr>
                        <a:t>16.5%</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000" dirty="0" smtClean="0">
                          <a:latin typeface="Meiryo UI" panose="020B0604030504040204" pitchFamily="50" charset="-128"/>
                          <a:ea typeface="Meiryo UI" panose="020B0604030504040204" pitchFamily="50" charset="-128"/>
                        </a:rPr>
                        <a:t>7.7%</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000" dirty="0" smtClean="0">
                          <a:latin typeface="Meiryo UI" panose="020B0604030504040204" pitchFamily="50" charset="-128"/>
                          <a:ea typeface="Meiryo UI" panose="020B0604030504040204" pitchFamily="50" charset="-128"/>
                        </a:rPr>
                        <a:t>6.6%</a:t>
                      </a:r>
                      <a:endParaRPr kumimoji="1" lang="ja-JP" altLang="en-US" sz="10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2800574386"/>
                  </a:ext>
                </a:extLst>
              </a:tr>
              <a:tr h="225755">
                <a:tc vMerge="1">
                  <a:txBody>
                    <a:bodyPr/>
                    <a:lstStyle/>
                    <a:p>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r>
                        <a:rPr kumimoji="1" lang="ja-JP" altLang="en-US" sz="1000" dirty="0" smtClean="0">
                          <a:latin typeface="Meiryo UI" panose="020B0604030504040204" pitchFamily="50" charset="-128"/>
                          <a:ea typeface="Meiryo UI" panose="020B0604030504040204" pitchFamily="50" charset="-128"/>
                        </a:rPr>
                        <a:t>オーケストラ、室内楽、オペラ、合唱、吹奏楽など</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000" dirty="0" smtClean="0">
                          <a:latin typeface="Meiryo UI" panose="020B0604030504040204" pitchFamily="50" charset="-128"/>
                          <a:ea typeface="Meiryo UI" panose="020B0604030504040204" pitchFamily="50" charset="-128"/>
                        </a:rPr>
                        <a:t>13.4%</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000" dirty="0" smtClean="0">
                          <a:latin typeface="Meiryo UI" panose="020B0604030504040204" pitchFamily="50" charset="-128"/>
                          <a:ea typeface="Meiryo UI" panose="020B0604030504040204" pitchFamily="50" charset="-128"/>
                        </a:rPr>
                        <a:t>4.6%</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000" dirty="0" smtClean="0">
                          <a:latin typeface="Meiryo UI" panose="020B0604030504040204" pitchFamily="50" charset="-128"/>
                          <a:ea typeface="Meiryo UI" panose="020B0604030504040204" pitchFamily="50" charset="-128"/>
                        </a:rPr>
                        <a:t>6.1%</a:t>
                      </a:r>
                      <a:endParaRPr kumimoji="1" lang="ja-JP" altLang="en-US" sz="10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4168966458"/>
                  </a:ext>
                </a:extLst>
              </a:tr>
              <a:tr h="225755">
                <a:tc vMerge="1">
                  <a:txBody>
                    <a:bodyPr/>
                    <a:lstStyle/>
                    <a:p>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r>
                        <a:rPr kumimoji="1" lang="ja-JP" altLang="en-US" sz="1000" dirty="0" smtClean="0">
                          <a:latin typeface="Meiryo UI" panose="020B0604030504040204" pitchFamily="50" charset="-128"/>
                          <a:ea typeface="Meiryo UI" panose="020B0604030504040204" pitchFamily="50" charset="-128"/>
                        </a:rPr>
                        <a:t>ミュージカル</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000" dirty="0" smtClean="0">
                          <a:latin typeface="Meiryo UI" panose="020B0604030504040204" pitchFamily="50" charset="-128"/>
                          <a:ea typeface="Meiryo UI" panose="020B0604030504040204" pitchFamily="50" charset="-128"/>
                        </a:rPr>
                        <a:t>7.9%</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000" dirty="0" smtClean="0">
                          <a:latin typeface="Meiryo UI" panose="020B0604030504040204" pitchFamily="50" charset="-128"/>
                          <a:ea typeface="Meiryo UI" panose="020B0604030504040204" pitchFamily="50" charset="-128"/>
                        </a:rPr>
                        <a:t>3.0%</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000" dirty="0" smtClean="0">
                          <a:latin typeface="Meiryo UI" panose="020B0604030504040204" pitchFamily="50" charset="-128"/>
                          <a:ea typeface="Meiryo UI" panose="020B0604030504040204" pitchFamily="50" charset="-128"/>
                        </a:rPr>
                        <a:t>2.7%</a:t>
                      </a:r>
                      <a:endParaRPr kumimoji="1" lang="ja-JP" altLang="en-US" sz="10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3244755628"/>
                  </a:ext>
                </a:extLst>
              </a:tr>
              <a:tr h="225755">
                <a:tc vMerge="1">
                  <a:txBody>
                    <a:bodyPr/>
                    <a:lstStyle/>
                    <a:p>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r>
                        <a:rPr kumimoji="1" lang="ja-JP" altLang="en-US" sz="1000" dirty="0" smtClean="0">
                          <a:latin typeface="Meiryo UI" panose="020B0604030504040204" pitchFamily="50" charset="-128"/>
                          <a:ea typeface="Meiryo UI" panose="020B0604030504040204" pitchFamily="50" charset="-128"/>
                        </a:rPr>
                        <a:t>演芸</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000" dirty="0" smtClean="0">
                          <a:latin typeface="Meiryo UI" panose="020B0604030504040204" pitchFamily="50" charset="-128"/>
                          <a:ea typeface="Meiryo UI" panose="020B0604030504040204" pitchFamily="50" charset="-128"/>
                        </a:rPr>
                        <a:t>6.0%</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000" dirty="0" smtClean="0">
                          <a:latin typeface="Meiryo UI" panose="020B0604030504040204" pitchFamily="50" charset="-128"/>
                          <a:ea typeface="Meiryo UI" panose="020B0604030504040204" pitchFamily="50" charset="-128"/>
                        </a:rPr>
                        <a:t>2.4%</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000" dirty="0" smtClean="0">
                          <a:latin typeface="Meiryo UI" panose="020B0604030504040204" pitchFamily="50" charset="-128"/>
                          <a:ea typeface="Meiryo UI" panose="020B0604030504040204" pitchFamily="50" charset="-128"/>
                        </a:rPr>
                        <a:t>2.3%</a:t>
                      </a:r>
                      <a:endParaRPr kumimoji="1" lang="ja-JP" altLang="en-US" sz="10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215066361"/>
                  </a:ext>
                </a:extLst>
              </a:tr>
            </a:tbl>
          </a:graphicData>
        </a:graphic>
      </p:graphicFrame>
      <p:sp>
        <p:nvSpPr>
          <p:cNvPr id="2" name="スライド番号プレースホルダー 1"/>
          <p:cNvSpPr>
            <a:spLocks noGrp="1"/>
          </p:cNvSpPr>
          <p:nvPr>
            <p:ph type="sldNum" sz="quarter" idx="12"/>
          </p:nvPr>
        </p:nvSpPr>
        <p:spPr/>
        <p:txBody>
          <a:bodyPr/>
          <a:lstStyle/>
          <a:p>
            <a:fld id="{D2D8002D-B5B0-4BAC-B1F6-782DDCCE6D9C}" type="slidenum">
              <a:rPr lang="ja-JP" altLang="en-US" smtClean="0"/>
              <a:pPr/>
              <a:t>8</a:t>
            </a:fld>
            <a:endParaRPr lang="ja-JP" altLang="en-US" dirty="0"/>
          </a:p>
        </p:txBody>
      </p:sp>
    </p:spTree>
    <p:extLst>
      <p:ext uri="{BB962C8B-B14F-4D97-AF65-F5344CB8AC3E}">
        <p14:creationId xmlns:p14="http://schemas.microsoft.com/office/powerpoint/2010/main" val="381614389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6270</TotalTime>
  <Words>4449</Words>
  <PresentationFormat>画面に合わせる (4:3)</PresentationFormat>
  <Paragraphs>971</Paragraphs>
  <Slides>18</Slides>
  <Notes>17</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18</vt:i4>
      </vt:variant>
    </vt:vector>
  </HeadingPairs>
  <TitlesOfParts>
    <vt:vector size="27" baseType="lpstr">
      <vt:lpstr>Meiryo UI</vt:lpstr>
      <vt:lpstr>ＭＳ Ｐゴシック</vt:lpstr>
      <vt:lpstr>游ゴシック</vt:lpstr>
      <vt:lpstr>游明朝</vt:lpstr>
      <vt:lpstr>Arial</vt:lpstr>
      <vt:lpstr>Calibri</vt:lpstr>
      <vt:lpstr>Times New Roman</vt:lpstr>
      <vt:lpstr>Wingdings</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Printed>2023-02-10T09:03:28Z</cp:lastPrinted>
  <dcterms:modified xsi:type="dcterms:W3CDTF">2023-02-15T07:29:15Z</dcterms:modified>
</cp:coreProperties>
</file>