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03" r:id="rId2"/>
    <p:sldId id="404" r:id="rId3"/>
    <p:sldId id="402" r:id="rId4"/>
    <p:sldId id="405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服部　剛史" initials="服部　剛史" lastIdx="8" clrIdx="1">
    <p:extLst>
      <p:ext uri="{19B8F6BF-5375-455C-9EA6-DF929625EA0E}">
        <p15:presenceInfo xmlns:p15="http://schemas.microsoft.com/office/powerpoint/2012/main" userId="服部　剛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333" autoAdjust="0"/>
  </p:normalViewPr>
  <p:slideViewPr>
    <p:cSldViewPr>
      <p:cViewPr varScale="1">
        <p:scale>
          <a:sx n="53" d="100"/>
          <a:sy n="53" d="100"/>
        </p:scale>
        <p:origin x="84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PFF001C\OA-ga0001$\&#12518;&#12540;&#12470;&#12540;&#20316;&#26989;&#29992;&#12501;&#12457;&#12523;&#12480;\50_&#37117;&#24066;&#39749;&#21147;&#25126;&#30053;&#12521;&#12452;&#12531;\04%20&#22823;&#38442;&#37117;&#24066;&#39749;&#21147;&#21109;&#36896;&#25126;&#30053;2025&#65288;&#35336;&#30011;&#26399;&#38291;&#65306;R3&#65374;R7&#65289;\R4&#24180;&#24230;&#65288;2022&#24180;&#24230;&#65289;\06_&#31532;2&#22238;&#25512;&#36914;&#20250;&#35696;\04.&#21442;&#32771;&#25351;&#27161;&#12289;&#12487;&#12540;&#12479;&#38598;\03.&#23487;&#27850;&#26053;&#34892;&#32113;&#35336;&#35519;&#26619;&#65288;&#35251;&#20809;&#24193;&#65289;\&#23487;&#27850;&#32773;&#25968;&#12398;&#29366;&#27841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/>
              <a:t>日本人延べ宿泊者数（大阪）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802555555555562E-2"/>
          <c:y val="0.15328703703703703"/>
          <c:w val="0.89867522222222218"/>
          <c:h val="0.604699820788530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'日本人延べ宿泊者数（グラフ用） (2)'!$A$3</c:f>
              <c:strCache>
                <c:ptCount val="1"/>
                <c:pt idx="0">
                  <c:v>日本人延べ宿泊者数（2019年）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(2)'!$B$3:$M$3</c:f>
              <c:numCache>
                <c:formatCode>#,##0_);[Red]\(#,##0\)</c:formatCode>
                <c:ptCount val="12"/>
                <c:pt idx="0">
                  <c:v>1979290</c:v>
                </c:pt>
                <c:pt idx="1">
                  <c:v>2173350</c:v>
                </c:pt>
                <c:pt idx="2">
                  <c:v>2627710</c:v>
                </c:pt>
                <c:pt idx="3">
                  <c:v>2448460</c:v>
                </c:pt>
                <c:pt idx="4">
                  <c:v>2446640</c:v>
                </c:pt>
                <c:pt idx="5">
                  <c:v>2269140</c:v>
                </c:pt>
                <c:pt idx="6">
                  <c:v>2422140</c:v>
                </c:pt>
                <c:pt idx="7">
                  <c:v>3048850</c:v>
                </c:pt>
                <c:pt idx="8">
                  <c:v>2476880</c:v>
                </c:pt>
                <c:pt idx="9">
                  <c:v>2478760</c:v>
                </c:pt>
                <c:pt idx="10">
                  <c:v>2585970</c:v>
                </c:pt>
                <c:pt idx="11">
                  <c:v>2544150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B3-467A-AFFB-1BCE8C9F8FF4}"/>
            </c:ext>
          </c:extLst>
        </c:ser>
        <c:ser>
          <c:idx val="1"/>
          <c:order val="1"/>
          <c:tx>
            <c:strRef>
              <c:f>'日本人延べ宿泊者数（グラフ用） (2)'!$A$4</c:f>
              <c:strCache>
                <c:ptCount val="1"/>
                <c:pt idx="0">
                  <c:v>日本人延べ宿泊者数（2020年）</c:v>
                </c:pt>
              </c:strCache>
            </c:strRef>
          </c:tx>
          <c:spPr>
            <a:pattFill prst="ltUp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(2)'!$B$4:$M$4</c:f>
              <c:numCache>
                <c:formatCode>#,##0_);[Red]\(#,##0\)</c:formatCode>
                <c:ptCount val="12"/>
                <c:pt idx="0">
                  <c:v>2476650</c:v>
                </c:pt>
                <c:pt idx="1">
                  <c:v>2445750</c:v>
                </c:pt>
                <c:pt idx="2">
                  <c:v>1334720</c:v>
                </c:pt>
                <c:pt idx="3">
                  <c:v>629950</c:v>
                </c:pt>
                <c:pt idx="4">
                  <c:v>451130</c:v>
                </c:pt>
                <c:pt idx="5">
                  <c:v>823900</c:v>
                </c:pt>
                <c:pt idx="6">
                  <c:v>1030290</c:v>
                </c:pt>
                <c:pt idx="7">
                  <c:v>1017100</c:v>
                </c:pt>
                <c:pt idx="8">
                  <c:v>1291610</c:v>
                </c:pt>
                <c:pt idx="9">
                  <c:v>1767950</c:v>
                </c:pt>
                <c:pt idx="10">
                  <c:v>1953460</c:v>
                </c:pt>
                <c:pt idx="11">
                  <c:v>1269750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B3-467A-AFFB-1BCE8C9F8FF4}"/>
            </c:ext>
          </c:extLst>
        </c:ser>
        <c:ser>
          <c:idx val="2"/>
          <c:order val="2"/>
          <c:tx>
            <c:strRef>
              <c:f>'日本人延べ宿泊者数（グラフ用） (2)'!$A$5</c:f>
              <c:strCache>
                <c:ptCount val="1"/>
                <c:pt idx="0">
                  <c:v>日本人延べ宿泊者数（2021年）</c:v>
                </c:pt>
              </c:strCache>
            </c:strRef>
          </c:tx>
          <c:spPr>
            <a:pattFill prst="pct20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(2)'!$B$5:$M$5</c:f>
              <c:numCache>
                <c:formatCode>#,##0_);[Red]\(#,##0\)</c:formatCode>
                <c:ptCount val="12"/>
                <c:pt idx="0">
                  <c:v>949350</c:v>
                </c:pt>
                <c:pt idx="1">
                  <c:v>903560</c:v>
                </c:pt>
                <c:pt idx="2">
                  <c:v>1566720</c:v>
                </c:pt>
                <c:pt idx="3">
                  <c:v>1117010</c:v>
                </c:pt>
                <c:pt idx="4">
                  <c:v>795580</c:v>
                </c:pt>
                <c:pt idx="5">
                  <c:v>1044640</c:v>
                </c:pt>
                <c:pt idx="6">
                  <c:v>1533900</c:v>
                </c:pt>
                <c:pt idx="7">
                  <c:v>1514110</c:v>
                </c:pt>
                <c:pt idx="8">
                  <c:v>1303250</c:v>
                </c:pt>
                <c:pt idx="9">
                  <c:v>1890520</c:v>
                </c:pt>
                <c:pt idx="10">
                  <c:v>2189340</c:v>
                </c:pt>
                <c:pt idx="11">
                  <c:v>2731370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B3-467A-AFFB-1BCE8C9F8FF4}"/>
            </c:ext>
          </c:extLst>
        </c:ser>
        <c:ser>
          <c:idx val="3"/>
          <c:order val="3"/>
          <c:tx>
            <c:strRef>
              <c:f>'日本人延べ宿泊者数（グラフ用） (2)'!$A$6</c:f>
              <c:strCache>
                <c:ptCount val="1"/>
                <c:pt idx="0">
                  <c:v>日本人延べ宿泊者数（2022年）</c:v>
                </c:pt>
              </c:strCache>
            </c:strRef>
          </c:tx>
          <c:spPr>
            <a:pattFill prst="wdDnDiag">
              <a:fgClr>
                <a:schemeClr val="accent4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(2)'!$B$6:$M$6</c:f>
              <c:numCache>
                <c:formatCode>#,##0_);[Red]\(#,##0\)</c:formatCode>
                <c:ptCount val="12"/>
                <c:pt idx="0">
                  <c:v>1746080</c:v>
                </c:pt>
                <c:pt idx="1">
                  <c:v>1391550</c:v>
                </c:pt>
                <c:pt idx="2">
                  <c:v>2063330</c:v>
                </c:pt>
                <c:pt idx="3">
                  <c:v>2046650</c:v>
                </c:pt>
                <c:pt idx="4">
                  <c:v>2347240</c:v>
                </c:pt>
                <c:pt idx="5">
                  <c:v>2160550</c:v>
                </c:pt>
                <c:pt idx="6">
                  <c:v>2407650</c:v>
                </c:pt>
                <c:pt idx="7">
                  <c:v>2702560</c:v>
                </c:pt>
                <c:pt idx="8">
                  <c:v>2441600</c:v>
                </c:pt>
                <c:pt idx="9">
                  <c:v>2800810</c:v>
                </c:pt>
                <c:pt idx="10">
                  <c:v>2925950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B3-467A-AFFB-1BCE8C9F8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axId val="626889936"/>
        <c:axId val="626894200"/>
      </c:barChart>
      <c:lineChart>
        <c:grouping val="standard"/>
        <c:varyColors val="0"/>
        <c:ser>
          <c:idx val="4"/>
          <c:order val="4"/>
          <c:tx>
            <c:strRef>
              <c:f>'日本人延べ宿泊者数（グラフ用） (2)'!$A$7</c:f>
              <c:strCache>
                <c:ptCount val="1"/>
                <c:pt idx="0">
                  <c:v>（参考）目標値達成率（2019年）</c:v>
                </c:pt>
              </c:strCache>
            </c:strRef>
          </c:tx>
          <c:spPr>
            <a:ln w="25400" cap="rnd">
              <a:solidFill>
                <a:srgbClr val="0070C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(2)'!$B$7:$M$7</c:f>
              <c:numCache>
                <c:formatCode>#,##0.0_ </c:formatCode>
                <c:ptCount val="12"/>
                <c:pt idx="0">
                  <c:v>6.7094576271186437</c:v>
                </c:pt>
                <c:pt idx="1">
                  <c:v>14.076745762711864</c:v>
                </c:pt>
                <c:pt idx="2">
                  <c:v>22.984237288135592</c:v>
                </c:pt>
                <c:pt idx="3">
                  <c:v>31.284101694915257</c:v>
                </c:pt>
                <c:pt idx="4">
                  <c:v>39.577796610169493</c:v>
                </c:pt>
                <c:pt idx="5">
                  <c:v>47.269796610169493</c:v>
                </c:pt>
                <c:pt idx="6">
                  <c:v>55.480440677966101</c:v>
                </c:pt>
                <c:pt idx="7">
                  <c:v>65.815525423728815</c:v>
                </c:pt>
                <c:pt idx="8">
                  <c:v>74.211728813559318</c:v>
                </c:pt>
                <c:pt idx="9">
                  <c:v>82.614305084745766</c:v>
                </c:pt>
                <c:pt idx="10">
                  <c:v>91.380305084745757</c:v>
                </c:pt>
                <c:pt idx="11">
                  <c:v>100.00454237288136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DB3-467A-AFFB-1BCE8C9F8FF4}"/>
            </c:ext>
          </c:extLst>
        </c:ser>
        <c:ser>
          <c:idx val="5"/>
          <c:order val="5"/>
          <c:tx>
            <c:strRef>
              <c:f>'日本人延べ宿泊者数（グラフ用） (2)'!$A$8</c:f>
              <c:strCache>
                <c:ptCount val="1"/>
                <c:pt idx="0">
                  <c:v>目標値達成率（2020年）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(2)'!$B$8:$M$8</c:f>
              <c:numCache>
                <c:formatCode>#,##0.0_ </c:formatCode>
                <c:ptCount val="12"/>
                <c:pt idx="0">
                  <c:v>8.3954237288135598</c:v>
                </c:pt>
                <c:pt idx="1">
                  <c:v>16.686101694915255</c:v>
                </c:pt>
                <c:pt idx="2">
                  <c:v>21.21057627118644</c:v>
                </c:pt>
                <c:pt idx="3">
                  <c:v>23.346</c:v>
                </c:pt>
                <c:pt idx="4">
                  <c:v>24.875254237288136</c:v>
                </c:pt>
                <c:pt idx="5">
                  <c:v>27.668135593220338</c:v>
                </c:pt>
                <c:pt idx="6">
                  <c:v>31.160644067796611</c:v>
                </c:pt>
                <c:pt idx="7">
                  <c:v>34.608440677966101</c:v>
                </c:pt>
                <c:pt idx="8">
                  <c:v>38.986779661016953</c:v>
                </c:pt>
                <c:pt idx="9">
                  <c:v>44.979830508474578</c:v>
                </c:pt>
                <c:pt idx="10">
                  <c:v>51.601728813559319</c:v>
                </c:pt>
                <c:pt idx="11">
                  <c:v>55.905966101694915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DB3-467A-AFFB-1BCE8C9F8FF4}"/>
            </c:ext>
          </c:extLst>
        </c:ser>
        <c:ser>
          <c:idx val="6"/>
          <c:order val="6"/>
          <c:tx>
            <c:strRef>
              <c:f>'日本人延べ宿泊者数（グラフ用） (2)'!$A$9</c:f>
              <c:strCache>
                <c:ptCount val="1"/>
                <c:pt idx="0">
                  <c:v>目標値達成率（2021年）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dashDot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(2)'!$B$9:$M$9</c:f>
              <c:numCache>
                <c:formatCode>#,##0.0_ </c:formatCode>
                <c:ptCount val="12"/>
                <c:pt idx="0">
                  <c:v>3.2181355932203393</c:v>
                </c:pt>
                <c:pt idx="1">
                  <c:v>6.2810508474576272</c:v>
                </c:pt>
                <c:pt idx="2">
                  <c:v>11.591966101694915</c:v>
                </c:pt>
                <c:pt idx="3">
                  <c:v>15.378440677966102</c:v>
                </c:pt>
                <c:pt idx="4">
                  <c:v>18.075322033898306</c:v>
                </c:pt>
                <c:pt idx="5">
                  <c:v>21.616474576271187</c:v>
                </c:pt>
                <c:pt idx="6">
                  <c:v>26.816135593220341</c:v>
                </c:pt>
                <c:pt idx="7">
                  <c:v>31.948711864406782</c:v>
                </c:pt>
                <c:pt idx="8">
                  <c:v>36.366508474576271</c:v>
                </c:pt>
                <c:pt idx="9">
                  <c:v>42.775050847457628</c:v>
                </c:pt>
                <c:pt idx="10">
                  <c:v>50.19654237288136</c:v>
                </c:pt>
                <c:pt idx="11">
                  <c:v>59.455423728813564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DB3-467A-AFFB-1BCE8C9F8FF4}"/>
            </c:ext>
          </c:extLst>
        </c:ser>
        <c:ser>
          <c:idx val="7"/>
          <c:order val="7"/>
          <c:tx>
            <c:strRef>
              <c:f>'日本人延べ宿泊者数（グラフ用） (2)'!$A$10</c:f>
              <c:strCache>
                <c:ptCount val="1"/>
                <c:pt idx="0">
                  <c:v>目標値達成率（2022年）</c:v>
                </c:pt>
              </c:strCache>
            </c:strRef>
          </c:tx>
          <c:spPr>
            <a:ln w="34925" cap="rnd">
              <a:solidFill>
                <a:srgbClr val="C898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(2)'!$B$10:$L$10</c:f>
              <c:numCache>
                <c:formatCode>#,##0.0_ </c:formatCode>
                <c:ptCount val="11"/>
                <c:pt idx="0">
                  <c:v>5.9189152542372883</c:v>
                </c:pt>
                <c:pt idx="1">
                  <c:v>10.636033898305085</c:v>
                </c:pt>
                <c:pt idx="2">
                  <c:v>17.630372881355932</c:v>
                </c:pt>
                <c:pt idx="3">
                  <c:v>24.568169491525424</c:v>
                </c:pt>
                <c:pt idx="4">
                  <c:v>32.524915254237285</c:v>
                </c:pt>
                <c:pt idx="5">
                  <c:v>39.848813559322032</c:v>
                </c:pt>
                <c:pt idx="6">
                  <c:v>48.01033898305085</c:v>
                </c:pt>
                <c:pt idx="7">
                  <c:v>57.171559322033893</c:v>
                </c:pt>
                <c:pt idx="8">
                  <c:v>65.44816949152542</c:v>
                </c:pt>
                <c:pt idx="9">
                  <c:v>74.942440677966104</c:v>
                </c:pt>
                <c:pt idx="10">
                  <c:v>84.860915254237284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DB3-467A-AFFB-1BCE8C9F8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138456"/>
        <c:axId val="48142064"/>
      </c:lineChart>
      <c:catAx>
        <c:axId val="62688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26894200"/>
        <c:crosses val="autoZero"/>
        <c:auto val="1"/>
        <c:lblAlgn val="ctr"/>
        <c:lblOffset val="100"/>
        <c:noMultiLvlLbl val="0"/>
      </c:catAx>
      <c:valAx>
        <c:axId val="62689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26889936"/>
        <c:crosses val="autoZero"/>
        <c:crossBetween val="between"/>
      </c:valAx>
      <c:valAx>
        <c:axId val="48142064"/>
        <c:scaling>
          <c:orientation val="minMax"/>
          <c:max val="100"/>
        </c:scaling>
        <c:delete val="0"/>
        <c:axPos val="r"/>
        <c:numFmt formatCode="#,##0.0_ 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8138456"/>
        <c:crosses val="max"/>
        <c:crossBetween val="between"/>
        <c:majorUnit val="20"/>
      </c:valAx>
      <c:catAx>
        <c:axId val="48138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1420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4061561562395728E-2"/>
          <c:y val="0.87075515486549893"/>
          <c:w val="0.9323353258150362"/>
          <c:h val="8.54431986599769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0.00961</cdr:x>
      <cdr:y>0.04362</cdr:y>
    </cdr:from>
    <cdr:to>
      <cdr:x>0.08142</cdr:x>
      <cdr:y>0.12812</cdr:y>
    </cdr:to>
    <cdr:sp macro="" textlink="">
      <cdr:nvSpPr>
        <cdr:cNvPr id="2" name="テキスト ボックス 2"/>
        <cdr:cNvSpPr txBox="1"/>
      </cdr:nvSpPr>
      <cdr:spPr>
        <a:xfrm xmlns:a="http://schemas.openxmlformats.org/drawingml/2006/main">
          <a:off x="86490" y="146040"/>
          <a:ext cx="646331" cy="28289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900">
              <a:latin typeface="Meiryo UI" panose="020B0604030504040204" pitchFamily="50" charset="-128"/>
              <a:ea typeface="Meiryo UI" panose="020B0604030504040204" pitchFamily="50" charset="-128"/>
            </a:rPr>
            <a:t>（人泊）</a:t>
          </a:r>
        </a:p>
      </cdr:txBody>
    </cdr:sp>
  </cdr:relSizeAnchor>
  <cdr:relSizeAnchor xmlns:cdr="http://schemas.openxmlformats.org/drawingml/2006/chartDrawing">
    <cdr:from>
      <cdr:x>0.93409</cdr:x>
      <cdr:y>0.04362</cdr:y>
    </cdr:from>
    <cdr:to>
      <cdr:x>1</cdr:x>
      <cdr:y>0.12812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8406826" y="146050"/>
          <a:ext cx="593174" cy="28289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900">
              <a:latin typeface="Meiryo UI" panose="020B0604030504040204" pitchFamily="50" charset="-128"/>
              <a:ea typeface="Meiryo UI" panose="020B0604030504040204" pitchFamily="50" charset="-128"/>
            </a:rPr>
            <a:t>（</a:t>
          </a:r>
          <a:r>
            <a:rPr kumimoji="1" lang="en-US" altLang="ja-JP" sz="900">
              <a:latin typeface="Meiryo UI" panose="020B0604030504040204" pitchFamily="50" charset="-128"/>
              <a:ea typeface="Meiryo UI" panose="020B0604030504040204" pitchFamily="50" charset="-128"/>
            </a:rPr>
            <a:t>%</a:t>
          </a:r>
          <a:r>
            <a:rPr kumimoji="1" lang="ja-JP" altLang="en-US" sz="900">
              <a:latin typeface="Meiryo UI" panose="020B0604030504040204" pitchFamily="50" charset="-128"/>
              <a:ea typeface="Meiryo UI" panose="020B0604030504040204" pitchFamily="50" charset="-128"/>
            </a:rPr>
            <a:t>）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2" tIns="45644" rIns="91292" bIns="456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292" tIns="45644" rIns="91292" bIns="456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71FD3-49BA-4DD6-86E6-38BF5EFF6BD6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2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048750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717914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97DF-E3DD-4F97-8998-235F5EBEB965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02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7F16-9074-4C9B-99A3-64679E3CCB6D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1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9C5E-882E-4B4F-ACBA-FF9DBC7D3243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  <p:extLst>
      <p:ext uri="{BB962C8B-B14F-4D97-AF65-F5344CB8AC3E}">
        <p14:creationId xmlns:p14="http://schemas.microsoft.com/office/powerpoint/2010/main" val="322336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F34-553D-4826-BBF9-D1DC298F4387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  <p:extLst>
      <p:ext uri="{BB962C8B-B14F-4D97-AF65-F5344CB8AC3E}">
        <p14:creationId xmlns:p14="http://schemas.microsoft.com/office/powerpoint/2010/main" val="349570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716B-62C1-4B1D-81BA-2DFDCAD6195D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71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A44-95DE-412A-B35C-E32256496E2E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04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172471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D97-1CF1-4498-BF0A-21DB039DF0E6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6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23112" y="65922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184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173805"/>
              </p:ext>
            </p:extLst>
          </p:nvPr>
        </p:nvGraphicFramePr>
        <p:xfrm>
          <a:off x="117259" y="3312552"/>
          <a:ext cx="8999999" cy="3348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19572B-41D0-4F72-A375-39D0070836D8}"/>
              </a:ext>
            </a:extLst>
          </p:cNvPr>
          <p:cNvSpPr/>
          <p:nvPr/>
        </p:nvSpPr>
        <p:spPr>
          <a:xfrm>
            <a:off x="179513" y="692696"/>
            <a:ext cx="4079855" cy="285517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内外からの誘客に関する数値目標</a:t>
            </a:r>
            <a:endParaRPr lang="ja-JP" altLang="en-US" sz="1477" b="1" spc="18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747114"/>
              </p:ext>
            </p:extLst>
          </p:nvPr>
        </p:nvGraphicFramePr>
        <p:xfrm>
          <a:off x="162000" y="1412777"/>
          <a:ext cx="8820000" cy="1899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656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1333614569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1735508536"/>
                    </a:ext>
                  </a:extLst>
                </a:gridCol>
                <a:gridCol w="1470000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873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達成を目指す時期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873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791387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日本人延べ宿泊者数</a:t>
                      </a:r>
                      <a:r>
                        <a:rPr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</a:t>
                      </a: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  <a:r>
                        <a:rPr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  <a:endParaRPr kumimoji="1" lang="ja-JP" altLang="en-US" sz="1000" u="none" strike="sngStrike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2,950</a:t>
                      </a:r>
                      <a:r>
                        <a:rPr kumimoji="1"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none" strike="no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1,649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9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目標値達成率 </a:t>
                      </a:r>
                      <a:r>
                        <a:rPr kumimoji="1" lang="en-US" altLang="ja-JP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55.9%</a:t>
                      </a:r>
                    </a:p>
                  </a:txBody>
                  <a:tcPr marL="84406" marR="84406" marT="42203" marB="4220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1,754</a:t>
                      </a:r>
                      <a:r>
                        <a:rPr kumimoji="1" lang="ja-JP" altLang="en-US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目標値達成率 </a:t>
                      </a:r>
                      <a:r>
                        <a:rPr kumimoji="1" lang="en-US" altLang="ja-JP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59.5%</a:t>
                      </a:r>
                    </a:p>
                  </a:txBody>
                  <a:tcPr marL="84406" marR="84406" marT="42203" marB="4220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2,503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kumimoji="1" lang="ja-JP" altLang="en-US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泊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末時点）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目標値達成率 </a:t>
                      </a:r>
                      <a:r>
                        <a:rPr kumimoji="1" lang="en-US" altLang="ja-JP" sz="9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84.9%</a:t>
                      </a:r>
                      <a:endParaRPr kumimoji="1" lang="en-US" altLang="ja-JP" sz="9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17299278"/>
                  </a:ext>
                </a:extLst>
              </a:tr>
              <a:tr h="533668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来阪外国人旅行者数</a:t>
                      </a:r>
                      <a:endParaRPr lang="en-US" altLang="ja-JP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1152.5</a:t>
                      </a: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lang="en-US" altLang="ja-JP" sz="1000" u="none" strike="no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入国規制解除から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2424341297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55C209A-1B44-4176-B4A1-9EEF1B7771C5}"/>
              </a:ext>
            </a:extLst>
          </p:cNvPr>
          <p:cNvSpPr/>
          <p:nvPr/>
        </p:nvSpPr>
        <p:spPr>
          <a:xfrm>
            <a:off x="0" y="-2329"/>
            <a:ext cx="9144000" cy="623017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内外からの誘客に関する数値目標及び参考指標の状況</a:t>
            </a:r>
          </a:p>
        </p:txBody>
      </p:sp>
      <p:sp>
        <p:nvSpPr>
          <p:cNvPr id="8" name="テキスト ボックス 55">
            <a:extLst>
              <a:ext uri="{FF2B5EF4-FFF2-40B4-BE49-F238E27FC236}">
                <a16:creationId xmlns:a16="http://schemas.microsoft.com/office/drawing/2014/main" id="{C91BA731-EE5B-4669-B951-1C8F833F1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39413"/>
            <a:ext cx="9208855" cy="18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2650" tIns="26325" rIns="52650" bIns="26325">
            <a:spAutoFit/>
          </a:bodyPr>
          <a:lstStyle/>
          <a:p>
            <a:pPr>
              <a:lnSpc>
                <a:spcPts val="1000"/>
              </a:lnSpc>
              <a:spcAft>
                <a:spcPts val="600"/>
              </a:spcAft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当面の間、新型コロナウイルス感染症発生前の水準（</a:t>
            </a:r>
            <a:r>
              <a:rPr lang="en-US" altLang="ja-JP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2019</a:t>
            </a:r>
            <a:r>
              <a:rPr lang="ja-JP" alt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年実績）を上回ることを目標としている。</a:t>
            </a:r>
            <a:endParaRPr lang="en-US" altLang="ja-JP" sz="105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00192" y="3782133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84368" y="393963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06751" y="4170471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" name="直線コネクタ 15"/>
          <p:cNvCxnSpPr>
            <a:stCxn id="5" idx="2"/>
          </p:cNvCxnSpPr>
          <p:nvPr/>
        </p:nvCxnSpPr>
        <p:spPr>
          <a:xfrm>
            <a:off x="6536795" y="4012965"/>
            <a:ext cx="123437" cy="2280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21" idx="2"/>
          </p:cNvCxnSpPr>
          <p:nvPr/>
        </p:nvCxnSpPr>
        <p:spPr>
          <a:xfrm flipH="1">
            <a:off x="3410572" y="4049949"/>
            <a:ext cx="309155" cy="11623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2"/>
          </p:cNvCxnSpPr>
          <p:nvPr/>
        </p:nvCxnSpPr>
        <p:spPr>
          <a:xfrm>
            <a:off x="4443354" y="4401303"/>
            <a:ext cx="204846" cy="8110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483124" y="3819117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>
            <a:stCxn id="13" idx="2"/>
          </p:cNvCxnSpPr>
          <p:nvPr/>
        </p:nvCxnSpPr>
        <p:spPr>
          <a:xfrm>
            <a:off x="8120971" y="4170471"/>
            <a:ext cx="123437" cy="4606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79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43543"/>
              </p:ext>
            </p:extLst>
          </p:nvPr>
        </p:nvGraphicFramePr>
        <p:xfrm>
          <a:off x="99902" y="724571"/>
          <a:ext cx="9000002" cy="5867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00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2408811415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3986411414"/>
                    </a:ext>
                  </a:extLst>
                </a:gridCol>
                <a:gridCol w="1647582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70429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参考値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628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582462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日本人訪問者数</a:t>
                      </a:r>
                      <a:endParaRPr kumimoji="1" lang="ja-JP" altLang="en-US" sz="1000" u="none" strike="sngStrike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5,438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2,038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1,128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ja-JP" altLang="en-US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旅行・観光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消費動向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（観光庁）　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参考表</a:t>
                      </a:r>
                      <a:r>
                        <a:rPr lang="en-US" altLang="zh-TW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</a:t>
                      </a: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都道府県別集計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419002"/>
                  </a:ext>
                </a:extLst>
              </a:tr>
              <a:tr h="1142441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国籍別来阪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訪問率</a:t>
                      </a:r>
                      <a:endParaRPr lang="en-US" altLang="ja-JP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韓国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28.8%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、台湾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26.1%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58.8%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、香港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31.4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28.4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、インド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23.2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32.8%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、米国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28.3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カナダ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41.6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kumimoji="1" lang="en-US" altLang="ja-JP" sz="85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オーストラリア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45.0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85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訪日外国人消費動向調査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（観光庁）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966733"/>
                  </a:ext>
                </a:extLst>
              </a:tr>
              <a:tr h="69718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延べ宿泊者数</a:t>
                      </a:r>
                      <a:endParaRPr kumimoji="1" lang="ja-JP" altLang="en-US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4,743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1,972</a:t>
                      </a:r>
                      <a:r>
                        <a:rPr kumimoji="1" lang="ja-JP" altLang="en-US" sz="10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1,786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泊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2,635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泊</a:t>
                      </a:r>
                      <a:endParaRPr kumimoji="1" lang="en-US" altLang="ja-JP" sz="10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宿泊旅行統計</a:t>
                      </a:r>
                      <a:r>
                        <a:rPr lang="zh-TW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lang="en-US" altLang="zh-TW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観光庁）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645871"/>
                  </a:ext>
                </a:extLst>
              </a:tr>
              <a:tr h="418566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来阪外国人消費単価</a:t>
                      </a:r>
                      <a:endParaRPr kumimoji="1" lang="ja-JP" altLang="en-US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127,292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来阪インバウンド消費額調査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（大阪観光局）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596684"/>
                  </a:ext>
                </a:extLst>
              </a:tr>
              <a:tr h="746358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来阪日本人消費単価</a:t>
                      </a:r>
                      <a:endParaRPr kumimoji="1" lang="ja-JP" altLang="en-US" sz="1000" u="none" strike="no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全目的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19,000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ﾚｸﾘｴｰｼｮﾝ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21,000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全目的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18,000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</a:t>
                      </a:r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ﾚｸﾘｴｰｼｮﾝ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全目的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sng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観光・ﾚｸﾘｴｰｼｮﾝ目的</a:t>
                      </a:r>
                      <a:r>
                        <a:rPr kumimoji="1" lang="en-US" altLang="ja-JP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28,000</a:t>
                      </a:r>
                      <a:r>
                        <a:rPr kumimoji="1" lang="ja-JP" altLang="en-US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sng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旅行・観光消費動向調査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（観光庁）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参考表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</a:t>
                      </a: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都道府県別集計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977304"/>
                  </a:ext>
                </a:extLst>
              </a:tr>
              <a:tr h="418566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国際会議開催件数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JNTO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統計</a:t>
                      </a:r>
                      <a:r>
                        <a:rPr lang="ja-JP" altLang="en-US" sz="9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9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日本政府観光局（</a:t>
                      </a:r>
                      <a:r>
                        <a:rPr lang="en-US" altLang="ja-JP" sz="9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JNTO</a:t>
                      </a:r>
                      <a:r>
                        <a:rPr lang="ja-JP" altLang="en-US" sz="9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））　</a:t>
                      </a:r>
                      <a:endParaRPr kumimoji="1" lang="ja-JP" altLang="en-US" sz="9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153177"/>
                  </a:ext>
                </a:extLst>
              </a:tr>
              <a:tr h="582462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自分の住んでいる地域に愛着を感じている府民の割合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72.6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71.7%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65.1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将来ビジョン・大阪（全国・大阪府）に関する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581733"/>
                  </a:ext>
                </a:extLst>
              </a:tr>
              <a:tr h="746358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世界の都市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ランキング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     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世界の都市総合ランキング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（（一財）森記念財団　都市戦略研究所）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302251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19572B-41D0-4F72-A375-39D0070836D8}"/>
              </a:ext>
            </a:extLst>
          </p:cNvPr>
          <p:cNvSpPr/>
          <p:nvPr/>
        </p:nvSpPr>
        <p:spPr>
          <a:xfrm>
            <a:off x="172307" y="170331"/>
            <a:ext cx="4079855" cy="285517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77" b="1" spc="185" dirty="0">
                <a:latin typeface="Meiryo UI" panose="020B0604030504040204" pitchFamily="50" charset="-128"/>
                <a:ea typeface="Meiryo UI" panose="020B0604030504040204" pitchFamily="50" charset="-128"/>
              </a:rPr>
              <a:t>参考指標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53778" y="458363"/>
            <a:ext cx="8882718" cy="306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戦略の実効性や進捗度等を適切に把握し、</a:t>
            </a:r>
            <a:r>
              <a:rPr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大阪府市都市魅力戦略推進会議での評価・検証に資するため、大阪にかかる</a:t>
            </a:r>
            <a:r>
              <a:rPr kumimoji="1"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指標を設定しモニタリングを行う。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73287" y="3916978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73287" y="162938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3287" y="2765216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73287" y="4622724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3287" y="565687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21990" y="6359197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73287" y="502632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930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75068"/>
              </p:ext>
            </p:extLst>
          </p:nvPr>
        </p:nvGraphicFramePr>
        <p:xfrm>
          <a:off x="100800" y="408540"/>
          <a:ext cx="9000000" cy="587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00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2081128372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22208803"/>
                    </a:ext>
                  </a:extLst>
                </a:gridCol>
                <a:gridCol w="1648480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28353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参考値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219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74094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劇場、音楽堂等（府内の国公立施設）における多言語化の割合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「対応している」「一部のみ対応している」の合計）</a:t>
                      </a:r>
                      <a:endParaRPr kumimoji="1" lang="ja-JP" altLang="en-US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26.4%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劇場、音楽堂等の活動状況に関する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文化庁）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941256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大阪が楽しいまちだ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思っている人の割合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（全国）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43.3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41.4%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40.9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将来ビジョン・大阪（全国・大阪府）に関する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033517"/>
                  </a:ext>
                </a:extLst>
              </a:tr>
              <a:tr h="837826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舞台芸術・芸能公演数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地方公共団体が設置する劇場、音楽堂等で、座席数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以上のホールを有するものが主催又は共催するもの）</a:t>
                      </a:r>
                      <a:endParaRPr kumimoji="1" lang="ja-JP" altLang="en-US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 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743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年毎調査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（文部科学省）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9921995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大阪にゆかりのあるプロスポーツ７チームの年間主催試合観客者数合計　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3,030,617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663,705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752,522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各チーム公表資料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30146265"/>
                  </a:ext>
                </a:extLst>
              </a:tr>
              <a:tr h="353441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大阪マラソンの外国人エントリー数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15,082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開催中止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一般部門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開催中止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2023.2.26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開催予定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大阪マラソン実績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56027479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成人の週１回以上のスポーツ実施率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56.3%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59.5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57.4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スポーツの実施状況等に関する世論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スポーツ庁）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70124236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00" u="non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大阪はスポーツが盛んなまちだと思っている府民の割合</a:t>
                      </a:r>
                      <a:r>
                        <a:rPr kumimoji="1" lang="ja-JP" altLang="en-US" sz="1000" u="non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（府民）</a:t>
                      </a:r>
                      <a:endParaRPr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45.1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45.7%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将来ビジョン・大阪（全国・大阪府）に関する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28436112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海外留学する高校生数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455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高等学校等における国際交流等の状況に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ついて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文部科学省）</a:t>
                      </a:r>
                      <a:endParaRPr kumimoji="1" lang="en-US" altLang="ja-JP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0255646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海外留学する大学生数（大阪府内の大学）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３か月以上の留学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2,952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（うち協定等に基づく留学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2,431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176</a:t>
                      </a:r>
                      <a:r>
                        <a:rPr kumimoji="1" lang="ja-JP" altLang="en-US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（うち協定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等に基づく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留学</a:t>
                      </a:r>
                      <a:endParaRPr kumimoji="1" lang="en-US" altLang="ja-JP" sz="80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123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日本人学生留学状況調査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CN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独立行政法人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日本学生支援機構（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JASSO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7360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64374" y="1508553"/>
            <a:ext cx="6889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64370" y="2023062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15668" y="3499572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4374" y="2990228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64374" y="3924351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64373" y="4455650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64371" y="498694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4371" y="5526652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64369" y="610558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219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3236"/>
              </p:ext>
            </p:extLst>
          </p:nvPr>
        </p:nvGraphicFramePr>
        <p:xfrm>
          <a:off x="100800" y="260648"/>
          <a:ext cx="9000000" cy="635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00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423059768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3633376757"/>
                    </a:ext>
                  </a:extLst>
                </a:gridCol>
                <a:gridCol w="1648480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31098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参考値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24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903921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府内高校生の英語力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CEFR </a:t>
                      </a:r>
                      <a:r>
                        <a:rPr lang="en-US" altLang="ja-JP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A2</a:t>
                      </a:r>
                      <a:r>
                        <a:rPr lang="ja-JP" altLang="en-US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レベル相当以上の英語力を取得または有すると思われる生徒数の</a:t>
                      </a:r>
                      <a:r>
                        <a:rPr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公立高等学校　第３学年）</a:t>
                      </a:r>
                      <a:endParaRPr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43.7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※2019.12.1</a:t>
                      </a:r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48.2%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※2021.12.1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英語教育実施状況調査</a:t>
                      </a:r>
                      <a:endParaRPr lang="en-US" altLang="zh-TW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（文部科学省）</a:t>
                      </a:r>
                      <a:endParaRPr lang="en-US" altLang="zh-TW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825175"/>
                  </a:ext>
                </a:extLst>
              </a:tr>
              <a:tr h="854900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府内在留</a:t>
                      </a: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高度外国</a:t>
                      </a:r>
                      <a:endParaRPr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人材数</a:t>
                      </a:r>
                      <a:endParaRPr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（在留資格別含む）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30,173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585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23,590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※2019.12.31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31,161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684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2,845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24,782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※2020.12.31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30,103</a:t>
                      </a:r>
                      <a:r>
                        <a:rPr kumimoji="1" lang="ja-JP" altLang="en-US" sz="10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749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2,933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23,934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※2021.12.31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32,398</a:t>
                      </a:r>
                      <a:r>
                        <a:rPr kumimoji="1" lang="ja-JP" altLang="en-US" sz="105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,390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25,466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※2022.6.30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在留外国人</a:t>
                      </a: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統計</a:t>
                      </a:r>
                      <a:endParaRPr kumimoji="1"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</a:t>
                      </a:r>
                      <a:r>
                        <a:rPr kumimoji="1" lang="ja-JP" altLang="en-US" sz="1000" u="none" strike="noStrik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別在留資格別在留外国</a:t>
                      </a:r>
                      <a:r>
                        <a:rPr kumimoji="1" lang="ja-JP" altLang="en-US" sz="1000" u="none" strike="noStrik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kumimoji="1" lang="en-US" altLang="ja-JP" sz="1000" u="none" strike="noStrik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法務省）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81774995"/>
                  </a:ext>
                </a:extLst>
              </a:tr>
              <a:tr h="49774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留学生が就職する全国の日本企業等のうち、大阪の企業が占める割合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10.4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000" u="none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10.4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9.2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留学生の日本企業等への就職状況に</a:t>
                      </a: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ついて</a:t>
                      </a:r>
                      <a:endParaRPr kumimoji="1"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zh-CN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出入国在留管理庁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30199759"/>
                  </a:ext>
                </a:extLst>
              </a:tr>
              <a:tr h="49774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府内外国人の</a:t>
                      </a: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</a:t>
                      </a:r>
                      <a:endParaRPr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日本語（</a:t>
                      </a:r>
                      <a:r>
                        <a:rPr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J2</a:t>
                      </a: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取得者数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190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309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BJT</a:t>
                      </a:r>
                      <a:r>
                        <a:rPr kumimoji="1" lang="ja-JP" altLang="en-US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ビジネス日本語能力テスト</a:t>
                      </a:r>
                      <a:endParaRPr kumimoji="1" lang="en-US" altLang="ja-JP" sz="9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（公財）日本漢字能力検定協会）</a:t>
                      </a:r>
                      <a:endParaRPr kumimoji="1" lang="ja-JP" altLang="en-US" sz="9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66686993"/>
                  </a:ext>
                </a:extLst>
              </a:tr>
              <a:tr h="1347851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大阪で働く外国人労働者数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（専門的・技術的分野の在留資格、特定技能、特定活動、技能実習、資格外活動、身分に基づく在留資格の内訳含む）</a:t>
                      </a:r>
                      <a:endParaRPr lang="en-US" altLang="ja-JP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105,379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専門的・技術的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25,816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特定活動 </a:t>
                      </a:r>
                      <a:r>
                        <a:rPr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2,821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技能実習</a:t>
                      </a:r>
                      <a:r>
                        <a:rPr kumimoji="1" lang="ja-JP" altLang="en-US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20,838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31,220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</a:t>
                      </a:r>
                      <a:r>
                        <a:rPr lang="ja-JP" altLang="en-US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lang="en-US" altLang="ja-JP" sz="800" u="none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24,684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2019.10.31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117,596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専門的・技術的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28,768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特定活動 </a:t>
                      </a:r>
                      <a:r>
                        <a:rPr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3,453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技能実習 </a:t>
                      </a:r>
                      <a:r>
                        <a:rPr kumimoji="1" lang="en-US" altLang="ja-JP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23,034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36,589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 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25,750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2020.10.31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111,862</a:t>
                      </a:r>
                      <a:r>
                        <a:rPr kumimoji="1" lang="ja-JP" altLang="en-US" sz="10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・技術的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31,947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特定活動 </a:t>
                      </a:r>
                      <a:r>
                        <a:rPr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4,813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技能実習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21,498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26,943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 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26,661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2021.10.31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124,570</a:t>
                      </a:r>
                      <a:r>
                        <a:rPr kumimoji="1" lang="ja-JP" altLang="en-US" sz="105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専門的・技術的分野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39,649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特定活動 </a:t>
                      </a: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5,670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技能実習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20,641</a:t>
                      </a: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30,875</a:t>
                      </a: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   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27,735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2022.10.31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「外国人雇用状況」の届け出状況に</a:t>
                      </a: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ついて</a:t>
                      </a:r>
                      <a:endParaRPr kumimoji="1"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厚生労働省）</a:t>
                      </a:r>
                      <a:endParaRPr kumimoji="1" lang="ja-JP" altLang="en-US" sz="1000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895530"/>
                  </a:ext>
                </a:extLst>
              </a:tr>
              <a:tr h="836634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大阪で学ぶ留学生数</a:t>
                      </a:r>
                      <a:endParaRPr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（大学・短大、高専・専修等、日本語教育機関の内訳を含む）</a:t>
                      </a:r>
                      <a:endParaRPr kumimoji="1" lang="ja-JP" altLang="en-US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26,257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大学・短大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9,592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高専・専修等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8,742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日本語教育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7,923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2019.5.1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24,361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大学・短大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9,458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高専・専修等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8,774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日本語教育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6,129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2020.5.1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21,783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大学・短大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9,083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高専・専修等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8,777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日本語教育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3,923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2021.5.1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ja-JP" altLang="en-US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外国人留学生在籍状況調査</a:t>
                      </a:r>
                      <a:endParaRPr kumimoji="1" lang="en-US" altLang="ja-JP" sz="95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CN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独立行政法人</a:t>
                      </a:r>
                      <a:r>
                        <a:rPr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日本学生支援機構（</a:t>
                      </a:r>
                      <a:r>
                        <a:rPr lang="en-US" altLang="ja-JP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JASSO</a:t>
                      </a:r>
                      <a:r>
                        <a:rPr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））</a:t>
                      </a:r>
                      <a:endParaRPr kumimoji="1" lang="en-US" altLang="ja-JP" sz="9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66974244"/>
                  </a:ext>
                </a:extLst>
              </a:tr>
              <a:tr h="497749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大阪外国企業誘致センター（</a:t>
                      </a:r>
                      <a:r>
                        <a:rPr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O-BIC</a:t>
                      </a:r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）による外国企業の誘致件数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大阪外国企業誘致センター（</a:t>
                      </a:r>
                      <a:r>
                        <a:rPr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O-BIC</a:t>
                      </a:r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）公表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1227141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57425" y="2316672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57425" y="2920428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57425" y="4914432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8475" y="3443350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06128" y="1506311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57425" y="575487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6128" y="638551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7660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1594</Words>
  <PresentationFormat>画面に合わせる (4:3)</PresentationFormat>
  <Paragraphs>362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2023-01-27T05:57:27Z</cp:lastPrinted>
  <dcterms:modified xsi:type="dcterms:W3CDTF">2023-01-31T06:45:33Z</dcterms:modified>
</cp:coreProperties>
</file>