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339" r:id="rId2"/>
    <p:sldId id="340" r:id="rId3"/>
    <p:sldId id="341" r:id="rId4"/>
    <p:sldId id="337" r:id="rId5"/>
    <p:sldId id="350" r:id="rId6"/>
    <p:sldId id="352" r:id="rId7"/>
    <p:sldId id="342" r:id="rId8"/>
    <p:sldId id="356" r:id="rId9"/>
    <p:sldId id="354" r:id="rId10"/>
  </p:sldIdLst>
  <p:sldSz cx="9906000" cy="6858000" type="A4"/>
  <p:notesSz cx="6797675" cy="99266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66FF"/>
    <a:srgbClr val="FFFF66"/>
    <a:srgbClr val="4F81BD"/>
    <a:srgbClr val="FF9966"/>
    <a:srgbClr val="FF6600"/>
    <a:srgbClr val="FFCC00"/>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41" autoAdjust="0"/>
    <p:restoredTop sz="94414" autoAdjust="0"/>
  </p:normalViewPr>
  <p:slideViewPr>
    <p:cSldViewPr>
      <p:cViewPr varScale="1">
        <p:scale>
          <a:sx n="71" d="100"/>
          <a:sy n="71" d="100"/>
        </p:scale>
        <p:origin x="1518" y="5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2"/>
            <a:ext cx="2946400" cy="496888"/>
          </a:xfrm>
          <a:prstGeom prst="rect">
            <a:avLst/>
          </a:prstGeom>
        </p:spPr>
        <p:txBody>
          <a:bodyPr vert="horz" lIns="91285" tIns="45637" rIns="91285" bIns="4563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95" y="2"/>
            <a:ext cx="2946400" cy="496888"/>
          </a:xfrm>
          <a:prstGeom prst="rect">
            <a:avLst/>
          </a:prstGeom>
        </p:spPr>
        <p:txBody>
          <a:bodyPr vert="horz" lIns="91285" tIns="45637" rIns="91285" bIns="45637" rtlCol="0"/>
          <a:lstStyle>
            <a:lvl1pPr algn="r">
              <a:defRPr sz="1200"/>
            </a:lvl1pPr>
          </a:lstStyle>
          <a:p>
            <a:fld id="{34B1B429-954D-41B5-A09A-A56172F1A47F}" type="datetimeFigureOut">
              <a:rPr kumimoji="1" lang="ja-JP" altLang="en-US" smtClean="0"/>
              <a:t>2023/2/16</a:t>
            </a:fld>
            <a:endParaRPr kumimoji="1" lang="ja-JP" altLang="en-US"/>
          </a:p>
        </p:txBody>
      </p:sp>
      <p:sp>
        <p:nvSpPr>
          <p:cNvPr id="4" name="フッター プレースホルダー 3"/>
          <p:cNvSpPr>
            <a:spLocks noGrp="1"/>
          </p:cNvSpPr>
          <p:nvPr>
            <p:ph type="ftr" sz="quarter" idx="2"/>
          </p:nvPr>
        </p:nvSpPr>
        <p:spPr>
          <a:xfrm>
            <a:off x="8" y="9428168"/>
            <a:ext cx="2946400" cy="496888"/>
          </a:xfrm>
          <a:prstGeom prst="rect">
            <a:avLst/>
          </a:prstGeom>
        </p:spPr>
        <p:txBody>
          <a:bodyPr vert="horz" lIns="91285" tIns="45637" rIns="91285" bIns="4563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95" y="9428168"/>
            <a:ext cx="2946400" cy="496888"/>
          </a:xfrm>
          <a:prstGeom prst="rect">
            <a:avLst/>
          </a:prstGeom>
        </p:spPr>
        <p:txBody>
          <a:bodyPr vert="horz" lIns="91285" tIns="45637" rIns="91285" bIns="45637"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2"/>
            <a:ext cx="2946400" cy="496888"/>
          </a:xfrm>
          <a:prstGeom prst="rect">
            <a:avLst/>
          </a:prstGeom>
        </p:spPr>
        <p:txBody>
          <a:bodyPr vert="horz" lIns="91285" tIns="45637" rIns="91285" bIns="4563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5" y="2"/>
            <a:ext cx="2946400" cy="496888"/>
          </a:xfrm>
          <a:prstGeom prst="rect">
            <a:avLst/>
          </a:prstGeom>
        </p:spPr>
        <p:txBody>
          <a:bodyPr vert="horz" lIns="91285" tIns="45637" rIns="91285" bIns="45637" rtlCol="0"/>
          <a:lstStyle>
            <a:lvl1pPr algn="r">
              <a:defRPr sz="1200"/>
            </a:lvl1pPr>
          </a:lstStyle>
          <a:p>
            <a:fld id="{5B88DDF3-744A-409A-A8FA-7A07472BA875}" type="datetimeFigureOut">
              <a:rPr kumimoji="1" lang="ja-JP" altLang="en-US" smtClean="0"/>
              <a:t>2023/2/16</a:t>
            </a:fld>
            <a:endParaRPr kumimoji="1" lang="ja-JP" altLang="en-US"/>
          </a:p>
        </p:txBody>
      </p:sp>
      <p:sp>
        <p:nvSpPr>
          <p:cNvPr id="4" name="スライド イメージ プレースホルダー 3"/>
          <p:cNvSpPr>
            <a:spLocks noGrp="1" noRot="1" noChangeAspect="1"/>
          </p:cNvSpPr>
          <p:nvPr>
            <p:ph type="sldImg" idx="2"/>
          </p:nvPr>
        </p:nvSpPr>
        <p:spPr>
          <a:xfrm>
            <a:off x="709613" y="744538"/>
            <a:ext cx="5378450" cy="3722687"/>
          </a:xfrm>
          <a:prstGeom prst="rect">
            <a:avLst/>
          </a:prstGeom>
          <a:noFill/>
          <a:ln w="12700">
            <a:solidFill>
              <a:prstClr val="black"/>
            </a:solidFill>
          </a:ln>
        </p:spPr>
        <p:txBody>
          <a:bodyPr vert="horz" lIns="91285" tIns="45637" rIns="91285" bIns="45637" rtlCol="0" anchor="ctr"/>
          <a:lstStyle/>
          <a:p>
            <a:endParaRPr lang="ja-JP" altLang="en-US"/>
          </a:p>
        </p:txBody>
      </p:sp>
      <p:sp>
        <p:nvSpPr>
          <p:cNvPr id="5" name="ノート プレースホルダー 4"/>
          <p:cNvSpPr>
            <a:spLocks noGrp="1"/>
          </p:cNvSpPr>
          <p:nvPr>
            <p:ph type="body" sz="quarter" idx="3"/>
          </p:nvPr>
        </p:nvSpPr>
        <p:spPr>
          <a:xfrm>
            <a:off x="679455" y="4714886"/>
            <a:ext cx="5438776" cy="4467225"/>
          </a:xfrm>
          <a:prstGeom prst="rect">
            <a:avLst/>
          </a:prstGeom>
        </p:spPr>
        <p:txBody>
          <a:bodyPr vert="horz" lIns="91285" tIns="45637" rIns="91285" bIns="456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428168"/>
            <a:ext cx="2946400" cy="496888"/>
          </a:xfrm>
          <a:prstGeom prst="rect">
            <a:avLst/>
          </a:prstGeom>
        </p:spPr>
        <p:txBody>
          <a:bodyPr vert="horz" lIns="91285" tIns="45637" rIns="91285" bIns="456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5" y="9428168"/>
            <a:ext cx="2946400" cy="496888"/>
          </a:xfrm>
          <a:prstGeom prst="rect">
            <a:avLst/>
          </a:prstGeom>
        </p:spPr>
        <p:txBody>
          <a:bodyPr vert="horz" lIns="91285" tIns="45637" rIns="91285" bIns="45637"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1</a:t>
            </a:fld>
            <a:endParaRPr kumimoji="1" lang="ja-JP" altLang="en-US"/>
          </a:p>
        </p:txBody>
      </p:sp>
    </p:spTree>
    <p:extLst>
      <p:ext uri="{BB962C8B-B14F-4D97-AF65-F5344CB8AC3E}">
        <p14:creationId xmlns:p14="http://schemas.microsoft.com/office/powerpoint/2010/main" val="2878554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2</a:t>
            </a:fld>
            <a:endParaRPr kumimoji="1" lang="ja-JP" altLang="en-US"/>
          </a:p>
        </p:txBody>
      </p:sp>
    </p:spTree>
    <p:extLst>
      <p:ext uri="{BB962C8B-B14F-4D97-AF65-F5344CB8AC3E}">
        <p14:creationId xmlns:p14="http://schemas.microsoft.com/office/powerpoint/2010/main" val="3879592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3</a:t>
            </a:fld>
            <a:endParaRPr kumimoji="1" lang="ja-JP" altLang="en-US"/>
          </a:p>
        </p:txBody>
      </p:sp>
    </p:spTree>
    <p:extLst>
      <p:ext uri="{BB962C8B-B14F-4D97-AF65-F5344CB8AC3E}">
        <p14:creationId xmlns:p14="http://schemas.microsoft.com/office/powerpoint/2010/main" val="2061472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4</a:t>
            </a:fld>
            <a:endParaRPr kumimoji="1" lang="ja-JP" altLang="en-US"/>
          </a:p>
        </p:txBody>
      </p:sp>
    </p:spTree>
    <p:extLst>
      <p:ext uri="{BB962C8B-B14F-4D97-AF65-F5344CB8AC3E}">
        <p14:creationId xmlns:p14="http://schemas.microsoft.com/office/powerpoint/2010/main" val="2507411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5</a:t>
            </a:fld>
            <a:endParaRPr kumimoji="1" lang="ja-JP" altLang="en-US"/>
          </a:p>
        </p:txBody>
      </p:sp>
    </p:spTree>
    <p:extLst>
      <p:ext uri="{BB962C8B-B14F-4D97-AF65-F5344CB8AC3E}">
        <p14:creationId xmlns:p14="http://schemas.microsoft.com/office/powerpoint/2010/main" val="69195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6</a:t>
            </a:fld>
            <a:endParaRPr kumimoji="1" lang="ja-JP" altLang="en-US"/>
          </a:p>
        </p:txBody>
      </p:sp>
    </p:spTree>
    <p:extLst>
      <p:ext uri="{BB962C8B-B14F-4D97-AF65-F5344CB8AC3E}">
        <p14:creationId xmlns:p14="http://schemas.microsoft.com/office/powerpoint/2010/main" val="2161684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7</a:t>
            </a:fld>
            <a:endParaRPr kumimoji="1" lang="ja-JP" altLang="en-US"/>
          </a:p>
        </p:txBody>
      </p:sp>
    </p:spTree>
    <p:extLst>
      <p:ext uri="{BB962C8B-B14F-4D97-AF65-F5344CB8AC3E}">
        <p14:creationId xmlns:p14="http://schemas.microsoft.com/office/powerpoint/2010/main" val="1521797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8</a:t>
            </a:fld>
            <a:endParaRPr kumimoji="1" lang="ja-JP" altLang="en-US"/>
          </a:p>
        </p:txBody>
      </p:sp>
    </p:spTree>
    <p:extLst>
      <p:ext uri="{BB962C8B-B14F-4D97-AF65-F5344CB8AC3E}">
        <p14:creationId xmlns:p14="http://schemas.microsoft.com/office/powerpoint/2010/main" val="2873765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9</a:t>
            </a:fld>
            <a:endParaRPr kumimoji="1" lang="ja-JP" altLang="en-US"/>
          </a:p>
        </p:txBody>
      </p:sp>
    </p:spTree>
    <p:extLst>
      <p:ext uri="{BB962C8B-B14F-4D97-AF65-F5344CB8AC3E}">
        <p14:creationId xmlns:p14="http://schemas.microsoft.com/office/powerpoint/2010/main" val="779804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8910C52-D318-4386-8D9C-112AF4547AE1}" type="datetime1">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1E1EB8-6A1C-4762-A278-91EB1EEDCF15}" type="datetime1">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E13A88-C8BC-487C-BEC3-11D2E542635C}" type="datetime1">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00A50D-6E6E-4EF7-9FE3-C391512C385D}" type="datetime1">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BEE7A71-FE7A-41F0-911E-A48D4D233ADC}" type="datetime1">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30478A8-E60D-427B-A485-8E031B9C3B89}" type="datetime1">
              <a:rPr kumimoji="1" lang="ja-JP" altLang="en-US" smtClean="0"/>
              <a:t>2023/2/16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D8FD386-B096-4AEA-BDBA-FCC200C09E63}" type="datetime1">
              <a:rPr kumimoji="1" lang="ja-JP" altLang="en-US" smtClean="0"/>
              <a:t>2023/2/16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15DC03C-8EA8-464C-AED9-0F8E195CE937}" type="datetime1">
              <a:rPr kumimoji="1" lang="ja-JP" altLang="en-US" smtClean="0"/>
              <a:t>2023/2/16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E147013-EFA1-43D8-89C3-2493AE056E56}" type="datetime1">
              <a:rPr kumimoji="1" lang="ja-JP" altLang="en-US" smtClean="0"/>
              <a:t>2023/2/16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C1AF057-0948-4A6D-A1B2-0741D91FC4C9}" type="datetime1">
              <a:rPr kumimoji="1" lang="ja-JP" altLang="en-US" smtClean="0"/>
              <a:t>2023/2/16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B4F025D-477F-4FD7-8E40-C20B47E49C5C}" type="datetime1">
              <a:rPr kumimoji="1" lang="ja-JP" altLang="en-US" smtClean="0"/>
              <a:t>2023/2/16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90EE8CAA-0831-4261-8A0C-4DE40FF405EB}" type="datetime1">
              <a:rPr kumimoji="1" lang="ja-JP" altLang="en-US" smtClean="0"/>
              <a:t>2023/2/16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50000" y="6606000"/>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4855129" y="3877509"/>
            <a:ext cx="5106271" cy="2985433"/>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■スポーツツーリズムの推進</a:t>
            </a:r>
          </a:p>
          <a:p>
            <a:pPr marL="54173">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lang="ja-JP" altLang="en-US" sz="1400" dirty="0">
                <a:latin typeface="Meiryo UI" panose="020B0604030504040204" pitchFamily="50" charset="-128"/>
                <a:ea typeface="Meiryo UI" panose="020B0604030504040204" pitchFamily="50" charset="-128"/>
              </a:rPr>
              <a:t>〇大阪いのち輝く</a:t>
            </a:r>
            <a:r>
              <a:rPr lang="ja-JP" altLang="en-US" sz="1400" dirty="0" smtClean="0">
                <a:latin typeface="Meiryo UI" panose="020B0604030504040204" pitchFamily="50" charset="-128"/>
                <a:ea typeface="Meiryo UI" panose="020B0604030504040204" pitchFamily="50" charset="-128"/>
              </a:rPr>
              <a:t>スポーツプロジェクト</a:t>
            </a:r>
            <a:r>
              <a:rPr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smtClean="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〇スポーツチームと連携した万博機運醸成</a:t>
            </a:r>
            <a:r>
              <a:rPr lang="ja-JP" altLang="en-US" sz="1400" dirty="0" smtClean="0">
                <a:latin typeface="Meiryo UI" panose="020B0604030504040204" pitchFamily="50" charset="-128"/>
                <a:ea typeface="Meiryo UI" panose="020B0604030504040204" pitchFamily="50" charset="-128"/>
              </a:rPr>
              <a:t>事業</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新規</a:t>
            </a:r>
            <a:r>
              <a:rPr lang="en-US" altLang="ja-JP" sz="1400" dirty="0" smtClean="0">
                <a:latin typeface="Meiryo UI" panose="020B0604030504040204" pitchFamily="50" charset="-128"/>
                <a:ea typeface="Meiryo UI" panose="020B0604030504040204" pitchFamily="50" charset="-128"/>
              </a:rPr>
              <a:t>】</a:t>
            </a:r>
            <a:endParaRPr kumimoji="1" lang="en-US" altLang="ja-JP" sz="1400" b="0" i="0" u="non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〇大阪スポーツプロジェクト推進事業</a:t>
            </a:r>
            <a:endParaRPr lang="en-US" altLang="ja-JP" sz="1400" dirty="0">
              <a:latin typeface="Meiryo UI" panose="020B0604030504040204" pitchFamily="50" charset="-128"/>
              <a:ea typeface="Meiryo UI" panose="020B0604030504040204" pitchFamily="50" charset="-128"/>
            </a:endParaRPr>
          </a:p>
          <a:p>
            <a:pPr marL="54173">
              <a:defRPr/>
            </a:pPr>
            <a:r>
              <a:rPr kumimoji="1" lang="ja-JP" altLang="en-US"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　〇大阪マラソン</a:t>
            </a:r>
            <a:r>
              <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2024</a:t>
            </a:r>
            <a:r>
              <a:rPr kumimoji="1" lang="ja-JP" altLang="en-US"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の開催</a:t>
            </a:r>
            <a:endParaRPr kumimoji="1" lang="en-US" altLang="ja-JP" sz="1400" b="0" i="0" u="none" strike="sng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■大阪の成長・発展につながる</a:t>
            </a:r>
            <a:endParaRPr lang="en-US" altLang="ja-JP" sz="1600" b="1"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国内外の高度人材の活躍推進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〇高校生等海外進学支援事業</a:t>
            </a:r>
            <a:r>
              <a:rPr lang="ja-JP" altLang="en-US" sz="1400" dirty="0">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おおさかグローバル塾</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lang="en-US" altLang="ja-JP" sz="1400" noProof="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〇実践的英語体験活動推進事業（グローバル体験プログラム）</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〇外国人留学生就職等支援</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〇英語イノベーション事業</a:t>
            </a:r>
            <a:endParaRPr lang="en-US" altLang="ja-JP" sz="1400" dirty="0">
              <a:latin typeface="Meiryo UI" panose="020B0604030504040204" pitchFamily="50" charset="-128"/>
              <a:ea typeface="Meiryo UI" panose="020B0604030504040204" pitchFamily="50" charset="-128"/>
            </a:endParaRPr>
          </a:p>
          <a:p>
            <a:pPr marL="54173" lvl="0">
              <a:defRPr/>
            </a:pP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5163" y="0"/>
            <a:ext cx="784887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255C209A-1B44-4176-B4A1-9EEF1B7771C5}"/>
              </a:ext>
            </a:extLst>
          </p:cNvPr>
          <p:cNvSpPr/>
          <p:nvPr/>
        </p:nvSpPr>
        <p:spPr>
          <a:xfrm>
            <a:off x="0" y="-2329"/>
            <a:ext cx="9906000" cy="418924"/>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資料５　</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2023</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lang="en-US" altLang="ja-JP"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の主な取組み</a:t>
            </a:r>
          </a:p>
        </p:txBody>
      </p:sp>
      <p:sp>
        <p:nvSpPr>
          <p:cNvPr id="12" name="正方形/長方形 11"/>
          <p:cNvSpPr/>
          <p:nvPr/>
        </p:nvSpPr>
        <p:spPr>
          <a:xfrm>
            <a:off x="200472" y="476672"/>
            <a:ext cx="9521387" cy="523220"/>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いよいよ</a:t>
            </a:r>
            <a:r>
              <a:rPr lang="en-US" altLang="ja-JP" sz="1400" dirty="0">
                <a:solidFill>
                  <a:prstClr val="black"/>
                </a:solidFill>
                <a:latin typeface="Meiryo UI" panose="020B0604030504040204" pitchFamily="50" charset="-128"/>
                <a:ea typeface="Meiryo UI" panose="020B0604030504040204" pitchFamily="50" charset="-128"/>
              </a:rPr>
              <a:t>2</a:t>
            </a:r>
            <a:r>
              <a:rPr lang="ja-JP" altLang="en-US" sz="1400" dirty="0">
                <a:solidFill>
                  <a:prstClr val="black"/>
                </a:solidFill>
                <a:latin typeface="Meiryo UI" panose="020B0604030504040204" pitchFamily="50" charset="-128"/>
                <a:ea typeface="Meiryo UI" panose="020B0604030504040204" pitchFamily="50" charset="-128"/>
              </a:rPr>
              <a:t>年後に迫った</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大阪・関西万博の開催を見据え、万博のインパクトを活かした都市魅力の創造・発信や、安全・安心に滞在できる受入環境整備</a:t>
            </a:r>
            <a:r>
              <a:rPr lang="ja-JP" altLang="en-US" sz="1400" dirty="0">
                <a:solidFill>
                  <a:prstClr val="black"/>
                </a:solidFill>
                <a:latin typeface="Meiryo UI" panose="020B0604030504040204" pitchFamily="50" charset="-128"/>
                <a:ea typeface="Meiryo UI" panose="020B0604030504040204" pitchFamily="50" charset="-128"/>
              </a:rPr>
              <a:t>など</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、大阪都市魅力創造戦略</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に基づく重点取組みをはじめとした各種施策を推進。</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正方形/長方形 14"/>
          <p:cNvSpPr/>
          <p:nvPr/>
        </p:nvSpPr>
        <p:spPr>
          <a:xfrm>
            <a:off x="199705" y="6467500"/>
            <a:ext cx="3804329" cy="276999"/>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詳細は、「（別添）取組み概要」資料を参照</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223576" y="1176595"/>
            <a:ext cx="4917641" cy="2062103"/>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■世界第一級の文化・観光拠点の進化・発信</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年日本国際博覧会の推進</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a:t>
            </a:r>
            <a:r>
              <a:rPr lang="en-US" altLang="ja-JP" sz="1400" dirty="0">
                <a:solidFill>
                  <a:prstClr val="black"/>
                </a:solidFill>
                <a:latin typeface="Meiryo UI" panose="020B0604030504040204" pitchFamily="50" charset="-128"/>
                <a:ea typeface="Meiryo UI" panose="020B0604030504040204" pitchFamily="50" charset="-128"/>
              </a:rPr>
              <a:t>IR</a:t>
            </a:r>
            <a:r>
              <a:rPr lang="ja-JP" altLang="en-US" sz="1400" dirty="0">
                <a:solidFill>
                  <a:prstClr val="black"/>
                </a:solidFill>
                <a:latin typeface="Meiryo UI" panose="020B0604030504040204" pitchFamily="50" charset="-128"/>
                <a:ea typeface="Meiryo UI" panose="020B0604030504040204" pitchFamily="50" charset="-128"/>
              </a:rPr>
              <a:t>の推進</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〇大阪市内の重点エリアの魅力向上</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〇世界遺産百舌鳥・古市古墳群の保存活用</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〇水都大阪</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一部新規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〇万博記念公園の魅力向上</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〇デジタル技術を活用した大阪のにぎわい創出</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p:txBody>
      </p:sp>
      <p:sp>
        <p:nvSpPr>
          <p:cNvPr id="23" name="正方形/長方形 22"/>
          <p:cNvSpPr/>
          <p:nvPr/>
        </p:nvSpPr>
        <p:spPr>
          <a:xfrm>
            <a:off x="197556" y="4437112"/>
            <a:ext cx="4863008" cy="2492990"/>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a:p>
            <a:pPr marL="54173">
              <a:defRPr/>
            </a:pPr>
            <a:r>
              <a:rPr lang="ja-JP" altLang="en-US" sz="1400" dirty="0">
                <a:latin typeface="Meiryo UI" panose="020B0604030504040204" pitchFamily="50" charset="-128"/>
                <a:ea typeface="Meiryo UI" panose="020B0604030504040204" pitchFamily="50" charset="-128"/>
              </a:rPr>
              <a:t>　〇大阪府域等への観光誘客・周遊促進</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〇大阪デスティネーションキャンペーン</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〇万博プラス関西観光推進事業</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〇海外に向けた大阪の魅力発信</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〇外国人旅行者の安全確保</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〇災害時多言語支援　</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〇宿泊施設における受入環境整備</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solidFill>
                  <a:srgbClr val="FF0000"/>
                </a:solidFill>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marL="54173">
              <a:defRPr/>
            </a:pP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4855127" y="1124744"/>
            <a:ext cx="4917643" cy="2739211"/>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戦略的な</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誘致の推進</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lvl="0">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推進に向け</a:t>
            </a:r>
            <a:r>
              <a:rPr lang="ja-JP" altLang="en-US" sz="1400" dirty="0">
                <a:latin typeface="Meiryo UI" panose="020B0604030504040204" pitchFamily="50" charset="-128"/>
                <a:ea typeface="Meiryo UI" panose="020B0604030504040204" pitchFamily="50" charset="-128"/>
              </a:rPr>
              <a:t>た取組み</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一部新規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〇</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G7</a:t>
            </a:r>
            <a:r>
              <a:rPr lang="ja-JP" altLang="en-US" sz="1400" dirty="0">
                <a:latin typeface="Meiryo UI" panose="020B0604030504040204" pitchFamily="50" charset="-128"/>
                <a:ea typeface="Meiryo UI" panose="020B0604030504040204" pitchFamily="50" charset="-128"/>
              </a:rPr>
              <a:t>大阪・堺貿易大臣会合の推進</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〇</a:t>
            </a:r>
            <a:r>
              <a:rPr lang="ja-JP" altLang="en-US" sz="1400" dirty="0">
                <a:latin typeface="Meiryo UI" panose="020B0604030504040204" pitchFamily="50" charset="-128"/>
                <a:ea typeface="Meiryo UI" panose="020B0604030504040204" pitchFamily="50" charset="-128"/>
              </a:rPr>
              <a:t>ツーリズム</a:t>
            </a:r>
            <a:r>
              <a:rPr lang="en-US" altLang="ja-JP" sz="1400" dirty="0">
                <a:latin typeface="Meiryo UI" panose="020B0604030504040204" pitchFamily="50" charset="-128"/>
                <a:ea typeface="Meiryo UI" panose="020B0604030504040204" pitchFamily="50" charset="-128"/>
              </a:rPr>
              <a:t>EXPO</a:t>
            </a:r>
            <a:r>
              <a:rPr lang="ja-JP" altLang="en-US" sz="1400" dirty="0">
                <a:latin typeface="Meiryo UI" panose="020B0604030504040204" pitchFamily="50" charset="-128"/>
                <a:ea typeface="Meiryo UI" panose="020B0604030504040204" pitchFamily="50" charset="-128"/>
              </a:rPr>
              <a:t>ジャパン</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開催支援</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lvl="0">
              <a:defRPr/>
            </a:pPr>
            <a:r>
              <a:rPr lang="ja-JP" altLang="en-US" sz="1400" dirty="0">
                <a:latin typeface="Meiryo UI" panose="020B0604030504040204" pitchFamily="50" charset="-128"/>
                <a:ea typeface="Meiryo UI" panose="020B0604030504040204" pitchFamily="50" charset="-128"/>
              </a:rPr>
              <a:t>　〇インテックス大阪の改修</a:t>
            </a:r>
            <a:endParaRPr lang="en-US" altLang="ja-JP" sz="1400" dirty="0">
              <a:latin typeface="Meiryo UI" panose="020B0604030504040204" pitchFamily="50" charset="-128"/>
              <a:ea typeface="Meiryo UI" panose="020B0604030504040204" pitchFamily="50" charset="-128"/>
            </a:endParaRPr>
          </a:p>
          <a:p>
            <a:pPr marL="54173" lvl="0">
              <a:defRPr/>
            </a:pPr>
            <a:r>
              <a:rPr lang="ja-JP" altLang="en-US" sz="1400" dirty="0">
                <a:latin typeface="Meiryo UI" panose="020B0604030504040204" pitchFamily="50" charset="-128"/>
                <a:ea typeface="Meiryo UI" panose="020B0604030504040204" pitchFamily="50" charset="-128"/>
              </a:rPr>
              <a:t>　〇大阪府立国際会議場の改修</a:t>
            </a:r>
            <a:endParaRPr lang="en-US" altLang="ja-JP" sz="1400" dirty="0">
              <a:latin typeface="Meiryo UI" panose="020B0604030504040204" pitchFamily="50" charset="-128"/>
              <a:ea typeface="Meiryo UI" panose="020B0604030504040204" pitchFamily="50" charset="-128"/>
            </a:endParaRPr>
          </a:p>
          <a:p>
            <a:pPr marL="54173" lvl="0">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endPar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■文化・芸術を通じた都市ブランドの形成</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latin typeface="Meiryo UI" panose="020B0604030504040204" pitchFamily="50" charset="-128"/>
                <a:ea typeface="Meiryo UI" panose="020B0604030504040204" pitchFamily="50" charset="-128"/>
              </a:rPr>
              <a:t>　〇</a:t>
            </a:r>
            <a:r>
              <a:rPr lang="zh-TW" altLang="en-US" sz="1400" dirty="0">
                <a:latin typeface="Meiryo UI" panose="020B0604030504040204" pitchFamily="50" charset="-128"/>
                <a:ea typeface="Meiryo UI" panose="020B0604030504040204" pitchFamily="50" charset="-128"/>
              </a:rPr>
              <a:t>文化芸術</a:t>
            </a:r>
            <a:r>
              <a:rPr lang="ja-JP" altLang="en-US" sz="1400" dirty="0">
                <a:latin typeface="Meiryo UI" panose="020B0604030504040204" pitchFamily="50" charset="-128"/>
                <a:ea typeface="Meiryo UI" panose="020B0604030504040204" pitchFamily="50" charset="-128"/>
              </a:rPr>
              <a:t>活動への支援</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〇</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文化芸術活動の活性化・魅力</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発信</a:t>
            </a:r>
            <a:r>
              <a:rPr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lvl="0">
              <a:defRPr/>
            </a:pPr>
            <a:r>
              <a:rPr lang="ja-JP" altLang="en-US" sz="1400" dirty="0">
                <a:latin typeface="Meiryo UI" panose="020B0604030504040204" pitchFamily="50" charset="-128"/>
                <a:ea typeface="Meiryo UI" panose="020B0604030504040204" pitchFamily="50" charset="-128"/>
              </a:rPr>
              <a:t>　〇大阪府</a:t>
            </a:r>
            <a:r>
              <a:rPr lang="en-US" altLang="ja-JP" sz="1400" dirty="0">
                <a:latin typeface="Meiryo UI" panose="020B0604030504040204" pitchFamily="50" charset="-128"/>
                <a:ea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rPr>
              <a:t>世紀美術コレクション魅力発信事業</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〇</a:t>
            </a:r>
            <a:r>
              <a:rPr lang="ja-JP" altLang="en-US" sz="1400" noProof="0" dirty="0">
                <a:latin typeface="Meiryo UI" panose="020B0604030504040204" pitchFamily="50" charset="-128"/>
                <a:ea typeface="Meiryo UI" panose="020B0604030504040204" pitchFamily="50" charset="-128"/>
              </a:rPr>
              <a:t>芸術文化による大阪の魅力向上</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765F155-2CE9-4D92-ACFE-7182E7668ACC}" type="slidenum">
              <a:rPr kumimoji="1" lang="ja-JP" altLang="en-US" smtClean="0"/>
              <a:t>1</a:t>
            </a:fld>
            <a:endParaRPr kumimoji="1" lang="ja-JP" altLang="en-US" dirty="0"/>
          </a:p>
        </p:txBody>
      </p:sp>
      <p:sp>
        <p:nvSpPr>
          <p:cNvPr id="11" name="正方形/長方形 10"/>
          <p:cNvSpPr/>
          <p:nvPr/>
        </p:nvSpPr>
        <p:spPr>
          <a:xfrm>
            <a:off x="223576" y="3100198"/>
            <a:ext cx="4778392" cy="1200329"/>
          </a:xfrm>
          <a:prstGeom prst="rect">
            <a:avLst/>
          </a:prstGeom>
        </p:spPr>
        <p:txBody>
          <a:bodyPr wrap="square">
            <a:spAutoFit/>
          </a:bodyPr>
          <a:lstStyle/>
          <a:p>
            <a:pPr marL="54173" lvl="0">
              <a:defRPr/>
            </a:pPr>
            <a:r>
              <a:rPr lang="ja-JP" altLang="en-US" sz="1600" b="1" dirty="0">
                <a:solidFill>
                  <a:prstClr val="black"/>
                </a:solidFill>
                <a:latin typeface="Meiryo UI" panose="020B0604030504040204" pitchFamily="50" charset="-128"/>
                <a:ea typeface="Meiryo UI" panose="020B0604030504040204" pitchFamily="50" charset="-128"/>
              </a:rPr>
              <a:t>■大阪の強みを生かした魅力創出・発信</a:t>
            </a:r>
            <a:endParaRPr lang="en-US" altLang="ja-JP" sz="1600" b="1" dirty="0">
              <a:solidFill>
                <a:prstClr val="black"/>
              </a:solidFill>
              <a:latin typeface="Meiryo UI" panose="020B0604030504040204" pitchFamily="50" charset="-128"/>
              <a:ea typeface="Meiryo UI" panose="020B0604030504040204" pitchFamily="50" charset="-128"/>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〇大阪の食の魅力の発信</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a:t>
            </a:r>
            <a:r>
              <a:rPr lang="ja-JP" altLang="en-US" sz="1400" dirty="0">
                <a:solidFill>
                  <a:prstClr val="black"/>
                </a:solidFill>
                <a:latin typeface="Meiryo UI" panose="020B0604030504040204" pitchFamily="50" charset="-128"/>
                <a:ea typeface="Meiryo UI" panose="020B0604030504040204" pitchFamily="50" charset="-128"/>
              </a:rPr>
              <a:t>国内外の人々を惹きつけるキラーコンテンツの創出</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〇大阪・光の饗宴</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〇大阪観光局の取組み</a:t>
            </a:r>
            <a:endParaRPr lang="en-US" altLang="ja-JP" sz="14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049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114536" y="5256000"/>
            <a:ext cx="4248000" cy="1528624"/>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洲において、大阪・関西の持続的な経済成長のエンジンとなる世界最高水準の成長型ＩＲの実現をめざし、開業に向けた取組みを進めていく。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a:lnSpc>
                <a:spcPts val="1400"/>
              </a:lnSpc>
              <a:defRPr/>
            </a:pPr>
            <a:endParaRPr lang="en-US" altLang="ja-JP" sz="1000" dirty="0">
              <a:latin typeface="Meiryo UI" panose="020B0604030504040204" pitchFamily="50" charset="-128"/>
              <a:ea typeface="Meiryo UI" panose="020B0604030504040204" pitchFamily="50" charset="-128"/>
            </a:endParaRPr>
          </a:p>
          <a:p>
            <a:pPr marL="252000" lvl="0" indent="-171450" defTabSz="742950">
              <a:lnSpc>
                <a:spcPts val="1400"/>
              </a:lnSpc>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　春～夏頃　工事の発注及び着手</a:t>
            </a:r>
            <a:r>
              <a:rPr lang="en-US" altLang="ja-JP" sz="1000" dirty="0" smtClean="0">
                <a:latin typeface="Meiryo UI" panose="020B0604030504040204" pitchFamily="50" charset="-128"/>
                <a:ea typeface="Meiryo UI" panose="020B0604030504040204" pitchFamily="50" charset="-128"/>
              </a:rPr>
              <a:t>※</a:t>
            </a:r>
            <a:endParaRPr lang="en-US" altLang="ja-JP" sz="1000" strike="dblStrike" dirty="0" smtClean="0">
              <a:solidFill>
                <a:srgbClr val="FF0000"/>
              </a:solidFill>
              <a:latin typeface="Meiryo UI" panose="020B0604030504040204" pitchFamily="50" charset="-128"/>
              <a:ea typeface="Meiryo UI" panose="020B0604030504040204" pitchFamily="50" charset="-128"/>
            </a:endParaRPr>
          </a:p>
          <a:p>
            <a:pPr marL="252000" lvl="0" indent="-171450" defTabSz="742950">
              <a:lnSpc>
                <a:spcPts val="1400"/>
              </a:lnSpc>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rPr>
              <a:t>2029</a:t>
            </a:r>
            <a:r>
              <a:rPr lang="ja-JP" altLang="en-US" sz="1000" dirty="0">
                <a:latin typeface="Meiryo UI" panose="020B0604030504040204" pitchFamily="50" charset="-128"/>
                <a:ea typeface="Meiryo UI" panose="020B0604030504040204" pitchFamily="50" charset="-128"/>
              </a:rPr>
              <a:t>年　秋～冬頃　ＩＲ施設の開業</a:t>
            </a:r>
            <a:r>
              <a:rPr lang="en-US" altLang="ja-JP" sz="1000" dirty="0" smtClean="0">
                <a:latin typeface="Meiryo UI" panose="020B0604030504040204" pitchFamily="50" charset="-128"/>
                <a:ea typeface="Meiryo UI" panose="020B0604030504040204" pitchFamily="50" charset="-128"/>
              </a:rPr>
              <a:t>※</a:t>
            </a:r>
            <a:endParaRPr lang="en-US" altLang="ja-JP" sz="1000" strike="dblStrike" dirty="0" smtClean="0">
              <a:solidFill>
                <a:srgbClr val="FF0000"/>
              </a:solidFill>
              <a:latin typeface="Meiryo UI" panose="020B0604030504040204" pitchFamily="50" charset="-128"/>
              <a:ea typeface="Meiryo UI" panose="020B0604030504040204" pitchFamily="50" charset="-128"/>
            </a:endParaRPr>
          </a:p>
          <a:p>
            <a:pPr marL="80550" lvl="0" defTabSz="742950">
              <a:lnSpc>
                <a:spcPts val="1400"/>
              </a:lnSpc>
              <a:defRPr/>
            </a:pP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工程が最も早く進捗した場合の想定</a:t>
            </a:r>
            <a:endParaRPr lang="en-US" altLang="ja-JP" sz="1000" dirty="0">
              <a:latin typeface="Meiryo UI" panose="020B0604030504040204" pitchFamily="50" charset="-128"/>
              <a:ea typeface="Meiryo UI" panose="020B0604030504040204" pitchFamily="50" charset="-128"/>
            </a:endParaRPr>
          </a:p>
          <a:p>
            <a:pPr lvl="0" defTabSz="742950">
              <a:lnSpc>
                <a:spcPts val="1400"/>
              </a:lnSpc>
              <a:defRPr/>
            </a:pPr>
            <a:endParaRPr lang="en-US" altLang="ja-JP" sz="10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4500000" y="5255998"/>
            <a:ext cx="5220000" cy="1530000"/>
          </a:xfrm>
          <a:prstGeom prst="rect">
            <a:avLst/>
          </a:prstGeom>
          <a:solidFill>
            <a:schemeClr val="bg1"/>
          </a:solidFill>
          <a:ln w="9525">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世界</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遺産「百舌鳥・古市古墳群」について、「世界遺産条約」に基づく義務を果たすため、資産の保存・活用の取組みや資産の価値と魅力を発信する取組みを、大阪府、堺市、羽曳野市、藤井寺市が一体となり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lvl="0" indent="-171450" defTabSz="742950" fontAlgn="ctr">
              <a:lnSpc>
                <a:spcPts val="1200"/>
              </a:lnSpc>
              <a:buFont typeface="Meiryo UI" panose="020B0604030504040204" pitchFamily="50" charset="-128"/>
              <a:buChar char="○"/>
              <a:defRP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魅力</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発信の取組み（デジタルメディア活用事業</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defTabSz="742950" fontAlgn="ctr">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海外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メディアを活用した記事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制作</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及び</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広告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配信</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サイト内、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YouTube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等）を実施　</a:t>
            </a:r>
            <a:endParaRPr lang="en-US" altLang="ja-JP" sz="1000" strike="dblStrike" dirty="0" smtClean="0">
              <a:latin typeface="Meiryo UI" panose="020B0604030504040204" pitchFamily="50" charset="-128"/>
              <a:ea typeface="Meiryo UI" panose="020B0604030504040204" pitchFamily="50" charset="-128"/>
              <a:cs typeface="Meiryo UI" panose="020B0604030504040204" pitchFamily="50" charset="-128"/>
            </a:endParaRPr>
          </a:p>
          <a:p>
            <a:pPr marL="396000" indent="-171450" defTabSz="742950" fontAlgn="ctr">
              <a:lnSpc>
                <a:spcPts val="1200"/>
              </a:lnSpc>
              <a:buFont typeface="Arial" panose="020B0604020202020204" pitchFamily="34" charset="0"/>
              <a:buChar char="•"/>
              <a:defRP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年夏～</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秋頃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記事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制作</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96000" lvl="0" indent="-171450" defTabSz="742950" fontAlgn="ctr">
              <a:lnSpc>
                <a:spcPts val="1200"/>
              </a:lnSpc>
              <a:buFont typeface="Arial" panose="020B0604020202020204" pitchFamily="34" charset="0"/>
              <a:buChar char="•"/>
              <a:defRP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冬頃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広告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配信予定　　　　　　　　　　　　　　</a:t>
            </a:r>
            <a:endParaRPr lang="ja-JP" altLang="en-US" sz="1000"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114536" y="1080000"/>
            <a:ext cx="4248290" cy="3852000"/>
          </a:xfrm>
          <a:prstGeom prst="rect">
            <a:avLst/>
          </a:prstGeom>
          <a:solidFill>
            <a:schemeClr val="bg1"/>
          </a:solidFill>
          <a:ln w="6350">
            <a:solidFill>
              <a:schemeClr val="tx1">
                <a:lumMod val="50000"/>
                <a:lumOff val="50000"/>
              </a:schemeClr>
            </a:solidFill>
          </a:ln>
        </p:spPr>
        <p:txBody>
          <a:bodyPr wrap="square" rIns="72000" rtlCol="0" anchor="ctr" anchorCtr="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年日本国際博覧会（大阪・関西万博）の成功に向け、地元自治体として担うべき開催準備等を推進する。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会場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整備・交通アクセスに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おいて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万博の成功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に向け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、引き続き国や関係</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機関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と調整を行う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大阪ヘルスケアパビリオンの建築について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は</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年４月に着工し、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月末の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完工をめざし建築工事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を進める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。運営及び行催事については計画策定を行う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・市民一人ひとりに向けた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活動や万博への理解促進、興味関心を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示す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取り組みを推進するとともに、「万博の桜」への呼びかけ、</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ツールの配布</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などに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よって、機運醸成を図る。また、国や博覧会協会、その他関係機関とも</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連携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し、各主体が有するツールやネットワーク等を活用して府内外に向けた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機運醸成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を進めていく</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・関西万博に、多くの府民・市民等が参加できるよう、ボランティアの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受入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準備等を実施し、参加者の募集を開始する。また、大阪の魅力の発信</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等に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つながるよう、万博の会期中に会場内で行われる催事への参加について</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及び調査を行う。</a:t>
            </a:r>
            <a:endParaRPr lang="en-US" altLang="ja-JP" sz="10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1592B460-9A68-48E4-B2F9-36DEBD6F8E95}"/>
              </a:ext>
            </a:extLst>
          </p:cNvPr>
          <p:cNvSpPr txBox="1"/>
          <p:nvPr/>
        </p:nvSpPr>
        <p:spPr>
          <a:xfrm>
            <a:off x="4500000" y="1079999"/>
            <a:ext cx="5219128" cy="385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の魅力向上に向けて、大阪市内の重点エリアの魅力向上、発信の各種取組を推進する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endParaRPr lang="en-US" altLang="ja-JP" sz="1000" dirty="0" smtClean="0">
              <a:latin typeface="Meiryo UI" panose="020B0604030504040204" pitchFamily="50" charset="-128"/>
              <a:ea typeface="Meiryo UI" panose="020B0604030504040204" pitchFamily="50" charset="-128"/>
            </a:endParaRPr>
          </a:p>
          <a:p>
            <a:pPr lvl="0">
              <a:lnSpc>
                <a:spcPts val="1200"/>
              </a:lnSpc>
            </a:pP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①大阪城・大手前・森之宮地区］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豊臣期石垣公開事業</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694,049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smtClean="0">
                <a:latin typeface="Meiryo UI" panose="020B0604030504040204" pitchFamily="50" charset="-128"/>
                <a:ea typeface="Meiryo UI" panose="020B0604030504040204" pitchFamily="50" charset="-128"/>
              </a:rPr>
              <a:t>　初代</a:t>
            </a:r>
            <a:r>
              <a:rPr lang="ja-JP" altLang="en-US" sz="1000" dirty="0">
                <a:latin typeface="Meiryo UI" panose="020B0604030504040204" pitchFamily="50" charset="-128"/>
                <a:ea typeface="Meiryo UI" panose="020B0604030504040204" pitchFamily="50" charset="-128"/>
              </a:rPr>
              <a:t>大坂城の石垣を掘り起こし、公開施設の整備、特別史跡大坂城跡保存管理計画の</a:t>
            </a:r>
            <a:r>
              <a:rPr lang="ja-JP" altLang="en-US" sz="1000" dirty="0" smtClean="0">
                <a:latin typeface="Meiryo UI" panose="020B0604030504040204" pitchFamily="50" charset="-128"/>
                <a:ea typeface="Meiryo UI" panose="020B0604030504040204" pitchFamily="50" charset="-128"/>
              </a:rPr>
              <a:t>推進</a:t>
            </a:r>
            <a:r>
              <a:rPr lang="ja-JP" altLang="en-US" sz="1000" dirty="0">
                <a:latin typeface="Meiryo UI" panose="020B0604030504040204" pitchFamily="50" charset="-128"/>
                <a:ea typeface="Meiryo UI" panose="020B0604030504040204" pitchFamily="50" charset="-128"/>
              </a:rPr>
              <a:t>、文化財の整備・活用を行う。</a:t>
            </a:r>
            <a:endParaRPr lang="en-US" altLang="ja-JP" sz="1000" dirty="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marL="432000">
              <a:lnSpc>
                <a:spcPts val="1200"/>
              </a:lnSpc>
            </a:pPr>
            <a:r>
              <a:rPr lang="ja-JP" altLang="en-US" sz="1000" dirty="0" smtClean="0">
                <a:latin typeface="Meiryo UI" panose="020B0604030504040204" pitchFamily="50" charset="-128"/>
                <a:ea typeface="Meiryo UI" panose="020B0604030504040204" pitchFamily="50" charset="-128"/>
              </a:rPr>
              <a:t>施設</a:t>
            </a:r>
            <a:r>
              <a:rPr lang="ja-JP" altLang="en-US" sz="1000" dirty="0">
                <a:latin typeface="Meiryo UI" panose="020B0604030504040204" pitchFamily="50" charset="-128"/>
                <a:ea typeface="Meiryo UI" panose="020B0604030504040204" pitchFamily="50" charset="-128"/>
              </a:rPr>
              <a:t>整備工事、斜面復旧工事、施設展示製作、遺構モニタリング、豊臣石垣保存公開 </a:t>
            </a:r>
            <a:r>
              <a:rPr lang="ja-JP" altLang="en-US" sz="1000" dirty="0" smtClean="0">
                <a:latin typeface="Meiryo UI" panose="020B0604030504040204" pitchFamily="50" charset="-128"/>
                <a:ea typeface="Meiryo UI" panose="020B0604030504040204" pitchFamily="50" charset="-128"/>
              </a:rPr>
              <a:t>検討会議</a:t>
            </a:r>
            <a:endParaRPr lang="en-US" altLang="ja-JP" sz="1000" dirty="0" smtClean="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年秋の施設オープンをめざす</a:t>
            </a: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難波宮跡公園の整備</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226,119</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smtClean="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 ※R</a:t>
            </a:r>
            <a:r>
              <a:rPr lang="ja-JP" altLang="en-US" sz="1000" dirty="0">
                <a:latin typeface="Meiryo UI" panose="020B0604030504040204" pitchFamily="50" charset="-128"/>
                <a:ea typeface="Meiryo UI" panose="020B0604030504040204" pitchFamily="50" charset="-128"/>
              </a:rPr>
              <a:t>４年度からの繰越予定含む</a:t>
            </a:r>
            <a:endParaRPr lang="en-US" altLang="ja-JP" sz="1000" dirty="0">
              <a:latin typeface="Meiryo UI" panose="020B0604030504040204" pitchFamily="50" charset="-128"/>
              <a:ea typeface="Meiryo UI" panose="020B0604030504040204" pitchFamily="50" charset="-128"/>
            </a:endParaRPr>
          </a:p>
          <a:p>
            <a:pPr marL="288000" lvl="0">
              <a:lnSpc>
                <a:spcPts val="1300"/>
              </a:lnSpc>
            </a:pP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年大阪・関西万博開催に向け、「史跡難波宮跡附法円坂遺跡整備基本計画」に</a:t>
            </a:r>
            <a:r>
              <a:rPr lang="ja-JP" altLang="en-US" sz="1000" dirty="0" smtClean="0">
                <a:latin typeface="Meiryo UI" panose="020B0604030504040204" pitchFamily="50" charset="-128"/>
                <a:ea typeface="Meiryo UI" panose="020B0604030504040204" pitchFamily="50" charset="-128"/>
              </a:rPr>
              <a:t>示された</a:t>
            </a:r>
            <a:r>
              <a:rPr lang="ja-JP" altLang="en-US" sz="1000" dirty="0">
                <a:latin typeface="Meiryo UI" panose="020B0604030504040204" pitchFamily="50" charset="-128"/>
                <a:ea typeface="Meiryo UI" panose="020B0604030504040204" pitchFamily="50" charset="-128"/>
              </a:rPr>
              <a:t>短期計画の早期実現をめざす</a:t>
            </a:r>
            <a:r>
              <a:rPr lang="ja-JP" altLang="en-US" sz="1000" dirty="0" smtClean="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432000" lvl="0" indent="-171450">
              <a:lnSpc>
                <a:spcPts val="13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事業者により公園整備に</a:t>
            </a:r>
            <a:r>
              <a:rPr lang="ja-JP" altLang="en-US" sz="1000" dirty="0" smtClean="0">
                <a:latin typeface="Meiryo UI" panose="020B0604030504040204" pitchFamily="50" charset="-128"/>
                <a:ea typeface="Meiryo UI" panose="020B0604030504040204" pitchFamily="50" charset="-128"/>
              </a:rPr>
              <a:t>着手</a:t>
            </a:r>
            <a:endParaRPr lang="en-US" altLang="ja-JP" sz="1000" dirty="0">
              <a:latin typeface="Meiryo UI" panose="020B0604030504040204" pitchFamily="50" charset="-128"/>
              <a:ea typeface="Meiryo UI" panose="020B0604030504040204" pitchFamily="50" charset="-128"/>
            </a:endParaRPr>
          </a:p>
          <a:p>
            <a:pPr marL="432000" lvl="0" indent="-171450">
              <a:lnSpc>
                <a:spcPts val="13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a:t>
            </a:r>
            <a:r>
              <a:rPr lang="ja-JP" altLang="en-US" sz="1000" dirty="0" smtClean="0">
                <a:latin typeface="Meiryo UI" panose="020B0604030504040204" pitchFamily="50" charset="-128"/>
                <a:ea typeface="Meiryo UI" panose="020B0604030504040204" pitchFamily="50" charset="-128"/>
              </a:rPr>
              <a:t>北部</a:t>
            </a:r>
            <a:r>
              <a:rPr lang="ja-JP" altLang="en-US" sz="1000" dirty="0">
                <a:latin typeface="Meiryo UI" panose="020B0604030504040204" pitchFamily="50" charset="-128"/>
                <a:ea typeface="Meiryo UI" panose="020B0604030504040204" pitchFamily="50" charset="-128"/>
              </a:rPr>
              <a:t>ブロック公園完成予定 </a:t>
            </a:r>
            <a:endParaRPr lang="en-US" altLang="ja-JP" sz="1000" dirty="0" smtClean="0">
              <a:latin typeface="Meiryo UI" panose="020B0604030504040204" pitchFamily="50" charset="-128"/>
              <a:ea typeface="Meiryo UI" panose="020B0604030504040204" pitchFamily="50" charset="-128"/>
            </a:endParaRPr>
          </a:p>
          <a:p>
            <a:pPr>
              <a:lnSpc>
                <a:spcPts val="1200"/>
              </a:lnSpc>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［②御堂筋地区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zh-TW" altLang="en-US" sz="1000" u="sng" dirty="0">
                <a:latin typeface="Meiryo UI" panose="020B0604030504040204" pitchFamily="50" charset="-128"/>
                <a:ea typeface="Meiryo UI" panose="020B0604030504040204" pitchFamily="50" charset="-128"/>
              </a:rPr>
              <a:t>御堂筋活性化</a:t>
            </a:r>
            <a:r>
              <a:rPr lang="zh-TW" altLang="en-US" sz="1000" u="sng" dirty="0" smtClean="0">
                <a:latin typeface="Meiryo UI" panose="020B0604030504040204" pitchFamily="50" charset="-128"/>
                <a:ea typeface="Meiryo UI" panose="020B0604030504040204" pitchFamily="50" charset="-128"/>
              </a:rPr>
              <a:t>事業</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458,000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smtClean="0">
                <a:latin typeface="Meiryo UI" panose="020B0604030504040204" pitchFamily="50" charset="-128"/>
                <a:ea typeface="Meiryo UI" panose="020B0604030504040204" pitchFamily="50" charset="-128"/>
              </a:rPr>
              <a:t>　御堂筋</a:t>
            </a:r>
            <a:r>
              <a:rPr lang="ja-JP" altLang="en-US" sz="1000" dirty="0">
                <a:latin typeface="Meiryo UI" panose="020B0604030504040204" pitchFamily="50" charset="-128"/>
                <a:ea typeface="Meiryo UI" panose="020B0604030504040204" pitchFamily="50" charset="-128"/>
              </a:rPr>
              <a:t>の賑わい創出、憩いや交流など都市魅力の向上や活性化につながる取組みを行う</a:t>
            </a:r>
            <a:r>
              <a:rPr lang="ja-JP" altLang="en-US" sz="1000" dirty="0" smtClean="0">
                <a:latin typeface="Meiryo UI" panose="020B0604030504040204" pitchFamily="50" charset="-128"/>
                <a:ea typeface="Meiryo UI" panose="020B0604030504040204" pitchFamily="50" charset="-128"/>
              </a:rPr>
              <a:t>。</a:t>
            </a:r>
            <a:endParaRPr lang="en-US" altLang="zh-TW" sz="1000" dirty="0" smtClean="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公民連携による取組みの</a:t>
            </a:r>
            <a:r>
              <a:rPr lang="ja-JP" altLang="en-US" sz="1000" dirty="0" smtClean="0">
                <a:latin typeface="Meiryo UI" panose="020B0604030504040204" pitchFamily="50" charset="-128"/>
                <a:ea typeface="Meiryo UI" panose="020B0604030504040204" pitchFamily="50" charset="-128"/>
              </a:rPr>
              <a:t>推進</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御堂筋の空間</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再編</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1,904,000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車中心から人中心の道路空間」</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へと、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道路空間再編（側道歩行者空間化）を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rPr>
              <a:t>年度　 長堀通から道頓堀川区間の歩行者空間整備を実施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115200" y="828000"/>
            <a:ext cx="4247626"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年日本国際博覧会</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13,775,749</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14536" y="5022000"/>
            <a:ext cx="4248000"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115,524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6" name="テキスト ボックス 35"/>
          <p:cNvSpPr txBox="1"/>
          <p:nvPr/>
        </p:nvSpPr>
        <p:spPr>
          <a:xfrm>
            <a:off x="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7" name="テキスト ボックス 26">
            <a:extLst>
              <a:ext uri="{FF2B5EF4-FFF2-40B4-BE49-F238E27FC236}">
                <a16:creationId xmlns:a16="http://schemas.microsoft.com/office/drawing/2014/main" id="{3E4B5F16-6E24-465C-89B6-7B7C59B49006}"/>
              </a:ext>
            </a:extLst>
          </p:cNvPr>
          <p:cNvSpPr txBox="1"/>
          <p:nvPr/>
        </p:nvSpPr>
        <p:spPr>
          <a:xfrm>
            <a:off x="4500000" y="828000"/>
            <a:ext cx="5219128"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大阪市内の重点エリアの魅力向上　</a:t>
            </a:r>
          </a:p>
        </p:txBody>
      </p:sp>
      <p:grpSp>
        <p:nvGrpSpPr>
          <p:cNvPr id="24" name="グループ化 23"/>
          <p:cNvGrpSpPr/>
          <p:nvPr/>
        </p:nvGrpSpPr>
        <p:grpSpPr>
          <a:xfrm>
            <a:off x="1928664" y="852721"/>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3" name="楕円 3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2</a:t>
            </a:fld>
            <a:endParaRPr kumimoji="1" lang="ja-JP" altLang="en-US" dirty="0"/>
          </a:p>
        </p:txBody>
      </p:sp>
      <p:sp>
        <p:nvSpPr>
          <p:cNvPr id="50" name="テキスト ボックス 49"/>
          <p:cNvSpPr txBox="1"/>
          <p:nvPr/>
        </p:nvSpPr>
        <p:spPr>
          <a:xfrm>
            <a:off x="4500000" y="5020576"/>
            <a:ext cx="5220000"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世界遺産百舌鳥・古市古墳群の保存活用</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13,</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015</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51" name="楕円 50"/>
          <p:cNvSpPr/>
          <p:nvPr/>
        </p:nvSpPr>
        <p:spPr>
          <a:xfrm>
            <a:off x="7292365" y="504000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42" name="グループ化 41"/>
          <p:cNvGrpSpPr/>
          <p:nvPr/>
        </p:nvGrpSpPr>
        <p:grpSpPr>
          <a:xfrm>
            <a:off x="632520" y="5026203"/>
            <a:ext cx="792000" cy="216000"/>
            <a:chOff x="-1807864" y="2317564"/>
            <a:chExt cx="792000" cy="216000"/>
          </a:xfrm>
        </p:grpSpPr>
        <p:sp>
          <p:nvSpPr>
            <p:cNvPr id="43" name="楕円 42"/>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4" name="楕円 43"/>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5" name="グループ化 44"/>
          <p:cNvGrpSpPr/>
          <p:nvPr/>
        </p:nvGrpSpPr>
        <p:grpSpPr>
          <a:xfrm>
            <a:off x="6500365" y="853200"/>
            <a:ext cx="792000" cy="216000"/>
            <a:chOff x="-1807864" y="2317564"/>
            <a:chExt cx="792000" cy="216000"/>
          </a:xfrm>
        </p:grpSpPr>
        <p:sp>
          <p:nvSpPr>
            <p:cNvPr id="46" name="楕円 45"/>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7" name="楕円 4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Tree>
    <p:extLst>
      <p:ext uri="{BB962C8B-B14F-4D97-AF65-F5344CB8AC3E}">
        <p14:creationId xmlns:p14="http://schemas.microsoft.com/office/powerpoint/2010/main" val="253201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a:extLst>
              <a:ext uri="{FF2B5EF4-FFF2-40B4-BE49-F238E27FC236}">
                <a16:creationId xmlns:a16="http://schemas.microsoft.com/office/drawing/2014/main" id="{31E3930B-2D69-46C7-855F-593F41DA25F5}"/>
              </a:ext>
            </a:extLst>
          </p:cNvPr>
          <p:cNvSpPr txBox="1"/>
          <p:nvPr/>
        </p:nvSpPr>
        <p:spPr>
          <a:xfrm>
            <a:off x="5112000" y="3879046"/>
            <a:ext cx="4734000" cy="2844000"/>
          </a:xfrm>
          <a:prstGeom prst="rect">
            <a:avLst/>
          </a:prstGeom>
          <a:solidFill>
            <a:schemeClr val="bg1"/>
          </a:solidFill>
          <a:ln w="6350">
            <a:solidFill>
              <a:schemeClr val="tx1">
                <a:lumMod val="50000"/>
                <a:lumOff val="50000"/>
              </a:schemeClr>
            </a:solidFill>
          </a:ln>
        </p:spPr>
        <p:txBody>
          <a:bodyPr wrap="square" rtlCol="0">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が誇る文化財（大阪城や泉布観など）や地方独立行政法人大阪市博物館機構が管理・運営</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博物館等について、デジタル技術を活用した魅力発信等を行うことにより、誰もが文化財等に親しめる機会を創出し来訪者を増加させるとともに、地域活性化、にぎわい創出を図る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rPr>
              <a:t>城の魅力発信</a:t>
            </a:r>
            <a:endParaRPr lang="en-US" altLang="ja-JP" sz="1000" dirty="0">
              <a:latin typeface="Meiryo UI" panose="020B0604030504040204" pitchFamily="50" charset="-128"/>
              <a:ea typeface="Meiryo UI" panose="020B0604030504040204" pitchFamily="50" charset="-128"/>
            </a:endParaRPr>
          </a:p>
          <a:p>
            <a:pPr marL="396000" indent="-17145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rPr>
              <a:t>史跡</a:t>
            </a:r>
            <a:r>
              <a:rPr lang="ja-JP" altLang="en-US" sz="1000" dirty="0">
                <a:latin typeface="Meiryo UI" panose="020B0604030504040204" pitchFamily="50" charset="-128"/>
                <a:ea typeface="Meiryo UI" panose="020B0604030504040204" pitchFamily="50" charset="-128"/>
              </a:rPr>
              <a:t>案内板の機能向上：園内の史跡案内板の解説を動画等による多言語</a:t>
            </a:r>
            <a:r>
              <a:rPr lang="ja-JP" altLang="en-US" sz="1000" dirty="0" smtClean="0">
                <a:latin typeface="Meiryo UI" panose="020B0604030504040204" pitchFamily="50" charset="-128"/>
                <a:ea typeface="Meiryo UI" panose="020B0604030504040204" pitchFamily="50" charset="-128"/>
              </a:rPr>
              <a:t>対応</a:t>
            </a:r>
            <a:endParaRPr lang="en-US" altLang="ja-JP" sz="1000" dirty="0" smtClean="0">
              <a:latin typeface="Meiryo UI" panose="020B0604030504040204" pitchFamily="50" charset="-128"/>
              <a:ea typeface="Meiryo UI" panose="020B0604030504040204" pitchFamily="50" charset="-128"/>
            </a:endParaRPr>
          </a:p>
          <a:p>
            <a:pPr marL="224550"/>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を可能</a:t>
            </a:r>
            <a:r>
              <a:rPr lang="ja-JP" altLang="en-US" sz="1000" dirty="0">
                <a:latin typeface="Meiryo UI" panose="020B0604030504040204" pitchFamily="50" charset="-128"/>
                <a:ea typeface="Meiryo UI" panose="020B0604030504040204" pitchFamily="50" charset="-128"/>
              </a:rPr>
              <a:t>とすることで受入環境を整備する</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marL="396000" indent="-17145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rPr>
              <a:t>映像</a:t>
            </a:r>
            <a:r>
              <a:rPr lang="ja-JP" altLang="en-US" sz="1000" dirty="0">
                <a:latin typeface="Meiryo UI" panose="020B0604030504040204" pitchFamily="50" charset="-128"/>
                <a:ea typeface="Meiryo UI" panose="020B0604030504040204" pitchFamily="50" charset="-128"/>
              </a:rPr>
              <a:t>展示魅力向上　　</a:t>
            </a: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貴重な館蔵品の魅力や大阪城の歴史を伝える映像</a:t>
            </a:r>
            <a:r>
              <a:rPr lang="ja-JP" altLang="en-US" sz="1000" dirty="0" smtClean="0">
                <a:latin typeface="Meiryo UI" panose="020B0604030504040204" pitchFamily="50" charset="-128"/>
                <a:ea typeface="Meiryo UI" panose="020B0604030504040204" pitchFamily="50" charset="-128"/>
              </a:rPr>
              <a:t>コ</a:t>
            </a:r>
            <a:endParaRPr lang="en-US" altLang="ja-JP" sz="1000" dirty="0" smtClean="0">
              <a:latin typeface="Meiryo UI" panose="020B0604030504040204" pitchFamily="50" charset="-128"/>
              <a:ea typeface="Meiryo UI" panose="020B0604030504040204" pitchFamily="50" charset="-128"/>
            </a:endParaRPr>
          </a:p>
          <a:p>
            <a:pPr marL="224550"/>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ンテンツ</a:t>
            </a:r>
            <a:r>
              <a:rPr lang="ja-JP" altLang="en-US" sz="1000" dirty="0">
                <a:latin typeface="Meiryo UI" panose="020B0604030504040204" pitchFamily="50" charset="-128"/>
                <a:ea typeface="Meiryo UI" panose="020B0604030504040204" pitchFamily="50" charset="-128"/>
              </a:rPr>
              <a:t>を作成して館内展示として披露する</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重要</a:t>
            </a:r>
            <a:r>
              <a:rPr lang="ja-JP" altLang="en-US" sz="1000" dirty="0">
                <a:latin typeface="Meiryo UI" panose="020B0604030504040204" pitchFamily="50" charset="-128"/>
                <a:ea typeface="Meiryo UI" panose="020B0604030504040204" pitchFamily="50" charset="-128"/>
              </a:rPr>
              <a:t>文化財（泉布観）の魅力</a:t>
            </a:r>
            <a:r>
              <a:rPr lang="ja-JP" altLang="en-US" sz="1000" dirty="0" smtClean="0">
                <a:latin typeface="Meiryo UI" panose="020B0604030504040204" pitchFamily="50" charset="-128"/>
                <a:ea typeface="Meiryo UI" panose="020B0604030504040204" pitchFamily="50" charset="-128"/>
              </a:rPr>
              <a:t>発信</a:t>
            </a:r>
            <a:endParaRPr lang="en-US" altLang="ja-JP" sz="1000" dirty="0">
              <a:latin typeface="Meiryo UI" panose="020B0604030504040204" pitchFamily="50" charset="-128"/>
              <a:ea typeface="Meiryo UI" panose="020B0604030504040204" pitchFamily="50" charset="-128"/>
            </a:endParaRPr>
          </a:p>
          <a:p>
            <a:pPr marL="396000" indent="-17145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rPr>
              <a:t>泉</a:t>
            </a:r>
            <a:r>
              <a:rPr lang="ja-JP" altLang="en-US" sz="1000" dirty="0">
                <a:latin typeface="Meiryo UI" panose="020B0604030504040204" pitchFamily="50" charset="-128"/>
                <a:ea typeface="Meiryo UI" panose="020B0604030504040204" pitchFamily="50" charset="-128"/>
              </a:rPr>
              <a:t>布観</a:t>
            </a:r>
            <a:r>
              <a:rPr lang="en-US" altLang="ja-JP" sz="1000" dirty="0">
                <a:latin typeface="Meiryo UI" panose="020B0604030504040204" pitchFamily="50" charset="-128"/>
                <a:ea typeface="Meiryo UI" panose="020B0604030504040204" pitchFamily="50" charset="-128"/>
              </a:rPr>
              <a:t>VR</a:t>
            </a:r>
            <a:r>
              <a:rPr lang="ja-JP" altLang="en-US" sz="1000" dirty="0">
                <a:latin typeface="Meiryo UI" panose="020B0604030504040204" pitchFamily="50" charset="-128"/>
                <a:ea typeface="Meiryo UI" panose="020B0604030504040204" pitchFamily="50" charset="-128"/>
              </a:rPr>
              <a:t>コンテンツ</a:t>
            </a:r>
            <a:r>
              <a:rPr lang="ja-JP" altLang="en-US" sz="1000" dirty="0" smtClean="0">
                <a:latin typeface="Meiryo UI" panose="020B0604030504040204" pitchFamily="50" charset="-128"/>
                <a:ea typeface="Meiryo UI" panose="020B0604030504040204" pitchFamily="50" charset="-128"/>
              </a:rPr>
              <a:t>制作</a:t>
            </a:r>
            <a:r>
              <a:rPr lang="en-US" altLang="ja-JP"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老朽化で普段公開していない内部を中心に、</a:t>
            </a:r>
            <a:r>
              <a:rPr lang="en-US" altLang="ja-JP" sz="1000" dirty="0">
                <a:latin typeface="Meiryo UI" panose="020B0604030504040204" pitchFamily="50" charset="-128"/>
                <a:ea typeface="Meiryo UI" panose="020B0604030504040204" pitchFamily="50" charset="-128"/>
              </a:rPr>
              <a:t>VR</a:t>
            </a:r>
            <a:r>
              <a:rPr lang="ja-JP" altLang="en-US" sz="1000" dirty="0" smtClean="0">
                <a:latin typeface="Meiryo UI" panose="020B0604030504040204" pitchFamily="50" charset="-128"/>
                <a:ea typeface="Meiryo UI" panose="020B0604030504040204" pitchFamily="50" charset="-128"/>
              </a:rPr>
              <a:t>技術</a:t>
            </a:r>
            <a:endParaRPr lang="en-US" altLang="ja-JP" sz="1000" dirty="0" smtClean="0">
              <a:latin typeface="Meiryo UI" panose="020B0604030504040204" pitchFamily="50" charset="-128"/>
              <a:ea typeface="Meiryo UI" panose="020B0604030504040204" pitchFamily="50" charset="-128"/>
            </a:endParaRPr>
          </a:p>
          <a:p>
            <a:pPr marL="224550"/>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で</a:t>
            </a:r>
            <a:r>
              <a:rPr lang="ja-JP" altLang="en-US" sz="1000" dirty="0">
                <a:latin typeface="Meiryo UI" panose="020B0604030504040204" pitchFamily="50" charset="-128"/>
                <a:ea typeface="Meiryo UI" panose="020B0604030504040204" pitchFamily="50" charset="-128"/>
              </a:rPr>
              <a:t>往時の空間を再現したコンテンツ映像を制作し、</a:t>
            </a:r>
            <a:r>
              <a:rPr lang="ja-JP" altLang="en-US" sz="1000" dirty="0" smtClean="0">
                <a:latin typeface="Meiryo UI" panose="020B0604030504040204" pitchFamily="50" charset="-128"/>
                <a:ea typeface="Meiryo UI" panose="020B0604030504040204" pitchFamily="50" charset="-128"/>
              </a:rPr>
              <a:t>催</a:t>
            </a:r>
            <a:endParaRPr lang="en-US" altLang="ja-JP" sz="1000" dirty="0" smtClean="0">
              <a:latin typeface="Meiryo UI" panose="020B0604030504040204" pitchFamily="50" charset="-128"/>
              <a:ea typeface="Meiryo UI" panose="020B0604030504040204" pitchFamily="50" charset="-128"/>
            </a:endParaRPr>
          </a:p>
          <a:p>
            <a:pPr marL="224550"/>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事</a:t>
            </a:r>
            <a:r>
              <a:rPr lang="ja-JP" altLang="en-US" sz="1000" dirty="0">
                <a:latin typeface="Meiryo UI" panose="020B0604030504040204" pitchFamily="50" charset="-128"/>
                <a:ea typeface="Meiryo UI" panose="020B0604030504040204" pitchFamily="50" charset="-128"/>
              </a:rPr>
              <a:t>・インターネット等で発信する</a:t>
            </a:r>
            <a:r>
              <a:rPr lang="ja-JP" altLang="en-US" sz="1000" dirty="0" smtClean="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博物館</a:t>
            </a:r>
            <a:r>
              <a:rPr lang="ja-JP" altLang="en-US" sz="1000" dirty="0">
                <a:latin typeface="Meiryo UI" panose="020B0604030504040204" pitchFamily="50" charset="-128"/>
                <a:ea typeface="Meiryo UI" panose="020B0604030504040204" pitchFamily="50" charset="-128"/>
              </a:rPr>
              <a:t>の魅力</a:t>
            </a:r>
            <a:r>
              <a:rPr lang="ja-JP" altLang="en-US" sz="1000" dirty="0" smtClean="0">
                <a:latin typeface="Meiryo UI" panose="020B0604030504040204" pitchFamily="50" charset="-128"/>
                <a:ea typeface="Meiryo UI" panose="020B0604030504040204" pitchFamily="50" charset="-128"/>
              </a:rPr>
              <a:t>創出</a:t>
            </a:r>
            <a:endParaRPr lang="en-US" altLang="ja-JP" sz="1000" dirty="0">
              <a:latin typeface="Meiryo UI" panose="020B0604030504040204" pitchFamily="50" charset="-128"/>
              <a:ea typeface="Meiryo UI" panose="020B0604030504040204" pitchFamily="50" charset="-128"/>
            </a:endParaRPr>
          </a:p>
          <a:p>
            <a:pPr marL="396000" indent="-17145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rPr>
              <a:t>快適</a:t>
            </a:r>
            <a:r>
              <a:rPr lang="ja-JP" altLang="en-US" sz="1000" dirty="0">
                <a:latin typeface="Meiryo UI" panose="020B0604030504040204" pitchFamily="50" charset="-128"/>
                <a:ea typeface="Meiryo UI" panose="020B0604030504040204" pitchFamily="50" charset="-128"/>
              </a:rPr>
              <a:t>な鑑賞環境の提供 ：博物館等の所蔵品を様々な角度から鑑賞できる</a:t>
            </a:r>
            <a:r>
              <a:rPr lang="ja-JP" altLang="en-US" sz="1000" dirty="0" smtClean="0">
                <a:latin typeface="Meiryo UI" panose="020B0604030504040204" pitchFamily="50" charset="-128"/>
                <a:ea typeface="Meiryo UI" panose="020B0604030504040204" pitchFamily="50" charset="-128"/>
              </a:rPr>
              <a:t>機能</a:t>
            </a:r>
            <a:endParaRPr lang="en-US" altLang="ja-JP" sz="1000" dirty="0" smtClean="0">
              <a:latin typeface="Meiryo UI" panose="020B0604030504040204" pitchFamily="50" charset="-128"/>
              <a:ea typeface="Meiryo UI" panose="020B0604030504040204" pitchFamily="50" charset="-128"/>
            </a:endParaRPr>
          </a:p>
          <a:p>
            <a:pPr marL="224550"/>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や、多言語</a:t>
            </a:r>
            <a:r>
              <a:rPr lang="ja-JP" altLang="en-US" sz="1000" dirty="0">
                <a:latin typeface="Meiryo UI" panose="020B0604030504040204" pitchFamily="50" charset="-128"/>
                <a:ea typeface="Meiryo UI" panose="020B0604030504040204" pitchFamily="50" charset="-128"/>
              </a:rPr>
              <a:t>対応に</a:t>
            </a:r>
            <a:r>
              <a:rPr lang="ja-JP" altLang="en-US" sz="1000" dirty="0" smtClean="0">
                <a:latin typeface="Meiryo UI" panose="020B0604030504040204" pitchFamily="50" charset="-128"/>
                <a:ea typeface="Meiryo UI" panose="020B0604030504040204" pitchFamily="50" charset="-128"/>
              </a:rPr>
              <a:t>よる館内案内</a:t>
            </a:r>
            <a:r>
              <a:rPr lang="ja-JP" altLang="en-US" sz="1000" dirty="0">
                <a:latin typeface="Meiryo UI" panose="020B0604030504040204" pitchFamily="50" charset="-128"/>
                <a:ea typeface="Meiryo UI" panose="020B0604030504040204" pitchFamily="50" charset="-128"/>
              </a:rPr>
              <a:t>機能をもつ</a:t>
            </a:r>
            <a:r>
              <a:rPr lang="ja-JP" altLang="en-US" sz="1000" dirty="0" smtClean="0">
                <a:latin typeface="Meiryo UI" panose="020B0604030504040204" pitchFamily="50" charset="-128"/>
                <a:ea typeface="Meiryo UI" panose="020B0604030504040204" pitchFamily="50" charset="-128"/>
              </a:rPr>
              <a:t>デジタルコ</a:t>
            </a:r>
            <a:endParaRPr lang="en-US" altLang="ja-JP" sz="1000" dirty="0" smtClean="0">
              <a:latin typeface="Meiryo UI" panose="020B0604030504040204" pitchFamily="50" charset="-128"/>
              <a:ea typeface="Meiryo UI" panose="020B0604030504040204" pitchFamily="50" charset="-128"/>
            </a:endParaRPr>
          </a:p>
          <a:p>
            <a:pPr marL="224550"/>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ンテンツ</a:t>
            </a:r>
            <a:r>
              <a:rPr lang="ja-JP" altLang="en-US" sz="1000" dirty="0">
                <a:latin typeface="Meiryo UI" panose="020B0604030504040204" pitchFamily="50" charset="-128"/>
                <a:ea typeface="Meiryo UI" panose="020B0604030504040204" pitchFamily="50" charset="-128"/>
              </a:rPr>
              <a:t>を制作する。</a:t>
            </a:r>
            <a:endParaRPr lang="en-US" altLang="ja-JP" sz="10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E1BB62A3-6A77-4575-9AF3-B09464911AC2}"/>
              </a:ext>
            </a:extLst>
          </p:cNvPr>
          <p:cNvSpPr txBox="1"/>
          <p:nvPr/>
        </p:nvSpPr>
        <p:spPr>
          <a:xfrm>
            <a:off x="5112000" y="1044000"/>
            <a:ext cx="4735431" cy="2506137"/>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万博記念公園駅前周辺地区活性化事業</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469,935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大規模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アリーナを中核とした大阪・関西を代表する新たなスポーツ・文化の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拠点づくり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推進</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するため、世界最先端の機能を有するアリーナと、アリーナを中核とした周辺施設が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相乗効果</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を発揮し、大阪・関西、ひいては西日本の成長、発展の起爆剤となるよう取組む。</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rPr>
              <a:t>以降　環境アセスメント後</a:t>
            </a:r>
            <a:r>
              <a:rPr lang="ja-JP" altLang="en-US" sz="1000" dirty="0" smtClean="0">
                <a:latin typeface="Meiryo UI" panose="020B0604030504040204" pitchFamily="50" charset="-128"/>
                <a:ea typeface="Meiryo UI" panose="020B0604030504040204" pitchFamily="50" charset="-128"/>
              </a:rPr>
              <a:t>工事着工</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rPr>
              <a:t>2027</a:t>
            </a:r>
            <a:r>
              <a:rPr lang="ja-JP" altLang="en-US" sz="1000" dirty="0">
                <a:latin typeface="Meiryo UI" panose="020B0604030504040204" pitchFamily="50" charset="-128"/>
                <a:ea typeface="Meiryo UI" panose="020B0604030504040204" pitchFamily="50" charset="-128"/>
              </a:rPr>
              <a:t>年度　第</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期（アリーナ等）</a:t>
            </a:r>
            <a:r>
              <a:rPr lang="ja-JP" altLang="en-US" sz="1000" dirty="0" smtClean="0">
                <a:latin typeface="Meiryo UI" panose="020B0604030504040204" pitchFamily="50" charset="-128"/>
                <a:ea typeface="Meiryo UI" panose="020B0604030504040204" pitchFamily="50" charset="-128"/>
              </a:rPr>
              <a:t>開業</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rPr>
              <a:t>2032</a:t>
            </a:r>
            <a:r>
              <a:rPr lang="ja-JP" altLang="en-US" sz="1000" dirty="0">
                <a:latin typeface="Meiryo UI" panose="020B0604030504040204" pitchFamily="50" charset="-128"/>
                <a:ea typeface="Meiryo UI" panose="020B0604030504040204" pitchFamily="50" charset="-128"/>
              </a:rPr>
              <a:t>年度以降　順次開業（～</a:t>
            </a:r>
            <a:r>
              <a:rPr lang="en-US" altLang="ja-JP" sz="1000" dirty="0">
                <a:latin typeface="Meiryo UI" panose="020B0604030504040204" pitchFamily="50" charset="-128"/>
                <a:ea typeface="Meiryo UI" panose="020B0604030504040204" pitchFamily="50" charset="-128"/>
              </a:rPr>
              <a:t>2037</a:t>
            </a:r>
            <a:r>
              <a:rPr lang="ja-JP" altLang="en-US" sz="1000" dirty="0">
                <a:latin typeface="Meiryo UI" panose="020B0604030504040204" pitchFamily="50" charset="-128"/>
                <a:ea typeface="Meiryo UI" panose="020B0604030504040204" pitchFamily="50" charset="-128"/>
              </a:rPr>
              <a:t>年）</a:t>
            </a:r>
            <a:endParaRPr lang="en-US" altLang="ja-JP" sz="1000" dirty="0">
              <a:latin typeface="Meiryo UI" panose="020B0604030504040204" pitchFamily="50" charset="-128"/>
              <a:ea typeface="Meiryo UI" panose="020B0604030504040204" pitchFamily="50" charset="-128"/>
            </a:endParaRPr>
          </a:p>
          <a:p>
            <a:pPr lvl="0" algn="r" defTabSz="742950" fontAlgn="ct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defTabSz="742950" fontAlgn="ctr">
              <a:defRPr/>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EXPO</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70</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　パビリオン別館の建設</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486,022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defRPr/>
            </a:pP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　 太陽</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の塔初代黄金の顔等、</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1970</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年大阪万博のレガシーを中心に常設展示を行う</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ほか、 </a:t>
            </a:r>
            <a:endPar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defRPr/>
            </a:pP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屋内</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イベントが開催できるスペースと機能を</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備えた</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施設として、令和５年８月オープンに</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向け</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、建設工事等を進めて</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いく。 </a:t>
            </a:r>
            <a:endPar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endParaRPr>
          </a:p>
          <a:p>
            <a:pPr marL="252000" lvl="0" indent="-171450" defTabSz="742950" fontAlgn="ctr">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2021</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月～</a:t>
            </a: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月　建築工事</a:t>
            </a:r>
            <a:endPar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endParaRPr>
          </a:p>
          <a:p>
            <a:pPr marL="252000" lvl="0" indent="-171450" defTabSz="742950" fontAlgn="ctr">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2022</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7</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　展示設計等・製作・設置　　　　　　</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marL="252000" lvl="0" indent="-171450" defTabSz="742950" fontAlgn="ctr">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8</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　　　　　　　　 </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オープン予定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72000" y="1043999"/>
            <a:ext cx="4968000" cy="5688000"/>
          </a:xfrm>
          <a:prstGeom prst="rect">
            <a:avLst/>
          </a:prstGeom>
          <a:solidFill>
            <a:schemeClr val="bg1"/>
          </a:solidFill>
          <a:ln w="6350">
            <a:solidFill>
              <a:schemeClr val="tx1">
                <a:lumMod val="50000"/>
                <a:lumOff val="50000"/>
              </a:schemeClr>
            </a:solidFill>
          </a:ln>
        </p:spPr>
        <p:txBody>
          <a:bodyPr wrap="square" rtlCol="0">
            <a:noAutofit/>
          </a:bodyPr>
          <a:lstStyle/>
          <a:p>
            <a:pPr>
              <a:lnSpc>
                <a:spcPct val="9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① </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水都大阪コンソーシアム事業</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67,450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水と光の首都大阪」の実現に向けて、</a:t>
            </a:r>
            <a:r>
              <a:rPr lang="ja-JP" altLang="en-US" sz="1000" dirty="0">
                <a:latin typeface="Meiryo UI" panose="020B0604030504040204" pitchFamily="50" charset="-128"/>
                <a:ea typeface="Meiryo UI" panose="020B0604030504040204" pitchFamily="50" charset="-128"/>
              </a:rPr>
              <a:t> 府・市・経済界等による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公民共通の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プラットフォームで</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ある「水都大阪コンソーシアム」において、水辺魅力創出や舟運活性化、ブランディング、</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観光、安全安心の取組みを推進する。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万博、さらにその先を見据えた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新たな船着場の活用等による乗船機会の創出や水都大阪のファンづくりとブランディングの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さらなる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強化と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ともに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、万博を契機とするポスト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をにらんだ水都の将来像の検討を行う。　　　　　　　　　　　　　　　　　　　　　　　　 　　　  　</a:t>
            </a:r>
            <a:endParaRPr lang="en-US" altLang="ja-JP" sz="1000" dirty="0" smtClean="0">
              <a:latin typeface="Meiryo UI" panose="020B0604030504040204" pitchFamily="50" charset="-128"/>
              <a:ea typeface="Meiryo UI" panose="020B0604030504040204" pitchFamily="50" charset="-128"/>
            </a:endParaRPr>
          </a:p>
          <a:p>
            <a:pPr>
              <a:lnSpc>
                <a:spcPct val="90000"/>
              </a:lnSpc>
            </a:pP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u="sng" dirty="0">
                <a:latin typeface="Meiryo UI" panose="020B0604030504040204" pitchFamily="50" charset="-128"/>
                <a:ea typeface="Meiryo UI" panose="020B0604030504040204" pitchFamily="50" charset="-128"/>
              </a:rPr>
              <a:t>②水辺の魅力空間づくり</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1,586,548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舟運</a:t>
            </a:r>
            <a:r>
              <a:rPr lang="ja-JP" altLang="en-US" sz="1000" dirty="0">
                <a:latin typeface="Meiryo UI" panose="020B0604030504040204" pitchFamily="50" charset="-128"/>
                <a:ea typeface="Meiryo UI" panose="020B0604030504040204" pitchFamily="50" charset="-128"/>
              </a:rPr>
              <a:t>をはじめ水辺も楽しめる観光メニューが集結するターミナルの整備、水辺魅力の</a:t>
            </a:r>
            <a:r>
              <a:rPr lang="ja-JP" altLang="en-US" sz="1000" dirty="0" smtClean="0">
                <a:latin typeface="Meiryo UI" panose="020B0604030504040204" pitchFamily="50" charset="-128"/>
                <a:ea typeface="Meiryo UI" panose="020B0604030504040204" pitchFamily="50" charset="-128"/>
              </a:rPr>
              <a:t>向上や、舟運</a:t>
            </a:r>
            <a:r>
              <a:rPr lang="ja-JP" altLang="en-US" sz="1000" dirty="0">
                <a:latin typeface="Meiryo UI" panose="020B0604030504040204" pitchFamily="50" charset="-128"/>
                <a:ea typeface="Meiryo UI" panose="020B0604030504040204" pitchFamily="50" charset="-128"/>
              </a:rPr>
              <a:t>活性化に資する空間・景観整備を行う。</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marL="252000" indent="-171450">
              <a:lnSpc>
                <a:spcPct val="9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水辺</a:t>
            </a:r>
            <a:r>
              <a:rPr lang="ja-JP" altLang="en-US" sz="1000" dirty="0">
                <a:latin typeface="Meiryo UI" panose="020B0604030504040204" pitchFamily="50" charset="-128"/>
                <a:ea typeface="Meiryo UI" panose="020B0604030504040204" pitchFamily="50" charset="-128"/>
              </a:rPr>
              <a:t>の魅力向上に向けた基盤</a:t>
            </a:r>
            <a:r>
              <a:rPr lang="ja-JP" altLang="en-US" sz="1000" dirty="0" smtClean="0">
                <a:latin typeface="Meiryo UI" panose="020B0604030504040204" pitchFamily="50" charset="-128"/>
                <a:ea typeface="Meiryo UI" panose="020B0604030504040204" pitchFamily="50" charset="-128"/>
              </a:rPr>
              <a:t>整備</a:t>
            </a:r>
            <a:endParaRPr lang="en-US" altLang="ja-JP" sz="1000" strike="dblStrike" dirty="0">
              <a:latin typeface="Meiryo UI" panose="020B0604030504040204" pitchFamily="50" charset="-128"/>
              <a:ea typeface="Meiryo UI" panose="020B0604030504040204" pitchFamily="50" charset="-128"/>
            </a:endParaRPr>
          </a:p>
          <a:p>
            <a:pPr marL="288000">
              <a:lnSpc>
                <a:spcPct val="90000"/>
              </a:lnSpc>
            </a:pPr>
            <a:r>
              <a:rPr lang="ja-JP" altLang="en-US" sz="1000" dirty="0" smtClean="0">
                <a:latin typeface="Meiryo UI" panose="020B0604030504040204" pitchFamily="50" charset="-128"/>
                <a:ea typeface="Meiryo UI" panose="020B0604030504040204" pitchFamily="50" charset="-128"/>
              </a:rPr>
              <a:t>　海</a:t>
            </a:r>
            <a:r>
              <a:rPr lang="ja-JP" altLang="en-US" sz="1000" dirty="0">
                <a:latin typeface="Meiryo UI" panose="020B0604030504040204" pitchFamily="50" charset="-128"/>
                <a:ea typeface="Meiryo UI" panose="020B0604030504040204" pitchFamily="50" charset="-128"/>
              </a:rPr>
              <a:t>と川の結節点にある中之島</a:t>
            </a:r>
            <a:r>
              <a:rPr lang="en-US" altLang="ja-JP" sz="1000" dirty="0">
                <a:latin typeface="Meiryo UI" panose="020B0604030504040204" pitchFamily="50" charset="-128"/>
                <a:ea typeface="Meiryo UI" panose="020B0604030504040204" pitchFamily="50" charset="-128"/>
              </a:rPr>
              <a:t>GATE</a:t>
            </a:r>
            <a:r>
              <a:rPr lang="ja-JP" altLang="en-US" sz="1000" dirty="0">
                <a:latin typeface="Meiryo UI" panose="020B0604030504040204" pitchFamily="50" charset="-128"/>
                <a:ea typeface="Meiryo UI" panose="020B0604030504040204" pitchFamily="50" charset="-128"/>
              </a:rPr>
              <a:t>ターミナルの整備において、</a:t>
            </a:r>
            <a:r>
              <a:rPr lang="ja-JP" altLang="en-US" sz="1000" dirty="0" smtClean="0">
                <a:latin typeface="Meiryo UI" panose="020B0604030504040204" pitchFamily="50" charset="-128"/>
                <a:ea typeface="Meiryo UI" panose="020B0604030504040204" pitchFamily="50" charset="-128"/>
              </a:rPr>
              <a:t>水</a:t>
            </a:r>
            <a:r>
              <a:rPr lang="ja-JP" altLang="en-US" sz="1000" dirty="0">
                <a:latin typeface="Meiryo UI" panose="020B0604030504040204" pitchFamily="50" charset="-128"/>
                <a:ea typeface="Meiryo UI" panose="020B0604030504040204" pitchFamily="50" charset="-128"/>
              </a:rPr>
              <a:t>の回廊の新たな</a:t>
            </a:r>
            <a:r>
              <a:rPr lang="ja-JP" altLang="en-US" sz="1000" dirty="0" smtClean="0">
                <a:latin typeface="Meiryo UI" panose="020B0604030504040204" pitchFamily="50" charset="-128"/>
                <a:ea typeface="Meiryo UI" panose="020B0604030504040204" pitchFamily="50" charset="-128"/>
              </a:rPr>
              <a:t>にぎわい拠点を整備する。</a:t>
            </a:r>
            <a:endParaRPr lang="en-US" altLang="ja-JP" sz="1000" strike="dblStrike"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船着場の整備等に</a:t>
            </a:r>
            <a:r>
              <a:rPr lang="ja-JP" altLang="en-US" sz="1000" dirty="0" smtClean="0">
                <a:latin typeface="Meiryo UI" panose="020B0604030504040204" pitchFamily="50" charset="-128"/>
                <a:ea typeface="Meiryo UI" panose="020B0604030504040204" pitchFamily="50" charset="-128"/>
              </a:rPr>
              <a:t>着手</a:t>
            </a:r>
            <a:endParaRPr lang="en-US" altLang="ja-JP" sz="1000" strike="dblStrike" dirty="0" smtClean="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にぎわい施設の整備・管理運営事</a:t>
            </a:r>
            <a:r>
              <a:rPr lang="ja-JP" altLang="en-US" sz="1000" dirty="0">
                <a:latin typeface="Meiryo UI" panose="020B0604030504040204" pitchFamily="50" charset="-128"/>
                <a:ea typeface="Meiryo UI" panose="020B0604030504040204" pitchFamily="50" charset="-128"/>
              </a:rPr>
              <a:t>業者</a:t>
            </a:r>
            <a:r>
              <a:rPr lang="ja-JP" altLang="en-US" sz="1000" dirty="0" smtClean="0">
                <a:latin typeface="Meiryo UI" panose="020B0604030504040204" pitchFamily="50" charset="-128"/>
                <a:ea typeface="Meiryo UI" panose="020B0604030504040204" pitchFamily="50" charset="-128"/>
              </a:rPr>
              <a:t>の選定</a:t>
            </a:r>
            <a:endParaRPr lang="en-US" altLang="ja-JP" sz="1000" strike="dblStrike" dirty="0" smtClean="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船着場の整備・開業予定</a:t>
            </a:r>
          </a:p>
          <a:p>
            <a:pPr>
              <a:lnSpc>
                <a:spcPct val="90000"/>
              </a:lnSpc>
            </a:pPr>
            <a:endParaRPr lang="en-US" altLang="ja-JP" sz="1000" dirty="0">
              <a:latin typeface="Meiryo UI" panose="020B0604030504040204" pitchFamily="50" charset="-128"/>
              <a:ea typeface="Meiryo UI" panose="020B0604030504040204" pitchFamily="50" charset="-128"/>
            </a:endParaRPr>
          </a:p>
          <a:p>
            <a:pPr marL="252000" indent="-171450">
              <a:lnSpc>
                <a:spcPct val="9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新た</a:t>
            </a:r>
            <a:r>
              <a:rPr lang="ja-JP" altLang="en-US" sz="1000" dirty="0">
                <a:latin typeface="Meiryo UI" panose="020B0604030504040204" pitchFamily="50" charset="-128"/>
                <a:ea typeface="Meiryo UI" panose="020B0604030504040204" pitchFamily="50" charset="-128"/>
              </a:rPr>
              <a:t>な舟運ルートの発掘・創出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288000">
              <a:lnSpc>
                <a:spcPct val="900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兵庫</a:t>
            </a:r>
            <a:r>
              <a:rPr lang="ja-JP" altLang="en-US" sz="1000" dirty="0">
                <a:latin typeface="Meiryo UI" panose="020B0604030504040204" pitchFamily="50" charset="-128"/>
                <a:ea typeface="Meiryo UI" panose="020B0604030504040204" pitchFamily="50" charset="-128"/>
              </a:rPr>
              <a:t>・大阪間の新たな舟運ルートの発掘、創出により万博会場と観光地等を</a:t>
            </a:r>
            <a:r>
              <a:rPr lang="ja-JP" altLang="en-US" sz="1000" dirty="0" smtClean="0">
                <a:latin typeface="Meiryo UI" panose="020B0604030504040204" pitchFamily="50" charset="-128"/>
                <a:ea typeface="Meiryo UI" panose="020B0604030504040204" pitchFamily="50" charset="-128"/>
              </a:rPr>
              <a:t>結ぶ水上</a:t>
            </a:r>
            <a:r>
              <a:rPr lang="ja-JP" altLang="en-US" sz="1000" dirty="0">
                <a:latin typeface="Meiryo UI" panose="020B0604030504040204" pitchFamily="50" charset="-128"/>
                <a:ea typeface="Meiryo UI" panose="020B0604030504040204" pitchFamily="50" charset="-128"/>
              </a:rPr>
              <a:t>交通ネットワークを構築し、来訪者の周遊・滞在を促進する。</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兵庫・大阪間を観光クルーズ船で周遊する社会実験の実施</a:t>
            </a:r>
            <a:endParaRPr lang="en-US" altLang="ja-JP" sz="1000" dirty="0">
              <a:latin typeface="Meiryo UI" panose="020B0604030504040204" pitchFamily="50" charset="-128"/>
              <a:ea typeface="Meiryo UI" panose="020B0604030504040204" pitchFamily="50" charset="-128"/>
            </a:endParaRPr>
          </a:p>
          <a:p>
            <a:pPr>
              <a:lnSpc>
                <a:spcPct val="90000"/>
              </a:lnSpc>
            </a:pPr>
            <a:endParaRPr lang="en-US" altLang="ja-JP" sz="1000" dirty="0">
              <a:latin typeface="Meiryo UI" panose="020B0604030504040204" pitchFamily="50" charset="-128"/>
              <a:ea typeface="Meiryo UI" panose="020B0604030504040204" pitchFamily="50" charset="-128"/>
            </a:endParaRPr>
          </a:p>
          <a:p>
            <a:pPr marL="252000" indent="-171450">
              <a:lnSpc>
                <a:spcPct val="9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東横</a:t>
            </a:r>
            <a:r>
              <a:rPr lang="ja-JP" altLang="en-US" sz="1000" dirty="0">
                <a:latin typeface="Meiryo UI" panose="020B0604030504040204" pitchFamily="50" charset="-128"/>
                <a:ea typeface="Meiryo UI" panose="020B0604030504040204" pitchFamily="50" charset="-128"/>
              </a:rPr>
              <a:t>堀川の水辺空間利用の促進（本町橋～農人橋間）</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契約手続き</a:t>
            </a:r>
            <a:r>
              <a:rPr lang="ja-JP" altLang="en-US" sz="1000" dirty="0" smtClean="0">
                <a:latin typeface="Meiryo UI" panose="020B0604030504040204" pitchFamily="50" charset="-128"/>
                <a:ea typeface="Meiryo UI" panose="020B0604030504040204" pitchFamily="50" charset="-128"/>
              </a:rPr>
              <a:t>、工事着手</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工事・完成予定</a:t>
            </a:r>
          </a:p>
          <a:p>
            <a:pPr>
              <a:lnSpc>
                <a:spcPct val="90000"/>
              </a:lnSpc>
            </a:pPr>
            <a:endParaRPr lang="en-US" altLang="ja-JP" sz="1000" dirty="0">
              <a:latin typeface="Meiryo UI" panose="020B0604030504040204" pitchFamily="50" charset="-128"/>
              <a:ea typeface="Meiryo UI" panose="020B0604030504040204" pitchFamily="50" charset="-128"/>
            </a:endParaRPr>
          </a:p>
          <a:p>
            <a:pPr marL="252000" indent="-171450">
              <a:lnSpc>
                <a:spcPct val="9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水</a:t>
            </a:r>
            <a:r>
              <a:rPr lang="ja-JP" altLang="en-US" sz="1000" dirty="0">
                <a:latin typeface="Meiryo UI" panose="020B0604030504040204" pitchFamily="50" charset="-128"/>
                <a:ea typeface="Meiryo UI" panose="020B0604030504040204" pitchFamily="50" charset="-128"/>
              </a:rPr>
              <a:t>と光を活かした景観創出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288000">
              <a:lnSpc>
                <a:spcPct val="90000"/>
              </a:lnSpc>
            </a:pPr>
            <a:r>
              <a:rPr lang="ja-JP" altLang="en-US" sz="1000" dirty="0" smtClean="0">
                <a:latin typeface="Meiryo UI" panose="020B0604030504040204" pitchFamily="50" charset="-128"/>
                <a:ea typeface="Meiryo UI" panose="020B0604030504040204" pitchFamily="50" charset="-128"/>
              </a:rPr>
              <a:t>　万博</a:t>
            </a:r>
            <a:r>
              <a:rPr lang="ja-JP" altLang="en-US" sz="1000" dirty="0">
                <a:latin typeface="Meiryo UI" panose="020B0604030504040204" pitchFamily="50" charset="-128"/>
                <a:ea typeface="Meiryo UI" panose="020B0604030504040204" pitchFamily="50" charset="-128"/>
              </a:rPr>
              <a:t>会場と大阪市内を結ぶ舟運ルート沿いに、水と光を活かした景観の創出等に</a:t>
            </a:r>
            <a:r>
              <a:rPr lang="ja-JP" altLang="en-US" sz="1000" dirty="0" smtClean="0">
                <a:latin typeface="Meiryo UI" panose="020B0604030504040204" pitchFamily="50" charset="-128"/>
                <a:ea typeface="Meiryo UI" panose="020B0604030504040204" pitchFamily="50" charset="-128"/>
              </a:rPr>
              <a:t>より</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多数</a:t>
            </a:r>
            <a:r>
              <a:rPr lang="ja-JP" altLang="en-US" sz="1000" dirty="0">
                <a:latin typeface="Meiryo UI" panose="020B0604030504040204" pitchFamily="50" charset="-128"/>
                <a:ea typeface="Meiryo UI" panose="020B0604030504040204" pitchFamily="50" charset="-128"/>
              </a:rPr>
              <a:t>の万博来場者を船に呼び込み水都大阪の魅力を強力に発信する。</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実証実験の実施</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プレ実施、連携イベント実施</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年度末～</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本格実施</a:t>
            </a:r>
            <a:endParaRPr lang="en-US" altLang="ja-JP" sz="1000" dirty="0">
              <a:latin typeface="Meiryo UI" panose="020B0604030504040204" pitchFamily="50" charset="-128"/>
              <a:ea typeface="Meiryo UI" panose="020B0604030504040204" pitchFamily="50" charset="-128"/>
            </a:endParaRPr>
          </a:p>
          <a:p>
            <a:pPr algn="r">
              <a:lnSpc>
                <a:spcPct val="9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u="sng" dirty="0">
                <a:latin typeface="Meiryo UI" panose="020B0604030504040204" pitchFamily="50" charset="-128"/>
                <a:ea typeface="Meiryo UI" panose="020B0604030504040204" pitchFamily="50" charset="-128"/>
              </a:rPr>
              <a:t>③夜間景観における水辺の魅力向上</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41,000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marL="108000">
              <a:lnSpc>
                <a:spcPct val="900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中之島</a:t>
            </a:r>
            <a:r>
              <a:rPr lang="ja-JP" altLang="en-US" sz="1000" dirty="0">
                <a:latin typeface="Meiryo UI" panose="020B0604030504040204" pitchFamily="50" charset="-128"/>
                <a:ea typeface="Meiryo UI" panose="020B0604030504040204" pitchFamily="50" charset="-128"/>
              </a:rPr>
              <a:t>夜間景観の質の向上と永続化に向け、新たなライトアップ施設の設置や既存</a:t>
            </a:r>
            <a:r>
              <a:rPr lang="ja-JP" altLang="en-US" sz="1000" dirty="0" smtClean="0">
                <a:latin typeface="Meiryo UI" panose="020B0604030504040204" pitchFamily="50" charset="-128"/>
                <a:ea typeface="Meiryo UI" panose="020B0604030504040204" pitchFamily="50" charset="-128"/>
              </a:rPr>
              <a:t>施設の</a:t>
            </a:r>
            <a:r>
              <a:rPr lang="ja-JP" altLang="en-US" sz="1000" dirty="0">
                <a:latin typeface="Meiryo UI" panose="020B0604030504040204" pitchFamily="50" charset="-128"/>
                <a:ea typeface="Meiryo UI" panose="020B0604030504040204" pitchFamily="50" charset="-128"/>
              </a:rPr>
              <a:t>更新を実施する。　</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marL="252000" indent="-171450">
              <a:lnSpc>
                <a:spcPct val="9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端</a:t>
            </a:r>
            <a:r>
              <a:rPr lang="ja-JP" altLang="en-US" sz="1000" dirty="0">
                <a:latin typeface="Meiryo UI" panose="020B0604030504040204" pitchFamily="50" charset="-128"/>
                <a:ea typeface="Meiryo UI" panose="020B0604030504040204" pitchFamily="50" charset="-128"/>
              </a:rPr>
              <a:t>建蔵橋ライトアップ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設計、</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工事・</a:t>
            </a:r>
            <a:r>
              <a:rPr lang="ja-JP" altLang="en-US" sz="1000" dirty="0" smtClean="0">
                <a:latin typeface="Meiryo UI" panose="020B0604030504040204" pitchFamily="50" charset="-128"/>
                <a:ea typeface="Meiryo UI" panose="020B0604030504040204" pitchFamily="50" charset="-128"/>
              </a:rPr>
              <a:t>完成予定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F156EA41-7C5B-421C-93F3-5DCE9C151BF8}"/>
              </a:ext>
            </a:extLst>
          </p:cNvPr>
          <p:cNvSpPr txBox="1"/>
          <p:nvPr/>
        </p:nvSpPr>
        <p:spPr>
          <a:xfrm>
            <a:off x="5112000" y="3663184"/>
            <a:ext cx="4734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デジタル技術を活用した大阪のにぎわい創出</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76,200</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16104" y="431331"/>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56456" y="345552"/>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63" name="テキスト ボックス 62"/>
          <p:cNvSpPr txBox="1"/>
          <p:nvPr/>
        </p:nvSpPr>
        <p:spPr>
          <a:xfrm>
            <a:off x="72000" y="792000"/>
            <a:ext cx="4968000"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水都大阪　</a:t>
            </a:r>
          </a:p>
        </p:txBody>
      </p:sp>
      <p:sp>
        <p:nvSpPr>
          <p:cNvPr id="7" name="スライド番号プレースホルダー 6"/>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3</a:t>
            </a:fld>
            <a:endParaRPr kumimoji="1" lang="ja-JP" altLang="en-US" dirty="0"/>
          </a:p>
        </p:txBody>
      </p:sp>
      <p:sp>
        <p:nvSpPr>
          <p:cNvPr id="42" name="正方形/長方形 41"/>
          <p:cNvSpPr/>
          <p:nvPr/>
        </p:nvSpPr>
        <p:spPr>
          <a:xfrm>
            <a:off x="4167063" y="836712"/>
            <a:ext cx="785937"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一部新規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2F4F5262-CB6B-4B30-8684-FCC9AB0574F1}"/>
              </a:ext>
            </a:extLst>
          </p:cNvPr>
          <p:cNvSpPr txBox="1"/>
          <p:nvPr/>
        </p:nvSpPr>
        <p:spPr>
          <a:xfrm>
            <a:off x="5112000" y="792000"/>
            <a:ext cx="4735431" cy="262800"/>
          </a:xfrm>
          <a:prstGeom prst="rect">
            <a:avLst/>
          </a:prstGeom>
          <a:solidFill>
            <a:schemeClr val="tx2">
              <a:lumMod val="75000"/>
            </a:schemeClr>
          </a:solidFill>
          <a:ln w="9525">
            <a:solidFill>
              <a:schemeClr val="tx1"/>
            </a:solidFill>
          </a:ln>
        </p:spPr>
        <p:txBody>
          <a:bodyPr wrap="square" rtlCol="0" anchor="ctr" anchorCtr="0">
            <a:no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記念公園</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の魅力向上</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a:extLst>
              <a:ext uri="{FF2B5EF4-FFF2-40B4-BE49-F238E27FC236}">
                <a16:creationId xmlns:a16="http://schemas.microsoft.com/office/drawing/2014/main" id="{C40AE1E6-F65E-49D9-9133-208723E38016}"/>
              </a:ext>
            </a:extLst>
          </p:cNvPr>
          <p:cNvSpPr/>
          <p:nvPr/>
        </p:nvSpPr>
        <p:spPr>
          <a:xfrm>
            <a:off x="9329866" y="3707999"/>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grpSp>
        <p:nvGrpSpPr>
          <p:cNvPr id="23" name="グループ化 22"/>
          <p:cNvGrpSpPr/>
          <p:nvPr/>
        </p:nvGrpSpPr>
        <p:grpSpPr>
          <a:xfrm>
            <a:off x="704528" y="811504"/>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6" name="楕円 2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27" name="楕円 26"/>
          <p:cNvSpPr/>
          <p:nvPr/>
        </p:nvSpPr>
        <p:spPr>
          <a:xfrm>
            <a:off x="6825208" y="82800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3" name="楕円 32"/>
          <p:cNvSpPr/>
          <p:nvPr/>
        </p:nvSpPr>
        <p:spPr>
          <a:xfrm>
            <a:off x="7761312" y="369446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231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B2D4E522-459D-4FB5-8BCE-239C4A658A99}"/>
              </a:ext>
            </a:extLst>
          </p:cNvPr>
          <p:cNvSpPr txBox="1"/>
          <p:nvPr/>
        </p:nvSpPr>
        <p:spPr bwMode="white">
          <a:xfrm>
            <a:off x="0" y="464400"/>
            <a:ext cx="4190307" cy="369332"/>
          </a:xfrm>
          <a:prstGeom prst="rect">
            <a:avLst/>
          </a:prstGeom>
          <a:solidFill>
            <a:schemeClr val="bg1"/>
          </a:solid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■大阪の強みを生かした魅力創出・発信</a:t>
            </a: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8" name="テキスト ボックス 17">
            <a:extLst>
              <a:ext uri="{FF2B5EF4-FFF2-40B4-BE49-F238E27FC236}">
                <a16:creationId xmlns:a16="http://schemas.microsoft.com/office/drawing/2014/main" id="{B296DA59-778C-4481-BEDA-C11DDF81E61D}"/>
              </a:ext>
            </a:extLst>
          </p:cNvPr>
          <p:cNvSpPr txBox="1"/>
          <p:nvPr/>
        </p:nvSpPr>
        <p:spPr>
          <a:xfrm>
            <a:off x="108000" y="1080000"/>
            <a:ext cx="4716000" cy="5652000"/>
          </a:xfrm>
          <a:prstGeom prst="rect">
            <a:avLst/>
          </a:prstGeom>
          <a:solidFill>
            <a:schemeClr val="bg1"/>
          </a:solidFill>
          <a:ln w="6350">
            <a:solidFill>
              <a:schemeClr val="tx1">
                <a:lumMod val="50000"/>
                <a:lumOff val="50000"/>
              </a:schemeClr>
            </a:solidFill>
          </a:ln>
        </p:spPr>
        <p:txBody>
          <a:bodyPr wrap="square" rtlCol="0">
            <a:noAutofit/>
          </a:bodyPr>
          <a:lstStyle/>
          <a:p>
            <a:pPr>
              <a:lnSpc>
                <a:spcPct val="12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の強みである「食」のコンテンツの磨き上げや発信などを行い、大阪の賑わいを創出</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ct val="1200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①食のブランディングに向けた取り組み</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ct val="12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a:t>
            </a:r>
            <a:r>
              <a:rPr lang="ja-JP" altLang="en-US" sz="1000" dirty="0">
                <a:latin typeface="Meiryo UI" panose="020B0604030504040204" pitchFamily="50" charset="-128"/>
                <a:ea typeface="Meiryo UI" panose="020B0604030504040204" pitchFamily="50" charset="-128"/>
              </a:rPr>
              <a:t>　大阪観光局運営事業</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524,224</a:t>
            </a:r>
            <a:r>
              <a:rPr lang="ja-JP" altLang="en-US" sz="1000" dirty="0" smtClean="0">
                <a:latin typeface="Meiryo UI" panose="020B0604030504040204" pitchFamily="50" charset="-128"/>
                <a:ea typeface="Meiryo UI" panose="020B0604030504040204" pitchFamily="50" charset="-128"/>
              </a:rPr>
              <a:t>千円</a:t>
            </a:r>
            <a:r>
              <a:rPr lang="ja-JP" altLang="en-US" sz="1000" dirty="0">
                <a:latin typeface="Meiryo UI" panose="020B0604030504040204" pitchFamily="50" charset="-128"/>
                <a:ea typeface="Meiryo UI" panose="020B0604030504040204" pitchFamily="50" charset="-128"/>
              </a:rPr>
              <a:t>）の一部］</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食</a:t>
            </a:r>
            <a:r>
              <a:rPr lang="ja-JP" altLang="en-US" sz="1000" dirty="0">
                <a:latin typeface="Meiryo UI" panose="020B0604030504040204" pitchFamily="50" charset="-128"/>
                <a:ea typeface="Meiryo UI" panose="020B0604030504040204" pitchFamily="50" charset="-128"/>
              </a:rPr>
              <a:t>に関する事業を通じて大阪の「食」</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ブランディングに向けた取組みを推進する。</a:t>
            </a:r>
          </a:p>
          <a:p>
            <a:pPr marL="108000" fontAlgn="ctr">
              <a:lnSpc>
                <a:spcPct val="120000"/>
              </a:lnSpc>
            </a:pPr>
            <a:r>
              <a:rPr lang="ja-JP" altLang="en-US" sz="1000" dirty="0" smtClean="0">
                <a:latin typeface="Meiryo UI" panose="020B0604030504040204" pitchFamily="50" charset="-128"/>
                <a:ea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rPr>
              <a:t>商工会議所と共に「食創造都市　大阪推進機構」の活動を通じて世界に</a:t>
            </a:r>
            <a:r>
              <a:rPr lang="ja-JP" altLang="en-US" sz="1000" dirty="0" smtClean="0">
                <a:latin typeface="Meiryo UI" panose="020B0604030504040204" pitchFamily="50" charset="-128"/>
                <a:ea typeface="Meiryo UI" panose="020B0604030504040204" pitchFamily="50" charset="-128"/>
              </a:rPr>
              <a:t>おける「</a:t>
            </a:r>
            <a:r>
              <a:rPr lang="ja-JP" altLang="en-US" sz="1000" dirty="0">
                <a:latin typeface="Meiryo UI" panose="020B0604030504040204" pitchFamily="50" charset="-128"/>
                <a:ea typeface="Meiryo UI" panose="020B0604030504040204" pitchFamily="50" charset="-128"/>
              </a:rPr>
              <a:t>食のまち・大阪」を発信する。</a:t>
            </a:r>
            <a:endParaRPr lang="en-US" altLang="ja-JP" sz="1000" dirty="0">
              <a:latin typeface="Meiryo UI" panose="020B0604030504040204" pitchFamily="50" charset="-128"/>
              <a:ea typeface="Meiryo UI" panose="020B0604030504040204" pitchFamily="50" charset="-128"/>
            </a:endParaRPr>
          </a:p>
          <a:p>
            <a:pPr fontAlgn="ctr">
              <a:lnSpc>
                <a:spcPct val="1200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rPr>
              <a:t>年度</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情報</a:t>
            </a:r>
            <a:r>
              <a:rPr lang="ja-JP" altLang="en-US" sz="1000" dirty="0">
                <a:latin typeface="Meiryo UI" panose="020B0604030504040204" pitchFamily="50" charset="-128"/>
                <a:ea typeface="Meiryo UI" panose="020B0604030504040204" pitchFamily="50" charset="-128"/>
              </a:rPr>
              <a:t>発信サイトでの「食」ブランディング関連の情報</a:t>
            </a:r>
            <a:r>
              <a:rPr lang="ja-JP" altLang="en-US" sz="1000" dirty="0" smtClean="0">
                <a:latin typeface="Meiryo UI" panose="020B0604030504040204" pitchFamily="50" charset="-128"/>
                <a:ea typeface="Meiryo UI" panose="020B0604030504040204" pitchFamily="50" charset="-128"/>
              </a:rPr>
              <a:t>発信</a:t>
            </a:r>
            <a:endParaRPr lang="en-US" altLang="ja-JP" sz="1000" u="sng" dirty="0">
              <a:latin typeface="Meiryo UI" panose="020B0604030504040204" pitchFamily="50" charset="-128"/>
              <a:ea typeface="Meiryo UI" panose="020B0604030504040204" pitchFamily="50" charset="-128"/>
            </a:endParaRPr>
          </a:p>
          <a:p>
            <a:pPr fontAlgn="ctr">
              <a:lnSpc>
                <a:spcPct val="120000"/>
              </a:lnSpc>
            </a:pPr>
            <a:endParaRPr lang="en-US" altLang="ja-JP" sz="1000" u="sng" dirty="0">
              <a:latin typeface="Meiryo UI" panose="020B0604030504040204" pitchFamily="50" charset="-128"/>
              <a:ea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rPr>
              <a:t>②大阪産（もん）グローバルブランド化促進事業</a:t>
            </a: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fontAlgn="ctr">
              <a:lnSpc>
                <a:spcPct val="1200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予算案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107,416</a:t>
            </a:r>
            <a:r>
              <a:rPr lang="ja-JP" altLang="en-US" sz="1000" dirty="0" smtClean="0">
                <a:latin typeface="Meiryo UI" panose="020B0604030504040204" pitchFamily="50" charset="-128"/>
                <a:ea typeface="Meiryo UI" panose="020B0604030504040204" pitchFamily="50" charset="-128"/>
              </a:rPr>
              <a:t>千円</a:t>
            </a:r>
            <a:r>
              <a:rPr lang="ja-JP" altLang="en-US" sz="1000" dirty="0">
                <a:latin typeface="Meiryo UI" panose="020B0604030504040204" pitchFamily="50" charset="-128"/>
                <a:ea typeface="Meiryo UI" panose="020B0604030504040204" pitchFamily="50" charset="-128"/>
              </a:rPr>
              <a:t>］</a:t>
            </a:r>
            <a:endParaRPr lang="en-US" altLang="ja-JP" sz="1000" u="sng"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smtClean="0">
                <a:latin typeface="Meiryo UI" panose="020B0604030504040204" pitchFamily="50" charset="-128"/>
                <a:ea typeface="Meiryo UI" panose="020B0604030504040204" pitchFamily="50" charset="-128"/>
              </a:rPr>
              <a:t>　事</a:t>
            </a:r>
            <a:r>
              <a:rPr lang="ja-JP" altLang="en-US" sz="1000" dirty="0">
                <a:latin typeface="Meiryo UI" panose="020B0604030504040204" pitchFamily="50" charset="-128"/>
                <a:ea typeface="Meiryo UI" panose="020B0604030504040204" pitchFamily="50" charset="-128"/>
              </a:rPr>
              <a:t>業者への支援等により付加価値の高い</a:t>
            </a:r>
            <a:r>
              <a:rPr lang="ja-JP" altLang="en-US" sz="1000" dirty="0" smtClean="0">
                <a:latin typeface="Meiryo UI" panose="020B0604030504040204" pitchFamily="50" charset="-128"/>
                <a:ea typeface="Meiryo UI" panose="020B0604030504040204" pitchFamily="50" charset="-128"/>
              </a:rPr>
              <a:t>大阪産</a:t>
            </a: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づくりを進めるとともに、大阪産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のＰＲ販売や販路拡大等を促進し、</a:t>
            </a:r>
            <a:r>
              <a:rPr lang="ja-JP" altLang="en-US" sz="1000" dirty="0" smtClean="0">
                <a:latin typeface="Meiryo UI" panose="020B0604030504040204" pitchFamily="50" charset="-128"/>
                <a:ea typeface="Meiryo UI" panose="020B0604030504040204" pitchFamily="50" charset="-128"/>
              </a:rPr>
              <a:t>ブランド力</a:t>
            </a:r>
            <a:r>
              <a:rPr lang="ja-JP" altLang="en-US" sz="1000" dirty="0">
                <a:latin typeface="Meiryo UI" panose="020B0604030504040204" pitchFamily="50" charset="-128"/>
                <a:ea typeface="Meiryo UI" panose="020B0604030504040204" pitchFamily="50" charset="-128"/>
              </a:rPr>
              <a:t>の向上と購入機会の拡大を図る。</a:t>
            </a:r>
            <a:endParaRPr lang="en-US" altLang="ja-JP" sz="1000"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a:t>
            </a:r>
            <a:r>
              <a:rPr lang="ja-JP" altLang="en-US" sz="1000" dirty="0" smtClean="0">
                <a:latin typeface="Meiryo UI" panose="020B0604030504040204" pitchFamily="50" charset="-128"/>
                <a:ea typeface="Meiryo UI" panose="020B0604030504040204" pitchFamily="50" charset="-128"/>
              </a:rPr>
              <a:t>は、</a:t>
            </a:r>
            <a:r>
              <a:rPr lang="ja-JP" altLang="en-US" sz="1000" dirty="0">
                <a:latin typeface="Meiryo UI" panose="020B0604030504040204" pitchFamily="50" charset="-128"/>
                <a:ea typeface="Meiryo UI" panose="020B0604030504040204" pitchFamily="50" charset="-128"/>
              </a:rPr>
              <a:t>大阪産（もん）</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イベント（</a:t>
            </a:r>
            <a:r>
              <a:rPr lang="en-US" altLang="ja-JP" sz="1000" dirty="0">
                <a:latin typeface="Meiryo UI" panose="020B0604030504040204" pitchFamily="50" charset="-128"/>
                <a:ea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rPr>
              <a:t>回</a:t>
            </a:r>
            <a:r>
              <a:rPr lang="ja-JP" altLang="en-US" sz="1000" dirty="0" smtClean="0">
                <a:latin typeface="Meiryo UI" panose="020B0604030504040204" pitchFamily="50" charset="-128"/>
                <a:ea typeface="Meiryo UI" panose="020B0604030504040204" pitchFamily="50" charset="-128"/>
              </a:rPr>
              <a:t>）等 </a:t>
            </a:r>
            <a:r>
              <a:rPr lang="ja-JP" altLang="en-US" sz="1000" dirty="0">
                <a:latin typeface="Meiryo UI" panose="020B0604030504040204" pitchFamily="50" charset="-128"/>
                <a:ea typeface="Meiryo UI" panose="020B0604030504040204" pitchFamily="50" charset="-128"/>
              </a:rPr>
              <a:t>を実施</a:t>
            </a:r>
            <a:r>
              <a:rPr lang="ja-JP" altLang="en-US" sz="1000" dirty="0" smtClean="0">
                <a:latin typeface="Meiryo UI" panose="020B0604030504040204" pitchFamily="50" charset="-128"/>
                <a:ea typeface="Meiryo UI" panose="020B0604030504040204" pitchFamily="50" charset="-128"/>
              </a:rPr>
              <a:t>予定。</a:t>
            </a:r>
            <a:endParaRPr lang="en-US" altLang="ja-JP" sz="1000" dirty="0">
              <a:latin typeface="Meiryo UI" panose="020B0604030504040204" pitchFamily="50" charset="-128"/>
              <a:ea typeface="Meiryo UI" panose="020B0604030504040204" pitchFamily="50" charset="-128"/>
            </a:endParaRPr>
          </a:p>
          <a:p>
            <a:pPr fontAlgn="ctr">
              <a:lnSpc>
                <a:spcPct val="1200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a:t>
            </a:r>
            <a:r>
              <a:rPr lang="ja-JP" altLang="en-US" sz="1000" dirty="0" smtClean="0">
                <a:latin typeface="Meiryo UI" panose="020B0604030504040204" pitchFamily="50" charset="-128"/>
                <a:ea typeface="Meiryo UI" panose="020B0604030504040204" pitchFamily="50" charset="-128"/>
              </a:rPr>
              <a:t>目標</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ロゴ使用許可件数　</a:t>
            </a:r>
            <a:r>
              <a:rPr lang="en-US" altLang="ja-JP" sz="1000" dirty="0">
                <a:latin typeface="Meiryo UI" panose="020B0604030504040204" pitchFamily="50" charset="-128"/>
                <a:ea typeface="Meiryo UI" panose="020B0604030504040204" pitchFamily="50" charset="-128"/>
              </a:rPr>
              <a:t>1,140</a:t>
            </a:r>
            <a:r>
              <a:rPr lang="ja-JP" altLang="en-US" sz="1000" dirty="0">
                <a:latin typeface="Meiryo UI" panose="020B0604030504040204" pitchFamily="50" charset="-128"/>
                <a:ea typeface="Meiryo UI" panose="020B0604030504040204" pitchFamily="50" charset="-128"/>
              </a:rPr>
              <a:t>件</a:t>
            </a:r>
            <a:endParaRPr lang="en-US" altLang="ja-JP" sz="1000" dirty="0">
              <a:latin typeface="Meiryo UI" panose="020B0604030504040204" pitchFamily="50" charset="-128"/>
              <a:ea typeface="Meiryo UI" panose="020B0604030504040204" pitchFamily="50" charset="-128"/>
            </a:endParaRPr>
          </a:p>
          <a:p>
            <a:pPr fontAlgn="ctr">
              <a:lnSpc>
                <a:spcPct val="120000"/>
              </a:lnSpc>
            </a:pPr>
            <a:r>
              <a:rPr lang="ja-JP" altLang="en-US"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rPr>
              <a:t>③食を活用した観光魅力開発事業</a:t>
            </a:r>
            <a:endParaRPr lang="en-US" altLang="ja-JP" sz="1000" u="sng"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smtClean="0">
                <a:latin typeface="Meiryo UI" panose="020B0604030504040204" pitchFamily="50" charset="-128"/>
                <a:ea typeface="Meiryo UI" panose="020B0604030504040204" pitchFamily="50" charset="-128"/>
              </a:rPr>
              <a:t>　民間事</a:t>
            </a:r>
            <a:r>
              <a:rPr lang="ja-JP" altLang="en-US" sz="1000" dirty="0">
                <a:latin typeface="Meiryo UI" panose="020B0604030504040204" pitchFamily="50" charset="-128"/>
                <a:ea typeface="Meiryo UI" panose="020B0604030504040204" pitchFamily="50" charset="-128"/>
              </a:rPr>
              <a:t>業者等との連携により、大阪ならではの「食」の魅力を発信し、観光客の</a:t>
            </a:r>
            <a:r>
              <a:rPr lang="ja-JP" altLang="en-US" sz="1000" dirty="0" smtClean="0">
                <a:latin typeface="Meiryo UI" panose="020B0604030504040204" pitchFamily="50" charset="-128"/>
                <a:ea typeface="Meiryo UI" panose="020B0604030504040204" pitchFamily="50" charset="-128"/>
              </a:rPr>
              <a:t>誘致及び</a:t>
            </a:r>
            <a:r>
              <a:rPr lang="ja-JP" altLang="en-US" sz="1000" dirty="0">
                <a:latin typeface="Meiryo UI" panose="020B0604030504040204" pitchFamily="50" charset="-128"/>
                <a:ea typeface="Meiryo UI" panose="020B0604030504040204" pitchFamily="50" charset="-128"/>
              </a:rPr>
              <a:t>観光消費の拡大を図る。</a:t>
            </a:r>
            <a:endParaRPr lang="en-US" altLang="ja-JP" sz="1000" dirty="0">
              <a:latin typeface="Meiryo UI" panose="020B0604030504040204" pitchFamily="50" charset="-128"/>
              <a:ea typeface="Meiryo UI" panose="020B0604030504040204" pitchFamily="50" charset="-128"/>
            </a:endParaRPr>
          </a:p>
          <a:p>
            <a:pPr fontAlgn="ctr">
              <a:lnSpc>
                <a:spcPct val="120000"/>
              </a:lnSpc>
            </a:pP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rPr>
              <a:t>地場素材をふんだんに味わえる「あじわい大阪」特別メニューの</a:t>
            </a:r>
            <a:r>
              <a:rPr lang="ja-JP" altLang="en-US" sz="1000" dirty="0" smtClean="0">
                <a:latin typeface="Meiryo UI" panose="020B0604030504040204" pitchFamily="50" charset="-128"/>
                <a:ea typeface="Meiryo UI" panose="020B0604030504040204" pitchFamily="50" charset="-128"/>
              </a:rPr>
              <a:t>提供</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エンタメ</a:t>
            </a:r>
            <a:r>
              <a:rPr lang="ja-JP" altLang="en-US" sz="1000" dirty="0">
                <a:latin typeface="Meiryo UI" panose="020B0604030504040204" pitchFamily="50" charset="-128"/>
                <a:ea typeface="Meiryo UI" panose="020B0604030504040204" pitchFamily="50" charset="-128"/>
              </a:rPr>
              <a:t>要素が組み込まれた食と体験のコラボ商品の提供　など</a:t>
            </a:r>
            <a:endParaRPr lang="en-US" altLang="ja-JP" sz="1000" dirty="0">
              <a:latin typeface="Meiryo UI" panose="020B0604030504040204" pitchFamily="50" charset="-128"/>
              <a:ea typeface="Meiryo UI" panose="020B0604030504040204" pitchFamily="50" charset="-128"/>
            </a:endParaRPr>
          </a:p>
          <a:p>
            <a:pPr fontAlgn="ctr"/>
            <a:endParaRPr lang="en-US" altLang="ja-JP" sz="1000" dirty="0">
              <a:latin typeface="Meiryo UI" panose="020B0604030504040204" pitchFamily="50" charset="-128"/>
              <a:ea typeface="Meiryo UI" panose="020B0604030504040204" pitchFamily="50" charset="-128"/>
            </a:endParaRPr>
          </a:p>
          <a:p>
            <a:pPr fontAlgn="ct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8C7E5DAC-2DB4-4EC0-A6BD-0D79AAB0058D}"/>
              </a:ext>
            </a:extLst>
          </p:cNvPr>
          <p:cNvSpPr txBox="1"/>
          <p:nvPr/>
        </p:nvSpPr>
        <p:spPr>
          <a:xfrm>
            <a:off x="108000" y="864000"/>
            <a:ext cx="4716000" cy="261609"/>
          </a:xfrm>
          <a:prstGeom prst="rect">
            <a:avLst/>
          </a:prstGeom>
          <a:solidFill>
            <a:schemeClr val="tx2">
              <a:lumMod val="75000"/>
            </a:schemeClr>
          </a:solidFill>
          <a:ln w="9525">
            <a:solidFill>
              <a:srgbClr val="002060"/>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大阪の食の魅力の発信　</a:t>
            </a:r>
          </a:p>
        </p:txBody>
      </p:sp>
      <p:sp>
        <p:nvSpPr>
          <p:cNvPr id="27" name="テキスト ボックス 26">
            <a:extLst>
              <a:ext uri="{FF2B5EF4-FFF2-40B4-BE49-F238E27FC236}">
                <a16:creationId xmlns:a16="http://schemas.microsoft.com/office/drawing/2014/main" id="{99A6212D-098B-4EE7-99EB-2FB9CA5A5F47}"/>
              </a:ext>
            </a:extLst>
          </p:cNvPr>
          <p:cNvSpPr txBox="1"/>
          <p:nvPr/>
        </p:nvSpPr>
        <p:spPr>
          <a:xfrm>
            <a:off x="5040000" y="4330705"/>
            <a:ext cx="4716000" cy="2406877"/>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観光局において、大阪・関西万博に向けて、大阪への集客を図るため、観光マーケティング・リサーチの強化、</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を活用した大阪の観光情報の発信、観光客のニーズやターゲットに応じた国内外の戦略的プロモーション等を実施。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国内外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へのプロモーション、国内外教育旅行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誘致</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広域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周遊の促進（エリアごとにテーマを設定した新たなコンテンツの造成など</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観光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・マーケティングリサーチ（観光に関するデータベースの構築、データを活用</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した府内</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市町村の観光戦略策定支援、観光アプリ（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XR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機能）を活用した取組み</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観光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魅力の創造（食、歴史、スポーツ、ウェルネス等、大阪らしい観光素材の開発</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、ペットツーリズム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、ガストロノミーツーリズム等の推進など</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誘致の推進（万博に関連した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誘致、国内外へのプロモーションなど</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観光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情報の発信（観光案内所の運営、</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による国内外への情報発信など</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36" name="テキスト ボックス 35">
            <a:extLst>
              <a:ext uri="{FF2B5EF4-FFF2-40B4-BE49-F238E27FC236}">
                <a16:creationId xmlns:a16="http://schemas.microsoft.com/office/drawing/2014/main" id="{358AF307-72E9-4A29-9FAF-D44D3C602AA3}"/>
              </a:ext>
            </a:extLst>
          </p:cNvPr>
          <p:cNvSpPr txBox="1"/>
          <p:nvPr/>
        </p:nvSpPr>
        <p:spPr>
          <a:xfrm>
            <a:off x="5040000" y="4086000"/>
            <a:ext cx="47160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大阪観光局の取組み</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524,224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4</a:t>
            </a:fld>
            <a:endParaRPr kumimoji="1" lang="ja-JP" altLang="en-US" dirty="0"/>
          </a:p>
        </p:txBody>
      </p:sp>
      <p:sp>
        <p:nvSpPr>
          <p:cNvPr id="67" name="テキスト ボックス 66">
            <a:extLst>
              <a:ext uri="{FF2B5EF4-FFF2-40B4-BE49-F238E27FC236}">
                <a16:creationId xmlns:a16="http://schemas.microsoft.com/office/drawing/2014/main" id="{BBB93EF8-6690-443A-8440-64A51BE27844}"/>
              </a:ext>
            </a:extLst>
          </p:cNvPr>
          <p:cNvSpPr txBox="1"/>
          <p:nvPr/>
        </p:nvSpPr>
        <p:spPr>
          <a:xfrm>
            <a:off x="5040000" y="1080000"/>
            <a:ext cx="4716000" cy="1296000"/>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シンボリックなエリア（御堂筋、中之島、水の回廊など）において話題性のあるキラーコンテンツを実施し、大阪の魅力を全世界に強力に発信することで、多くの方々を大阪に誘客する起爆剤となるプロモーションイベントを開催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年大阪・関西万博の機運醸成に向けたプロモーション事業とも連携。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lvl="0" indent="-171450">
              <a:lnSpc>
                <a:spcPts val="15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年秋頃　イベント開催予定</a:t>
            </a:r>
            <a:endParaRPr lang="en-US" altLang="ja-JP" sz="1000" dirty="0">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0717C986-B178-4CB5-9567-DC08171B8050}"/>
              </a:ext>
            </a:extLst>
          </p:cNvPr>
          <p:cNvSpPr txBox="1"/>
          <p:nvPr/>
        </p:nvSpPr>
        <p:spPr>
          <a:xfrm>
            <a:off x="5040000" y="864000"/>
            <a:ext cx="4716000"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151</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a:extLst>
              <a:ext uri="{FF2B5EF4-FFF2-40B4-BE49-F238E27FC236}">
                <a16:creationId xmlns:a16="http://schemas.microsoft.com/office/drawing/2014/main" id="{35013D90-6FF0-4B3B-84CA-685306AC0546}"/>
              </a:ext>
            </a:extLst>
          </p:cNvPr>
          <p:cNvSpPr txBox="1"/>
          <p:nvPr/>
        </p:nvSpPr>
        <p:spPr>
          <a:xfrm>
            <a:off x="5040000" y="2736000"/>
            <a:ext cx="4716000" cy="1246495"/>
          </a:xfrm>
          <a:prstGeom prst="rect">
            <a:avLst/>
          </a:prstGeom>
          <a:solidFill>
            <a:schemeClr val="bg1"/>
          </a:solidFill>
          <a:ln w="6350">
            <a:solidFill>
              <a:schemeClr val="tx1">
                <a:lumMod val="50000"/>
                <a:lumOff val="50000"/>
              </a:schemeClr>
            </a:solidFill>
          </a:ln>
        </p:spPr>
        <p:txBody>
          <a:bodyPr wrap="square" rtlCol="0">
            <a:sp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御堂筋イルミネーション」、「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光のルネサンス」、地域団体等が展開するエリアプログラムを一体的に展開し、都市魅力の創造・発信や都市ブランドの向上を図る。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の冬を代表する観光コンテンツの充実を図り、国内外からの観光客の満足度を高め、さらなる呼び込みを図る。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5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　イベント開催</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a:extLst>
              <a:ext uri="{FF2B5EF4-FFF2-40B4-BE49-F238E27FC236}">
                <a16:creationId xmlns:a16="http://schemas.microsoft.com/office/drawing/2014/main" id="{498DE9C9-5EED-41FF-80E4-DFFA30A9879C}"/>
              </a:ext>
            </a:extLst>
          </p:cNvPr>
          <p:cNvSpPr txBox="1"/>
          <p:nvPr/>
        </p:nvSpPr>
        <p:spPr>
          <a:xfrm>
            <a:off x="5040000" y="2501185"/>
            <a:ext cx="4716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大阪・光の饗宴　</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353,746</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p>
        </p:txBody>
      </p:sp>
      <p:grpSp>
        <p:nvGrpSpPr>
          <p:cNvPr id="33" name="グループ化 32"/>
          <p:cNvGrpSpPr/>
          <p:nvPr/>
        </p:nvGrpSpPr>
        <p:grpSpPr>
          <a:xfrm>
            <a:off x="1496616" y="888806"/>
            <a:ext cx="792000" cy="216000"/>
            <a:chOff x="-1807864" y="2317564"/>
            <a:chExt cx="792000" cy="216000"/>
          </a:xfrm>
        </p:grpSpPr>
        <p:sp>
          <p:nvSpPr>
            <p:cNvPr id="34" name="楕円 3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5" name="楕円 3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7" name="グループ化 36"/>
          <p:cNvGrpSpPr/>
          <p:nvPr/>
        </p:nvGrpSpPr>
        <p:grpSpPr>
          <a:xfrm>
            <a:off x="6249144" y="4104000"/>
            <a:ext cx="792000" cy="216000"/>
            <a:chOff x="-1807864" y="2317564"/>
            <a:chExt cx="792000" cy="216000"/>
          </a:xfrm>
        </p:grpSpPr>
        <p:sp>
          <p:nvSpPr>
            <p:cNvPr id="38" name="楕円 3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9" name="楕円 3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0" name="グループ化 39"/>
          <p:cNvGrpSpPr/>
          <p:nvPr/>
        </p:nvGrpSpPr>
        <p:grpSpPr>
          <a:xfrm>
            <a:off x="6249144" y="2505260"/>
            <a:ext cx="792000" cy="216000"/>
            <a:chOff x="-1807864" y="2317564"/>
            <a:chExt cx="792000" cy="216000"/>
          </a:xfrm>
        </p:grpSpPr>
        <p:sp>
          <p:nvSpPr>
            <p:cNvPr id="47" name="楕円 46"/>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8" name="楕円 47"/>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9" name="グループ化 48"/>
          <p:cNvGrpSpPr/>
          <p:nvPr/>
        </p:nvGrpSpPr>
        <p:grpSpPr>
          <a:xfrm>
            <a:off x="7650000" y="889200"/>
            <a:ext cx="792000" cy="216000"/>
            <a:chOff x="-1807864" y="2317564"/>
            <a:chExt cx="792000" cy="216000"/>
          </a:xfrm>
        </p:grpSpPr>
        <p:sp>
          <p:nvSpPr>
            <p:cNvPr id="50" name="楕円 4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1" name="楕円 5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Tree>
    <p:extLst>
      <p:ext uri="{BB962C8B-B14F-4D97-AF65-F5344CB8AC3E}">
        <p14:creationId xmlns:p14="http://schemas.microsoft.com/office/powerpoint/2010/main" val="288335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テキスト ボックス 47">
            <a:extLst>
              <a:ext uri="{FF2B5EF4-FFF2-40B4-BE49-F238E27FC236}">
                <a16:creationId xmlns:a16="http://schemas.microsoft.com/office/drawing/2014/main" id="{E6BB53D3-A1FF-4157-BB82-F3A2D5531FEE}"/>
              </a:ext>
            </a:extLst>
          </p:cNvPr>
          <p:cNvSpPr txBox="1"/>
          <p:nvPr/>
        </p:nvSpPr>
        <p:spPr>
          <a:xfrm>
            <a:off x="4953600" y="5130000"/>
            <a:ext cx="4896000" cy="164404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1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①災害時多言語支援</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1000" u="sng" dirty="0" smtClean="0">
                <a:latin typeface="Meiryo UI" panose="020B0604030504040204" pitchFamily="50" charset="-128"/>
                <a:ea typeface="Meiryo UI" panose="020B0604030504040204" pitchFamily="50" charset="-128"/>
                <a:cs typeface="Meiryo UI" panose="020B0604030504040204" pitchFamily="50" charset="-128"/>
              </a:rPr>
              <a:t>(Osaka </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Safe </a:t>
            </a:r>
            <a:r>
              <a:rPr lang="en-US" altLang="ja-JP" sz="1000" u="sng" dirty="0" smtClean="0">
                <a:latin typeface="Meiryo UI" panose="020B0604030504040204" pitchFamily="50" charset="-128"/>
                <a:ea typeface="Meiryo UI" panose="020B0604030504040204" pitchFamily="50" charset="-128"/>
                <a:cs typeface="Meiryo UI" panose="020B0604030504040204" pitchFamily="50" charset="-128"/>
              </a:rPr>
              <a:t>Travels)</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smtClean="0">
                <a:latin typeface="Meiryo UI" panose="020B0604030504040204" pitchFamily="50" charset="-128"/>
                <a:ea typeface="Meiryo UI" panose="020B0604030504040204" pitchFamily="50" charset="-128"/>
                <a:cs typeface="Meiryo UI" panose="020B0604030504040204" pitchFamily="50" charset="-128"/>
              </a:rPr>
              <a:t>R5</a:t>
            </a:r>
            <a:r>
              <a:rPr lang="zh-CN"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当初</a:t>
            </a:r>
            <a:r>
              <a:rPr lang="zh-CN" altLang="en-US" sz="1000" dirty="0" smtClean="0">
                <a:latin typeface="Meiryo UI" panose="020B0604030504040204" pitchFamily="50" charset="-128"/>
                <a:ea typeface="Meiryo UI" panose="020B0604030504040204" pitchFamily="50" charset="-128"/>
                <a:cs typeface="Meiryo UI" panose="020B0604030504040204" pitchFamily="50" charset="-128"/>
              </a:rPr>
              <a:t>予算案 </a:t>
            </a:r>
            <a:r>
              <a:rPr lang="en-US" altLang="zh-CN" sz="1000" dirty="0" smtClean="0">
                <a:latin typeface="Meiryo UI" panose="020B0604030504040204" pitchFamily="50" charset="-128"/>
                <a:ea typeface="Meiryo UI" panose="020B0604030504040204" pitchFamily="50" charset="-128"/>
                <a:cs typeface="Meiryo UI" panose="020B0604030504040204" pitchFamily="50" charset="-128"/>
              </a:rPr>
              <a:t>12,993</a:t>
            </a:r>
            <a:r>
              <a:rPr lang="zh-CN"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時に外国人が必要とする災害や交通等の情報（</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GPS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を活用した外国人が受診可能な医療機関までのルート検索も可能）を多言語</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言語</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で一元的に提供するウェブサイト・アプリ「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」の管理・運用を行うとともに、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公財</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大阪府国際交流財団や市町村等と連携した在住外国人への周知も継続して実施。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②災害時における多言語支援の強化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smtClean="0">
                <a:latin typeface="Meiryo UI" panose="020B0604030504040204" pitchFamily="50" charset="-128"/>
                <a:ea typeface="Meiryo UI" panose="020B0604030504040204" pitchFamily="50" charset="-128"/>
                <a:cs typeface="Meiryo UI" panose="020B0604030504040204" pitchFamily="50" charset="-128"/>
              </a:rPr>
              <a:t>R5</a:t>
            </a:r>
            <a:r>
              <a:rPr lang="zh-CN"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1,414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時に多言語で外国人向けに相談や情報発信を行う多言語支援センターを設置し、必要としている情報を　「迅速」かつ「分かりやすく」提供するなど、多言語支援の強化と外国人が安心して過ごせる社会の実現を図る。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a:extLst>
              <a:ext uri="{FF2B5EF4-FFF2-40B4-BE49-F238E27FC236}">
                <a16:creationId xmlns:a16="http://schemas.microsoft.com/office/drawing/2014/main" id="{656A0B7F-3457-4DA6-A837-B8411209A5F1}"/>
              </a:ext>
            </a:extLst>
          </p:cNvPr>
          <p:cNvSpPr txBox="1"/>
          <p:nvPr/>
        </p:nvSpPr>
        <p:spPr>
          <a:xfrm>
            <a:off x="4952999" y="4032000"/>
            <a:ext cx="4896000" cy="79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1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・関西万博を大阪の魅力を世界に発信する絶好の機会と捉え、落ち込んでいるインバウンド需要を回復させるため、大阪府内の魅力ある観光資源等</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を盛り込んだプロモーション動画（</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年度制作）</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を活用の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うえ海外へ発信し、大阪への観光等誘客の促進に取り組む。</a:t>
            </a:r>
            <a:endParaRPr lang="en-US" altLang="ja-JP" sz="1000" dirty="0">
              <a:latin typeface="Meiryo UI" panose="020B0604030504040204" pitchFamily="50" charset="-128"/>
              <a:ea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アジア、欧米豪などへの動画配信、ニーズ分析調査を</a:t>
            </a:r>
            <a:r>
              <a:rPr lang="ja-JP" altLang="en-US" sz="1000" dirty="0" smtClean="0">
                <a:latin typeface="Meiryo UI" panose="020B0604030504040204" pitchFamily="50" charset="-128"/>
                <a:ea typeface="Meiryo UI" panose="020B0604030504040204" pitchFamily="50" charset="-128"/>
              </a:rPr>
              <a:t>実施</a:t>
            </a:r>
            <a:endParaRPr lang="en-US" altLang="ja-JP" sz="1000" dirty="0">
              <a:latin typeface="Meiryo UI" panose="020B0604030504040204" pitchFamily="50" charset="-128"/>
              <a:ea typeface="Meiryo UI" panose="020B0604030504040204" pitchFamily="50" charset="-128"/>
            </a:endParaRPr>
          </a:p>
        </p:txBody>
      </p:sp>
      <p:sp>
        <p:nvSpPr>
          <p:cNvPr id="61" name="テキスト ボックス 60">
            <a:extLst>
              <a:ext uri="{FF2B5EF4-FFF2-40B4-BE49-F238E27FC236}">
                <a16:creationId xmlns:a16="http://schemas.microsoft.com/office/drawing/2014/main" id="{5A3C8DCB-5898-43FF-B0DF-77B19B493A95}"/>
              </a:ext>
            </a:extLst>
          </p:cNvPr>
          <p:cNvSpPr txBox="1"/>
          <p:nvPr/>
        </p:nvSpPr>
        <p:spPr>
          <a:xfrm>
            <a:off x="4953000" y="2682000"/>
            <a:ext cx="4896000" cy="1044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1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関西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の自治体（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県）民間企業等が一体となって、万博のテーマ等を踏まえた新しい旅行商品やコンテンツの造成を進め、関西各地の特色や生活文化等の魅力を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“KANSAI</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”として発信し、万博及び関西への誘客を進める。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旅行商品造成、特設ウェブサイトでの情報提供</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旅行商品造成、プロモーションの実施、特設ウェブサイト</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で</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情報</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提供</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4952999" y="1062000"/>
            <a:ext cx="4896000" cy="1324268"/>
          </a:xfrm>
          <a:prstGeom prst="rect">
            <a:avLst/>
          </a:prstGeom>
          <a:solidFill>
            <a:schemeClr val="bg1"/>
          </a:solidFill>
          <a:ln w="6350">
            <a:solidFill>
              <a:schemeClr val="tx1">
                <a:lumMod val="50000"/>
                <a:lumOff val="50000"/>
              </a:schemeClr>
            </a:solidFill>
          </a:ln>
        </p:spPr>
        <p:txBody>
          <a:bodyPr wrap="square" rtlCol="0">
            <a:noAutofit/>
          </a:bodyPr>
          <a:lstStyle/>
          <a:p>
            <a:pPr>
              <a:lnSpc>
                <a:spcPts val="11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・関西万博開催を契機とし、ＪＲ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社（北海道・東日本・東海・西日本・四国・九州）と連携した全国規模の観光キャンペーンを展開し、大阪・関西万博の機運醸成、府域への誘客・周遊促進を図ることにより、観光消費の拡大を図る。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推進協議会の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立ち上げ</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年４～６月　　プレキャンペーン・ファムトリップの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年４～６月　　本キャンペーンの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年４～６月　　アフターキャンペーンの実施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p:cNvSpPr txBox="1"/>
          <p:nvPr/>
        </p:nvSpPr>
        <p:spPr>
          <a:xfrm>
            <a:off x="72000" y="5619440"/>
            <a:ext cx="4824000" cy="115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時等に外国人旅行者自らが身を守るために必要な情報を入手できる環境をつくるとともに、ホテル等との災害時の連携協定締結を進め、災害時に一時避難できる環境を確保することにより、外国人旅行者が安心・安全に大阪の旅行や観光を楽しめる環境を整備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年度も引き続き、旅行者向けのリーフレットの配布拡大をはじめ、支援フロー及びガイドラインの周知、大阪市をはじめとした府内宿泊施設との協定締結の促進に取り組む。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72000" y="1062000"/>
            <a:ext cx="4824000" cy="2955104"/>
          </a:xfrm>
          <a:prstGeom prst="rect">
            <a:avLst/>
          </a:prstGeom>
          <a:solidFill>
            <a:schemeClr val="bg1"/>
          </a:solidFill>
          <a:ln w="6350">
            <a:solidFill>
              <a:schemeClr val="tx1">
                <a:lumMod val="50000"/>
                <a:lumOff val="50000"/>
              </a:schemeClr>
            </a:solidFill>
          </a:ln>
        </p:spPr>
        <p:txBody>
          <a:bodyPr wrap="square" rtlCol="0">
            <a:spAutoFit/>
          </a:bodyPr>
          <a:lstStyle/>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大阪・関西万博開催に向け、府域の観光資源を活用したイベント開催等により府域への集客・周遊を促進するとともに、新たな観光コンテンツ等の造成等により大阪・兵庫への周遊を促進する。</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endParaRPr lang="en-US" altLang="ja-JP"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①大阪の観光資源の強みを活かした集客・周遊事業</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smtClean="0">
                <a:latin typeface="Meiryo UI" panose="020B0604030504040204" pitchFamily="50" charset="-128"/>
                <a:ea typeface="Meiryo UI" panose="020B0604030504040204" pitchFamily="50" charset="-128"/>
                <a:cs typeface="Meiryo UI" panose="020B0604030504040204" pitchFamily="50" charset="-128"/>
              </a:rPr>
              <a:t>R5</a:t>
            </a:r>
            <a:r>
              <a:rPr lang="zh-CN"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当初予算案</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600,000</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国内外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から旅行先として大阪を選んでもらえるような大阪市域での集客イベント開催に加え、府域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エリア（北摂、北河内、中河内、南河内、泉州）で、市町村や関係部局等と連携した集客イベントを開催することで相乗効果を生み出し、府域に効果的に集客する。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500"/>
              </a:lnSpc>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年夏以降事業開始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u="sng" noProof="0" dirty="0">
                <a:latin typeface="Meiryo UI" panose="020B0604030504040204" pitchFamily="50" charset="-128"/>
                <a:ea typeface="Meiryo UI" panose="020B0604030504040204" pitchFamily="50" charset="-128"/>
                <a:cs typeface="Meiryo UI" panose="020B0604030504040204" pitchFamily="50" charset="-128"/>
              </a:rPr>
              <a:t>②観光コンテンツ等の造成</a:t>
            </a:r>
            <a:r>
              <a:rPr lang="ja-JP" altLang="en-US" sz="1000" noProof="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noProof="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smtClean="0">
                <a:latin typeface="Meiryo UI" panose="020B0604030504040204" pitchFamily="50" charset="-128"/>
                <a:ea typeface="Meiryo UI" panose="020B0604030504040204" pitchFamily="50" charset="-128"/>
                <a:cs typeface="Meiryo UI" panose="020B0604030504040204" pitchFamily="50" charset="-128"/>
              </a:rPr>
              <a:t>R5</a:t>
            </a:r>
            <a:r>
              <a:rPr lang="zh-CN"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noProof="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将来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のリピーターとなる若い世代を中心に、兵庫・大阪への周遊を促進するため、新たな質の高い体験型観光コンテンツや、それらをつなぐ周遊モデルコースを造成する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zh-TW" sz="1000" strike="dblStrike"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171450">
              <a:lnSpc>
                <a:spcPts val="1500"/>
              </a:lnSpc>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５月事業</a:t>
            </a:r>
            <a:r>
              <a:rPr lang="zh-TW" altLang="en-US" sz="1000" dirty="0" smtClean="0">
                <a:latin typeface="Meiryo UI" panose="020B0604030504040204" pitchFamily="50" charset="-128"/>
                <a:ea typeface="Meiryo UI" panose="020B0604030504040204" pitchFamily="50" charset="-128"/>
                <a:cs typeface="Meiryo UI" panose="020B0604030504040204" pitchFamily="50" charset="-128"/>
              </a:rPr>
              <a:t>開始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9" name="テキスト ボックス 8"/>
          <p:cNvSpPr txBox="1"/>
          <p:nvPr/>
        </p:nvSpPr>
        <p:spPr>
          <a:xfrm>
            <a:off x="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sp>
        <p:nvSpPr>
          <p:cNvPr id="17" name="テキスト ボックス 16"/>
          <p:cNvSpPr txBox="1"/>
          <p:nvPr/>
        </p:nvSpPr>
        <p:spPr>
          <a:xfrm>
            <a:off x="72000" y="818288"/>
            <a:ext cx="4824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大阪府域等への観光誘客・周遊促進</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lang="zh-CN" altLang="en-US"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72000" y="5373216"/>
            <a:ext cx="4824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外国人旅行者の安全確保</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2,322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274016" y="828255"/>
            <a:ext cx="503520" cy="2037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新規</a:t>
            </a:r>
            <a:endParaRPr kumimoji="1" lang="ja-JP" altLang="en-US" sz="1100" dirty="0">
              <a:solidFill>
                <a:schemeClr val="tx1"/>
              </a:solidFill>
            </a:endParaRPr>
          </a:p>
        </p:txBody>
      </p:sp>
      <p:grpSp>
        <p:nvGrpSpPr>
          <p:cNvPr id="25" name="グループ化 24"/>
          <p:cNvGrpSpPr/>
          <p:nvPr/>
        </p:nvGrpSpPr>
        <p:grpSpPr>
          <a:xfrm>
            <a:off x="6991851" y="836712"/>
            <a:ext cx="697453" cy="208309"/>
            <a:chOff x="-1797065" y="2332195"/>
            <a:chExt cx="792000" cy="183138"/>
          </a:xfrm>
        </p:grpSpPr>
        <p:sp>
          <p:nvSpPr>
            <p:cNvPr id="26" name="楕円 25"/>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7" name="楕円 26"/>
            <p:cNvSpPr/>
            <p:nvPr/>
          </p:nvSpPr>
          <p:spPr>
            <a:xfrm>
              <a:off x="-1797065" y="2332195"/>
              <a:ext cx="792000" cy="176111"/>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3" name="テキスト ボックス 42">
            <a:extLst>
              <a:ext uri="{FF2B5EF4-FFF2-40B4-BE49-F238E27FC236}">
                <a16:creationId xmlns:a16="http://schemas.microsoft.com/office/drawing/2014/main" id="{D91BC997-52B8-4817-8898-9E10EA573EEC}"/>
              </a:ext>
            </a:extLst>
          </p:cNvPr>
          <p:cNvSpPr txBox="1"/>
          <p:nvPr/>
        </p:nvSpPr>
        <p:spPr>
          <a:xfrm>
            <a:off x="73236" y="4095998"/>
            <a:ext cx="4824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宿泊施設における受入環境整備</a:t>
            </a:r>
            <a:r>
              <a:rPr kumimoji="1" lang="ja-JP" altLang="en-US"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1" i="0"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noProof="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当初予算案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CN"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a:extLst>
              <a:ext uri="{FF2B5EF4-FFF2-40B4-BE49-F238E27FC236}">
                <a16:creationId xmlns:a16="http://schemas.microsoft.com/office/drawing/2014/main" id="{CD7C4202-B959-47C5-B1DA-99CEAD50483A}"/>
              </a:ext>
            </a:extLst>
          </p:cNvPr>
          <p:cNvSpPr txBox="1"/>
          <p:nvPr/>
        </p:nvSpPr>
        <p:spPr>
          <a:xfrm>
            <a:off x="4952999" y="3792922"/>
            <a:ext cx="4896000" cy="262800"/>
          </a:xfrm>
          <a:prstGeom prst="rect">
            <a:avLst/>
          </a:prstGeom>
          <a:solidFill>
            <a:schemeClr val="tx2">
              <a:lumMod val="75000"/>
            </a:schemeClr>
          </a:solidFill>
          <a:ln w="6350">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海外に向けた大阪の魅力発信</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58,388</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p>
        </p:txBody>
      </p:sp>
      <p:sp>
        <p:nvSpPr>
          <p:cNvPr id="60" name="テキスト ボックス 59">
            <a:extLst>
              <a:ext uri="{FF2B5EF4-FFF2-40B4-BE49-F238E27FC236}">
                <a16:creationId xmlns:a16="http://schemas.microsoft.com/office/drawing/2014/main" id="{0C850B44-CA18-4D5B-8048-0BA18774765E}"/>
              </a:ext>
            </a:extLst>
          </p:cNvPr>
          <p:cNvSpPr txBox="1"/>
          <p:nvPr/>
        </p:nvSpPr>
        <p:spPr>
          <a:xfrm>
            <a:off x="4953000" y="2429176"/>
            <a:ext cx="4896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defRPr/>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万博プラス関西観光推進事業</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a:extLst>
              <a:ext uri="{FF2B5EF4-FFF2-40B4-BE49-F238E27FC236}">
                <a16:creationId xmlns:a16="http://schemas.microsoft.com/office/drawing/2014/main" id="{EC54F174-1E09-4ED9-94B2-6C4A203E7D12}"/>
              </a:ext>
            </a:extLst>
          </p:cNvPr>
          <p:cNvSpPr txBox="1"/>
          <p:nvPr/>
        </p:nvSpPr>
        <p:spPr>
          <a:xfrm>
            <a:off x="4953600" y="4879534"/>
            <a:ext cx="48960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災害時多言語支援</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9"/>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5</a:t>
            </a:fld>
            <a:endParaRPr kumimoji="1" lang="ja-JP" altLang="en-US" dirty="0"/>
          </a:p>
        </p:txBody>
      </p:sp>
      <p:sp>
        <p:nvSpPr>
          <p:cNvPr id="21" name="テキスト ボックス 20"/>
          <p:cNvSpPr txBox="1"/>
          <p:nvPr/>
        </p:nvSpPr>
        <p:spPr>
          <a:xfrm>
            <a:off x="4953000" y="818289"/>
            <a:ext cx="4896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100" b="1" u="sng"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デスティネーションキャンペーン</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3" name="グループ化 62"/>
          <p:cNvGrpSpPr/>
          <p:nvPr/>
        </p:nvGrpSpPr>
        <p:grpSpPr>
          <a:xfrm>
            <a:off x="2183447" y="814298"/>
            <a:ext cx="792000" cy="216000"/>
            <a:chOff x="-1807864" y="2317564"/>
            <a:chExt cx="792000" cy="216000"/>
          </a:xfrm>
        </p:grpSpPr>
        <p:sp>
          <p:nvSpPr>
            <p:cNvPr id="64" name="楕円 6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5" name="楕円 6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67" name="グループ化 66"/>
          <p:cNvGrpSpPr/>
          <p:nvPr/>
        </p:nvGrpSpPr>
        <p:grpSpPr>
          <a:xfrm>
            <a:off x="6033120" y="4892994"/>
            <a:ext cx="792000" cy="216000"/>
            <a:chOff x="-1807864" y="2317564"/>
            <a:chExt cx="792000" cy="216000"/>
          </a:xfrm>
        </p:grpSpPr>
        <p:sp>
          <p:nvSpPr>
            <p:cNvPr id="68" name="楕円 6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9" name="楕円 6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70" name="グループ化 69"/>
          <p:cNvGrpSpPr/>
          <p:nvPr/>
        </p:nvGrpSpPr>
        <p:grpSpPr>
          <a:xfrm>
            <a:off x="1679621" y="5380334"/>
            <a:ext cx="792000" cy="216000"/>
            <a:chOff x="-1807864" y="2317564"/>
            <a:chExt cx="792000" cy="216000"/>
          </a:xfrm>
        </p:grpSpPr>
        <p:sp>
          <p:nvSpPr>
            <p:cNvPr id="71" name="楕円 7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72" name="楕円 7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73" name="グループ化 72"/>
          <p:cNvGrpSpPr/>
          <p:nvPr/>
        </p:nvGrpSpPr>
        <p:grpSpPr>
          <a:xfrm>
            <a:off x="6933373" y="838833"/>
            <a:ext cx="792000" cy="216000"/>
            <a:chOff x="-1807864" y="2317564"/>
            <a:chExt cx="792000" cy="216000"/>
          </a:xfrm>
        </p:grpSpPr>
        <p:sp>
          <p:nvSpPr>
            <p:cNvPr id="74" name="楕円 7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75" name="楕円 7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府市</a:t>
              </a:r>
            </a:p>
          </p:txBody>
        </p:sp>
      </p:grpSp>
      <p:sp>
        <p:nvSpPr>
          <p:cNvPr id="76" name="楕円 75"/>
          <p:cNvSpPr/>
          <p:nvPr/>
        </p:nvSpPr>
        <p:spPr>
          <a:xfrm>
            <a:off x="6932772" y="382352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77" name="楕円 76"/>
          <p:cNvSpPr/>
          <p:nvPr/>
        </p:nvSpPr>
        <p:spPr>
          <a:xfrm>
            <a:off x="6932772" y="244811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78" name="楕円 77"/>
          <p:cNvSpPr/>
          <p:nvPr/>
        </p:nvSpPr>
        <p:spPr>
          <a:xfrm>
            <a:off x="2147621" y="411864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79" name="正方形/長方形 78">
            <a:extLst>
              <a:ext uri="{FF2B5EF4-FFF2-40B4-BE49-F238E27FC236}">
                <a16:creationId xmlns:a16="http://schemas.microsoft.com/office/drawing/2014/main" id="{C40AE1E6-F65E-49D9-9133-208723E38016}"/>
              </a:ext>
            </a:extLst>
          </p:cNvPr>
          <p:cNvSpPr/>
          <p:nvPr/>
        </p:nvSpPr>
        <p:spPr>
          <a:xfrm>
            <a:off x="4390872" y="864000"/>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80" name="正方形/長方形 79">
            <a:extLst>
              <a:ext uri="{FF2B5EF4-FFF2-40B4-BE49-F238E27FC236}">
                <a16:creationId xmlns:a16="http://schemas.microsoft.com/office/drawing/2014/main" id="{C40AE1E6-F65E-49D9-9133-208723E38016}"/>
              </a:ext>
            </a:extLst>
          </p:cNvPr>
          <p:cNvSpPr/>
          <p:nvPr/>
        </p:nvSpPr>
        <p:spPr>
          <a:xfrm>
            <a:off x="9293293" y="2466000"/>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81" name="正方形/長方形 80">
            <a:extLst>
              <a:ext uri="{FF2B5EF4-FFF2-40B4-BE49-F238E27FC236}">
                <a16:creationId xmlns:a16="http://schemas.microsoft.com/office/drawing/2014/main" id="{C40AE1E6-F65E-49D9-9133-208723E38016}"/>
              </a:ext>
            </a:extLst>
          </p:cNvPr>
          <p:cNvSpPr/>
          <p:nvPr/>
        </p:nvSpPr>
        <p:spPr>
          <a:xfrm>
            <a:off x="9293293" y="864000"/>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A1A2FD97-5293-4963-968D-2C0521863B82}"/>
              </a:ext>
            </a:extLst>
          </p:cNvPr>
          <p:cNvSpPr txBox="1"/>
          <p:nvPr/>
        </p:nvSpPr>
        <p:spPr>
          <a:xfrm>
            <a:off x="73236" y="4330621"/>
            <a:ext cx="4824000" cy="1015663"/>
          </a:xfrm>
          <a:prstGeom prst="rect">
            <a:avLst/>
          </a:prstGeom>
          <a:solidFill>
            <a:schemeClr val="bg1"/>
          </a:solidFill>
          <a:ln w="6350">
            <a:solidFill>
              <a:schemeClr val="tx1">
                <a:lumMod val="50000"/>
                <a:lumOff val="50000"/>
              </a:schemeClr>
            </a:solidFill>
          </a:ln>
        </p:spPr>
        <p:txBody>
          <a:bodyPr wrap="square" rtlCol="0">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宿泊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施設（特区及び新法民泊施設を含む）における来阪旅行者のための新型コロナ感染防止対策や多言語化対応などの「おもてなし」環境整備に係る事業に対し補助を行うことにより、受入対応の強化を図り、旅行者の宿泊需要への対応やリピーター確保に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年５月　募集開始予定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2553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a:xfrm>
            <a:off x="72000" y="1152000"/>
            <a:ext cx="4752000" cy="5544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年度中に策定予定の「大阪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誘致戦略」に基づき、官民が一体となって戦略的に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誘致を展開する。</a:t>
            </a: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年大阪・関西万博開催に向け、大阪への注目が集まり、活発な国際交流が期待される中、国際会議をはじめとする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を積極的に誘致・創出するため、国際会議の誘致・開催助成制度を創設し、また、府内施設を主会場としたオンライン併用型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の開催費用の助成を継続するなど、大阪における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受入体制の充実を図ることで、観光消費を拡大させ、大阪に集積する産業分野を活かしたビジネスやイノベーションの機会を創出する。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誘致のための</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取組み</a:t>
            </a:r>
            <a:endParaRPr lang="en-US" altLang="ja-JP" sz="10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　大阪観光局運営</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予算：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524,224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千円）の一部］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万博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に関連した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等の誘致に向け、国内外へのプロモーションや情報発信を実施。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②万博と連動した国際</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会議誘致</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開催支援事業</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21,000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世界</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水準の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都市・大阪の実現に向けて国内外の競合都市との競争力強化を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図るため</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、万博のインパクトを活かし、ライフサイエンス、環境・エネルギー、国際金融など、府市</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が設定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する重点分野の国際会議を大阪へ誘致するための助成制度を創設。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3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助成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額</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経費の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以内）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a:lnSpc>
                <a:spcPts val="1300"/>
              </a:lnSpc>
              <a:buFont typeface="Arial" panose="020B0604020202020204" pitchFamily="34" charset="0"/>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ICCA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基準相当：上限</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千円（総参加者数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人以上、</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か国以上ロー</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テーション、会期２日以上）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a:lnSpc>
                <a:spcPts val="1300"/>
              </a:lnSpc>
              <a:buFont typeface="Arial" panose="020B0604020202020204" pitchFamily="34" charset="0"/>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JNTO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基準相当：上限</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千円（総参加者数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人以上、総参加国（日本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含む）</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か国以上、会期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日以上</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③ハイブリッド</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開催支援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9,444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現在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、世界の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業界において主流な開催形態であるオンライン開催と会場での開催</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を組み合わせた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ハイブリッド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の開催に要する経費を支援する。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smtClean="0">
                <a:latin typeface="Meiryo UI" panose="020B0604030504040204" pitchFamily="50" charset="-128"/>
                <a:ea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rPr>
              <a:t>府内の施設をリアル主会場とする際に必要となる配信用機材等のレンタル料、</a:t>
            </a:r>
            <a:r>
              <a:rPr lang="ja-JP" altLang="en-US" sz="1000" dirty="0" smtClean="0">
                <a:latin typeface="Meiryo UI" panose="020B0604030504040204" pitchFamily="50" charset="-128"/>
                <a:ea typeface="Meiryo UI" panose="020B0604030504040204" pitchFamily="50" charset="-128"/>
              </a:rPr>
              <a:t>通信費</a:t>
            </a:r>
            <a:r>
              <a:rPr lang="ja-JP" altLang="en-US" sz="1000" dirty="0">
                <a:latin typeface="Meiryo UI" panose="020B0604030504040204" pitchFamily="50" charset="-128"/>
                <a:ea typeface="Meiryo UI" panose="020B0604030504040204" pitchFamily="50" charset="-128"/>
              </a:rPr>
              <a:t>、オペレーター経費、会場費を助成する（補助率</a:t>
            </a:r>
            <a:r>
              <a:rPr lang="en-US" altLang="ja-JP" sz="1000" dirty="0">
                <a:latin typeface="Meiryo UI" panose="020B0604030504040204" pitchFamily="50" charset="-128"/>
                <a:ea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1D03C3E2-2E7E-4FE4-BE85-08A2B4886DF0}"/>
              </a:ext>
            </a:extLst>
          </p:cNvPr>
          <p:cNvSpPr txBox="1"/>
          <p:nvPr/>
        </p:nvSpPr>
        <p:spPr>
          <a:xfrm>
            <a:off x="5040000" y="5565639"/>
            <a:ext cx="4752000" cy="1116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6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国際</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会議施設として必要とされる水準を維持するとともに、利用者の安全確保・</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快適性を確保</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し、施設の稼働率の維持・向上を目的に設備等の改修、更新工事を行う。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600"/>
              </a:lnSpc>
              <a:buFont typeface="Meiryo UI" panose="020B0604030504040204" pitchFamily="50" charset="-128"/>
              <a:buChar char="○"/>
            </a:pPr>
            <a:r>
              <a:rPr lang="en-US" altLang="zh-TW" sz="1000" dirty="0" smtClean="0">
                <a:latin typeface="Meiryo UI" panose="020B0604030504040204" pitchFamily="50" charset="-128"/>
                <a:ea typeface="Meiryo UI" panose="020B0604030504040204" pitchFamily="50" charset="-128"/>
                <a:cs typeface="Meiryo UI" panose="020B0604030504040204" pitchFamily="50" charset="-128"/>
              </a:rPr>
              <a:t>2023</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年度：大規模改修</a:t>
            </a:r>
            <a:r>
              <a:rPr lang="zh-TW" altLang="en-US" sz="1000" dirty="0" smtClean="0">
                <a:latin typeface="Meiryo UI" panose="020B0604030504040204" pitchFamily="50" charset="-128"/>
                <a:ea typeface="Meiryo UI" panose="020B0604030504040204" pitchFamily="50" charset="-128"/>
                <a:cs typeface="Meiryo UI" panose="020B0604030504040204" pitchFamily="50" charset="-128"/>
              </a:rPr>
              <a:t>工事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（音響、調光、吊物、舞台等設備の改修）</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0550">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日の間、休館し実施）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DF5FD278-AFE6-4E6B-83BC-353317D28243}"/>
              </a:ext>
            </a:extLst>
          </p:cNvPr>
          <p:cNvSpPr txBox="1"/>
          <p:nvPr/>
        </p:nvSpPr>
        <p:spPr>
          <a:xfrm>
            <a:off x="5040000" y="4130000"/>
            <a:ext cx="4752000" cy="1116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来場者に対する安全性や快適性を確保し</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、インテックス</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大阪の長寿</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命化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・適正な</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維持保全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を図るため</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必要な改修工事等</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300"/>
              </a:lnSpc>
              <a:buFont typeface="Meiryo UI" panose="020B0604030504040204" pitchFamily="50" charset="-128"/>
              <a:buChar char="○"/>
            </a:pPr>
            <a:endParaRPr lang="en-US" altLang="ja-JP" sz="1000" dirty="0" smtClean="0">
              <a:latin typeface="Meiryo UI" panose="020B0604030504040204" pitchFamily="50" charset="-128"/>
              <a:ea typeface="Meiryo UI" panose="020B0604030504040204" pitchFamily="50" charset="-128"/>
            </a:endParaRPr>
          </a:p>
          <a:p>
            <a:pPr marL="252000" indent="-171450">
              <a:lnSpc>
                <a:spcPts val="13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基本</a:t>
            </a:r>
            <a:r>
              <a:rPr lang="ja-JP" altLang="en-US" sz="1000" dirty="0" smtClean="0">
                <a:latin typeface="Meiryo UI" panose="020B0604030504040204" pitchFamily="50" charset="-128"/>
                <a:ea typeface="Meiryo UI" panose="020B0604030504040204" pitchFamily="50" charset="-128"/>
              </a:rPr>
              <a:t>計画作成</a:t>
            </a:r>
            <a:endParaRPr lang="en-US" altLang="ja-JP" sz="1000" strike="dblStrike" dirty="0">
              <a:latin typeface="Meiryo UI" panose="020B0604030504040204" pitchFamily="50" charset="-128"/>
              <a:ea typeface="Meiryo UI" panose="020B0604030504040204" pitchFamily="50" charset="-128"/>
            </a:endParaRPr>
          </a:p>
          <a:p>
            <a:pPr marL="252000" indent="-171450">
              <a:lnSpc>
                <a:spcPts val="13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rPr>
              <a:t>年度以降</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基本</a:t>
            </a:r>
            <a:r>
              <a:rPr lang="ja-JP" altLang="en-US" sz="1000" dirty="0">
                <a:latin typeface="Meiryo UI" panose="020B0604030504040204" pitchFamily="50" charset="-128"/>
                <a:ea typeface="Meiryo UI" panose="020B0604030504040204" pitchFamily="50" charset="-128"/>
              </a:rPr>
              <a:t>・実施</a:t>
            </a:r>
            <a:r>
              <a:rPr lang="ja-JP" altLang="en-US" sz="1000" dirty="0" smtClean="0">
                <a:latin typeface="Meiryo UI" panose="020B0604030504040204" pitchFamily="50" charset="-128"/>
                <a:ea typeface="Meiryo UI" panose="020B0604030504040204" pitchFamily="50" charset="-128"/>
              </a:rPr>
              <a:t>設計</a:t>
            </a:r>
            <a:r>
              <a:rPr lang="ja-JP" altLang="en-US" sz="1000" dirty="0">
                <a:latin typeface="Meiryo UI" panose="020B0604030504040204" pitchFamily="50" charset="-128"/>
                <a:ea typeface="Meiryo UI" panose="020B0604030504040204" pitchFamily="50" charset="-128"/>
              </a:rPr>
              <a:t>を経て、順次改修工事を実施</a:t>
            </a:r>
            <a:r>
              <a:rPr lang="ja-JP" altLang="en-US" sz="1000" dirty="0" smtClean="0">
                <a:latin typeface="Meiryo UI" panose="020B0604030504040204" pitchFamily="50" charset="-128"/>
                <a:ea typeface="Meiryo UI" panose="020B0604030504040204" pitchFamily="50" charset="-128"/>
              </a:rPr>
              <a:t>予定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DF5FD278-AFE6-4E6B-83BC-353317D28243}"/>
              </a:ext>
            </a:extLst>
          </p:cNvPr>
          <p:cNvSpPr txBox="1"/>
          <p:nvPr/>
        </p:nvSpPr>
        <p:spPr>
          <a:xfrm>
            <a:off x="5040000" y="2375534"/>
            <a:ext cx="4752000" cy="1440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世界</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最大級の国際観光イベントである「ツーリズム</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EXPO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ジャパン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関西」を大阪で開催し、トッププロモーションや特設ステージでのイベントを実施するとともに、特設コーナーを活用した兵庫県との共同出展を行い、大阪・関西万博の魅力や兵庫県との広域観光エリアとしての観光ＰＲ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3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日（木）～</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日（日</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3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場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所：インテックス大阪　　　　　　　　　　　　　　　　　　　　　　　　 　</a:t>
            </a:r>
            <a:endParaRPr lang="en-US" altLang="ja-JP" sz="1000"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1D03C3E2-2E7E-4FE4-BE85-08A2B4886DF0}"/>
              </a:ext>
            </a:extLst>
          </p:cNvPr>
          <p:cNvSpPr txBox="1"/>
          <p:nvPr/>
        </p:nvSpPr>
        <p:spPr>
          <a:xfrm>
            <a:off x="5040000" y="1152000"/>
            <a:ext cx="4752000" cy="874935"/>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年に大阪・堺で開催されるＧ７貿易大臣会合成功のため、府・堺市・経済界等による推進協力協議会を設置し、安全・安心に向けた取組みや、大阪・堺の魅力発信等を実施する。</a:t>
            </a:r>
          </a:p>
          <a:p>
            <a:pPr marL="252000" indent="-171450">
              <a:lnSpc>
                <a:spcPts val="13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日（日</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9" name="テキスト ボックス 18"/>
          <p:cNvSpPr txBox="1"/>
          <p:nvPr/>
        </p:nvSpPr>
        <p:spPr>
          <a:xfrm>
            <a:off x="0" y="504000"/>
            <a:ext cx="323764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■戦略的な</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誘致の推進</a:t>
            </a:r>
          </a:p>
        </p:txBody>
      </p:sp>
      <p:sp>
        <p:nvSpPr>
          <p:cNvPr id="23" name="テキスト ボックス 22"/>
          <p:cNvSpPr txBox="1"/>
          <p:nvPr/>
        </p:nvSpPr>
        <p:spPr>
          <a:xfrm>
            <a:off x="71744" y="900000"/>
            <a:ext cx="4752000" cy="26280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推進に向けた取組み</a:t>
            </a:r>
            <a:endPar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a:extLst>
              <a:ext uri="{FF2B5EF4-FFF2-40B4-BE49-F238E27FC236}">
                <a16:creationId xmlns:a16="http://schemas.microsoft.com/office/drawing/2014/main" id="{BBE361A0-988A-4FBE-BD20-B185155274C1}"/>
              </a:ext>
            </a:extLst>
          </p:cNvPr>
          <p:cNvSpPr txBox="1"/>
          <p:nvPr/>
        </p:nvSpPr>
        <p:spPr>
          <a:xfrm>
            <a:off x="5040000" y="3903608"/>
            <a:ext cx="475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インテックス大阪の改修</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40,425</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endPar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9"/>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6</a:t>
            </a:fld>
            <a:endParaRPr kumimoji="1" lang="ja-JP" altLang="en-US"/>
          </a:p>
        </p:txBody>
      </p:sp>
      <p:sp>
        <p:nvSpPr>
          <p:cNvPr id="49" name="テキスト ボックス 48">
            <a:extLst>
              <a:ext uri="{FF2B5EF4-FFF2-40B4-BE49-F238E27FC236}">
                <a16:creationId xmlns:a16="http://schemas.microsoft.com/office/drawing/2014/main" id="{BBE361A0-988A-4FBE-BD20-B185155274C1}"/>
              </a:ext>
            </a:extLst>
          </p:cNvPr>
          <p:cNvSpPr txBox="1"/>
          <p:nvPr/>
        </p:nvSpPr>
        <p:spPr>
          <a:xfrm>
            <a:off x="5040000" y="2141144"/>
            <a:ext cx="475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ツーリズム</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EXPO</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ジャパン</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開催支援</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3" name="テキスト ボックス 32">
            <a:extLst>
              <a:ext uri="{FF2B5EF4-FFF2-40B4-BE49-F238E27FC236}">
                <a16:creationId xmlns:a16="http://schemas.microsoft.com/office/drawing/2014/main" id="{79E9FE33-ACA2-4EFE-92CF-6514AC02C41A}"/>
              </a:ext>
            </a:extLst>
          </p:cNvPr>
          <p:cNvSpPr txBox="1"/>
          <p:nvPr/>
        </p:nvSpPr>
        <p:spPr>
          <a:xfrm>
            <a:off x="5040000" y="5335003"/>
            <a:ext cx="475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大阪府立国際会議場の改修</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4,003,750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endPar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79E9FE33-ACA2-4EFE-92CF-6514AC02C41A}"/>
              </a:ext>
            </a:extLst>
          </p:cNvPr>
          <p:cNvSpPr txBox="1"/>
          <p:nvPr/>
        </p:nvSpPr>
        <p:spPr>
          <a:xfrm>
            <a:off x="5040000" y="908289"/>
            <a:ext cx="475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2023</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年Ｇ７</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大阪・堺</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貿易大臣会合</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69,586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endPar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5" name="グループ化 34"/>
          <p:cNvGrpSpPr/>
          <p:nvPr/>
        </p:nvGrpSpPr>
        <p:grpSpPr>
          <a:xfrm>
            <a:off x="1646697" y="921458"/>
            <a:ext cx="792000" cy="216000"/>
            <a:chOff x="-1807864" y="2317564"/>
            <a:chExt cx="792000" cy="216000"/>
          </a:xfrm>
        </p:grpSpPr>
        <p:sp>
          <p:nvSpPr>
            <p:cNvPr id="39" name="楕円 38"/>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2" name="楕円 4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6" name="楕円 45"/>
          <p:cNvSpPr/>
          <p:nvPr/>
        </p:nvSpPr>
        <p:spPr>
          <a:xfrm>
            <a:off x="6897217" y="5352033"/>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7" name="楕円 46"/>
          <p:cNvSpPr/>
          <p:nvPr/>
        </p:nvSpPr>
        <p:spPr>
          <a:xfrm>
            <a:off x="7605031" y="2173423"/>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8" name="楕円 47"/>
          <p:cNvSpPr/>
          <p:nvPr/>
        </p:nvSpPr>
        <p:spPr>
          <a:xfrm>
            <a:off x="7702722" y="944744"/>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53" name="楕円 52"/>
          <p:cNvSpPr/>
          <p:nvPr/>
        </p:nvSpPr>
        <p:spPr>
          <a:xfrm>
            <a:off x="6715193" y="391368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smtClean="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54" name="正方形/長方形 53"/>
          <p:cNvSpPr/>
          <p:nvPr/>
        </p:nvSpPr>
        <p:spPr>
          <a:xfrm>
            <a:off x="4013650" y="936000"/>
            <a:ext cx="785937"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一部新規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55" name="正方形/長方形 54">
            <a:extLst>
              <a:ext uri="{FF2B5EF4-FFF2-40B4-BE49-F238E27FC236}">
                <a16:creationId xmlns:a16="http://schemas.microsoft.com/office/drawing/2014/main" id="{C40AE1E6-F65E-49D9-9133-208723E38016}"/>
              </a:ext>
            </a:extLst>
          </p:cNvPr>
          <p:cNvSpPr/>
          <p:nvPr/>
        </p:nvSpPr>
        <p:spPr>
          <a:xfrm>
            <a:off x="9286792" y="936000"/>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56" name="正方形/長方形 55">
            <a:extLst>
              <a:ext uri="{FF2B5EF4-FFF2-40B4-BE49-F238E27FC236}">
                <a16:creationId xmlns:a16="http://schemas.microsoft.com/office/drawing/2014/main" id="{C40AE1E6-F65E-49D9-9133-208723E38016}"/>
              </a:ext>
            </a:extLst>
          </p:cNvPr>
          <p:cNvSpPr/>
          <p:nvPr/>
        </p:nvSpPr>
        <p:spPr>
          <a:xfrm>
            <a:off x="9286793" y="2178000"/>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46325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45BF3AC6-81B7-4F0C-8DEA-9DD438111510}"/>
              </a:ext>
            </a:extLst>
          </p:cNvPr>
          <p:cNvSpPr txBox="1"/>
          <p:nvPr/>
        </p:nvSpPr>
        <p:spPr>
          <a:xfrm>
            <a:off x="4464000" y="1080000"/>
            <a:ext cx="5364000" cy="5616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①大阪クラシック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32,350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御堂筋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や中之島エリアで無料または低料金のクラシックコンサートを通じて、市民やビジターが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気軽に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第一級の芸術を楽しむ機会を提供するとともに、大阪ならではの芸術文化イベント開催により</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都市魅力</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集客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42,000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②大阪アジアン映画祭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20,288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優れた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アジア映画の鑑賞機会を市民に提供すること及び大阪での映像制作活動の促進を支援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こと等を通じて、映像文化の裾野を広げ、芸術文化にあふれる大阪を国内外に発信する。また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を映像文化の創造拠点として、都市の魅力を高めるとともに、交流と人材育成を図る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アジア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最新作の上映や来日ゲストとの交流、シンポジウム、映画講座等を実施する。</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月上旬頃　映画祭開催</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上映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動員数目標：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③文楽を中心とした古典芸能振興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の誇る文楽を中心とした上方の古典芸能に触れる機会を市民に提供することで、文楽を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はじめ</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とする古典芸能の振興を図ることを目的に、文楽に関する公演や行事を開催するとともに、国立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文楽</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劇場での文楽鑑賞への興味を喚起する情報を発信する業務を実施する。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５月　事業者募集</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７月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頃</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　事業開始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３月　事業</a:t>
            </a:r>
            <a:r>
              <a:rPr lang="zh-TW" altLang="en-US" sz="1000" dirty="0" smtClean="0">
                <a:latin typeface="Meiryo UI" panose="020B0604030504040204" pitchFamily="50" charset="-128"/>
                <a:ea typeface="Meiryo UI" panose="020B0604030504040204" pitchFamily="50" charset="-128"/>
                <a:cs typeface="Meiryo UI" panose="020B0604030504040204" pitchFamily="50" charset="-128"/>
              </a:rPr>
              <a:t>終了</a:t>
            </a:r>
            <a:endParaRPr lang="en-US" altLang="zh-TW"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古典</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芸能公演等視聴者数目標：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17,500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人／年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④</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大阪市芸術活動振興事業助成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117,000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団体</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・個人が行う芸術文化活動を公募し、アーツカウンシルの審査を経て、これらの事業経費の一部に対して助成を行う。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募集期間</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055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特別・一般上期）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月末、（一般下期）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助成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対象</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期間</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055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特別）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日、（一般上期）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日、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（一般下期）</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特別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助成申請件数目標：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件以上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a:extLst>
              <a:ext uri="{FF2B5EF4-FFF2-40B4-BE49-F238E27FC236}">
                <a16:creationId xmlns:a16="http://schemas.microsoft.com/office/drawing/2014/main" id="{8C98B374-2887-4B13-9624-4E02160FD55B}"/>
              </a:ext>
            </a:extLst>
          </p:cNvPr>
          <p:cNvSpPr txBox="1"/>
          <p:nvPr/>
        </p:nvSpPr>
        <p:spPr>
          <a:xfrm>
            <a:off x="108000" y="4365104"/>
            <a:ext cx="4212190" cy="2340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所蔵美術作品をデジタルアーカイブ化するとともに、主要な作品によるバーチャル美術館を開設し、国内外に現代美術や大阪の魅力を発信。大阪への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誘客と万博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の機運醸成を図ることにより、大阪のさらなる成長につなげる。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3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年度目標：デジタルアーカイブ化</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点</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3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バーチャル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美術館展示数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点</a:t>
            </a: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3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バーチャル美術館」の開設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a:lnSpc>
                <a:spcPts val="13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大阪府立江之子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島文化芸術創造センターの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に所蔵作品を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デジタルアーカイブ化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した画像を順次掲載し、「バーチャル美術館」を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開設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a:lnSpc>
                <a:spcPts val="13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パソコン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やスマートフォンにより、展覧会で鑑賞しているような体験が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できる仕組みを構築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a:lnSpc>
                <a:spcPts val="13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バーチャル大阪」とも連携し、現代美術や大阪の魅力を国内外に発信</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a:extLst>
              <a:ext uri="{FF2B5EF4-FFF2-40B4-BE49-F238E27FC236}">
                <a16:creationId xmlns:a16="http://schemas.microsoft.com/office/drawing/2014/main" id="{8C98B374-2887-4B13-9624-4E02160FD55B}"/>
              </a:ext>
            </a:extLst>
          </p:cNvPr>
          <p:cNvSpPr txBox="1"/>
          <p:nvPr/>
        </p:nvSpPr>
        <p:spPr>
          <a:xfrm>
            <a:off x="108000" y="2241056"/>
            <a:ext cx="4212190" cy="1692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西万博を好機と捉え、府市連携のもと、アートをはじめ大阪が誇る上方伝統芸能や音楽など多彩で豊かな文化の魅力を発信し、万博の機運醸成を図るとともに、大阪の成長につなげていく。府内各地のホールや万博記念公園、大阪</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城、中之島</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エリア等で、様々な文化芸術プログラムを実施し、文化芸術活動を活性化させ、</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年度の大規模な文化芸術祭の開催につなげる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また、市町村等と連携し、府内各地の文化資源を活用した公演等を実施することで、地域の魅力向上、地域への誘客に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秋頃</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を中心に実施</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a:extLst>
              <a:ext uri="{FF2B5EF4-FFF2-40B4-BE49-F238E27FC236}">
                <a16:creationId xmlns:a16="http://schemas.microsoft.com/office/drawing/2014/main" id="{2C1A5EDC-5F19-43DA-9CE1-8670A50FA761}"/>
              </a:ext>
            </a:extLst>
          </p:cNvPr>
          <p:cNvSpPr txBox="1"/>
          <p:nvPr/>
        </p:nvSpPr>
        <p:spPr>
          <a:xfrm>
            <a:off x="-15552" y="456380"/>
            <a:ext cx="7848872" cy="369332"/>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■文化・芸術を通じた都市ブランドの形成</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D602DBDA-8BB9-4C61-8DB5-B32838827AD7}"/>
              </a:ext>
            </a:extLst>
          </p:cNvPr>
          <p:cNvSpPr txBox="1"/>
          <p:nvPr/>
        </p:nvSpPr>
        <p:spPr>
          <a:xfrm>
            <a:off x="108000" y="1876762"/>
            <a:ext cx="4212000" cy="40011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文化</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芸術活動の活性化・魅力発信</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200"/>
              </a:lnSpc>
            </a:pP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724</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,000</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7</a:t>
            </a:fld>
            <a:endParaRPr kumimoji="1" lang="ja-JP" altLang="en-US" dirty="0"/>
          </a:p>
        </p:txBody>
      </p:sp>
      <p:sp>
        <p:nvSpPr>
          <p:cNvPr id="20" name="テキスト ボックス 19">
            <a:extLst>
              <a:ext uri="{FF2B5EF4-FFF2-40B4-BE49-F238E27FC236}">
                <a16:creationId xmlns:a16="http://schemas.microsoft.com/office/drawing/2014/main" id="{922B86F9-9E1F-404D-A55C-BCCBC2181B83}"/>
              </a:ext>
            </a:extLst>
          </p:cNvPr>
          <p:cNvSpPr txBox="1"/>
          <p:nvPr/>
        </p:nvSpPr>
        <p:spPr>
          <a:xfrm>
            <a:off x="4464000" y="828000"/>
            <a:ext cx="5364000"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芸術文化による大阪の魅力向上</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922B86F9-9E1F-404D-A55C-BCCBC2181B83}"/>
              </a:ext>
            </a:extLst>
          </p:cNvPr>
          <p:cNvSpPr txBox="1"/>
          <p:nvPr/>
        </p:nvSpPr>
        <p:spPr>
          <a:xfrm>
            <a:off x="108000" y="3996000"/>
            <a:ext cx="4212000" cy="40011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世紀美術コレクション魅力発信事業</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200"/>
              </a:lnSpc>
            </a:pP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16,000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9" name="テキスト ボックス 38">
            <a:extLst>
              <a:ext uri="{FF2B5EF4-FFF2-40B4-BE49-F238E27FC236}">
                <a16:creationId xmlns:a16="http://schemas.microsoft.com/office/drawing/2014/main" id="{8C98B374-2887-4B13-9624-4E02160FD55B}"/>
              </a:ext>
            </a:extLst>
          </p:cNvPr>
          <p:cNvSpPr txBox="1"/>
          <p:nvPr/>
        </p:nvSpPr>
        <p:spPr>
          <a:xfrm>
            <a:off x="108000" y="1080000"/>
            <a:ext cx="4212190" cy="756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新型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コロナウイルス感染症により、今なお影響を受けているアーティストや</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文化芸術</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団体等の活動を支援するため、府市が連携し、公演・展示の実施にかかる会場使用料を補助する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a:extLst>
              <a:ext uri="{FF2B5EF4-FFF2-40B4-BE49-F238E27FC236}">
                <a16:creationId xmlns:a16="http://schemas.microsoft.com/office/drawing/2014/main" id="{D602DBDA-8BB9-4C61-8DB5-B32838827AD7}"/>
              </a:ext>
            </a:extLst>
          </p:cNvPr>
          <p:cNvSpPr txBox="1"/>
          <p:nvPr/>
        </p:nvSpPr>
        <p:spPr>
          <a:xfrm>
            <a:off x="108000" y="837319"/>
            <a:ext cx="4212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文化芸術</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活動への支援</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300</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zh-TW"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2" name="グループ化 31"/>
          <p:cNvGrpSpPr/>
          <p:nvPr/>
        </p:nvGrpSpPr>
        <p:grpSpPr>
          <a:xfrm>
            <a:off x="1408711" y="865479"/>
            <a:ext cx="792000" cy="216000"/>
            <a:chOff x="-1807864" y="2317564"/>
            <a:chExt cx="792000" cy="216000"/>
          </a:xfrm>
        </p:grpSpPr>
        <p:sp>
          <p:nvSpPr>
            <p:cNvPr id="34" name="楕円 3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6" name="楕円 3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6" name="楕円 45"/>
          <p:cNvSpPr/>
          <p:nvPr/>
        </p:nvSpPr>
        <p:spPr>
          <a:xfrm>
            <a:off x="2936776" y="401824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smtClean="0">
                <a:latin typeface="Meiryo UI" panose="020B0604030504040204" pitchFamily="50" charset="-128"/>
                <a:ea typeface="Meiryo UI" panose="020B0604030504040204" pitchFamily="50" charset="-128"/>
              </a:rPr>
              <a:t>府</a:t>
            </a:r>
            <a:endParaRPr kumimoji="1" lang="ja-JP" altLang="en-US" sz="800" dirty="0">
              <a:latin typeface="Meiryo UI" panose="020B0604030504040204" pitchFamily="50" charset="-128"/>
              <a:ea typeface="Meiryo UI" panose="020B0604030504040204" pitchFamily="50" charset="-128"/>
            </a:endParaRPr>
          </a:p>
        </p:txBody>
      </p:sp>
      <p:sp>
        <p:nvSpPr>
          <p:cNvPr id="47" name="楕円 46"/>
          <p:cNvSpPr/>
          <p:nvPr/>
        </p:nvSpPr>
        <p:spPr>
          <a:xfrm>
            <a:off x="6465168" y="87811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smtClean="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C40AE1E6-F65E-49D9-9133-208723E38016}"/>
              </a:ext>
            </a:extLst>
          </p:cNvPr>
          <p:cNvSpPr/>
          <p:nvPr/>
        </p:nvSpPr>
        <p:spPr>
          <a:xfrm>
            <a:off x="3834008" y="4032000"/>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C40AE1E6-F65E-49D9-9133-208723E38016}"/>
              </a:ext>
            </a:extLst>
          </p:cNvPr>
          <p:cNvSpPr/>
          <p:nvPr/>
        </p:nvSpPr>
        <p:spPr>
          <a:xfrm>
            <a:off x="3834008" y="1889832"/>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grpSp>
        <p:nvGrpSpPr>
          <p:cNvPr id="30" name="グループ化 29"/>
          <p:cNvGrpSpPr/>
          <p:nvPr/>
        </p:nvGrpSpPr>
        <p:grpSpPr>
          <a:xfrm>
            <a:off x="2104954" y="1880867"/>
            <a:ext cx="792000" cy="216000"/>
            <a:chOff x="-1807864" y="2317564"/>
            <a:chExt cx="792000" cy="216000"/>
          </a:xfrm>
        </p:grpSpPr>
        <p:sp>
          <p:nvSpPr>
            <p:cNvPr id="31" name="楕円 3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3" name="楕円 3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Tree>
    <p:extLst>
      <p:ext uri="{BB962C8B-B14F-4D97-AF65-F5344CB8AC3E}">
        <p14:creationId xmlns:p14="http://schemas.microsoft.com/office/powerpoint/2010/main" val="2090671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28"/>
          <p:cNvSpPr txBox="1"/>
          <p:nvPr/>
        </p:nvSpPr>
        <p:spPr>
          <a:xfrm>
            <a:off x="5041896" y="3767701"/>
            <a:ext cx="4752000" cy="3016210"/>
          </a:xfrm>
          <a:prstGeom prst="rect">
            <a:avLst/>
          </a:prstGeom>
          <a:solidFill>
            <a:schemeClr val="bg1"/>
          </a:solidFill>
          <a:ln w="6350">
            <a:solidFill>
              <a:schemeClr val="tx1">
                <a:lumMod val="50000"/>
                <a:lumOff val="50000"/>
              </a:schemeClr>
            </a:solidFill>
          </a:ln>
        </p:spPr>
        <p:txBody>
          <a:bodyPr wrap="square" rtlCol="0" anchor="t">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大阪スポーツコミッション（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 SPORTS PROJECT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）では、スポーツ資源を活用し、スポーツを楽しめる機会を提供するとともに活力あるまちづくりに向けて、スポーツツーリズムの推進に取り組む。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大阪スポーツコミッション（</a:t>
            </a:r>
            <a:r>
              <a:rPr lang="en-US" altLang="ja-JP" sz="1000" dirty="0">
                <a:latin typeface="Meiryo UI" panose="020B0604030504040204" pitchFamily="50" charset="-128"/>
                <a:ea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SPORTS</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PROJECT</a:t>
            </a: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府内</a:t>
            </a:r>
            <a:r>
              <a:rPr lang="en-US" altLang="ja-JP" sz="1000" dirty="0">
                <a:latin typeface="Meiryo UI" panose="020B0604030504040204" pitchFamily="50" charset="-128"/>
                <a:ea typeface="Meiryo UI" panose="020B0604030504040204" pitchFamily="50" charset="-128"/>
              </a:rPr>
              <a:t>16</a:t>
            </a:r>
            <a:r>
              <a:rPr lang="ja-JP" altLang="en-US" sz="1000" dirty="0">
                <a:latin typeface="Meiryo UI" panose="020B0604030504040204" pitchFamily="50" charset="-128"/>
                <a:ea typeface="Meiryo UI" panose="020B0604030504040204" pitchFamily="50" charset="-128"/>
              </a:rPr>
              <a:t>のトップスポーツチームと連携し、</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月設立</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（主な取り組み</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marL="432000" indent="-7200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rPr>
              <a:t>万博に向けた機運醸成（公式試合</a:t>
            </a:r>
            <a:r>
              <a:rPr lang="ja-JP" altLang="en-US" sz="1000" dirty="0">
                <a:latin typeface="Meiryo UI" panose="020B0604030504040204" pitchFamily="50" charset="-128"/>
                <a:ea typeface="Meiryo UI" panose="020B0604030504040204" pitchFamily="50" charset="-128"/>
              </a:rPr>
              <a:t>等</a:t>
            </a:r>
            <a:r>
              <a:rPr lang="ja-JP" altLang="en-US" sz="1000" dirty="0" smtClean="0">
                <a:latin typeface="Meiryo UI" panose="020B0604030504040204" pitchFamily="50" charset="-128"/>
                <a:ea typeface="Meiryo UI" panose="020B0604030504040204" pitchFamily="50" charset="-128"/>
              </a:rPr>
              <a:t>において、スポーツチームと一体となった万博の機運醸成）</a:t>
            </a:r>
            <a:endParaRPr lang="en-US" altLang="ja-JP" sz="1000" dirty="0">
              <a:latin typeface="Meiryo UI" panose="020B0604030504040204" pitchFamily="50" charset="-128"/>
              <a:ea typeface="Meiryo UI" panose="020B0604030504040204" pitchFamily="50" charset="-128"/>
            </a:endParaRPr>
          </a:p>
          <a:p>
            <a:pPr marL="432000" indent="-7200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rPr>
              <a:t>スポーツツーリズム</a:t>
            </a:r>
            <a:r>
              <a:rPr lang="ja-JP" altLang="en-US" sz="1000" dirty="0">
                <a:latin typeface="Meiryo UI" panose="020B0604030504040204" pitchFamily="50" charset="-128"/>
                <a:ea typeface="Meiryo UI" panose="020B0604030504040204" pitchFamily="50" charset="-128"/>
              </a:rPr>
              <a:t>の推進（スポーツチームのポテンシャルを活かし、イベントを通じた　</a:t>
            </a:r>
            <a:r>
              <a:rPr lang="ja-JP" altLang="en-US" sz="1000" dirty="0" smtClean="0">
                <a:latin typeface="Meiryo UI" panose="020B0604030504040204" pitchFamily="50" charset="-128"/>
                <a:ea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rPr>
              <a:t>への誘客やシェアサイクルなどを活用した地域周遊の促進</a:t>
            </a:r>
            <a:r>
              <a:rPr lang="ja-JP" altLang="en-US" sz="1000" dirty="0" smtClean="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432000" indent="-7200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rPr>
              <a:t>生涯</a:t>
            </a:r>
            <a:r>
              <a:rPr lang="ja-JP" altLang="en-US" sz="1000" dirty="0">
                <a:latin typeface="Meiryo UI" panose="020B0604030504040204" pitchFamily="50" charset="-128"/>
                <a:ea typeface="Meiryo UI" panose="020B0604030504040204" pitchFamily="50" charset="-128"/>
              </a:rPr>
              <a:t>スポーツの振興</a:t>
            </a:r>
            <a:r>
              <a:rPr lang="ja-JP" altLang="en-US" sz="1000" dirty="0" smtClean="0">
                <a:latin typeface="Meiryo UI" panose="020B0604030504040204" pitchFamily="50" charset="-128"/>
                <a:ea typeface="Meiryo UI" panose="020B0604030504040204" pitchFamily="50" charset="-128"/>
              </a:rPr>
              <a:t>（市町村や民間企業等と連携したスポーツ</a:t>
            </a:r>
            <a:r>
              <a:rPr lang="ja-JP" altLang="en-US" sz="1000" dirty="0">
                <a:latin typeface="Meiryo UI" panose="020B0604030504040204" pitchFamily="50" charset="-128"/>
                <a:ea typeface="Meiryo UI" panose="020B0604030504040204" pitchFamily="50" charset="-128"/>
              </a:rPr>
              <a:t>体験イベントや</a:t>
            </a:r>
            <a:r>
              <a:rPr lang="ja-JP" altLang="en-US" sz="1000" dirty="0" smtClean="0">
                <a:latin typeface="Meiryo UI" panose="020B0604030504040204" pitchFamily="50" charset="-128"/>
                <a:ea typeface="Meiryo UI" panose="020B0604030504040204" pitchFamily="50" charset="-128"/>
              </a:rPr>
              <a:t>トップアスリート</a:t>
            </a:r>
            <a:r>
              <a:rPr lang="ja-JP" altLang="en-US" sz="1000" dirty="0">
                <a:latin typeface="Meiryo UI" panose="020B0604030504040204" pitchFamily="50" charset="-128"/>
                <a:ea typeface="Meiryo UI" panose="020B0604030504040204" pitchFamily="50" charset="-128"/>
              </a:rPr>
              <a:t>小学校ふれあい</a:t>
            </a:r>
            <a:r>
              <a:rPr lang="ja-JP" altLang="en-US" sz="1000" dirty="0" smtClean="0">
                <a:latin typeface="Meiryo UI" panose="020B0604030504040204" pitchFamily="50" charset="-128"/>
                <a:ea typeface="Meiryo UI" panose="020B0604030504040204" pitchFamily="50" charset="-128"/>
              </a:rPr>
              <a:t>事業の</a:t>
            </a:r>
            <a:r>
              <a:rPr lang="ja-JP" altLang="en-US" sz="1000" dirty="0">
                <a:latin typeface="Meiryo UI" panose="020B0604030504040204" pitchFamily="50" charset="-128"/>
                <a:ea typeface="Meiryo UI" panose="020B0604030504040204" pitchFamily="50" charset="-128"/>
              </a:rPr>
              <a:t>実施</a:t>
            </a:r>
            <a:r>
              <a:rPr lang="ja-JP" altLang="en-US" sz="1000" dirty="0" smtClean="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432000" indent="-7200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rPr>
              <a:t>スポーツ</a:t>
            </a:r>
            <a:r>
              <a:rPr lang="ja-JP" altLang="en-US" sz="1000" dirty="0">
                <a:latin typeface="Meiryo UI" panose="020B0604030504040204" pitchFamily="50" charset="-128"/>
                <a:ea typeface="Meiryo UI" panose="020B0604030504040204" pitchFamily="50" charset="-128"/>
              </a:rPr>
              <a:t>による都市魅力の発信（ホームページ「スポーツ大阪」や</a:t>
            </a:r>
            <a:r>
              <a:rPr lang="en-US" altLang="ja-JP" sz="1000" dirty="0">
                <a:latin typeface="Meiryo UI" panose="020B0604030504040204" pitchFamily="50" charset="-128"/>
                <a:ea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rPr>
              <a:t>等の活用</a:t>
            </a:r>
            <a:r>
              <a:rPr lang="ja-JP" altLang="en-US" sz="1000" dirty="0" smtClean="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トップスポーツチームによる出前スポーツ教室</a:t>
            </a:r>
            <a:endParaRPr lang="en-US" altLang="ja-JP" sz="1000" dirty="0">
              <a:latin typeface="Meiryo UI" panose="020B0604030504040204" pitchFamily="50" charset="-128"/>
              <a:ea typeface="Meiryo UI" panose="020B0604030504040204" pitchFamily="50" charset="-128"/>
            </a:endParaRPr>
          </a:p>
          <a:p>
            <a:pPr marL="432000" indent="-171450">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rPr>
              <a:t>複数のトップスポーツチームによるスポーツ教室を府内の施設等で</a:t>
            </a:r>
            <a:r>
              <a:rPr lang="ja-JP" altLang="en-US" sz="1000" dirty="0" smtClean="0">
                <a:latin typeface="Meiryo UI" panose="020B0604030504040204" pitchFamily="50" charset="-128"/>
                <a:ea typeface="Meiryo UI" panose="020B0604030504040204" pitchFamily="50" charset="-128"/>
              </a:rPr>
              <a:t>開催、</a:t>
            </a:r>
            <a:r>
              <a:rPr lang="en-US" altLang="ja-JP" sz="1000" dirty="0" smtClean="0">
                <a:latin typeface="Meiryo UI" panose="020B0604030504040204" pitchFamily="50" charset="-128"/>
                <a:ea typeface="Meiryo UI" panose="020B0604030504040204" pitchFamily="50" charset="-128"/>
              </a:rPr>
              <a:t>5</a:t>
            </a:r>
            <a:r>
              <a:rPr lang="ja-JP" altLang="en-US" sz="1000" dirty="0" smtClean="0">
                <a:latin typeface="Meiryo UI" panose="020B0604030504040204" pitchFamily="50" charset="-128"/>
                <a:ea typeface="Meiryo UI" panose="020B0604030504040204" pitchFamily="50" charset="-128"/>
              </a:rPr>
              <a:t>カ所以上を想定</a:t>
            </a:r>
            <a:endParaRPr lang="en-US" altLang="ja-JP" sz="1000" dirty="0" smtClean="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スポーツ庁補助事業「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スポーツによる地域振興・まちづくり担い手育成総合支援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　（地域</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SC</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経営</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多角化支援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5041896" y="1232728"/>
            <a:ext cx="4752000" cy="2234044"/>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27</a:t>
            </a:r>
            <a:r>
              <a:rPr lang="ja-JP" altLang="en-US" sz="1000" dirty="0">
                <a:latin typeface="Meiryo UI" panose="020B0604030504040204" pitchFamily="50" charset="-128"/>
                <a:ea typeface="Meiryo UI" panose="020B0604030504040204" pitchFamily="50" charset="-128"/>
              </a:rPr>
              <a:t>日開催の第</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回大会から「びわ湖毎日マラソン」と統合。</a:t>
            </a:r>
            <a:endParaRPr lang="en-US" altLang="ja-JP" sz="1000" dirty="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都市型</a:t>
            </a:r>
            <a:r>
              <a:rPr lang="ja-JP" altLang="en-US" sz="1000" dirty="0">
                <a:latin typeface="Meiryo UI" panose="020B0604030504040204" pitchFamily="50" charset="-128"/>
                <a:ea typeface="Meiryo UI" panose="020B0604030504040204" pitchFamily="50" charset="-128"/>
              </a:rPr>
              <a:t>市民マラソン、オリンピック等の代表選考レースとしての機能を併せ持つ大会と</a:t>
            </a:r>
            <a:r>
              <a:rPr lang="ja-JP" altLang="en-US" sz="1000" dirty="0" smtClean="0">
                <a:latin typeface="Meiryo UI" panose="020B0604030504040204" pitchFamily="50" charset="-128"/>
                <a:ea typeface="Meiryo UI" panose="020B0604030504040204" pitchFamily="50" charset="-128"/>
              </a:rPr>
              <a:t>して開催</a:t>
            </a:r>
            <a:r>
              <a:rPr lang="ja-JP" altLang="en-US" sz="1000" dirty="0">
                <a:latin typeface="Meiryo UI" panose="020B0604030504040204" pitchFamily="50" charset="-128"/>
                <a:ea typeface="Meiryo UI" panose="020B0604030504040204" pitchFamily="50" charset="-128"/>
              </a:rPr>
              <a:t>し、大阪の都市魅力を国内外に発信する。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名称：大阪マラソン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マラソン）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日（日）（予定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参加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定員：</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人（予定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海外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ランナーエントリー数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コース</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：府庁前～造幣局～中之島周辺～御堂筋～京セラドーム大阪～</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あべのハルカス～大阪ビジネスパーク～大阪城公園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136800" y="5537416"/>
            <a:ext cx="4752000" cy="1246495"/>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大阪市と包括連携協定を締結している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チーム（</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）等と連携し、それぞれのチーム等が持つ発信力、訴求力を活かした取組を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実施する。</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ct val="15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セレッソ</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JT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マーヴェラス、クボタスピアーズ、</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NTT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ドコモレッドハリケーンズ大阪、オリックス・バファローズ、大阪エヴェッサ、</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サントリーサンバーズ</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a:extLst>
              <a:ext uri="{FF2B5EF4-FFF2-40B4-BE49-F238E27FC236}">
                <a16:creationId xmlns:a16="http://schemas.microsoft.com/office/drawing/2014/main" id="{FB3A3D65-E039-49A5-88F8-F9A9F40E0435}"/>
              </a:ext>
            </a:extLst>
          </p:cNvPr>
          <p:cNvSpPr txBox="1"/>
          <p:nvPr/>
        </p:nvSpPr>
        <p:spPr>
          <a:xfrm>
            <a:off x="135575" y="1373792"/>
            <a:ext cx="4752000" cy="3522567"/>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8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市内の重点</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エリア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ある大阪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城・中之島・天王寺や大阪府域の大型商業施設などにおいて、大阪府及び大阪市が有する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スポーツ資源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有効に活用し、大阪・関西万博の機運醸成を行うとともに、万博を契機として、大阪に多くの人を呼び込むスポーツツーリズムを展開することで、スポーツを核とした大阪の都市魅力の向上・地域活性化を図り、万博の「いのち輝く」をテーマとしたスポーツ都市大阪の創出に取り組む</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96000" lvl="1" indent="-171450">
              <a:lnSpc>
                <a:spcPts val="18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市内重点エリア等（まちなかのメイン会場）において、「いのち輝く」をテーマ</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とした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参加型スポーツイベント等、誰もが楽しめるスポーツコンテンツの創出</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96000" lvl="1" indent="-171450">
              <a:lnSpc>
                <a:spcPts val="1800"/>
              </a:lnSpc>
              <a:buFont typeface="Arial" panose="020B0604020202020204" pitchFamily="34" charset="0"/>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96000" lvl="1" indent="-171450">
              <a:lnSpc>
                <a:spcPts val="18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まち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なかのメイン会場とともに大型商業施設等発信力の高い場所</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での、トップ選手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とともに楽しむショーや体験会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、新しいアーバンスポーツを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含む</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魅力的</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コンテンツの実施に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より、体験イベントを起点に多くの人を大阪に呼び込む</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96000" lvl="1" indent="-171450">
              <a:lnSpc>
                <a:spcPts val="1800"/>
              </a:lnSpc>
              <a:buFont typeface="Arial" panose="020B0604020202020204" pitchFamily="34" charset="0"/>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96000" lvl="1" indent="-171450">
              <a:lnSpc>
                <a:spcPts val="18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施設と連携し、アーバンスポーツ等の魅力を伝える体験出前事業を実施</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0" y="539388"/>
            <a:ext cx="3224808"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■スポーツツーリズムの推進</a:t>
            </a:r>
          </a:p>
        </p:txBody>
      </p:sp>
      <p:sp>
        <p:nvSpPr>
          <p:cNvPr id="9" name="テキスト ボックス 8"/>
          <p:cNvSpPr txBox="1"/>
          <p:nvPr/>
        </p:nvSpPr>
        <p:spPr>
          <a:xfrm>
            <a:off x="5042066" y="980728"/>
            <a:ext cx="4752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大阪マラソン</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の開催</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180,000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9922" y="332656"/>
            <a:ext cx="9896078" cy="144999"/>
            <a:chOff x="-15635" y="542925"/>
            <a:chExt cx="9167650" cy="90480"/>
          </a:xfrm>
        </p:grpSpPr>
        <p:cxnSp>
          <p:nvCxnSpPr>
            <p:cNvPr id="19" name="直線コネクタ 1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p:cNvSpPr txBox="1"/>
          <p:nvPr/>
        </p:nvSpPr>
        <p:spPr>
          <a:xfrm>
            <a:off x="5041896" y="3521477"/>
            <a:ext cx="4752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大阪スポーツプロジェクト推進事業</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10,000</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8</a:t>
            </a:fld>
            <a:endParaRPr kumimoji="1" lang="ja-JP" altLang="en-US" dirty="0"/>
          </a:p>
        </p:txBody>
      </p:sp>
      <p:sp>
        <p:nvSpPr>
          <p:cNvPr id="28" name="テキスト ボックス 27">
            <a:extLst>
              <a:ext uri="{FF2B5EF4-FFF2-40B4-BE49-F238E27FC236}">
                <a16:creationId xmlns:a16="http://schemas.microsoft.com/office/drawing/2014/main" id="{865D7DA2-B4CC-46D8-9E4D-E071A6EF7B68}"/>
              </a:ext>
            </a:extLst>
          </p:cNvPr>
          <p:cNvSpPr txBox="1"/>
          <p:nvPr/>
        </p:nvSpPr>
        <p:spPr>
          <a:xfrm>
            <a:off x="135575" y="980728"/>
            <a:ext cx="4752000" cy="40011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大阪いのち輝く</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スポーツプロジェクト</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200"/>
              </a:lnSpc>
            </a:pP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262</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136800" y="5137817"/>
            <a:ext cx="4752000" cy="3996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スポーツチームと連携した万博機運醸成</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200"/>
              </a:lnSpc>
            </a:pP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1" name="グループ化 30"/>
          <p:cNvGrpSpPr/>
          <p:nvPr/>
        </p:nvGrpSpPr>
        <p:grpSpPr>
          <a:xfrm>
            <a:off x="2115575" y="1013261"/>
            <a:ext cx="792000" cy="216000"/>
            <a:chOff x="-1807864" y="2317564"/>
            <a:chExt cx="792000" cy="216000"/>
          </a:xfrm>
        </p:grpSpPr>
        <p:sp>
          <p:nvSpPr>
            <p:cNvPr id="32" name="楕円 31"/>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3" name="楕円 4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4" name="グループ化 43"/>
          <p:cNvGrpSpPr/>
          <p:nvPr/>
        </p:nvGrpSpPr>
        <p:grpSpPr>
          <a:xfrm>
            <a:off x="6570328" y="1010664"/>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7" name="楕円 46"/>
          <p:cNvSpPr/>
          <p:nvPr/>
        </p:nvSpPr>
        <p:spPr>
          <a:xfrm>
            <a:off x="7272328" y="354630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8" name="楕円 47"/>
          <p:cNvSpPr/>
          <p:nvPr/>
        </p:nvSpPr>
        <p:spPr>
          <a:xfrm>
            <a:off x="2812076" y="5170513"/>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C40AE1E6-F65E-49D9-9133-208723E38016}"/>
              </a:ext>
            </a:extLst>
          </p:cNvPr>
          <p:cNvSpPr/>
          <p:nvPr/>
        </p:nvSpPr>
        <p:spPr>
          <a:xfrm>
            <a:off x="4384800" y="5148439"/>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50" name="正方形/長方形 49">
            <a:extLst>
              <a:ext uri="{FF2B5EF4-FFF2-40B4-BE49-F238E27FC236}">
                <a16:creationId xmlns:a16="http://schemas.microsoft.com/office/drawing/2014/main" id="{C40AE1E6-F65E-49D9-9133-208723E38016}"/>
              </a:ext>
            </a:extLst>
          </p:cNvPr>
          <p:cNvSpPr/>
          <p:nvPr/>
        </p:nvSpPr>
        <p:spPr>
          <a:xfrm>
            <a:off x="4385403" y="1001362"/>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884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97200" y="3852000"/>
            <a:ext cx="4716000" cy="2844000"/>
          </a:xfrm>
          <a:prstGeom prst="rect">
            <a:avLst/>
          </a:prstGeom>
          <a:solidFill>
            <a:schemeClr val="bg1"/>
          </a:solidFill>
          <a:ln w="6350">
            <a:solidFill>
              <a:schemeClr val="tx1">
                <a:lumMod val="50000"/>
                <a:lumOff val="50000"/>
              </a:schemeClr>
            </a:solidFill>
          </a:ln>
        </p:spPr>
        <p:txBody>
          <a:bodyPr wrap="square" rtlCol="0" anchor="t">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①外国人留学生就職</a:t>
            </a:r>
            <a:r>
              <a:rPr lang="ja-JP" altLang="en-US" sz="1000" u="sng" dirty="0" smtClean="0">
                <a:latin typeface="Meiryo UI" panose="020B0604030504040204" pitchFamily="50" charset="-128"/>
                <a:ea typeface="Meiryo UI" panose="020B0604030504040204" pitchFamily="50" charset="-128"/>
              </a:rPr>
              <a:t>支援事業</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2,186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marL="108000"/>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大学</a:t>
            </a:r>
            <a:r>
              <a:rPr lang="ja-JP" altLang="en-US" sz="1000" dirty="0">
                <a:latin typeface="Meiryo UI" panose="020B0604030504040204" pitchFamily="50" charset="-128"/>
                <a:ea typeface="Meiryo UI" panose="020B0604030504040204" pitchFamily="50" charset="-128"/>
              </a:rPr>
              <a:t>・大学院に在学し、大阪府内での就職をめざしている外国人留学生を対象に</a:t>
            </a: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就職に関する</a:t>
            </a:r>
            <a:r>
              <a:rPr lang="ja-JP" altLang="en-US" sz="1000" dirty="0" smtClean="0">
                <a:latin typeface="Meiryo UI" panose="020B0604030504040204" pitchFamily="50" charset="-128"/>
                <a:ea typeface="Meiryo UI" panose="020B0604030504040204" pitchFamily="50" charset="-128"/>
              </a:rPr>
              <a:t>セミナー</a:t>
            </a:r>
            <a:r>
              <a:rPr lang="ja-JP" altLang="en-US" sz="1000" dirty="0">
                <a:latin typeface="Meiryo UI" panose="020B0604030504040204" pitchFamily="50" charset="-128"/>
                <a:ea typeface="Meiryo UI" panose="020B0604030504040204" pitchFamily="50" charset="-128"/>
              </a:rPr>
              <a:t>等を実施することで、</a:t>
            </a:r>
            <a:r>
              <a:rPr lang="ja-JP" altLang="ja-JP" sz="1000" dirty="0">
                <a:latin typeface="Meiryo UI" panose="020B0604030504040204" pitchFamily="50" charset="-128"/>
                <a:ea typeface="Meiryo UI" panose="020B0604030504040204" pitchFamily="50" charset="-128"/>
              </a:rPr>
              <a:t>大阪企業への就職を促進</a:t>
            </a:r>
            <a:r>
              <a:rPr lang="ja-JP" altLang="en-US" sz="1000" dirty="0">
                <a:latin typeface="Meiryo UI" panose="020B0604030504040204" pitchFamily="50" charset="-128"/>
                <a:ea typeface="Meiryo UI" panose="020B0604030504040204" pitchFamily="50" charset="-128"/>
              </a:rPr>
              <a:t>し、外国人留学生の大阪へ</a:t>
            </a:r>
            <a:r>
              <a:rPr lang="ja-JP" altLang="en-US" sz="1000" dirty="0" smtClean="0">
                <a:latin typeface="Meiryo UI" panose="020B0604030504040204" pitchFamily="50" charset="-128"/>
                <a:ea typeface="Meiryo UI" panose="020B0604030504040204" pitchFamily="50" charset="-128"/>
              </a:rPr>
              <a:t>の定着</a:t>
            </a:r>
            <a:r>
              <a:rPr lang="ja-JP" altLang="en-US" sz="1000" dirty="0">
                <a:latin typeface="Meiryo UI" panose="020B0604030504040204" pitchFamily="50" charset="-128"/>
                <a:ea typeface="Meiryo UI" panose="020B0604030504040204" pitchFamily="50" charset="-128"/>
              </a:rPr>
              <a:t>を図る</a:t>
            </a:r>
            <a:r>
              <a:rPr lang="ja-JP" altLang="ja-JP"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108000"/>
            <a:r>
              <a:rPr lang="ja-JP" altLang="en-US" sz="1000" dirty="0" smtClean="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rPr>
              <a:t>は、大学や経済団体と連携し、外国人留学生向けに就職活動や</a:t>
            </a:r>
            <a:r>
              <a:rPr lang="ja-JP" altLang="en-US" sz="1000" dirty="0" smtClean="0">
                <a:latin typeface="Meiryo UI" panose="020B0604030504040204" pitchFamily="50" charset="-128"/>
                <a:ea typeface="Meiryo UI" panose="020B0604030504040204" pitchFamily="50" charset="-128"/>
              </a:rPr>
              <a:t>インターンシップ</a:t>
            </a:r>
            <a:r>
              <a:rPr lang="ja-JP" altLang="en-US" sz="1000" dirty="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ビジネス日本語に</a:t>
            </a:r>
            <a:r>
              <a:rPr lang="ja-JP" altLang="en-US" sz="1000" dirty="0">
                <a:latin typeface="Meiryo UI" panose="020B0604030504040204" pitchFamily="50" charset="-128"/>
                <a:ea typeface="Meiryo UI" panose="020B0604030504040204" pitchFamily="50" charset="-128"/>
              </a:rPr>
              <a:t>関するセミナー（</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回）の実施や、企業見学会（</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回）を</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年ぶり</a:t>
            </a:r>
            <a:r>
              <a:rPr lang="ja-JP" altLang="en-US" sz="1000" dirty="0" smtClean="0">
                <a:latin typeface="Meiryo UI" panose="020B0604030504040204" pitchFamily="50" charset="-128"/>
                <a:ea typeface="Meiryo UI" panose="020B0604030504040204" pitchFamily="50" charset="-128"/>
              </a:rPr>
              <a:t>に開催</a:t>
            </a:r>
            <a:r>
              <a:rPr lang="ja-JP" altLang="en-US" sz="1000" dirty="0">
                <a:latin typeface="Meiryo UI" panose="020B0604030504040204" pitchFamily="50" charset="-128"/>
                <a:ea typeface="Meiryo UI" panose="020B0604030504040204" pitchFamily="50" charset="-128"/>
              </a:rPr>
              <a:t>する。</a:t>
            </a:r>
            <a:endParaRPr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府内</a:t>
            </a:r>
            <a:r>
              <a:rPr lang="ja-JP" altLang="en-US" sz="1000" dirty="0">
                <a:latin typeface="Meiryo UI" panose="020B0604030504040204" pitchFamily="50" charset="-128"/>
                <a:ea typeface="Meiryo UI" panose="020B0604030504040204" pitchFamily="50" charset="-128"/>
              </a:rPr>
              <a:t>企業に対する理解が深まった外国人留学生の割合：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endParaRPr>
          </a:p>
          <a:p>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②外国人留学生との連携拡大及び起業支援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4,326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国際的</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な視点・能力をもつ留学生に、大阪市等が企画する協働・交流プログラム（</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ボランティアプログラム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）に参加してもらい、地域の国際化・活性化を図るとともに、留学生の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への愛着を醸成する。また、起業のきっかけとなるような支援セミナーを開催し、</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国際人材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の定着を促進する。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交流</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プログラム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、協働プログラム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、起業支援セミナー</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4896000" y="3852000"/>
            <a:ext cx="4932000" cy="2844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英語</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教育の強化を図ることにより、児童生徒が自分の考えや意見を英語で伝えることが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できる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コミュニケーション能力を育み、グローバル社会において活躍し貢献できる人材を育成する。</a:t>
            </a:r>
          </a:p>
          <a:p>
            <a:pPr marL="324000" indent="-171450">
              <a:lnSpc>
                <a:spcPts val="14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ネイティブ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・スピーカーを小学校、</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中学校の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全校に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配置</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24000" indent="-171450">
              <a:lnSpc>
                <a:spcPts val="14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小学校低学年からの英語教育」を全小学校で実施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24000" indent="-171450">
              <a:lnSpc>
                <a:spcPts val="14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小中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学生が集中的に英語を使う機会を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提供</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24000" indent="-171450">
              <a:lnSpc>
                <a:spcPts val="14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中学生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の英語力を的確に把握し、指導改善を図るための英語力調査の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24000" indent="-171450">
              <a:lnSpc>
                <a:spcPts val="14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教員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の指導力・英語力の向上を図る研修の実施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CEFR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１レベル相当以上の英語力を有する中学３年生の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割合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53.4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　全小中学校にネイティブスピーカーを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配置</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　全小学校で小学校低学年からの英語教育を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年８月　　 英語体験イベントを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大阪市英語力調査（４技能）</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教員の指導力及び英語力向上に向けた研修の実施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4896000" y="1224000"/>
            <a:ext cx="4932000" cy="2268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府内</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高校生等を対象に、外国人スタッフとの実践的な英語体験活動を実施することで、参加する生徒が、海外への興味・関心を高め、英語でコミュニケーションをとることの楽しさを実感するとともに、外国人に自分の考えを伝えたり、大阪の魅力を紹介するなど、自然に英語で交流を図ることができるコミュニケーション感覚や能力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新たに、外国人スタッフと英語でディスカッションを行う時間の確保や、英語レベル別のプログラム設置を行うなど、英語で積極的に交流できる環境を提供する。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年２月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事業者</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募集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　事業開始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年３月  事業終了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グローバル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体験プログラム参加者のうち、英語の習得意欲が高まった割合：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以上、海外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に関する関心が高まった割合：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97200" y="1224000"/>
            <a:ext cx="4716000" cy="2268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海外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大学で学位取得をめざす高校生を対象に、英語力やコミュニケーション力等の強化を図るとともに、海外の大学への進路指導を行うなど、総合的な支援を実施し、世界で活躍できるトップレベルのグローバル人材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新た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に、委託事業者と広報連携した受講生募集（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名）や修了生への継続した進路指導を行うことで海外進学をさらに後押しする。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万博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をテーマにしたプレゼン発表など機運醸成に向けた取組みを実施する。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年２月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事業者及び受講生募集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年５～７月 海外進学準備講座（前期）計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回</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年７月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日～８月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英国リーズ大学短期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留学</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月～翌年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海外大学受験講座（後期）計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回</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プログラム</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終了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おおさか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グローバル塾修了者の海外進学レベルの英語力習得：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目標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8147" y="445851"/>
            <a:ext cx="7848872"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■大阪の成長・発展につながる国内外の高度人材の活躍推進</a:t>
            </a:r>
            <a:endParaRPr lang="en-US" altLang="ja-JP" sz="18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97200" y="828000"/>
            <a:ext cx="4716000" cy="40011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高校生等海外進学支援事業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（おおさかグローバル塾）</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40,483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0" name="テキスト ボックス 9"/>
          <p:cNvSpPr txBox="1"/>
          <p:nvPr/>
        </p:nvSpPr>
        <p:spPr>
          <a:xfrm>
            <a:off x="4896091" y="828000"/>
            <a:ext cx="4932000" cy="40011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実践的英語体験活動推進事業 </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グローバル体験プログラム</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7,877</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9922" y="332656"/>
            <a:ext cx="9896078" cy="144999"/>
            <a:chOff x="-15635" y="542925"/>
            <a:chExt cx="9167650" cy="90480"/>
          </a:xfrm>
        </p:grpSpPr>
        <p:cxnSp>
          <p:nvCxnSpPr>
            <p:cNvPr id="21" name="直線コネクタ 20"/>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9" name="テキスト ボックス 28"/>
          <p:cNvSpPr txBox="1"/>
          <p:nvPr/>
        </p:nvSpPr>
        <p:spPr>
          <a:xfrm>
            <a:off x="4896000" y="3608289"/>
            <a:ext cx="493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英語イノベーション事業</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716,645</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4" name="テキスト ボックス 33"/>
          <p:cNvSpPr txBox="1"/>
          <p:nvPr/>
        </p:nvSpPr>
        <p:spPr>
          <a:xfrm>
            <a:off x="97200" y="3599631"/>
            <a:ext cx="4716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外国人留学生就職</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等支援</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7" name="スライド番号プレースホルダー 6"/>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9</a:t>
            </a:fld>
            <a:endParaRPr kumimoji="1" lang="ja-JP" altLang="en-US" dirty="0"/>
          </a:p>
        </p:txBody>
      </p:sp>
      <p:grpSp>
        <p:nvGrpSpPr>
          <p:cNvPr id="42" name="グループ化 41"/>
          <p:cNvGrpSpPr/>
          <p:nvPr/>
        </p:nvGrpSpPr>
        <p:grpSpPr>
          <a:xfrm>
            <a:off x="1664096" y="3622517"/>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7" name="楕円 46"/>
          <p:cNvSpPr/>
          <p:nvPr/>
        </p:nvSpPr>
        <p:spPr>
          <a:xfrm>
            <a:off x="8519784" y="84805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8" name="楕円 47"/>
          <p:cNvSpPr/>
          <p:nvPr/>
        </p:nvSpPr>
        <p:spPr>
          <a:xfrm>
            <a:off x="3440832" y="83084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9" name="楕円 48"/>
          <p:cNvSpPr/>
          <p:nvPr/>
        </p:nvSpPr>
        <p:spPr>
          <a:xfrm>
            <a:off x="6393205" y="3645233"/>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smtClean="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597660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8656</Words>
  <PresentationFormat>A4 210 x 297 mm</PresentationFormat>
  <Paragraphs>523</Paragraphs>
  <Slides>9</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Meiryo UI</vt:lpstr>
      <vt:lpstr>ＭＳ Ｐゴシック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modified xsi:type="dcterms:W3CDTF">2023-02-16T08:58:31Z</dcterms:modified>
</cp:coreProperties>
</file>