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435" r:id="rId5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125338A4-5C12-4F6E-B48D-5DE75736E76C}">
          <p14:sldIdLst>
            <p14:sldId id="43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服部　剛史" initials="服部　剛史" lastIdx="8" clrIdx="1">
    <p:extLst>
      <p:ext uri="{19B8F6BF-5375-455C-9EA6-DF929625EA0E}">
        <p15:presenceInfo xmlns:p15="http://schemas.microsoft.com/office/powerpoint/2012/main" userId="服部　剛史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19C"/>
    <a:srgbClr val="B5D2EC"/>
    <a:srgbClr val="CEE1F2"/>
    <a:srgbClr val="F7FAFD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434" autoAdjust="0"/>
  </p:normalViewPr>
  <p:slideViewPr>
    <p:cSldViewPr>
      <p:cViewPr varScale="1">
        <p:scale>
          <a:sx n="67" d="100"/>
          <a:sy n="67" d="100"/>
        </p:scale>
        <p:origin x="140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29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7DCB5-3F0B-4DB2-9202-A4B85F2DEDDD}" type="datetimeFigureOut">
              <a:rPr kumimoji="1" lang="ja-JP" altLang="en-US" smtClean="0"/>
              <a:t>2023/2/15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B43BC-BBE3-4331-A944-74EDC3F40AA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5652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6332"/>
          </a:xfrm>
          <a:prstGeom prst="rect">
            <a:avLst/>
          </a:prstGeom>
        </p:spPr>
        <p:txBody>
          <a:bodyPr vert="horz" lIns="91292" tIns="45644" rIns="91292" bIns="45644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8" y="2"/>
            <a:ext cx="2945659" cy="496332"/>
          </a:xfrm>
          <a:prstGeom prst="rect">
            <a:avLst/>
          </a:prstGeom>
        </p:spPr>
        <p:txBody>
          <a:bodyPr vert="horz" lIns="91292" tIns="45644" rIns="91292" bIns="45644" rtlCol="0"/>
          <a:lstStyle>
            <a:lvl1pPr algn="r">
              <a:defRPr sz="1200"/>
            </a:lvl1pPr>
          </a:lstStyle>
          <a:p>
            <a:fld id="{3D16FDEC-560D-45FF-95E3-45F1DE396D79}" type="datetimeFigureOut">
              <a:rPr kumimoji="1" lang="ja-JP" altLang="en-US" smtClean="0"/>
              <a:t>2023/2/15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2" tIns="45644" rIns="91292" bIns="45644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7"/>
          </a:xfrm>
          <a:prstGeom prst="rect">
            <a:avLst/>
          </a:prstGeom>
        </p:spPr>
        <p:txBody>
          <a:bodyPr vert="horz" lIns="91292" tIns="45644" rIns="91292" bIns="4564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428585"/>
            <a:ext cx="2945659" cy="496332"/>
          </a:xfrm>
          <a:prstGeom prst="rect">
            <a:avLst/>
          </a:prstGeom>
        </p:spPr>
        <p:txBody>
          <a:bodyPr vert="horz" lIns="91292" tIns="45644" rIns="91292" bIns="45644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8" y="9428585"/>
            <a:ext cx="2945659" cy="496332"/>
          </a:xfrm>
          <a:prstGeom prst="rect">
            <a:avLst/>
          </a:prstGeom>
        </p:spPr>
        <p:txBody>
          <a:bodyPr vert="horz" lIns="91292" tIns="45644" rIns="91292" bIns="45644" rtlCol="0" anchor="b"/>
          <a:lstStyle>
            <a:lvl1pPr algn="r">
              <a:defRPr sz="1200"/>
            </a:lvl1pPr>
          </a:lstStyle>
          <a:p>
            <a:fld id="{7DFC286C-5495-4B3F-9CAF-8B4C2DB5627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514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C228DF-5BC9-4718-BD0E-56301BB9996A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0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11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46912" y="6597352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46912" y="6597352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46912" y="6597352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46912" y="6597352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46912" y="6597352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046912" y="6597352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8" name="正方形/長方形 7"/>
          <p:cNvSpPr/>
          <p:nvPr userDrawn="1"/>
        </p:nvSpPr>
        <p:spPr>
          <a:xfrm rot="20101103">
            <a:off x="863017" y="2293258"/>
            <a:ext cx="7265564" cy="1862048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/>
                <a:gradFill>
                  <a:gsLst>
                    <a:gs pos="21000">
                      <a:srgbClr val="53575C">
                        <a:alpha val="22000"/>
                      </a:srgbClr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調  整  中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046912" y="6597352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20101103">
            <a:off x="863017" y="2293258"/>
            <a:ext cx="7265564" cy="1862048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/>
                <a:gradFill>
                  <a:gsLst>
                    <a:gs pos="21000">
                      <a:srgbClr val="53575C">
                        <a:alpha val="22000"/>
                      </a:srgbClr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調  整  中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7046912" y="6597352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41714" y="659226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046912" y="6597352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046912" y="6597352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46912" y="6597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-31973" y="-135609"/>
            <a:ext cx="8488559" cy="643460"/>
          </a:xfrm>
          <a:prstGeom prst="roundRect">
            <a:avLst>
              <a:gd name="adj" fmla="val 128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b="1" kern="100" dirty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「日本人延べ宿泊者数</a:t>
            </a:r>
            <a:r>
              <a:rPr lang="en-US" altLang="ja-JP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〔</a:t>
            </a:r>
            <a:r>
              <a:rPr lang="ja-JP" altLang="en-US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</a:t>
            </a:r>
            <a:r>
              <a:rPr lang="en-US" altLang="ja-JP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〕</a:t>
            </a:r>
            <a:r>
              <a:rPr lang="ja-JP" altLang="en-US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」の見直しについて</a:t>
            </a:r>
            <a:r>
              <a:rPr lang="ja-JP" altLang="en-US" sz="2000" b="1" kern="100" dirty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ja-JP" altLang="ja-JP" sz="2000" kern="100" dirty="0">
              <a:solidFill>
                <a:schemeClr val="tx1"/>
              </a:solidFill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26" name="直線コネクタ 25"/>
          <p:cNvCxnSpPr/>
          <p:nvPr/>
        </p:nvCxnSpPr>
        <p:spPr>
          <a:xfrm flipV="1">
            <a:off x="35496" y="332657"/>
            <a:ext cx="9108504" cy="8617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251520" y="918880"/>
            <a:ext cx="9125806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200" b="1" dirty="0" smtClean="0">
                <a:latin typeface="+mn-ea"/>
              </a:rPr>
              <a:t>■</a:t>
            </a:r>
            <a:r>
              <a:rPr lang="ja-JP" altLang="en-US" sz="1200" b="1" dirty="0">
                <a:latin typeface="+mn-ea"/>
              </a:rPr>
              <a:t>　内外からの誘客に関する数値</a:t>
            </a:r>
            <a:r>
              <a:rPr lang="ja-JP" altLang="en-US" sz="1200" b="1" dirty="0" smtClean="0">
                <a:latin typeface="+mn-ea"/>
              </a:rPr>
              <a:t>目標　「日本人延べ宿泊者数</a:t>
            </a:r>
            <a:r>
              <a:rPr lang="en-US" altLang="ja-JP" sz="1200" b="1" dirty="0" smtClean="0">
                <a:latin typeface="+mn-ea"/>
              </a:rPr>
              <a:t>〔</a:t>
            </a:r>
            <a:r>
              <a:rPr lang="ja-JP" altLang="en-US" sz="1200" b="1" dirty="0" smtClean="0">
                <a:latin typeface="+mn-ea"/>
              </a:rPr>
              <a:t>大阪</a:t>
            </a:r>
            <a:r>
              <a:rPr lang="en-US" altLang="ja-JP" sz="1200" b="1" dirty="0" smtClean="0">
                <a:latin typeface="+mn-ea"/>
              </a:rPr>
              <a:t>〕</a:t>
            </a:r>
            <a:r>
              <a:rPr lang="ja-JP" altLang="en-US" sz="1200" b="1" dirty="0" smtClean="0">
                <a:latin typeface="+mn-ea"/>
              </a:rPr>
              <a:t>」について</a:t>
            </a:r>
            <a:endParaRPr lang="en-US" altLang="ja-JP" sz="1200" b="1" dirty="0">
              <a:latin typeface="+mn-ea"/>
            </a:endParaRPr>
          </a:p>
          <a:p>
            <a:pPr>
              <a:lnSpc>
                <a:spcPts val="2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達成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をめざす時期が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年であることから、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「目標値」及び「達成をめざす時期」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について検討が必要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・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年実績見込は、約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2,780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万人泊と試算（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月末時点の実績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2,503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万人泊＋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月実績の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110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％）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・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目標値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2,950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万人泊に対し、ほぼ達成の見込み（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目標値比▲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170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万人泊、▲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162355"/>
              </p:ext>
            </p:extLst>
          </p:nvPr>
        </p:nvGraphicFramePr>
        <p:xfrm>
          <a:off x="436268" y="1268411"/>
          <a:ext cx="8271459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7153">
                  <a:extLst>
                    <a:ext uri="{9D8B030D-6E8A-4147-A177-3AD203B41FA5}">
                      <a16:colId xmlns:a16="http://schemas.microsoft.com/office/drawing/2014/main" val="1630587658"/>
                    </a:ext>
                  </a:extLst>
                </a:gridCol>
                <a:gridCol w="2757153">
                  <a:extLst>
                    <a:ext uri="{9D8B030D-6E8A-4147-A177-3AD203B41FA5}">
                      <a16:colId xmlns:a16="http://schemas.microsoft.com/office/drawing/2014/main" val="864322531"/>
                    </a:ext>
                  </a:extLst>
                </a:gridCol>
                <a:gridCol w="2757153">
                  <a:extLst>
                    <a:ext uri="{9D8B030D-6E8A-4147-A177-3AD203B41FA5}">
                      <a16:colId xmlns:a16="http://schemas.microsoft.com/office/drawing/2014/main" val="1919129277"/>
                    </a:ext>
                  </a:extLst>
                </a:gridCol>
              </a:tblGrid>
              <a:tr h="2442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/>
                        <a:t>指標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/>
                        <a:t>目標値（</a:t>
                      </a:r>
                      <a:r>
                        <a:rPr kumimoji="1" lang="en-US" altLang="ja-JP" sz="1200" b="0" dirty="0"/>
                        <a:t>2019</a:t>
                      </a:r>
                      <a:r>
                        <a:rPr kumimoji="1" lang="ja-JP" altLang="en-US" sz="1200" b="0" dirty="0"/>
                        <a:t>年実績）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/>
                        <a:t>達成をめざす時期</a:t>
                      </a:r>
                      <a:endParaRPr kumimoji="1" lang="en-US" altLang="ja-JP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4545396"/>
                  </a:ext>
                </a:extLst>
              </a:tr>
              <a:tr h="2442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kumimoji="1" lang="ja-JP" altLang="en-US" sz="1200" b="0" dirty="0"/>
                        <a:t>日本人延べ宿泊者数</a:t>
                      </a:r>
                      <a:r>
                        <a:rPr kumimoji="1" lang="en-US" altLang="ja-JP" sz="1200" b="0" dirty="0"/>
                        <a:t>〔</a:t>
                      </a:r>
                      <a:r>
                        <a:rPr kumimoji="1" lang="ja-JP" altLang="en-US" sz="1200" b="0" dirty="0"/>
                        <a:t>大阪</a:t>
                      </a:r>
                      <a:r>
                        <a:rPr kumimoji="1" lang="en-US" altLang="ja-JP" sz="1200" b="0" dirty="0"/>
                        <a:t>〕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/>
                        <a:t>2,950</a:t>
                      </a:r>
                      <a:r>
                        <a:rPr kumimoji="1" lang="ja-JP" altLang="en-US" sz="1200" b="0" dirty="0"/>
                        <a:t>万人泊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/>
                        <a:t>2022</a:t>
                      </a:r>
                      <a:r>
                        <a:rPr kumimoji="1" lang="ja-JP" altLang="en-US" sz="1200" b="0" dirty="0"/>
                        <a:t>年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509214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229816" y="5273748"/>
            <a:ext cx="8662664" cy="1441676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主な論点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〇達成時期：達成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をめざす時期を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年までの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年間と暫定的な期間とするのか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、万博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のインパクトを見込んだ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、戦略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の取組み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期間である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までの期間（国の新計画（素案）と同様）と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するの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〇目 標 値：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めざす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べき目標値として適当か、また目標設定の考え方は妥当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〇質の向上：国の新計画（素案）では、質の向上を重視する観点から、人数に依存しない指標を中心に設定することとしているが、戦略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の指標への対応をどうするか（旅行消費額指標の追加など）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911D2A4-BC1F-4E9A-8994-83769C6F6C20}"/>
              </a:ext>
            </a:extLst>
          </p:cNvPr>
          <p:cNvSpPr/>
          <p:nvPr/>
        </p:nvSpPr>
        <p:spPr>
          <a:xfrm>
            <a:off x="7740352" y="10312"/>
            <a:ext cx="1296144" cy="250336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資料６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51520" y="445526"/>
            <a:ext cx="8640960" cy="463194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lnSpc>
                <a:spcPts val="1600"/>
              </a:lnSpc>
              <a:buFont typeface="Wingdings" panose="05000000000000000000" pitchFamily="2" charset="2"/>
              <a:buChar char="Ø"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「内外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からの誘客に関する数値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目標」のうち、「日本人延べ宿泊者数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について見直し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1600"/>
              </a:lnSpc>
              <a:buFont typeface="Wingdings" panose="05000000000000000000" pitchFamily="2" charset="2"/>
              <a:buChar char="Ø"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現在、国において、新たな観光立国推進計画を策定中（今年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３月末閣議決定予定）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A639D13A-5FB6-4113-8747-199434F958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379533"/>
              </p:ext>
            </p:extLst>
          </p:nvPr>
        </p:nvGraphicFramePr>
        <p:xfrm>
          <a:off x="229816" y="3357590"/>
          <a:ext cx="5426375" cy="134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312">
                  <a:extLst>
                    <a:ext uri="{9D8B030D-6E8A-4147-A177-3AD203B41FA5}">
                      <a16:colId xmlns:a16="http://schemas.microsoft.com/office/drawing/2014/main" val="1606347883"/>
                    </a:ext>
                  </a:extLst>
                </a:gridCol>
                <a:gridCol w="673735">
                  <a:extLst>
                    <a:ext uri="{9D8B030D-6E8A-4147-A177-3AD203B41FA5}">
                      <a16:colId xmlns:a16="http://schemas.microsoft.com/office/drawing/2014/main" val="1911275336"/>
                    </a:ext>
                  </a:extLst>
                </a:gridCol>
                <a:gridCol w="939147">
                  <a:extLst>
                    <a:ext uri="{9D8B030D-6E8A-4147-A177-3AD203B41FA5}">
                      <a16:colId xmlns:a16="http://schemas.microsoft.com/office/drawing/2014/main" val="1656528974"/>
                    </a:ext>
                  </a:extLst>
                </a:gridCol>
                <a:gridCol w="3316181">
                  <a:extLst>
                    <a:ext uri="{9D8B030D-6E8A-4147-A177-3AD203B41FA5}">
                      <a16:colId xmlns:a16="http://schemas.microsoft.com/office/drawing/2014/main" val="2345142395"/>
                    </a:ext>
                  </a:extLst>
                </a:gridCol>
              </a:tblGrid>
              <a:tr h="3483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目標値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達成時期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考え方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3953309"/>
                  </a:ext>
                </a:extLst>
              </a:tr>
              <a:tr h="5001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案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2,950</a:t>
                      </a:r>
                      <a:r>
                        <a:rPr kumimoji="1" lang="ja-JP" alt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万人泊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2023</a:t>
                      </a:r>
                      <a:r>
                        <a:rPr kumimoji="1" lang="ja-JP" alt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2022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年実績見込（約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2,780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万人泊</a:t>
                      </a:r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）＋ 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約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170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万人泊（コロナ前、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か年の平均増加率　約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％）</a:t>
                      </a:r>
                      <a:endParaRPr lang="en-US" altLang="ja-JP" sz="10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669608"/>
                  </a:ext>
                </a:extLst>
              </a:tr>
              <a:tr h="5001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案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3,000</a:t>
                      </a:r>
                      <a:r>
                        <a:rPr kumimoji="1" lang="ja-JP" alt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万人泊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ja-JP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2022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年実績見込（約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2,780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万人泊</a:t>
                      </a:r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）＋ 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約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220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万人泊（コロナ前、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か年の平均増加率　約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％）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endParaRPr kumimoji="1" lang="ja-JP" altLang="en-US" sz="10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6277991"/>
                  </a:ext>
                </a:extLst>
              </a:tr>
            </a:tbl>
          </a:graphicData>
        </a:graphic>
      </p:graphicFrame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B98B40E-8D7A-4C0C-822D-A2B604AFD91C}"/>
              </a:ext>
            </a:extLst>
          </p:cNvPr>
          <p:cNvSpPr/>
          <p:nvPr/>
        </p:nvSpPr>
        <p:spPr>
          <a:xfrm>
            <a:off x="6012160" y="3068960"/>
            <a:ext cx="2753749" cy="288031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900"/>
              </a:lnSpc>
            </a:pP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（参考）</a:t>
            </a:r>
            <a:r>
              <a:rPr kumimoji="1" lang="ja-JP" altLang="en-US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日本人延べ宿泊者数（大阪）の推移</a:t>
            </a:r>
            <a:endParaRPr kumimoji="1" lang="en-US" altLang="ja-JP" sz="1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2" name="表 3">
            <a:extLst>
              <a:ext uri="{FF2B5EF4-FFF2-40B4-BE49-F238E27FC236}">
                <a16:creationId xmlns:a16="http://schemas.microsoft.com/office/drawing/2014/main" id="{968B94AC-1D00-4254-A3A4-D5E7E81983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111121"/>
              </p:ext>
            </p:extLst>
          </p:nvPr>
        </p:nvGraphicFramePr>
        <p:xfrm>
          <a:off x="6012160" y="3345768"/>
          <a:ext cx="2753748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601">
                  <a:extLst>
                    <a:ext uri="{9D8B030D-6E8A-4147-A177-3AD203B41FA5}">
                      <a16:colId xmlns:a16="http://schemas.microsoft.com/office/drawing/2014/main" val="2534155511"/>
                    </a:ext>
                  </a:extLst>
                </a:gridCol>
                <a:gridCol w="1355202">
                  <a:extLst>
                    <a:ext uri="{9D8B030D-6E8A-4147-A177-3AD203B41FA5}">
                      <a16:colId xmlns:a16="http://schemas.microsoft.com/office/drawing/2014/main" val="4084712942"/>
                    </a:ext>
                  </a:extLst>
                </a:gridCol>
                <a:gridCol w="720945">
                  <a:extLst>
                    <a:ext uri="{9D8B030D-6E8A-4147-A177-3AD203B41FA5}">
                      <a16:colId xmlns:a16="http://schemas.microsoft.com/office/drawing/2014/main" val="1942782258"/>
                    </a:ext>
                  </a:extLst>
                </a:gridCol>
              </a:tblGrid>
              <a:tr h="240000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延べ宿泊者数（人泊）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増加（％）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3276879"/>
                  </a:ext>
                </a:extLst>
              </a:tr>
              <a:tr h="20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2014</a:t>
                      </a:r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22,169,090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―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9777729"/>
                  </a:ext>
                </a:extLst>
              </a:tr>
              <a:tr h="20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2015</a:t>
                      </a:r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21,400,410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△</a:t>
                      </a:r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3.5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7443358"/>
                  </a:ext>
                </a:extLst>
              </a:tr>
              <a:tr h="20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2016</a:t>
                      </a:r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21,001,640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△</a:t>
                      </a:r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1.9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0510886"/>
                  </a:ext>
                </a:extLst>
              </a:tr>
              <a:tr h="20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2017</a:t>
                      </a:r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21,540,440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2.6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5344740"/>
                  </a:ext>
                </a:extLst>
              </a:tr>
              <a:tr h="20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2018</a:t>
                      </a:r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24,773,830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15.0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4401758"/>
                  </a:ext>
                </a:extLst>
              </a:tr>
              <a:tr h="20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2019</a:t>
                      </a:r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29,501,340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19.1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4538087"/>
                  </a:ext>
                </a:extLst>
              </a:tr>
            </a:tbl>
          </a:graphicData>
        </a:graphic>
      </p:graphicFrame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30475DD-F95D-4E1D-9DF2-93D583140BB3}"/>
              </a:ext>
            </a:extLst>
          </p:cNvPr>
          <p:cNvSpPr/>
          <p:nvPr/>
        </p:nvSpPr>
        <p:spPr>
          <a:xfrm>
            <a:off x="7137531" y="4980862"/>
            <a:ext cx="2348458" cy="120345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800" kern="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出展：観光庁「宿泊旅行統計調査」</a:t>
            </a:r>
            <a:endParaRPr lang="en-US" altLang="ja-JP" sz="800" kern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13606" y="2812185"/>
            <a:ext cx="8280920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200" dirty="0" smtClean="0">
                <a:latin typeface="+mn-ea"/>
              </a:rPr>
              <a:t>➩</a:t>
            </a:r>
            <a:r>
              <a:rPr lang="ja-JP" altLang="en-US" sz="1200" b="1" dirty="0">
                <a:latin typeface="+mn-ea"/>
              </a:rPr>
              <a:t>　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現時点では先行きが不透明なため、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2023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年までの目標値を設定。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2023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年度中に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2025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年までの目標値を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設定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8992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B26C2E8B3825408EC520AC34B23417" ma:contentTypeVersion="1" ma:contentTypeDescription="新しいドキュメントを作成します。" ma:contentTypeScope="" ma:versionID="5215c2d8c27c37ca9524c54d6e43f4ac">
  <xsd:schema xmlns:xsd="http://www.w3.org/2001/XMLSchema" xmlns:xs="http://www.w3.org/2001/XMLSchema" xmlns:p="http://schemas.microsoft.com/office/2006/metadata/properties" xmlns:ns2="39b166c3-51d7-4b91-a2af-082d282e4f9a" targetNamespace="http://schemas.microsoft.com/office/2006/metadata/properties" ma:root="true" ma:fieldsID="e969a3be49f46baab09c74ee0f7cbd37" ns2:_="">
    <xsd:import namespace="39b166c3-51d7-4b91-a2af-082d282e4f9a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b166c3-51d7-4b91-a2af-082d282e4f9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8C8D60-4B9B-4736-B8FE-9831429F9FFA}">
  <ds:schemaRefs>
    <ds:schemaRef ds:uri="http://purl.org/dc/elements/1.1/"/>
    <ds:schemaRef ds:uri="http://schemas.microsoft.com/office/2006/metadata/properties"/>
    <ds:schemaRef ds:uri="http://purl.org/dc/terms/"/>
    <ds:schemaRef ds:uri="39b166c3-51d7-4b91-a2af-082d282e4f9a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01BD413-99B1-491C-BC10-1408E562AB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b166c3-51d7-4b91-a2af-082d282e4f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F99FAB5-1F42-46A4-B7F4-AD2EAD9CDE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977</TotalTime>
  <Words>530</Words>
  <PresentationFormat>画面に合わせる (4:3)</PresentationFormat>
  <Paragraphs>58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Meiryo UI</vt:lpstr>
      <vt:lpstr>ＭＳ Ｐゴシック</vt:lpstr>
      <vt:lpstr>游ゴシック</vt:lpstr>
      <vt:lpstr>游明朝</vt:lpstr>
      <vt:lpstr>Arial</vt:lpstr>
      <vt:lpstr>Calibri</vt:lpstr>
      <vt:lpstr>Times New Roman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2023-02-15T11:09:28Z</cp:lastPrinted>
  <dcterms:modified xsi:type="dcterms:W3CDTF">2023-02-15T11:10:52Z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0x0101004AB26C2E8B3825408EC520AC34B23417</vt:lpwstr>
  </property>
</Properties>
</file>