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403" r:id="rId2"/>
    <p:sldId id="404" r:id="rId3"/>
    <p:sldId id="402" r:id="rId4"/>
    <p:sldId id="405"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238" autoAdjust="0"/>
  </p:normalViewPr>
  <p:slideViewPr>
    <p:cSldViewPr>
      <p:cViewPr varScale="1">
        <p:scale>
          <a:sx n="106" d="100"/>
          <a:sy n="106" d="100"/>
        </p:scale>
        <p:origin x="125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 Target="slides/slide2.xml" />
  <Relationship Id="rId7" Type="http://schemas.openxmlformats.org/officeDocument/2006/relationships/commentAuthors" Target="commentAuthor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notesMaster" Target="notesMasters/notesMaster1.xml" />
  <Relationship Id="rId11" Type="http://schemas.openxmlformats.org/officeDocument/2006/relationships/tableStyles" Target="tableStyles.xml" />
  <Relationship Id="rId5" Type="http://schemas.openxmlformats.org/officeDocument/2006/relationships/slide" Target="slides/slide4.xml" />
  <Relationship Id="rId10"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2024/3/14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2024/3/14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614646" y="3264410"/>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
        <p:nvSpPr>
          <p:cNvPr id="9" name="テキスト ボックス 55">
            <a:extLst>
              <a:ext uri="{FF2B5EF4-FFF2-40B4-BE49-F238E27FC236}">
                <a16:creationId xmlns:a16="http://schemas.microsoft.com/office/drawing/2014/main" id="{3D2E1A18-4B50-348C-5A9A-4873AC658D42}"/>
              </a:ext>
            </a:extLst>
          </p:cNvPr>
          <p:cNvSpPr txBox="1">
            <a:spLocks noChangeArrowheads="1"/>
          </p:cNvSpPr>
          <p:nvPr/>
        </p:nvSpPr>
        <p:spPr bwMode="auto">
          <a:xfrm>
            <a:off x="35236" y="822091"/>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〇日本人延べ宿泊者数（大阪）</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0" name="表 11">
            <a:extLst>
              <a:ext uri="{FF2B5EF4-FFF2-40B4-BE49-F238E27FC236}">
                <a16:creationId xmlns:a16="http://schemas.microsoft.com/office/drawing/2014/main" id="{273A6E81-FDED-5DA9-6713-96765D212F93}"/>
              </a:ext>
            </a:extLst>
          </p:cNvPr>
          <p:cNvGraphicFramePr>
            <a:graphicFrameLocks noGrp="1"/>
          </p:cNvGraphicFramePr>
          <p:nvPr>
            <p:extLst>
              <p:ext uri="{D42A27DB-BD31-4B8C-83A1-F6EECF244321}">
                <p14:modId xmlns:p14="http://schemas.microsoft.com/office/powerpoint/2010/main" val="4016551509"/>
              </p:ext>
            </p:extLst>
          </p:nvPr>
        </p:nvGraphicFramePr>
        <p:xfrm>
          <a:off x="323529" y="1052736"/>
          <a:ext cx="8640960" cy="2170256"/>
        </p:xfrm>
        <a:graphic>
          <a:graphicData uri="http://schemas.openxmlformats.org/drawingml/2006/table">
            <a:tbl>
              <a:tblPr firstRow="1" bandRow="1">
                <a:tableStyleId>{5C22544A-7EE6-4342-B048-85BDC9FD1C3A}</a:tableStyleId>
              </a:tblPr>
              <a:tblGrid>
                <a:gridCol w="2217740">
                  <a:extLst>
                    <a:ext uri="{9D8B030D-6E8A-4147-A177-3AD203B41FA5}">
                      <a16:colId xmlns:a16="http://schemas.microsoft.com/office/drawing/2014/main" val="2505450777"/>
                    </a:ext>
                  </a:extLst>
                </a:gridCol>
                <a:gridCol w="1605805">
                  <a:extLst>
                    <a:ext uri="{9D8B030D-6E8A-4147-A177-3AD203B41FA5}">
                      <a16:colId xmlns:a16="http://schemas.microsoft.com/office/drawing/2014/main" val="2836161253"/>
                    </a:ext>
                  </a:extLst>
                </a:gridCol>
                <a:gridCol w="1605805">
                  <a:extLst>
                    <a:ext uri="{9D8B030D-6E8A-4147-A177-3AD203B41FA5}">
                      <a16:colId xmlns:a16="http://schemas.microsoft.com/office/drawing/2014/main" val="1149974204"/>
                    </a:ext>
                  </a:extLst>
                </a:gridCol>
                <a:gridCol w="1605805">
                  <a:extLst>
                    <a:ext uri="{9D8B030D-6E8A-4147-A177-3AD203B41FA5}">
                      <a16:colId xmlns:a16="http://schemas.microsoft.com/office/drawing/2014/main" val="706244066"/>
                    </a:ext>
                  </a:extLst>
                </a:gridCol>
                <a:gridCol w="1605805">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日本人延べ宿泊者数（大阪）</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実績（万人泊）</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目標値（万人泊）</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1,649</a:t>
                      </a:r>
                      <a:endParaRPr kumimoji="1" lang="ja-JP" altLang="en-US" sz="120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2,950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55.9</a:t>
                      </a:r>
                      <a:r>
                        <a:rPr kumimoji="1" lang="ja-JP" altLang="en-US"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59.5%</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2,839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96.2%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b="1" dirty="0">
                          <a:latin typeface="Meiryo UI" panose="020B0604030504040204" pitchFamily="50" charset="-128"/>
                          <a:ea typeface="Meiryo UI" panose="020B0604030504040204" pitchFamily="50" charset="-128"/>
                        </a:rPr>
                        <a:t>2023</a:t>
                      </a:r>
                      <a:r>
                        <a:rPr kumimoji="1" lang="ja-JP" altLang="en-US" sz="1200" b="1" dirty="0">
                          <a:latin typeface="Meiryo UI" panose="020B0604030504040204" pitchFamily="50" charset="-128"/>
                          <a:ea typeface="Meiryo UI" panose="020B0604030504040204" pitchFamily="50" charset="-128"/>
                        </a:rPr>
                        <a:t>年（年間見込）</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a:t>
                      </a:r>
                      <a:r>
                        <a:rPr kumimoji="1" lang="zh-TW" altLang="en-US" sz="1000" b="0" dirty="0">
                          <a:latin typeface="Meiryo UI" panose="020B0604030504040204" pitchFamily="50" charset="-128"/>
                          <a:ea typeface="Meiryo UI" panose="020B0604030504040204" pitchFamily="50" charset="-128"/>
                        </a:rPr>
                        <a:t>（１月～</a:t>
                      </a:r>
                      <a:r>
                        <a:rPr kumimoji="1" lang="en-US" altLang="zh-TW" sz="1000" b="0" dirty="0">
                          <a:latin typeface="Meiryo UI" panose="020B0604030504040204" pitchFamily="50" charset="-128"/>
                          <a:ea typeface="Meiryo UI" panose="020B0604030504040204" pitchFamily="50" charset="-128"/>
                        </a:rPr>
                        <a:t>11</a:t>
                      </a:r>
                      <a:r>
                        <a:rPr kumimoji="1" lang="zh-TW" altLang="en-US" sz="1000" b="0" dirty="0">
                          <a:latin typeface="Meiryo UI" panose="020B0604030504040204" pitchFamily="50" charset="-128"/>
                          <a:ea typeface="Meiryo UI" panose="020B0604030504040204" pitchFamily="50" charset="-128"/>
                        </a:rPr>
                        <a:t>月実績）</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1" u="sng" dirty="0">
                          <a:latin typeface="Meiryo UI" panose="020B0604030504040204" pitchFamily="50" charset="-128"/>
                          <a:ea typeface="Meiryo UI" panose="020B0604030504040204" pitchFamily="50" charset="-128"/>
                        </a:rPr>
                        <a:t>3,080</a:t>
                      </a:r>
                    </a:p>
                    <a:p>
                      <a:pPr algn="ctr"/>
                      <a:r>
                        <a:rPr kumimoji="1" lang="ja-JP" altLang="en-US" sz="1050" b="0" u="none" dirty="0">
                          <a:latin typeface="Meiryo UI" panose="020B0604030504040204" pitchFamily="50" charset="-128"/>
                          <a:ea typeface="Meiryo UI" panose="020B0604030504040204" pitchFamily="50" charset="-128"/>
                        </a:rPr>
                        <a:t>（</a:t>
                      </a:r>
                      <a:r>
                        <a:rPr kumimoji="1" lang="en-US" altLang="ja-JP" sz="1050" b="0" u="none" dirty="0">
                          <a:latin typeface="Meiryo UI" panose="020B0604030504040204" pitchFamily="50" charset="-128"/>
                          <a:ea typeface="Meiryo UI" panose="020B0604030504040204" pitchFamily="50" charset="-128"/>
                        </a:rPr>
                        <a:t>2,823</a:t>
                      </a:r>
                      <a:r>
                        <a:rPr kumimoji="1" lang="ja-JP" altLang="en-US" sz="1050" b="0" u="none" dirty="0">
                          <a:latin typeface="Meiryo UI" panose="020B0604030504040204" pitchFamily="50" charset="-128"/>
                          <a:ea typeface="Meiryo UI" panose="020B0604030504040204" pitchFamily="50" charset="-128"/>
                        </a:rPr>
                        <a:t>）</a:t>
                      </a:r>
                      <a:endParaRPr kumimoji="1" lang="en-US" altLang="ja-JP" sz="10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3,000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b="1" u="sng" dirty="0">
                          <a:latin typeface="Meiryo UI" panose="020B0604030504040204" pitchFamily="50" charset="-128"/>
                          <a:ea typeface="Meiryo UI" panose="020B0604030504040204" pitchFamily="50" charset="-128"/>
                        </a:rPr>
                        <a:t>102.7</a:t>
                      </a:r>
                      <a:r>
                        <a:rPr kumimoji="1" lang="ja-JP" altLang="en-US" sz="1400" b="1" u="sng"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41875431"/>
                  </a:ext>
                </a:extLst>
              </a:tr>
            </a:tbl>
          </a:graphicData>
        </a:graphic>
      </p:graphicFrame>
      <p:graphicFrame>
        <p:nvGraphicFramePr>
          <p:cNvPr id="12" name="表 11">
            <a:extLst>
              <a:ext uri="{FF2B5EF4-FFF2-40B4-BE49-F238E27FC236}">
                <a16:creationId xmlns:a16="http://schemas.microsoft.com/office/drawing/2014/main" id="{CC016292-9B32-B2C0-247E-EDABBFA6BE9E}"/>
              </a:ext>
            </a:extLst>
          </p:cNvPr>
          <p:cNvGraphicFramePr>
            <a:graphicFrameLocks noGrp="1"/>
          </p:cNvGraphicFramePr>
          <p:nvPr>
            <p:extLst>
              <p:ext uri="{D42A27DB-BD31-4B8C-83A1-F6EECF244321}">
                <p14:modId xmlns:p14="http://schemas.microsoft.com/office/powerpoint/2010/main" val="2315941662"/>
              </p:ext>
            </p:extLst>
          </p:nvPr>
        </p:nvGraphicFramePr>
        <p:xfrm>
          <a:off x="319184" y="3721563"/>
          <a:ext cx="8640960" cy="2139776"/>
        </p:xfrm>
        <a:graphic>
          <a:graphicData uri="http://schemas.openxmlformats.org/drawingml/2006/table">
            <a:tbl>
              <a:tblPr firstRow="1" bandRow="1">
                <a:tableStyleId>{5C22544A-7EE6-4342-B048-85BDC9FD1C3A}</a:tableStyleId>
              </a:tblPr>
              <a:tblGrid>
                <a:gridCol w="2217740">
                  <a:extLst>
                    <a:ext uri="{9D8B030D-6E8A-4147-A177-3AD203B41FA5}">
                      <a16:colId xmlns:a16="http://schemas.microsoft.com/office/drawing/2014/main" val="2505450777"/>
                    </a:ext>
                  </a:extLst>
                </a:gridCol>
                <a:gridCol w="1605805">
                  <a:extLst>
                    <a:ext uri="{9D8B030D-6E8A-4147-A177-3AD203B41FA5}">
                      <a16:colId xmlns:a16="http://schemas.microsoft.com/office/drawing/2014/main" val="2836161253"/>
                    </a:ext>
                  </a:extLst>
                </a:gridCol>
                <a:gridCol w="1605805">
                  <a:extLst>
                    <a:ext uri="{9D8B030D-6E8A-4147-A177-3AD203B41FA5}">
                      <a16:colId xmlns:a16="http://schemas.microsoft.com/office/drawing/2014/main" val="1149974204"/>
                    </a:ext>
                  </a:extLst>
                </a:gridCol>
                <a:gridCol w="1605805">
                  <a:extLst>
                    <a:ext uri="{9D8B030D-6E8A-4147-A177-3AD203B41FA5}">
                      <a16:colId xmlns:a16="http://schemas.microsoft.com/office/drawing/2014/main" val="706244066"/>
                    </a:ext>
                  </a:extLst>
                </a:gridCol>
                <a:gridCol w="1605805">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来阪外国人旅行者数</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rowSpan="3">
                  <a:txBody>
                    <a:bodyPr/>
                    <a:lstStyle/>
                    <a:p>
                      <a:pPr algn="ctr"/>
                      <a:r>
                        <a:rPr kumimoji="1" lang="ja-JP" altLang="en-US" sz="1200" dirty="0">
                          <a:latin typeface="Meiryo UI" panose="020B0604030504040204" pitchFamily="50" charset="-128"/>
                          <a:ea typeface="Meiryo UI" panose="020B0604030504040204" pitchFamily="50" charset="-128"/>
                        </a:rPr>
                        <a:t>算出不可</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rowSpan="4">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1152.5</a:t>
                      </a:r>
                    </a:p>
                  </a:txBody>
                  <a:tcPr anchor="ctr"/>
                </a:tc>
                <a:tc rowSpan="4">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入国規制解除から</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2</a:t>
                      </a:r>
                      <a:r>
                        <a:rPr kumimoji="1" lang="ja-JP" altLang="en-US" sz="1200" u="none" dirty="0">
                          <a:solidFill>
                            <a:schemeClr val="tx1"/>
                          </a:solidFill>
                          <a:latin typeface="Meiryo UI" panose="020B0604030504040204" pitchFamily="50" charset="-128"/>
                          <a:ea typeface="Meiryo UI" panose="020B0604030504040204" pitchFamily="50" charset="-128"/>
                        </a:rPr>
                        <a:t>年後</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2,791</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年（４月～９月実績）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495.9</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3,000</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43.0</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u="none" dirty="0">
                          <a:solidFill>
                            <a:schemeClr val="tx1"/>
                          </a:solidFill>
                          <a:latin typeface="Meiryo UI" panose="020B0604030504040204" pitchFamily="50" charset="-128"/>
                          <a:ea typeface="Meiryo UI" panose="020B0604030504040204" pitchFamily="50" charset="-128"/>
                        </a:rPr>
                        <a:t>（</a:t>
                      </a:r>
                      <a:r>
                        <a:rPr kumimoji="1" lang="en-US" altLang="ja-JP" sz="1050" u="none" dirty="0">
                          <a:solidFill>
                            <a:schemeClr val="tx1"/>
                          </a:solidFill>
                          <a:latin typeface="Meiryo UI" panose="020B0604030504040204" pitchFamily="50" charset="-128"/>
                          <a:ea typeface="Meiryo UI" panose="020B0604030504040204" pitchFamily="50" charset="-128"/>
                        </a:rPr>
                        <a:t>12</a:t>
                      </a:r>
                      <a:r>
                        <a:rPr kumimoji="1" lang="ja-JP" altLang="en-US" sz="1050" u="none" dirty="0">
                          <a:solidFill>
                            <a:schemeClr val="tx1"/>
                          </a:solidFill>
                          <a:latin typeface="Meiryo UI" panose="020B0604030504040204" pitchFamily="50" charset="-128"/>
                          <a:ea typeface="Meiryo UI" panose="020B0604030504040204" pitchFamily="50" charset="-128"/>
                        </a:rPr>
                        <a:t>か月換算で</a:t>
                      </a:r>
                      <a:r>
                        <a:rPr kumimoji="1" lang="en-US" altLang="ja-JP" sz="1050" u="none" dirty="0">
                          <a:solidFill>
                            <a:schemeClr val="tx1"/>
                          </a:solidFill>
                          <a:latin typeface="Meiryo UI" panose="020B0604030504040204" pitchFamily="50" charset="-128"/>
                          <a:ea typeface="Meiryo UI" panose="020B0604030504040204" pitchFamily="50" charset="-128"/>
                        </a:rPr>
                        <a:t>86</a:t>
                      </a:r>
                      <a:r>
                        <a:rPr kumimoji="1" lang="ja-JP" altLang="en-US" sz="1050" u="none"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1875431"/>
                  </a:ext>
                </a:extLst>
              </a:tr>
            </a:tbl>
          </a:graphicData>
        </a:graphic>
      </p:graphicFrame>
      <p:sp>
        <p:nvSpPr>
          <p:cNvPr id="13" name="テキスト ボックス 22">
            <a:extLst>
              <a:ext uri="{FF2B5EF4-FFF2-40B4-BE49-F238E27FC236}">
                <a16:creationId xmlns:a16="http://schemas.microsoft.com/office/drawing/2014/main" id="{1BE2E1E8-4D88-BE5F-8370-31ED44527739}"/>
              </a:ext>
            </a:extLst>
          </p:cNvPr>
          <p:cNvSpPr txBox="1"/>
          <p:nvPr/>
        </p:nvSpPr>
        <p:spPr>
          <a:xfrm>
            <a:off x="6362618" y="6127124"/>
            <a:ext cx="2707710"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a:t>
            </a:r>
            <a:r>
              <a:rPr lang="zh-TW" altLang="en-US" sz="831" dirty="0">
                <a:latin typeface="Meiryo UI" panose="020B0604030504040204" pitchFamily="50" charset="-128"/>
                <a:ea typeface="Meiryo UI" panose="020B0604030504040204" pitchFamily="50" charset="-128"/>
              </a:rPr>
              <a:t>訪日外国人消費動向調査</a:t>
            </a:r>
            <a:r>
              <a:rPr lang="ja-JP" altLang="en-US" sz="831" dirty="0">
                <a:latin typeface="Meiryo UI" panose="020B0604030504040204" pitchFamily="50" charset="-128"/>
                <a:ea typeface="Meiryo UI" panose="020B0604030504040204" pitchFamily="50" charset="-128"/>
              </a:rPr>
              <a:t>」より作成</a:t>
            </a:r>
            <a:endParaRPr lang="en-US" altLang="ja-JP" sz="831" dirty="0">
              <a:latin typeface="Meiryo UI" panose="020B0604030504040204" pitchFamily="50" charset="-128"/>
              <a:ea typeface="Meiryo UI" panose="020B0604030504040204" pitchFamily="50" charset="-128"/>
            </a:endParaRPr>
          </a:p>
        </p:txBody>
      </p:sp>
      <p:sp>
        <p:nvSpPr>
          <p:cNvPr id="14" name="テキスト ボックス 55">
            <a:extLst>
              <a:ext uri="{FF2B5EF4-FFF2-40B4-BE49-F238E27FC236}">
                <a16:creationId xmlns:a16="http://schemas.microsoft.com/office/drawing/2014/main" id="{C945B879-679F-3261-29ED-FFDD6C9D4A39}"/>
              </a:ext>
            </a:extLst>
          </p:cNvPr>
          <p:cNvSpPr txBox="1">
            <a:spLocks noChangeArrowheads="1"/>
          </p:cNvSpPr>
          <p:nvPr/>
        </p:nvSpPr>
        <p:spPr bwMode="auto">
          <a:xfrm>
            <a:off x="251520" y="5881803"/>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00" dirty="0">
                <a:latin typeface="Meiryo UI" panose="020B0604030504040204" pitchFamily="50" charset="-128"/>
                <a:ea typeface="Meiryo UI" panose="020B0604030504040204" pitchFamily="50" charset="-128"/>
                <a:cs typeface="Arial" panose="020B0604020202020204" pitchFamily="34" charset="0"/>
              </a:rPr>
              <a:t>　</a:t>
            </a:r>
            <a:r>
              <a:rPr lang="en-US" altLang="ja-JP" sz="1000" dirty="0">
                <a:latin typeface="Meiryo UI" panose="020B0604030504040204" pitchFamily="50" charset="-128"/>
                <a:ea typeface="Meiryo UI" panose="020B0604030504040204" pitchFamily="50" charset="-128"/>
                <a:cs typeface="Arial" panose="020B0604020202020204" pitchFamily="34" charset="0"/>
              </a:rPr>
              <a:t>※</a:t>
            </a:r>
            <a:r>
              <a:rPr lang="ja-JP" altLang="en-US" sz="1000" dirty="0">
                <a:latin typeface="Meiryo UI" panose="020B0604030504040204" pitchFamily="50" charset="-128"/>
                <a:ea typeface="Meiryo UI" panose="020B0604030504040204" pitchFamily="50" charset="-128"/>
                <a:cs typeface="Arial" panose="020B0604020202020204" pitchFamily="34" charset="0"/>
              </a:rPr>
              <a:t>訪日外国人消費動向調査が</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年３月まで実施されなかったことから、</a:t>
            </a:r>
            <a:r>
              <a:rPr lang="en-US" altLang="ja-JP" sz="1000" dirty="0">
                <a:latin typeface="Meiryo UI" panose="020B0604030504040204" pitchFamily="50" charset="-128"/>
                <a:ea typeface="Meiryo UI" panose="020B0604030504040204" pitchFamily="50" charset="-128"/>
                <a:cs typeface="Arial" panose="020B0604020202020204" pitchFamily="34" charset="0"/>
              </a:rPr>
              <a:t>2020</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3</a:t>
            </a:r>
            <a:r>
              <a:rPr lang="ja-JP" altLang="en-US" sz="1000" dirty="0">
                <a:latin typeface="Meiryo UI" panose="020B0604030504040204" pitchFamily="50" charset="-128"/>
                <a:ea typeface="Meiryo UI" panose="020B0604030504040204" pitchFamily="50" charset="-128"/>
                <a:cs typeface="Arial" panose="020B0604020202020204" pitchFamily="34" charset="0"/>
              </a:rPr>
              <a:t>月までの実績は算出不可</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p:txBody>
      </p:sp>
      <p:sp>
        <p:nvSpPr>
          <p:cNvPr id="3" name="テキスト ボックス 55">
            <a:extLst>
              <a:ext uri="{FF2B5EF4-FFF2-40B4-BE49-F238E27FC236}">
                <a16:creationId xmlns:a16="http://schemas.microsoft.com/office/drawing/2014/main" id="{2B7B8D8E-0073-3F68-EE69-435CF7AF9DED}"/>
              </a:ext>
            </a:extLst>
          </p:cNvPr>
          <p:cNvSpPr txBox="1">
            <a:spLocks noChangeArrowheads="1"/>
          </p:cNvSpPr>
          <p:nvPr/>
        </p:nvSpPr>
        <p:spPr bwMode="auto">
          <a:xfrm>
            <a:off x="37835" y="3501008"/>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〇来阪外国人旅行者数</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sp>
        <p:nvSpPr>
          <p:cNvPr id="5" name="正方形/長方形 4">
            <a:extLst>
              <a:ext uri="{FF2B5EF4-FFF2-40B4-BE49-F238E27FC236}">
                <a16:creationId xmlns:a16="http://schemas.microsoft.com/office/drawing/2014/main" id="{C67141B7-8D9E-BC98-6C28-31ECDB206876}"/>
              </a:ext>
            </a:extLst>
          </p:cNvPr>
          <p:cNvSpPr/>
          <p:nvPr/>
        </p:nvSpPr>
        <p:spPr>
          <a:xfrm>
            <a:off x="319184" y="2780928"/>
            <a:ext cx="8640960" cy="44206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32791767"/>
              </p:ext>
            </p:extLst>
          </p:nvPr>
        </p:nvGraphicFramePr>
        <p:xfrm>
          <a:off x="99902" y="724571"/>
          <a:ext cx="9000002" cy="5867695"/>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3105">
                  <a:extLst>
                    <a:ext uri="{9D8B030D-6E8A-4147-A177-3AD203B41FA5}">
                      <a16:colId xmlns:a16="http://schemas.microsoft.com/office/drawing/2014/main" val="1776016710"/>
                    </a:ext>
                  </a:extLst>
                </a:gridCol>
                <a:gridCol w="1463105">
                  <a:extLst>
                    <a:ext uri="{9D8B030D-6E8A-4147-A177-3AD203B41FA5}">
                      <a16:colId xmlns:a16="http://schemas.microsoft.com/office/drawing/2014/main" val="2408811415"/>
                    </a:ext>
                  </a:extLst>
                </a:gridCol>
                <a:gridCol w="1463105">
                  <a:extLst>
                    <a:ext uri="{9D8B030D-6E8A-4147-A177-3AD203B41FA5}">
                      <a16:colId xmlns:a16="http://schemas.microsoft.com/office/drawing/2014/main" val="3793600257"/>
                    </a:ext>
                  </a:extLst>
                </a:gridCol>
                <a:gridCol w="1463105">
                  <a:extLst>
                    <a:ext uri="{9D8B030D-6E8A-4147-A177-3AD203B41FA5}">
                      <a16:colId xmlns:a16="http://schemas.microsoft.com/office/drawing/2014/main" val="3986411414"/>
                    </a:ext>
                  </a:extLst>
                </a:gridCol>
                <a:gridCol w="1647582">
                  <a:extLst>
                    <a:ext uri="{9D8B030D-6E8A-4147-A177-3AD203B41FA5}">
                      <a16:colId xmlns:a16="http://schemas.microsoft.com/office/drawing/2014/main" val="3754274535"/>
                    </a:ext>
                  </a:extLst>
                </a:gridCol>
              </a:tblGrid>
              <a:tr h="27042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62864">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82462">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1,131</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2,318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14244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69718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※2023</a:t>
                      </a:r>
                      <a:r>
                        <a:rPr kumimoji="1" lang="ja-JP" altLang="en-US" sz="1000" u="none" dirty="0">
                          <a:solidFill>
                            <a:schemeClr val="tx1"/>
                          </a:solidFill>
                          <a:latin typeface="Meiryo UI" panose="020B0604030504040204" pitchFamily="50" charset="-128"/>
                          <a:ea typeface="Meiryo UI" panose="020B0604030504040204" pitchFamily="50" charset="-128"/>
                        </a:rPr>
                        <a:t>年</a:t>
                      </a:r>
                      <a:r>
                        <a:rPr kumimoji="1" lang="en-US" altLang="ja-JP" sz="1000" u="none" dirty="0">
                          <a:solidFill>
                            <a:schemeClr val="tx1"/>
                          </a:solidFill>
                          <a:latin typeface="Meiryo UI" panose="020B0604030504040204" pitchFamily="50" charset="-128"/>
                          <a:ea typeface="Meiryo UI" panose="020B0604030504040204" pitchFamily="50" charset="-128"/>
                        </a:rPr>
                        <a:t>11</a:t>
                      </a:r>
                      <a:r>
                        <a:rPr kumimoji="1" lang="ja-JP" altLang="en-US" sz="1000" u="none" dirty="0">
                          <a:solidFill>
                            <a:schemeClr val="tx1"/>
                          </a:solidFill>
                          <a:latin typeface="Meiryo UI" panose="020B0604030504040204" pitchFamily="50" charset="-128"/>
                          <a:ea typeface="Meiryo UI" panose="020B0604030504040204" pitchFamily="50" charset="-128"/>
                        </a:rPr>
                        <a:t>月末時点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4,456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1000" u="none" dirty="0">
                          <a:solidFill>
                            <a:schemeClr val="tx1"/>
                          </a:solidFill>
                          <a:latin typeface="Meiryo UI" panose="020B0604030504040204" pitchFamily="50" charset="-128"/>
                          <a:ea typeface="Meiryo UI" panose="020B0604030504040204" pitchFamily="50" charset="-128"/>
                        </a:rPr>
                        <a:t>宿泊旅行統計調査</a:t>
                      </a:r>
                      <a:endParaRPr lang="en-US" altLang="zh-TW"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7463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a:t>
                      </a:r>
                      <a:r>
                        <a:rPr kumimoji="1" lang="ja-JP" altLang="en-US" sz="10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1000" u="none" dirty="0">
                          <a:solidFill>
                            <a:schemeClr val="tx1"/>
                          </a:solidFill>
                          <a:latin typeface="Meiryo UI" panose="020B0604030504040204" pitchFamily="50" charset="-128"/>
                          <a:ea typeface="Meiryo UI" panose="020B0604030504040204" pitchFamily="50" charset="-128"/>
                        </a:rPr>
                        <a:t>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29,000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35,000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a:t>
                      </a:r>
                      <a:r>
                        <a:rPr lang="ja-JP" altLang="en-US" sz="950" u="none" dirty="0">
                          <a:solidFill>
                            <a:schemeClr val="tx1"/>
                          </a:solidFill>
                          <a:latin typeface="Meiryo UI" panose="020B0604030504040204" pitchFamily="50" charset="-128"/>
                          <a:ea typeface="Meiryo UI" panose="020B0604030504040204" pitchFamily="50" charset="-128"/>
                        </a:rPr>
                        <a:t>（日本政府観光局（</a:t>
                      </a:r>
                      <a:r>
                        <a:rPr lang="en-US" altLang="ja-JP" sz="950" u="none" dirty="0">
                          <a:solidFill>
                            <a:schemeClr val="tx1"/>
                          </a:solidFill>
                          <a:latin typeface="Meiryo UI" panose="020B0604030504040204" pitchFamily="50" charset="-128"/>
                          <a:ea typeface="Meiryo UI" panose="020B0604030504040204" pitchFamily="50" charset="-128"/>
                        </a:rPr>
                        <a:t>JNTO</a:t>
                      </a:r>
                      <a:r>
                        <a:rPr lang="ja-JP" altLang="en-US" sz="950" u="none" dirty="0">
                          <a:solidFill>
                            <a:schemeClr val="tx1"/>
                          </a:solidFill>
                          <a:latin typeface="Meiryo UI" panose="020B0604030504040204" pitchFamily="50" charset="-128"/>
                          <a:ea typeface="Meiryo UI" panose="020B0604030504040204" pitchFamily="50" charset="-128"/>
                        </a:rPr>
                        <a:t>））　</a:t>
                      </a:r>
                      <a:endParaRPr kumimoji="1" lang="ja-JP" altLang="en-US"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8246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61.7%</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746358">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170331"/>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458363"/>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1173287" y="391697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73287" y="162938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73287" y="2765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73287" y="4622724"/>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73287" y="5656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21990" y="63591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3287" y="502632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17738789"/>
              </p:ext>
            </p:extLst>
          </p:nvPr>
        </p:nvGraphicFramePr>
        <p:xfrm>
          <a:off x="100800" y="408540"/>
          <a:ext cx="9000000" cy="5873260"/>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2081128372"/>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22208803"/>
                    </a:ext>
                  </a:extLst>
                </a:gridCol>
                <a:gridCol w="1648480">
                  <a:extLst>
                    <a:ext uri="{9D8B030D-6E8A-4147-A177-3AD203B41FA5}">
                      <a16:colId xmlns:a16="http://schemas.microsoft.com/office/drawing/2014/main" val="3754274535"/>
                    </a:ext>
                  </a:extLst>
                </a:gridCol>
              </a:tblGrid>
              <a:tr h="22835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1965">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409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34.5%</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837826">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53441">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歳以上の週１回以上のスポーツ実施率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42.6%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491837">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2,431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123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p:cNvSpPr txBox="1"/>
          <p:nvPr/>
        </p:nvSpPr>
        <p:spPr>
          <a:xfrm>
            <a:off x="1164374" y="1508553"/>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2306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8" y="34995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29902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64373" y="44556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71" y="4986949"/>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71" y="552665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10558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98276628"/>
              </p:ext>
            </p:extLst>
          </p:nvPr>
        </p:nvGraphicFramePr>
        <p:xfrm>
          <a:off x="100800" y="260648"/>
          <a:ext cx="9000000" cy="6329273"/>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423059768"/>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3633376757"/>
                    </a:ext>
                  </a:extLst>
                </a:gridCol>
                <a:gridCol w="1648480">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90392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u="none" dirty="0">
                          <a:solidFill>
                            <a:schemeClr val="tx1"/>
                          </a:solidFill>
                          <a:latin typeface="Meiryo UI" panose="020B0604030504040204" pitchFamily="50" charset="-128"/>
                          <a:ea typeface="Meiryo UI" panose="020B0604030504040204" pitchFamily="50" charset="-128"/>
                        </a:rPr>
                        <a:t>CEFR A2</a:t>
                      </a:r>
                      <a:r>
                        <a:rPr lang="ja-JP" altLang="en-US" sz="9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府内在留高度外国</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人材数</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latin typeface="Meiryo UI" panose="020B0604030504040204" pitchFamily="50" charset="-128"/>
                          <a:ea typeface="Meiryo UI" panose="020B0604030504040204" pitchFamily="50" charset="-128"/>
                        </a:rPr>
                        <a:t>30,103</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在留外国人統計</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latin typeface="Meiryo UI" panose="020B0604030504040204" pitchFamily="50" charset="-128"/>
                          <a:ea typeface="Meiryo UI" panose="020B0604030504040204" pitchFamily="50" charset="-128"/>
                        </a:rPr>
                        <a:t>都道府県別在留資格別在留外国人数</a:t>
                      </a:r>
                      <a:endParaRPr kumimoji="1" lang="en-US" altLang="ja-JP" sz="1000" u="none"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dk1"/>
                          </a:solidFill>
                          <a:latin typeface="Meiryo UI" panose="020B0604030504040204" pitchFamily="50" charset="-128"/>
                          <a:ea typeface="Meiryo UI" panose="020B0604030504040204" pitchFamily="50" charset="-128"/>
                        </a:rPr>
                        <a:t>9.2</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留学生の日本企業等への就職状況について</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a:t>
                      </a:r>
                      <a:r>
                        <a:rPr kumimoji="1" lang="zh-CN" altLang="en-US" sz="1000" u="none" dirty="0">
                          <a:latin typeface="Meiryo UI" panose="020B0604030504040204" pitchFamily="50" charset="-128"/>
                          <a:ea typeface="Meiryo UI" panose="020B0604030504040204" pitchFamily="50" charset="-128"/>
                        </a:rPr>
                        <a:t>出入国在留管理庁</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府内外国人のビジネス</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日本語（</a:t>
                      </a:r>
                      <a:r>
                        <a:rPr lang="en-US" altLang="ja-JP" sz="1000" u="none" dirty="0">
                          <a:solidFill>
                            <a:schemeClr val="tx1"/>
                          </a:solidFill>
                          <a:latin typeface="Meiryo UI" panose="020B0604030504040204" pitchFamily="50" charset="-128"/>
                          <a:ea typeface="Meiryo UI" panose="020B0604030504040204" pitchFamily="50" charset="-128"/>
                        </a:rPr>
                        <a:t>J2</a:t>
                      </a:r>
                      <a:r>
                        <a:rPr lang="ja-JP" altLang="en-US" sz="1000" u="none" dirty="0">
                          <a:solidFill>
                            <a:schemeClr val="tx1"/>
                          </a:solidFill>
                          <a:latin typeface="Meiryo UI" panose="020B0604030504040204" pitchFamily="50" charset="-128"/>
                          <a:ea typeface="Meiryo UI" panose="020B0604030504040204" pitchFamily="50" charset="-128"/>
                        </a:rPr>
                        <a:t>以上）</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309</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50" dirty="0">
                          <a:latin typeface="Meiryo UI" panose="020B0604030504040204" pitchFamily="50" charset="-128"/>
                          <a:ea typeface="Meiryo UI" panose="020B0604030504040204" pitchFamily="50" charset="-128"/>
                        </a:rPr>
                        <a:t>BJT</a:t>
                      </a:r>
                      <a:r>
                        <a:rPr kumimoji="1" lang="ja-JP" altLang="en-US" sz="950" dirty="0">
                          <a:latin typeface="Meiryo UI" panose="020B0604030504040204" pitchFamily="50" charset="-128"/>
                          <a:ea typeface="Meiryo UI" panose="020B0604030504040204" pitchFamily="50" charset="-128"/>
                        </a:rPr>
                        <a:t>ビジネス日本語能力テスト</a:t>
                      </a:r>
                      <a:endParaRPr kumimoji="1" lang="en-US" altLang="ja-JP" sz="950" dirty="0">
                        <a:latin typeface="Meiryo UI" panose="020B0604030504040204" pitchFamily="50" charset="-128"/>
                        <a:ea typeface="Meiryo UI" panose="020B0604030504040204" pitchFamily="50" charset="-128"/>
                      </a:endParaRPr>
                    </a:p>
                    <a:p>
                      <a:r>
                        <a:rPr kumimoji="1" lang="en-US" altLang="ja-JP" sz="950" dirty="0">
                          <a:latin typeface="Meiryo UI" panose="020B0604030504040204" pitchFamily="50" charset="-128"/>
                          <a:ea typeface="Meiryo UI" panose="020B0604030504040204" pitchFamily="50" charset="-128"/>
                        </a:rPr>
                        <a:t>(</a:t>
                      </a:r>
                      <a:r>
                        <a:rPr kumimoji="1" lang="ja-JP" altLang="en-US" sz="950" dirty="0">
                          <a:latin typeface="Meiryo UI" panose="020B0604030504040204" pitchFamily="50" charset="-128"/>
                          <a:ea typeface="Meiryo UI" panose="020B0604030504040204" pitchFamily="50" charset="-128"/>
                        </a:rPr>
                        <a:t>（公財）日本漢字能力検定協会）</a:t>
                      </a:r>
                      <a:endParaRPr kumimoji="1" lang="ja-JP" altLang="en-US" sz="95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大阪で働く外国人労働者数</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endParaRPr lang="en-US" altLang="ja-JP" sz="800" u="none" baseline="0" dirty="0">
                        <a:latin typeface="Meiryo UI" panose="020B0604030504040204" pitchFamily="50" charset="-128"/>
                        <a:ea typeface="Meiryo UI" panose="020B0604030504040204" pitchFamily="50" charset="-128"/>
                      </a:endParaRPr>
                    </a:p>
                    <a:p>
                      <a:pPr>
                        <a:lnSpc>
                          <a:spcPts val="1100"/>
                        </a:lnSpc>
                      </a:pPr>
                      <a:r>
                        <a:rPr lang="en-US" altLang="ja-JP"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124,570</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39,649</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5,670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20,641</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30,875</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27,735</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2022.10.31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1000" u="none" dirty="0">
                          <a:latin typeface="Meiryo UI" panose="020B0604030504040204" pitchFamily="50" charset="-128"/>
                          <a:ea typeface="Meiryo UI" panose="020B0604030504040204" pitchFamily="50" charset="-128"/>
                        </a:rPr>
                        <a:t>「外国人雇用状況」の届け出状況について</a:t>
                      </a:r>
                      <a:endParaRPr kumimoji="1" lang="en-US" altLang="ja-JP" sz="1000" u="none" dirty="0">
                        <a:latin typeface="Meiryo UI" panose="020B0604030504040204" pitchFamily="50" charset="-128"/>
                        <a:ea typeface="Meiryo UI" panose="020B0604030504040204" pitchFamily="50" charset="-128"/>
                      </a:endParaRPr>
                    </a:p>
                    <a:p>
                      <a:r>
                        <a:rPr kumimoji="1" lang="ja-JP" altLang="en-US" sz="1000" u="none" dirty="0">
                          <a:latin typeface="Meiryo UI" panose="020B0604030504040204" pitchFamily="50" charset="-128"/>
                          <a:ea typeface="Meiryo UI" panose="020B0604030504040204" pitchFamily="50" charset="-128"/>
                        </a:rPr>
                        <a:t>（厚生労働省）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1000" u="none" dirty="0">
                          <a:latin typeface="Meiryo UI" panose="020B0604030504040204" pitchFamily="50" charset="-128"/>
                          <a:ea typeface="Meiryo UI" panose="020B0604030504040204" pitchFamily="50" charset="-128"/>
                        </a:rPr>
                        <a:t>大阪で学ぶ留学生数</a:t>
                      </a:r>
                      <a:endParaRPr lang="en-US" altLang="ja-JP" sz="1000" u="none" dirty="0">
                        <a:latin typeface="Meiryo UI" panose="020B0604030504040204" pitchFamily="50" charset="-128"/>
                        <a:ea typeface="Meiryo UI" panose="020B0604030504040204" pitchFamily="50" charset="-128"/>
                      </a:endParaRPr>
                    </a:p>
                    <a:p>
                      <a:r>
                        <a:rPr lang="ja-JP" altLang="en-US" sz="9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大学・短大 </a:t>
                      </a:r>
                      <a:r>
                        <a:rPr kumimoji="1" lang="en-US" altLang="ja-JP" sz="800" dirty="0">
                          <a:latin typeface="Meiryo UI" panose="020B0604030504040204" pitchFamily="50" charset="-128"/>
                          <a:ea typeface="Meiryo UI" panose="020B0604030504040204" pitchFamily="50" charset="-128"/>
                        </a:rPr>
                        <a:t>9,592</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高専・専修等 </a:t>
                      </a:r>
                      <a:r>
                        <a:rPr kumimoji="1" lang="en-US" altLang="ja-JP" sz="800" dirty="0">
                          <a:latin typeface="Meiryo UI" panose="020B0604030504040204" pitchFamily="50" charset="-128"/>
                          <a:ea typeface="Meiryo UI" panose="020B0604030504040204" pitchFamily="50" charset="-128"/>
                        </a:rPr>
                        <a:t>8,742</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7,923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大学・短大 </a:t>
                      </a:r>
                      <a:r>
                        <a:rPr kumimoji="1" lang="en-US" altLang="ja-JP" sz="800" dirty="0">
                          <a:latin typeface="Meiryo UI" panose="020B0604030504040204" pitchFamily="50" charset="-128"/>
                          <a:ea typeface="Meiryo UI" panose="020B0604030504040204" pitchFamily="50" charset="-128"/>
                        </a:rPr>
                        <a:t>9,458</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高専・専修等 </a:t>
                      </a:r>
                      <a:r>
                        <a:rPr kumimoji="1" lang="en-US" altLang="ja-JP" sz="800" dirty="0">
                          <a:latin typeface="Meiryo UI" panose="020B0604030504040204" pitchFamily="50" charset="-128"/>
                          <a:ea typeface="Meiryo UI" panose="020B0604030504040204" pitchFamily="50" charset="-128"/>
                        </a:rPr>
                        <a:t>8,774</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6,129</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21,783</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大学・短大</a:t>
                      </a: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9,083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高専・専修等</a:t>
                      </a:r>
                      <a:r>
                        <a:rPr kumimoji="1" lang="ja-JP" altLang="en-US"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8,777</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3,923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※2021.5.1</a:t>
                      </a:r>
                      <a:r>
                        <a:rPr kumimoji="1" lang="ja-JP" altLang="en-US" sz="800" u="none" dirty="0">
                          <a:latin typeface="Meiryo UI" panose="020B0604030504040204" pitchFamily="50" charset="-128"/>
                          <a:ea typeface="Meiryo UI" panose="020B0604030504040204" pitchFamily="50" charset="-128"/>
                        </a:rPr>
                        <a:t>時点</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大学・短大</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8,900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高専・専修等</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7</a:t>
                      </a:r>
                      <a:r>
                        <a:rPr kumimoji="1" lang="en-US" altLang="ja-JP" sz="800" u="none" dirty="0">
                          <a:solidFill>
                            <a:schemeClr val="tx1"/>
                          </a:solidFill>
                          <a:latin typeface="Meiryo UI" panose="020B0604030504040204" pitchFamily="50" charset="-128"/>
                          <a:ea typeface="Meiryo UI" panose="020B0604030504040204" pitchFamily="50" charset="-128"/>
                        </a:rPr>
                        <a:t>,181</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5,109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※2022.5.1</a:t>
                      </a:r>
                      <a:r>
                        <a:rPr kumimoji="1" lang="ja-JP" altLang="en-US" sz="8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50" u="none" dirty="0">
                          <a:latin typeface="Meiryo UI" panose="020B0604030504040204" pitchFamily="50" charset="-128"/>
                          <a:ea typeface="Meiryo UI" panose="020B0604030504040204" pitchFamily="50" charset="-128"/>
                        </a:rPr>
                        <a:t>外国人留学生在籍状況調査</a:t>
                      </a:r>
                      <a:endParaRPr kumimoji="1" lang="en-US" altLang="ja-JP" sz="95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50" u="none" dirty="0">
                          <a:latin typeface="Meiryo UI" panose="020B0604030504040204" pitchFamily="50" charset="-128"/>
                          <a:ea typeface="Meiryo UI" panose="020B0604030504040204" pitchFamily="50" charset="-128"/>
                        </a:rPr>
                        <a:t>（</a:t>
                      </a:r>
                      <a:r>
                        <a:rPr lang="zh-CN" altLang="en-US" sz="950" u="none" dirty="0">
                          <a:latin typeface="Meiryo UI" panose="020B0604030504040204" pitchFamily="50" charset="-128"/>
                          <a:ea typeface="Meiryo UI" panose="020B0604030504040204" pitchFamily="50" charset="-128"/>
                        </a:rPr>
                        <a:t>独立行政法人</a:t>
                      </a:r>
                      <a:r>
                        <a:rPr lang="ja-JP" altLang="en-US" sz="950" u="none" dirty="0">
                          <a:latin typeface="Meiryo UI" panose="020B0604030504040204" pitchFamily="50" charset="-128"/>
                          <a:ea typeface="Meiryo UI" panose="020B0604030504040204" pitchFamily="50" charset="-128"/>
                        </a:rPr>
                        <a:t>日本学生支援機構（</a:t>
                      </a:r>
                      <a:r>
                        <a:rPr lang="en-US" altLang="ja-JP" sz="950" u="none" dirty="0">
                          <a:latin typeface="Meiryo UI" panose="020B0604030504040204" pitchFamily="50" charset="-128"/>
                          <a:ea typeface="Meiryo UI" panose="020B0604030504040204" pitchFamily="50" charset="-128"/>
                        </a:rPr>
                        <a:t>JASSO</a:t>
                      </a:r>
                      <a:r>
                        <a:rPr lang="ja-JP" altLang="en-US" sz="950" u="none" dirty="0">
                          <a:latin typeface="Meiryo UI" panose="020B0604030504040204" pitchFamily="50" charset="-128"/>
                          <a:ea typeface="Meiryo UI" panose="020B0604030504040204" pitchFamily="50" charset="-128"/>
                        </a:rPr>
                        <a:t>））</a:t>
                      </a:r>
                      <a:endParaRPr kumimoji="1" lang="en-US" altLang="ja-JP"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18</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6" name="テキスト ボックス 5"/>
          <p:cNvSpPr txBox="1"/>
          <p:nvPr/>
        </p:nvSpPr>
        <p:spPr>
          <a:xfrm>
            <a:off x="1157425" y="23166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57425" y="292042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57425" y="491443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08475" y="34433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106128" y="150631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57425" y="5754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06128" y="638551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