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1"/>
  </p:notesMasterIdLst>
  <p:handoutMasterIdLst>
    <p:handoutMasterId r:id="rId12"/>
  </p:handoutMasterIdLst>
  <p:sldIdLst>
    <p:sldId id="339" r:id="rId2"/>
    <p:sldId id="340" r:id="rId3"/>
    <p:sldId id="341" r:id="rId4"/>
    <p:sldId id="337" r:id="rId5"/>
    <p:sldId id="350" r:id="rId6"/>
    <p:sldId id="352" r:id="rId7"/>
    <p:sldId id="342" r:id="rId8"/>
    <p:sldId id="356" r:id="rId9"/>
    <p:sldId id="354" r:id="rId10"/>
  </p:sldIdLst>
  <p:sldSz cx="9906000" cy="6858000" type="A4"/>
  <p:notesSz cx="9926638" cy="6797675"/>
  <p:defaultTextStyle>
    <a:defPPr>
      <a:defRPr lang="ja-JP"/>
    </a:defPPr>
    <a:lvl1pPr marL="0" algn="l" defTabSz="957816" rtl="0" eaLnBrk="1" latinLnBrk="0" hangingPunct="1">
      <a:defRPr kumimoji="1" sz="1900" kern="1200">
        <a:solidFill>
          <a:schemeClr val="tx1"/>
        </a:solidFill>
        <a:latin typeface="+mn-lt"/>
        <a:ea typeface="+mn-ea"/>
        <a:cs typeface="+mn-cs"/>
      </a:defRPr>
    </a:lvl1pPr>
    <a:lvl2pPr marL="478908" algn="l" defTabSz="957816" rtl="0" eaLnBrk="1" latinLnBrk="0" hangingPunct="1">
      <a:defRPr kumimoji="1" sz="1900" kern="1200">
        <a:solidFill>
          <a:schemeClr val="tx1"/>
        </a:solidFill>
        <a:latin typeface="+mn-lt"/>
        <a:ea typeface="+mn-ea"/>
        <a:cs typeface="+mn-cs"/>
      </a:defRPr>
    </a:lvl2pPr>
    <a:lvl3pPr marL="957816" algn="l" defTabSz="957816" rtl="0" eaLnBrk="1" latinLnBrk="0" hangingPunct="1">
      <a:defRPr kumimoji="1" sz="1900" kern="1200">
        <a:solidFill>
          <a:schemeClr val="tx1"/>
        </a:solidFill>
        <a:latin typeface="+mn-lt"/>
        <a:ea typeface="+mn-ea"/>
        <a:cs typeface="+mn-cs"/>
      </a:defRPr>
    </a:lvl3pPr>
    <a:lvl4pPr marL="1436724" algn="l" defTabSz="957816" rtl="0" eaLnBrk="1" latinLnBrk="0" hangingPunct="1">
      <a:defRPr kumimoji="1" sz="1900" kern="1200">
        <a:solidFill>
          <a:schemeClr val="tx1"/>
        </a:solidFill>
        <a:latin typeface="+mn-lt"/>
        <a:ea typeface="+mn-ea"/>
        <a:cs typeface="+mn-cs"/>
      </a:defRPr>
    </a:lvl4pPr>
    <a:lvl5pPr marL="1915631" algn="l" defTabSz="957816" rtl="0" eaLnBrk="1" latinLnBrk="0" hangingPunct="1">
      <a:defRPr kumimoji="1" sz="1900" kern="1200">
        <a:solidFill>
          <a:schemeClr val="tx1"/>
        </a:solidFill>
        <a:latin typeface="+mn-lt"/>
        <a:ea typeface="+mn-ea"/>
        <a:cs typeface="+mn-cs"/>
      </a:defRPr>
    </a:lvl5pPr>
    <a:lvl6pPr marL="2394539" algn="l" defTabSz="957816" rtl="0" eaLnBrk="1" latinLnBrk="0" hangingPunct="1">
      <a:defRPr kumimoji="1" sz="1900" kern="1200">
        <a:solidFill>
          <a:schemeClr val="tx1"/>
        </a:solidFill>
        <a:latin typeface="+mn-lt"/>
        <a:ea typeface="+mn-ea"/>
        <a:cs typeface="+mn-cs"/>
      </a:defRPr>
    </a:lvl6pPr>
    <a:lvl7pPr marL="2873447" algn="l" defTabSz="957816" rtl="0" eaLnBrk="1" latinLnBrk="0" hangingPunct="1">
      <a:defRPr kumimoji="1" sz="1900" kern="1200">
        <a:solidFill>
          <a:schemeClr val="tx1"/>
        </a:solidFill>
        <a:latin typeface="+mn-lt"/>
        <a:ea typeface="+mn-ea"/>
        <a:cs typeface="+mn-cs"/>
      </a:defRPr>
    </a:lvl7pPr>
    <a:lvl8pPr marL="3352355" algn="l" defTabSz="957816" rtl="0" eaLnBrk="1" latinLnBrk="0" hangingPunct="1">
      <a:defRPr kumimoji="1" sz="1900" kern="1200">
        <a:solidFill>
          <a:schemeClr val="tx1"/>
        </a:solidFill>
        <a:latin typeface="+mn-lt"/>
        <a:ea typeface="+mn-ea"/>
        <a:cs typeface="+mn-cs"/>
      </a:defRPr>
    </a:lvl8pPr>
    <a:lvl9pPr marL="3831263" algn="l" defTabSz="957816" rtl="0" eaLnBrk="1" latinLnBrk="0" hangingPunct="1">
      <a:defRPr kumimoji="1"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24"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FF6600"/>
    <a:srgbClr val="FFCC00"/>
    <a:srgbClr val="FFFF66"/>
    <a:srgbClr val="FF9966"/>
    <a:srgbClr val="3366FF"/>
    <a:srgbClr val="4F81BD"/>
    <a:srgbClr val="D0D8E8"/>
    <a:srgbClr val="E9ED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441" autoAdjust="0"/>
    <p:restoredTop sz="94414" autoAdjust="0"/>
  </p:normalViewPr>
  <p:slideViewPr>
    <p:cSldViewPr>
      <p:cViewPr varScale="1">
        <p:scale>
          <a:sx n="100" d="100"/>
          <a:sy n="100" d="100"/>
        </p:scale>
        <p:origin x="1176" y="58"/>
      </p:cViewPr>
      <p:guideLst>
        <p:guide orient="horz" pos="2160"/>
        <p:guide pos="312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2" y="1"/>
            <a:ext cx="4302625" cy="340265"/>
          </a:xfrm>
          <a:prstGeom prst="rect">
            <a:avLst/>
          </a:prstGeom>
        </p:spPr>
        <p:txBody>
          <a:bodyPr vert="horz" lIns="91285" tIns="45637" rIns="91285" bIns="4563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21706" y="1"/>
            <a:ext cx="4302625" cy="340265"/>
          </a:xfrm>
          <a:prstGeom prst="rect">
            <a:avLst/>
          </a:prstGeom>
        </p:spPr>
        <p:txBody>
          <a:bodyPr vert="horz" lIns="91285" tIns="45637" rIns="91285" bIns="45637" rtlCol="0"/>
          <a:lstStyle>
            <a:lvl1pPr algn="r">
              <a:defRPr sz="1200"/>
            </a:lvl1pPr>
          </a:lstStyle>
          <a:p>
            <a:fld id="{34B1B429-954D-41B5-A09A-A56172F1A47F}" type="datetimeFigureOut">
              <a:rPr kumimoji="1" lang="ja-JP" altLang="en-US" smtClean="0"/>
              <a:t>2024/3/15</a:t>
            </a:fld>
            <a:endParaRPr kumimoji="1" lang="ja-JP" altLang="en-US"/>
          </a:p>
        </p:txBody>
      </p:sp>
      <p:sp>
        <p:nvSpPr>
          <p:cNvPr id="4" name="フッター プレースホルダー 3"/>
          <p:cNvSpPr>
            <a:spLocks noGrp="1"/>
          </p:cNvSpPr>
          <p:nvPr>
            <p:ph type="ftr" sz="quarter" idx="2"/>
          </p:nvPr>
        </p:nvSpPr>
        <p:spPr>
          <a:xfrm>
            <a:off x="12" y="6456327"/>
            <a:ext cx="4302625" cy="340265"/>
          </a:xfrm>
          <a:prstGeom prst="rect">
            <a:avLst/>
          </a:prstGeom>
        </p:spPr>
        <p:txBody>
          <a:bodyPr vert="horz" lIns="91285" tIns="45637" rIns="91285" bIns="4563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21706" y="6456327"/>
            <a:ext cx="4302625" cy="340265"/>
          </a:xfrm>
          <a:prstGeom prst="rect">
            <a:avLst/>
          </a:prstGeom>
        </p:spPr>
        <p:txBody>
          <a:bodyPr vert="horz" lIns="91285" tIns="45637" rIns="91285" bIns="45637" rtlCol="0" anchor="b"/>
          <a:lstStyle>
            <a:lvl1pPr algn="r">
              <a:defRPr sz="1200"/>
            </a:lvl1pPr>
          </a:lstStyle>
          <a:p>
            <a:fld id="{D4C43641-6CD8-47D0-A001-EB1EDC16A42E}" type="slidenum">
              <a:rPr kumimoji="1" lang="ja-JP" altLang="en-US" smtClean="0"/>
              <a:t>‹#›</a:t>
            </a:fld>
            <a:endParaRPr kumimoji="1" lang="ja-JP" altLang="en-US"/>
          </a:p>
        </p:txBody>
      </p:sp>
    </p:spTree>
    <p:extLst>
      <p:ext uri="{BB962C8B-B14F-4D97-AF65-F5344CB8AC3E}">
        <p14:creationId xmlns:p14="http://schemas.microsoft.com/office/powerpoint/2010/main" val="184576341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2" y="1"/>
            <a:ext cx="4302625" cy="340265"/>
          </a:xfrm>
          <a:prstGeom prst="rect">
            <a:avLst/>
          </a:prstGeom>
        </p:spPr>
        <p:txBody>
          <a:bodyPr vert="horz" lIns="91285" tIns="45637" rIns="91285" bIns="45637"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1706" y="1"/>
            <a:ext cx="4302625" cy="340265"/>
          </a:xfrm>
          <a:prstGeom prst="rect">
            <a:avLst/>
          </a:prstGeom>
        </p:spPr>
        <p:txBody>
          <a:bodyPr vert="horz" lIns="91285" tIns="45637" rIns="91285" bIns="45637" rtlCol="0"/>
          <a:lstStyle>
            <a:lvl1pPr algn="r">
              <a:defRPr sz="1200"/>
            </a:lvl1pPr>
          </a:lstStyle>
          <a:p>
            <a:fld id="{5B88DDF3-744A-409A-A8FA-7A07472BA875}" type="datetimeFigureOut">
              <a:rPr kumimoji="1" lang="ja-JP" altLang="en-US" smtClean="0"/>
              <a:t>2024/3/15</a:t>
            </a:fld>
            <a:endParaRPr kumimoji="1" lang="ja-JP" altLang="en-US"/>
          </a:p>
        </p:txBody>
      </p:sp>
      <p:sp>
        <p:nvSpPr>
          <p:cNvPr id="4" name="スライド イメージ プレースホルダー 3"/>
          <p:cNvSpPr>
            <a:spLocks noGrp="1" noRot="1" noChangeAspect="1"/>
          </p:cNvSpPr>
          <p:nvPr>
            <p:ph type="sldImg" idx="2"/>
          </p:nvPr>
        </p:nvSpPr>
        <p:spPr>
          <a:xfrm>
            <a:off x="3122613" y="509588"/>
            <a:ext cx="3681412" cy="2549525"/>
          </a:xfrm>
          <a:prstGeom prst="rect">
            <a:avLst/>
          </a:prstGeom>
          <a:noFill/>
          <a:ln w="12700">
            <a:solidFill>
              <a:prstClr val="black"/>
            </a:solidFill>
          </a:ln>
        </p:spPr>
        <p:txBody>
          <a:bodyPr vert="horz" lIns="91285" tIns="45637" rIns="91285" bIns="45637" rtlCol="0" anchor="ctr"/>
          <a:lstStyle/>
          <a:p>
            <a:endParaRPr lang="ja-JP" altLang="en-US"/>
          </a:p>
        </p:txBody>
      </p:sp>
      <p:sp>
        <p:nvSpPr>
          <p:cNvPr id="5" name="ノート プレースホルダー 4"/>
          <p:cNvSpPr>
            <a:spLocks noGrp="1"/>
          </p:cNvSpPr>
          <p:nvPr>
            <p:ph type="body" sz="quarter" idx="3"/>
          </p:nvPr>
        </p:nvSpPr>
        <p:spPr>
          <a:xfrm>
            <a:off x="992208" y="3228713"/>
            <a:ext cx="7942239" cy="3059117"/>
          </a:xfrm>
          <a:prstGeom prst="rect">
            <a:avLst/>
          </a:prstGeom>
        </p:spPr>
        <p:txBody>
          <a:bodyPr vert="horz" lIns="91285" tIns="45637" rIns="91285" bIns="4563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2" y="6456327"/>
            <a:ext cx="4302625" cy="340265"/>
          </a:xfrm>
          <a:prstGeom prst="rect">
            <a:avLst/>
          </a:prstGeom>
        </p:spPr>
        <p:txBody>
          <a:bodyPr vert="horz" lIns="91285" tIns="45637" rIns="91285" bIns="4563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1706" y="6456327"/>
            <a:ext cx="4302625" cy="340265"/>
          </a:xfrm>
          <a:prstGeom prst="rect">
            <a:avLst/>
          </a:prstGeom>
        </p:spPr>
        <p:txBody>
          <a:bodyPr vert="horz" lIns="91285" tIns="45637" rIns="91285" bIns="45637" rtlCol="0" anchor="b"/>
          <a:lstStyle>
            <a:lvl1pPr algn="r">
              <a:defRPr sz="1200"/>
            </a:lvl1pPr>
          </a:lstStyle>
          <a:p>
            <a:fld id="{C49E128D-ADCE-40C3-812B-5A8D45823D12}" type="slidenum">
              <a:rPr kumimoji="1" lang="ja-JP" altLang="en-US" smtClean="0"/>
              <a:t>‹#›</a:t>
            </a:fld>
            <a:endParaRPr kumimoji="1" lang="ja-JP" altLang="en-US"/>
          </a:p>
        </p:txBody>
      </p:sp>
    </p:spTree>
    <p:extLst>
      <p:ext uri="{BB962C8B-B14F-4D97-AF65-F5344CB8AC3E}">
        <p14:creationId xmlns:p14="http://schemas.microsoft.com/office/powerpoint/2010/main" val="266757446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49E128D-ADCE-40C3-812B-5A8D45823D12}" type="slidenum">
              <a:rPr kumimoji="1" lang="ja-JP" altLang="en-US" smtClean="0"/>
              <a:t>1</a:t>
            </a:fld>
            <a:endParaRPr kumimoji="1" lang="ja-JP" altLang="en-US"/>
          </a:p>
        </p:txBody>
      </p:sp>
    </p:spTree>
    <p:extLst>
      <p:ext uri="{BB962C8B-B14F-4D97-AF65-F5344CB8AC3E}">
        <p14:creationId xmlns:p14="http://schemas.microsoft.com/office/powerpoint/2010/main" val="28785545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49E128D-ADCE-40C3-812B-5A8D45823D12}" type="slidenum">
              <a:rPr kumimoji="1" lang="ja-JP" altLang="en-US" smtClean="0"/>
              <a:t>2</a:t>
            </a:fld>
            <a:endParaRPr kumimoji="1" lang="ja-JP" altLang="en-US"/>
          </a:p>
        </p:txBody>
      </p:sp>
    </p:spTree>
    <p:extLst>
      <p:ext uri="{BB962C8B-B14F-4D97-AF65-F5344CB8AC3E}">
        <p14:creationId xmlns:p14="http://schemas.microsoft.com/office/powerpoint/2010/main" val="38795923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49E128D-ADCE-40C3-812B-5A8D45823D12}" type="slidenum">
              <a:rPr kumimoji="1" lang="ja-JP" altLang="en-US" smtClean="0"/>
              <a:t>3</a:t>
            </a:fld>
            <a:endParaRPr kumimoji="1" lang="ja-JP" altLang="en-US"/>
          </a:p>
        </p:txBody>
      </p:sp>
    </p:spTree>
    <p:extLst>
      <p:ext uri="{BB962C8B-B14F-4D97-AF65-F5344CB8AC3E}">
        <p14:creationId xmlns:p14="http://schemas.microsoft.com/office/powerpoint/2010/main" val="20614720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49E128D-ADCE-40C3-812B-5A8D45823D12}" type="slidenum">
              <a:rPr kumimoji="1" lang="ja-JP" altLang="en-US" smtClean="0"/>
              <a:t>4</a:t>
            </a:fld>
            <a:endParaRPr kumimoji="1" lang="ja-JP" altLang="en-US"/>
          </a:p>
        </p:txBody>
      </p:sp>
    </p:spTree>
    <p:extLst>
      <p:ext uri="{BB962C8B-B14F-4D97-AF65-F5344CB8AC3E}">
        <p14:creationId xmlns:p14="http://schemas.microsoft.com/office/powerpoint/2010/main" val="25074117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49E128D-ADCE-40C3-812B-5A8D45823D12}" type="slidenum">
              <a:rPr kumimoji="1" lang="ja-JP" altLang="en-US" smtClean="0"/>
              <a:t>5</a:t>
            </a:fld>
            <a:endParaRPr kumimoji="1" lang="ja-JP" altLang="en-US"/>
          </a:p>
        </p:txBody>
      </p:sp>
    </p:spTree>
    <p:extLst>
      <p:ext uri="{BB962C8B-B14F-4D97-AF65-F5344CB8AC3E}">
        <p14:creationId xmlns:p14="http://schemas.microsoft.com/office/powerpoint/2010/main" val="691950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49E128D-ADCE-40C3-812B-5A8D45823D12}" type="slidenum">
              <a:rPr kumimoji="1" lang="ja-JP" altLang="en-US" smtClean="0"/>
              <a:t>6</a:t>
            </a:fld>
            <a:endParaRPr kumimoji="1" lang="ja-JP" altLang="en-US"/>
          </a:p>
        </p:txBody>
      </p:sp>
    </p:spTree>
    <p:extLst>
      <p:ext uri="{BB962C8B-B14F-4D97-AF65-F5344CB8AC3E}">
        <p14:creationId xmlns:p14="http://schemas.microsoft.com/office/powerpoint/2010/main" val="21616843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49E128D-ADCE-40C3-812B-5A8D45823D12}" type="slidenum">
              <a:rPr kumimoji="1" lang="ja-JP" altLang="en-US" smtClean="0"/>
              <a:t>7</a:t>
            </a:fld>
            <a:endParaRPr kumimoji="1" lang="ja-JP" altLang="en-US"/>
          </a:p>
        </p:txBody>
      </p:sp>
    </p:spTree>
    <p:extLst>
      <p:ext uri="{BB962C8B-B14F-4D97-AF65-F5344CB8AC3E}">
        <p14:creationId xmlns:p14="http://schemas.microsoft.com/office/powerpoint/2010/main" val="15217972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49E128D-ADCE-40C3-812B-5A8D45823D12}" type="slidenum">
              <a:rPr kumimoji="1" lang="ja-JP" altLang="en-US" smtClean="0"/>
              <a:t>8</a:t>
            </a:fld>
            <a:endParaRPr kumimoji="1" lang="ja-JP" altLang="en-US"/>
          </a:p>
        </p:txBody>
      </p:sp>
    </p:spTree>
    <p:extLst>
      <p:ext uri="{BB962C8B-B14F-4D97-AF65-F5344CB8AC3E}">
        <p14:creationId xmlns:p14="http://schemas.microsoft.com/office/powerpoint/2010/main" val="28737654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49E128D-ADCE-40C3-812B-5A8D45823D12}" type="slidenum">
              <a:rPr kumimoji="1" lang="ja-JP" altLang="en-US" smtClean="0"/>
              <a:t>9</a:t>
            </a:fld>
            <a:endParaRPr kumimoji="1" lang="ja-JP" altLang="en-US"/>
          </a:p>
        </p:txBody>
      </p:sp>
    </p:spTree>
    <p:extLst>
      <p:ext uri="{BB962C8B-B14F-4D97-AF65-F5344CB8AC3E}">
        <p14:creationId xmlns:p14="http://schemas.microsoft.com/office/powerpoint/2010/main" val="7798048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78908" indent="0" algn="ctr">
              <a:buNone/>
              <a:defRPr>
                <a:solidFill>
                  <a:schemeClr val="tx1">
                    <a:tint val="75000"/>
                  </a:schemeClr>
                </a:solidFill>
              </a:defRPr>
            </a:lvl2pPr>
            <a:lvl3pPr marL="957816" indent="0" algn="ctr">
              <a:buNone/>
              <a:defRPr>
                <a:solidFill>
                  <a:schemeClr val="tx1">
                    <a:tint val="75000"/>
                  </a:schemeClr>
                </a:solidFill>
              </a:defRPr>
            </a:lvl3pPr>
            <a:lvl4pPr marL="1436724" indent="0" algn="ctr">
              <a:buNone/>
              <a:defRPr>
                <a:solidFill>
                  <a:schemeClr val="tx1">
                    <a:tint val="75000"/>
                  </a:schemeClr>
                </a:solidFill>
              </a:defRPr>
            </a:lvl4pPr>
            <a:lvl5pPr marL="1915631" indent="0" algn="ctr">
              <a:buNone/>
              <a:defRPr>
                <a:solidFill>
                  <a:schemeClr val="tx1">
                    <a:tint val="75000"/>
                  </a:schemeClr>
                </a:solidFill>
              </a:defRPr>
            </a:lvl5pPr>
            <a:lvl6pPr marL="2394539" indent="0" algn="ctr">
              <a:buNone/>
              <a:defRPr>
                <a:solidFill>
                  <a:schemeClr val="tx1">
                    <a:tint val="75000"/>
                  </a:schemeClr>
                </a:solidFill>
              </a:defRPr>
            </a:lvl6pPr>
            <a:lvl7pPr marL="2873447" indent="0" algn="ctr">
              <a:buNone/>
              <a:defRPr>
                <a:solidFill>
                  <a:schemeClr val="tx1">
                    <a:tint val="75000"/>
                  </a:schemeClr>
                </a:solidFill>
              </a:defRPr>
            </a:lvl7pPr>
            <a:lvl8pPr marL="3352355" indent="0" algn="ctr">
              <a:buNone/>
              <a:defRPr>
                <a:solidFill>
                  <a:schemeClr val="tx1">
                    <a:tint val="75000"/>
                  </a:schemeClr>
                </a:solidFill>
              </a:defRPr>
            </a:lvl8pPr>
            <a:lvl9pPr marL="3831263"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8910C52-D318-4386-8D9C-112AF4547AE1}" type="datetime1">
              <a:rPr kumimoji="1" lang="ja-JP" altLang="en-US" smtClean="0"/>
              <a:t>2024/3/15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2844822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11E1EB8-6A1C-4762-A278-91EB1EEDCF15}" type="datetime1">
              <a:rPr kumimoji="1" lang="ja-JP" altLang="en-US" smtClean="0"/>
              <a:t>2024/3/15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3338991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9E13A88-C8BC-487C-BEC3-11D2E542635C}" type="datetime1">
              <a:rPr kumimoji="1" lang="ja-JP" altLang="en-US" smtClean="0"/>
              <a:t>2024/3/15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1271893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B00A50D-6E6E-4EF7-9FE3-C391512C385D}" type="datetime1">
              <a:rPr kumimoji="1" lang="ja-JP" altLang="en-US" smtClean="0"/>
              <a:t>2024/3/15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1602143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2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4"/>
            <a:ext cx="8420100" cy="1500187"/>
          </a:xfrm>
        </p:spPr>
        <p:txBody>
          <a:bodyPr anchor="b"/>
          <a:lstStyle>
            <a:lvl1pPr marL="0" indent="0">
              <a:buNone/>
              <a:defRPr sz="2100">
                <a:solidFill>
                  <a:schemeClr val="tx1">
                    <a:tint val="75000"/>
                  </a:schemeClr>
                </a:solidFill>
              </a:defRPr>
            </a:lvl1pPr>
            <a:lvl2pPr marL="478908" indent="0">
              <a:buNone/>
              <a:defRPr sz="1900">
                <a:solidFill>
                  <a:schemeClr val="tx1">
                    <a:tint val="75000"/>
                  </a:schemeClr>
                </a:solidFill>
              </a:defRPr>
            </a:lvl2pPr>
            <a:lvl3pPr marL="957816" indent="0">
              <a:buNone/>
              <a:defRPr sz="1600">
                <a:solidFill>
                  <a:schemeClr val="tx1">
                    <a:tint val="75000"/>
                  </a:schemeClr>
                </a:solidFill>
              </a:defRPr>
            </a:lvl3pPr>
            <a:lvl4pPr marL="1436724" indent="0">
              <a:buNone/>
              <a:defRPr sz="1500">
                <a:solidFill>
                  <a:schemeClr val="tx1">
                    <a:tint val="75000"/>
                  </a:schemeClr>
                </a:solidFill>
              </a:defRPr>
            </a:lvl4pPr>
            <a:lvl5pPr marL="1915631" indent="0">
              <a:buNone/>
              <a:defRPr sz="1500">
                <a:solidFill>
                  <a:schemeClr val="tx1">
                    <a:tint val="75000"/>
                  </a:schemeClr>
                </a:solidFill>
              </a:defRPr>
            </a:lvl5pPr>
            <a:lvl6pPr marL="2394539" indent="0">
              <a:buNone/>
              <a:defRPr sz="1500">
                <a:solidFill>
                  <a:schemeClr val="tx1">
                    <a:tint val="75000"/>
                  </a:schemeClr>
                </a:solidFill>
              </a:defRPr>
            </a:lvl6pPr>
            <a:lvl7pPr marL="2873447" indent="0">
              <a:buNone/>
              <a:defRPr sz="1500">
                <a:solidFill>
                  <a:schemeClr val="tx1">
                    <a:tint val="75000"/>
                  </a:schemeClr>
                </a:solidFill>
              </a:defRPr>
            </a:lvl7pPr>
            <a:lvl8pPr marL="3352355" indent="0">
              <a:buNone/>
              <a:defRPr sz="1500">
                <a:solidFill>
                  <a:schemeClr val="tx1">
                    <a:tint val="75000"/>
                  </a:schemeClr>
                </a:solidFill>
              </a:defRPr>
            </a:lvl8pPr>
            <a:lvl9pPr marL="3831263" indent="0">
              <a:buNone/>
              <a:defRPr sz="15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8BEE7A71-FE7A-41F0-911E-A48D4D233ADC}" type="datetime1">
              <a:rPr kumimoji="1" lang="ja-JP" altLang="en-US" smtClean="0"/>
              <a:t>2024/3/15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1783942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30478A8-E60D-427B-A485-8E031B9C3B89}" type="datetime1">
              <a:rPr kumimoji="1" lang="ja-JP" altLang="en-US" smtClean="0"/>
              <a:t>2024/3/15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1037213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500" b="1"/>
            </a:lvl1pPr>
            <a:lvl2pPr marL="478908" indent="0">
              <a:buNone/>
              <a:defRPr sz="2100" b="1"/>
            </a:lvl2pPr>
            <a:lvl3pPr marL="957816" indent="0">
              <a:buNone/>
              <a:defRPr sz="1900" b="1"/>
            </a:lvl3pPr>
            <a:lvl4pPr marL="1436724" indent="0">
              <a:buNone/>
              <a:defRPr sz="1600" b="1"/>
            </a:lvl4pPr>
            <a:lvl5pPr marL="1915631" indent="0">
              <a:buNone/>
              <a:defRPr sz="1600" b="1"/>
            </a:lvl5pPr>
            <a:lvl6pPr marL="2394539" indent="0">
              <a:buNone/>
              <a:defRPr sz="1600" b="1"/>
            </a:lvl6pPr>
            <a:lvl7pPr marL="2873447" indent="0">
              <a:buNone/>
              <a:defRPr sz="1600" b="1"/>
            </a:lvl7pPr>
            <a:lvl8pPr marL="3352355" indent="0">
              <a:buNone/>
              <a:defRPr sz="1600" b="1"/>
            </a:lvl8pPr>
            <a:lvl9pPr marL="3831263"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500" b="1"/>
            </a:lvl1pPr>
            <a:lvl2pPr marL="478908" indent="0">
              <a:buNone/>
              <a:defRPr sz="2100" b="1"/>
            </a:lvl2pPr>
            <a:lvl3pPr marL="957816" indent="0">
              <a:buNone/>
              <a:defRPr sz="1900" b="1"/>
            </a:lvl3pPr>
            <a:lvl4pPr marL="1436724" indent="0">
              <a:buNone/>
              <a:defRPr sz="1600" b="1"/>
            </a:lvl4pPr>
            <a:lvl5pPr marL="1915631" indent="0">
              <a:buNone/>
              <a:defRPr sz="1600" b="1"/>
            </a:lvl5pPr>
            <a:lvl6pPr marL="2394539" indent="0">
              <a:buNone/>
              <a:defRPr sz="1600" b="1"/>
            </a:lvl6pPr>
            <a:lvl7pPr marL="2873447" indent="0">
              <a:buNone/>
              <a:defRPr sz="1600" b="1"/>
            </a:lvl7pPr>
            <a:lvl8pPr marL="3352355" indent="0">
              <a:buNone/>
              <a:defRPr sz="1600" b="1"/>
            </a:lvl8pPr>
            <a:lvl9pPr marL="3831263"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D8FD386-B096-4AEA-BDBA-FCC200C09E63}" type="datetime1">
              <a:rPr kumimoji="1" lang="ja-JP" altLang="en-US" smtClean="0"/>
              <a:t>2024/3/15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3052347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15DC03C-8EA8-464C-AED9-0F8E195CE937}" type="datetime1">
              <a:rPr kumimoji="1" lang="ja-JP" altLang="en-US" smtClean="0"/>
              <a:t>2024/3/15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2074595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E147013-EFA1-43D8-89C3-2493AE056E56}" type="datetime1">
              <a:rPr kumimoji="1" lang="ja-JP" altLang="en-US" smtClean="0"/>
              <a:t>2024/3/15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58932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3050"/>
            <a:ext cx="3259006" cy="1162050"/>
          </a:xfrm>
        </p:spPr>
        <p:txBody>
          <a:bodyPr anchor="b"/>
          <a:lstStyle>
            <a:lvl1pPr algn="l">
              <a:defRPr sz="21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4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1" y="1435101"/>
            <a:ext cx="3259006" cy="4691063"/>
          </a:xfrm>
        </p:spPr>
        <p:txBody>
          <a:bodyPr/>
          <a:lstStyle>
            <a:lvl1pPr marL="0" indent="0">
              <a:buNone/>
              <a:defRPr sz="1500"/>
            </a:lvl1pPr>
            <a:lvl2pPr marL="478908" indent="0">
              <a:buNone/>
              <a:defRPr sz="1300"/>
            </a:lvl2pPr>
            <a:lvl3pPr marL="957816" indent="0">
              <a:buNone/>
              <a:defRPr sz="1000"/>
            </a:lvl3pPr>
            <a:lvl4pPr marL="1436724" indent="0">
              <a:buNone/>
              <a:defRPr sz="1000"/>
            </a:lvl4pPr>
            <a:lvl5pPr marL="1915631" indent="0">
              <a:buNone/>
              <a:defRPr sz="1000"/>
            </a:lvl5pPr>
            <a:lvl6pPr marL="2394539" indent="0">
              <a:buNone/>
              <a:defRPr sz="1000"/>
            </a:lvl6pPr>
            <a:lvl7pPr marL="2873447" indent="0">
              <a:buNone/>
              <a:defRPr sz="1000"/>
            </a:lvl7pPr>
            <a:lvl8pPr marL="3352355" indent="0">
              <a:buNone/>
              <a:defRPr sz="1000"/>
            </a:lvl8pPr>
            <a:lvl9pPr marL="3831263"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C1AF057-0948-4A6D-A1B2-0741D91FC4C9}" type="datetime1">
              <a:rPr kumimoji="1" lang="ja-JP" altLang="en-US" smtClean="0"/>
              <a:t>2024/3/15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688106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1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400"/>
            </a:lvl1pPr>
            <a:lvl2pPr marL="478908" indent="0">
              <a:buNone/>
              <a:defRPr sz="2900"/>
            </a:lvl2pPr>
            <a:lvl3pPr marL="957816" indent="0">
              <a:buNone/>
              <a:defRPr sz="2500"/>
            </a:lvl3pPr>
            <a:lvl4pPr marL="1436724" indent="0">
              <a:buNone/>
              <a:defRPr sz="2100"/>
            </a:lvl4pPr>
            <a:lvl5pPr marL="1915631" indent="0">
              <a:buNone/>
              <a:defRPr sz="2100"/>
            </a:lvl5pPr>
            <a:lvl6pPr marL="2394539" indent="0">
              <a:buNone/>
              <a:defRPr sz="2100"/>
            </a:lvl6pPr>
            <a:lvl7pPr marL="2873447" indent="0">
              <a:buNone/>
              <a:defRPr sz="2100"/>
            </a:lvl7pPr>
            <a:lvl8pPr marL="3352355" indent="0">
              <a:buNone/>
              <a:defRPr sz="2100"/>
            </a:lvl8pPr>
            <a:lvl9pPr marL="3831263" indent="0">
              <a:buNone/>
              <a:defRPr sz="21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500"/>
            </a:lvl1pPr>
            <a:lvl2pPr marL="478908" indent="0">
              <a:buNone/>
              <a:defRPr sz="1300"/>
            </a:lvl2pPr>
            <a:lvl3pPr marL="957816" indent="0">
              <a:buNone/>
              <a:defRPr sz="1000"/>
            </a:lvl3pPr>
            <a:lvl4pPr marL="1436724" indent="0">
              <a:buNone/>
              <a:defRPr sz="1000"/>
            </a:lvl4pPr>
            <a:lvl5pPr marL="1915631" indent="0">
              <a:buNone/>
              <a:defRPr sz="1000"/>
            </a:lvl5pPr>
            <a:lvl6pPr marL="2394539" indent="0">
              <a:buNone/>
              <a:defRPr sz="1000"/>
            </a:lvl6pPr>
            <a:lvl7pPr marL="2873447" indent="0">
              <a:buNone/>
              <a:defRPr sz="1000"/>
            </a:lvl7pPr>
            <a:lvl8pPr marL="3352355" indent="0">
              <a:buNone/>
              <a:defRPr sz="1000"/>
            </a:lvl8pPr>
            <a:lvl9pPr marL="3831263"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B4F025D-477F-4FD7-8E40-C20B47E49C5C}" type="datetime1">
              <a:rPr kumimoji="1" lang="ja-JP" altLang="en-US" smtClean="0"/>
              <a:t>2024/3/15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3214268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5782" tIns="47891" rIns="95782" bIns="47891"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5782" tIns="47891" rIns="95782" bIns="47891"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5782" tIns="47891" rIns="95782" bIns="47891" rtlCol="0" anchor="ctr"/>
          <a:lstStyle>
            <a:lvl1pPr algn="l">
              <a:defRPr sz="1300">
                <a:solidFill>
                  <a:schemeClr val="tx1">
                    <a:tint val="75000"/>
                  </a:schemeClr>
                </a:solidFill>
              </a:defRPr>
            </a:lvl1pPr>
          </a:lstStyle>
          <a:p>
            <a:fld id="{90EE8CAA-0831-4261-8A0C-4DE40FF405EB}" type="datetime1">
              <a:rPr kumimoji="1" lang="ja-JP" altLang="en-US" smtClean="0"/>
              <a:t>2024/3/15</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5782" tIns="47891" rIns="95782" bIns="47891"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50000" y="6606000"/>
            <a:ext cx="2311400" cy="365125"/>
          </a:xfrm>
          <a:prstGeom prst="rect">
            <a:avLst/>
          </a:prstGeom>
        </p:spPr>
        <p:txBody>
          <a:bodyPr vert="horz" lIns="95782" tIns="47891" rIns="95782" bIns="47891" rtlCol="0" anchor="ctr"/>
          <a:lstStyle>
            <a:lvl1pPr algn="r">
              <a:defRPr sz="1300">
                <a:solidFill>
                  <a:schemeClr val="tx1">
                    <a:tint val="75000"/>
                  </a:schemeClr>
                </a:solidFill>
              </a:defRPr>
            </a:lvl1p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3351014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57816" rtl="0" eaLnBrk="1" latinLnBrk="0" hangingPunct="1">
        <a:spcBef>
          <a:spcPct val="0"/>
        </a:spcBef>
        <a:buNone/>
        <a:defRPr kumimoji="1" sz="4600" kern="1200">
          <a:solidFill>
            <a:schemeClr val="tx1"/>
          </a:solidFill>
          <a:latin typeface="+mj-lt"/>
          <a:ea typeface="+mj-ea"/>
          <a:cs typeface="+mj-cs"/>
        </a:defRPr>
      </a:lvl1pPr>
    </p:titleStyle>
    <p:bodyStyle>
      <a:lvl1pPr marL="359181" indent="-359181" algn="l" defTabSz="957816"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1pPr>
      <a:lvl2pPr marL="778225" indent="-299317" algn="l" defTabSz="957816" rtl="0" eaLnBrk="1" latinLnBrk="0" hangingPunct="1">
        <a:spcBef>
          <a:spcPct val="20000"/>
        </a:spcBef>
        <a:buFont typeface="Arial" panose="020B0604020202020204" pitchFamily="34" charset="0"/>
        <a:buChar char="–"/>
        <a:defRPr kumimoji="1" sz="2900" kern="1200">
          <a:solidFill>
            <a:schemeClr val="tx1"/>
          </a:solidFill>
          <a:latin typeface="+mn-lt"/>
          <a:ea typeface="+mn-ea"/>
          <a:cs typeface="+mn-cs"/>
        </a:defRPr>
      </a:lvl2pPr>
      <a:lvl3pPr marL="1197270" indent="-239454" algn="l" defTabSz="957816" rtl="0" eaLnBrk="1" latinLnBrk="0" hangingPunct="1">
        <a:spcBef>
          <a:spcPct val="20000"/>
        </a:spcBef>
        <a:buFont typeface="Arial" panose="020B0604020202020204" pitchFamily="34" charset="0"/>
        <a:buChar char="•"/>
        <a:defRPr kumimoji="1" sz="2500" kern="1200">
          <a:solidFill>
            <a:schemeClr val="tx1"/>
          </a:solidFill>
          <a:latin typeface="+mn-lt"/>
          <a:ea typeface="+mn-ea"/>
          <a:cs typeface="+mn-cs"/>
        </a:defRPr>
      </a:lvl3pPr>
      <a:lvl4pPr marL="1676177"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4pPr>
      <a:lvl5pPr marL="2155085"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5pPr>
      <a:lvl6pPr marL="2633993"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6pPr>
      <a:lvl7pPr marL="3112901"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7pPr>
      <a:lvl8pPr marL="3591809"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8pPr>
      <a:lvl9pPr marL="4070717"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9pPr>
    </p:bodyStyle>
    <p:otherStyle>
      <a:defPPr>
        <a:defRPr lang="ja-JP"/>
      </a:defPPr>
      <a:lvl1pPr marL="0" algn="l" defTabSz="957816" rtl="0" eaLnBrk="1" latinLnBrk="0" hangingPunct="1">
        <a:defRPr kumimoji="1" sz="1900" kern="1200">
          <a:solidFill>
            <a:schemeClr val="tx1"/>
          </a:solidFill>
          <a:latin typeface="+mn-lt"/>
          <a:ea typeface="+mn-ea"/>
          <a:cs typeface="+mn-cs"/>
        </a:defRPr>
      </a:lvl1pPr>
      <a:lvl2pPr marL="478908" algn="l" defTabSz="957816" rtl="0" eaLnBrk="1" latinLnBrk="0" hangingPunct="1">
        <a:defRPr kumimoji="1" sz="1900" kern="1200">
          <a:solidFill>
            <a:schemeClr val="tx1"/>
          </a:solidFill>
          <a:latin typeface="+mn-lt"/>
          <a:ea typeface="+mn-ea"/>
          <a:cs typeface="+mn-cs"/>
        </a:defRPr>
      </a:lvl2pPr>
      <a:lvl3pPr marL="957816" algn="l" defTabSz="957816" rtl="0" eaLnBrk="1" latinLnBrk="0" hangingPunct="1">
        <a:defRPr kumimoji="1" sz="1900" kern="1200">
          <a:solidFill>
            <a:schemeClr val="tx1"/>
          </a:solidFill>
          <a:latin typeface="+mn-lt"/>
          <a:ea typeface="+mn-ea"/>
          <a:cs typeface="+mn-cs"/>
        </a:defRPr>
      </a:lvl3pPr>
      <a:lvl4pPr marL="1436724" algn="l" defTabSz="957816" rtl="0" eaLnBrk="1" latinLnBrk="0" hangingPunct="1">
        <a:defRPr kumimoji="1" sz="1900" kern="1200">
          <a:solidFill>
            <a:schemeClr val="tx1"/>
          </a:solidFill>
          <a:latin typeface="+mn-lt"/>
          <a:ea typeface="+mn-ea"/>
          <a:cs typeface="+mn-cs"/>
        </a:defRPr>
      </a:lvl4pPr>
      <a:lvl5pPr marL="1915631" algn="l" defTabSz="957816" rtl="0" eaLnBrk="1" latinLnBrk="0" hangingPunct="1">
        <a:defRPr kumimoji="1" sz="1900" kern="1200">
          <a:solidFill>
            <a:schemeClr val="tx1"/>
          </a:solidFill>
          <a:latin typeface="+mn-lt"/>
          <a:ea typeface="+mn-ea"/>
          <a:cs typeface="+mn-cs"/>
        </a:defRPr>
      </a:lvl5pPr>
      <a:lvl6pPr marL="2394539" algn="l" defTabSz="957816" rtl="0" eaLnBrk="1" latinLnBrk="0" hangingPunct="1">
        <a:defRPr kumimoji="1" sz="1900" kern="1200">
          <a:solidFill>
            <a:schemeClr val="tx1"/>
          </a:solidFill>
          <a:latin typeface="+mn-lt"/>
          <a:ea typeface="+mn-ea"/>
          <a:cs typeface="+mn-cs"/>
        </a:defRPr>
      </a:lvl6pPr>
      <a:lvl7pPr marL="2873447" algn="l" defTabSz="957816" rtl="0" eaLnBrk="1" latinLnBrk="0" hangingPunct="1">
        <a:defRPr kumimoji="1" sz="1900" kern="1200">
          <a:solidFill>
            <a:schemeClr val="tx1"/>
          </a:solidFill>
          <a:latin typeface="+mn-lt"/>
          <a:ea typeface="+mn-ea"/>
          <a:cs typeface="+mn-cs"/>
        </a:defRPr>
      </a:lvl7pPr>
      <a:lvl8pPr marL="3352355" algn="l" defTabSz="957816" rtl="0" eaLnBrk="1" latinLnBrk="0" hangingPunct="1">
        <a:defRPr kumimoji="1" sz="1900" kern="1200">
          <a:solidFill>
            <a:schemeClr val="tx1"/>
          </a:solidFill>
          <a:latin typeface="+mn-lt"/>
          <a:ea typeface="+mn-ea"/>
          <a:cs typeface="+mn-cs"/>
        </a:defRPr>
      </a:lvl8pPr>
      <a:lvl9pPr marL="3831263" algn="l" defTabSz="957816"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正方形/長方形 21"/>
          <p:cNvSpPr/>
          <p:nvPr/>
        </p:nvSpPr>
        <p:spPr>
          <a:xfrm>
            <a:off x="4789061" y="3140968"/>
            <a:ext cx="5106271" cy="2985433"/>
          </a:xfrm>
          <a:prstGeom prst="rect">
            <a:avLst/>
          </a:prstGeom>
        </p:spPr>
        <p:txBody>
          <a:bodyPr wrap="square">
            <a:spAutoFit/>
          </a:bodyPr>
          <a:lstStyle/>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■スポーツツーリズムの推進</a:t>
            </a:r>
          </a:p>
          <a:p>
            <a:pPr marL="54173">
              <a:defRPr/>
            </a:pP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a:t>
            </a:r>
            <a:r>
              <a:rPr lang="ja-JP" altLang="en-US" sz="1400" dirty="0">
                <a:latin typeface="Meiryo UI" panose="020B0604030504040204" pitchFamily="50" charset="-128"/>
                <a:ea typeface="Meiryo UI" panose="020B0604030504040204" pitchFamily="50" charset="-128"/>
              </a:rPr>
              <a:t>大阪いのち輝くスポーツプロジェクト</a:t>
            </a:r>
            <a:endParaRPr lang="en-US" altLang="ja-JP" sz="1400" dirty="0">
              <a:latin typeface="Meiryo UI" panose="020B0604030504040204" pitchFamily="50" charset="-128"/>
              <a:ea typeface="Meiryo UI" panose="020B0604030504040204" pitchFamily="50" charset="-128"/>
            </a:endParaRPr>
          </a:p>
          <a:p>
            <a:pPr marL="54173">
              <a:defRPr/>
            </a:pPr>
            <a:r>
              <a:rPr lang="ja-JP" altLang="en-US" sz="1400" dirty="0">
                <a:latin typeface="Meiryo UI" panose="020B0604030504040204" pitchFamily="50" charset="-128"/>
                <a:ea typeface="Meiryo UI" panose="020B0604030504040204" pitchFamily="50" charset="-128"/>
              </a:rPr>
              <a:t>　</a:t>
            </a: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lang="ja-JP" altLang="en-US" sz="1400" dirty="0">
                <a:latin typeface="Meiryo UI" panose="020B0604030504040204" pitchFamily="50" charset="-128"/>
                <a:ea typeface="Meiryo UI" panose="020B0604030504040204" pitchFamily="50" charset="-128"/>
              </a:rPr>
              <a:t>スポーツチームと連携した万博機運醸成事業</a:t>
            </a:r>
            <a:endParaRPr kumimoji="1" lang="en-US" altLang="ja-JP" sz="1400" b="0" i="0" u="non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54173">
              <a:defRPr/>
            </a:pPr>
            <a:r>
              <a:rPr kumimoji="1" lang="ja-JP" altLang="en-US" sz="1400" b="0" i="0" u="none" kern="1200" cap="none" spc="0" normalizeH="0" baseline="0" noProof="0" dirty="0">
                <a:ln>
                  <a:noFill/>
                </a:ln>
                <a:effectLst/>
                <a:uLnTx/>
                <a:uFillTx/>
                <a:latin typeface="Meiryo UI" panose="020B0604030504040204" pitchFamily="50" charset="-128"/>
                <a:ea typeface="Meiryo UI" panose="020B0604030504040204" pitchFamily="50" charset="-128"/>
              </a:rPr>
              <a:t>　</a:t>
            </a: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kumimoji="1" lang="ja-JP" altLang="en-US" sz="1400" b="0" i="0" u="none" kern="1200" cap="none" spc="0" normalizeH="0" baseline="0" noProof="0" dirty="0">
                <a:ln>
                  <a:noFill/>
                </a:ln>
                <a:effectLst/>
                <a:uLnTx/>
                <a:uFillTx/>
                <a:latin typeface="Meiryo UI" panose="020B0604030504040204" pitchFamily="50" charset="-128"/>
                <a:ea typeface="Meiryo UI" panose="020B0604030504040204" pitchFamily="50" charset="-128"/>
              </a:rPr>
              <a:t>大阪マラソン</a:t>
            </a:r>
            <a:r>
              <a:rPr kumimoji="1" lang="en-US" altLang="ja-JP" sz="1400" b="0" i="0" u="none" kern="1200" cap="none" spc="0" normalizeH="0" baseline="0" noProof="0" dirty="0">
                <a:ln>
                  <a:noFill/>
                </a:ln>
                <a:effectLst/>
                <a:uLnTx/>
                <a:uFillTx/>
                <a:latin typeface="Meiryo UI" panose="020B0604030504040204" pitchFamily="50" charset="-128"/>
                <a:ea typeface="Meiryo UI" panose="020B0604030504040204" pitchFamily="50" charset="-128"/>
              </a:rPr>
              <a:t>【</a:t>
            </a:r>
            <a:r>
              <a:rPr kumimoji="1" lang="ja-JP" altLang="en-US" sz="1400" b="0" i="0" u="none" kern="1200" cap="none" spc="0" normalizeH="0" baseline="0" noProof="0" dirty="0">
                <a:ln>
                  <a:noFill/>
                </a:ln>
                <a:effectLst/>
                <a:uLnTx/>
                <a:uFillTx/>
                <a:latin typeface="Meiryo UI" panose="020B0604030504040204" pitchFamily="50" charset="-128"/>
                <a:ea typeface="Meiryo UI" panose="020B0604030504040204" pitchFamily="50" charset="-128"/>
              </a:rPr>
              <a:t>一部新規</a:t>
            </a:r>
            <a:r>
              <a:rPr kumimoji="1" lang="en-US" altLang="ja-JP" sz="1400" b="0" i="0" u="none" kern="1200" cap="none" spc="0" normalizeH="0" baseline="0" noProof="0" dirty="0">
                <a:ln>
                  <a:noFill/>
                </a:ln>
                <a:effectLst/>
                <a:uLnTx/>
                <a:uFillTx/>
                <a:latin typeface="Meiryo UI" panose="020B0604030504040204" pitchFamily="50" charset="-128"/>
                <a:ea typeface="Meiryo UI" panose="020B0604030504040204" pitchFamily="50" charset="-128"/>
              </a:rPr>
              <a:t>】</a:t>
            </a:r>
            <a:endParaRPr kumimoji="1" lang="en-US" altLang="ja-JP" sz="1400" b="0" i="0" u="none" strike="sng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a:t>
            </a:r>
            <a:endParaRPr kumimoji="1" lang="en-US" altLang="ja-JP"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■大阪の成長・発展につながる</a:t>
            </a:r>
            <a:endParaRPr lang="en-US" altLang="ja-JP" sz="1600" b="1" dirty="0">
              <a:latin typeface="Meiryo UI" panose="020B0604030504040204" pitchFamily="50" charset="-128"/>
              <a:ea typeface="Meiryo UI" panose="020B0604030504040204" pitchFamily="50" charset="-128"/>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国内外の高度人材の活躍推進</a:t>
            </a: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○高校生等海外進学支援事業</a:t>
            </a:r>
            <a:r>
              <a:rPr lang="ja-JP" altLang="en-US" sz="1400" dirty="0">
                <a:latin typeface="Meiryo UI" panose="020B0604030504040204" pitchFamily="50" charset="-128"/>
                <a:ea typeface="Meiryo UI" panose="020B0604030504040204" pitchFamily="50" charset="-128"/>
              </a:rPr>
              <a:t>（</a:t>
            </a: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おおさかグローバル塾</a:t>
            </a:r>
            <a:r>
              <a:rPr kumimoji="1" lang="en-US" altLang="ja-JP"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a:t>
            </a:r>
            <a:endParaRPr lang="en-US" altLang="ja-JP" sz="1400" noProof="0" dirty="0">
              <a:latin typeface="Meiryo UI" panose="020B0604030504040204" pitchFamily="50" charset="-128"/>
              <a:ea typeface="Meiryo UI" panose="020B0604030504040204" pitchFamily="50" charset="-128"/>
            </a:endParaRPr>
          </a:p>
          <a:p>
            <a:pPr marL="54173">
              <a:defRPr/>
            </a:pPr>
            <a:r>
              <a:rPr lang="ja-JP" altLang="en-US" sz="1400" dirty="0">
                <a:latin typeface="Meiryo UI" panose="020B0604030504040204" pitchFamily="50" charset="-128"/>
                <a:ea typeface="Meiryo UI" panose="020B0604030504040204" pitchFamily="50" charset="-128"/>
              </a:rPr>
              <a:t>　</a:t>
            </a: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lang="ja-JP" altLang="en-US" sz="1400" dirty="0">
                <a:latin typeface="Meiryo UI" panose="020B0604030504040204" pitchFamily="50" charset="-128"/>
                <a:ea typeface="Meiryo UI" panose="020B0604030504040204" pitchFamily="50" charset="-128"/>
              </a:rPr>
              <a:t>実践的英語体験活動推進事業（グローバル体験プログラム）</a:t>
            </a:r>
            <a:endParaRPr lang="en-US" altLang="ja-JP" sz="1400" dirty="0">
              <a:latin typeface="Meiryo UI" panose="020B0604030504040204" pitchFamily="50" charset="-128"/>
              <a:ea typeface="Meiryo UI" panose="020B0604030504040204" pitchFamily="50" charset="-128"/>
            </a:endParaRPr>
          </a:p>
          <a:p>
            <a:pPr marL="54173">
              <a:defRPr/>
            </a:pPr>
            <a:r>
              <a:rPr lang="ja-JP" altLang="en-US" sz="1400" dirty="0">
                <a:latin typeface="Meiryo UI" panose="020B0604030504040204" pitchFamily="50" charset="-128"/>
                <a:ea typeface="Meiryo UI" panose="020B0604030504040204" pitchFamily="50" charset="-128"/>
              </a:rPr>
              <a:t>　</a:t>
            </a: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lang="ja-JP" altLang="en-US" sz="1400" dirty="0">
                <a:latin typeface="Meiryo UI" panose="020B0604030504040204" pitchFamily="50" charset="-128"/>
                <a:ea typeface="Meiryo UI" panose="020B0604030504040204" pitchFamily="50" charset="-128"/>
              </a:rPr>
              <a:t>外国人留学生就職等支援</a:t>
            </a:r>
            <a:endParaRPr lang="en-US" altLang="ja-JP" sz="1400" dirty="0">
              <a:latin typeface="Meiryo UI" panose="020B0604030504040204" pitchFamily="50" charset="-128"/>
              <a:ea typeface="Meiryo UI" panose="020B0604030504040204" pitchFamily="50" charset="-128"/>
            </a:endParaRPr>
          </a:p>
          <a:p>
            <a:pPr marL="54173">
              <a:defRPr/>
            </a:pPr>
            <a:r>
              <a:rPr lang="ja-JP" altLang="en-US" sz="1400" dirty="0">
                <a:latin typeface="Meiryo UI" panose="020B0604030504040204" pitchFamily="50" charset="-128"/>
                <a:ea typeface="Meiryo UI" panose="020B0604030504040204" pitchFamily="50" charset="-128"/>
              </a:rPr>
              <a:t>　○</a:t>
            </a:r>
            <a:r>
              <a:rPr lang="zh-TW" altLang="en-US" sz="1400" dirty="0">
                <a:latin typeface="Meiryo UI" panose="020B0604030504040204" pitchFamily="50" charset="-128"/>
                <a:ea typeface="Meiryo UI" panose="020B0604030504040204" pitchFamily="50" charset="-128"/>
              </a:rPr>
              <a:t>万博国際交流事業</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新規</a:t>
            </a:r>
            <a:r>
              <a:rPr lang="en-US" altLang="ja-JP" sz="1400" dirty="0">
                <a:latin typeface="Meiryo UI" panose="020B0604030504040204" pitchFamily="50" charset="-128"/>
                <a:ea typeface="Meiryo UI" panose="020B0604030504040204" pitchFamily="50" charset="-128"/>
              </a:rPr>
              <a:t>】</a:t>
            </a:r>
          </a:p>
          <a:p>
            <a:pPr marL="54173">
              <a:defRPr/>
            </a:pPr>
            <a:r>
              <a:rPr lang="ja-JP" altLang="en-US" sz="1400" dirty="0">
                <a:latin typeface="Meiryo UI" panose="020B0604030504040204" pitchFamily="50" charset="-128"/>
                <a:ea typeface="Meiryo UI" panose="020B0604030504040204" pitchFamily="50" charset="-128"/>
              </a:rPr>
              <a:t>　</a:t>
            </a: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lang="ja-JP" altLang="en-US" sz="1400" dirty="0">
                <a:latin typeface="Meiryo UI" panose="020B0604030504040204" pitchFamily="50" charset="-128"/>
                <a:ea typeface="Meiryo UI" panose="020B0604030504040204" pitchFamily="50" charset="-128"/>
              </a:rPr>
              <a:t>英語イノベーション事業</a:t>
            </a:r>
            <a:endParaRPr lang="en-US" altLang="ja-JP" sz="1400" dirty="0">
              <a:latin typeface="Meiryo UI" panose="020B0604030504040204" pitchFamily="50" charset="-128"/>
              <a:ea typeface="Meiryo UI" panose="020B0604030504040204" pitchFamily="50" charset="-128"/>
            </a:endParaRPr>
          </a:p>
          <a:p>
            <a:pPr marL="54173" lvl="0">
              <a:defRPr/>
            </a:pPr>
            <a:endParaRPr kumimoji="1" lang="en-US" altLang="ja-JP"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17" name="テキスト ボックス 16"/>
          <p:cNvSpPr txBox="1"/>
          <p:nvPr/>
        </p:nvSpPr>
        <p:spPr>
          <a:xfrm>
            <a:off x="25163" y="0"/>
            <a:ext cx="7848872" cy="369332"/>
          </a:xfrm>
          <a:prstGeom prst="rect">
            <a:avLst/>
          </a:prstGeom>
          <a:noFill/>
        </p:spPr>
        <p:txBody>
          <a:bodyPr wrap="square" rtlCol="0">
            <a:spAutoFit/>
          </a:bodyPr>
          <a:lstStyle/>
          <a:p>
            <a:pPr marL="0" marR="0" lvl="0" indent="0" algn="l" defTabSz="957816"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正方形/長方形 46">
            <a:extLst>
              <a:ext uri="{FF2B5EF4-FFF2-40B4-BE49-F238E27FC236}">
                <a16:creationId xmlns:a16="http://schemas.microsoft.com/office/drawing/2014/main" id="{255C209A-1B44-4176-B4A1-9EEF1B7771C5}"/>
              </a:ext>
            </a:extLst>
          </p:cNvPr>
          <p:cNvSpPr/>
          <p:nvPr/>
        </p:nvSpPr>
        <p:spPr>
          <a:xfrm>
            <a:off x="0" y="-2329"/>
            <a:ext cx="9906000" cy="418924"/>
          </a:xfrm>
          <a:prstGeom prst="rect">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資料５　</a:t>
            </a:r>
            <a:r>
              <a:rPr kumimoji="1" lang="en-US" altLang="ja-JP"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2024</a:t>
            </a: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年度</a:t>
            </a:r>
            <a:r>
              <a:rPr lang="en-US" altLang="ja-JP"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(R6</a:t>
            </a:r>
            <a:r>
              <a:rPr kumimoji="1" lang="ja-JP" altLang="en-US" sz="18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18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の主な取組み</a:t>
            </a:r>
          </a:p>
        </p:txBody>
      </p:sp>
      <p:sp>
        <p:nvSpPr>
          <p:cNvPr id="12" name="正方形/長方形 11"/>
          <p:cNvSpPr/>
          <p:nvPr/>
        </p:nvSpPr>
        <p:spPr>
          <a:xfrm>
            <a:off x="200472" y="476672"/>
            <a:ext cx="9468000" cy="523220"/>
          </a:xfrm>
          <a:prstGeom prst="rect">
            <a:avLst/>
          </a:prstGeom>
        </p:spPr>
        <p:txBody>
          <a:bodyPr wrap="square">
            <a:spAutoFit/>
          </a:bodyPr>
          <a:lstStyle/>
          <a:p>
            <a:pPr marL="54173" marR="0" lvl="0" indent="0" algn="l" defTabSz="957816" rtl="0" eaLnBrk="1" fontAlgn="auto" latinLnBrk="0" hangingPunct="1">
              <a:lnSpc>
                <a:spcPct val="100000"/>
              </a:lnSpc>
              <a:spcBef>
                <a:spcPts val="0"/>
              </a:spcBef>
              <a:spcAft>
                <a:spcPts val="0"/>
              </a:spcAft>
              <a:buClrTx/>
              <a:buSzTx/>
              <a:buFontTx/>
              <a:buNone/>
              <a:tabLst/>
              <a:defRPr/>
            </a:pPr>
            <a:r>
              <a:rPr lang="ja-JP" altLang="en-US" sz="1400" dirty="0">
                <a:solidFill>
                  <a:prstClr val="black"/>
                </a:solidFill>
                <a:latin typeface="Meiryo UI" panose="020B0604030504040204" pitchFamily="50" charset="-128"/>
                <a:ea typeface="Meiryo UI" panose="020B0604030504040204" pitchFamily="50" charset="-128"/>
              </a:rPr>
              <a:t>　いよいよ来年に迫った</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大阪・関西万博の開催を見据え、万博のインパクトを活かした都市魅力の創造・発信や、安全・安心に滞在できる受入環境整備</a:t>
            </a:r>
            <a:r>
              <a:rPr lang="ja-JP" altLang="en-US" sz="1400" dirty="0">
                <a:solidFill>
                  <a:prstClr val="black"/>
                </a:solidFill>
                <a:latin typeface="Meiryo UI" panose="020B0604030504040204" pitchFamily="50" charset="-128"/>
                <a:ea typeface="Meiryo UI" panose="020B0604030504040204" pitchFamily="50" charset="-128"/>
              </a:rPr>
              <a:t>など</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、大阪都市魅力創造戦略</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2025</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に基づく重点取組みをはじめとした各種施策を推進。</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1" name="正方形/長方形 20"/>
          <p:cNvSpPr/>
          <p:nvPr/>
        </p:nvSpPr>
        <p:spPr>
          <a:xfrm>
            <a:off x="197556" y="1176595"/>
            <a:ext cx="4917641" cy="2277547"/>
          </a:xfrm>
          <a:prstGeom prst="rect">
            <a:avLst/>
          </a:prstGeom>
        </p:spPr>
        <p:txBody>
          <a:bodyPr wrap="square">
            <a:spAutoFit/>
          </a:bodyPr>
          <a:lstStyle/>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■世界第一級の文化・観光拠点の進化・発信</a:t>
            </a:r>
            <a:endParaRPr kumimoji="1" lang="en-US" altLang="ja-JP"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a:t>
            </a:r>
            <a:r>
              <a:rPr kumimoji="1" lang="en-US" altLang="ja-JP"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2025</a:t>
            </a: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年日本国際博覧会の推進</a:t>
            </a:r>
            <a:endParaRPr kumimoji="1" lang="en-US" altLang="ja-JP"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54173">
              <a:defRPr/>
            </a:pPr>
            <a:r>
              <a:rPr lang="ja-JP" altLang="en-US" sz="1400" dirty="0">
                <a:latin typeface="Meiryo UI" panose="020B0604030504040204" pitchFamily="50" charset="-128"/>
                <a:ea typeface="Meiryo UI" panose="020B0604030504040204" pitchFamily="50" charset="-128"/>
              </a:rPr>
              <a:t>　</a:t>
            </a: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lang="en-US" altLang="ja-JP" sz="1400" dirty="0">
                <a:latin typeface="Meiryo UI" panose="020B0604030504040204" pitchFamily="50" charset="-128"/>
                <a:ea typeface="Meiryo UI" panose="020B0604030504040204" pitchFamily="50" charset="-128"/>
              </a:rPr>
              <a:t>IR</a:t>
            </a:r>
            <a:r>
              <a:rPr lang="ja-JP" altLang="en-US" sz="1400" dirty="0">
                <a:latin typeface="Meiryo UI" panose="020B0604030504040204" pitchFamily="50" charset="-128"/>
                <a:ea typeface="Meiryo UI" panose="020B0604030504040204" pitchFamily="50" charset="-128"/>
              </a:rPr>
              <a:t>の推進</a:t>
            </a:r>
            <a:endParaRPr lang="en-US" altLang="ja-JP" sz="1400" dirty="0">
              <a:latin typeface="Meiryo UI" panose="020B0604030504040204" pitchFamily="50" charset="-128"/>
              <a:ea typeface="Meiryo UI" panose="020B0604030504040204" pitchFamily="50" charset="-128"/>
            </a:endParaRPr>
          </a:p>
          <a:p>
            <a:pPr marL="54173">
              <a:defRPr/>
            </a:pPr>
            <a:r>
              <a:rPr lang="ja-JP" altLang="en-US" sz="1400" dirty="0">
                <a:latin typeface="Meiryo UI" panose="020B0604030504040204" pitchFamily="50" charset="-128"/>
                <a:ea typeface="Meiryo UI" panose="020B0604030504040204" pitchFamily="50" charset="-128"/>
              </a:rPr>
              <a:t>　</a:t>
            </a: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lang="ja-JP" altLang="en-US" sz="1400" dirty="0">
                <a:latin typeface="Meiryo UI" panose="020B0604030504040204" pitchFamily="50" charset="-128"/>
                <a:ea typeface="Meiryo UI" panose="020B0604030504040204" pitchFamily="50" charset="-128"/>
              </a:rPr>
              <a:t>大阪市内の重点エリアの魅力向上</a:t>
            </a:r>
            <a:endParaRPr lang="en-US" altLang="ja-JP" sz="1400" dirty="0">
              <a:latin typeface="Meiryo UI" panose="020B0604030504040204" pitchFamily="50" charset="-128"/>
              <a:ea typeface="Meiryo UI" panose="020B0604030504040204" pitchFamily="50" charset="-128"/>
            </a:endParaRPr>
          </a:p>
          <a:p>
            <a:pPr marL="54173">
              <a:defRPr/>
            </a:pPr>
            <a:r>
              <a:rPr lang="ja-JP" altLang="en-US" sz="1400" dirty="0">
                <a:latin typeface="Meiryo UI" panose="020B0604030504040204" pitchFamily="50" charset="-128"/>
                <a:ea typeface="Meiryo UI" panose="020B0604030504040204" pitchFamily="50" charset="-128"/>
              </a:rPr>
              <a:t>　</a:t>
            </a: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lang="ja-JP" altLang="en-US" sz="1400" dirty="0">
                <a:latin typeface="Meiryo UI" panose="020B0604030504040204" pitchFamily="50" charset="-128"/>
                <a:ea typeface="Meiryo UI" panose="020B0604030504040204" pitchFamily="50" charset="-128"/>
              </a:rPr>
              <a:t>世界遺産百舌鳥・古市古墳群の保存活用</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一部新規</a:t>
            </a:r>
            <a:r>
              <a:rPr lang="en-US" altLang="ja-JP" sz="1400" dirty="0">
                <a:latin typeface="Meiryo UI" panose="020B0604030504040204" pitchFamily="50" charset="-128"/>
                <a:ea typeface="Meiryo UI" panose="020B0604030504040204" pitchFamily="50" charset="-128"/>
              </a:rPr>
              <a:t>】</a:t>
            </a:r>
          </a:p>
          <a:p>
            <a:pPr marL="54173">
              <a:defRPr/>
            </a:pPr>
            <a:r>
              <a:rPr lang="ja-JP" altLang="en-US" sz="1400" dirty="0">
                <a:latin typeface="Meiryo UI" panose="020B0604030504040204" pitchFamily="50" charset="-128"/>
                <a:ea typeface="Meiryo UI" panose="020B0604030504040204" pitchFamily="50" charset="-128"/>
              </a:rPr>
              <a:t>　</a:t>
            </a: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lang="ja-JP" altLang="en-US" sz="1400" dirty="0">
                <a:latin typeface="Meiryo UI" panose="020B0604030504040204" pitchFamily="50" charset="-128"/>
                <a:ea typeface="Meiryo UI" panose="020B0604030504040204" pitchFamily="50" charset="-128"/>
              </a:rPr>
              <a:t>水都大阪</a:t>
            </a:r>
            <a:endParaRPr lang="en-US" altLang="ja-JP" sz="1400" dirty="0">
              <a:latin typeface="Meiryo UI" panose="020B0604030504040204" pitchFamily="50" charset="-128"/>
              <a:ea typeface="Meiryo UI" panose="020B0604030504040204" pitchFamily="50" charset="-128"/>
            </a:endParaRPr>
          </a:p>
          <a:p>
            <a:pPr marL="54173">
              <a:defRPr/>
            </a:pPr>
            <a:r>
              <a:rPr lang="ja-JP" altLang="en-US" sz="1400" dirty="0">
                <a:latin typeface="Meiryo UI" panose="020B0604030504040204" pitchFamily="50" charset="-128"/>
                <a:ea typeface="Meiryo UI" panose="020B0604030504040204" pitchFamily="50" charset="-128"/>
              </a:rPr>
              <a:t>　</a:t>
            </a: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lang="ja-JP" altLang="en-US" sz="1400" dirty="0">
                <a:latin typeface="Meiryo UI" panose="020B0604030504040204" pitchFamily="50" charset="-128"/>
                <a:ea typeface="Meiryo UI" panose="020B0604030504040204" pitchFamily="50" charset="-128"/>
              </a:rPr>
              <a:t>万博記念公園の魅力向上</a:t>
            </a:r>
            <a:endParaRPr lang="en-US" altLang="ja-JP" sz="1400" dirty="0">
              <a:latin typeface="Meiryo UI" panose="020B0604030504040204" pitchFamily="50" charset="-128"/>
              <a:ea typeface="Meiryo UI" panose="020B0604030504040204" pitchFamily="50" charset="-128"/>
            </a:endParaRPr>
          </a:p>
          <a:p>
            <a:pPr marL="54173">
              <a:defRPr/>
            </a:pPr>
            <a:r>
              <a:rPr lang="ja-JP" altLang="en-US" sz="1400" dirty="0">
                <a:latin typeface="Meiryo UI" panose="020B0604030504040204" pitchFamily="50" charset="-128"/>
                <a:ea typeface="Meiryo UI" panose="020B0604030504040204" pitchFamily="50" charset="-128"/>
              </a:rPr>
              <a:t>　○ヨット及びクラシックカーを活用した機運醸成事業</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新規</a:t>
            </a:r>
            <a:r>
              <a:rPr lang="en-US" altLang="ja-JP" sz="1400" dirty="0">
                <a:latin typeface="Meiryo UI" panose="020B0604030504040204" pitchFamily="50" charset="-128"/>
                <a:ea typeface="Meiryo UI" panose="020B0604030504040204" pitchFamily="50" charset="-128"/>
              </a:rPr>
              <a:t>】</a:t>
            </a:r>
          </a:p>
          <a:p>
            <a:pPr marL="54173">
              <a:defRPr/>
            </a:pPr>
            <a:r>
              <a:rPr lang="ja-JP" altLang="en-US" sz="1400" dirty="0">
                <a:latin typeface="Meiryo UI" panose="020B0604030504040204" pitchFamily="50" charset="-128"/>
                <a:ea typeface="Meiryo UI" panose="020B0604030504040204" pitchFamily="50" charset="-128"/>
              </a:rPr>
              <a:t>　</a:t>
            </a: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lang="ja-JP" altLang="en-US" sz="1400" dirty="0">
                <a:latin typeface="Meiryo UI" panose="020B0604030504040204" pitchFamily="50" charset="-128"/>
                <a:ea typeface="Meiryo UI" panose="020B0604030504040204" pitchFamily="50" charset="-128"/>
              </a:rPr>
              <a:t>デジタル技術を活用した大阪のにぎわい創出</a:t>
            </a:r>
            <a:endParaRPr lang="en-US" altLang="ja-JP" sz="1400" dirty="0">
              <a:latin typeface="Meiryo UI" panose="020B0604030504040204" pitchFamily="50" charset="-128"/>
              <a:ea typeface="Meiryo UI" panose="020B0604030504040204" pitchFamily="50" charset="-128"/>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lang="ja-JP" altLang="en-US" sz="1400" dirty="0">
                <a:latin typeface="Meiryo UI" panose="020B0604030504040204" pitchFamily="50" charset="-128"/>
                <a:ea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endParaRPr>
          </a:p>
        </p:txBody>
      </p:sp>
      <p:sp>
        <p:nvSpPr>
          <p:cNvPr id="23" name="正方形/長方形 22"/>
          <p:cNvSpPr/>
          <p:nvPr/>
        </p:nvSpPr>
        <p:spPr>
          <a:xfrm>
            <a:off x="197556" y="4679845"/>
            <a:ext cx="4863008" cy="2062103"/>
          </a:xfrm>
          <a:prstGeom prst="rect">
            <a:avLst/>
          </a:prstGeom>
        </p:spPr>
        <p:txBody>
          <a:bodyPr wrap="square">
            <a:spAutoFit/>
          </a:bodyPr>
          <a:lstStyle/>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■さらなる観光誘客に向けた取り組み</a:t>
            </a:r>
          </a:p>
          <a:p>
            <a:pPr marL="54173">
              <a:defRPr/>
            </a:pPr>
            <a:r>
              <a:rPr lang="ja-JP" altLang="en-US" sz="1400" dirty="0">
                <a:latin typeface="Meiryo UI" panose="020B0604030504040204" pitchFamily="50" charset="-128"/>
                <a:ea typeface="Meiryo UI" panose="020B0604030504040204" pitchFamily="50" charset="-128"/>
              </a:rPr>
              <a:t>　</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lang="ja-JP" altLang="en-US" sz="1400" dirty="0">
                <a:latin typeface="Meiryo UI" panose="020B0604030504040204" pitchFamily="50" charset="-128"/>
                <a:ea typeface="Meiryo UI" panose="020B0604030504040204" pitchFamily="50" charset="-128"/>
              </a:rPr>
              <a:t>大阪府域等への観光誘客・周遊促進</a:t>
            </a:r>
            <a:endParaRPr lang="en-US" altLang="ja-JP" sz="1400" dirty="0">
              <a:latin typeface="Meiryo UI" panose="020B0604030504040204" pitchFamily="50" charset="-128"/>
              <a:ea typeface="Meiryo UI" panose="020B0604030504040204" pitchFamily="50" charset="-128"/>
            </a:endParaRPr>
          </a:p>
          <a:p>
            <a:pPr marL="54173">
              <a:defRPr/>
            </a:pPr>
            <a:r>
              <a:rPr lang="ja-JP" altLang="en-US" sz="1400" dirty="0">
                <a:latin typeface="Meiryo UI" panose="020B0604030504040204" pitchFamily="50" charset="-128"/>
                <a:ea typeface="Meiryo UI" panose="020B0604030504040204" pitchFamily="50" charset="-128"/>
              </a:rPr>
              <a:t>　</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lang="ja-JP" altLang="en-US" sz="1400" dirty="0">
                <a:latin typeface="Meiryo UI" panose="020B0604030504040204" pitchFamily="50" charset="-128"/>
                <a:ea typeface="Meiryo UI" panose="020B0604030504040204" pitchFamily="50" charset="-128"/>
              </a:rPr>
              <a:t>大阪デスティネーションキャンペーン</a:t>
            </a:r>
            <a:endParaRPr lang="en-US" altLang="ja-JP" sz="1400" dirty="0">
              <a:latin typeface="Meiryo UI" panose="020B0604030504040204" pitchFamily="50" charset="-128"/>
              <a:ea typeface="Meiryo UI" panose="020B0604030504040204" pitchFamily="50" charset="-128"/>
            </a:endParaRPr>
          </a:p>
          <a:p>
            <a:pPr marL="54173">
              <a:defRPr/>
            </a:pPr>
            <a:r>
              <a:rPr lang="ja-JP" altLang="en-US" sz="1400" dirty="0">
                <a:latin typeface="Meiryo UI" panose="020B0604030504040204" pitchFamily="50" charset="-128"/>
                <a:ea typeface="Meiryo UI" panose="020B0604030504040204" pitchFamily="50" charset="-128"/>
              </a:rPr>
              <a:t>　</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lang="ja-JP" altLang="en-US" sz="1400" dirty="0">
                <a:latin typeface="Meiryo UI" panose="020B0604030504040204" pitchFamily="50" charset="-128"/>
                <a:ea typeface="Meiryo UI" panose="020B0604030504040204" pitchFamily="50" charset="-128"/>
              </a:rPr>
              <a:t>万博プラス関西観光推進事業</a:t>
            </a:r>
            <a:endParaRPr lang="en-US" altLang="ja-JP" sz="1400" dirty="0">
              <a:latin typeface="Meiryo UI" panose="020B0604030504040204" pitchFamily="50" charset="-128"/>
              <a:ea typeface="Meiryo UI" panose="020B0604030504040204" pitchFamily="50" charset="-128"/>
            </a:endParaRPr>
          </a:p>
          <a:p>
            <a:pPr marL="54173">
              <a:defRPr/>
            </a:pPr>
            <a:r>
              <a:rPr lang="ja-JP" altLang="en-US" sz="1400" dirty="0">
                <a:latin typeface="Meiryo UI" panose="020B0604030504040204" pitchFamily="50" charset="-128"/>
                <a:ea typeface="Meiryo UI" panose="020B0604030504040204" pitchFamily="50" charset="-128"/>
              </a:rPr>
              <a:t>　</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lang="ja-JP" altLang="en-US" sz="1400" dirty="0">
                <a:latin typeface="Meiryo UI" panose="020B0604030504040204" pitchFamily="50" charset="-128"/>
                <a:ea typeface="Meiryo UI" panose="020B0604030504040204" pitchFamily="50" charset="-128"/>
              </a:rPr>
              <a:t>外国人旅行者の安全確保</a:t>
            </a:r>
            <a:endParaRPr lang="en-US" altLang="ja-JP" sz="1400" dirty="0">
              <a:latin typeface="Meiryo UI" panose="020B0604030504040204" pitchFamily="50" charset="-128"/>
              <a:ea typeface="Meiryo UI" panose="020B0604030504040204" pitchFamily="50" charset="-128"/>
            </a:endParaRPr>
          </a:p>
          <a:p>
            <a:pPr marL="54173">
              <a:defRPr/>
            </a:pPr>
            <a:r>
              <a:rPr lang="ja-JP" altLang="en-US" sz="1400" dirty="0">
                <a:latin typeface="Meiryo UI" panose="020B0604030504040204" pitchFamily="50" charset="-128"/>
                <a:ea typeface="Meiryo UI" panose="020B0604030504040204" pitchFamily="50" charset="-128"/>
              </a:rPr>
              <a:t>　</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lang="ja-JP" altLang="en-US" sz="1400" dirty="0">
                <a:latin typeface="Meiryo UI" panose="020B0604030504040204" pitchFamily="50" charset="-128"/>
                <a:ea typeface="Meiryo UI" panose="020B0604030504040204" pitchFamily="50" charset="-128"/>
              </a:rPr>
              <a:t>宿泊施設における受入環境整備</a:t>
            </a:r>
            <a:endParaRPr lang="en-US" altLang="ja-JP" sz="1400" dirty="0">
              <a:latin typeface="Meiryo UI" panose="020B0604030504040204" pitchFamily="50" charset="-128"/>
              <a:ea typeface="Meiryo UI" panose="020B0604030504040204" pitchFamily="50" charset="-128"/>
            </a:endParaRPr>
          </a:p>
          <a:p>
            <a:pPr marL="54173">
              <a:defRPr/>
            </a:pPr>
            <a:r>
              <a:rPr lang="ja-JP" altLang="en-US" sz="1400" dirty="0">
                <a:latin typeface="Meiryo UI" panose="020B0604030504040204" pitchFamily="50" charset="-128"/>
                <a:ea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endParaRPr>
          </a:p>
          <a:p>
            <a:pPr marL="54173">
              <a:defRPr/>
            </a:pPr>
            <a:r>
              <a:rPr lang="ja-JP" altLang="en-US" sz="1400" dirty="0">
                <a:solidFill>
                  <a:srgbClr val="FF0000"/>
                </a:solidFill>
                <a:latin typeface="Meiryo UI" panose="020B0604030504040204" pitchFamily="50" charset="-128"/>
                <a:ea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endParaRPr>
          </a:p>
          <a:p>
            <a:pPr marL="54173">
              <a:defRPr/>
            </a:pPr>
            <a:endParaRPr lang="en-US" altLang="ja-JP" sz="1400" dirty="0">
              <a:solidFill>
                <a:srgbClr val="FF0000"/>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1765F155-2CE9-4D92-ACFE-7182E7668ACC}" type="slidenum">
              <a:rPr kumimoji="1" lang="ja-JP" altLang="en-US" smtClean="0"/>
              <a:t>1</a:t>
            </a:fld>
            <a:endParaRPr kumimoji="1" lang="ja-JP" altLang="en-US" dirty="0"/>
          </a:p>
        </p:txBody>
      </p:sp>
      <p:sp>
        <p:nvSpPr>
          <p:cNvPr id="11" name="正方形/長方形 10"/>
          <p:cNvSpPr/>
          <p:nvPr/>
        </p:nvSpPr>
        <p:spPr>
          <a:xfrm>
            <a:off x="197556" y="3342931"/>
            <a:ext cx="4778392" cy="1200329"/>
          </a:xfrm>
          <a:prstGeom prst="rect">
            <a:avLst/>
          </a:prstGeom>
        </p:spPr>
        <p:txBody>
          <a:bodyPr wrap="square">
            <a:spAutoFit/>
          </a:bodyPr>
          <a:lstStyle/>
          <a:p>
            <a:pPr marL="54173" lvl="0">
              <a:defRPr/>
            </a:pPr>
            <a:r>
              <a:rPr lang="ja-JP" altLang="en-US" sz="1600" b="1" dirty="0">
                <a:latin typeface="Meiryo UI" panose="020B0604030504040204" pitchFamily="50" charset="-128"/>
                <a:ea typeface="Meiryo UI" panose="020B0604030504040204" pitchFamily="50" charset="-128"/>
              </a:rPr>
              <a:t>■大阪の強みを生かした魅力創出・発信</a:t>
            </a:r>
            <a:endParaRPr lang="en-US" altLang="ja-JP" sz="1600" b="1" dirty="0">
              <a:latin typeface="Meiryo UI" panose="020B0604030504040204" pitchFamily="50" charset="-128"/>
              <a:ea typeface="Meiryo UI" panose="020B0604030504040204" pitchFamily="50" charset="-128"/>
            </a:endParaRPr>
          </a:p>
          <a:p>
            <a:pPr marL="54173" lvl="0">
              <a:defRPr/>
            </a:pPr>
            <a:r>
              <a:rPr lang="ja-JP" altLang="en-US" sz="1400" dirty="0">
                <a:latin typeface="Meiryo UI" panose="020B0604030504040204" pitchFamily="50" charset="-128"/>
                <a:ea typeface="Meiryo UI" panose="020B0604030504040204" pitchFamily="50" charset="-128"/>
              </a:rPr>
              <a:t>　</a:t>
            </a: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lang="ja-JP" altLang="en-US" sz="1400" dirty="0">
                <a:latin typeface="Meiryo UI" panose="020B0604030504040204" pitchFamily="50" charset="-128"/>
                <a:ea typeface="Meiryo UI" panose="020B0604030504040204" pitchFamily="50" charset="-128"/>
              </a:rPr>
              <a:t>大阪の食の魅力の発信</a:t>
            </a:r>
            <a:endParaRPr lang="en-US" altLang="ja-JP" sz="1400" dirty="0">
              <a:latin typeface="Meiryo UI" panose="020B0604030504040204" pitchFamily="50" charset="-128"/>
              <a:ea typeface="Meiryo UI" panose="020B0604030504040204" pitchFamily="50" charset="-128"/>
            </a:endParaRPr>
          </a:p>
          <a:p>
            <a:pPr marL="54173">
              <a:defRPr/>
            </a:pPr>
            <a:r>
              <a:rPr lang="ja-JP" altLang="en-US" sz="1400" dirty="0">
                <a:latin typeface="Meiryo UI" panose="020B0604030504040204" pitchFamily="50" charset="-128"/>
                <a:ea typeface="Meiryo UI" panose="020B0604030504040204" pitchFamily="50" charset="-128"/>
              </a:rPr>
              <a:t>　</a:t>
            </a: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lang="ja-JP" altLang="en-US" sz="1400" dirty="0">
                <a:latin typeface="Meiryo UI" panose="020B0604030504040204" pitchFamily="50" charset="-128"/>
                <a:ea typeface="Meiryo UI" panose="020B0604030504040204" pitchFamily="50" charset="-128"/>
              </a:rPr>
              <a:t>国内外の人々を惹きつけるキラーコンテンツの創出</a:t>
            </a:r>
            <a:endParaRPr lang="en-US" altLang="ja-JP" sz="1400" dirty="0">
              <a:latin typeface="Meiryo UI" panose="020B0604030504040204" pitchFamily="50" charset="-128"/>
              <a:ea typeface="Meiryo UI" panose="020B0604030504040204" pitchFamily="50" charset="-128"/>
            </a:endParaRPr>
          </a:p>
          <a:p>
            <a:pPr marL="54173">
              <a:defRPr/>
            </a:pPr>
            <a:r>
              <a:rPr lang="ja-JP" altLang="en-US" sz="1400" dirty="0">
                <a:latin typeface="Meiryo UI" panose="020B0604030504040204" pitchFamily="50" charset="-128"/>
                <a:ea typeface="Meiryo UI" panose="020B0604030504040204" pitchFamily="50" charset="-128"/>
              </a:rPr>
              <a:t>　</a:t>
            </a: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lang="ja-JP" altLang="en-US" sz="1400" dirty="0">
                <a:latin typeface="Meiryo UI" panose="020B0604030504040204" pitchFamily="50" charset="-128"/>
                <a:ea typeface="Meiryo UI" panose="020B0604030504040204" pitchFamily="50" charset="-128"/>
              </a:rPr>
              <a:t>大阪・光の饗宴</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拡充</a:t>
            </a:r>
            <a:r>
              <a:rPr lang="en-US" altLang="ja-JP" sz="1400" dirty="0">
                <a:latin typeface="Meiryo UI" panose="020B0604030504040204" pitchFamily="50" charset="-128"/>
                <a:ea typeface="Meiryo UI" panose="020B0604030504040204" pitchFamily="50" charset="-128"/>
              </a:rPr>
              <a:t>】</a:t>
            </a:r>
          </a:p>
          <a:p>
            <a:pPr marL="54173">
              <a:defRPr/>
            </a:pPr>
            <a:r>
              <a:rPr lang="ja-JP" altLang="en-US" sz="1400" dirty="0">
                <a:latin typeface="Meiryo UI" panose="020B0604030504040204" pitchFamily="50" charset="-128"/>
                <a:ea typeface="Meiryo UI" panose="020B0604030504040204" pitchFamily="50" charset="-128"/>
              </a:rPr>
              <a:t>　</a:t>
            </a: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lang="ja-JP" altLang="en-US" sz="1400" dirty="0">
                <a:latin typeface="Meiryo UI" panose="020B0604030504040204" pitchFamily="50" charset="-128"/>
                <a:ea typeface="Meiryo UI" panose="020B0604030504040204" pitchFamily="50" charset="-128"/>
              </a:rPr>
              <a:t>大阪観光局の取組み</a:t>
            </a:r>
            <a:endParaRPr lang="en-US" altLang="ja-JP" sz="1400" dirty="0">
              <a:latin typeface="Meiryo UI" panose="020B0604030504040204" pitchFamily="50" charset="-128"/>
              <a:ea typeface="Meiryo UI" panose="020B0604030504040204" pitchFamily="50" charset="-128"/>
            </a:endParaRPr>
          </a:p>
        </p:txBody>
      </p:sp>
      <p:sp>
        <p:nvSpPr>
          <p:cNvPr id="14" name="正方形/長方形 13">
            <a:extLst>
              <a:ext uri="{FF2B5EF4-FFF2-40B4-BE49-F238E27FC236}">
                <a16:creationId xmlns:a16="http://schemas.microsoft.com/office/drawing/2014/main" id="{FF1856C2-C433-4C8B-87F1-B74C1E4DBB1D}"/>
              </a:ext>
            </a:extLst>
          </p:cNvPr>
          <p:cNvSpPr/>
          <p:nvPr/>
        </p:nvSpPr>
        <p:spPr>
          <a:xfrm>
            <a:off x="4790801" y="1148718"/>
            <a:ext cx="4917643" cy="1877437"/>
          </a:xfrm>
          <a:prstGeom prst="rect">
            <a:avLst/>
          </a:prstGeom>
        </p:spPr>
        <p:txBody>
          <a:bodyPr wrap="square">
            <a:spAutoFit/>
          </a:bodyPr>
          <a:lstStyle/>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■戦略的な</a:t>
            </a:r>
            <a:r>
              <a:rPr kumimoji="1" lang="en-US" altLang="ja-JP"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MICE</a:t>
            </a:r>
            <a:r>
              <a:rPr kumimoji="1" lang="ja-JP" altLang="en-US"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誘致の推進</a:t>
            </a:r>
            <a:endParaRPr kumimoji="1" lang="en-US" altLang="ja-JP"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54173">
              <a:defRPr/>
            </a:pP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a:t>
            </a:r>
            <a:r>
              <a:rPr kumimoji="1" lang="en-US" altLang="ja-JP"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MICE</a:t>
            </a: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推進に向け</a:t>
            </a:r>
            <a:r>
              <a:rPr lang="ja-JP" altLang="en-US" sz="1400" dirty="0">
                <a:latin typeface="Meiryo UI" panose="020B0604030504040204" pitchFamily="50" charset="-128"/>
                <a:ea typeface="Meiryo UI" panose="020B0604030504040204" pitchFamily="50" charset="-128"/>
              </a:rPr>
              <a:t>た取組み</a:t>
            </a:r>
            <a:r>
              <a:rPr kumimoji="1" lang="en-US" altLang="ja-JP" sz="1400" b="0" i="0" u="none" kern="1200" cap="none" spc="0" normalizeH="0" baseline="0" noProof="0" dirty="0">
                <a:ln>
                  <a:noFill/>
                </a:ln>
                <a:effectLst/>
                <a:uLnTx/>
                <a:uFillTx/>
                <a:latin typeface="Meiryo UI" panose="020B0604030504040204" pitchFamily="50" charset="-128"/>
                <a:ea typeface="Meiryo UI" panose="020B0604030504040204" pitchFamily="50" charset="-128"/>
              </a:rPr>
              <a:t>【</a:t>
            </a:r>
            <a:r>
              <a:rPr kumimoji="1" lang="ja-JP" altLang="en-US" sz="1400" b="0" i="0" u="none" kern="1200" cap="none" spc="0" normalizeH="0" baseline="0" noProof="0" dirty="0">
                <a:ln>
                  <a:noFill/>
                </a:ln>
                <a:effectLst/>
                <a:uLnTx/>
                <a:uFillTx/>
                <a:latin typeface="Meiryo UI" panose="020B0604030504040204" pitchFamily="50" charset="-128"/>
                <a:ea typeface="Meiryo UI" panose="020B0604030504040204" pitchFamily="50" charset="-128"/>
              </a:rPr>
              <a:t>一部新規</a:t>
            </a:r>
            <a:r>
              <a:rPr kumimoji="1" lang="en-US" altLang="ja-JP" sz="1400" b="0" i="0" u="none" kern="1200" cap="none" spc="0" normalizeH="0" baseline="0" noProof="0" dirty="0">
                <a:ln>
                  <a:noFill/>
                </a:ln>
                <a:effectLst/>
                <a:uLnTx/>
                <a:uFillTx/>
                <a:latin typeface="Meiryo UI" panose="020B0604030504040204" pitchFamily="50" charset="-128"/>
                <a:ea typeface="Meiryo UI" panose="020B0604030504040204" pitchFamily="50" charset="-128"/>
              </a:rPr>
              <a:t>】</a:t>
            </a:r>
            <a:endParaRPr kumimoji="1" lang="en-US" altLang="ja-JP" sz="1400" b="0" i="0" u="none" strike="sng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54173">
              <a:defRPr/>
            </a:pP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　</a:t>
            </a:r>
            <a:endParaRPr kumimoji="1" lang="en-US" altLang="ja-JP" sz="1400" b="0" i="0" u="non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■文化・芸術を通じた都市ブランドの形成</a:t>
            </a:r>
            <a:endParaRPr kumimoji="1" lang="en-US" altLang="ja-JP"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54173">
              <a:defRPr/>
            </a:pPr>
            <a:r>
              <a:rPr lang="ja-JP" altLang="en-US" sz="1400" dirty="0">
                <a:latin typeface="Meiryo UI" panose="020B0604030504040204" pitchFamily="50" charset="-128"/>
                <a:ea typeface="Meiryo UI" panose="020B0604030504040204" pitchFamily="50" charset="-128"/>
              </a:rPr>
              <a:t>　</a:t>
            </a: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大阪国際文化芸術プロジェクト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54173">
              <a:defRPr/>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zh-TW" altLang="en-US" sz="1400" dirty="0">
                <a:latin typeface="Meiryo UI" panose="020B0604030504040204" pitchFamily="50" charset="-128"/>
                <a:ea typeface="Meiryo UI" panose="020B0604030504040204" pitchFamily="50" charset="-128"/>
                <a:cs typeface="Meiryo UI" panose="020B0604030504040204" pitchFamily="50" charset="-128"/>
              </a:rPr>
              <a:t>大阪文化資源魅力向上事業</a:t>
            </a:r>
            <a:endParaRPr lang="en-US" altLang="zh-TW" sz="1400" dirty="0">
              <a:latin typeface="Meiryo UI" panose="020B0604030504040204" pitchFamily="50" charset="-128"/>
              <a:ea typeface="Meiryo UI" panose="020B0604030504040204" pitchFamily="50" charset="-128"/>
              <a:cs typeface="Meiryo UI" panose="020B0604030504040204" pitchFamily="50" charset="-128"/>
            </a:endParaRPr>
          </a:p>
          <a:p>
            <a:pPr marL="54173">
              <a:defRPr/>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zh-TW" altLang="en-US" sz="1400" dirty="0">
                <a:latin typeface="Meiryo UI" panose="020B0604030504040204" pitchFamily="50" charset="-128"/>
                <a:ea typeface="Meiryo UI" panose="020B0604030504040204" pitchFamily="50" charset="-128"/>
                <a:cs typeface="Meiryo UI" panose="020B0604030504040204" pitchFamily="50" charset="-128"/>
              </a:rPr>
              <a:t>現代美術振興事業</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一部新規</a:t>
            </a:r>
            <a:r>
              <a:rPr lang="en-US" altLang="ja-JP" sz="1400" dirty="0">
                <a:latin typeface="Meiryo UI" panose="020B0604030504040204" pitchFamily="50" charset="-128"/>
                <a:ea typeface="Meiryo UI" panose="020B0604030504040204" pitchFamily="50" charset="-128"/>
              </a:rPr>
              <a:t>】</a:t>
            </a:r>
          </a:p>
          <a:p>
            <a:pPr marL="54173" lvl="0">
              <a:defRPr/>
            </a:pPr>
            <a:r>
              <a:rPr lang="ja-JP" altLang="en-US" sz="1400" dirty="0">
                <a:latin typeface="Meiryo UI" panose="020B0604030504040204" pitchFamily="50" charset="-128"/>
                <a:ea typeface="Meiryo UI" panose="020B0604030504040204" pitchFamily="50" charset="-128"/>
              </a:rPr>
              <a:t>　</a:t>
            </a: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lang="ja-JP" altLang="en-US" sz="1400" noProof="0" dirty="0">
                <a:latin typeface="Meiryo UI" panose="020B0604030504040204" pitchFamily="50" charset="-128"/>
                <a:ea typeface="Meiryo UI" panose="020B0604030504040204" pitchFamily="50" charset="-128"/>
              </a:rPr>
              <a:t>芸術文化による大阪の魅力向上</a:t>
            </a:r>
            <a:endParaRPr kumimoji="1" lang="en-US" altLang="ja-JP"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BAD1ED9E-6190-470F-BF0B-06D197515AA2}"/>
              </a:ext>
            </a:extLst>
          </p:cNvPr>
          <p:cNvSpPr txBox="1"/>
          <p:nvPr/>
        </p:nvSpPr>
        <p:spPr>
          <a:xfrm>
            <a:off x="6897216" y="6326450"/>
            <a:ext cx="2952328" cy="415498"/>
          </a:xfrm>
          <a:prstGeom prst="rect">
            <a:avLst/>
          </a:prstGeom>
          <a:noFill/>
        </p:spPr>
        <p:txBody>
          <a:bodyPr wrap="square" rtlCol="0">
            <a:spAutoFit/>
          </a:bodyPr>
          <a:lstStyle/>
          <a:p>
            <a:r>
              <a:rPr kumimoji="1" lang="en-US" altLang="ja-JP" sz="1050" b="0" i="0" u="non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050" b="0" i="0" u="non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詳細は、「（別添）取組み概要」資料を参照</a:t>
            </a:r>
            <a:endParaRPr kumimoji="1" lang="en-US" altLang="ja-JP" sz="1050" b="0" i="0" u="non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endParaRPr kumimoji="1" lang="ja-JP" altLang="en-US" sz="1050" dirty="0"/>
          </a:p>
        </p:txBody>
      </p:sp>
    </p:spTree>
    <p:extLst>
      <p:ext uri="{BB962C8B-B14F-4D97-AF65-F5344CB8AC3E}">
        <p14:creationId xmlns:p14="http://schemas.microsoft.com/office/powerpoint/2010/main" val="40904976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ボックス 14"/>
          <p:cNvSpPr txBox="1"/>
          <p:nvPr/>
        </p:nvSpPr>
        <p:spPr>
          <a:xfrm>
            <a:off x="4723349" y="5376188"/>
            <a:ext cx="4982179" cy="1150123"/>
          </a:xfrm>
          <a:prstGeom prst="rect">
            <a:avLst/>
          </a:prstGeom>
          <a:solidFill>
            <a:schemeClr val="bg1"/>
          </a:solidFill>
          <a:ln w="6350">
            <a:solidFill>
              <a:schemeClr val="tx1">
                <a:lumMod val="50000"/>
                <a:lumOff val="50000"/>
              </a:schemeClr>
            </a:solidFill>
          </a:ln>
        </p:spPr>
        <p:txBody>
          <a:bodyPr wrap="square" rtlCol="0">
            <a:spAutoFit/>
          </a:bodyPr>
          <a:lstStyle/>
          <a:p>
            <a:pPr>
              <a:lnSpc>
                <a:spcPts val="14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夢洲において、大阪・関西の持続的な経済成長のエンジンとなる世界最高水準の</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成長型ＩＲの実現をめざし、開業に向けた取組みを進めていく。</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lvl="0" indent="-171450" defTabSz="742950">
              <a:lnSpc>
                <a:spcPts val="1400"/>
              </a:lnSpc>
              <a:buFont typeface="Meiryo UI" panose="020B0604030504040204" pitchFamily="50" charset="-128"/>
              <a:buChar char="○"/>
              <a:defRPr/>
            </a:pPr>
            <a:r>
              <a:rPr lang="en-US" altLang="ja-JP" sz="1000" dirty="0">
                <a:latin typeface="Meiryo UI" panose="020B0604030504040204" pitchFamily="50" charset="-128"/>
                <a:ea typeface="Meiryo UI" panose="020B0604030504040204" pitchFamily="50" charset="-128"/>
              </a:rPr>
              <a:t>2030</a:t>
            </a:r>
            <a:r>
              <a:rPr lang="ja-JP" altLang="en-US" sz="1000" dirty="0">
                <a:latin typeface="Meiryo UI" panose="020B0604030504040204" pitchFamily="50" charset="-128"/>
                <a:ea typeface="Meiryo UI" panose="020B0604030504040204" pitchFamily="50" charset="-128"/>
              </a:rPr>
              <a:t>年　秋頃　ＩＲ施設の開業</a:t>
            </a:r>
            <a:r>
              <a:rPr lang="en-US" altLang="ja-JP" sz="1000" dirty="0">
                <a:latin typeface="Meiryo UI" panose="020B0604030504040204" pitchFamily="50" charset="-128"/>
                <a:ea typeface="Meiryo UI" panose="020B0604030504040204" pitchFamily="50" charset="-128"/>
              </a:rPr>
              <a:t>※</a:t>
            </a:r>
            <a:endParaRPr lang="en-US" altLang="ja-JP" sz="1000" strike="dblStrike" dirty="0">
              <a:solidFill>
                <a:srgbClr val="FF0000"/>
              </a:solidFill>
              <a:latin typeface="Meiryo UI" panose="020B0604030504040204" pitchFamily="50" charset="-128"/>
              <a:ea typeface="Meiryo UI" panose="020B0604030504040204" pitchFamily="50" charset="-128"/>
            </a:endParaRPr>
          </a:p>
          <a:p>
            <a:pPr marL="80550" lvl="0" defTabSz="742950">
              <a:lnSpc>
                <a:spcPts val="1400"/>
              </a:lnSpc>
              <a:defRPr/>
            </a:pPr>
            <a:r>
              <a:rPr lang="en-US" altLang="ja-JP" sz="1000" dirty="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　工程が最も早く進捗した場合の想定</a:t>
            </a:r>
            <a:endParaRPr lang="en-US" altLang="ja-JP" sz="1000" dirty="0">
              <a:latin typeface="Meiryo UI" panose="020B0604030504040204" pitchFamily="50" charset="-128"/>
              <a:ea typeface="Meiryo UI" panose="020B0604030504040204" pitchFamily="50" charset="-128"/>
            </a:endParaRPr>
          </a:p>
        </p:txBody>
      </p:sp>
      <p:sp>
        <p:nvSpPr>
          <p:cNvPr id="49" name="テキスト ボックス 48"/>
          <p:cNvSpPr txBox="1"/>
          <p:nvPr/>
        </p:nvSpPr>
        <p:spPr>
          <a:xfrm>
            <a:off x="165048" y="4995344"/>
            <a:ext cx="4427886" cy="1530000"/>
          </a:xfrm>
          <a:prstGeom prst="rect">
            <a:avLst/>
          </a:prstGeom>
          <a:solidFill>
            <a:schemeClr val="bg1"/>
          </a:solidFill>
          <a:ln w="6350">
            <a:solidFill>
              <a:schemeClr val="tx1">
                <a:lumMod val="50000"/>
                <a:lumOff val="50000"/>
              </a:schemeClr>
            </a:solidFill>
          </a:ln>
        </p:spPr>
        <p:txBody>
          <a:bodyPr wrap="square" rtlCol="0">
            <a:spAutoFit/>
          </a:bodyPr>
          <a:lstStyle/>
          <a:p>
            <a:pPr>
              <a:lnSpc>
                <a:spcPts val="12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世界遺産「百舌鳥・古市古墳群」について、「世界遺産条約」に基づく義務を果たすため、資産の保存・活用や資産の価値と魅力を発信する取組みを、大阪府、堺市、羽曳野市、藤井寺市が一体となり進め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lvl="0" indent="-171450" defTabSz="742950" fontAlgn="ctr">
              <a:lnSpc>
                <a:spcPts val="1200"/>
              </a:lnSpc>
              <a:buFont typeface="Meiryo UI" panose="020B0604030504040204" pitchFamily="50" charset="-128"/>
              <a:buChar char="○"/>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魅力発信の取組み（デジタルメディア活用事業、</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VR</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制作</a:t>
            </a:r>
            <a:r>
              <a:rPr lang="ja-JP" altLang="en-US" sz="1000">
                <a:latin typeface="Meiryo UI" panose="020B0604030504040204" pitchFamily="50" charset="-128"/>
                <a:ea typeface="Meiryo UI" panose="020B0604030504040204" pitchFamily="50" charset="-128"/>
                <a:cs typeface="Meiryo UI" panose="020B0604030504040204" pitchFamily="50" charset="-128"/>
              </a:rPr>
              <a:t>業務）等を実施</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80550" lvl="0" defTabSz="742950" fontAlgn="ctr">
              <a:lnSpc>
                <a:spcPts val="1200"/>
              </a:lnSpc>
              <a:defRPr/>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海外メディアを活用した</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PR</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記事への広告配信（サイト内、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YouTube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）等　</a:t>
            </a:r>
            <a:endParaRPr lang="en-US" altLang="ja-JP" sz="1000" strike="dblStrike" dirty="0">
              <a:latin typeface="Meiryo UI" panose="020B0604030504040204" pitchFamily="50" charset="-128"/>
              <a:ea typeface="Meiryo UI" panose="020B0604030504040204" pitchFamily="50" charset="-128"/>
              <a:cs typeface="Meiryo UI" panose="020B0604030504040204" pitchFamily="50" charset="-128"/>
            </a:endParaRPr>
          </a:p>
          <a:p>
            <a:pPr marL="396000" indent="-171450" defTabSz="742950" fontAlgn="ctr">
              <a:lnSpc>
                <a:spcPts val="1200"/>
              </a:lnSpc>
              <a:buFont typeface="Arial" panose="020B0604020202020204" pitchFamily="34" charset="0"/>
              <a:buChar char="•"/>
              <a:defRPr/>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　広告配信予定</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396000" lvl="0" indent="-171450" defTabSz="742950" fontAlgn="ctr">
              <a:lnSpc>
                <a:spcPts val="1200"/>
              </a:lnSpc>
              <a:buFont typeface="Arial" panose="020B0604020202020204" pitchFamily="34" charset="0"/>
              <a:buChar char="•"/>
              <a:defRPr/>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VR</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コンテンツ制作予定　　　　　　　　　　　　　　</a:t>
            </a:r>
            <a:endParaRPr lang="ja-JP" altLang="en-US" sz="1000" dirty="0">
              <a:latin typeface="Meiryo UI" panose="020B0604030504040204" pitchFamily="50" charset="-128"/>
              <a:ea typeface="Meiryo UI" panose="020B0604030504040204" pitchFamily="50" charset="-128"/>
            </a:endParaRPr>
          </a:p>
        </p:txBody>
      </p:sp>
      <p:sp>
        <p:nvSpPr>
          <p:cNvPr id="41" name="テキスト ボックス 40"/>
          <p:cNvSpPr txBox="1"/>
          <p:nvPr/>
        </p:nvSpPr>
        <p:spPr>
          <a:xfrm>
            <a:off x="193627" y="1146157"/>
            <a:ext cx="4406416" cy="3384000"/>
          </a:xfrm>
          <a:prstGeom prst="rect">
            <a:avLst/>
          </a:prstGeom>
          <a:noFill/>
          <a:ln w="6350">
            <a:solidFill>
              <a:schemeClr val="tx1">
                <a:lumMod val="50000"/>
                <a:lumOff val="50000"/>
              </a:schemeClr>
            </a:solidFill>
          </a:ln>
        </p:spPr>
        <p:txBody>
          <a:bodyPr wrap="square" rIns="72000" rtlCol="0" anchor="ctr" anchorCtr="0">
            <a:spAutoFit/>
          </a:bodyPr>
          <a:lstStyle/>
          <a:p>
            <a:pPr>
              <a:lnSpc>
                <a:spcPts val="14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年日本国際博覧会（大阪・関西万博）の成功に向け、地元自治体として担うべき開催準備等を推進する。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〇　会場整備・交通アクセスにおいて、円滑な開催に向け、引き続き国や</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関係機関と調整を行う。</a:t>
            </a: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〇　大阪ヘルスケアパビリオンの建築については、</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月に建物を</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完成させ、万博開幕向け、本格的な展示制作を進める。</a:t>
            </a: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運営及び行催事については、マニュアル策定を行い、警備、清掃、運営に</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関する事業者決定及びスタッフの募集・研修などに取り組む。</a:t>
            </a: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〇　府民・市民一人ひとりに向けた</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PR</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活動や万博への理解促進、来場意向度</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の向上につながる取り組みをの推進などによって、機運醸成を図る。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また、国や博覧会協会、その他関係機関とも連携し、各主体が有するツールや</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ネットワーク等を活用して府内外に向けた機運醸成を進めていく。</a:t>
            </a: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〇　多くの方に大阪・関西万博ボランティアに参加いただけるよう、募集、研修、</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活動準備等を進めていく。また、オール大阪で地元の魅力を発信するため、</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府と府内市町村が連携した自治体参加催事（（仮称）大阪ウィーク）の</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実施をめざし、準備を進めていく。</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sz="1000" dirty="0">
              <a:latin typeface="Meiryo UI" panose="020B0604030504040204" pitchFamily="50" charset="-128"/>
              <a:ea typeface="Meiryo UI" panose="020B0604030504040204" pitchFamily="50" charset="-128"/>
            </a:endParaRPr>
          </a:p>
        </p:txBody>
      </p:sp>
      <p:sp>
        <p:nvSpPr>
          <p:cNvPr id="26" name="テキスト ボックス 25">
            <a:extLst>
              <a:ext uri="{FF2B5EF4-FFF2-40B4-BE49-F238E27FC236}">
                <a16:creationId xmlns:a16="http://schemas.microsoft.com/office/drawing/2014/main" id="{1592B460-9A68-48E4-B2F9-36DEBD6F8E95}"/>
              </a:ext>
            </a:extLst>
          </p:cNvPr>
          <p:cNvSpPr txBox="1"/>
          <p:nvPr/>
        </p:nvSpPr>
        <p:spPr>
          <a:xfrm>
            <a:off x="4736976" y="1161168"/>
            <a:ext cx="4968552" cy="3780000"/>
          </a:xfrm>
          <a:prstGeom prst="rect">
            <a:avLst/>
          </a:prstGeom>
          <a:noFill/>
          <a:ln w="6350">
            <a:solidFill>
              <a:schemeClr val="tx1">
                <a:lumMod val="50000"/>
                <a:lumOff val="50000"/>
              </a:schemeClr>
            </a:solidFill>
          </a:ln>
        </p:spPr>
        <p:txBody>
          <a:bodyPr wrap="square" rtlCol="0">
            <a:noAutofit/>
          </a:bodyPr>
          <a:lstStyle/>
          <a:p>
            <a:pPr>
              <a:lnSpc>
                <a:spcPts val="12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都市の魅力向上に向けて、大阪市内の重点エリアの魅力向上、発信の各種取組を推進する。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200"/>
              </a:lnSpc>
            </a:pPr>
            <a:endParaRPr lang="en-US" altLang="ja-JP" sz="1000" dirty="0">
              <a:latin typeface="Meiryo UI" panose="020B0604030504040204" pitchFamily="50" charset="-128"/>
              <a:ea typeface="Meiryo UI" panose="020B0604030504040204" pitchFamily="50" charset="-128"/>
            </a:endParaRPr>
          </a:p>
          <a:p>
            <a:pPr lvl="0">
              <a:lnSpc>
                <a:spcPts val="1200"/>
              </a:lnSpc>
            </a:pPr>
            <a:r>
              <a:rPr lang="ja-JP" altLang="en-US" sz="1000" dirty="0">
                <a:latin typeface="Meiryo UI" panose="020B0604030504040204" pitchFamily="50" charset="-128"/>
                <a:ea typeface="Meiryo UI" panose="020B0604030504040204" pitchFamily="50" charset="-128"/>
              </a:rPr>
              <a:t>［①大阪城・大手前・森之宮地区］</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rPr>
              <a:t>　　　</a:t>
            </a:r>
            <a:r>
              <a:rPr lang="ja-JP" altLang="en-US" sz="1000" u="sng" dirty="0">
                <a:latin typeface="Meiryo UI" panose="020B0604030504040204" pitchFamily="50" charset="-128"/>
                <a:ea typeface="Meiryo UI" panose="020B0604030504040204" pitchFamily="50" charset="-128"/>
              </a:rPr>
              <a:t>豊臣石垣公開事業</a:t>
            </a:r>
            <a:r>
              <a:rPr lang="ja-JP" altLang="en-US" sz="1000" dirty="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R6</a:t>
            </a:r>
            <a:r>
              <a:rPr lang="ja-JP" altLang="en-US" sz="1000" dirty="0">
                <a:latin typeface="Meiryo UI" panose="020B0604030504040204" pitchFamily="50" charset="-128"/>
                <a:ea typeface="Meiryo UI" panose="020B0604030504040204" pitchFamily="50" charset="-128"/>
              </a:rPr>
              <a:t>年度当初予算案</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783,351</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endParaRPr>
          </a:p>
          <a:p>
            <a:pPr marL="288000">
              <a:lnSpc>
                <a:spcPts val="1200"/>
              </a:lnSpc>
            </a:pPr>
            <a:r>
              <a:rPr lang="ja-JP" altLang="en-US" sz="1000" dirty="0">
                <a:latin typeface="Meiryo UI" panose="020B0604030504040204" pitchFamily="50" charset="-128"/>
                <a:ea typeface="Meiryo UI" panose="020B0604030504040204" pitchFamily="50" charset="-128"/>
              </a:rPr>
              <a:t>　初代大坂城の石垣を掘り起こし、公開施設の整備、「特別史跡大坂城跡保存管理</a:t>
            </a:r>
            <a:endParaRPr lang="en-US" altLang="ja-JP" sz="1000" dirty="0">
              <a:latin typeface="Meiryo UI" panose="020B0604030504040204" pitchFamily="50" charset="-128"/>
              <a:ea typeface="Meiryo UI" panose="020B0604030504040204" pitchFamily="50" charset="-128"/>
            </a:endParaRPr>
          </a:p>
          <a:p>
            <a:pPr marL="288000">
              <a:lnSpc>
                <a:spcPts val="1200"/>
              </a:lnSpc>
            </a:pPr>
            <a:r>
              <a:rPr lang="ja-JP" altLang="en-US" sz="1000" dirty="0">
                <a:latin typeface="Meiryo UI" panose="020B0604030504040204" pitchFamily="50" charset="-128"/>
                <a:ea typeface="Meiryo UI" panose="020B0604030504040204" pitchFamily="50" charset="-128"/>
              </a:rPr>
              <a:t>計画」の推進、文化財の整備・活用を行う。</a:t>
            </a:r>
            <a:endParaRPr lang="en-US" altLang="ja-JP" sz="1000" dirty="0">
              <a:latin typeface="Meiryo UI" panose="020B0604030504040204" pitchFamily="50" charset="-128"/>
              <a:ea typeface="Meiryo UI" panose="020B0604030504040204" pitchFamily="50" charset="-128"/>
            </a:endParaRPr>
          </a:p>
          <a:p>
            <a:pPr marL="432000" indent="-171450">
              <a:lnSpc>
                <a:spcPts val="1200"/>
              </a:lnSpc>
              <a:buFont typeface="Meiryo UI" panose="020B0604030504040204" pitchFamily="50" charset="-128"/>
              <a:buChar char="○"/>
            </a:pPr>
            <a:r>
              <a:rPr lang="en-US" altLang="ja-JP" sz="1000" dirty="0">
                <a:latin typeface="Meiryo UI" panose="020B0604030504040204" pitchFamily="50" charset="-128"/>
                <a:ea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rPr>
              <a:t>年度：</a:t>
            </a:r>
            <a:endParaRPr lang="en-US" altLang="ja-JP" sz="1000" dirty="0">
              <a:latin typeface="Meiryo UI" panose="020B0604030504040204" pitchFamily="50" charset="-128"/>
              <a:ea typeface="Meiryo UI" panose="020B0604030504040204" pitchFamily="50" charset="-128"/>
            </a:endParaRPr>
          </a:p>
          <a:p>
            <a:pPr marL="432000">
              <a:lnSpc>
                <a:spcPts val="1200"/>
              </a:lnSpc>
            </a:pPr>
            <a:r>
              <a:rPr lang="ja-JP" altLang="en-US" sz="1000" dirty="0">
                <a:latin typeface="Meiryo UI" panose="020B0604030504040204" pitchFamily="50" charset="-128"/>
                <a:ea typeface="Meiryo UI" panose="020B0604030504040204" pitchFamily="50" charset="-128"/>
              </a:rPr>
              <a:t>施設整備工事、斜面復旧工事、施設展示製作、遺構モニタリング、</a:t>
            </a:r>
            <a:endParaRPr lang="en-US" altLang="ja-JP" sz="1000" dirty="0">
              <a:latin typeface="Meiryo UI" panose="020B0604030504040204" pitchFamily="50" charset="-128"/>
              <a:ea typeface="Meiryo UI" panose="020B0604030504040204" pitchFamily="50" charset="-128"/>
            </a:endParaRPr>
          </a:p>
          <a:p>
            <a:pPr marL="432000">
              <a:lnSpc>
                <a:spcPts val="1200"/>
              </a:lnSpc>
            </a:pPr>
            <a:r>
              <a:rPr lang="ja-JP" altLang="en-US" sz="1000" dirty="0">
                <a:latin typeface="Meiryo UI" panose="020B0604030504040204" pitchFamily="50" charset="-128"/>
                <a:ea typeface="Meiryo UI" panose="020B0604030504040204" pitchFamily="50" charset="-128"/>
              </a:rPr>
              <a:t>豊臣石垣保存公開 検討会議</a:t>
            </a:r>
            <a:endParaRPr lang="en-US" altLang="ja-JP" sz="1000" dirty="0">
              <a:latin typeface="Meiryo UI" panose="020B0604030504040204" pitchFamily="50" charset="-128"/>
              <a:ea typeface="Meiryo UI" panose="020B0604030504040204" pitchFamily="50" charset="-128"/>
            </a:endParaRPr>
          </a:p>
          <a:p>
            <a:pPr marL="432000" indent="-171450">
              <a:lnSpc>
                <a:spcPts val="1200"/>
              </a:lnSpc>
              <a:buFont typeface="Meiryo UI" panose="020B0604030504040204" pitchFamily="50" charset="-128"/>
              <a:buChar char="○"/>
            </a:pPr>
            <a:r>
              <a:rPr lang="en-US" altLang="ja-JP" sz="1000" dirty="0">
                <a:latin typeface="Meiryo UI" panose="020B0604030504040204" pitchFamily="50" charset="-128"/>
                <a:ea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rPr>
              <a:t>年春の公開施設オープンをめざす。</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rPr>
              <a:t>　　　</a:t>
            </a:r>
            <a:r>
              <a:rPr lang="ja-JP" altLang="en-US" sz="1000" u="sng" dirty="0">
                <a:latin typeface="Meiryo UI" panose="020B0604030504040204" pitchFamily="50" charset="-128"/>
                <a:ea typeface="Meiryo UI" panose="020B0604030504040204" pitchFamily="50" charset="-128"/>
              </a:rPr>
              <a:t>難波宮跡公園の整備</a:t>
            </a:r>
            <a:r>
              <a:rPr lang="ja-JP" altLang="en-US" sz="1000" dirty="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R6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157,909</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r>
              <a:rPr lang="ja-JP" altLang="en-US" sz="1000" dirty="0">
                <a:latin typeface="Meiryo UI" panose="020B0604030504040204" pitchFamily="50" charset="-128"/>
                <a:ea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endParaRPr>
          </a:p>
          <a:p>
            <a:pPr marL="288000" lvl="0">
              <a:lnSpc>
                <a:spcPts val="1300"/>
              </a:lnSpc>
            </a:pP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rPr>
              <a:t>年大阪・関西万博開催に向け、「史跡難波宮跡附法円坂遺跡整備基本計画」に示された短期計画の早期実現をめざす。</a:t>
            </a:r>
            <a:endParaRPr lang="en-US" altLang="ja-JP" sz="1000" dirty="0">
              <a:latin typeface="Meiryo UI" panose="020B0604030504040204" pitchFamily="50" charset="-128"/>
              <a:ea typeface="Meiryo UI" panose="020B0604030504040204" pitchFamily="50" charset="-128"/>
            </a:endParaRPr>
          </a:p>
          <a:p>
            <a:pPr marL="432000" lvl="0" indent="-171450">
              <a:lnSpc>
                <a:spcPts val="1300"/>
              </a:lnSpc>
              <a:buFont typeface="Meiryo UI" panose="020B0604030504040204" pitchFamily="50" charset="-128"/>
              <a:buChar char="○"/>
            </a:pPr>
            <a:r>
              <a:rPr lang="en-US" altLang="ja-JP" sz="1000" dirty="0">
                <a:latin typeface="Meiryo UI" panose="020B0604030504040204" pitchFamily="50" charset="-128"/>
                <a:ea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rPr>
              <a:t>年度   北部ブロック公園完成予定 </a:t>
            </a:r>
            <a:endParaRPr lang="en-US" altLang="ja-JP" sz="1000" dirty="0">
              <a:latin typeface="Meiryo UI" panose="020B0604030504040204" pitchFamily="50" charset="-128"/>
              <a:ea typeface="Meiryo UI" panose="020B0604030504040204" pitchFamily="50" charset="-128"/>
            </a:endParaRPr>
          </a:p>
          <a:p>
            <a:pPr>
              <a:lnSpc>
                <a:spcPts val="12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［②御堂筋地区］</a:t>
            </a:r>
            <a:endParaRPr lang="en-US" altLang="ja-JP" sz="1000" dirty="0">
              <a:latin typeface="Meiryo UI" panose="020B0604030504040204" pitchFamily="50" charset="-128"/>
              <a:ea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rPr>
              <a:t>　　　</a:t>
            </a:r>
            <a:r>
              <a:rPr lang="zh-TW" altLang="en-US" sz="1000" u="sng" dirty="0">
                <a:latin typeface="Meiryo UI" panose="020B0604030504040204" pitchFamily="50" charset="-128"/>
                <a:ea typeface="Meiryo UI" panose="020B0604030504040204" pitchFamily="50" charset="-128"/>
              </a:rPr>
              <a:t>御堂筋活性化事業</a:t>
            </a:r>
            <a:r>
              <a:rPr lang="ja-JP" altLang="en-US" sz="1000" dirty="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R6</a:t>
            </a:r>
            <a:r>
              <a:rPr lang="ja-JP" altLang="en-US" sz="1000" dirty="0">
                <a:latin typeface="Meiryo UI" panose="020B0604030504040204" pitchFamily="50" charset="-128"/>
                <a:ea typeface="Meiryo UI" panose="020B0604030504040204" pitchFamily="50" charset="-128"/>
              </a:rPr>
              <a:t>年度当初予算案</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557,000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endParaRPr>
          </a:p>
          <a:p>
            <a:pPr marL="288000">
              <a:lnSpc>
                <a:spcPts val="1200"/>
              </a:lnSpc>
            </a:pPr>
            <a:r>
              <a:rPr lang="ja-JP" altLang="en-US" sz="1000" dirty="0">
                <a:latin typeface="Meiryo UI" panose="020B0604030504040204" pitchFamily="50" charset="-128"/>
                <a:ea typeface="Meiryo UI" panose="020B0604030504040204" pitchFamily="50" charset="-128"/>
              </a:rPr>
              <a:t>　御堂筋の賑わい創出、憩いや交流など都市魅力の向上や活性化につながる取組みを</a:t>
            </a:r>
            <a:endParaRPr lang="en-US" altLang="ja-JP" sz="1000" dirty="0">
              <a:latin typeface="Meiryo UI" panose="020B0604030504040204" pitchFamily="50" charset="-128"/>
              <a:ea typeface="Meiryo UI" panose="020B0604030504040204" pitchFamily="50" charset="-128"/>
            </a:endParaRPr>
          </a:p>
          <a:p>
            <a:pPr marL="288000">
              <a:lnSpc>
                <a:spcPts val="1200"/>
              </a:lnSpc>
            </a:pPr>
            <a:r>
              <a:rPr lang="ja-JP" altLang="en-US" sz="1000" dirty="0">
                <a:latin typeface="Meiryo UI" panose="020B0604030504040204" pitchFamily="50" charset="-128"/>
                <a:ea typeface="Meiryo UI" panose="020B0604030504040204" pitchFamily="50" charset="-128"/>
              </a:rPr>
              <a:t>行う。</a:t>
            </a:r>
            <a:endParaRPr lang="en-US" altLang="zh-TW" sz="1000" dirty="0">
              <a:latin typeface="Meiryo UI" panose="020B0604030504040204" pitchFamily="50" charset="-128"/>
              <a:ea typeface="Meiryo UI" panose="020B0604030504040204" pitchFamily="50" charset="-128"/>
            </a:endParaRPr>
          </a:p>
          <a:p>
            <a:pPr marL="432000" indent="-171450">
              <a:lnSpc>
                <a:spcPts val="1200"/>
              </a:lnSpc>
              <a:buFont typeface="Meiryo UI" panose="020B0604030504040204" pitchFamily="50" charset="-128"/>
              <a:buChar char="○"/>
            </a:pPr>
            <a:r>
              <a:rPr lang="en-US" altLang="ja-JP" sz="1000" dirty="0">
                <a:latin typeface="Meiryo UI" panose="020B0604030504040204" pitchFamily="50" charset="-128"/>
                <a:ea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rPr>
              <a:t>年度　御堂筋の都市魅力向上や活性化の推進</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御堂筋の空間再編</a:t>
            </a:r>
            <a:r>
              <a:rPr lang="ja-JP" altLang="en-US" sz="1000" dirty="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R6</a:t>
            </a:r>
            <a:r>
              <a:rPr lang="ja-JP" altLang="en-US" sz="1000" dirty="0">
                <a:latin typeface="Meiryo UI" panose="020B0604030504040204" pitchFamily="50" charset="-128"/>
                <a:ea typeface="Meiryo UI" panose="020B0604030504040204" pitchFamily="50" charset="-128"/>
              </a:rPr>
              <a:t>年度当初予算案</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1,551,000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endParaRPr>
          </a:p>
          <a:p>
            <a:pPr marL="288000">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「車中心から人中心の道路空間」へと、道路空間再編（側道歩行者空間化）を行う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432000" indent="-171450">
              <a:lnSpc>
                <a:spcPts val="1200"/>
              </a:lnSpc>
              <a:buFont typeface="Meiryo UI" panose="020B0604030504040204" pitchFamily="50" charset="-128"/>
              <a:buChar char="○"/>
            </a:pPr>
            <a:r>
              <a:rPr lang="en-US" altLang="ja-JP" sz="1000" dirty="0">
                <a:latin typeface="Meiryo UI" panose="020B0604030504040204" pitchFamily="50" charset="-128"/>
                <a:ea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rPr>
              <a:t>年度　</a:t>
            </a:r>
            <a:r>
              <a:rPr lang="zh-TW" altLang="en-US" sz="1000" dirty="0">
                <a:latin typeface="Meiryo UI" panose="020B0604030504040204" pitchFamily="50" charset="-128"/>
                <a:ea typeface="Meiryo UI" panose="020B0604030504040204" pitchFamily="50" charset="-128"/>
              </a:rPr>
              <a:t>側道歩行者空間</a:t>
            </a:r>
            <a:r>
              <a:rPr lang="ja-JP" altLang="en-US" sz="1000" dirty="0">
                <a:latin typeface="Meiryo UI" panose="020B0604030504040204" pitchFamily="50" charset="-128"/>
                <a:ea typeface="Meiryo UI" panose="020B0604030504040204" pitchFamily="50" charset="-128"/>
              </a:rPr>
              <a:t>の完成予定</a:t>
            </a:r>
            <a:endParaRPr lang="en-US" altLang="ja-JP" sz="1000" dirty="0">
              <a:latin typeface="Meiryo UI" panose="020B0604030504040204" pitchFamily="50" charset="-128"/>
              <a:ea typeface="Meiryo UI" panose="020B0604030504040204" pitchFamily="50" charset="-128"/>
            </a:endParaRPr>
          </a:p>
          <a:p>
            <a:pPr marL="260550">
              <a:lnSpc>
                <a:spcPts val="12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p:cNvSpPr txBox="1"/>
          <p:nvPr/>
        </p:nvSpPr>
        <p:spPr>
          <a:xfrm>
            <a:off x="0" y="-8045"/>
            <a:ext cx="9906000" cy="400110"/>
          </a:xfrm>
          <a:prstGeom prst="rect">
            <a:avLst/>
          </a:prstGeom>
          <a:noFill/>
        </p:spPr>
        <p:txBody>
          <a:bodyPr wrap="square" rtlCol="0">
            <a:spAutoFit/>
          </a:bodyPr>
          <a:lstStyle/>
          <a:p>
            <a:r>
              <a:rPr lang="ja-JP" altLang="en-US" sz="2000" b="1" dirty="0">
                <a:latin typeface="Meiryo UI" panose="020B0604030504040204" pitchFamily="50" charset="-128"/>
                <a:ea typeface="Meiryo UI" panose="020B0604030504040204" pitchFamily="50" charset="-128"/>
              </a:rPr>
              <a:t>別添）取組み概要</a:t>
            </a:r>
            <a:endParaRPr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p:cNvSpPr txBox="1"/>
          <p:nvPr/>
        </p:nvSpPr>
        <p:spPr>
          <a:xfrm>
            <a:off x="187207" y="836288"/>
            <a:ext cx="4405727" cy="324000"/>
          </a:xfrm>
          <a:prstGeom prst="rect">
            <a:avLst/>
          </a:prstGeom>
          <a:solidFill>
            <a:schemeClr val="tx2">
              <a:lumMod val="75000"/>
            </a:schemeClr>
          </a:solidFill>
          <a:ln w="9525">
            <a:solidFill>
              <a:schemeClr val="tx1"/>
            </a:solidFill>
          </a:ln>
        </p:spPr>
        <p:txBody>
          <a:bodyPr wrap="square" rtlCol="0" anchor="ctr" anchorCtr="0">
            <a:spAutoFit/>
          </a:bodyPr>
          <a:lstStyle/>
          <a:p>
            <a:r>
              <a:rPr lang="en-US" altLang="zh-TW"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2025</a:t>
            </a:r>
            <a:r>
              <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年日本国際博覧会</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の</a:t>
            </a:r>
            <a:r>
              <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推進</a:t>
            </a:r>
            <a:r>
              <a:rPr lang="zh-TW"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R6</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年度当初予算案</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65,457,983</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lang="zh-TW" altLang="en-US" sz="7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p:cNvSpPr txBox="1"/>
          <p:nvPr/>
        </p:nvSpPr>
        <p:spPr>
          <a:xfrm>
            <a:off x="4730162" y="5056205"/>
            <a:ext cx="4982179" cy="324000"/>
          </a:xfrm>
          <a:prstGeom prst="rect">
            <a:avLst/>
          </a:prstGeom>
          <a:solidFill>
            <a:schemeClr val="tx2">
              <a:lumMod val="75000"/>
            </a:schemeClr>
          </a:solidFill>
          <a:ln w="9525">
            <a:solidFill>
              <a:schemeClr val="tx1"/>
            </a:solidFill>
          </a:ln>
        </p:spPr>
        <p:txBody>
          <a:bodyPr wrap="square" rtlCol="0" anchor="ctr" anchorCtr="0">
            <a:spAutoFit/>
          </a:bodyPr>
          <a:lstStyle/>
          <a:p>
            <a:pPr>
              <a:lnSpc>
                <a:spcPts val="1200"/>
              </a:lnSpc>
            </a:pPr>
            <a:r>
              <a:rPr lang="en-US" altLang="ja-JP"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IR</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の推進</a:t>
            </a: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R6</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年度当初予算案</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109,940</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p>
        </p:txBody>
      </p:sp>
      <p:sp>
        <p:nvSpPr>
          <p:cNvPr id="36" name="テキスト ボックス 35"/>
          <p:cNvSpPr txBox="1"/>
          <p:nvPr/>
        </p:nvSpPr>
        <p:spPr>
          <a:xfrm>
            <a:off x="0" y="464400"/>
            <a:ext cx="4873532" cy="369332"/>
          </a:xfrm>
          <a:prstGeom prst="rect">
            <a:avLst/>
          </a:prstGeom>
          <a:noFill/>
          <a:ln>
            <a:noFill/>
          </a:ln>
          <a:effectLst>
            <a:glow rad="139700">
              <a:schemeClr val="accent1">
                <a:satMod val="175000"/>
                <a:alpha val="40000"/>
              </a:schemeClr>
            </a:glow>
          </a:effectLst>
        </p:spPr>
        <p:txBody>
          <a:bodyPr wrap="square" rtlCol="0">
            <a:spAutoFit/>
          </a:bodyPr>
          <a:lstStyle/>
          <a:p>
            <a:r>
              <a:rPr lang="ja-JP" altLang="en-US" sz="1800" b="1" dirty="0">
                <a:ln w="0">
                  <a:noFill/>
                </a:ln>
                <a:uFill>
                  <a:solidFill>
                    <a:schemeClr val="accent2"/>
                  </a:solidFill>
                </a:uFill>
                <a:latin typeface="Meiryo UI" panose="020B0604030504040204" pitchFamily="50" charset="-128"/>
                <a:ea typeface="Meiryo UI" panose="020B0604030504040204" pitchFamily="50" charset="-128"/>
              </a:rPr>
              <a:t>■世界第一級の文化・観光拠点の進化・発信</a:t>
            </a:r>
          </a:p>
        </p:txBody>
      </p:sp>
      <p:grpSp>
        <p:nvGrpSpPr>
          <p:cNvPr id="28" name="グループ化 27"/>
          <p:cNvGrpSpPr/>
          <p:nvPr/>
        </p:nvGrpSpPr>
        <p:grpSpPr>
          <a:xfrm>
            <a:off x="9922" y="332656"/>
            <a:ext cx="9896078" cy="144999"/>
            <a:chOff x="-15635" y="542925"/>
            <a:chExt cx="9167650" cy="90480"/>
          </a:xfrm>
        </p:grpSpPr>
        <p:cxnSp>
          <p:nvCxnSpPr>
            <p:cNvPr id="29" name="直線コネクタ 28"/>
            <p:cNvCxnSpPr/>
            <p:nvPr/>
          </p:nvCxnSpPr>
          <p:spPr>
            <a:xfrm>
              <a:off x="-8015" y="542925"/>
              <a:ext cx="9160030" cy="9525"/>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8015" y="566727"/>
              <a:ext cx="9160030" cy="9525"/>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15635" y="595307"/>
              <a:ext cx="9160030" cy="952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a:off x="-8015" y="623880"/>
              <a:ext cx="9160030" cy="9525"/>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27" name="テキスト ボックス 26">
            <a:extLst>
              <a:ext uri="{FF2B5EF4-FFF2-40B4-BE49-F238E27FC236}">
                <a16:creationId xmlns:a16="http://schemas.microsoft.com/office/drawing/2014/main" id="{3E4B5F16-6E24-465C-89B6-7B7C59B49006}"/>
              </a:ext>
            </a:extLst>
          </p:cNvPr>
          <p:cNvSpPr txBox="1"/>
          <p:nvPr/>
        </p:nvSpPr>
        <p:spPr>
          <a:xfrm>
            <a:off x="4736976" y="836288"/>
            <a:ext cx="4968552" cy="324000"/>
          </a:xfrm>
          <a:prstGeom prst="rect">
            <a:avLst/>
          </a:prstGeom>
          <a:solidFill>
            <a:schemeClr val="tx2">
              <a:lumMod val="75000"/>
            </a:schemeClr>
          </a:solidFill>
          <a:ln w="9525">
            <a:solidFill>
              <a:srgbClr val="002060"/>
            </a:solidFill>
          </a:ln>
        </p:spPr>
        <p:txBody>
          <a:bodyPr wrap="square" rtlCol="0" anchor="ctr" anchorCtr="0">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大阪市内の重点エリアの魅力向上　</a:t>
            </a:r>
          </a:p>
        </p:txBody>
      </p:sp>
      <p:grpSp>
        <p:nvGrpSpPr>
          <p:cNvPr id="24" name="グループ化 23"/>
          <p:cNvGrpSpPr/>
          <p:nvPr/>
        </p:nvGrpSpPr>
        <p:grpSpPr>
          <a:xfrm>
            <a:off x="2036808" y="866267"/>
            <a:ext cx="792000" cy="216000"/>
            <a:chOff x="-1807864" y="2317564"/>
            <a:chExt cx="792000" cy="216000"/>
          </a:xfrm>
        </p:grpSpPr>
        <p:sp>
          <p:nvSpPr>
            <p:cNvPr id="25" name="楕円 24"/>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33" name="楕円 32"/>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sp>
        <p:nvSpPr>
          <p:cNvPr id="5" name="スライド番号プレースホルダー 4"/>
          <p:cNvSpPr>
            <a:spLocks noGrp="1"/>
          </p:cNvSpPr>
          <p:nvPr>
            <p:ph type="sldNum" sz="quarter" idx="12"/>
          </p:nvPr>
        </p:nvSpPr>
        <p:spPr>
          <a:xfrm>
            <a:off x="7594600" y="6474488"/>
            <a:ext cx="2311400" cy="365125"/>
          </a:xfrm>
        </p:spPr>
        <p:txBody>
          <a:bodyPr/>
          <a:lstStyle/>
          <a:p>
            <a:fld id="{1765F155-2CE9-4D92-ACFE-7182E7668ACC}" type="slidenum">
              <a:rPr kumimoji="1" lang="ja-JP" altLang="en-US" smtClean="0"/>
              <a:t>2</a:t>
            </a:fld>
            <a:endParaRPr kumimoji="1" lang="ja-JP" altLang="en-US" dirty="0"/>
          </a:p>
        </p:txBody>
      </p:sp>
      <p:sp>
        <p:nvSpPr>
          <p:cNvPr id="50" name="テキスト ボックス 49"/>
          <p:cNvSpPr txBox="1"/>
          <p:nvPr/>
        </p:nvSpPr>
        <p:spPr>
          <a:xfrm>
            <a:off x="165048" y="4617175"/>
            <a:ext cx="4427886" cy="396000"/>
          </a:xfrm>
          <a:prstGeom prst="rect">
            <a:avLst/>
          </a:prstGeom>
          <a:solidFill>
            <a:schemeClr val="tx2">
              <a:lumMod val="75000"/>
            </a:schemeClr>
          </a:solidFill>
          <a:ln w="9525">
            <a:solidFill>
              <a:srgbClr val="002060"/>
            </a:solidFill>
          </a:ln>
        </p:spPr>
        <p:txBody>
          <a:bodyPr wrap="square" rtlCol="0" anchor="t" anchorCtr="0">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世界遺産百舌鳥・古市古墳群の保存活用</a:t>
            </a: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R6</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年度当初予算案</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zh-CN" sz="7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35,620 </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p>
        </p:txBody>
      </p:sp>
      <p:sp>
        <p:nvSpPr>
          <p:cNvPr id="51" name="楕円 50"/>
          <p:cNvSpPr/>
          <p:nvPr/>
        </p:nvSpPr>
        <p:spPr>
          <a:xfrm>
            <a:off x="2774768" y="4653136"/>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grpSp>
        <p:nvGrpSpPr>
          <p:cNvPr id="42" name="グループ化 41"/>
          <p:cNvGrpSpPr/>
          <p:nvPr/>
        </p:nvGrpSpPr>
        <p:grpSpPr>
          <a:xfrm>
            <a:off x="5241032" y="5088981"/>
            <a:ext cx="792000" cy="216000"/>
            <a:chOff x="-1807864" y="2317564"/>
            <a:chExt cx="792000" cy="216000"/>
          </a:xfrm>
        </p:grpSpPr>
        <p:sp>
          <p:nvSpPr>
            <p:cNvPr id="43" name="楕円 42"/>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44" name="楕円 43"/>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grpSp>
        <p:nvGrpSpPr>
          <p:cNvPr id="45" name="グループ化 44"/>
          <p:cNvGrpSpPr/>
          <p:nvPr/>
        </p:nvGrpSpPr>
        <p:grpSpPr>
          <a:xfrm>
            <a:off x="6681192" y="866555"/>
            <a:ext cx="792000" cy="216000"/>
            <a:chOff x="-1807864" y="2317564"/>
            <a:chExt cx="792000" cy="216000"/>
          </a:xfrm>
        </p:grpSpPr>
        <p:sp>
          <p:nvSpPr>
            <p:cNvPr id="46" name="楕円 45"/>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47" name="楕円 46"/>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sp>
        <p:nvSpPr>
          <p:cNvPr id="34" name="正方形/長方形 33">
            <a:extLst>
              <a:ext uri="{FF2B5EF4-FFF2-40B4-BE49-F238E27FC236}">
                <a16:creationId xmlns:a16="http://schemas.microsoft.com/office/drawing/2014/main" id="{7278EA0F-9ECF-44A1-AF4F-4BA9152EB68B}"/>
              </a:ext>
            </a:extLst>
          </p:cNvPr>
          <p:cNvSpPr/>
          <p:nvPr/>
        </p:nvSpPr>
        <p:spPr>
          <a:xfrm>
            <a:off x="3800872" y="4809788"/>
            <a:ext cx="702015" cy="16235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Meiryo UI" panose="020B0604030504040204" pitchFamily="50" charset="-128"/>
                <a:ea typeface="Meiryo UI" panose="020B0604030504040204" pitchFamily="50" charset="-128"/>
              </a:rPr>
              <a:t>一部新規</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532017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テキスト ボックス 23">
            <a:extLst>
              <a:ext uri="{FF2B5EF4-FFF2-40B4-BE49-F238E27FC236}">
                <a16:creationId xmlns:a16="http://schemas.microsoft.com/office/drawing/2014/main" id="{31E3930B-2D69-46C7-855F-593F41DA25F5}"/>
              </a:ext>
            </a:extLst>
          </p:cNvPr>
          <p:cNvSpPr txBox="1"/>
          <p:nvPr/>
        </p:nvSpPr>
        <p:spPr>
          <a:xfrm>
            <a:off x="5102622" y="5139769"/>
            <a:ext cx="4734000" cy="1169551"/>
          </a:xfrm>
          <a:prstGeom prst="rect">
            <a:avLst/>
          </a:prstGeom>
          <a:noFill/>
          <a:ln w="6350">
            <a:solidFill>
              <a:schemeClr val="tx1">
                <a:lumMod val="50000"/>
                <a:lumOff val="50000"/>
              </a:schemeClr>
            </a:solidFill>
          </a:ln>
        </p:spPr>
        <p:txBody>
          <a:bodyPr wrap="square" rtlCol="0">
            <a:spAutoFit/>
          </a:bodyPr>
          <a:lstStyle/>
          <a:p>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大阪城、</a:t>
            </a:r>
            <a:r>
              <a:rPr lang="zh-TW" altLang="en-US" sz="1000" dirty="0">
                <a:latin typeface="Meiryo UI" panose="020B0604030504040204" pitchFamily="50" charset="-128"/>
                <a:ea typeface="Meiryo UI" panose="020B0604030504040204" pitchFamily="50" charset="-128"/>
                <a:cs typeface="Meiryo UI" panose="020B0604030504040204" pitchFamily="50" charset="-128"/>
              </a:rPr>
              <a:t>史跡難波宮跡</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について、</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AR</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技術等のデジタル技術を活用した魅力発信等を</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行うことにより、誰もが文化財等に親しめる機会を創出し来訪者を増加させるとともに、</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地域活性化、にぎわい創出を図る。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　</a:t>
            </a:r>
            <a:r>
              <a:rPr lang="en-US" altLang="ja-JP" sz="1000" dirty="0">
                <a:latin typeface="Meiryo UI" panose="020B0604030504040204" pitchFamily="50" charset="-128"/>
                <a:ea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rPr>
              <a:t>年度　デジタルコンテンツの制作</a:t>
            </a:r>
            <a:endParaRPr lang="en-US" altLang="ja-JP" sz="1000" dirty="0">
              <a:latin typeface="Meiryo UI" panose="020B0604030504040204" pitchFamily="50" charset="-128"/>
              <a:ea typeface="Meiryo UI" panose="020B0604030504040204" pitchFamily="50" charset="-128"/>
            </a:endParaRPr>
          </a:p>
          <a:p>
            <a:endParaRPr lang="en-US" altLang="ja-JP" sz="1000" dirty="0">
              <a:latin typeface="Meiryo UI" panose="020B0604030504040204" pitchFamily="50" charset="-128"/>
              <a:ea typeface="Meiryo UI" panose="020B0604030504040204" pitchFamily="50" charset="-128"/>
            </a:endParaRPr>
          </a:p>
        </p:txBody>
      </p:sp>
      <p:sp>
        <p:nvSpPr>
          <p:cNvPr id="44" name="テキスト ボックス 43">
            <a:extLst>
              <a:ext uri="{FF2B5EF4-FFF2-40B4-BE49-F238E27FC236}">
                <a16:creationId xmlns:a16="http://schemas.microsoft.com/office/drawing/2014/main" id="{E1BB62A3-6A77-4575-9AF3-B09464911AC2}"/>
              </a:ext>
            </a:extLst>
          </p:cNvPr>
          <p:cNvSpPr txBox="1"/>
          <p:nvPr/>
        </p:nvSpPr>
        <p:spPr>
          <a:xfrm>
            <a:off x="5102622" y="1188016"/>
            <a:ext cx="4735431" cy="1376888"/>
          </a:xfrm>
          <a:prstGeom prst="rect">
            <a:avLst/>
          </a:prstGeom>
          <a:solidFill>
            <a:schemeClr val="bg1"/>
          </a:solidFill>
          <a:ln w="6350">
            <a:solidFill>
              <a:schemeClr val="tx1">
                <a:lumMod val="50000"/>
                <a:lumOff val="50000"/>
              </a:schemeClr>
            </a:solidFill>
          </a:ln>
        </p:spPr>
        <p:txBody>
          <a:bodyPr wrap="square" rtlCol="0">
            <a:noAutofit/>
          </a:bodyPr>
          <a:lstStyle/>
          <a:p>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大規模アリーナを中核とした大阪・関西を代表する新たなスポーツ・文化の拠点づくりを</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推進するため、世界最先端の機能を有するアリーナと、アリーナを中核とした周辺施設が</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相乗効果を発揮し、大阪・関西、ひいては西日本の成長、発展の起爆剤となるよう取組む。</a:t>
            </a:r>
            <a:endParaRPr lang="en-US" altLang="ja-JP" sz="1000" dirty="0">
              <a:latin typeface="Meiryo UI" panose="020B0604030504040204" pitchFamily="50" charset="-128"/>
              <a:ea typeface="Meiryo UI" panose="020B0604030504040204" pitchFamily="50" charset="-128"/>
            </a:endParaRPr>
          </a:p>
          <a:p>
            <a:pPr marL="252000" lvl="0" indent="-171450" defTabSz="742950" fontAlgn="ctr">
              <a:buFont typeface="Meiryo UI" panose="020B0604030504040204" pitchFamily="50" charset="-128"/>
              <a:buChar char="○"/>
              <a:defRPr/>
            </a:pPr>
            <a:r>
              <a:rPr lang="en-US" altLang="ja-JP" sz="1000" dirty="0">
                <a:latin typeface="Meiryo UI" panose="020B0604030504040204" pitchFamily="50" charset="-128"/>
                <a:ea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rPr>
              <a:t>年度　環境アセスメント継続実施</a:t>
            </a:r>
            <a:endParaRPr lang="en-US" altLang="ja-JP" sz="1000" dirty="0">
              <a:latin typeface="Meiryo UI" panose="020B0604030504040204" pitchFamily="50" charset="-128"/>
              <a:ea typeface="Meiryo UI" panose="020B0604030504040204" pitchFamily="50" charset="-128"/>
            </a:endParaRPr>
          </a:p>
          <a:p>
            <a:pPr marL="252000" lvl="0" indent="-171450" defTabSz="742950" fontAlgn="ctr">
              <a:buFont typeface="Meiryo UI" panose="020B0604030504040204" pitchFamily="50" charset="-128"/>
              <a:buChar char="○"/>
              <a:defRPr/>
            </a:pPr>
            <a:r>
              <a:rPr lang="en-US" altLang="ja-JP" sz="1000" dirty="0">
                <a:latin typeface="Meiryo UI" panose="020B0604030504040204" pitchFamily="50" charset="-128"/>
                <a:ea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rPr>
              <a:t>年度　アリーナ等建設工事着工</a:t>
            </a:r>
            <a:endParaRPr lang="en-US" altLang="ja-JP" sz="1000" dirty="0">
              <a:latin typeface="Meiryo UI" panose="020B0604030504040204" pitchFamily="50" charset="-128"/>
              <a:ea typeface="Meiryo UI" panose="020B0604030504040204" pitchFamily="50" charset="-128"/>
            </a:endParaRPr>
          </a:p>
          <a:p>
            <a:pPr marL="252000" lvl="0" indent="-171450" defTabSz="742950" fontAlgn="ctr">
              <a:buFont typeface="Meiryo UI" panose="020B0604030504040204" pitchFamily="50" charset="-128"/>
              <a:buChar char="○"/>
              <a:defRPr/>
            </a:pPr>
            <a:r>
              <a:rPr lang="en-US" altLang="ja-JP" sz="1000" dirty="0">
                <a:latin typeface="Meiryo UI" panose="020B0604030504040204" pitchFamily="50" charset="-128"/>
                <a:ea typeface="Meiryo UI" panose="020B0604030504040204" pitchFamily="50" charset="-128"/>
              </a:rPr>
              <a:t>2028</a:t>
            </a:r>
            <a:r>
              <a:rPr lang="ja-JP" altLang="en-US" sz="1000" dirty="0">
                <a:latin typeface="Meiryo UI" panose="020B0604030504040204" pitchFamily="50" charset="-128"/>
                <a:ea typeface="Meiryo UI" panose="020B0604030504040204" pitchFamily="50" charset="-128"/>
              </a:rPr>
              <a:t>年度　第</a:t>
            </a:r>
            <a:r>
              <a:rPr lang="en-US" altLang="ja-JP" sz="1000" dirty="0">
                <a:latin typeface="Meiryo UI" panose="020B0604030504040204" pitchFamily="50" charset="-128"/>
                <a:ea typeface="Meiryo UI" panose="020B0604030504040204" pitchFamily="50" charset="-128"/>
              </a:rPr>
              <a:t>Ⅰ</a:t>
            </a:r>
            <a:r>
              <a:rPr lang="ja-JP" altLang="en-US" sz="1000" dirty="0">
                <a:latin typeface="Meiryo UI" panose="020B0604030504040204" pitchFamily="50" charset="-128"/>
                <a:ea typeface="Meiryo UI" panose="020B0604030504040204" pitchFamily="50" charset="-128"/>
              </a:rPr>
              <a:t>期（アリーナ等）開業</a:t>
            </a:r>
            <a:endParaRPr lang="en-US" altLang="ja-JP" sz="1000" dirty="0">
              <a:latin typeface="Meiryo UI" panose="020B0604030504040204" pitchFamily="50" charset="-128"/>
              <a:ea typeface="Meiryo UI" panose="020B0604030504040204" pitchFamily="50" charset="-128"/>
            </a:endParaRPr>
          </a:p>
          <a:p>
            <a:pPr marL="252000" lvl="0" indent="-171450" defTabSz="742950" fontAlgn="ctr">
              <a:buFont typeface="Meiryo UI" panose="020B0604030504040204" pitchFamily="50" charset="-128"/>
              <a:buChar char="○"/>
              <a:defRPr/>
            </a:pPr>
            <a:r>
              <a:rPr lang="en-US" altLang="ja-JP" sz="1000" dirty="0">
                <a:latin typeface="Meiryo UI" panose="020B0604030504040204" pitchFamily="50" charset="-128"/>
                <a:ea typeface="Meiryo UI" panose="020B0604030504040204" pitchFamily="50" charset="-128"/>
              </a:rPr>
              <a:t>2036</a:t>
            </a:r>
            <a:r>
              <a:rPr lang="ja-JP" altLang="en-US" sz="1000" dirty="0">
                <a:latin typeface="Meiryo UI" panose="020B0604030504040204" pitchFamily="50" charset="-128"/>
                <a:ea typeface="Meiryo UI" panose="020B0604030504040204" pitchFamily="50" charset="-128"/>
              </a:rPr>
              <a:t>年度　全施設開業</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ja-JP" altLang="en-US" sz="1000" dirty="0">
              <a:latin typeface="Meiryo UI" panose="020B0604030504040204" pitchFamily="50" charset="-128"/>
              <a:ea typeface="Meiryo UI" panose="020B0604030504040204" pitchFamily="50" charset="-128"/>
            </a:endParaRPr>
          </a:p>
        </p:txBody>
      </p:sp>
      <p:sp>
        <p:nvSpPr>
          <p:cNvPr id="64" name="テキスト ボックス 63"/>
          <p:cNvSpPr txBox="1"/>
          <p:nvPr/>
        </p:nvSpPr>
        <p:spPr>
          <a:xfrm>
            <a:off x="72000" y="1188015"/>
            <a:ext cx="4881000" cy="5148000"/>
          </a:xfrm>
          <a:prstGeom prst="rect">
            <a:avLst/>
          </a:prstGeom>
          <a:solidFill>
            <a:schemeClr val="bg1"/>
          </a:solidFill>
          <a:ln w="6350">
            <a:solidFill>
              <a:schemeClr val="tx1">
                <a:lumMod val="50000"/>
                <a:lumOff val="50000"/>
              </a:schemeClr>
            </a:solidFill>
          </a:ln>
        </p:spPr>
        <p:txBody>
          <a:bodyPr wrap="square" rtlCol="0">
            <a:noAutofit/>
          </a:bodyPr>
          <a:lstStyle/>
          <a:p>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① 水都大阪コンソーシアム事業</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67,450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「水と光の首都大阪」の実現に向けて、</a:t>
            </a:r>
            <a:r>
              <a:rPr lang="ja-JP" altLang="en-US" sz="1000" dirty="0">
                <a:latin typeface="Meiryo UI" panose="020B0604030504040204" pitchFamily="50" charset="-128"/>
                <a:ea typeface="Meiryo UI" panose="020B0604030504040204" pitchFamily="50" charset="-128"/>
              </a:rPr>
              <a:t> 府・市・経済界等による</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公民共通のプラットフォームである「水都大阪コンソーシアム」において、万博インパクトを活用し、水辺のにぎわい創出や舟運の活性化に取り組む。</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　・万博を契機に新たな船着場の活用等による乗船機会の創出</a:t>
            </a: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・水都大阪のブランディングと情報発信の強化</a:t>
            </a: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・万博、さらにその先を見据えた水辺のステークホルダーとの連携強化</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a:p>
            <a:endParaRPr lang="en-US" altLang="ja-JP" sz="1000" dirty="0">
              <a:latin typeface="Meiryo UI" panose="020B0604030504040204" pitchFamily="50" charset="-128"/>
              <a:ea typeface="Meiryo UI" panose="020B0604030504040204" pitchFamily="50" charset="-128"/>
            </a:endParaRPr>
          </a:p>
          <a:p>
            <a:r>
              <a:rPr lang="ja-JP" altLang="en-US" sz="1000" u="sng" dirty="0">
                <a:latin typeface="Meiryo UI" panose="020B0604030504040204" pitchFamily="50" charset="-128"/>
                <a:ea typeface="Meiryo UI" panose="020B0604030504040204" pitchFamily="50" charset="-128"/>
              </a:rPr>
              <a:t>②水辺の魅力空間づくり</a:t>
            </a:r>
            <a:r>
              <a:rPr lang="ja-JP" altLang="en-US" sz="1000" dirty="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R6</a:t>
            </a:r>
            <a:r>
              <a:rPr lang="ja-JP" altLang="en-US" sz="1000" dirty="0">
                <a:latin typeface="Meiryo UI" panose="020B0604030504040204" pitchFamily="50" charset="-128"/>
                <a:ea typeface="Meiryo UI" panose="020B0604030504040204" pitchFamily="50" charset="-128"/>
              </a:rPr>
              <a:t>年度当初予算案</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 1,597,369</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u="sng"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舟運をはじめ水辺も楽しめる観光メニューが集結するターミナルの整備、水辺魅力の向上や、舟運活性化に資する空間・景観整備を行う。</a:t>
            </a:r>
            <a:endParaRPr lang="en-US" altLang="ja-JP" sz="10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a:p>
            <a:pPr marL="252000" indent="-171450">
              <a:buFont typeface="Meiryo UI" panose="020B0604030504040204" pitchFamily="50" charset="-128"/>
              <a:buChar char="○"/>
            </a:pPr>
            <a:r>
              <a:rPr lang="ja-JP" altLang="en-US" sz="1000" dirty="0">
                <a:latin typeface="Meiryo UI" panose="020B0604030504040204" pitchFamily="50" charset="-128"/>
                <a:ea typeface="Meiryo UI" panose="020B0604030504040204" pitchFamily="50" charset="-128"/>
              </a:rPr>
              <a:t>水辺の魅力向上に向けた基盤整備</a:t>
            </a:r>
            <a:endParaRPr lang="en-US" altLang="ja-JP" sz="1000" strike="dblStrike" dirty="0">
              <a:latin typeface="Meiryo UI" panose="020B0604030504040204" pitchFamily="50" charset="-128"/>
              <a:ea typeface="Meiryo UI" panose="020B0604030504040204" pitchFamily="50" charset="-128"/>
            </a:endParaRPr>
          </a:p>
          <a:p>
            <a:pPr marL="288000"/>
            <a:r>
              <a:rPr lang="ja-JP" altLang="en-US" sz="1000" dirty="0">
                <a:latin typeface="Meiryo UI" panose="020B0604030504040204" pitchFamily="50" charset="-128"/>
                <a:ea typeface="Meiryo UI" panose="020B0604030504040204" pitchFamily="50" charset="-128"/>
              </a:rPr>
              <a:t>　海と川の結節点にある中之島</a:t>
            </a:r>
            <a:r>
              <a:rPr lang="en-US" altLang="ja-JP" sz="1000" dirty="0">
                <a:latin typeface="Meiryo UI" panose="020B0604030504040204" pitchFamily="50" charset="-128"/>
                <a:ea typeface="Meiryo UI" panose="020B0604030504040204" pitchFamily="50" charset="-128"/>
              </a:rPr>
              <a:t>GATE</a:t>
            </a:r>
            <a:r>
              <a:rPr lang="ja-JP" altLang="en-US" sz="1000" dirty="0">
                <a:latin typeface="Meiryo UI" panose="020B0604030504040204" pitchFamily="50" charset="-128"/>
                <a:ea typeface="Meiryo UI" panose="020B0604030504040204" pitchFamily="50" charset="-128"/>
              </a:rPr>
              <a:t>ターミナルの整備において、水の回廊の新たなにぎわい拠点として、民間事業者によるにぎわい施設や船着場の整備工事を進める。　　　　 </a:t>
            </a:r>
            <a:r>
              <a:rPr lang="en-US" altLang="ja-JP" sz="1000" dirty="0">
                <a:latin typeface="Meiryo UI" panose="020B0604030504040204" pitchFamily="50" charset="-128"/>
                <a:ea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rPr>
              <a:t>年度　船着場の整備（</a:t>
            </a:r>
            <a:r>
              <a:rPr lang="en-US" altLang="ja-JP" sz="1000" dirty="0">
                <a:latin typeface="Meiryo UI" panose="020B0604030504040204" pitchFamily="50" charset="-128"/>
                <a:ea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rPr>
              <a:t>～）</a:t>
            </a:r>
            <a:endParaRPr lang="en-US" altLang="ja-JP" sz="1000" strike="dblStrike"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rPr>
              <a:t>年度　船着場の開業予定</a:t>
            </a:r>
          </a:p>
          <a:p>
            <a:endParaRPr lang="en-US" altLang="ja-JP" sz="1000" dirty="0">
              <a:latin typeface="Meiryo UI" panose="020B0604030504040204" pitchFamily="50" charset="-128"/>
              <a:ea typeface="Meiryo UI" panose="020B0604030504040204" pitchFamily="50" charset="-128"/>
            </a:endParaRPr>
          </a:p>
          <a:p>
            <a:pPr marL="252000" indent="-171450">
              <a:buFont typeface="Meiryo UI" panose="020B0604030504040204" pitchFamily="50" charset="-128"/>
              <a:buChar char="○"/>
            </a:pPr>
            <a:r>
              <a:rPr lang="ja-JP" altLang="en-US" sz="1000" dirty="0">
                <a:latin typeface="Meiryo UI" panose="020B0604030504040204" pitchFamily="50" charset="-128"/>
                <a:ea typeface="Meiryo UI" panose="020B0604030504040204" pitchFamily="50" charset="-128"/>
              </a:rPr>
              <a:t>新たな舟運ルートの発掘・創出</a:t>
            </a:r>
            <a:endParaRPr lang="en-US" altLang="ja-JP" sz="1000" dirty="0">
              <a:latin typeface="Meiryo UI" panose="020B0604030504040204" pitchFamily="50" charset="-128"/>
              <a:ea typeface="Meiryo UI" panose="020B0604030504040204" pitchFamily="50" charset="-128"/>
            </a:endParaRPr>
          </a:p>
          <a:p>
            <a:pPr marL="288000"/>
            <a:r>
              <a:rPr lang="ja-JP" altLang="en-US" sz="1000" dirty="0">
                <a:latin typeface="Meiryo UI" panose="020B0604030504040204" pitchFamily="50" charset="-128"/>
                <a:ea typeface="Meiryo UI" panose="020B0604030504040204" pitchFamily="50" charset="-128"/>
              </a:rPr>
              <a:t>　兵庫・大阪間の新たな舟運ルートの発掘、創出により万博会場と観光地等を結ぶ</a:t>
            </a:r>
            <a:endParaRPr lang="en-US" altLang="ja-JP" sz="1000" dirty="0">
              <a:latin typeface="Meiryo UI" panose="020B0604030504040204" pitchFamily="50" charset="-128"/>
              <a:ea typeface="Meiryo UI" panose="020B0604030504040204" pitchFamily="50" charset="-128"/>
            </a:endParaRPr>
          </a:p>
          <a:p>
            <a:pPr marL="288000"/>
            <a:r>
              <a:rPr lang="ja-JP" altLang="en-US" sz="1000" dirty="0">
                <a:latin typeface="Meiryo UI" panose="020B0604030504040204" pitchFamily="50" charset="-128"/>
                <a:ea typeface="Meiryo UI" panose="020B0604030504040204" pitchFamily="50" charset="-128"/>
              </a:rPr>
              <a:t>水上交通ネットワークを構築し、来訪者の周遊・滞在を促進する。</a:t>
            </a:r>
            <a:endParaRPr lang="en-US" altLang="ja-JP" sz="10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rPr>
              <a:t>年度　メディア等へのファムトリップやツアーの魅力を伝える</a:t>
            </a:r>
            <a:r>
              <a:rPr lang="en-US" altLang="ja-JP" sz="1000" dirty="0">
                <a:latin typeface="Meiryo UI" panose="020B0604030504040204" pitchFamily="50" charset="-128"/>
                <a:ea typeface="Meiryo UI" panose="020B0604030504040204" pitchFamily="50" charset="-128"/>
              </a:rPr>
              <a:t>PR</a:t>
            </a:r>
            <a:r>
              <a:rPr lang="ja-JP" altLang="en-US" sz="1000" dirty="0">
                <a:latin typeface="Meiryo UI" panose="020B0604030504040204" pitchFamily="50" charset="-128"/>
                <a:ea typeface="Meiryo UI" panose="020B0604030504040204" pitchFamily="50" charset="-128"/>
              </a:rPr>
              <a:t>動画の制作、発信</a:t>
            </a:r>
            <a:endParaRPr lang="en-US" altLang="ja-JP" sz="1000" dirty="0">
              <a:latin typeface="Meiryo UI" panose="020B0604030504040204" pitchFamily="50" charset="-128"/>
              <a:ea typeface="Meiryo UI" panose="020B0604030504040204" pitchFamily="50" charset="-128"/>
            </a:endParaRPr>
          </a:p>
          <a:p>
            <a:endParaRPr lang="en-US" altLang="ja-JP" sz="1000" dirty="0">
              <a:latin typeface="Meiryo UI" panose="020B0604030504040204" pitchFamily="50" charset="-128"/>
              <a:ea typeface="Meiryo UI" panose="020B0604030504040204" pitchFamily="50" charset="-128"/>
            </a:endParaRPr>
          </a:p>
          <a:p>
            <a:pPr marL="252000" indent="-171450">
              <a:buFont typeface="Meiryo UI" panose="020B0604030504040204" pitchFamily="50" charset="-128"/>
              <a:buChar char="○"/>
            </a:pPr>
            <a:r>
              <a:rPr lang="ja-JP" altLang="en-US" sz="1000" dirty="0">
                <a:latin typeface="Meiryo UI" panose="020B0604030504040204" pitchFamily="50" charset="-128"/>
                <a:ea typeface="Meiryo UI" panose="020B0604030504040204" pitchFamily="50" charset="-128"/>
              </a:rPr>
              <a:t>東横堀川の水辺空間利用の促進（本町橋～農人橋間（右岸側） ）</a:t>
            </a:r>
            <a:endParaRPr lang="en-US" altLang="ja-JP" sz="10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rPr>
              <a:t>年度　工事・完成予定（</a:t>
            </a:r>
            <a:r>
              <a:rPr lang="en-US" altLang="ja-JP" sz="1000" dirty="0">
                <a:latin typeface="Meiryo UI" panose="020B0604030504040204" pitchFamily="50" charset="-128"/>
                <a:ea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rPr>
              <a:t>～）</a:t>
            </a:r>
          </a:p>
          <a:p>
            <a:endParaRPr lang="en-US" altLang="ja-JP" sz="1000" dirty="0">
              <a:latin typeface="Meiryo UI" panose="020B0604030504040204" pitchFamily="50" charset="-128"/>
              <a:ea typeface="Meiryo UI" panose="020B0604030504040204" pitchFamily="50" charset="-128"/>
            </a:endParaRPr>
          </a:p>
          <a:p>
            <a:pPr marL="252000" indent="-171450">
              <a:buFont typeface="Meiryo UI" panose="020B0604030504040204" pitchFamily="50" charset="-128"/>
              <a:buChar char="○"/>
            </a:pPr>
            <a:r>
              <a:rPr lang="ja-JP" altLang="en-US" sz="1000" dirty="0">
                <a:latin typeface="Meiryo UI" panose="020B0604030504040204" pitchFamily="50" charset="-128"/>
                <a:ea typeface="Meiryo UI" panose="020B0604030504040204" pitchFamily="50" charset="-128"/>
              </a:rPr>
              <a:t>水と光を活かした景観創出</a:t>
            </a:r>
            <a:endParaRPr lang="en-US" altLang="ja-JP" sz="1000" dirty="0">
              <a:latin typeface="Meiryo UI" panose="020B0604030504040204" pitchFamily="50" charset="-128"/>
              <a:ea typeface="Meiryo UI" panose="020B0604030504040204" pitchFamily="50" charset="-128"/>
            </a:endParaRPr>
          </a:p>
          <a:p>
            <a:pPr marL="288000"/>
            <a:r>
              <a:rPr lang="ja-JP" altLang="en-US" sz="1000" dirty="0">
                <a:latin typeface="Meiryo UI" panose="020B0604030504040204" pitchFamily="50" charset="-128"/>
                <a:ea typeface="Meiryo UI" panose="020B0604030504040204" pitchFamily="50" charset="-128"/>
              </a:rPr>
              <a:t>　万博会場と大阪市内を結ぶ舟運ルート沿いに、水と光を活かした景観の創出等により、　多数の万博来場者を船に呼び込み水都大阪の魅力を強力に発信する。</a:t>
            </a:r>
            <a:endParaRPr lang="en-US" altLang="ja-JP" sz="10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rPr>
              <a:t>年度　コンテンツ制作、プレ実施</a:t>
            </a:r>
            <a:endParaRPr lang="en-US" altLang="ja-JP" sz="10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rPr>
              <a:t>年度　本格実施</a:t>
            </a:r>
            <a:endParaRPr lang="en-US" altLang="ja-JP" sz="1000" dirty="0">
              <a:latin typeface="Meiryo UI" panose="020B0604030504040204" pitchFamily="50" charset="-128"/>
              <a:ea typeface="Meiryo UI" panose="020B0604030504040204" pitchFamily="50" charset="-128"/>
            </a:endParaRPr>
          </a:p>
          <a:p>
            <a:pPr algn="r">
              <a:lnSpc>
                <a:spcPct val="90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a:p>
            <a:pPr>
              <a:lnSpc>
                <a:spcPct val="90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p:txBody>
      </p:sp>
      <p:sp>
        <p:nvSpPr>
          <p:cNvPr id="48" name="テキスト ボックス 47">
            <a:extLst>
              <a:ext uri="{FF2B5EF4-FFF2-40B4-BE49-F238E27FC236}">
                <a16:creationId xmlns:a16="http://schemas.microsoft.com/office/drawing/2014/main" id="{F156EA41-7C5B-421C-93F3-5DCE9C151BF8}"/>
              </a:ext>
            </a:extLst>
          </p:cNvPr>
          <p:cNvSpPr txBox="1"/>
          <p:nvPr/>
        </p:nvSpPr>
        <p:spPr>
          <a:xfrm>
            <a:off x="5098447" y="4833192"/>
            <a:ext cx="4734000" cy="324000"/>
          </a:xfrm>
          <a:prstGeom prst="rect">
            <a:avLst/>
          </a:prstGeom>
          <a:solidFill>
            <a:schemeClr val="tx2">
              <a:lumMod val="75000"/>
            </a:schemeClr>
          </a:solidFill>
          <a:ln w="9525">
            <a:solidFill>
              <a:srgbClr val="002060"/>
            </a:solidFill>
          </a:ln>
        </p:spPr>
        <p:txBody>
          <a:bodyPr wrap="square" rtlCol="0" anchor="ctr" anchorCtr="0">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デジタル技術を活用した大阪のにぎわい創出</a:t>
            </a:r>
            <a:r>
              <a:rPr lang="ja-JP" altLang="en-US" sz="10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R6</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49,435</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テキスト ボックス 35"/>
          <p:cNvSpPr txBox="1"/>
          <p:nvPr/>
        </p:nvSpPr>
        <p:spPr>
          <a:xfrm>
            <a:off x="-16104" y="503339"/>
            <a:ext cx="4873532" cy="369332"/>
          </a:xfrm>
          <a:prstGeom prst="rect">
            <a:avLst/>
          </a:prstGeom>
          <a:noFill/>
          <a:ln>
            <a:noFill/>
          </a:ln>
          <a:effectLst>
            <a:glow rad="139700">
              <a:schemeClr val="accent1">
                <a:satMod val="175000"/>
                <a:alpha val="40000"/>
              </a:schemeClr>
            </a:glow>
          </a:effectLst>
        </p:spPr>
        <p:txBody>
          <a:bodyPr wrap="square" rtlCol="0">
            <a:spAutoFit/>
          </a:bodyPr>
          <a:lstStyle/>
          <a:p>
            <a:r>
              <a:rPr lang="ja-JP" altLang="en-US" sz="1800" b="1" dirty="0">
                <a:ln w="0">
                  <a:noFill/>
                </a:ln>
                <a:uFill>
                  <a:solidFill>
                    <a:schemeClr val="accent2"/>
                  </a:solidFill>
                </a:uFill>
                <a:latin typeface="Meiryo UI" panose="020B0604030504040204" pitchFamily="50" charset="-128"/>
                <a:ea typeface="Meiryo UI" panose="020B0604030504040204" pitchFamily="50" charset="-128"/>
              </a:rPr>
              <a:t>■世界第一級の文化・観光拠点の進化・発信</a:t>
            </a:r>
          </a:p>
        </p:txBody>
      </p:sp>
      <p:grpSp>
        <p:nvGrpSpPr>
          <p:cNvPr id="28" name="グループ化 27"/>
          <p:cNvGrpSpPr/>
          <p:nvPr/>
        </p:nvGrpSpPr>
        <p:grpSpPr>
          <a:xfrm>
            <a:off x="56456" y="345552"/>
            <a:ext cx="9896078" cy="144999"/>
            <a:chOff x="-15635" y="542925"/>
            <a:chExt cx="9167650" cy="90480"/>
          </a:xfrm>
        </p:grpSpPr>
        <p:cxnSp>
          <p:nvCxnSpPr>
            <p:cNvPr id="29" name="直線コネクタ 28"/>
            <p:cNvCxnSpPr/>
            <p:nvPr/>
          </p:nvCxnSpPr>
          <p:spPr>
            <a:xfrm>
              <a:off x="-8015" y="542925"/>
              <a:ext cx="9160030" cy="9525"/>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8015" y="566727"/>
              <a:ext cx="9160030" cy="9525"/>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15635" y="595307"/>
              <a:ext cx="9160030" cy="952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a:off x="-8015" y="623880"/>
              <a:ext cx="9160030" cy="9525"/>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63" name="テキスト ボックス 62"/>
          <p:cNvSpPr txBox="1"/>
          <p:nvPr/>
        </p:nvSpPr>
        <p:spPr>
          <a:xfrm>
            <a:off x="72000" y="864008"/>
            <a:ext cx="4881000" cy="324000"/>
          </a:xfrm>
          <a:prstGeom prst="rect">
            <a:avLst/>
          </a:prstGeom>
          <a:solidFill>
            <a:schemeClr val="tx2">
              <a:lumMod val="75000"/>
            </a:schemeClr>
          </a:solidFill>
          <a:ln w="9525">
            <a:solidFill>
              <a:srgbClr val="002060"/>
            </a:solidFill>
          </a:ln>
        </p:spPr>
        <p:txBody>
          <a:bodyPr wrap="square" rtlCol="0" anchor="ctr" anchorCtr="0">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水都大阪　</a:t>
            </a:r>
          </a:p>
        </p:txBody>
      </p:sp>
      <p:sp>
        <p:nvSpPr>
          <p:cNvPr id="7" name="スライド番号プレースホルダー 6"/>
          <p:cNvSpPr>
            <a:spLocks noGrp="1"/>
          </p:cNvSpPr>
          <p:nvPr>
            <p:ph type="sldNum" sz="quarter" idx="12"/>
          </p:nvPr>
        </p:nvSpPr>
        <p:spPr>
          <a:xfrm>
            <a:off x="7594600" y="6474304"/>
            <a:ext cx="2311400" cy="365125"/>
          </a:xfrm>
        </p:spPr>
        <p:txBody>
          <a:bodyPr/>
          <a:lstStyle/>
          <a:p>
            <a:fld id="{1765F155-2CE9-4D92-ACFE-7182E7668ACC}" type="slidenum">
              <a:rPr kumimoji="1" lang="ja-JP" altLang="en-US" smtClean="0"/>
              <a:t>3</a:t>
            </a:fld>
            <a:endParaRPr kumimoji="1" lang="ja-JP" altLang="en-US" dirty="0"/>
          </a:p>
        </p:txBody>
      </p:sp>
      <p:sp>
        <p:nvSpPr>
          <p:cNvPr id="45" name="テキスト ボックス 44">
            <a:extLst>
              <a:ext uri="{FF2B5EF4-FFF2-40B4-BE49-F238E27FC236}">
                <a16:creationId xmlns:a16="http://schemas.microsoft.com/office/drawing/2014/main" id="{2F4F5262-CB6B-4B30-8684-FCC9AB0574F1}"/>
              </a:ext>
            </a:extLst>
          </p:cNvPr>
          <p:cNvSpPr txBox="1"/>
          <p:nvPr/>
        </p:nvSpPr>
        <p:spPr>
          <a:xfrm>
            <a:off x="5102622" y="864008"/>
            <a:ext cx="4735431" cy="324000"/>
          </a:xfrm>
          <a:prstGeom prst="rect">
            <a:avLst/>
          </a:prstGeom>
          <a:solidFill>
            <a:schemeClr val="tx2">
              <a:lumMod val="75000"/>
            </a:schemeClr>
          </a:solidFill>
          <a:ln w="9525">
            <a:solidFill>
              <a:schemeClr val="tx1"/>
            </a:solidFill>
          </a:ln>
        </p:spPr>
        <p:txBody>
          <a:bodyPr wrap="square" rtlCol="0" anchor="ctr" anchorCtr="0">
            <a:noAutofit/>
          </a:bodyPr>
          <a:lstStyle/>
          <a:p>
            <a:pPr>
              <a:lnSpc>
                <a:spcPts val="1200"/>
              </a:lnSpc>
            </a:pPr>
            <a:r>
              <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万博記念公園駅前周辺地区活性化事業</a:t>
            </a: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R6</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年度当初予算案</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1,756,959</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lang="zh-TW" altLang="en-US" sz="7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3" name="グループ化 22"/>
          <p:cNvGrpSpPr/>
          <p:nvPr/>
        </p:nvGrpSpPr>
        <p:grpSpPr>
          <a:xfrm>
            <a:off x="632520" y="882008"/>
            <a:ext cx="792000" cy="216000"/>
            <a:chOff x="-1807864" y="2317564"/>
            <a:chExt cx="792000" cy="216000"/>
          </a:xfrm>
        </p:grpSpPr>
        <p:sp>
          <p:nvSpPr>
            <p:cNvPr id="25" name="楕円 24"/>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26" name="楕円 25"/>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sp>
        <p:nvSpPr>
          <p:cNvPr id="27" name="楕円 26"/>
          <p:cNvSpPr/>
          <p:nvPr/>
        </p:nvSpPr>
        <p:spPr>
          <a:xfrm>
            <a:off x="7715950" y="900008"/>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sp>
        <p:nvSpPr>
          <p:cNvPr id="33" name="楕円 32"/>
          <p:cNvSpPr/>
          <p:nvPr/>
        </p:nvSpPr>
        <p:spPr>
          <a:xfrm>
            <a:off x="7779698" y="4870973"/>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800" dirty="0">
                <a:latin typeface="Meiryo UI" panose="020B0604030504040204" pitchFamily="50" charset="-128"/>
                <a:ea typeface="Meiryo UI" panose="020B0604030504040204" pitchFamily="50" charset="-128"/>
              </a:rPr>
              <a:t>市</a:t>
            </a:r>
            <a:endParaRPr kumimoji="1" lang="ja-JP" altLang="en-US" sz="800" dirty="0">
              <a:latin typeface="Meiryo UI" panose="020B0604030504040204" pitchFamily="50" charset="-128"/>
              <a:ea typeface="Meiryo UI" panose="020B0604030504040204" pitchFamily="50" charset="-128"/>
            </a:endParaRPr>
          </a:p>
        </p:txBody>
      </p:sp>
      <p:sp>
        <p:nvSpPr>
          <p:cNvPr id="35" name="テキスト ボックス 34">
            <a:extLst>
              <a:ext uri="{FF2B5EF4-FFF2-40B4-BE49-F238E27FC236}">
                <a16:creationId xmlns:a16="http://schemas.microsoft.com/office/drawing/2014/main" id="{3E8FC183-77CB-44D4-A8B0-2D607850DA2D}"/>
              </a:ext>
            </a:extLst>
          </p:cNvPr>
          <p:cNvSpPr txBox="1"/>
          <p:nvPr/>
        </p:nvSpPr>
        <p:spPr>
          <a:xfrm>
            <a:off x="0" y="-8045"/>
            <a:ext cx="9906000" cy="400110"/>
          </a:xfrm>
          <a:prstGeom prst="rect">
            <a:avLst/>
          </a:prstGeom>
          <a:noFill/>
        </p:spPr>
        <p:txBody>
          <a:bodyPr wrap="square" rtlCol="0">
            <a:spAutoFit/>
          </a:bodyPr>
          <a:lstStyle/>
          <a:p>
            <a:r>
              <a:rPr lang="ja-JP" altLang="en-US" sz="2000" b="1" dirty="0">
                <a:latin typeface="Meiryo UI" panose="020B0604030504040204" pitchFamily="50" charset="-128"/>
                <a:ea typeface="Meiryo UI" panose="020B0604030504040204" pitchFamily="50" charset="-128"/>
              </a:rPr>
              <a:t>別添）取組み概要</a:t>
            </a:r>
            <a:endParaRPr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テキスト ボックス 37">
            <a:extLst>
              <a:ext uri="{FF2B5EF4-FFF2-40B4-BE49-F238E27FC236}">
                <a16:creationId xmlns:a16="http://schemas.microsoft.com/office/drawing/2014/main" id="{FF11D591-1CE2-48CB-A9C0-67DF89FF8D40}"/>
              </a:ext>
            </a:extLst>
          </p:cNvPr>
          <p:cNvSpPr txBox="1"/>
          <p:nvPr/>
        </p:nvSpPr>
        <p:spPr>
          <a:xfrm>
            <a:off x="5097016" y="3069144"/>
            <a:ext cx="4735431" cy="1656000"/>
          </a:xfrm>
          <a:prstGeom prst="rect">
            <a:avLst/>
          </a:prstGeom>
          <a:solidFill>
            <a:schemeClr val="bg1"/>
          </a:solidFill>
          <a:ln w="6350">
            <a:solidFill>
              <a:schemeClr val="tx1">
                <a:lumMod val="50000"/>
                <a:lumOff val="50000"/>
              </a:schemeClr>
            </a:solidFill>
          </a:ln>
        </p:spPr>
        <p:txBody>
          <a:bodyPr wrap="square" rtlCol="0">
            <a:noAutofit/>
          </a:bodyPr>
          <a:lstStyle/>
          <a:p>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①ヨットイベント開催運営費</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周りを海で囲まれた夢洲で開催される大阪・関西万博の特徴を活かし、会場周辺でヨットの大々的なパレードを開催するとともに、大型帆船の体験乗船などのイベントを実施する。</a:t>
            </a:r>
          </a:p>
          <a:p>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②クラシックカーイベント開催運営費</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クラシックカーで府内の観光スポットを巡り、府内各地の魅力のＰＲを行う。また、万博会場周辺に会場を設け、クラシックカーの展示をはじめ、話題性のあるイベントを開催する。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 </a:t>
            </a:r>
            <a:r>
              <a:rPr lang="en-US" altLang="ja-JP" sz="1000" dirty="0">
                <a:latin typeface="Meiryo UI" panose="020B0604030504040204" pitchFamily="50" charset="-128"/>
                <a:ea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rPr>
              <a:t>年度　　事業者公募プロポザールの実施、プロモーション・広報活動</a:t>
            </a:r>
          </a:p>
          <a:p>
            <a:r>
              <a:rPr lang="ja-JP" altLang="en-US" sz="1000" dirty="0">
                <a:latin typeface="Meiryo UI" panose="020B0604030504040204" pitchFamily="50" charset="-128"/>
                <a:ea typeface="Meiryo UI" panose="020B0604030504040204" pitchFamily="50" charset="-128"/>
              </a:rPr>
              <a:t>　○ </a:t>
            </a:r>
            <a:r>
              <a:rPr lang="en-US" altLang="ja-JP" sz="1000" dirty="0">
                <a:latin typeface="Meiryo UI" panose="020B0604030504040204" pitchFamily="50" charset="-128"/>
                <a:ea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rPr>
              <a:t>年度　　万博開催に併せて春に実施予定</a:t>
            </a:r>
            <a:endParaRPr lang="en-US" altLang="ja-JP" sz="1000" dirty="0">
              <a:latin typeface="Meiryo UI" panose="020B0604030504040204" pitchFamily="50" charset="-128"/>
              <a:ea typeface="Meiryo UI" panose="020B0604030504040204" pitchFamily="50" charset="-128"/>
            </a:endParaRPr>
          </a:p>
          <a:p>
            <a:endParaRPr lang="ja-JP" altLang="en-US" sz="1000" dirty="0">
              <a:latin typeface="Meiryo UI" panose="020B0604030504040204" pitchFamily="50" charset="-128"/>
              <a:ea typeface="Meiryo UI" panose="020B0604030504040204" pitchFamily="50" charset="-128"/>
            </a:endParaRPr>
          </a:p>
        </p:txBody>
      </p:sp>
      <p:sp>
        <p:nvSpPr>
          <p:cNvPr id="39" name="テキスト ボックス 38">
            <a:extLst>
              <a:ext uri="{FF2B5EF4-FFF2-40B4-BE49-F238E27FC236}">
                <a16:creationId xmlns:a16="http://schemas.microsoft.com/office/drawing/2014/main" id="{08E1594A-2B0B-4E6F-B3AB-B509CABF4DDB}"/>
              </a:ext>
            </a:extLst>
          </p:cNvPr>
          <p:cNvSpPr txBox="1"/>
          <p:nvPr/>
        </p:nvSpPr>
        <p:spPr>
          <a:xfrm>
            <a:off x="5097016" y="2689866"/>
            <a:ext cx="4735431" cy="396000"/>
          </a:xfrm>
          <a:prstGeom prst="rect">
            <a:avLst/>
          </a:prstGeom>
          <a:solidFill>
            <a:schemeClr val="tx2">
              <a:lumMod val="75000"/>
            </a:schemeClr>
          </a:solidFill>
          <a:ln w="9525">
            <a:solidFill>
              <a:schemeClr val="tx1"/>
            </a:solidFill>
          </a:ln>
        </p:spPr>
        <p:txBody>
          <a:bodyPr wrap="square" rtlCol="0" anchor="t" anchorCtr="0">
            <a:no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ヨット及びクラシックカーを活用した機運醸成事業</a:t>
            </a: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R6</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年度当初予算案</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10,256</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lang="zh-TW" altLang="en-US" sz="7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楕円 39">
            <a:extLst>
              <a:ext uri="{FF2B5EF4-FFF2-40B4-BE49-F238E27FC236}">
                <a16:creationId xmlns:a16="http://schemas.microsoft.com/office/drawing/2014/main" id="{C02513D2-4F15-40CB-93BD-47EE17D8B2D9}"/>
              </a:ext>
            </a:extLst>
          </p:cNvPr>
          <p:cNvSpPr/>
          <p:nvPr/>
        </p:nvSpPr>
        <p:spPr>
          <a:xfrm>
            <a:off x="8111974" y="2707866"/>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sp>
        <p:nvSpPr>
          <p:cNvPr id="49" name="正方形/長方形 48">
            <a:extLst>
              <a:ext uri="{FF2B5EF4-FFF2-40B4-BE49-F238E27FC236}">
                <a16:creationId xmlns:a16="http://schemas.microsoft.com/office/drawing/2014/main" id="{C40AE1E6-F65E-49D9-9133-208723E38016}"/>
              </a:ext>
            </a:extLst>
          </p:cNvPr>
          <p:cNvSpPr/>
          <p:nvPr/>
        </p:nvSpPr>
        <p:spPr>
          <a:xfrm>
            <a:off x="9264102" y="2906505"/>
            <a:ext cx="485991" cy="144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Meiryo UI" panose="020B0604030504040204" pitchFamily="50" charset="-128"/>
                <a:ea typeface="Meiryo UI" panose="020B0604030504040204" pitchFamily="50" charset="-128"/>
              </a:rPr>
              <a:t>新規</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982312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テキスト ボックス 15">
            <a:extLst>
              <a:ext uri="{FF2B5EF4-FFF2-40B4-BE49-F238E27FC236}">
                <a16:creationId xmlns:a16="http://schemas.microsoft.com/office/drawing/2014/main" id="{B2D4E522-459D-4FB5-8BCE-239C4A658A99}"/>
              </a:ext>
            </a:extLst>
          </p:cNvPr>
          <p:cNvSpPr txBox="1"/>
          <p:nvPr/>
        </p:nvSpPr>
        <p:spPr bwMode="white">
          <a:xfrm>
            <a:off x="0" y="464400"/>
            <a:ext cx="4190307" cy="369332"/>
          </a:xfrm>
          <a:prstGeom prst="rect">
            <a:avLst/>
          </a:prstGeom>
          <a:solidFill>
            <a:schemeClr val="bg1"/>
          </a:solidFill>
        </p:spPr>
        <p:txBody>
          <a:bodyPr wrap="square" rtlCol="0">
            <a:spAutoFit/>
          </a:bodyPr>
          <a:lstStyle/>
          <a:p>
            <a:r>
              <a:rPr lang="ja-JP" altLang="en-US" sz="1800" b="1" dirty="0">
                <a:latin typeface="Meiryo UI" panose="020B0604030504040204" pitchFamily="50" charset="-128"/>
                <a:ea typeface="Meiryo UI" panose="020B0604030504040204" pitchFamily="50" charset="-128"/>
              </a:rPr>
              <a:t>■大阪の強みを生かした魅力創出・発信</a:t>
            </a:r>
          </a:p>
        </p:txBody>
      </p:sp>
      <p:sp>
        <p:nvSpPr>
          <p:cNvPr id="3" name="テキスト ボックス 2"/>
          <p:cNvSpPr txBox="1"/>
          <p:nvPr/>
        </p:nvSpPr>
        <p:spPr>
          <a:xfrm>
            <a:off x="0" y="-8167"/>
            <a:ext cx="9906000" cy="400110"/>
          </a:xfrm>
          <a:prstGeom prst="rect">
            <a:avLst/>
          </a:prstGeom>
          <a:noFill/>
        </p:spPr>
        <p:txBody>
          <a:bodyPr wrap="square" rtlCol="0">
            <a:spAutoFit/>
          </a:bodyPr>
          <a:lstStyle/>
          <a:p>
            <a:r>
              <a:rPr lang="ja-JP" altLang="en-US" sz="2000" b="1" dirty="0">
                <a:latin typeface="Meiryo UI" panose="020B0604030504040204" pitchFamily="50" charset="-128"/>
                <a:ea typeface="Meiryo UI" panose="020B0604030504040204" pitchFamily="50" charset="-128"/>
              </a:rPr>
              <a:t>別添）取組み概要</a:t>
            </a:r>
            <a:endParaRPr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8" name="グループ化 27"/>
          <p:cNvGrpSpPr/>
          <p:nvPr/>
        </p:nvGrpSpPr>
        <p:grpSpPr>
          <a:xfrm>
            <a:off x="9922" y="332656"/>
            <a:ext cx="9896078" cy="144999"/>
            <a:chOff x="-15635" y="542925"/>
            <a:chExt cx="9167650" cy="90480"/>
          </a:xfrm>
        </p:grpSpPr>
        <p:cxnSp>
          <p:nvCxnSpPr>
            <p:cNvPr id="29" name="直線コネクタ 28"/>
            <p:cNvCxnSpPr/>
            <p:nvPr/>
          </p:nvCxnSpPr>
          <p:spPr>
            <a:xfrm>
              <a:off x="-8015" y="542925"/>
              <a:ext cx="9160030" cy="9525"/>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8015" y="566727"/>
              <a:ext cx="9160030" cy="9525"/>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15635" y="595307"/>
              <a:ext cx="9160030" cy="952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a:off x="-8015" y="623880"/>
              <a:ext cx="9160030" cy="9525"/>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18" name="テキスト ボックス 17">
            <a:extLst>
              <a:ext uri="{FF2B5EF4-FFF2-40B4-BE49-F238E27FC236}">
                <a16:creationId xmlns:a16="http://schemas.microsoft.com/office/drawing/2014/main" id="{B296DA59-778C-4481-BEDA-C11DDF81E61D}"/>
              </a:ext>
            </a:extLst>
          </p:cNvPr>
          <p:cNvSpPr txBox="1"/>
          <p:nvPr/>
        </p:nvSpPr>
        <p:spPr>
          <a:xfrm>
            <a:off x="107999" y="1142122"/>
            <a:ext cx="4989017" cy="3924000"/>
          </a:xfrm>
          <a:prstGeom prst="rect">
            <a:avLst/>
          </a:prstGeom>
          <a:solidFill>
            <a:schemeClr val="bg1"/>
          </a:solidFill>
          <a:ln w="6350">
            <a:solidFill>
              <a:schemeClr val="tx1">
                <a:lumMod val="50000"/>
                <a:lumOff val="50000"/>
              </a:schemeClr>
            </a:solidFill>
          </a:ln>
        </p:spPr>
        <p:txBody>
          <a:bodyPr wrap="square" rtlCol="0">
            <a:noAutofit/>
          </a:bodyPr>
          <a:lstStyle/>
          <a:p>
            <a:pPr>
              <a:lnSpc>
                <a:spcPct val="1200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ct val="120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大阪の強みである「食」のコンテンツの磨き上げや発信などを行い、大阪の賑わいを創出する。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fontAlgn="ctr">
              <a:lnSpc>
                <a:spcPct val="1200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①食のブランディングに向けた取り組み</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a:t>
            </a:r>
            <a:r>
              <a:rPr lang="ja-JP" altLang="en-US" sz="1000" dirty="0">
                <a:latin typeface="Meiryo UI" panose="020B0604030504040204" pitchFamily="50" charset="-128"/>
                <a:ea typeface="Meiryo UI" panose="020B0604030504040204" pitchFamily="50" charset="-128"/>
              </a:rPr>
              <a:t>　大阪観光局運営事業（</a:t>
            </a:r>
            <a:r>
              <a:rPr lang="en-US" altLang="ja-JP" sz="1000" dirty="0">
                <a:latin typeface="Meiryo UI" panose="020B0604030504040204" pitchFamily="50" charset="-128"/>
                <a:ea typeface="Meiryo UI" panose="020B0604030504040204" pitchFamily="50" charset="-128"/>
              </a:rPr>
              <a:t>524,224</a:t>
            </a:r>
            <a:r>
              <a:rPr lang="ja-JP" altLang="en-US" sz="1000" dirty="0">
                <a:latin typeface="Meiryo UI" panose="020B0604030504040204" pitchFamily="50" charset="-128"/>
                <a:ea typeface="Meiryo UI" panose="020B0604030504040204" pitchFamily="50" charset="-128"/>
              </a:rPr>
              <a:t>千円）の一部］</a:t>
            </a: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marL="108000" fontAlgn="ctr">
              <a:lnSpc>
                <a:spcPct val="120000"/>
              </a:lnSpc>
            </a:pPr>
            <a:r>
              <a:rPr lang="ja-JP" altLang="en-US" sz="1000" dirty="0">
                <a:latin typeface="Meiryo UI" panose="020B0604030504040204" pitchFamily="50" charset="-128"/>
                <a:ea typeface="Meiryo UI" panose="020B0604030504040204" pitchFamily="50" charset="-128"/>
              </a:rPr>
              <a:t>　食に関する事業を通じて大阪の「食」</a:t>
            </a:r>
            <a:r>
              <a:rPr lang="en-US" altLang="ja-JP" sz="1000" dirty="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ブランディングに向けた取組みを推進する。　　　　　</a:t>
            </a:r>
            <a:endParaRPr lang="en-US" altLang="ja-JP" sz="1000" dirty="0">
              <a:latin typeface="Meiryo UI" panose="020B0604030504040204" pitchFamily="50" charset="-128"/>
              <a:ea typeface="Meiryo UI" panose="020B0604030504040204" pitchFamily="50" charset="-128"/>
            </a:endParaRPr>
          </a:p>
          <a:p>
            <a:pPr marL="252000" indent="-171450" fontAlgn="ctr">
              <a:lnSpc>
                <a:spcPct val="120000"/>
              </a:lnSpc>
              <a:buFont typeface="Meiryo UI" panose="020B0604030504040204" pitchFamily="50" charset="-128"/>
              <a:buChar char="○"/>
            </a:pPr>
            <a:r>
              <a:rPr lang="en-US" altLang="ja-JP" sz="1000" dirty="0">
                <a:latin typeface="Meiryo UI" panose="020B0604030504040204" pitchFamily="50" charset="-128"/>
                <a:ea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rPr>
              <a:t>年度</a:t>
            </a:r>
            <a:endParaRPr lang="en-US" altLang="ja-JP" sz="1000" dirty="0">
              <a:latin typeface="Meiryo UI" panose="020B0604030504040204" pitchFamily="50" charset="-128"/>
              <a:ea typeface="Meiryo UI" panose="020B0604030504040204" pitchFamily="50" charset="-128"/>
            </a:endParaRPr>
          </a:p>
          <a:p>
            <a:pPr marL="80550" fontAlgn="ctr">
              <a:lnSpc>
                <a:spcPct val="120000"/>
              </a:lnSpc>
            </a:pPr>
            <a:r>
              <a:rPr lang="en-US" altLang="ja-JP" sz="1000" dirty="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情報発信サイトでの「食」ブランディング関連の情報発信</a:t>
            </a:r>
            <a:endParaRPr lang="en-US" altLang="ja-JP" sz="1000" dirty="0">
              <a:latin typeface="Meiryo UI" panose="020B0604030504040204" pitchFamily="50" charset="-128"/>
              <a:ea typeface="Meiryo UI" panose="020B0604030504040204" pitchFamily="50" charset="-128"/>
            </a:endParaRPr>
          </a:p>
          <a:p>
            <a:pPr marL="80550" fontAlgn="ctr">
              <a:lnSpc>
                <a:spcPct val="120000"/>
              </a:lnSpc>
            </a:pPr>
            <a:r>
              <a:rPr lang="ja-JP" altLang="en-US" sz="1000" dirty="0">
                <a:latin typeface="Meiryo UI" panose="020B0604030504040204" pitchFamily="50" charset="-128"/>
                <a:ea typeface="Meiryo UI" panose="020B0604030504040204" pitchFamily="50" charset="-128"/>
              </a:rPr>
              <a:t>　　高付加価値食体験コンテンツの造成</a:t>
            </a:r>
            <a:endParaRPr lang="en-US" altLang="ja-JP" sz="1000" dirty="0">
              <a:latin typeface="Meiryo UI" panose="020B0604030504040204" pitchFamily="50" charset="-128"/>
              <a:ea typeface="Meiryo UI" panose="020B0604030504040204" pitchFamily="50" charset="-128"/>
            </a:endParaRPr>
          </a:p>
          <a:p>
            <a:pPr fontAlgn="ctr">
              <a:lnSpc>
                <a:spcPct val="120000"/>
              </a:lnSpc>
            </a:pPr>
            <a:endParaRPr lang="en-US" altLang="ja-JP" sz="1000" u="sng" dirty="0">
              <a:latin typeface="Meiryo UI" panose="020B0604030504040204" pitchFamily="50" charset="-128"/>
              <a:ea typeface="Meiryo UI" panose="020B0604030504040204" pitchFamily="50" charset="-128"/>
            </a:endParaRPr>
          </a:p>
          <a:p>
            <a:pPr fontAlgn="ctr">
              <a:lnSpc>
                <a:spcPct val="120000"/>
              </a:lnSpc>
            </a:pPr>
            <a:r>
              <a:rPr lang="ja-JP" altLang="en-US" sz="1000" u="sng" dirty="0">
                <a:latin typeface="Meiryo UI" panose="020B0604030504040204" pitchFamily="50" charset="-128"/>
                <a:ea typeface="Meiryo UI" panose="020B0604030504040204" pitchFamily="50" charset="-128"/>
              </a:rPr>
              <a:t>②大阪産（もん）グローバルブランド化促進事業</a:t>
            </a: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R6</a:t>
            </a:r>
            <a:r>
              <a:rPr lang="ja-JP" altLang="en-US" sz="1000" dirty="0">
                <a:latin typeface="Meiryo UI" panose="020B0604030504040204" pitchFamily="50" charset="-128"/>
                <a:ea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rPr>
              <a:t>66,183</a:t>
            </a:r>
            <a:r>
              <a:rPr lang="ja-JP" altLang="en-US" sz="1000" dirty="0">
                <a:latin typeface="Meiryo UI" panose="020B0604030504040204" pitchFamily="50" charset="-128"/>
                <a:ea typeface="Meiryo UI" panose="020B0604030504040204" pitchFamily="50" charset="-128"/>
              </a:rPr>
              <a:t>千円］</a:t>
            </a:r>
            <a:endParaRPr lang="en-US" altLang="ja-JP" sz="1000" u="sng" dirty="0">
              <a:latin typeface="Meiryo UI" panose="020B0604030504040204" pitchFamily="50" charset="-128"/>
              <a:ea typeface="Meiryo UI" panose="020B0604030504040204" pitchFamily="50" charset="-128"/>
            </a:endParaRPr>
          </a:p>
          <a:p>
            <a:pPr marL="108000" fontAlgn="ctr">
              <a:lnSpc>
                <a:spcPct val="120000"/>
              </a:lnSpc>
            </a:pPr>
            <a:r>
              <a:rPr lang="ja-JP" altLang="en-US" sz="1000" dirty="0">
                <a:latin typeface="Meiryo UI" panose="020B0604030504040204" pitchFamily="50" charset="-128"/>
                <a:ea typeface="Meiryo UI" panose="020B0604030504040204" pitchFamily="50" charset="-128"/>
              </a:rPr>
              <a:t>　事業者への支援等により付加価値の高い大阪産</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もん</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づくりを進めるとともに、大阪産</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もん</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のＰＲ販売や販路拡大等を促進し、ブランド力の向上と購入機会の拡大を図る。　</a:t>
            </a:r>
            <a:endParaRPr lang="en-US" altLang="ja-JP" sz="1000" dirty="0">
              <a:latin typeface="Meiryo UI" panose="020B0604030504040204" pitchFamily="50" charset="-128"/>
              <a:ea typeface="Meiryo UI" panose="020B0604030504040204" pitchFamily="50" charset="-128"/>
            </a:endParaRPr>
          </a:p>
          <a:p>
            <a:pPr marL="252000" indent="-171450" fontAlgn="ctr">
              <a:lnSpc>
                <a:spcPct val="120000"/>
              </a:lnSpc>
              <a:buFont typeface="Meiryo UI" panose="020B0604030504040204" pitchFamily="50" charset="-128"/>
              <a:buChar char="○"/>
            </a:pPr>
            <a:r>
              <a:rPr lang="en-US" altLang="ja-JP" sz="1000" dirty="0">
                <a:latin typeface="Meiryo UI" panose="020B0604030504040204" pitchFamily="50" charset="-128"/>
                <a:ea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rPr>
              <a:t>年度</a:t>
            </a:r>
            <a:endParaRPr lang="en-US" altLang="ja-JP" sz="1000" dirty="0">
              <a:latin typeface="Meiryo UI" panose="020B0604030504040204" pitchFamily="50" charset="-128"/>
              <a:ea typeface="Meiryo UI" panose="020B0604030504040204" pitchFamily="50" charset="-128"/>
            </a:endParaRPr>
          </a:p>
          <a:p>
            <a:pPr marL="80550" fontAlgn="ctr">
              <a:lnSpc>
                <a:spcPct val="120000"/>
              </a:lnSpc>
            </a:pPr>
            <a:r>
              <a:rPr lang="ja-JP" altLang="en-US" sz="1000" dirty="0">
                <a:latin typeface="Meiryo UI" panose="020B0604030504040204" pitchFamily="50" charset="-128"/>
                <a:ea typeface="Meiryo UI" panose="020B0604030504040204" pitchFamily="50" charset="-128"/>
              </a:rPr>
              <a:t>    農山漁村発イノベーションに取組む事業者支援、人材育成研修・交流会、</a:t>
            </a:r>
            <a:endParaRPr lang="en-US" altLang="ja-JP" sz="1000" dirty="0">
              <a:latin typeface="Meiryo UI" panose="020B0604030504040204" pitchFamily="50" charset="-128"/>
              <a:ea typeface="Meiryo UI" panose="020B0604030504040204" pitchFamily="50" charset="-128"/>
            </a:endParaRPr>
          </a:p>
          <a:p>
            <a:pPr marL="80550" fontAlgn="ctr">
              <a:lnSpc>
                <a:spcPct val="120000"/>
              </a:lnSpc>
            </a:pPr>
            <a:r>
              <a:rPr lang="en-US" altLang="ja-JP" sz="1000" dirty="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大阪産（もん）</a:t>
            </a:r>
            <a:r>
              <a:rPr lang="en-US" altLang="ja-JP" sz="1000" dirty="0">
                <a:latin typeface="Meiryo UI" panose="020B0604030504040204" pitchFamily="50" charset="-128"/>
                <a:ea typeface="Meiryo UI" panose="020B0604030504040204" pitchFamily="50" charset="-128"/>
              </a:rPr>
              <a:t>PR</a:t>
            </a:r>
            <a:r>
              <a:rPr lang="ja-JP" altLang="en-US" sz="1000" dirty="0">
                <a:latin typeface="Meiryo UI" panose="020B0604030504040204" pitchFamily="50" charset="-128"/>
                <a:ea typeface="Meiryo UI" panose="020B0604030504040204" pitchFamily="50" charset="-128"/>
              </a:rPr>
              <a:t>イベント を実施予定。</a:t>
            </a:r>
            <a:endParaRPr lang="en-US" altLang="ja-JP" sz="1000" dirty="0">
              <a:latin typeface="Meiryo UI" panose="020B0604030504040204" pitchFamily="50" charset="-128"/>
              <a:ea typeface="Meiryo UI" panose="020B0604030504040204" pitchFamily="50" charset="-128"/>
            </a:endParaRPr>
          </a:p>
          <a:p>
            <a:pPr marL="80550" fontAlgn="ctr">
              <a:lnSpc>
                <a:spcPct val="120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a:p>
            <a:pPr fontAlgn="ctr">
              <a:lnSpc>
                <a:spcPct val="120000"/>
              </a:lnSpc>
            </a:pPr>
            <a:r>
              <a:rPr lang="ja-JP" altLang="en-US" sz="1000" u="sng" dirty="0">
                <a:latin typeface="Meiryo UI" panose="020B0604030504040204" pitchFamily="50" charset="-128"/>
                <a:ea typeface="Meiryo UI" panose="020B0604030504040204" pitchFamily="50" charset="-128"/>
              </a:rPr>
              <a:t>③食を活用した観光魅力開発事業</a:t>
            </a:r>
            <a:endParaRPr lang="en-US" altLang="ja-JP" sz="1000" u="sng" dirty="0">
              <a:latin typeface="Meiryo UI" panose="020B0604030504040204" pitchFamily="50" charset="-128"/>
              <a:ea typeface="Meiryo UI" panose="020B0604030504040204" pitchFamily="50" charset="-128"/>
            </a:endParaRPr>
          </a:p>
          <a:p>
            <a:pPr marL="108000" fontAlgn="ctr">
              <a:lnSpc>
                <a:spcPct val="120000"/>
              </a:lnSpc>
            </a:pPr>
            <a:r>
              <a:rPr lang="ja-JP" altLang="en-US" sz="1000" dirty="0">
                <a:latin typeface="Meiryo UI" panose="020B0604030504040204" pitchFamily="50" charset="-128"/>
                <a:ea typeface="Meiryo UI" panose="020B0604030504040204" pitchFamily="50" charset="-128"/>
              </a:rPr>
              <a:t>　民間事業者等との連携により、大阪ならではの「食」の魅力を発信し、観光客の誘致及び</a:t>
            </a:r>
            <a:endParaRPr lang="en-US" altLang="ja-JP" sz="1000" dirty="0">
              <a:latin typeface="Meiryo UI" panose="020B0604030504040204" pitchFamily="50" charset="-128"/>
              <a:ea typeface="Meiryo UI" panose="020B0604030504040204" pitchFamily="50" charset="-128"/>
            </a:endParaRPr>
          </a:p>
          <a:p>
            <a:pPr marL="108000" fontAlgn="ctr">
              <a:lnSpc>
                <a:spcPct val="120000"/>
              </a:lnSpc>
            </a:pPr>
            <a:r>
              <a:rPr lang="ja-JP" altLang="en-US" sz="1000" dirty="0">
                <a:latin typeface="Meiryo UI" panose="020B0604030504040204" pitchFamily="50" charset="-128"/>
                <a:ea typeface="Meiryo UI" panose="020B0604030504040204" pitchFamily="50" charset="-128"/>
              </a:rPr>
              <a:t>観光消費の拡大を図る。</a:t>
            </a:r>
            <a:endParaRPr lang="en-US" altLang="ja-JP" sz="1000" dirty="0">
              <a:latin typeface="Meiryo UI" panose="020B0604030504040204" pitchFamily="50" charset="-128"/>
              <a:ea typeface="Meiryo UI" panose="020B0604030504040204" pitchFamily="50" charset="-128"/>
            </a:endParaRPr>
          </a:p>
          <a:p>
            <a:pPr marL="252000" indent="-171450" fontAlgn="ctr">
              <a:lnSpc>
                <a:spcPct val="120000"/>
              </a:lnSpc>
              <a:buFont typeface="Meiryo UI" panose="020B0604030504040204" pitchFamily="50" charset="-128"/>
              <a:buChar char="○"/>
            </a:pPr>
            <a:r>
              <a:rPr lang="ja-JP" altLang="en-US" sz="1000" dirty="0">
                <a:latin typeface="Meiryo UI" panose="020B0604030504040204" pitchFamily="50" charset="-128"/>
                <a:ea typeface="Meiryo UI" panose="020B0604030504040204" pitchFamily="50" charset="-128"/>
              </a:rPr>
              <a:t>大阪地場素材をふんだんに味わえる「あじわい大阪」特別メニューの提供</a:t>
            </a:r>
            <a:endParaRPr lang="en-US" altLang="ja-JP" sz="1000" dirty="0">
              <a:latin typeface="Meiryo UI" panose="020B0604030504040204" pitchFamily="50" charset="-128"/>
              <a:ea typeface="Meiryo UI" panose="020B0604030504040204" pitchFamily="50" charset="-128"/>
            </a:endParaRPr>
          </a:p>
          <a:p>
            <a:pPr marL="252000" indent="-171450" fontAlgn="ctr">
              <a:lnSpc>
                <a:spcPct val="120000"/>
              </a:lnSpc>
              <a:buFont typeface="Meiryo UI" panose="020B0604030504040204" pitchFamily="50" charset="-128"/>
              <a:buChar char="○"/>
            </a:pPr>
            <a:r>
              <a:rPr lang="ja-JP" altLang="en-US" sz="1000" dirty="0">
                <a:latin typeface="Meiryo UI" panose="020B0604030504040204" pitchFamily="50" charset="-128"/>
                <a:ea typeface="Meiryo UI" panose="020B0604030504040204" pitchFamily="50" charset="-128"/>
              </a:rPr>
              <a:t>エンタメ要素が組み込まれた食と体験のコラボ商品の提供　など</a:t>
            </a:r>
            <a:endParaRPr lang="en-US" altLang="ja-JP" sz="1000" dirty="0">
              <a:latin typeface="Meiryo UI" panose="020B0604030504040204" pitchFamily="50" charset="-128"/>
              <a:ea typeface="Meiryo UI" panose="020B0604030504040204" pitchFamily="50" charset="-128"/>
            </a:endParaRPr>
          </a:p>
          <a:p>
            <a:pPr fontAlgn="ctr"/>
            <a:r>
              <a:rPr lang="ja-JP" altLang="en-US" sz="1000" dirty="0">
                <a:latin typeface="Meiryo UI" panose="020B0604030504040204" pitchFamily="50" charset="-128"/>
                <a:ea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p:txBody>
      </p:sp>
      <p:sp>
        <p:nvSpPr>
          <p:cNvPr id="19" name="テキスト ボックス 18">
            <a:extLst>
              <a:ext uri="{FF2B5EF4-FFF2-40B4-BE49-F238E27FC236}">
                <a16:creationId xmlns:a16="http://schemas.microsoft.com/office/drawing/2014/main" id="{8C7E5DAC-2DB4-4EC0-A6BD-0D79AAB0058D}"/>
              </a:ext>
            </a:extLst>
          </p:cNvPr>
          <p:cNvSpPr txBox="1"/>
          <p:nvPr/>
        </p:nvSpPr>
        <p:spPr>
          <a:xfrm>
            <a:off x="107999" y="836711"/>
            <a:ext cx="4989017" cy="324000"/>
          </a:xfrm>
          <a:prstGeom prst="rect">
            <a:avLst/>
          </a:prstGeom>
          <a:solidFill>
            <a:schemeClr val="tx2">
              <a:lumMod val="75000"/>
            </a:schemeClr>
          </a:solidFill>
          <a:ln w="9525">
            <a:solidFill>
              <a:srgbClr val="002060"/>
            </a:solidFill>
          </a:ln>
        </p:spPr>
        <p:txBody>
          <a:bodyPr wrap="square" rtlCol="0" anchor="ctr" anchorCtr="0">
            <a:spAutoFit/>
          </a:bodyPr>
          <a:lstStyle/>
          <a:p>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大阪の食の魅力の発信　</a:t>
            </a:r>
          </a:p>
        </p:txBody>
      </p:sp>
      <p:sp>
        <p:nvSpPr>
          <p:cNvPr id="27" name="テキスト ボックス 26">
            <a:extLst>
              <a:ext uri="{FF2B5EF4-FFF2-40B4-BE49-F238E27FC236}">
                <a16:creationId xmlns:a16="http://schemas.microsoft.com/office/drawing/2014/main" id="{99A6212D-098B-4EE7-99EB-2FB9CA5A5F47}"/>
              </a:ext>
            </a:extLst>
          </p:cNvPr>
          <p:cNvSpPr txBox="1"/>
          <p:nvPr/>
        </p:nvSpPr>
        <p:spPr>
          <a:xfrm>
            <a:off x="107999" y="5413167"/>
            <a:ext cx="9687298" cy="1400383"/>
          </a:xfrm>
          <a:prstGeom prst="rect">
            <a:avLst/>
          </a:prstGeom>
          <a:solidFill>
            <a:schemeClr val="bg1"/>
          </a:solidFill>
          <a:ln w="6350">
            <a:solidFill>
              <a:schemeClr val="tx1">
                <a:lumMod val="50000"/>
                <a:lumOff val="50000"/>
              </a:schemeClr>
            </a:solidFill>
          </a:ln>
        </p:spPr>
        <p:txBody>
          <a:bodyPr wrap="square" rtlCol="0">
            <a:spAutoFit/>
          </a:bodyPr>
          <a:lstStyle/>
          <a:p>
            <a:pPr>
              <a:lnSpc>
                <a:spcPts val="14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大阪観光局において、新たな観光関連産業の振興や地域の活性化、効果的なプロモーションや地域と連携した</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誘致などの事業に取り組み、来阪宿泊数等を増加させることで、</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新たな観光関連産業の振興や地域の活性化につなげ、経済効果の向上を図る。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000"/>
              </a:lnSpc>
              <a:buFont typeface="Meiryo UI" panose="020B0604030504040204" pitchFamily="50" charset="-128"/>
              <a:buChar char="○"/>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国内外へのプロモーション、国内外教育旅行誘致</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000"/>
              </a:lnSpc>
              <a:buFont typeface="Meiryo UI" panose="020B0604030504040204" pitchFamily="50" charset="-128"/>
              <a:buChar char="○"/>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広域周遊の促進（エリアごとにテーマを設定した新たなコンテンツの造成など）</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000"/>
              </a:lnSpc>
              <a:buFont typeface="Meiryo UI" panose="020B0604030504040204" pitchFamily="50" charset="-128"/>
              <a:buChar char="○"/>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観光</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DX</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・マーケティングリサーチ（観光に関するデータベースの構築、データを活用した府内市町村の観光戦略策定支援、観光アプリ（</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XR</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機能）を活用した取組みなど）</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000"/>
              </a:lnSpc>
              <a:buFont typeface="Meiryo UI" panose="020B0604030504040204" pitchFamily="50" charset="-128"/>
              <a:buChar char="○"/>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観光魅力の創造（食、歴史、スポーツ、ウェルネス等、大阪らしい観光素材の開発、ペットツーリズム、ガストロノミーツーリズム等の推進、</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Osaka Free Wi-Fi</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の整備など）</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000"/>
              </a:lnSpc>
              <a:buFont typeface="Meiryo UI" panose="020B0604030504040204" pitchFamily="50" charset="-128"/>
              <a:buChar char="○"/>
            </a:pPr>
            <a:r>
              <a:rPr lang="en-US" altLang="ja-JP" sz="9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誘致の推進（万博に関連した</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誘致、国内外へのプロモーションなど）</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000"/>
              </a:lnSpc>
              <a:buFont typeface="Meiryo UI" panose="020B0604030504040204" pitchFamily="50" charset="-128"/>
              <a:buChar char="○"/>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観光情報の発信（観光案内所の運営、</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HP</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や</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SNS</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による国内外への情報発信など</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6" name="テキスト ボックス 35">
            <a:extLst>
              <a:ext uri="{FF2B5EF4-FFF2-40B4-BE49-F238E27FC236}">
                <a16:creationId xmlns:a16="http://schemas.microsoft.com/office/drawing/2014/main" id="{358AF307-72E9-4A29-9FAF-D44D3C602AA3}"/>
              </a:ext>
            </a:extLst>
          </p:cNvPr>
          <p:cNvSpPr txBox="1"/>
          <p:nvPr/>
        </p:nvSpPr>
        <p:spPr>
          <a:xfrm>
            <a:off x="107999" y="5123778"/>
            <a:ext cx="9687298" cy="324000"/>
          </a:xfrm>
          <a:prstGeom prst="rect">
            <a:avLst/>
          </a:prstGeom>
          <a:solidFill>
            <a:schemeClr val="tx2">
              <a:lumMod val="75000"/>
            </a:schemeClr>
          </a:solidFill>
          <a:ln w="9525">
            <a:solidFill>
              <a:schemeClr val="tx1"/>
            </a:solidFill>
          </a:ln>
        </p:spPr>
        <p:txBody>
          <a:bodyPr wrap="square" rtlCol="0" anchor="ctr" anchorCtr="0">
            <a:spAutoFit/>
          </a:bodyPr>
          <a:lstStyle/>
          <a:p>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大阪観光局の取組み</a:t>
            </a:r>
            <a:r>
              <a:rPr lang="ja-JP" altLang="en-US"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R6</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年度当初予算案</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524,224</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スライド番号プレースホルダー 6"/>
          <p:cNvSpPr>
            <a:spLocks noGrp="1"/>
          </p:cNvSpPr>
          <p:nvPr>
            <p:ph type="sldNum" sz="quarter" idx="12"/>
          </p:nvPr>
        </p:nvSpPr>
        <p:spPr>
          <a:xfrm>
            <a:off x="7650000" y="6552672"/>
            <a:ext cx="2311400" cy="365125"/>
          </a:xfrm>
        </p:spPr>
        <p:txBody>
          <a:bodyPr/>
          <a:lstStyle/>
          <a:p>
            <a:fld id="{1765F155-2CE9-4D92-ACFE-7182E7668ACC}" type="slidenum">
              <a:rPr kumimoji="1" lang="ja-JP" altLang="en-US" smtClean="0"/>
              <a:t>4</a:t>
            </a:fld>
            <a:endParaRPr kumimoji="1" lang="ja-JP" altLang="en-US" dirty="0"/>
          </a:p>
        </p:txBody>
      </p:sp>
      <p:sp>
        <p:nvSpPr>
          <p:cNvPr id="67" name="テキスト ボックス 66">
            <a:extLst>
              <a:ext uri="{FF2B5EF4-FFF2-40B4-BE49-F238E27FC236}">
                <a16:creationId xmlns:a16="http://schemas.microsoft.com/office/drawing/2014/main" id="{BBB93EF8-6690-443A-8440-64A51BE27844}"/>
              </a:ext>
            </a:extLst>
          </p:cNvPr>
          <p:cNvSpPr txBox="1"/>
          <p:nvPr/>
        </p:nvSpPr>
        <p:spPr>
          <a:xfrm>
            <a:off x="5220567" y="3822743"/>
            <a:ext cx="4577802" cy="1246713"/>
          </a:xfrm>
          <a:prstGeom prst="rect">
            <a:avLst/>
          </a:prstGeom>
          <a:solidFill>
            <a:schemeClr val="bg1"/>
          </a:solidFill>
          <a:ln w="6350">
            <a:solidFill>
              <a:schemeClr val="tx1">
                <a:lumMod val="50000"/>
                <a:lumOff val="50000"/>
              </a:schemeClr>
            </a:solidFill>
          </a:ln>
        </p:spPr>
        <p:txBody>
          <a:bodyPr wrap="square" rtlCol="0">
            <a:noAutofit/>
          </a:bodyPr>
          <a:lstStyle/>
          <a:p>
            <a:pPr lvl="0">
              <a:lnSpc>
                <a:spcPts val="15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5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大阪のシンボリックなエリア（御堂筋、中之島、水の回廊など）において話題性の</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5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あるキラーコンテンツを実施し、大阪の魅力を全世界に強力に発信することで、</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5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多くの方々を大阪に誘客する起爆剤となるプロモーションイベントを開催する。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5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年大阪・関西万博の機運醸成に向けたプロモーション事業とも連携。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lvl="0" indent="-171450">
              <a:lnSpc>
                <a:spcPts val="1500"/>
              </a:lnSpc>
              <a:buFont typeface="Meiryo UI" panose="020B0604030504040204" pitchFamily="50" charset="-128"/>
              <a:buChar char="○"/>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年秋頃　イベント開催予定</a:t>
            </a:r>
            <a:endParaRPr lang="en-US" altLang="ja-JP" sz="1000" dirty="0">
              <a:latin typeface="Meiryo UI" panose="020B0604030504040204" pitchFamily="50" charset="-128"/>
              <a:ea typeface="Meiryo UI" panose="020B0604030504040204" pitchFamily="50" charset="-128"/>
            </a:endParaRPr>
          </a:p>
        </p:txBody>
      </p:sp>
      <p:sp>
        <p:nvSpPr>
          <p:cNvPr id="68" name="テキスト ボックス 67">
            <a:extLst>
              <a:ext uri="{FF2B5EF4-FFF2-40B4-BE49-F238E27FC236}">
                <a16:creationId xmlns:a16="http://schemas.microsoft.com/office/drawing/2014/main" id="{0717C986-B178-4CB5-9567-DC08171B8050}"/>
              </a:ext>
            </a:extLst>
          </p:cNvPr>
          <p:cNvSpPr txBox="1"/>
          <p:nvPr/>
        </p:nvSpPr>
        <p:spPr>
          <a:xfrm>
            <a:off x="5220567" y="3568998"/>
            <a:ext cx="4577802" cy="246221"/>
          </a:xfrm>
          <a:prstGeom prst="rect">
            <a:avLst/>
          </a:prstGeom>
          <a:solidFill>
            <a:schemeClr val="tx2">
              <a:lumMod val="75000"/>
            </a:schemeClr>
          </a:solidFill>
          <a:ln w="9525">
            <a:solidFill>
              <a:srgbClr val="002060"/>
            </a:solidFill>
          </a:ln>
        </p:spPr>
        <p:txBody>
          <a:bodyPr wrap="square" rtlCol="0" anchor="ctr" anchorCtr="0">
            <a:spAutoFit/>
          </a:bodyPr>
          <a:lstStyle/>
          <a:p>
            <a:pPr>
              <a:lnSpc>
                <a:spcPts val="1200"/>
              </a:lnSpc>
            </a:pPr>
            <a:r>
              <a:rPr lang="ja-JP" altLang="en-US" sz="105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国内外の人々を惹きつけるキラーコンテンツの創出</a:t>
            </a:r>
            <a:r>
              <a:rPr lang="ja-JP" altLang="en-US" sz="10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R6</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386,468</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2" name="テキスト ボックス 71">
            <a:extLst>
              <a:ext uri="{FF2B5EF4-FFF2-40B4-BE49-F238E27FC236}">
                <a16:creationId xmlns:a16="http://schemas.microsoft.com/office/drawing/2014/main" id="{35013D90-6FF0-4B3B-84CA-685306AC0546}"/>
              </a:ext>
            </a:extLst>
          </p:cNvPr>
          <p:cNvSpPr txBox="1"/>
          <p:nvPr/>
        </p:nvSpPr>
        <p:spPr>
          <a:xfrm>
            <a:off x="5230431" y="1171329"/>
            <a:ext cx="4567570" cy="2185663"/>
          </a:xfrm>
          <a:prstGeom prst="rect">
            <a:avLst/>
          </a:prstGeom>
          <a:solidFill>
            <a:schemeClr val="bg1"/>
          </a:solidFill>
          <a:ln w="6350">
            <a:solidFill>
              <a:schemeClr val="tx1">
                <a:lumMod val="50000"/>
                <a:lumOff val="50000"/>
              </a:schemeClr>
            </a:solidFill>
          </a:ln>
        </p:spPr>
        <p:txBody>
          <a:bodyPr wrap="square" rtlCol="0">
            <a:spAutoFit/>
          </a:bodyPr>
          <a:lstStyle/>
          <a:p>
            <a:pPr lvl="0">
              <a:lnSpc>
                <a:spcPts val="15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500"/>
              </a:lnSpc>
            </a:pPr>
            <a:r>
              <a:rPr lang="ja-JP" altLang="en-US" sz="10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「御堂筋イルミネーション」、「</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OSAKA</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光のルネサンス」、地域団体等が展開する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5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エリアプログラムを一体的に展開し、都市魅力の創造・発信や都市ブランドの向上を</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5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図る。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5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大阪の冬を代表する観光コンテンツの充実を図り、国内外からの観光客の満足度を</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5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高め、さらなる呼び込みを図る。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5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樹木などのイルミネーションに光度や色彩の変化が可能な</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LED</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での装飾を加えるなど、</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5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より圧倒的で魅力的な光空間を創出することで、大阪の都市魅力の向上と万博の</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5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機運醸成を図る。また、万博の開幕に合わせて点灯し、来阪者をおもてなしするための準備を行う。</a:t>
            </a:r>
            <a:endParaRPr lang="en-US" altLang="ja-JP" sz="1000" strike="sngStrike"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500"/>
              </a:lnSpc>
              <a:buFont typeface="Meiryo UI" panose="020B0604030504040204" pitchFamily="50" charset="-128"/>
              <a:buChar char="○"/>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11</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月頃　イベント開催予定</a:t>
            </a:r>
            <a:endParaRPr lang="en-US" altLang="ja-JP" sz="1000" dirty="0">
              <a:highlight>
                <a:srgbClr val="3366FF"/>
              </a:highlight>
              <a:latin typeface="Meiryo UI" panose="020B0604030504040204" pitchFamily="50" charset="-128"/>
              <a:ea typeface="Meiryo UI" panose="020B0604030504040204" pitchFamily="50" charset="-128"/>
              <a:cs typeface="Meiryo UI" panose="020B0604030504040204" pitchFamily="50" charset="-128"/>
            </a:endParaRPr>
          </a:p>
        </p:txBody>
      </p:sp>
      <p:sp>
        <p:nvSpPr>
          <p:cNvPr id="73" name="テキスト ボックス 72">
            <a:extLst>
              <a:ext uri="{FF2B5EF4-FFF2-40B4-BE49-F238E27FC236}">
                <a16:creationId xmlns:a16="http://schemas.microsoft.com/office/drawing/2014/main" id="{498DE9C9-5EED-41FF-80E4-DFFA30A9879C}"/>
              </a:ext>
            </a:extLst>
          </p:cNvPr>
          <p:cNvSpPr txBox="1"/>
          <p:nvPr/>
        </p:nvSpPr>
        <p:spPr>
          <a:xfrm>
            <a:off x="5230431" y="836711"/>
            <a:ext cx="4567570" cy="324000"/>
          </a:xfrm>
          <a:prstGeom prst="rect">
            <a:avLst/>
          </a:prstGeom>
          <a:solidFill>
            <a:schemeClr val="tx2">
              <a:lumMod val="75000"/>
            </a:schemeClr>
          </a:solidFill>
          <a:ln w="9525">
            <a:solidFill>
              <a:schemeClr val="tx1"/>
            </a:solidFill>
          </a:ln>
        </p:spPr>
        <p:txBody>
          <a:bodyPr wrap="square" rtlCol="0" anchor="ctr" anchorCtr="0">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大阪・光の饗宴　</a:t>
            </a:r>
            <a:r>
              <a:rPr lang="ja-JP" altLang="en-US" sz="10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R6</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年度当初予算案</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580,456</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 </a:t>
            </a:r>
          </a:p>
        </p:txBody>
      </p:sp>
      <p:grpSp>
        <p:nvGrpSpPr>
          <p:cNvPr id="33" name="グループ化 32"/>
          <p:cNvGrpSpPr/>
          <p:nvPr/>
        </p:nvGrpSpPr>
        <p:grpSpPr>
          <a:xfrm>
            <a:off x="1424608" y="881673"/>
            <a:ext cx="792000" cy="216000"/>
            <a:chOff x="-1807864" y="2317564"/>
            <a:chExt cx="792000" cy="216000"/>
          </a:xfrm>
        </p:grpSpPr>
        <p:sp>
          <p:nvSpPr>
            <p:cNvPr id="34" name="楕円 33"/>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35" name="楕円 34"/>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grpSp>
        <p:nvGrpSpPr>
          <p:cNvPr id="37" name="グループ化 36"/>
          <p:cNvGrpSpPr/>
          <p:nvPr/>
        </p:nvGrpSpPr>
        <p:grpSpPr>
          <a:xfrm>
            <a:off x="1261094" y="5163629"/>
            <a:ext cx="792000" cy="216000"/>
            <a:chOff x="-1807864" y="2317564"/>
            <a:chExt cx="792000" cy="216000"/>
          </a:xfrm>
        </p:grpSpPr>
        <p:sp>
          <p:nvSpPr>
            <p:cNvPr id="38" name="楕円 37"/>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39" name="楕円 38"/>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grpSp>
        <p:nvGrpSpPr>
          <p:cNvPr id="40" name="グループ化 39"/>
          <p:cNvGrpSpPr/>
          <p:nvPr/>
        </p:nvGrpSpPr>
        <p:grpSpPr>
          <a:xfrm>
            <a:off x="6177136" y="881673"/>
            <a:ext cx="792000" cy="216000"/>
            <a:chOff x="-1807864" y="2317564"/>
            <a:chExt cx="792000" cy="216000"/>
          </a:xfrm>
        </p:grpSpPr>
        <p:sp>
          <p:nvSpPr>
            <p:cNvPr id="47" name="楕円 46"/>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48" name="楕円 47"/>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grpSp>
        <p:nvGrpSpPr>
          <p:cNvPr id="49" name="グループ化 48"/>
          <p:cNvGrpSpPr/>
          <p:nvPr/>
        </p:nvGrpSpPr>
        <p:grpSpPr>
          <a:xfrm>
            <a:off x="9175910" y="3724881"/>
            <a:ext cx="736205" cy="216000"/>
            <a:chOff x="-1807864" y="2317564"/>
            <a:chExt cx="792000" cy="216000"/>
          </a:xfrm>
        </p:grpSpPr>
        <p:sp>
          <p:nvSpPr>
            <p:cNvPr id="50" name="楕円 49"/>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51" name="楕円 50"/>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spTree>
    <p:extLst>
      <p:ext uri="{BB962C8B-B14F-4D97-AF65-F5344CB8AC3E}">
        <p14:creationId xmlns:p14="http://schemas.microsoft.com/office/powerpoint/2010/main" val="2883350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テキスト ボックス 60">
            <a:extLst>
              <a:ext uri="{FF2B5EF4-FFF2-40B4-BE49-F238E27FC236}">
                <a16:creationId xmlns:a16="http://schemas.microsoft.com/office/drawing/2014/main" id="{5A3C8DCB-5898-43FF-B0DF-77B19B493A95}"/>
              </a:ext>
            </a:extLst>
          </p:cNvPr>
          <p:cNvSpPr txBox="1"/>
          <p:nvPr/>
        </p:nvSpPr>
        <p:spPr>
          <a:xfrm>
            <a:off x="5022482" y="2720106"/>
            <a:ext cx="4788000" cy="1068934"/>
          </a:xfrm>
          <a:prstGeom prst="rect">
            <a:avLst/>
          </a:prstGeom>
          <a:solidFill>
            <a:schemeClr val="bg1"/>
          </a:solidFill>
          <a:ln w="6350">
            <a:solidFill>
              <a:schemeClr val="tx1">
                <a:lumMod val="50000"/>
                <a:lumOff val="50000"/>
              </a:schemeClr>
            </a:solidFill>
          </a:ln>
        </p:spPr>
        <p:txBody>
          <a:bodyPr wrap="square" rtlCol="0">
            <a:noAutofit/>
          </a:bodyPr>
          <a:lstStyle/>
          <a:p>
            <a:pPr>
              <a:lnSpc>
                <a:spcPts val="11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関西の自治体（</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府</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8</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政令市）及び民間企業等が一体となって、万博のテーマ等を</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踏まえた新しい旅行商品やコンテンツの造成を進め、関西各地の特色や生活文化等の</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魅力を</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“KANSAI</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”として発信し、万博及び関西への誘客を進める。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100"/>
              </a:lnSpc>
              <a:buFont typeface="Meiryo UI" panose="020B0604030504040204" pitchFamily="50" charset="-128"/>
              <a:buChar char="○"/>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　旅行商品造成、プロモーションの実施、特設ウェブサイトでの</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80550">
              <a:lnSpc>
                <a:spcPts val="1100"/>
              </a:lnSpc>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情報提供等</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テキスト ボックス 23"/>
          <p:cNvSpPr txBox="1"/>
          <p:nvPr/>
        </p:nvSpPr>
        <p:spPr>
          <a:xfrm>
            <a:off x="5022482" y="1130722"/>
            <a:ext cx="4788000" cy="1188000"/>
          </a:xfrm>
          <a:prstGeom prst="rect">
            <a:avLst/>
          </a:prstGeom>
          <a:solidFill>
            <a:schemeClr val="bg1"/>
          </a:solidFill>
          <a:ln w="6350">
            <a:solidFill>
              <a:schemeClr val="tx1">
                <a:lumMod val="50000"/>
                <a:lumOff val="50000"/>
              </a:schemeClr>
            </a:solidFill>
          </a:ln>
        </p:spPr>
        <p:txBody>
          <a:bodyPr wrap="square" rtlCol="0">
            <a:noAutofit/>
          </a:bodyPr>
          <a:lstStyle/>
          <a:p>
            <a:pPr>
              <a:lnSpc>
                <a:spcPts val="11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大阪・関西万博開催を契機とし、大阪府、大阪市、堺市、観光関連団体、経済団体など</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で構成する大阪デスティネーションキャンペーン推進協議会が、ＪＲ</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社（北海道・東日本・</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東海・西日本・四国・九州）と連携した全国規模の観光キャンペーンを展開し、大阪・関西</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万博の機運醸成、府域への誘客・周遊促進を図ることにより、観光消費の拡大を図る。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100"/>
              </a:lnSpc>
              <a:buFont typeface="Meiryo UI" panose="020B0604030504040204" pitchFamily="50" charset="-128"/>
              <a:buChar char="○"/>
            </a:pPr>
            <a:r>
              <a:rPr lang="en-US" altLang="ja-JP"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　プレキャンペーン・全国宣伝販売促進会議の実施</a:t>
            </a:r>
            <a:endParaRPr lang="en-US" altLang="ja-JP"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100"/>
              </a:lnSpc>
              <a:buFont typeface="Meiryo UI" panose="020B0604030504040204" pitchFamily="50" charset="-128"/>
              <a:buChar char="○"/>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　本キャンペーンの実施</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100"/>
              </a:lnSpc>
              <a:buFont typeface="Meiryo UI" panose="020B0604030504040204" pitchFamily="50" charset="-128"/>
              <a:buChar char="○"/>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　アフターキャンペーンの実施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2" name="テキスト ボックス 51"/>
          <p:cNvSpPr txBox="1"/>
          <p:nvPr/>
        </p:nvSpPr>
        <p:spPr>
          <a:xfrm>
            <a:off x="5025544" y="4257256"/>
            <a:ext cx="4788000" cy="1476000"/>
          </a:xfrm>
          <a:prstGeom prst="rect">
            <a:avLst/>
          </a:prstGeom>
          <a:solidFill>
            <a:schemeClr val="bg1"/>
          </a:solidFill>
          <a:ln w="6350">
            <a:solidFill>
              <a:schemeClr val="tx1">
                <a:lumMod val="50000"/>
                <a:lumOff val="50000"/>
              </a:schemeClr>
            </a:solidFill>
          </a:ln>
        </p:spPr>
        <p:txBody>
          <a:bodyPr wrap="square" rtlCol="0">
            <a:noAutofit/>
          </a:bodyPr>
          <a:lstStyle/>
          <a:p>
            <a:pPr>
              <a:lnSpc>
                <a:spcPts val="14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災害時等に外国人旅行者自らが身を守るために必要な情報を入手できる環境をつくる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とともに、ホテル等との災害時の連携協定締結を進め、災害時に一時避難できる場所を</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確保することにより、外国人旅行者が安心・安全に大阪の旅行や観光を楽しめる環境を</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整備する。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　旅行者向けのリーフレットの配布拡大、支援フロー及びガイドラインの周知、</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府内宿泊施設との協定締結の促進に引き続き取り組む。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テキスト ボックス 28"/>
          <p:cNvSpPr txBox="1"/>
          <p:nvPr/>
        </p:nvSpPr>
        <p:spPr>
          <a:xfrm>
            <a:off x="72000" y="1133324"/>
            <a:ext cx="4824000" cy="3339825"/>
          </a:xfrm>
          <a:prstGeom prst="rect">
            <a:avLst/>
          </a:prstGeom>
          <a:solidFill>
            <a:schemeClr val="bg1"/>
          </a:solidFill>
          <a:ln w="6350">
            <a:solidFill>
              <a:schemeClr val="tx1">
                <a:lumMod val="50000"/>
                <a:lumOff val="50000"/>
              </a:schemeClr>
            </a:solidFill>
          </a:ln>
        </p:spPr>
        <p:txBody>
          <a:bodyPr wrap="square" rtlCol="0">
            <a:spAutoFit/>
          </a:bodyPr>
          <a:lstStyle/>
          <a:p>
            <a:pPr marL="0" marR="0" lvl="0" indent="0" algn="l" defTabSz="957816" rtl="0" eaLnBrk="1" fontAlgn="auto" latinLnBrk="0" hangingPunct="1">
              <a:lnSpc>
                <a:spcPts val="1500"/>
              </a:lnSpc>
              <a:spcBef>
                <a:spcPts val="0"/>
              </a:spcBef>
              <a:spcAft>
                <a:spcPts val="0"/>
              </a:spcAft>
              <a:buClrTx/>
              <a:buSzTx/>
              <a:buFontTx/>
              <a:buNone/>
              <a:tabLst/>
              <a:defRPr/>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57816" rtl="0" eaLnBrk="1" fontAlgn="auto" latinLnBrk="0" hangingPunct="1">
              <a:lnSpc>
                <a:spcPts val="1500"/>
              </a:lnSpc>
              <a:spcBef>
                <a:spcPts val="0"/>
              </a:spcBef>
              <a:spcAft>
                <a:spcPts val="0"/>
              </a:spcAft>
              <a:buClrTx/>
              <a:buSzTx/>
              <a:buFontTx/>
              <a:buNone/>
              <a:tabLst/>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大阪・関西万博開催に向け、大阪の観光資源を活用したイベント開催等により、</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57816" rtl="0" eaLnBrk="1" fontAlgn="auto" latinLnBrk="0" hangingPunct="1">
              <a:lnSpc>
                <a:spcPts val="1500"/>
              </a:lnSpc>
              <a:spcBef>
                <a:spcPts val="0"/>
              </a:spcBef>
              <a:spcAft>
                <a:spcPts val="0"/>
              </a:spcAft>
              <a:buClrTx/>
              <a:buSzTx/>
              <a:buFontTx/>
              <a:buNone/>
              <a:tabLst/>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大阪への集客・周遊を促進し、万博の機運醸成や成功につなげるとともに、</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57816" rtl="0" eaLnBrk="1" fontAlgn="auto" latinLnBrk="0" hangingPunct="1">
              <a:lnSpc>
                <a:spcPts val="1500"/>
              </a:lnSpc>
              <a:spcBef>
                <a:spcPts val="0"/>
              </a:spcBef>
              <a:spcAft>
                <a:spcPts val="0"/>
              </a:spcAft>
              <a:buClrTx/>
              <a:buSzTx/>
              <a:buFontTx/>
              <a:buNone/>
              <a:tabLst/>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兵庫県と連携した広域観光プロモーションにより大阪・兵庫への周遊を促進する。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57816" rtl="0" eaLnBrk="1" fontAlgn="auto" latinLnBrk="0" hangingPunct="1">
              <a:lnSpc>
                <a:spcPts val="1500"/>
              </a:lnSpc>
              <a:spcBef>
                <a:spcPts val="0"/>
              </a:spcBef>
              <a:spcAft>
                <a:spcPts val="0"/>
              </a:spcAft>
              <a:buClrTx/>
              <a:buSzTx/>
              <a:buFontTx/>
              <a:buNone/>
              <a:tabLst/>
              <a:defRPr/>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500"/>
              </a:lnSpc>
              <a:defRPr/>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①大阪の観光資源の強みを活かした集客・周遊事業</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en-US" altLang="zh-CN" sz="1000" dirty="0">
                <a:latin typeface="Meiryo UI" panose="020B0604030504040204" pitchFamily="50" charset="-128"/>
                <a:ea typeface="Meiryo UI" panose="020B0604030504040204" pitchFamily="50" charset="-128"/>
                <a:cs typeface="Meiryo UI" panose="020B0604030504040204" pitchFamily="50" charset="-128"/>
              </a:rPr>
              <a:t>R6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a:t>
            </a:r>
            <a:r>
              <a:rPr lang="en-US" altLang="zh-CN" sz="1000" dirty="0">
                <a:latin typeface="Meiryo UI" panose="020B0604030504040204" pitchFamily="50" charset="-128"/>
                <a:ea typeface="Meiryo UI" panose="020B0604030504040204" pitchFamily="50" charset="-128"/>
                <a:cs typeface="Meiryo UI" panose="020B0604030504040204" pitchFamily="50" charset="-128"/>
              </a:rPr>
              <a:t>600,000</a:t>
            </a:r>
            <a:r>
              <a:rPr lang="zh-CN" altLang="en-US" sz="1000" dirty="0">
                <a:latin typeface="Meiryo UI" panose="020B0604030504040204" pitchFamily="50" charset="-128"/>
                <a:ea typeface="Meiryo UI" panose="020B0604030504040204" pitchFamily="50" charset="-128"/>
                <a:cs typeface="Meiryo UI" panose="020B0604030504040204" pitchFamily="50" charset="-128"/>
              </a:rPr>
              <a:t>千円</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08000" lvl="0">
              <a:lnSpc>
                <a:spcPts val="1500"/>
              </a:lnSpc>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国内外の来訪者が大阪ならではの魅力的な体験を楽しめる「大阪来てな！キャンペーン」を府内全域で展開し、大阪の観光資源の強みを活かした集客・周遊の促進とともに、</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08000" lvl="0">
              <a:lnSpc>
                <a:spcPts val="1500"/>
              </a:lnSpc>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万博の機運醸成に取り組むことで、万博の成功及び大阪の成長・発展につなげる。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500"/>
              </a:lnSpc>
              <a:buFont typeface="Meiryo UI" panose="020B0604030504040204" pitchFamily="50" charset="-128"/>
              <a:buChar char="○"/>
              <a:defRPr/>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年夏頃事業開始予定</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500"/>
              </a:lnSpc>
              <a:defRPr/>
            </a:pPr>
            <a:endPar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a:p>
            <a:pPr lvl="0">
              <a:lnSpc>
                <a:spcPts val="1500"/>
              </a:lnSpc>
              <a:defRPr/>
            </a:pPr>
            <a:r>
              <a:rPr lang="ja-JP" altLang="en-US" sz="1000" u="sng" noProof="0" dirty="0">
                <a:latin typeface="Meiryo UI" panose="020B0604030504040204" pitchFamily="50" charset="-128"/>
                <a:ea typeface="Meiryo UI" panose="020B0604030504040204" pitchFamily="50" charset="-128"/>
                <a:cs typeface="Meiryo UI" panose="020B0604030504040204" pitchFamily="50" charset="-128"/>
              </a:rPr>
              <a:t>②観光コンテンツ等のプロモーション</a:t>
            </a:r>
            <a:r>
              <a:rPr lang="ja-JP" altLang="en-US" sz="1000" noProof="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noProof="0" dirty="0">
                <a:latin typeface="Meiryo UI" panose="020B0604030504040204" pitchFamily="50" charset="-128"/>
                <a:ea typeface="Meiryo UI" panose="020B0604030504040204" pitchFamily="50" charset="-128"/>
                <a:cs typeface="Meiryo UI" panose="020B0604030504040204" pitchFamily="50" charset="-128"/>
              </a:rPr>
              <a:t>[</a:t>
            </a:r>
            <a:r>
              <a:rPr lang="en-US" altLang="zh-CN" sz="1000" dirty="0">
                <a:latin typeface="Meiryo UI" panose="020B0604030504040204" pitchFamily="50" charset="-128"/>
                <a:ea typeface="Meiryo UI" panose="020B0604030504040204" pitchFamily="50" charset="-128"/>
                <a:cs typeface="Meiryo UI" panose="020B0604030504040204" pitchFamily="50" charset="-128"/>
              </a:rPr>
              <a:t>R6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 5,570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u="sng" noProof="0" dirty="0">
              <a:latin typeface="Meiryo UI" panose="020B0604030504040204" pitchFamily="50" charset="-128"/>
              <a:ea typeface="Meiryo UI" panose="020B0604030504040204" pitchFamily="50" charset="-128"/>
              <a:cs typeface="Meiryo UI" panose="020B0604030504040204" pitchFamily="50" charset="-128"/>
            </a:endParaRPr>
          </a:p>
          <a:p>
            <a:pPr marL="108000" lvl="0">
              <a:lnSpc>
                <a:spcPts val="1500"/>
              </a:lnSpc>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観光分野における兵庫・大阪の連携を進め、万博来訪者の県内・府内への滞在、</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08000" lvl="0">
              <a:lnSpc>
                <a:spcPts val="1500"/>
              </a:lnSpc>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周遊を促進するため、</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年度に造成した観光コンテンツ・広域周遊モデルコースを</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08000" lvl="0">
              <a:lnSpc>
                <a:spcPts val="1500"/>
              </a:lnSpc>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さらに磨き上げるとともに、海外インフルエンサーによる魅力発信など、プロモーションを</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08000" lvl="0">
              <a:lnSpc>
                <a:spcPts val="1500"/>
              </a:lnSpc>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実施する。</a:t>
            </a:r>
            <a:endParaRPr lang="en-US" altLang="zh-TW" sz="1000" strike="dblStrike" dirty="0">
              <a:latin typeface="Meiryo UI" panose="020B0604030504040204" pitchFamily="50" charset="-128"/>
              <a:ea typeface="Meiryo UI" panose="020B0604030504040204" pitchFamily="50" charset="-128"/>
              <a:cs typeface="Meiryo UI" panose="020B0604030504040204" pitchFamily="50" charset="-128"/>
            </a:endParaRPr>
          </a:p>
          <a:p>
            <a:pPr marL="252000" lvl="0" indent="-171450">
              <a:lnSpc>
                <a:spcPts val="1500"/>
              </a:lnSpc>
              <a:buFont typeface="Meiryo UI" panose="020B0604030504040204" pitchFamily="50" charset="-128"/>
              <a:buChar char="○"/>
              <a:defRPr/>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zh-TW" altLang="en-US" sz="1000" dirty="0">
                <a:latin typeface="Meiryo UI" panose="020B0604030504040204" pitchFamily="50" charset="-128"/>
                <a:ea typeface="Meiryo UI" panose="020B0604030504040204" pitchFamily="50" charset="-128"/>
                <a:cs typeface="Meiryo UI" panose="020B0604030504040204" pitchFamily="50" charset="-128"/>
              </a:rPr>
              <a:t>５月</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頃</a:t>
            </a:r>
            <a:r>
              <a:rPr lang="zh-TW" altLang="en-US" sz="1000" dirty="0">
                <a:latin typeface="Meiryo UI" panose="020B0604030504040204" pitchFamily="50" charset="-128"/>
                <a:ea typeface="Meiryo UI" panose="020B0604030504040204" pitchFamily="50" charset="-128"/>
                <a:cs typeface="Meiryo UI" panose="020B0604030504040204" pitchFamily="50" charset="-128"/>
              </a:rPr>
              <a:t>事業開始</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予定</a:t>
            </a:r>
            <a:endPar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p:cNvSpPr txBox="1"/>
          <p:nvPr/>
        </p:nvSpPr>
        <p:spPr>
          <a:xfrm>
            <a:off x="0" y="464400"/>
            <a:ext cx="3877581" cy="369332"/>
          </a:xfrm>
          <a:prstGeom prst="rect">
            <a:avLst/>
          </a:prstGeom>
          <a:noFill/>
        </p:spPr>
        <p:txBody>
          <a:bodyPr wrap="square" rtlCol="0">
            <a:spAutoFit/>
          </a:bodyPr>
          <a:lstStyle/>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800" b="1"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■さらなる観光誘客に向けた取り組み</a:t>
            </a:r>
          </a:p>
        </p:txBody>
      </p:sp>
      <p:sp>
        <p:nvSpPr>
          <p:cNvPr id="17" name="テキスト ボックス 16"/>
          <p:cNvSpPr txBox="1"/>
          <p:nvPr/>
        </p:nvSpPr>
        <p:spPr>
          <a:xfrm>
            <a:off x="72000" y="818287"/>
            <a:ext cx="4824000" cy="324000"/>
          </a:xfrm>
          <a:prstGeom prst="rect">
            <a:avLst/>
          </a:prstGeom>
          <a:solidFill>
            <a:schemeClr val="tx2">
              <a:lumMod val="75000"/>
            </a:schemeClr>
          </a:solidFill>
          <a:ln w="9525">
            <a:solidFill>
              <a:schemeClr val="tx1"/>
            </a:solidFill>
          </a:ln>
        </p:spPr>
        <p:txBody>
          <a:bodyPr wrap="square" rtlCol="0" anchor="ctr" anchorCtr="0">
            <a:spAutoFit/>
          </a:bodyPr>
          <a:lstStyle/>
          <a:p>
            <a:pPr lvl="0">
              <a:lnSpc>
                <a:spcPts val="1200"/>
              </a:lnSpc>
              <a:defRPr/>
            </a:pPr>
            <a:r>
              <a:rPr lang="ja-JP" altLang="en-US" sz="1100" b="1" u="sng"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大阪府域等への観光誘客・周遊促進</a:t>
            </a:r>
            <a:r>
              <a:rPr lang="ja-JP" altLang="en-US" sz="11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endParaRPr lang="zh-CN" altLang="en-US" sz="700" strike="dblStrike"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3" name="テキスト ボックス 52"/>
          <p:cNvSpPr txBox="1"/>
          <p:nvPr/>
        </p:nvSpPr>
        <p:spPr>
          <a:xfrm>
            <a:off x="5025544" y="3939026"/>
            <a:ext cx="4788000" cy="324000"/>
          </a:xfrm>
          <a:prstGeom prst="rect">
            <a:avLst/>
          </a:prstGeom>
          <a:solidFill>
            <a:schemeClr val="tx2">
              <a:lumMod val="75000"/>
            </a:schemeClr>
          </a:solidFill>
          <a:ln w="9525">
            <a:solidFill>
              <a:schemeClr val="tx1"/>
            </a:solidFill>
          </a:ln>
        </p:spPr>
        <p:txBody>
          <a:bodyPr wrap="square" rtlCol="0" anchor="ctr" anchorCtr="0">
            <a:spAutoFit/>
          </a:bodyPr>
          <a:lstStyle/>
          <a:p>
            <a:pPr lvl="0">
              <a:lnSpc>
                <a:spcPts val="1200"/>
              </a:lnSpc>
              <a:defRPr/>
            </a:pPr>
            <a:r>
              <a:rPr kumimoji="1" lang="ja-JP" altLang="en-US" sz="11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外国人旅行者の安全確保</a:t>
            </a:r>
            <a:r>
              <a:rPr kumimoji="1" lang="ja-JP" altLang="en-US" sz="700" i="0"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lang="zh-CN"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R6</a:t>
            </a:r>
            <a:r>
              <a:rPr lang="ja-JP"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年度当初予算案</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1,791</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ja-JP" altLang="en-US" sz="700" i="0"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テキスト ボックス 42">
            <a:extLst>
              <a:ext uri="{FF2B5EF4-FFF2-40B4-BE49-F238E27FC236}">
                <a16:creationId xmlns:a16="http://schemas.microsoft.com/office/drawing/2014/main" id="{D91BC997-52B8-4817-8898-9E10EA573EEC}"/>
              </a:ext>
            </a:extLst>
          </p:cNvPr>
          <p:cNvSpPr txBox="1"/>
          <p:nvPr/>
        </p:nvSpPr>
        <p:spPr>
          <a:xfrm>
            <a:off x="72000" y="4547482"/>
            <a:ext cx="4824000" cy="324000"/>
          </a:xfrm>
          <a:prstGeom prst="rect">
            <a:avLst/>
          </a:prstGeom>
          <a:solidFill>
            <a:schemeClr val="tx2">
              <a:lumMod val="75000"/>
            </a:schemeClr>
          </a:solidFill>
          <a:ln w="9525">
            <a:solidFill>
              <a:schemeClr val="tx1"/>
            </a:solidFill>
          </a:ln>
        </p:spPr>
        <p:txBody>
          <a:bodyPr wrap="square" rtlCol="0" anchor="ctr" anchorCtr="0">
            <a:spAutoFit/>
          </a:bodyPr>
          <a:lstStyle/>
          <a:p>
            <a:pPr lvl="0">
              <a:lnSpc>
                <a:spcPts val="1200"/>
              </a:lnSpc>
              <a:defRPr/>
            </a:pPr>
            <a:r>
              <a:rPr kumimoji="1" lang="ja-JP" altLang="en-US" sz="11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宿泊施設における受入環境整備</a:t>
            </a:r>
            <a:r>
              <a:rPr kumimoji="1" lang="ja-JP" altLang="en-US" sz="1100" b="1" i="0"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lang="en-US" altLang="ja-JP" sz="700" noProof="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R6</a:t>
            </a:r>
            <a:r>
              <a:rPr lang="ja-JP" altLang="en-US" sz="700" noProof="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年度当初予算案</a:t>
            </a:r>
            <a:r>
              <a:rPr lang="zh-CN"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34,000</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lang="zh-CN" altLang="en-US"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0" name="テキスト ボックス 59">
            <a:extLst>
              <a:ext uri="{FF2B5EF4-FFF2-40B4-BE49-F238E27FC236}">
                <a16:creationId xmlns:a16="http://schemas.microsoft.com/office/drawing/2014/main" id="{0C850B44-CA18-4D5B-8048-0BA18774765E}"/>
              </a:ext>
            </a:extLst>
          </p:cNvPr>
          <p:cNvSpPr txBox="1"/>
          <p:nvPr/>
        </p:nvSpPr>
        <p:spPr>
          <a:xfrm>
            <a:off x="5025552" y="2418706"/>
            <a:ext cx="4788000" cy="324000"/>
          </a:xfrm>
          <a:prstGeom prst="rect">
            <a:avLst/>
          </a:prstGeom>
          <a:solidFill>
            <a:schemeClr val="tx2">
              <a:lumMod val="75000"/>
            </a:schemeClr>
          </a:solidFill>
          <a:ln w="9525">
            <a:solidFill>
              <a:schemeClr val="tx1"/>
            </a:solidFill>
          </a:ln>
        </p:spPr>
        <p:txBody>
          <a:bodyPr wrap="square" rtlCol="0" anchor="ctr" anchorCtr="0">
            <a:spAutoFit/>
          </a:bodyPr>
          <a:lstStyle/>
          <a:p>
            <a:pPr>
              <a:lnSpc>
                <a:spcPts val="1200"/>
              </a:lnSpc>
              <a:defRPr/>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万博プラス関西観光推進事業</a:t>
            </a:r>
            <a:r>
              <a:rPr lang="ja-JP"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R6</a:t>
            </a:r>
            <a:r>
              <a:rPr lang="ja-JP"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年度当初</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予算案</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10,000</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　　</a:t>
            </a:r>
            <a:r>
              <a:rPr lang="ja-JP"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700" i="0"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スライド番号プレースホルダー 9"/>
          <p:cNvSpPr>
            <a:spLocks noGrp="1"/>
          </p:cNvSpPr>
          <p:nvPr>
            <p:ph type="sldNum" sz="quarter" idx="12"/>
          </p:nvPr>
        </p:nvSpPr>
        <p:spPr>
          <a:xfrm>
            <a:off x="7623080" y="6480066"/>
            <a:ext cx="2311400" cy="365125"/>
          </a:xfrm>
        </p:spPr>
        <p:txBody>
          <a:bodyPr/>
          <a:lstStyle/>
          <a:p>
            <a:fld id="{1765F155-2CE9-4D92-ACFE-7182E7668ACC}" type="slidenum">
              <a:rPr kumimoji="1" lang="ja-JP" altLang="en-US" smtClean="0"/>
              <a:t>5</a:t>
            </a:fld>
            <a:endParaRPr kumimoji="1" lang="ja-JP" altLang="en-US" dirty="0"/>
          </a:p>
        </p:txBody>
      </p:sp>
      <p:sp>
        <p:nvSpPr>
          <p:cNvPr id="21" name="テキスト ボックス 20"/>
          <p:cNvSpPr txBox="1"/>
          <p:nvPr/>
        </p:nvSpPr>
        <p:spPr>
          <a:xfrm>
            <a:off x="5023570" y="818287"/>
            <a:ext cx="4788000" cy="324000"/>
          </a:xfrm>
          <a:prstGeom prst="rect">
            <a:avLst/>
          </a:prstGeom>
          <a:solidFill>
            <a:schemeClr val="tx2">
              <a:lumMod val="75000"/>
            </a:schemeClr>
          </a:solidFill>
          <a:ln w="9525">
            <a:solidFill>
              <a:schemeClr val="tx1"/>
            </a:solidFill>
          </a:ln>
        </p:spPr>
        <p:txBody>
          <a:bodyPr wrap="square" rtlCol="0" anchor="ctr" anchorCtr="0">
            <a:spAutoFit/>
          </a:bodyPr>
          <a:lstStyle/>
          <a:p>
            <a:pPr>
              <a:lnSpc>
                <a:spcPts val="1200"/>
              </a:lnSpc>
              <a:defRPr/>
            </a:pPr>
            <a:r>
              <a:rPr lang="ja-JP" altLang="en-US" sz="1100" b="1" u="sng"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大阪デスティネーションキャンペーン</a:t>
            </a:r>
            <a:r>
              <a:rPr lang="ja-JP" altLang="en-US" sz="11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R6</a:t>
            </a:r>
            <a:r>
              <a:rPr lang="ja-JP"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年度当初</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予算案</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90,518</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700" i="0"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64" name="楕円 63"/>
          <p:cNvSpPr/>
          <p:nvPr/>
        </p:nvSpPr>
        <p:spPr>
          <a:xfrm>
            <a:off x="2360712" y="890230"/>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65" name="楕円 64"/>
          <p:cNvSpPr/>
          <p:nvPr/>
        </p:nvSpPr>
        <p:spPr>
          <a:xfrm>
            <a:off x="2126712" y="872230"/>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nvGrpSpPr>
          <p:cNvPr id="70" name="グループ化 69"/>
          <p:cNvGrpSpPr/>
          <p:nvPr/>
        </p:nvGrpSpPr>
        <p:grpSpPr>
          <a:xfrm>
            <a:off x="6513784" y="4017823"/>
            <a:ext cx="792000" cy="216000"/>
            <a:chOff x="-1807864" y="2317564"/>
            <a:chExt cx="792000" cy="216000"/>
          </a:xfrm>
        </p:grpSpPr>
        <p:sp>
          <p:nvSpPr>
            <p:cNvPr id="71" name="楕円 70"/>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72" name="楕円 71"/>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sp>
        <p:nvSpPr>
          <p:cNvPr id="78" name="楕円 77"/>
          <p:cNvSpPr/>
          <p:nvPr/>
        </p:nvSpPr>
        <p:spPr>
          <a:xfrm>
            <a:off x="2135304" y="4617149"/>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sp>
        <p:nvSpPr>
          <p:cNvPr id="47" name="テキスト ボックス 46">
            <a:extLst>
              <a:ext uri="{FF2B5EF4-FFF2-40B4-BE49-F238E27FC236}">
                <a16:creationId xmlns:a16="http://schemas.microsoft.com/office/drawing/2014/main" id="{A1A2FD97-5293-4963-968D-2C0521863B82}"/>
              </a:ext>
            </a:extLst>
          </p:cNvPr>
          <p:cNvSpPr txBox="1"/>
          <p:nvPr/>
        </p:nvSpPr>
        <p:spPr>
          <a:xfrm>
            <a:off x="73236" y="4871482"/>
            <a:ext cx="4824000" cy="861774"/>
          </a:xfrm>
          <a:prstGeom prst="rect">
            <a:avLst/>
          </a:prstGeom>
          <a:solidFill>
            <a:schemeClr val="bg1"/>
          </a:solidFill>
          <a:ln w="6350">
            <a:solidFill>
              <a:schemeClr val="tx1">
                <a:lumMod val="50000"/>
                <a:lumOff val="50000"/>
              </a:schemeClr>
            </a:solidFill>
          </a:ln>
        </p:spPr>
        <p:txBody>
          <a:bodyPr wrap="square" rtlCol="0">
            <a:spAutoFit/>
          </a:bodyPr>
          <a:lstStyle/>
          <a:p>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宿泊施設（特区及び新法民泊施設を含む）における来阪旅行者のための多言語化対応などの「おもてなし」環境整備に係る事業に対し補助を行うことにより、受入対応の強化を図り、旅行者の宿泊需要への対応やリピーター確保につなげていく。</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buFont typeface="Meiryo UI" panose="020B0604030504040204" pitchFamily="50" charset="-128"/>
              <a:buChar char="○"/>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年５月　募集開始予定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41" name="グループ化 40">
            <a:extLst>
              <a:ext uri="{FF2B5EF4-FFF2-40B4-BE49-F238E27FC236}">
                <a16:creationId xmlns:a16="http://schemas.microsoft.com/office/drawing/2014/main" id="{58ECDE66-1BDD-4764-9468-0DB579E7AE19}"/>
              </a:ext>
            </a:extLst>
          </p:cNvPr>
          <p:cNvGrpSpPr/>
          <p:nvPr/>
        </p:nvGrpSpPr>
        <p:grpSpPr>
          <a:xfrm>
            <a:off x="9922" y="332656"/>
            <a:ext cx="9896078" cy="144999"/>
            <a:chOff x="-15635" y="542925"/>
            <a:chExt cx="9167650" cy="90480"/>
          </a:xfrm>
        </p:grpSpPr>
        <p:cxnSp>
          <p:nvCxnSpPr>
            <p:cNvPr id="42" name="直線コネクタ 41">
              <a:extLst>
                <a:ext uri="{FF2B5EF4-FFF2-40B4-BE49-F238E27FC236}">
                  <a16:creationId xmlns:a16="http://schemas.microsoft.com/office/drawing/2014/main" id="{BDF94238-CC02-498F-90A2-A6B45624956B}"/>
                </a:ext>
              </a:extLst>
            </p:cNvPr>
            <p:cNvCxnSpPr/>
            <p:nvPr/>
          </p:nvCxnSpPr>
          <p:spPr>
            <a:xfrm>
              <a:off x="-8015" y="542925"/>
              <a:ext cx="9160030" cy="9525"/>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44" name="直線コネクタ 43">
              <a:extLst>
                <a:ext uri="{FF2B5EF4-FFF2-40B4-BE49-F238E27FC236}">
                  <a16:creationId xmlns:a16="http://schemas.microsoft.com/office/drawing/2014/main" id="{B4F3B085-ED29-4599-BD22-6777C6DA610E}"/>
                </a:ext>
              </a:extLst>
            </p:cNvPr>
            <p:cNvCxnSpPr/>
            <p:nvPr/>
          </p:nvCxnSpPr>
          <p:spPr>
            <a:xfrm>
              <a:off x="-8015" y="566727"/>
              <a:ext cx="9160030" cy="9525"/>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5" name="直線コネクタ 44">
              <a:extLst>
                <a:ext uri="{FF2B5EF4-FFF2-40B4-BE49-F238E27FC236}">
                  <a16:creationId xmlns:a16="http://schemas.microsoft.com/office/drawing/2014/main" id="{7DC8EE90-238B-4B4C-8464-F0EED4D6B3B4}"/>
                </a:ext>
              </a:extLst>
            </p:cNvPr>
            <p:cNvCxnSpPr/>
            <p:nvPr/>
          </p:nvCxnSpPr>
          <p:spPr>
            <a:xfrm>
              <a:off x="-15635" y="595307"/>
              <a:ext cx="9160030" cy="952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46" name="直線コネクタ 45">
              <a:extLst>
                <a:ext uri="{FF2B5EF4-FFF2-40B4-BE49-F238E27FC236}">
                  <a16:creationId xmlns:a16="http://schemas.microsoft.com/office/drawing/2014/main" id="{21035261-8A60-413F-B45C-4CA120DFC451}"/>
                </a:ext>
              </a:extLst>
            </p:cNvPr>
            <p:cNvCxnSpPr/>
            <p:nvPr/>
          </p:nvCxnSpPr>
          <p:spPr>
            <a:xfrm>
              <a:off x="-8015" y="623880"/>
              <a:ext cx="9160030" cy="9525"/>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54" name="テキスト ボックス 53">
            <a:extLst>
              <a:ext uri="{FF2B5EF4-FFF2-40B4-BE49-F238E27FC236}">
                <a16:creationId xmlns:a16="http://schemas.microsoft.com/office/drawing/2014/main" id="{8A27A358-0BA2-41B0-A5C7-BC8EE4085FFB}"/>
              </a:ext>
            </a:extLst>
          </p:cNvPr>
          <p:cNvSpPr txBox="1"/>
          <p:nvPr/>
        </p:nvSpPr>
        <p:spPr>
          <a:xfrm>
            <a:off x="0" y="-8045"/>
            <a:ext cx="9906000" cy="400110"/>
          </a:xfrm>
          <a:prstGeom prst="rect">
            <a:avLst/>
          </a:prstGeom>
          <a:noFill/>
        </p:spPr>
        <p:txBody>
          <a:bodyPr wrap="square" rtlCol="0">
            <a:spAutoFit/>
          </a:bodyPr>
          <a:lstStyle/>
          <a:p>
            <a:r>
              <a:rPr lang="ja-JP" altLang="en-US" sz="2000" b="1" dirty="0">
                <a:latin typeface="Meiryo UI" panose="020B0604030504040204" pitchFamily="50" charset="-128"/>
                <a:ea typeface="Meiryo UI" panose="020B0604030504040204" pitchFamily="50" charset="-128"/>
              </a:rPr>
              <a:t>別添）取組み概要</a:t>
            </a:r>
            <a:endParaRPr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76" name="グループ化 75">
            <a:extLst>
              <a:ext uri="{FF2B5EF4-FFF2-40B4-BE49-F238E27FC236}">
                <a16:creationId xmlns:a16="http://schemas.microsoft.com/office/drawing/2014/main" id="{E7E1EBE8-F61A-4CB2-B069-173CBE94F852}"/>
              </a:ext>
            </a:extLst>
          </p:cNvPr>
          <p:cNvGrpSpPr/>
          <p:nvPr/>
        </p:nvGrpSpPr>
        <p:grpSpPr>
          <a:xfrm>
            <a:off x="6894188" y="873576"/>
            <a:ext cx="792000" cy="216000"/>
            <a:chOff x="-1807864" y="2317564"/>
            <a:chExt cx="792000" cy="216000"/>
          </a:xfrm>
        </p:grpSpPr>
        <p:sp>
          <p:nvSpPr>
            <p:cNvPr id="79" name="楕円 78">
              <a:extLst>
                <a:ext uri="{FF2B5EF4-FFF2-40B4-BE49-F238E27FC236}">
                  <a16:creationId xmlns:a16="http://schemas.microsoft.com/office/drawing/2014/main" id="{C0B2CEA0-DD5B-47FC-B049-B9D6AA664FE7}"/>
                </a:ext>
              </a:extLst>
            </p:cNvPr>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80" name="楕円 79">
              <a:extLst>
                <a:ext uri="{FF2B5EF4-FFF2-40B4-BE49-F238E27FC236}">
                  <a16:creationId xmlns:a16="http://schemas.microsoft.com/office/drawing/2014/main" id="{31A35BEB-4413-4015-9851-B78638840989}"/>
                </a:ext>
              </a:extLst>
            </p:cNvPr>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sp>
        <p:nvSpPr>
          <p:cNvPr id="85" name="楕円 84">
            <a:extLst>
              <a:ext uri="{FF2B5EF4-FFF2-40B4-BE49-F238E27FC236}">
                <a16:creationId xmlns:a16="http://schemas.microsoft.com/office/drawing/2014/main" id="{25FBA89A-6E85-4C58-8502-5D4D89B598DF}"/>
              </a:ext>
            </a:extLst>
          </p:cNvPr>
          <p:cNvSpPr/>
          <p:nvPr/>
        </p:nvSpPr>
        <p:spPr>
          <a:xfrm>
            <a:off x="6966188" y="2492896"/>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solidFill>
                <a:srgbClr val="FF0000"/>
              </a:solidFill>
              <a:latin typeface="Meiryo UI" panose="020B0604030504040204" pitchFamily="50" charset="-128"/>
              <a:ea typeface="Meiryo UI" panose="020B0604030504040204" pitchFamily="50" charset="-128"/>
            </a:endParaRPr>
          </a:p>
        </p:txBody>
      </p:sp>
      <p:sp>
        <p:nvSpPr>
          <p:cNvPr id="86" name="楕円 85">
            <a:extLst>
              <a:ext uri="{FF2B5EF4-FFF2-40B4-BE49-F238E27FC236}">
                <a16:creationId xmlns:a16="http://schemas.microsoft.com/office/drawing/2014/main" id="{C75DE86D-AB1B-4D9C-BB8A-65108D1E48A8}"/>
              </a:ext>
            </a:extLst>
          </p:cNvPr>
          <p:cNvSpPr/>
          <p:nvPr/>
        </p:nvSpPr>
        <p:spPr>
          <a:xfrm>
            <a:off x="6732188" y="2468708"/>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spTree>
    <p:extLst>
      <p:ext uri="{BB962C8B-B14F-4D97-AF65-F5344CB8AC3E}">
        <p14:creationId xmlns:p14="http://schemas.microsoft.com/office/powerpoint/2010/main" val="27255337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テキスト ボックス 20"/>
          <p:cNvSpPr txBox="1"/>
          <p:nvPr/>
        </p:nvSpPr>
        <p:spPr>
          <a:xfrm>
            <a:off x="72000" y="1217925"/>
            <a:ext cx="9705536" cy="4731355"/>
          </a:xfrm>
          <a:prstGeom prst="rect">
            <a:avLst/>
          </a:prstGeom>
          <a:solidFill>
            <a:schemeClr val="bg1"/>
          </a:solidFill>
          <a:ln w="6350">
            <a:solidFill>
              <a:schemeClr val="tx1">
                <a:lumMod val="50000"/>
                <a:lumOff val="50000"/>
              </a:schemeClr>
            </a:solidFill>
          </a:ln>
        </p:spPr>
        <p:txBody>
          <a:bodyPr wrap="square" rtlCol="0">
            <a:noAutofit/>
          </a:bodyPr>
          <a:lstStyle/>
          <a:p>
            <a:pPr>
              <a:lnSpc>
                <a:spcPts val="13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誘致戦略」に基づき、官民が一体となって戦略的に</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誘致を展開することで、大阪に集積する産業分野を生かしたビジネスやイノベーションの機会を創出し、</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観光消費の拡大を図る。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万博開催に向け大阪・関西への注目が高まり、活発な国際交流が期待される中、国際会議をはじめとする</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 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を積極的に誘致・創出するため、</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国際会議の誘致・開催への助成を行うとともに、</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 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関連のイベントにおいて情報発信を行うことにより、</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開催の増加を図る。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①</a:t>
            </a:r>
            <a:r>
              <a:rPr lang="en-US" altLang="ja-JP" sz="1000" u="sng"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誘致のための取組み</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　大阪観光局運営事業（予算：</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524,224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千円）の一部］</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08000">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万博に関連した</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等の誘致に向け、国内外へのプロモーションや情報発信を実施。</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②万博と連動した国際会議誘致・開催支援事業</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 31,500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p>
          <a:p>
            <a:pPr marL="108000">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年の万博開催地である大阪・関西への注目が集まるタイミングをとらえ、大阪で開催する</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を積極的に誘致するために、国際会議の誘致・開催において必要となる経費の一部を</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08000">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助成する。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08000">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○助成対象事業</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08000">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国際会議</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Ⅰ】</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［上限額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500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万円］</a:t>
            </a:r>
          </a:p>
          <a:p>
            <a:pPr marL="108000">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・会期が２日以上、現地での総参加者数が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50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名以上であること</a:t>
            </a:r>
          </a:p>
          <a:p>
            <a:pPr marL="108000">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・日本を含む３ 居住国・地域以上からの参加者があること</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08000">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誘致戦略」に定める重点分野（ライフサイエンス、ものづくり等）や万博のテーマなどに関する国際会議であること</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08000">
              <a:lnSpc>
                <a:spcPts val="13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08000">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国際会議</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Ⅱ】</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［上限額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万円］</a:t>
            </a:r>
          </a:p>
          <a:p>
            <a:pPr marL="108000">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・国際会議</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Ⅰ</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の各要件を満たすものであること</a:t>
            </a:r>
          </a:p>
          <a:p>
            <a:pPr marL="108000">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・国際機関が主催するものであること</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08000">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か国以上をローテーションして開催されるものであること</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③情報発信の強化</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1,790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千円（市）</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新規</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p>
          <a:p>
            <a:pPr marL="108000">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大阪の</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開催地としての知名度を向上するため、国内外の主催者や</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関連事業者に対し、</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関連のイベントへの出展を通じて、ユニークベニューやアフターコンベンションなどに</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08000">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活用可能な施設等の</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PR</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を行う。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08000">
              <a:lnSpc>
                <a:spcPts val="13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p:cNvSpPr txBox="1"/>
          <p:nvPr/>
        </p:nvSpPr>
        <p:spPr>
          <a:xfrm>
            <a:off x="0" y="-8167"/>
            <a:ext cx="9906000" cy="400110"/>
          </a:xfrm>
          <a:prstGeom prst="rect">
            <a:avLst/>
          </a:prstGeom>
          <a:noFill/>
        </p:spPr>
        <p:txBody>
          <a:bodyPr wrap="square" rtlCol="0">
            <a:spAutoFit/>
          </a:bodyPr>
          <a:lstStyle/>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別添）取組み概要</a:t>
            </a:r>
            <a:endPar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4" name="グループ化 3"/>
          <p:cNvGrpSpPr/>
          <p:nvPr/>
        </p:nvGrpSpPr>
        <p:grpSpPr>
          <a:xfrm>
            <a:off x="9922" y="332656"/>
            <a:ext cx="9896078" cy="144999"/>
            <a:chOff x="-15635" y="542925"/>
            <a:chExt cx="9167650" cy="90480"/>
          </a:xfrm>
        </p:grpSpPr>
        <p:cxnSp>
          <p:nvCxnSpPr>
            <p:cNvPr id="5" name="直線コネクタ 4"/>
            <p:cNvCxnSpPr/>
            <p:nvPr/>
          </p:nvCxnSpPr>
          <p:spPr>
            <a:xfrm>
              <a:off x="-8015" y="542925"/>
              <a:ext cx="9160030" cy="9525"/>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a:off x="-8015" y="566727"/>
              <a:ext cx="9160030" cy="9525"/>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15635" y="595307"/>
              <a:ext cx="9160030" cy="952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8015" y="623880"/>
              <a:ext cx="9160030" cy="9525"/>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19" name="テキスト ボックス 18"/>
          <p:cNvSpPr txBox="1"/>
          <p:nvPr/>
        </p:nvSpPr>
        <p:spPr>
          <a:xfrm>
            <a:off x="0" y="504000"/>
            <a:ext cx="3237642" cy="369332"/>
          </a:xfrm>
          <a:prstGeom prst="rect">
            <a:avLst/>
          </a:prstGeom>
          <a:noFill/>
        </p:spPr>
        <p:txBody>
          <a:bodyPr wrap="square" rtlCol="0">
            <a:spAutoFit/>
          </a:bodyPr>
          <a:lstStyle/>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■戦略的な</a:t>
            </a:r>
            <a:r>
              <a:rPr kumimoji="1" lang="en-US" altLang="ja-JP"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MICE</a:t>
            </a: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誘致の推進</a:t>
            </a:r>
          </a:p>
        </p:txBody>
      </p:sp>
      <p:sp>
        <p:nvSpPr>
          <p:cNvPr id="23" name="テキスト ボックス 22"/>
          <p:cNvSpPr txBox="1"/>
          <p:nvPr/>
        </p:nvSpPr>
        <p:spPr>
          <a:xfrm>
            <a:off x="72000" y="910341"/>
            <a:ext cx="9705536" cy="324000"/>
          </a:xfrm>
          <a:prstGeom prst="rect">
            <a:avLst/>
          </a:prstGeom>
          <a:solidFill>
            <a:schemeClr val="tx2">
              <a:lumMod val="75000"/>
            </a:schemeClr>
          </a:solidFill>
          <a:ln w="9525">
            <a:solidFill>
              <a:schemeClr val="tx1"/>
            </a:solidFill>
          </a:ln>
        </p:spPr>
        <p:txBody>
          <a:bodyPr wrap="square" rtlCol="0" anchor="ctr" anchorCtr="0">
            <a:spAutoFit/>
          </a:bodyPr>
          <a:lstStyle/>
          <a:p>
            <a:pPr marL="0" marR="0" lvl="0" indent="0" algn="l" defTabSz="957816" rtl="0" eaLnBrk="1" fontAlgn="auto" latinLnBrk="0" hangingPunct="1">
              <a:lnSpc>
                <a:spcPts val="1200"/>
              </a:lnSpc>
              <a:spcBef>
                <a:spcPts val="0"/>
              </a:spcBef>
              <a:spcAft>
                <a:spcPts val="0"/>
              </a:spcAft>
              <a:buClrTx/>
              <a:buSzTx/>
              <a:buFontTx/>
              <a:buNone/>
              <a:tabLst/>
              <a:defRPr/>
            </a:pPr>
            <a:r>
              <a:rPr kumimoji="1" lang="en-US" altLang="ja-JP" sz="11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MICE</a:t>
            </a:r>
            <a:r>
              <a:rPr kumimoji="1" lang="ja-JP" altLang="en-US" sz="11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推進に向けた取組み</a:t>
            </a:r>
            <a:endParaRPr kumimoji="1" lang="en-US" altLang="ja-JP" sz="11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スライド番号プレースホルダー 9"/>
          <p:cNvSpPr>
            <a:spLocks noGrp="1"/>
          </p:cNvSpPr>
          <p:nvPr>
            <p:ph type="sldNum" sz="quarter" idx="12"/>
          </p:nvPr>
        </p:nvSpPr>
        <p:spPr>
          <a:xfrm>
            <a:off x="7650000" y="6606000"/>
            <a:ext cx="2311400" cy="365125"/>
          </a:xfrm>
        </p:spPr>
        <p:txBody>
          <a:bodyPr/>
          <a:lstStyle/>
          <a:p>
            <a:fld id="{1765F155-2CE9-4D92-ACFE-7182E7668ACC}" type="slidenum">
              <a:rPr kumimoji="1" lang="ja-JP" altLang="en-US" smtClean="0"/>
              <a:t>6</a:t>
            </a:fld>
            <a:endParaRPr kumimoji="1" lang="ja-JP" altLang="en-US"/>
          </a:p>
        </p:txBody>
      </p:sp>
      <p:grpSp>
        <p:nvGrpSpPr>
          <p:cNvPr id="35" name="グループ化 34"/>
          <p:cNvGrpSpPr/>
          <p:nvPr/>
        </p:nvGrpSpPr>
        <p:grpSpPr>
          <a:xfrm>
            <a:off x="1568624" y="950009"/>
            <a:ext cx="792000" cy="216000"/>
            <a:chOff x="-1807864" y="2317564"/>
            <a:chExt cx="792000" cy="216000"/>
          </a:xfrm>
        </p:grpSpPr>
        <p:sp>
          <p:nvSpPr>
            <p:cNvPr id="39" name="楕円 38"/>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42" name="楕円 41"/>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sp>
        <p:nvSpPr>
          <p:cNvPr id="54" name="正方形/長方形 53"/>
          <p:cNvSpPr/>
          <p:nvPr/>
        </p:nvSpPr>
        <p:spPr>
          <a:xfrm>
            <a:off x="8985528" y="980728"/>
            <a:ext cx="720000" cy="1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Meiryo UI" panose="020B0604030504040204" pitchFamily="50" charset="-128"/>
                <a:ea typeface="Meiryo UI" panose="020B0604030504040204" pitchFamily="50" charset="-128"/>
              </a:rPr>
              <a:t>一部新規</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5463253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0" y="-8167"/>
            <a:ext cx="9906000" cy="400110"/>
          </a:xfrm>
          <a:prstGeom prst="rect">
            <a:avLst/>
          </a:prstGeom>
          <a:noFill/>
        </p:spPr>
        <p:txBody>
          <a:bodyPr wrap="square" rtlCol="0">
            <a:spAutoFit/>
          </a:bodyPr>
          <a:lstStyle/>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別添）取組み概要</a:t>
            </a:r>
            <a:endPar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4" name="グループ化 3"/>
          <p:cNvGrpSpPr/>
          <p:nvPr/>
        </p:nvGrpSpPr>
        <p:grpSpPr>
          <a:xfrm>
            <a:off x="9922" y="332656"/>
            <a:ext cx="9896078" cy="144999"/>
            <a:chOff x="-15635" y="542925"/>
            <a:chExt cx="9167650" cy="90480"/>
          </a:xfrm>
        </p:grpSpPr>
        <p:cxnSp>
          <p:nvCxnSpPr>
            <p:cNvPr id="5" name="直線コネクタ 4"/>
            <p:cNvCxnSpPr/>
            <p:nvPr/>
          </p:nvCxnSpPr>
          <p:spPr>
            <a:xfrm>
              <a:off x="-8015" y="542925"/>
              <a:ext cx="9160030" cy="9525"/>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a:off x="-8015" y="566727"/>
              <a:ext cx="9160030" cy="9525"/>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15635" y="595307"/>
              <a:ext cx="9160030" cy="952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8015" y="623880"/>
              <a:ext cx="9160030" cy="9525"/>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13" name="テキスト ボックス 12">
            <a:extLst>
              <a:ext uri="{FF2B5EF4-FFF2-40B4-BE49-F238E27FC236}">
                <a16:creationId xmlns:a16="http://schemas.microsoft.com/office/drawing/2014/main" id="{2C1A5EDC-5F19-43DA-9CE1-8670A50FA761}"/>
              </a:ext>
            </a:extLst>
          </p:cNvPr>
          <p:cNvSpPr txBox="1"/>
          <p:nvPr/>
        </p:nvSpPr>
        <p:spPr>
          <a:xfrm>
            <a:off x="-15552" y="456380"/>
            <a:ext cx="7848872" cy="369332"/>
          </a:xfrm>
          <a:prstGeom prst="rect">
            <a:avLst/>
          </a:prstGeom>
          <a:noFill/>
        </p:spPr>
        <p:txBody>
          <a:bodyPr wrap="square" rtlCol="0">
            <a:spAutoFit/>
          </a:bodyPr>
          <a:lstStyle/>
          <a:p>
            <a:r>
              <a:rPr lang="ja-JP" altLang="en-US" sz="1800" b="1" dirty="0">
                <a:latin typeface="Meiryo UI" panose="020B0604030504040204" pitchFamily="50" charset="-128"/>
                <a:ea typeface="Meiryo UI" panose="020B0604030504040204" pitchFamily="50" charset="-128"/>
              </a:rPr>
              <a:t>■文化・芸術を通じた都市ブランドの形成</a:t>
            </a:r>
            <a:endParaRPr lang="ja-JP" altLang="en-US" sz="1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スライド番号プレースホルダー 8"/>
          <p:cNvSpPr>
            <a:spLocks noGrp="1"/>
          </p:cNvSpPr>
          <p:nvPr>
            <p:ph type="sldNum" sz="quarter" idx="12"/>
          </p:nvPr>
        </p:nvSpPr>
        <p:spPr>
          <a:xfrm>
            <a:off x="7610152" y="6520259"/>
            <a:ext cx="2311400" cy="365125"/>
          </a:xfrm>
        </p:spPr>
        <p:txBody>
          <a:bodyPr/>
          <a:lstStyle/>
          <a:p>
            <a:fld id="{1765F155-2CE9-4D92-ACFE-7182E7668ACC}" type="slidenum">
              <a:rPr kumimoji="1" lang="ja-JP" altLang="en-US" smtClean="0"/>
              <a:t>7</a:t>
            </a:fld>
            <a:endParaRPr kumimoji="1" lang="ja-JP" altLang="en-US" dirty="0"/>
          </a:p>
        </p:txBody>
      </p:sp>
      <p:sp>
        <p:nvSpPr>
          <p:cNvPr id="20" name="テキスト ボックス 19">
            <a:extLst>
              <a:ext uri="{FF2B5EF4-FFF2-40B4-BE49-F238E27FC236}">
                <a16:creationId xmlns:a16="http://schemas.microsoft.com/office/drawing/2014/main" id="{922B86F9-9E1F-404D-A55C-BCCBC2181B83}"/>
              </a:ext>
            </a:extLst>
          </p:cNvPr>
          <p:cNvSpPr txBox="1"/>
          <p:nvPr/>
        </p:nvSpPr>
        <p:spPr>
          <a:xfrm>
            <a:off x="4676335" y="816189"/>
            <a:ext cx="5168953" cy="246221"/>
          </a:xfrm>
          <a:prstGeom prst="rect">
            <a:avLst/>
          </a:prstGeom>
          <a:solidFill>
            <a:schemeClr val="tx2">
              <a:lumMod val="75000"/>
            </a:schemeClr>
          </a:solidFill>
          <a:ln w="9525">
            <a:solidFill>
              <a:schemeClr val="tx1"/>
            </a:solidFill>
          </a:ln>
        </p:spPr>
        <p:txBody>
          <a:bodyPr wrap="square" rtlCol="0" anchor="ctr" anchorCtr="0">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芸術文化による大阪の魅力向上</a:t>
            </a:r>
            <a:endPar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楕円 46"/>
          <p:cNvSpPr/>
          <p:nvPr/>
        </p:nvSpPr>
        <p:spPr>
          <a:xfrm>
            <a:off x="6825208" y="843867"/>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市</a:t>
            </a:r>
          </a:p>
        </p:txBody>
      </p:sp>
      <p:sp>
        <p:nvSpPr>
          <p:cNvPr id="23" name="テキスト ボックス 21">
            <a:extLst>
              <a:ext uri="{FF2B5EF4-FFF2-40B4-BE49-F238E27FC236}">
                <a16:creationId xmlns:a16="http://schemas.microsoft.com/office/drawing/2014/main" id="{45BF3AC6-81B7-4F0C-8DEA-9DD438111510}"/>
              </a:ext>
            </a:extLst>
          </p:cNvPr>
          <p:cNvSpPr txBox="1"/>
          <p:nvPr/>
        </p:nvSpPr>
        <p:spPr>
          <a:xfrm>
            <a:off x="4676335" y="1062410"/>
            <a:ext cx="5168789" cy="5733164"/>
          </a:xfrm>
          <a:prstGeom prst="rect">
            <a:avLst/>
          </a:prstGeom>
          <a:noFill/>
          <a:ln w="6350">
            <a:solidFill>
              <a:schemeClr val="tx1">
                <a:lumMod val="50000"/>
                <a:lumOff val="50000"/>
              </a:schemeClr>
            </a:solidFill>
          </a:ln>
        </p:spPr>
        <p:txBody>
          <a:bodyPr wrap="square" rtlCol="0" anchor="t">
            <a:noAutofit/>
          </a:bodyPr>
          <a:lstStyle>
            <a:defPPr>
              <a:defRPr lang="ja-JP"/>
            </a:defPPr>
            <a:lvl1pPr marL="0" algn="l" defTabSz="957816" rtl="0" eaLnBrk="1" latinLnBrk="0" hangingPunct="1">
              <a:defRPr kumimoji="1" sz="1900" kern="1200">
                <a:solidFill>
                  <a:schemeClr val="tx1"/>
                </a:solidFill>
                <a:latin typeface="+mn-lt"/>
                <a:ea typeface="+mn-ea"/>
                <a:cs typeface="+mn-cs"/>
              </a:defRPr>
            </a:lvl1pPr>
            <a:lvl2pPr marL="478908" algn="l" defTabSz="957816" rtl="0" eaLnBrk="1" latinLnBrk="0" hangingPunct="1">
              <a:defRPr kumimoji="1" sz="1900" kern="1200">
                <a:solidFill>
                  <a:schemeClr val="tx1"/>
                </a:solidFill>
                <a:latin typeface="+mn-lt"/>
                <a:ea typeface="+mn-ea"/>
                <a:cs typeface="+mn-cs"/>
              </a:defRPr>
            </a:lvl2pPr>
            <a:lvl3pPr marL="957816" algn="l" defTabSz="957816" rtl="0" eaLnBrk="1" latinLnBrk="0" hangingPunct="1">
              <a:defRPr kumimoji="1" sz="1900" kern="1200">
                <a:solidFill>
                  <a:schemeClr val="tx1"/>
                </a:solidFill>
                <a:latin typeface="+mn-lt"/>
                <a:ea typeface="+mn-ea"/>
                <a:cs typeface="+mn-cs"/>
              </a:defRPr>
            </a:lvl3pPr>
            <a:lvl4pPr marL="1436724" algn="l" defTabSz="957816" rtl="0" eaLnBrk="1" latinLnBrk="0" hangingPunct="1">
              <a:defRPr kumimoji="1" sz="1900" kern="1200">
                <a:solidFill>
                  <a:schemeClr val="tx1"/>
                </a:solidFill>
                <a:latin typeface="+mn-lt"/>
                <a:ea typeface="+mn-ea"/>
                <a:cs typeface="+mn-cs"/>
              </a:defRPr>
            </a:lvl4pPr>
            <a:lvl5pPr marL="1915631" algn="l" defTabSz="957816" rtl="0" eaLnBrk="1" latinLnBrk="0" hangingPunct="1">
              <a:defRPr kumimoji="1" sz="1900" kern="1200">
                <a:solidFill>
                  <a:schemeClr val="tx1"/>
                </a:solidFill>
                <a:latin typeface="+mn-lt"/>
                <a:ea typeface="+mn-ea"/>
                <a:cs typeface="+mn-cs"/>
              </a:defRPr>
            </a:lvl5pPr>
            <a:lvl6pPr marL="2394539" algn="l" defTabSz="957816" rtl="0" eaLnBrk="1" latinLnBrk="0" hangingPunct="1">
              <a:defRPr kumimoji="1" sz="1900" kern="1200">
                <a:solidFill>
                  <a:schemeClr val="tx1"/>
                </a:solidFill>
                <a:latin typeface="+mn-lt"/>
                <a:ea typeface="+mn-ea"/>
                <a:cs typeface="+mn-cs"/>
              </a:defRPr>
            </a:lvl6pPr>
            <a:lvl7pPr marL="2873447" algn="l" defTabSz="957816" rtl="0" eaLnBrk="1" latinLnBrk="0" hangingPunct="1">
              <a:defRPr kumimoji="1" sz="1900" kern="1200">
                <a:solidFill>
                  <a:schemeClr val="tx1"/>
                </a:solidFill>
                <a:latin typeface="+mn-lt"/>
                <a:ea typeface="+mn-ea"/>
                <a:cs typeface="+mn-cs"/>
              </a:defRPr>
            </a:lvl7pPr>
            <a:lvl8pPr marL="3352355" algn="l" defTabSz="957816" rtl="0" eaLnBrk="1" latinLnBrk="0" hangingPunct="1">
              <a:defRPr kumimoji="1" sz="1900" kern="1200">
                <a:solidFill>
                  <a:schemeClr val="tx1"/>
                </a:solidFill>
                <a:latin typeface="+mn-lt"/>
                <a:ea typeface="+mn-ea"/>
                <a:cs typeface="+mn-cs"/>
              </a:defRPr>
            </a:lvl8pPr>
            <a:lvl9pPr marL="3831263" algn="l" defTabSz="957816" rtl="0" eaLnBrk="1" latinLnBrk="0" hangingPunct="1">
              <a:defRPr kumimoji="1" sz="1900" kern="1200">
                <a:solidFill>
                  <a:schemeClr val="tx1"/>
                </a:solidFill>
                <a:latin typeface="+mn-lt"/>
                <a:ea typeface="+mn-ea"/>
                <a:cs typeface="+mn-cs"/>
              </a:defRPr>
            </a:lvl9pPr>
          </a:lstStyle>
          <a:p>
            <a:pPr>
              <a:lnSpc>
                <a:spcPts val="12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①大阪クラシック</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39,850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marL="108000">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御堂筋や中之島エリアで無料または低料金のクラシックコンサートを通じて、市民やビジターが</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08000">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気軽に第一級の芸術を楽しむ機会を提供するとともに、大阪ならではの芸術文化イベント開催に</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08000">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より都市魅力の向上を図る。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200"/>
              </a:lnSpc>
              <a:buFont typeface="Meiryo UI" panose="020B0604030504040204" pitchFamily="50" charset="-128"/>
              <a:buChar char="○"/>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9</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月実施予定</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②大阪アジアン映画祭</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27,788</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marL="108000">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優れたアジア映画の鑑賞機会を市民に提供すること及び大阪での映像制作活動の促進を</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08000">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支援すること等を通じて、映像文化の裾野を広げ、芸術文化にあふれる大阪を国内外に発信する。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08000">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また、大阪を映像文化の創造拠点として、都市の魅力を高めるとともに、交流と人材育成を図る。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08000">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アジア最新作の上映や来日ゲストとの交流、シンポジウム、映画講座等を実施する。</a:t>
            </a: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 </a:t>
            </a:r>
            <a:r>
              <a:rPr lang="en-US" altLang="ja-JP" sz="1000" dirty="0">
                <a:latin typeface="Meiryo UI" panose="020B0604030504040204" pitchFamily="50" charset="-128"/>
                <a:ea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rPr>
              <a:t>3</a:t>
            </a:r>
            <a:r>
              <a:rPr lang="ja-JP" altLang="en-US" sz="1000" dirty="0">
                <a:latin typeface="Meiryo UI" panose="020B0604030504040204" pitchFamily="50" charset="-128"/>
                <a:ea typeface="Meiryo UI" panose="020B0604030504040204" pitchFamily="50" charset="-128"/>
              </a:rPr>
              <a:t>月　映画祭開催予定</a:t>
            </a:r>
            <a:endParaRPr lang="en-US" altLang="ja-JP" sz="1000" dirty="0">
              <a:latin typeface="Meiryo UI" panose="020B0604030504040204" pitchFamily="50" charset="-128"/>
              <a:ea typeface="Meiryo UI" panose="020B0604030504040204" pitchFamily="50" charset="-128"/>
            </a:endParaRPr>
          </a:p>
          <a:p>
            <a:pPr>
              <a:lnSpc>
                <a:spcPts val="12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③文楽を中心とした古典芸能振興</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40,000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08000">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大阪の誇る文楽を中心とした上方の古典芸能に触れる機会を市民に提供することで、</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08000">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文楽をはじめとする古典芸能の振興を図ることを目的に、文楽に関する公演や行事を開催すると</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08000">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ともに、国立文楽劇場での文楽鑑賞への興味を喚起する情報を発信する業務を実施する。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④</a:t>
            </a:r>
            <a:r>
              <a:rPr lang="zh-TW" altLang="en-US" sz="1000" u="sng" dirty="0">
                <a:latin typeface="Meiryo UI" panose="020B0604030504040204" pitchFamily="50" charset="-128"/>
                <a:ea typeface="Meiryo UI" panose="020B0604030504040204" pitchFamily="50" charset="-128"/>
                <a:cs typeface="Meiryo UI" panose="020B0604030504040204" pitchFamily="50" charset="-128"/>
              </a:rPr>
              <a:t>大阪市芸術活動振興事業助成</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116,000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zh-TW" sz="1000" u="sng" dirty="0">
              <a:latin typeface="Meiryo UI" panose="020B0604030504040204" pitchFamily="50" charset="-128"/>
              <a:ea typeface="Meiryo UI" panose="020B0604030504040204" pitchFamily="50" charset="-128"/>
              <a:cs typeface="Meiryo UI" panose="020B0604030504040204" pitchFamily="50" charset="-128"/>
            </a:endParaRPr>
          </a:p>
          <a:p>
            <a:pPr marL="108000">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団体・個人が行う芸術文化活動を公募し、アーツカウンシルの審査を経て、これらの事業経費の一部に対して助成を行う。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200"/>
              </a:lnSpc>
              <a:buFont typeface="Meiryo UI" panose="020B0604030504040204" pitchFamily="50" charset="-128"/>
              <a:buChar cha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募集期間</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80550">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（特別・一般上期）</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80550">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（一般下期）</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月下旬～</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7</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月下旬</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200"/>
              </a:lnSpc>
              <a:buFont typeface="Meiryo UI" panose="020B0604030504040204" pitchFamily="50" charset="-128"/>
              <a:buChar cha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助成対象期間</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80550">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（特別）</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31</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日、（一般上期）</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9</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80550">
              <a:lnSpc>
                <a:spcPts val="1200"/>
              </a:lnSpc>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（一般下期）</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31</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80550">
              <a:lnSpc>
                <a:spcPts val="12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⑤美術館・博物館の魅力向上</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2,696,575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千円（運営費交付金）］</a:t>
            </a:r>
            <a:endParaRPr lang="en-US" altLang="zh-TW" sz="1000" u="sng" dirty="0">
              <a:latin typeface="Meiryo UI" panose="020B0604030504040204" pitchFamily="50" charset="-128"/>
              <a:ea typeface="Meiryo UI" panose="020B0604030504040204" pitchFamily="50" charset="-128"/>
              <a:cs typeface="Meiryo UI" panose="020B0604030504040204" pitchFamily="50" charset="-128"/>
            </a:endParaRPr>
          </a:p>
          <a:p>
            <a:pPr marL="108000">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「都市のコアとしてのミュージアム」の実現に向けて、（地独）大阪市博物館機構に第２期（</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2028</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年度）中期目標を示し、運営費交付金を交付。大阪市博物館機構は、</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08000">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来館者目線に立った徹底したサービスの向上、博物館・美術館を一体的に運営する強みを</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08000">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活かした活動に重点的に取り組む。</a:t>
            </a:r>
          </a:p>
          <a:p>
            <a:pPr marL="252000" indent="-171450">
              <a:lnSpc>
                <a:spcPts val="1200"/>
              </a:lnSpc>
              <a:buFont typeface="Meiryo UI" panose="020B0604030504040204" pitchFamily="50" charset="-128"/>
              <a:buChar char="○"/>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　集客力のある展覧会の誘致及び開催・戦略的広報の展開（大阪市博物館機構実施）</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テキスト ボックス 21">
            <a:extLst>
              <a:ext uri="{FF2B5EF4-FFF2-40B4-BE49-F238E27FC236}">
                <a16:creationId xmlns:a16="http://schemas.microsoft.com/office/drawing/2014/main" id="{5AD9CAC9-03A9-485B-B239-D562B8A3CB7F}"/>
              </a:ext>
            </a:extLst>
          </p:cNvPr>
          <p:cNvSpPr txBox="1"/>
          <p:nvPr/>
        </p:nvSpPr>
        <p:spPr>
          <a:xfrm>
            <a:off x="60875" y="1046498"/>
            <a:ext cx="4536000" cy="1295684"/>
          </a:xfrm>
          <a:prstGeom prst="rect">
            <a:avLst/>
          </a:prstGeom>
          <a:solidFill>
            <a:schemeClr val="bg1"/>
          </a:solidFill>
          <a:ln w="6350">
            <a:solidFill>
              <a:schemeClr val="tx1">
                <a:lumMod val="50000"/>
                <a:lumOff val="50000"/>
              </a:schemeClr>
            </a:solidFill>
          </a:ln>
        </p:spPr>
        <p:txBody>
          <a:bodyPr wrap="square" rtlCol="0" anchor="t">
            <a:noAutofit/>
          </a:bodyPr>
          <a:lstStyle/>
          <a:p>
            <a:pPr>
              <a:lnSpc>
                <a:spcPts val="14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関西万博を好機と捉え、府市連携のもと、大阪が誇る上方伝統芸能や音楽、アートなど多彩で豊かな文化の魅力を発信し、万博の機運醸成を図るとともに、大阪の成長につなげていく。府内各地のホールや万博記念公園、大阪城、中之島エリア等で、様々な文化芸術プログラムを実施し、文化芸術活動を活性化させ、</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年度の</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大規模な文化芸術祭の開催につなげる。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400"/>
              </a:lnSpc>
              <a:buFont typeface="Meiryo UI" panose="020B0604030504040204" pitchFamily="50" charset="-128"/>
              <a:buChar char="○"/>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　通年で実施予定</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26" name="テキスト ボックス 25">
            <a:extLst>
              <a:ext uri="{FF2B5EF4-FFF2-40B4-BE49-F238E27FC236}">
                <a16:creationId xmlns:a16="http://schemas.microsoft.com/office/drawing/2014/main" id="{DB0DA52E-4A45-43BB-821A-C7A53AE34F02}"/>
              </a:ext>
            </a:extLst>
          </p:cNvPr>
          <p:cNvSpPr txBox="1"/>
          <p:nvPr/>
        </p:nvSpPr>
        <p:spPr>
          <a:xfrm>
            <a:off x="60875" y="816189"/>
            <a:ext cx="4536000" cy="252000"/>
          </a:xfrm>
          <a:prstGeom prst="rect">
            <a:avLst/>
          </a:prstGeom>
          <a:solidFill>
            <a:schemeClr val="tx2">
              <a:lumMod val="75000"/>
            </a:schemeClr>
          </a:solidFill>
          <a:ln w="9525">
            <a:solidFill>
              <a:schemeClr val="tx1"/>
            </a:solidFill>
          </a:ln>
        </p:spPr>
        <p:txBody>
          <a:bodyPr wrap="square" rtlCol="0" anchor="ctr" anchorCtr="0">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大阪国際文化芸術プロジェクト</a:t>
            </a: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R6</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780,000</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9" name="グループ化 28">
            <a:extLst>
              <a:ext uri="{FF2B5EF4-FFF2-40B4-BE49-F238E27FC236}">
                <a16:creationId xmlns:a16="http://schemas.microsoft.com/office/drawing/2014/main" id="{1DFE4876-EC9C-43C5-9C8F-33F4714E8E58}"/>
              </a:ext>
            </a:extLst>
          </p:cNvPr>
          <p:cNvGrpSpPr/>
          <p:nvPr/>
        </p:nvGrpSpPr>
        <p:grpSpPr>
          <a:xfrm>
            <a:off x="1893125" y="807867"/>
            <a:ext cx="792000" cy="216000"/>
            <a:chOff x="-1807864" y="2308881"/>
            <a:chExt cx="792000" cy="216000"/>
          </a:xfrm>
        </p:grpSpPr>
        <p:sp>
          <p:nvSpPr>
            <p:cNvPr id="32" name="楕円 31">
              <a:extLst>
                <a:ext uri="{FF2B5EF4-FFF2-40B4-BE49-F238E27FC236}">
                  <a16:creationId xmlns:a16="http://schemas.microsoft.com/office/drawing/2014/main" id="{74E7F0F5-93BC-4C73-B364-C3BBAAF00483}"/>
                </a:ext>
              </a:extLst>
            </p:cNvPr>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34" name="楕円 33">
              <a:extLst>
                <a:ext uri="{FF2B5EF4-FFF2-40B4-BE49-F238E27FC236}">
                  <a16:creationId xmlns:a16="http://schemas.microsoft.com/office/drawing/2014/main" id="{9EF2B929-2975-4490-8A51-425FA97376F6}"/>
                </a:ext>
              </a:extLst>
            </p:cNvPr>
            <p:cNvSpPr/>
            <p:nvPr/>
          </p:nvSpPr>
          <p:spPr>
            <a:xfrm>
              <a:off x="-1807864" y="2308881"/>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grpSp>
        <p:nvGrpSpPr>
          <p:cNvPr id="35" name="グループ化 34">
            <a:extLst>
              <a:ext uri="{FF2B5EF4-FFF2-40B4-BE49-F238E27FC236}">
                <a16:creationId xmlns:a16="http://schemas.microsoft.com/office/drawing/2014/main" id="{11E0C68A-E858-4B1A-AF6D-FF45E720E7B9}"/>
              </a:ext>
            </a:extLst>
          </p:cNvPr>
          <p:cNvGrpSpPr/>
          <p:nvPr/>
        </p:nvGrpSpPr>
        <p:grpSpPr>
          <a:xfrm>
            <a:off x="56456" y="3486907"/>
            <a:ext cx="4536000" cy="3308667"/>
            <a:chOff x="124898" y="3140968"/>
            <a:chExt cx="4536000" cy="3492024"/>
          </a:xfrm>
        </p:grpSpPr>
        <p:sp>
          <p:nvSpPr>
            <p:cNvPr id="36" name="テキスト ボックス 35">
              <a:extLst>
                <a:ext uri="{FF2B5EF4-FFF2-40B4-BE49-F238E27FC236}">
                  <a16:creationId xmlns:a16="http://schemas.microsoft.com/office/drawing/2014/main" id="{8CB9CC69-14AE-44D3-886D-85433A623B13}"/>
                </a:ext>
              </a:extLst>
            </p:cNvPr>
            <p:cNvSpPr txBox="1"/>
            <p:nvPr/>
          </p:nvSpPr>
          <p:spPr>
            <a:xfrm>
              <a:off x="124898" y="3356992"/>
              <a:ext cx="4536000" cy="3276000"/>
            </a:xfrm>
            <a:prstGeom prst="rect">
              <a:avLst/>
            </a:prstGeom>
            <a:solidFill>
              <a:schemeClr val="bg1"/>
            </a:solidFill>
            <a:ln w="6350">
              <a:solidFill>
                <a:schemeClr val="tx1">
                  <a:lumMod val="50000"/>
                  <a:lumOff val="50000"/>
                </a:schemeClr>
              </a:solidFill>
            </a:ln>
          </p:spPr>
          <p:txBody>
            <a:bodyPr wrap="square" rtlCol="0" anchor="t">
              <a:noAutofit/>
            </a:bodyPr>
            <a:lstStyle/>
            <a:p>
              <a:pPr>
                <a:lnSpc>
                  <a:spcPts val="13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①</a:t>
              </a:r>
              <a:r>
                <a:rPr lang="zh-TW" altLang="en-US" sz="1000" u="sng" dirty="0">
                  <a:latin typeface="Meiryo UI" panose="020B0604030504040204" pitchFamily="50" charset="-128"/>
                  <a:ea typeface="Meiryo UI" panose="020B0604030504040204" pitchFamily="50" charset="-128"/>
                  <a:cs typeface="Meiryo UI" panose="020B0604030504040204" pitchFamily="50" charset="-128"/>
                </a:rPr>
                <a:t>大阪府所蔵美術作品活用活性化事業</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31,288</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新規</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府所蔵美術作品を府内各地に展示し、府民に身近な場所での鑑賞機会を提供</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するとともに、観光資源としての活用を図ることで、大阪府を訪れる観光客の増加に</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つなげていく。</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②</a:t>
              </a:r>
              <a:r>
                <a:rPr lang="ja-JP" altLang="en-US" sz="1000" u="sng" spc="-60" dirty="0">
                  <a:latin typeface="Meiryo UI" panose="020B0604030504040204" pitchFamily="50" charset="-128"/>
                  <a:ea typeface="Meiryo UI" panose="020B0604030504040204" pitchFamily="50" charset="-128"/>
                  <a:cs typeface="Meiryo UI" panose="020B0604030504040204" pitchFamily="50" charset="-128"/>
                </a:rPr>
                <a:t>大阪府</a:t>
              </a:r>
              <a:r>
                <a:rPr lang="en-US" altLang="ja-JP" sz="1000" u="sng" spc="-60" dirty="0">
                  <a:latin typeface="Meiryo UI" panose="020B0604030504040204" pitchFamily="50" charset="-128"/>
                  <a:ea typeface="Meiryo UI" panose="020B0604030504040204" pitchFamily="50" charset="-128"/>
                  <a:cs typeface="Meiryo UI" panose="020B0604030504040204" pitchFamily="50" charset="-128"/>
                </a:rPr>
                <a:t>20</a:t>
              </a:r>
              <a:r>
                <a:rPr lang="ja-JP" altLang="en-US" sz="1000" u="sng" spc="-60" dirty="0">
                  <a:latin typeface="Meiryo UI" panose="020B0604030504040204" pitchFamily="50" charset="-128"/>
                  <a:ea typeface="Meiryo UI" panose="020B0604030504040204" pitchFamily="50" charset="-128"/>
                  <a:cs typeface="Meiryo UI" panose="020B0604030504040204" pitchFamily="50" charset="-128"/>
                </a:rPr>
                <a:t>世紀美術コレクション魅力発信事業</a:t>
              </a:r>
              <a:r>
                <a:rPr lang="ja-JP" altLang="en-US" sz="1000" spc="-6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spc="-60" dirty="0">
                  <a:latin typeface="Meiryo UI" panose="020B0604030504040204" pitchFamily="50" charset="-128"/>
                  <a:ea typeface="Meiryo UI" panose="020B0604030504040204" pitchFamily="50" charset="-128"/>
                  <a:cs typeface="Meiryo UI" panose="020B0604030504040204" pitchFamily="50" charset="-128"/>
                </a:rPr>
                <a:t>R6</a:t>
              </a:r>
              <a:r>
                <a:rPr lang="ja-JP" altLang="en-US" sz="1000" spc="-6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spc="-60" dirty="0">
                  <a:latin typeface="Meiryo UI" panose="020B0604030504040204" pitchFamily="50" charset="-128"/>
                  <a:ea typeface="Meiryo UI" panose="020B0604030504040204" pitchFamily="50" charset="-128"/>
                  <a:cs typeface="Meiryo UI" panose="020B0604030504040204" pitchFamily="50" charset="-128"/>
                </a:rPr>
                <a:t>19,705</a:t>
              </a:r>
              <a:r>
                <a:rPr lang="ja-JP" altLang="en-US" sz="1000" spc="-6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spc="-6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spc="-60" dirty="0">
                  <a:latin typeface="Meiryo UI" panose="020B0604030504040204" pitchFamily="50" charset="-128"/>
                  <a:ea typeface="Meiryo UI" panose="020B0604030504040204" pitchFamily="50" charset="-128"/>
                  <a:cs typeface="Meiryo UI" panose="020B0604030504040204" pitchFamily="50" charset="-128"/>
                </a:rPr>
                <a:t>府所蔵美術作品「大阪府</a:t>
              </a:r>
              <a:r>
                <a:rPr lang="en-US" altLang="ja-JP" sz="1000" spc="-60" dirty="0">
                  <a:latin typeface="Meiryo UI" panose="020B0604030504040204" pitchFamily="50" charset="-128"/>
                  <a:ea typeface="Meiryo UI" panose="020B0604030504040204" pitchFamily="50" charset="-128"/>
                  <a:cs typeface="Meiryo UI" panose="020B0604030504040204" pitchFamily="50" charset="-128"/>
                </a:rPr>
                <a:t>20</a:t>
              </a:r>
              <a:r>
                <a:rPr lang="ja-JP" altLang="en-US" sz="1000" spc="-60" dirty="0">
                  <a:latin typeface="Meiryo UI" panose="020B0604030504040204" pitchFamily="50" charset="-128"/>
                  <a:ea typeface="Meiryo UI" panose="020B0604030504040204" pitchFamily="50" charset="-128"/>
                  <a:cs typeface="Meiryo UI" panose="020B0604030504040204" pitchFamily="50" charset="-128"/>
                </a:rPr>
                <a:t>世紀美術コレクション」を、バーチャル空間、デジタルアーカイブ</a:t>
              </a:r>
              <a:endParaRPr lang="en-US" altLang="ja-JP" sz="1000" spc="-6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en-US" altLang="ja-JP" sz="1000" spc="-6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spc="-60" dirty="0">
                  <a:latin typeface="Meiryo UI" panose="020B0604030504040204" pitchFamily="50" charset="-128"/>
                  <a:ea typeface="Meiryo UI" panose="020B0604030504040204" pitchFamily="50" charset="-128"/>
                  <a:cs typeface="Meiryo UI" panose="020B0604030504040204" pitchFamily="50" charset="-128"/>
                </a:rPr>
                <a:t>での鑑賞ができる「大阪バーチャル美術館（</a:t>
              </a:r>
              <a:r>
                <a:rPr lang="en-US" altLang="ja-JP" sz="1000" spc="-60" dirty="0" err="1">
                  <a:latin typeface="Meiryo UI" panose="020B0604030504040204" pitchFamily="50" charset="-128"/>
                  <a:ea typeface="Meiryo UI" panose="020B0604030504040204" pitchFamily="50" charset="-128"/>
                  <a:cs typeface="Meiryo UI" panose="020B0604030504040204" pitchFamily="50" charset="-128"/>
                </a:rPr>
                <a:t>enoco</a:t>
              </a:r>
              <a:r>
                <a:rPr lang="en-US" altLang="ja-JP" sz="1000" spc="-6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spc="-60" dirty="0">
                  <a:latin typeface="Meiryo UI" panose="020B0604030504040204" pitchFamily="50" charset="-128"/>
                  <a:ea typeface="Meiryo UI" panose="020B0604030504040204" pitchFamily="50" charset="-128"/>
                  <a:cs typeface="Meiryo UI" panose="020B0604030504040204" pitchFamily="50" charset="-128"/>
                </a:rPr>
                <a:t>）」を開設（令和５年</a:t>
              </a:r>
              <a:r>
                <a:rPr lang="en-US" altLang="ja-JP" sz="1000" spc="-60" dirty="0">
                  <a:latin typeface="Meiryo UI" panose="020B0604030504040204" pitchFamily="50" charset="-128"/>
                  <a:ea typeface="Meiryo UI" panose="020B0604030504040204" pitchFamily="50" charset="-128"/>
                  <a:cs typeface="Meiryo UI" panose="020B0604030504040204" pitchFamily="50" charset="-128"/>
                </a:rPr>
                <a:t>11</a:t>
              </a:r>
              <a:r>
                <a:rPr lang="ja-JP" altLang="en-US" sz="1000" spc="-6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spc="-6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1000" spc="-60" dirty="0">
                  <a:latin typeface="Meiryo UI" panose="020B0604030504040204" pitchFamily="50" charset="-128"/>
                  <a:ea typeface="Meiryo UI" panose="020B0604030504040204" pitchFamily="50" charset="-128"/>
                  <a:cs typeface="Meiryo UI" panose="020B0604030504040204" pitchFamily="50" charset="-128"/>
                </a:rPr>
                <a:t>日）。</a:t>
              </a: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令和６年度は、万博に関連するテーマ等でのバーチャル展示に取り組むとともに、</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デジタルアーカイブの掲載数を増加することで、さらなる拡充を図る。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③オオサカアートビレッジ事業</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46,093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新規</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万博会場から目視可能な咲洲庁舎の外壁を活用した大規模な光のデジタルアート</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を展開。大阪におけるアート活動の機運を醸成するとともに、アートによる都市魅力の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向上を図り、大阪への誘客につなげていく。</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テキスト ボックス 36">
              <a:extLst>
                <a:ext uri="{FF2B5EF4-FFF2-40B4-BE49-F238E27FC236}">
                  <a16:creationId xmlns:a16="http://schemas.microsoft.com/office/drawing/2014/main" id="{06C9FD01-2F27-4D68-B4A8-B9158E989093}"/>
                </a:ext>
              </a:extLst>
            </p:cNvPr>
            <p:cNvSpPr txBox="1"/>
            <p:nvPr/>
          </p:nvSpPr>
          <p:spPr>
            <a:xfrm>
              <a:off x="124898" y="3140968"/>
              <a:ext cx="4536000" cy="246221"/>
            </a:xfrm>
            <a:prstGeom prst="rect">
              <a:avLst/>
            </a:prstGeom>
            <a:solidFill>
              <a:schemeClr val="tx2">
                <a:lumMod val="75000"/>
              </a:schemeClr>
            </a:solidFill>
            <a:ln w="9525">
              <a:solidFill>
                <a:schemeClr val="tx1"/>
              </a:solidFill>
            </a:ln>
          </p:spPr>
          <p:txBody>
            <a:bodyPr wrap="square" rtlCol="0" anchor="ctr" anchorCtr="0">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現代美術振興事業</a:t>
              </a:r>
              <a:endParaRPr lang="en-US" altLang="ja-JP"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楕円 37">
              <a:extLst>
                <a:ext uri="{FF2B5EF4-FFF2-40B4-BE49-F238E27FC236}">
                  <a16:creationId xmlns:a16="http://schemas.microsoft.com/office/drawing/2014/main" id="{8A403071-7D6B-4E86-94B2-5C9C90E1C25C}"/>
                </a:ext>
              </a:extLst>
            </p:cNvPr>
            <p:cNvSpPr/>
            <p:nvPr/>
          </p:nvSpPr>
          <p:spPr>
            <a:xfrm>
              <a:off x="1388624" y="3176992"/>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sp>
          <p:nvSpPr>
            <p:cNvPr id="39" name="正方形/長方形 38">
              <a:extLst>
                <a:ext uri="{FF2B5EF4-FFF2-40B4-BE49-F238E27FC236}">
                  <a16:creationId xmlns:a16="http://schemas.microsoft.com/office/drawing/2014/main" id="{0081A842-63E9-4E3D-AD5A-36BA38EBE4EC}"/>
                </a:ext>
              </a:extLst>
            </p:cNvPr>
            <p:cNvSpPr/>
            <p:nvPr/>
          </p:nvSpPr>
          <p:spPr>
            <a:xfrm>
              <a:off x="3939101" y="3167017"/>
              <a:ext cx="684000" cy="1899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Meiryo UI" panose="020B0604030504040204" pitchFamily="50" charset="-128"/>
                  <a:ea typeface="Meiryo UI" panose="020B0604030504040204" pitchFamily="50" charset="-128"/>
                </a:rPr>
                <a:t>一部新規</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grpSp>
      <p:sp>
        <p:nvSpPr>
          <p:cNvPr id="40" name="テキスト ボックス 39">
            <a:extLst>
              <a:ext uri="{FF2B5EF4-FFF2-40B4-BE49-F238E27FC236}">
                <a16:creationId xmlns:a16="http://schemas.microsoft.com/office/drawing/2014/main" id="{77F58DAA-289D-4F5F-AC8E-D1400330B5A6}"/>
              </a:ext>
            </a:extLst>
          </p:cNvPr>
          <p:cNvSpPr txBox="1"/>
          <p:nvPr/>
        </p:nvSpPr>
        <p:spPr>
          <a:xfrm>
            <a:off x="60875" y="2630682"/>
            <a:ext cx="4536000" cy="766416"/>
          </a:xfrm>
          <a:prstGeom prst="rect">
            <a:avLst/>
          </a:prstGeom>
          <a:solidFill>
            <a:schemeClr val="bg1"/>
          </a:solidFill>
          <a:ln w="6350">
            <a:solidFill>
              <a:schemeClr val="tx1">
                <a:lumMod val="50000"/>
                <a:lumOff val="50000"/>
              </a:schemeClr>
            </a:solidFill>
          </a:ln>
        </p:spPr>
        <p:txBody>
          <a:bodyPr wrap="square" rtlCol="0" anchor="t">
            <a:noAutofit/>
          </a:bodyPr>
          <a:lstStyle/>
          <a:p>
            <a:pPr>
              <a:lnSpc>
                <a:spcPts val="14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市町村等と連携し、府内各地の文化資源を舞台とした公演等を実施することで、</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地域の魅力向上、地域への誘客につなげる。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400"/>
              </a:lnSpc>
              <a:buFont typeface="Meiryo UI" panose="020B0604030504040204" pitchFamily="50" charset="-128"/>
              <a:buChar char="○"/>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　通年で実施予定</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41" name="テキスト ボックス 40">
            <a:extLst>
              <a:ext uri="{FF2B5EF4-FFF2-40B4-BE49-F238E27FC236}">
                <a16:creationId xmlns:a16="http://schemas.microsoft.com/office/drawing/2014/main" id="{00A3DE30-9E21-4C82-8832-D4970FF4B9F9}"/>
              </a:ext>
            </a:extLst>
          </p:cNvPr>
          <p:cNvSpPr txBox="1"/>
          <p:nvPr/>
        </p:nvSpPr>
        <p:spPr>
          <a:xfrm>
            <a:off x="60875" y="2409755"/>
            <a:ext cx="4536000" cy="246221"/>
          </a:xfrm>
          <a:prstGeom prst="rect">
            <a:avLst/>
          </a:prstGeom>
          <a:solidFill>
            <a:schemeClr val="tx2">
              <a:lumMod val="75000"/>
            </a:schemeClr>
          </a:solidFill>
          <a:ln w="9525">
            <a:solidFill>
              <a:schemeClr val="tx1"/>
            </a:solidFill>
          </a:ln>
        </p:spPr>
        <p:txBody>
          <a:bodyPr wrap="square" rtlCol="0" anchor="ctr" anchorCtr="0">
            <a:spAutoFit/>
          </a:bodyPr>
          <a:lstStyle/>
          <a:p>
            <a:pPr>
              <a:lnSpc>
                <a:spcPts val="1200"/>
              </a:lnSpc>
            </a:pPr>
            <a:r>
              <a:rPr lang="ja-JP" altLang="en-US" sz="105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大阪文化資源魅力向上事業</a:t>
            </a:r>
            <a:r>
              <a:rPr lang="ja-JP" altLang="en-US" sz="10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R6</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年度予算額</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144,000</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5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楕円 41">
            <a:extLst>
              <a:ext uri="{FF2B5EF4-FFF2-40B4-BE49-F238E27FC236}">
                <a16:creationId xmlns:a16="http://schemas.microsoft.com/office/drawing/2014/main" id="{F4DF2B62-6486-40AF-B51E-22D42CF1D2D6}"/>
              </a:ext>
            </a:extLst>
          </p:cNvPr>
          <p:cNvSpPr/>
          <p:nvPr/>
        </p:nvSpPr>
        <p:spPr>
          <a:xfrm>
            <a:off x="1830449" y="2460133"/>
            <a:ext cx="180000" cy="170549"/>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spTree>
    <p:extLst>
      <p:ext uri="{BB962C8B-B14F-4D97-AF65-F5344CB8AC3E}">
        <p14:creationId xmlns:p14="http://schemas.microsoft.com/office/powerpoint/2010/main" val="20906717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5185775" y="1298473"/>
            <a:ext cx="4375430" cy="4106257"/>
          </a:xfrm>
          <a:prstGeom prst="rect">
            <a:avLst/>
          </a:prstGeom>
          <a:solidFill>
            <a:schemeClr val="bg1"/>
          </a:solidFill>
          <a:ln w="6350">
            <a:solidFill>
              <a:schemeClr val="tx1">
                <a:lumMod val="50000"/>
                <a:lumOff val="50000"/>
              </a:schemeClr>
            </a:solidFill>
          </a:ln>
        </p:spPr>
        <p:txBody>
          <a:bodyPr wrap="square" rtlCol="0" anchor="t">
            <a:noAutofit/>
          </a:bodyPr>
          <a:lstStyle/>
          <a:p>
            <a:pPr>
              <a:lnSpc>
                <a:spcPts val="15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u="sng" dirty="0">
                <a:latin typeface="Meiryo UI" panose="020B0604030504040204" pitchFamily="50" charset="-128"/>
                <a:ea typeface="Meiryo UI" panose="020B0604030504040204" pitchFamily="50" charset="-128"/>
              </a:rPr>
              <a:t>①大阪マラソン</a:t>
            </a:r>
            <a:r>
              <a:rPr lang="en-US" altLang="ja-JP" sz="1000" u="sng" dirty="0">
                <a:latin typeface="Meiryo UI" panose="020B0604030504040204" pitchFamily="50" charset="-128"/>
                <a:ea typeface="Meiryo UI" panose="020B0604030504040204" pitchFamily="50" charset="-128"/>
              </a:rPr>
              <a:t>2025</a:t>
            </a:r>
            <a:r>
              <a:rPr lang="ja-JP" altLang="en-US" sz="1000" u="sng" dirty="0">
                <a:latin typeface="Meiryo UI" panose="020B0604030504040204" pitchFamily="50" charset="-128"/>
                <a:ea typeface="Meiryo UI" panose="020B0604030504040204" pitchFamily="50" charset="-128"/>
              </a:rPr>
              <a:t>の開催</a:t>
            </a:r>
            <a:r>
              <a:rPr lang="ja-JP" altLang="en-US" sz="1000" dirty="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R6</a:t>
            </a:r>
            <a:r>
              <a:rPr lang="ja-JP" altLang="en-US" sz="1000" dirty="0">
                <a:latin typeface="Meiryo UI" panose="020B0604030504040204" pitchFamily="50" charset="-128"/>
                <a:ea typeface="Meiryo UI" panose="020B0604030504040204" pitchFamily="50" charset="-128"/>
              </a:rPr>
              <a:t>年度当初予算案</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 180,000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u="sng" dirty="0">
              <a:latin typeface="Meiryo UI" panose="020B0604030504040204" pitchFamily="50" charset="-128"/>
              <a:ea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rPr>
              <a:t>年の第</a:t>
            </a:r>
            <a:r>
              <a:rPr lang="en-US" altLang="ja-JP" sz="1000" dirty="0">
                <a:latin typeface="Meiryo UI" panose="020B0604030504040204" pitchFamily="50" charset="-128"/>
                <a:ea typeface="Meiryo UI" panose="020B0604030504040204" pitchFamily="50" charset="-128"/>
              </a:rPr>
              <a:t>10</a:t>
            </a:r>
            <a:r>
              <a:rPr lang="ja-JP" altLang="en-US" sz="1000" dirty="0">
                <a:latin typeface="Meiryo UI" panose="020B0604030504040204" pitchFamily="50" charset="-128"/>
                <a:ea typeface="Meiryo UI" panose="020B0604030504040204" pitchFamily="50" charset="-128"/>
              </a:rPr>
              <a:t>回大会から「びわ湖毎日マラソン」と統合し、オリンピック等の</a:t>
            </a:r>
            <a:endParaRPr lang="en-US" altLang="ja-JP" sz="1000" dirty="0">
              <a:latin typeface="Meiryo UI" panose="020B0604030504040204" pitchFamily="50" charset="-128"/>
              <a:ea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rPr>
              <a:t>代表選考レースとしての機能を併せ持つ、トップランナーも参加する大会となった。</a:t>
            </a:r>
            <a:endParaRPr lang="en-US" altLang="ja-JP" sz="1000" dirty="0">
              <a:latin typeface="Meiryo UI" panose="020B0604030504040204" pitchFamily="50" charset="-128"/>
              <a:ea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rPr>
              <a:t>　今後は、さらなる魅力づくりに取り組むとともに、大会の国際化を推進することにより、</a:t>
            </a:r>
            <a:endParaRPr lang="en-US" altLang="ja-JP" sz="1000" dirty="0">
              <a:latin typeface="Meiryo UI" panose="020B0604030504040204" pitchFamily="50" charset="-128"/>
              <a:ea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rPr>
              <a:t>世界トップレベルの市民マラソン大会をめざす。</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400"/>
              </a:lnSpc>
              <a:buFont typeface="Meiryo UI" panose="020B0604030504040204" pitchFamily="50" charset="-128"/>
              <a:buChar cha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大会名称：大阪マラソン</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（第</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回大阪マラソン）</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400"/>
              </a:lnSpc>
              <a:buFont typeface="Meiryo UI" panose="020B0604030504040204" pitchFamily="50" charset="-128"/>
              <a:buChar cha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開催日：</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日（日）（予定）</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400"/>
              </a:lnSpc>
              <a:buFont typeface="Meiryo UI" panose="020B0604030504040204" pitchFamily="50" charset="-128"/>
              <a:buChar cha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参加定員：</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35,000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人（予定）</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80550">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海外ランナーの大会満足度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95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％以上を目標</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400"/>
              </a:lnSpc>
              <a:buFont typeface="Meiryo UI" panose="020B0604030504040204" pitchFamily="50" charset="-128"/>
              <a:buChar cha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コース：府庁前～造幣局～中之島周辺～御堂筋～京セラドーム大阪～</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大阪ビジネスパーク～大阪城公園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u="sng" dirty="0">
                <a:latin typeface="Meiryo UI" panose="020B0604030504040204" pitchFamily="50" charset="-128"/>
                <a:ea typeface="Meiryo UI" panose="020B0604030504040204" pitchFamily="50" charset="-128"/>
              </a:rPr>
              <a:t>②大阪マラソンを活用した万博機運醸成</a:t>
            </a:r>
            <a:endParaRPr lang="en-US" altLang="ja-JP" sz="1000" u="sng" dirty="0">
              <a:latin typeface="Meiryo UI" panose="020B0604030504040204" pitchFamily="50" charset="-128"/>
              <a:ea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R6</a:t>
            </a:r>
            <a:r>
              <a:rPr lang="ja-JP" altLang="en-US" sz="1000" dirty="0">
                <a:latin typeface="Meiryo UI" panose="020B0604030504040204" pitchFamily="50" charset="-128"/>
                <a:ea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 20,997</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新規</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p>
          <a:p>
            <a:pPr>
              <a:lnSpc>
                <a:spcPts val="1400"/>
              </a:lnSpc>
            </a:pPr>
            <a:r>
              <a:rPr lang="ja-JP" altLang="en-US" sz="1000" dirty="0">
                <a:latin typeface="Meiryo UI" panose="020B0604030504040204" pitchFamily="50" charset="-128"/>
                <a:ea typeface="Meiryo UI" panose="020B0604030504040204" pitchFamily="50" charset="-128"/>
              </a:rPr>
              <a:t>　万博開催</a:t>
            </a:r>
            <a:r>
              <a:rPr lang="en-US" altLang="ja-JP" sz="1000" dirty="0">
                <a:latin typeface="Meiryo UI" panose="020B0604030504040204" pitchFamily="50" charset="-128"/>
                <a:ea typeface="Meiryo UI" panose="020B0604030504040204" pitchFamily="50" charset="-128"/>
              </a:rPr>
              <a:t>50</a:t>
            </a:r>
            <a:r>
              <a:rPr lang="ja-JP" altLang="en-US" sz="1000" dirty="0">
                <a:latin typeface="Meiryo UI" panose="020B0604030504040204" pitchFamily="50" charset="-128"/>
                <a:ea typeface="Meiryo UI" panose="020B0604030504040204" pitchFamily="50" charset="-128"/>
              </a:rPr>
              <a:t>日前のタイミングを捉えて、マラソンコースにおいて、万博を</a:t>
            </a:r>
            <a:r>
              <a:rPr lang="en-US" altLang="ja-JP" sz="1000" dirty="0">
                <a:latin typeface="Meiryo UI" panose="020B0604030504040204" pitchFamily="50" charset="-128"/>
                <a:ea typeface="Meiryo UI" panose="020B0604030504040204" pitchFamily="50" charset="-128"/>
              </a:rPr>
              <a:t>PR</a:t>
            </a:r>
            <a:r>
              <a:rPr lang="ja-JP" altLang="en-US" sz="1000" dirty="0">
                <a:latin typeface="Meiryo UI" panose="020B0604030504040204" pitchFamily="50" charset="-128"/>
                <a:ea typeface="Meiryo UI" panose="020B0604030504040204" pitchFamily="50" charset="-128"/>
              </a:rPr>
              <a:t>することで、大会を盛り上げるとともに、大会のもつ国内外への発信力を活用して万博の機運醸成を図る。</a:t>
            </a:r>
            <a:endParaRPr lang="en-US" altLang="ja-JP" sz="1000" dirty="0">
              <a:latin typeface="Meiryo UI" panose="020B0604030504040204" pitchFamily="50" charset="-128"/>
              <a:ea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大阪マラソン</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（第</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回大阪マラソン）において実施</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テキスト ボックス 24"/>
          <p:cNvSpPr txBox="1"/>
          <p:nvPr/>
        </p:nvSpPr>
        <p:spPr>
          <a:xfrm>
            <a:off x="200243" y="3081017"/>
            <a:ext cx="4752000" cy="2323713"/>
          </a:xfrm>
          <a:prstGeom prst="rect">
            <a:avLst/>
          </a:prstGeom>
          <a:solidFill>
            <a:schemeClr val="bg1"/>
          </a:solidFill>
          <a:ln w="6350">
            <a:solidFill>
              <a:schemeClr val="tx1">
                <a:lumMod val="50000"/>
                <a:lumOff val="50000"/>
              </a:schemeClr>
            </a:solidFill>
          </a:ln>
        </p:spPr>
        <p:txBody>
          <a:bodyPr wrap="square" rtlCol="0" anchor="t">
            <a:spAutoFit/>
          </a:bodyPr>
          <a:lstStyle/>
          <a:p>
            <a:pPr>
              <a:lnSpc>
                <a:spcPct val="1500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u="sng" dirty="0">
                <a:latin typeface="Meiryo UI" panose="020B0604030504040204" pitchFamily="50" charset="-128"/>
                <a:ea typeface="Meiryo UI" panose="020B0604030504040204" pitchFamily="50" charset="-128"/>
              </a:rPr>
              <a:t>①大阪スポーツプロジェクト推進事業</a:t>
            </a:r>
            <a:r>
              <a:rPr lang="ja-JP" altLang="en-US" sz="1000" dirty="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R6</a:t>
            </a:r>
            <a:r>
              <a:rPr lang="ja-JP" altLang="en-US" sz="1000" dirty="0">
                <a:latin typeface="Meiryo UI" panose="020B0604030504040204" pitchFamily="50" charset="-128"/>
                <a:ea typeface="Meiryo UI" panose="020B0604030504040204" pitchFamily="50" charset="-128"/>
              </a:rPr>
              <a:t>年度当初予算案</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 10,000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u="sng" dirty="0">
              <a:latin typeface="Meiryo UI" panose="020B0604030504040204" pitchFamily="50" charset="-128"/>
              <a:ea typeface="Meiryo UI" panose="020B0604030504040204" pitchFamily="50" charset="-128"/>
            </a:endParaRPr>
          </a:p>
          <a:p>
            <a:r>
              <a:rPr lang="ja-JP" altLang="en-US" sz="10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府内トップスポーツチーム、経済団体等が一体となった大阪スポーツコミッション（</a:t>
            </a:r>
            <a:r>
              <a:rPr lang="en-US" altLang="ja-JP" sz="1000" dirty="0">
                <a:latin typeface="Meiryo UI" panose="020B0604030504040204" pitchFamily="50" charset="-128"/>
                <a:ea typeface="Meiryo UI" panose="020B0604030504040204" pitchFamily="50" charset="-128"/>
              </a:rPr>
              <a:t>OSAKA SPORTS PROJECT</a:t>
            </a:r>
            <a:r>
              <a:rPr lang="ja-JP" altLang="en-US" sz="1000" dirty="0">
                <a:latin typeface="Meiryo UI" panose="020B0604030504040204" pitchFamily="50" charset="-128"/>
                <a:ea typeface="Meiryo UI" panose="020B0604030504040204" pitchFamily="50" charset="-128"/>
              </a:rPr>
              <a:t>）の取り組みとして、トップスポーツチームの府外試合会場等において大阪の都市魅力の発信を行うとともに、令和</a:t>
            </a:r>
            <a:r>
              <a:rPr lang="en-US" altLang="ja-JP" sz="1000" dirty="0">
                <a:latin typeface="Meiryo UI" panose="020B0604030504040204" pitchFamily="50" charset="-128"/>
                <a:ea typeface="Meiryo UI" panose="020B0604030504040204" pitchFamily="50" charset="-128"/>
              </a:rPr>
              <a:t>5</a:t>
            </a:r>
            <a:r>
              <a:rPr lang="ja-JP" altLang="en-US" sz="1000" dirty="0">
                <a:latin typeface="Meiryo UI" panose="020B0604030504040204" pitchFamily="50" charset="-128"/>
                <a:ea typeface="Meiryo UI" panose="020B0604030504040204" pitchFamily="50" charset="-128"/>
              </a:rPr>
              <a:t>年度事業コンテンツの利用促進や</a:t>
            </a:r>
            <a:endParaRPr lang="en-US" altLang="ja-JP" sz="10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新たな地域周遊コンテンツの拡充を行うことで、スポーツによる地域活性化につなげていく。</a:t>
            </a:r>
            <a:endParaRPr lang="en-US" altLang="ja-JP" sz="1000" dirty="0">
              <a:latin typeface="Meiryo UI" panose="020B0604030504040204" pitchFamily="50" charset="-128"/>
              <a:ea typeface="Meiryo UI" panose="020B0604030504040204" pitchFamily="50" charset="-128"/>
            </a:endParaRPr>
          </a:p>
          <a:p>
            <a:endParaRPr lang="en-US" altLang="ja-JP" sz="10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8</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月頃にかけて事業実施</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u="sng" dirty="0">
                <a:latin typeface="Meiryo UI" panose="020B0604030504040204" pitchFamily="50" charset="-128"/>
                <a:ea typeface="Meiryo UI" panose="020B0604030504040204" pitchFamily="50" charset="-128"/>
              </a:rPr>
              <a:t>②舞洲スポーツ振興事業</a:t>
            </a:r>
            <a:r>
              <a:rPr lang="ja-JP" altLang="en-US" sz="1000" dirty="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R6</a:t>
            </a:r>
            <a:r>
              <a:rPr lang="ja-JP" altLang="en-US" sz="1000" dirty="0">
                <a:latin typeface="Meiryo UI" panose="020B0604030504040204" pitchFamily="50" charset="-128"/>
                <a:ea typeface="Meiryo UI" panose="020B0604030504040204" pitchFamily="50" charset="-128"/>
              </a:rPr>
              <a:t>年度当初予算案</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 4,000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u="sng"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大阪市と舞洲を拠点に活動するプロスポーツチームが中心となり、情報発信、イベント、</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人材育成等のスポーツ振興事業を実施し、都市魅力の向上を図る。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月から</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月まで</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テキスト ボックス 38">
            <a:extLst>
              <a:ext uri="{FF2B5EF4-FFF2-40B4-BE49-F238E27FC236}">
                <a16:creationId xmlns:a16="http://schemas.microsoft.com/office/drawing/2014/main" id="{FB3A3D65-E039-49A5-88F8-F9A9F40E0435}"/>
              </a:ext>
            </a:extLst>
          </p:cNvPr>
          <p:cNvSpPr txBox="1"/>
          <p:nvPr/>
        </p:nvSpPr>
        <p:spPr>
          <a:xfrm>
            <a:off x="199775" y="1291072"/>
            <a:ext cx="4752000" cy="1246495"/>
          </a:xfrm>
          <a:prstGeom prst="rect">
            <a:avLst/>
          </a:prstGeom>
          <a:solidFill>
            <a:schemeClr val="bg1"/>
          </a:solidFill>
          <a:ln w="6350">
            <a:solidFill>
              <a:schemeClr val="tx1">
                <a:lumMod val="50000"/>
                <a:lumOff val="50000"/>
              </a:schemeClr>
            </a:solidFill>
          </a:ln>
        </p:spPr>
        <p:txBody>
          <a:bodyPr wrap="square" rtlCol="0" anchor="t">
            <a:spAutoFit/>
          </a:bodyPr>
          <a:lstStyle/>
          <a:p>
            <a:pPr>
              <a:lnSpc>
                <a:spcPts val="18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万博を契機として、テクノロジーの活用を取り入れながら、アーバンスポーツを中心に、</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誰もが楽しめるユニバーサルなスポーツツーリズムを展開し、大阪に多くの人をひきつけるとともに、スポーツを通じ、万博の機運醸成や万博のテーマと連動した健康づくりに取り組むことで、「いのち輝く」スポーツ都市の実現を図り、府市連携して大阪の成長を加速させていく。</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月頃にかけて事業実施</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p:cNvSpPr txBox="1"/>
          <p:nvPr/>
        </p:nvSpPr>
        <p:spPr>
          <a:xfrm>
            <a:off x="0" y="539388"/>
            <a:ext cx="3224808" cy="369332"/>
          </a:xfrm>
          <a:prstGeom prst="rect">
            <a:avLst/>
          </a:prstGeom>
          <a:noFill/>
        </p:spPr>
        <p:txBody>
          <a:bodyPr wrap="square" rtlCol="0">
            <a:spAutoFit/>
          </a:bodyPr>
          <a:lstStyle/>
          <a:p>
            <a:pPr marL="54173"/>
            <a:r>
              <a:rPr lang="ja-JP" altLang="en-US" sz="1800" b="1" dirty="0">
                <a:latin typeface="Meiryo UI" panose="020B0604030504040204" pitchFamily="50" charset="-128"/>
                <a:ea typeface="Meiryo UI" panose="020B0604030504040204" pitchFamily="50" charset="-128"/>
              </a:rPr>
              <a:t>■スポーツツーリズムの推進</a:t>
            </a:r>
          </a:p>
        </p:txBody>
      </p:sp>
      <p:sp>
        <p:nvSpPr>
          <p:cNvPr id="9" name="テキスト ボックス 8"/>
          <p:cNvSpPr txBox="1"/>
          <p:nvPr/>
        </p:nvSpPr>
        <p:spPr>
          <a:xfrm>
            <a:off x="5186082" y="974473"/>
            <a:ext cx="4375430" cy="324000"/>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大阪マラソン</a:t>
            </a:r>
            <a:r>
              <a:rPr lang="en-US" altLang="ja-JP"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2025</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の開催</a:t>
            </a: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p>
        </p:txBody>
      </p:sp>
      <p:sp>
        <p:nvSpPr>
          <p:cNvPr id="17" name="テキスト ボックス 16"/>
          <p:cNvSpPr txBox="1"/>
          <p:nvPr/>
        </p:nvSpPr>
        <p:spPr>
          <a:xfrm>
            <a:off x="0" y="-8167"/>
            <a:ext cx="9906000" cy="400110"/>
          </a:xfrm>
          <a:prstGeom prst="rect">
            <a:avLst/>
          </a:prstGeom>
          <a:noFill/>
        </p:spPr>
        <p:txBody>
          <a:bodyPr wrap="square" rtlCol="0">
            <a:spAutoFit/>
          </a:bodyPr>
          <a:lstStyle/>
          <a:p>
            <a:r>
              <a:rPr lang="ja-JP" altLang="en-US" sz="2000" b="1" dirty="0">
                <a:latin typeface="Meiryo UI" panose="020B0604030504040204" pitchFamily="50" charset="-128"/>
                <a:ea typeface="Meiryo UI" panose="020B0604030504040204" pitchFamily="50" charset="-128"/>
              </a:rPr>
              <a:t>別添）取組み概要</a:t>
            </a:r>
            <a:endParaRPr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8" name="グループ化 17"/>
          <p:cNvGrpSpPr/>
          <p:nvPr/>
        </p:nvGrpSpPr>
        <p:grpSpPr>
          <a:xfrm>
            <a:off x="9922" y="332656"/>
            <a:ext cx="9896078" cy="144999"/>
            <a:chOff x="-15635" y="542925"/>
            <a:chExt cx="9167650" cy="90480"/>
          </a:xfrm>
        </p:grpSpPr>
        <p:cxnSp>
          <p:nvCxnSpPr>
            <p:cNvPr id="19" name="直線コネクタ 18"/>
            <p:cNvCxnSpPr/>
            <p:nvPr/>
          </p:nvCxnSpPr>
          <p:spPr>
            <a:xfrm>
              <a:off x="-8015" y="542925"/>
              <a:ext cx="9160030" cy="9525"/>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8015" y="566727"/>
              <a:ext cx="9160030" cy="9525"/>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15635" y="595307"/>
              <a:ext cx="9160030" cy="952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8015" y="623880"/>
              <a:ext cx="9160030" cy="9525"/>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7" name="スライド番号プレースホルダー 6"/>
          <p:cNvSpPr>
            <a:spLocks noGrp="1"/>
          </p:cNvSpPr>
          <p:nvPr>
            <p:ph type="sldNum" sz="quarter" idx="12"/>
          </p:nvPr>
        </p:nvSpPr>
        <p:spPr>
          <a:xfrm>
            <a:off x="7586375" y="6436253"/>
            <a:ext cx="2311400" cy="365125"/>
          </a:xfrm>
        </p:spPr>
        <p:txBody>
          <a:bodyPr/>
          <a:lstStyle/>
          <a:p>
            <a:fld id="{1765F155-2CE9-4D92-ACFE-7182E7668ACC}" type="slidenum">
              <a:rPr kumimoji="1" lang="ja-JP" altLang="en-US" smtClean="0"/>
              <a:t>8</a:t>
            </a:fld>
            <a:endParaRPr kumimoji="1" lang="ja-JP" altLang="en-US" dirty="0"/>
          </a:p>
        </p:txBody>
      </p:sp>
      <p:sp>
        <p:nvSpPr>
          <p:cNvPr id="28" name="テキスト ボックス 27">
            <a:extLst>
              <a:ext uri="{FF2B5EF4-FFF2-40B4-BE49-F238E27FC236}">
                <a16:creationId xmlns:a16="http://schemas.microsoft.com/office/drawing/2014/main" id="{865D7DA2-B4CC-46D8-9E4D-E071A6EF7B68}"/>
              </a:ext>
            </a:extLst>
          </p:cNvPr>
          <p:cNvSpPr txBox="1"/>
          <p:nvPr/>
        </p:nvSpPr>
        <p:spPr>
          <a:xfrm>
            <a:off x="199775" y="974473"/>
            <a:ext cx="4752000" cy="324000"/>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大阪いのち輝くスポーツプロジェクト</a:t>
            </a: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R6</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年度当初予算案</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9</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7</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262</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テキスト ボックス 23"/>
          <p:cNvSpPr txBox="1"/>
          <p:nvPr/>
        </p:nvSpPr>
        <p:spPr>
          <a:xfrm>
            <a:off x="199775" y="2780928"/>
            <a:ext cx="4752000" cy="324000"/>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スポーツチームと連携した万博機運醸成事業</a:t>
            </a:r>
            <a:endParaRPr lang="en-US" altLang="ja-JP" sz="7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31" name="グループ化 30"/>
          <p:cNvGrpSpPr/>
          <p:nvPr/>
        </p:nvGrpSpPr>
        <p:grpSpPr>
          <a:xfrm>
            <a:off x="2165568" y="1017984"/>
            <a:ext cx="792000" cy="216000"/>
            <a:chOff x="-1807864" y="2319914"/>
            <a:chExt cx="792000" cy="216000"/>
          </a:xfrm>
        </p:grpSpPr>
        <p:sp>
          <p:nvSpPr>
            <p:cNvPr id="32" name="楕円 31"/>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43" name="楕円 42"/>
            <p:cNvSpPr/>
            <p:nvPr/>
          </p:nvSpPr>
          <p:spPr>
            <a:xfrm>
              <a:off x="-1807864" y="231991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grpSp>
        <p:nvGrpSpPr>
          <p:cNvPr id="44" name="グループ化 43"/>
          <p:cNvGrpSpPr/>
          <p:nvPr/>
        </p:nvGrpSpPr>
        <p:grpSpPr>
          <a:xfrm>
            <a:off x="6681192" y="1009074"/>
            <a:ext cx="792000" cy="216000"/>
            <a:chOff x="-1807864" y="2317564"/>
            <a:chExt cx="792000" cy="216000"/>
          </a:xfrm>
        </p:grpSpPr>
        <p:sp>
          <p:nvSpPr>
            <p:cNvPr id="45" name="楕円 44"/>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46" name="楕円 45"/>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grpSp>
        <p:nvGrpSpPr>
          <p:cNvPr id="26" name="グループ化 25">
            <a:extLst>
              <a:ext uri="{FF2B5EF4-FFF2-40B4-BE49-F238E27FC236}">
                <a16:creationId xmlns:a16="http://schemas.microsoft.com/office/drawing/2014/main" id="{47F59710-14B2-4CE1-87C8-1BA16DE427F1}"/>
              </a:ext>
            </a:extLst>
          </p:cNvPr>
          <p:cNvGrpSpPr/>
          <p:nvPr/>
        </p:nvGrpSpPr>
        <p:grpSpPr>
          <a:xfrm>
            <a:off x="2723568" y="2815755"/>
            <a:ext cx="792000" cy="216000"/>
            <a:chOff x="-1807864" y="2319914"/>
            <a:chExt cx="792000" cy="216000"/>
          </a:xfrm>
        </p:grpSpPr>
        <p:sp>
          <p:nvSpPr>
            <p:cNvPr id="27" name="楕円 26">
              <a:extLst>
                <a:ext uri="{FF2B5EF4-FFF2-40B4-BE49-F238E27FC236}">
                  <a16:creationId xmlns:a16="http://schemas.microsoft.com/office/drawing/2014/main" id="{B1DAA6E2-D13F-4D06-8123-8C12FD3A60C1}"/>
                </a:ext>
              </a:extLst>
            </p:cNvPr>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29" name="楕円 28">
              <a:extLst>
                <a:ext uri="{FF2B5EF4-FFF2-40B4-BE49-F238E27FC236}">
                  <a16:creationId xmlns:a16="http://schemas.microsoft.com/office/drawing/2014/main" id="{087B9725-CC0E-46A7-A54D-AACF0E5690AE}"/>
                </a:ext>
              </a:extLst>
            </p:cNvPr>
            <p:cNvSpPr/>
            <p:nvPr/>
          </p:nvSpPr>
          <p:spPr>
            <a:xfrm>
              <a:off x="-1807864" y="231991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sp>
        <p:nvSpPr>
          <p:cNvPr id="30" name="正方形/長方形 29">
            <a:extLst>
              <a:ext uri="{FF2B5EF4-FFF2-40B4-BE49-F238E27FC236}">
                <a16:creationId xmlns:a16="http://schemas.microsoft.com/office/drawing/2014/main" id="{972E8C3B-7884-4469-A348-F610AB688113}"/>
              </a:ext>
            </a:extLst>
          </p:cNvPr>
          <p:cNvSpPr/>
          <p:nvPr/>
        </p:nvSpPr>
        <p:spPr>
          <a:xfrm>
            <a:off x="8742075" y="1047960"/>
            <a:ext cx="720000" cy="1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Meiryo UI" panose="020B0604030504040204" pitchFamily="50" charset="-128"/>
                <a:ea typeface="Meiryo UI" panose="020B0604030504040204" pitchFamily="50" charset="-128"/>
              </a:rPr>
              <a:t>一部新規</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968847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テキスト ボックス 32"/>
          <p:cNvSpPr txBox="1"/>
          <p:nvPr/>
        </p:nvSpPr>
        <p:spPr>
          <a:xfrm>
            <a:off x="97200" y="3807038"/>
            <a:ext cx="4716000" cy="2862322"/>
          </a:xfrm>
          <a:prstGeom prst="rect">
            <a:avLst/>
          </a:prstGeom>
          <a:noFill/>
          <a:ln w="6350">
            <a:solidFill>
              <a:schemeClr val="tx1">
                <a:lumMod val="50000"/>
                <a:lumOff val="50000"/>
              </a:schemeClr>
            </a:solidFill>
          </a:ln>
        </p:spPr>
        <p:txBody>
          <a:bodyPr wrap="square" rtlCol="0" anchor="t">
            <a:spAutoFit/>
          </a:bodyPr>
          <a:lstStyle/>
          <a:p>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u="sng" dirty="0">
                <a:latin typeface="Meiryo UI" panose="020B0604030504040204" pitchFamily="50" charset="-128"/>
                <a:ea typeface="Meiryo UI" panose="020B0604030504040204" pitchFamily="50" charset="-128"/>
              </a:rPr>
              <a:t>①外国人留学生就職支援事業</a:t>
            </a:r>
            <a:r>
              <a:rPr lang="ja-JP" altLang="en-US" sz="1000" dirty="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R6</a:t>
            </a:r>
            <a:r>
              <a:rPr lang="ja-JP" altLang="en-US" sz="1000" dirty="0">
                <a:latin typeface="Meiryo UI" panose="020B0604030504040204" pitchFamily="50" charset="-128"/>
                <a:ea typeface="Meiryo UI" panose="020B0604030504040204" pitchFamily="50" charset="-128"/>
              </a:rPr>
              <a:t>年度当初予算案</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2,178</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大学・大学院に在学し、大阪府内での就職をめざしている外国人留学生を対象に、</a:t>
            </a:r>
            <a:endParaRPr lang="en-US" altLang="ja-JP" sz="10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就職に関するセミナー等を実施することで、</a:t>
            </a:r>
            <a:r>
              <a:rPr lang="ja-JP" altLang="ja-JP" sz="1000" dirty="0">
                <a:latin typeface="Meiryo UI" panose="020B0604030504040204" pitchFamily="50" charset="-128"/>
                <a:ea typeface="Meiryo UI" panose="020B0604030504040204" pitchFamily="50" charset="-128"/>
              </a:rPr>
              <a:t>大阪企業への就職を促進</a:t>
            </a:r>
            <a:r>
              <a:rPr lang="ja-JP" altLang="en-US" sz="1000" dirty="0">
                <a:latin typeface="Meiryo UI" panose="020B0604030504040204" pitchFamily="50" charset="-128"/>
                <a:ea typeface="Meiryo UI" panose="020B0604030504040204" pitchFamily="50" charset="-128"/>
              </a:rPr>
              <a:t>し、外国人留学生の大阪への定着を図る</a:t>
            </a:r>
            <a:r>
              <a:rPr lang="ja-JP" altLang="ja-JP" sz="1000" dirty="0">
                <a:latin typeface="Meiryo UI" panose="020B0604030504040204" pitchFamily="50" charset="-128"/>
                <a:ea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endParaRPr>
          </a:p>
          <a:p>
            <a:pPr marL="252000" indent="-171450">
              <a:buFont typeface="Meiryo UI" panose="020B0604030504040204" pitchFamily="50" charset="-128"/>
              <a:buChar char="○"/>
            </a:pPr>
            <a:r>
              <a:rPr lang="en-US" altLang="ja-JP" sz="1000" dirty="0">
                <a:latin typeface="Meiryo UI" panose="020B0604030504040204" pitchFamily="50" charset="-128"/>
                <a:ea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rPr>
              <a:t>年３月　事業実施</a:t>
            </a:r>
            <a:endParaRPr lang="en-US" altLang="ja-JP" sz="1000" dirty="0">
              <a:latin typeface="Meiryo UI" panose="020B0604030504040204" pitchFamily="50" charset="-128"/>
              <a:ea typeface="Meiryo UI" panose="020B0604030504040204" pitchFamily="50" charset="-128"/>
            </a:endParaRPr>
          </a:p>
          <a:p>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②外国人留学生との連携拡大及び起業支援</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2,741</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（大阪国際交流センター事業交付金の一部）］</a:t>
            </a: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大阪市内に多数の留学生が居住・活動している特性を活かし、大阪のまちの国際化や</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魅力向上のため、国際的な視点・能力をもつ留学生が、ボランティア及び主体的にイベント等の企画や運営に携わることのできるプログラムを実施し、留学生のキャリアアップにつなげるとともに、地域への愛着を醸成することで、地域で活躍する国際人材としての育成・定着を図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また、留学生の起業支援を通して、地域を拠点とする新たなビジネス創出、国際人材の定着を促進する。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000" dirty="0">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　通年実施</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テキスト ボックス 37"/>
          <p:cNvSpPr txBox="1"/>
          <p:nvPr/>
        </p:nvSpPr>
        <p:spPr>
          <a:xfrm>
            <a:off x="4896000" y="4113360"/>
            <a:ext cx="4932000" cy="2556000"/>
          </a:xfrm>
          <a:prstGeom prst="rect">
            <a:avLst/>
          </a:prstGeom>
          <a:solidFill>
            <a:schemeClr val="bg1"/>
          </a:solidFill>
          <a:ln w="6350">
            <a:solidFill>
              <a:schemeClr val="tx1">
                <a:lumMod val="50000"/>
                <a:lumOff val="50000"/>
              </a:schemeClr>
            </a:solidFill>
          </a:ln>
        </p:spPr>
        <p:txBody>
          <a:bodyPr wrap="square" rtlCol="0" anchor="t">
            <a:noAutofit/>
          </a:bodyPr>
          <a:lstStyle/>
          <a:p>
            <a:pPr>
              <a:lnSpc>
                <a:spcPts val="14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英語教育の強化を図ることにより、児童生徒が自分の考えや意見を英語で伝えることができるコミュニケーション能力を育み、グローバル社会において活躍し貢献できる人材を育成する。</a:t>
            </a:r>
          </a:p>
          <a:p>
            <a:pPr marL="152550">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・ネイティブスピーカーを小学校、中学校の全校に配置</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52550">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・「小学校低学年からの英語教育」を全小学校で実施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52550">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・小中学生が集中的に英語を使う機会を提供</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52550">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・中学生の英語力を的確に把握し、指導改善を図るための英語力調査の実施</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52550">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・教員の指導力・英語力の向上を図る研修の実施</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400"/>
              </a:lnSpc>
              <a:buFont typeface="Meiryo UI" panose="020B0604030504040204" pitchFamily="50" charset="-128"/>
              <a:buChar char="○"/>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年４月　全小中学校にネイティブスピーカーを配置、</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80550">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全小学校で小学校低学年からの英語教育を実施</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400"/>
              </a:lnSpc>
              <a:buFont typeface="Meiryo UI" panose="020B0604030504040204" pitchFamily="50" charset="-128"/>
              <a:buChar char="○"/>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年８月  英語体験イベントを実施</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400"/>
              </a:lnSpc>
              <a:buFont typeface="Meiryo UI" panose="020B0604030504040204" pitchFamily="50" charset="-128"/>
              <a:buChar char="○"/>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 大阪市英語力調査（４技能）実施</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400"/>
              </a:lnSpc>
              <a:buFont typeface="Meiryo UI" panose="020B0604030504040204" pitchFamily="50" charset="-128"/>
              <a:buChar char="○"/>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　教員の指導力及び英語力向上に向けた研修の実施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p:cNvSpPr txBox="1"/>
          <p:nvPr/>
        </p:nvSpPr>
        <p:spPr>
          <a:xfrm>
            <a:off x="4896000" y="1226505"/>
            <a:ext cx="4932000" cy="1296000"/>
          </a:xfrm>
          <a:prstGeom prst="rect">
            <a:avLst/>
          </a:prstGeom>
          <a:solidFill>
            <a:schemeClr val="bg1"/>
          </a:solidFill>
          <a:ln w="6350">
            <a:solidFill>
              <a:schemeClr val="tx1">
                <a:lumMod val="50000"/>
                <a:lumOff val="50000"/>
              </a:schemeClr>
            </a:solidFill>
          </a:ln>
        </p:spPr>
        <p:txBody>
          <a:bodyPr wrap="square" rtlCol="0" anchor="t">
            <a:noAutofit/>
          </a:bodyPr>
          <a:lstStyle/>
          <a:p>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府内の高校生等を対象に、外国人スタッフとの実践的な英語体験活動を実施することで、</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参加する生徒が、海外への興味・関心を高め、英語でコミュニケーションをとることの楽しさを</a:t>
            </a:r>
            <a:br>
              <a:rPr lang="en-US" altLang="ja-JP" sz="1000" dirty="0">
                <a:latin typeface="Meiryo UI" panose="020B0604030504040204" pitchFamily="50" charset="-128"/>
                <a:ea typeface="Meiryo UI" panose="020B0604030504040204" pitchFamily="50" charset="-128"/>
                <a:cs typeface="Meiryo UI" panose="020B0604030504040204" pitchFamily="50" charset="-128"/>
              </a:rPr>
            </a:br>
            <a:r>
              <a:rPr lang="ja-JP" altLang="en-US" sz="1000" dirty="0">
                <a:latin typeface="Meiryo UI" panose="020B0604030504040204" pitchFamily="50" charset="-128"/>
                <a:ea typeface="Meiryo UI" panose="020B0604030504040204" pitchFamily="50" charset="-128"/>
                <a:cs typeface="Meiryo UI" panose="020B0604030504040204" pitchFamily="50" charset="-128"/>
              </a:rPr>
              <a:t>実感するとともに、外国人に自分の考えを伝えたり、大阪の魅力を紹介するなど、自然に英語で交流を図ることができるコミュニケーション感覚や能力を育成する。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生徒等のニーズに対応するため、オンラインの活用など実施会場まで移動しなくても英語体験できるような方法を新たに導入する。</a:t>
            </a:r>
          </a:p>
          <a:p>
            <a:pPr marL="252000" indent="-171450">
              <a:buFont typeface="Meiryo UI" panose="020B0604030504040204" pitchFamily="50" charset="-128"/>
              <a:buChar char="○"/>
            </a:pPr>
            <a:r>
              <a:rPr lang="en-US" altLang="ja-JP" sz="1000" dirty="0">
                <a:latin typeface="Meiryo UI" panose="020B0604030504040204" pitchFamily="50" charset="-128"/>
                <a:ea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rPr>
              <a:t>年３月　事業実施</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4"/>
          <p:cNvSpPr txBox="1"/>
          <p:nvPr/>
        </p:nvSpPr>
        <p:spPr>
          <a:xfrm>
            <a:off x="97200" y="1236078"/>
            <a:ext cx="4716000" cy="2052000"/>
          </a:xfrm>
          <a:prstGeom prst="rect">
            <a:avLst/>
          </a:prstGeom>
          <a:solidFill>
            <a:schemeClr val="bg1"/>
          </a:solidFill>
          <a:ln w="6350">
            <a:solidFill>
              <a:schemeClr val="tx1">
                <a:lumMod val="50000"/>
                <a:lumOff val="50000"/>
              </a:schemeClr>
            </a:solidFill>
          </a:ln>
        </p:spPr>
        <p:txBody>
          <a:bodyPr wrap="square" rtlCol="0" anchor="t">
            <a:noAutofit/>
          </a:bodyPr>
          <a:lstStyle/>
          <a:p>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海外の大学で学位取得をめざす高校生を対象に、英語力やコミュニケーション力等の</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強化を図るとともに、海外の大学への進路指導を行うなど、総合的な支援を実施し、</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世界で活躍できるトップレベルのグローバル人材を育成する。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海外進学で必要となる英語検定試験「</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IELTS</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（アイエルツ）」のスコア向上に特化</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する内容を追加し、受講生がより多くの進学先を選択できるよう英語力を向上させることで、さらに海外進学を支援する。</a:t>
            </a: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万博をテーマにしたプレゼン発表、来場を促すためのプロモーションなど機運醸成に向けた取組みを実施する。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buFont typeface="Meiryo UI" panose="020B0604030504040204" pitchFamily="50" charset="-128"/>
              <a:buChar char="○"/>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年５月　プログラム開始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buFont typeface="Meiryo UI" panose="020B0604030504040204" pitchFamily="50" charset="-128"/>
              <a:buChar char="○"/>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8</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日～８月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11</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短期留学</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buFont typeface="Meiryo UI" panose="020B0604030504040204" pitchFamily="50" charset="-128"/>
              <a:buChar char="○"/>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　プログラム終了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p:cNvSpPr txBox="1"/>
          <p:nvPr/>
        </p:nvSpPr>
        <p:spPr>
          <a:xfrm>
            <a:off x="18147" y="445851"/>
            <a:ext cx="7848872" cy="369332"/>
          </a:xfrm>
          <a:prstGeom prst="rect">
            <a:avLst/>
          </a:prstGeom>
          <a:noFill/>
        </p:spPr>
        <p:txBody>
          <a:bodyPr wrap="square" rtlCol="0">
            <a:spAutoFit/>
          </a:bodyPr>
          <a:lstStyle/>
          <a:p>
            <a:pPr marL="54173"/>
            <a:r>
              <a:rPr lang="ja-JP" altLang="en-US" sz="1800" b="1" dirty="0">
                <a:latin typeface="Meiryo UI" panose="020B0604030504040204" pitchFamily="50" charset="-128"/>
                <a:ea typeface="Meiryo UI" panose="020B0604030504040204" pitchFamily="50" charset="-128"/>
              </a:rPr>
              <a:t>■大阪の成長・発展につながる国内外の高度人材の活躍推進</a:t>
            </a:r>
            <a:endParaRPr lang="en-US" altLang="ja-JP" sz="1800" b="1" dirty="0">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97200" y="828000"/>
            <a:ext cx="4716000" cy="396000"/>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高校生等海外進学支援事業</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（おおさかグローバル塾）</a:t>
            </a:r>
            <a:r>
              <a:rPr lang="ja-JP" altLang="en-US"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R6</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年度当初予算案</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42,483</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p>
        </p:txBody>
      </p:sp>
      <p:sp>
        <p:nvSpPr>
          <p:cNvPr id="10" name="テキスト ボックス 9"/>
          <p:cNvSpPr txBox="1"/>
          <p:nvPr/>
        </p:nvSpPr>
        <p:spPr>
          <a:xfrm>
            <a:off x="4896091" y="828000"/>
            <a:ext cx="4932000" cy="396000"/>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実践的英語体験活動推進事業 </a:t>
            </a:r>
            <a:r>
              <a:rPr lang="en-US" altLang="ja-JP"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グローバル体験プログラム</a:t>
            </a:r>
            <a:r>
              <a:rPr lang="en-US" altLang="ja-JP"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200"/>
              </a:lnSpc>
            </a:pP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R6</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年度当初予算案</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7,877</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endPar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テキスト ボックス 18"/>
          <p:cNvSpPr txBox="1"/>
          <p:nvPr/>
        </p:nvSpPr>
        <p:spPr>
          <a:xfrm>
            <a:off x="0" y="-8167"/>
            <a:ext cx="9906000" cy="400110"/>
          </a:xfrm>
          <a:prstGeom prst="rect">
            <a:avLst/>
          </a:prstGeom>
          <a:noFill/>
        </p:spPr>
        <p:txBody>
          <a:bodyPr wrap="square" rtlCol="0">
            <a:spAutoFit/>
          </a:bodyPr>
          <a:lstStyle/>
          <a:p>
            <a:r>
              <a:rPr lang="ja-JP" altLang="en-US" sz="2000" b="1" dirty="0">
                <a:latin typeface="Meiryo UI" panose="020B0604030504040204" pitchFamily="50" charset="-128"/>
                <a:ea typeface="Meiryo UI" panose="020B0604030504040204" pitchFamily="50" charset="-128"/>
              </a:rPr>
              <a:t>別添）取組み概要</a:t>
            </a:r>
            <a:endParaRPr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0" name="グループ化 19"/>
          <p:cNvGrpSpPr/>
          <p:nvPr/>
        </p:nvGrpSpPr>
        <p:grpSpPr>
          <a:xfrm>
            <a:off x="9922" y="332656"/>
            <a:ext cx="9896078" cy="144999"/>
            <a:chOff x="-15635" y="542925"/>
            <a:chExt cx="9167650" cy="90480"/>
          </a:xfrm>
        </p:grpSpPr>
        <p:cxnSp>
          <p:nvCxnSpPr>
            <p:cNvPr id="21" name="直線コネクタ 20"/>
            <p:cNvCxnSpPr/>
            <p:nvPr/>
          </p:nvCxnSpPr>
          <p:spPr>
            <a:xfrm>
              <a:off x="-8015" y="542925"/>
              <a:ext cx="9160030" cy="9525"/>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8015" y="566727"/>
              <a:ext cx="9160030" cy="9525"/>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a:off x="-15635" y="595307"/>
              <a:ext cx="9160030" cy="952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a:off x="-8015" y="623880"/>
              <a:ext cx="9160030" cy="9525"/>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29" name="テキスト ボックス 28"/>
          <p:cNvSpPr txBox="1"/>
          <p:nvPr/>
        </p:nvSpPr>
        <p:spPr>
          <a:xfrm>
            <a:off x="4896000" y="3789039"/>
            <a:ext cx="4932000" cy="324000"/>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英語イノベーション事業</a:t>
            </a:r>
            <a:r>
              <a:rPr lang="ja-JP" altLang="en-US"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R6</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年度当初予算案</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720,756</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p>
        </p:txBody>
      </p:sp>
      <p:sp>
        <p:nvSpPr>
          <p:cNvPr id="34" name="テキスト ボックス 33"/>
          <p:cNvSpPr txBox="1"/>
          <p:nvPr/>
        </p:nvSpPr>
        <p:spPr>
          <a:xfrm>
            <a:off x="97200" y="3482848"/>
            <a:ext cx="4716000" cy="324000"/>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外国人留学生就職</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等支援</a:t>
            </a:r>
            <a:r>
              <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p>
        </p:txBody>
      </p:sp>
      <p:sp>
        <p:nvSpPr>
          <p:cNvPr id="7" name="スライド番号プレースホルダー 6"/>
          <p:cNvSpPr>
            <a:spLocks noGrp="1"/>
          </p:cNvSpPr>
          <p:nvPr>
            <p:ph type="sldNum" sz="quarter" idx="12"/>
          </p:nvPr>
        </p:nvSpPr>
        <p:spPr>
          <a:xfrm>
            <a:off x="7650000" y="6606000"/>
            <a:ext cx="2311400" cy="365125"/>
          </a:xfrm>
        </p:spPr>
        <p:txBody>
          <a:bodyPr/>
          <a:lstStyle/>
          <a:p>
            <a:fld id="{1765F155-2CE9-4D92-ACFE-7182E7668ACC}" type="slidenum">
              <a:rPr kumimoji="1" lang="ja-JP" altLang="en-US" smtClean="0"/>
              <a:t>9</a:t>
            </a:fld>
            <a:endParaRPr kumimoji="1" lang="ja-JP" altLang="en-US" dirty="0"/>
          </a:p>
        </p:txBody>
      </p:sp>
      <p:grpSp>
        <p:nvGrpSpPr>
          <p:cNvPr id="42" name="グループ化 41"/>
          <p:cNvGrpSpPr/>
          <p:nvPr/>
        </p:nvGrpSpPr>
        <p:grpSpPr>
          <a:xfrm>
            <a:off x="1568624" y="3540100"/>
            <a:ext cx="792000" cy="216000"/>
            <a:chOff x="-1807864" y="2317564"/>
            <a:chExt cx="792000" cy="216000"/>
          </a:xfrm>
        </p:grpSpPr>
        <p:sp>
          <p:nvSpPr>
            <p:cNvPr id="45" name="楕円 44"/>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46" name="楕円 45"/>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sp>
        <p:nvSpPr>
          <p:cNvPr id="47" name="楕円 46"/>
          <p:cNvSpPr/>
          <p:nvPr/>
        </p:nvSpPr>
        <p:spPr>
          <a:xfrm>
            <a:off x="8519784" y="848055"/>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sp>
        <p:nvSpPr>
          <p:cNvPr id="48" name="楕円 47"/>
          <p:cNvSpPr/>
          <p:nvPr/>
        </p:nvSpPr>
        <p:spPr>
          <a:xfrm>
            <a:off x="3368824" y="862499"/>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sp>
        <p:nvSpPr>
          <p:cNvPr id="49" name="楕円 48"/>
          <p:cNvSpPr/>
          <p:nvPr/>
        </p:nvSpPr>
        <p:spPr>
          <a:xfrm>
            <a:off x="6393205" y="3825984"/>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市</a:t>
            </a:r>
          </a:p>
        </p:txBody>
      </p:sp>
      <p:sp>
        <p:nvSpPr>
          <p:cNvPr id="26" name="テキスト ボックス 25">
            <a:extLst>
              <a:ext uri="{FF2B5EF4-FFF2-40B4-BE49-F238E27FC236}">
                <a16:creationId xmlns:a16="http://schemas.microsoft.com/office/drawing/2014/main" id="{E054DDD9-8C52-4564-AC1A-D5277F9D08A5}"/>
              </a:ext>
            </a:extLst>
          </p:cNvPr>
          <p:cNvSpPr txBox="1"/>
          <p:nvPr/>
        </p:nvSpPr>
        <p:spPr>
          <a:xfrm>
            <a:off x="4898599" y="2852936"/>
            <a:ext cx="4932000" cy="848017"/>
          </a:xfrm>
          <a:prstGeom prst="rect">
            <a:avLst/>
          </a:prstGeom>
          <a:solidFill>
            <a:schemeClr val="bg1"/>
          </a:solidFill>
          <a:ln w="6350">
            <a:solidFill>
              <a:schemeClr val="tx1">
                <a:lumMod val="50000"/>
                <a:lumOff val="50000"/>
              </a:schemeClr>
            </a:solidFill>
          </a:ln>
        </p:spPr>
        <p:txBody>
          <a:bodyPr wrap="square" rtlCol="0" anchor="t">
            <a:noAutofit/>
          </a:bodyPr>
          <a:lstStyle/>
          <a:p>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府内の高校生を対象に、在関西総領事館や友好交流先等と連携し、各国の最新情勢や社会課題をテーマにした交流、体験型の一連のプログラムを提供することで、若者の国際感覚を醸成するとともに、交流の裾野を拡げ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 </a:t>
            </a:r>
            <a:r>
              <a:rPr lang="en-US" altLang="ja-JP" sz="1000" dirty="0">
                <a:latin typeface="Meiryo UI" panose="020B0604030504040204" pitchFamily="50" charset="-128"/>
                <a:ea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rPr>
              <a:t>年３月　事業実施</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テキスト ボックス 26">
            <a:extLst>
              <a:ext uri="{FF2B5EF4-FFF2-40B4-BE49-F238E27FC236}">
                <a16:creationId xmlns:a16="http://schemas.microsoft.com/office/drawing/2014/main" id="{32DD49D7-CCC0-432B-8EC1-7F1822850A78}"/>
              </a:ext>
            </a:extLst>
          </p:cNvPr>
          <p:cNvSpPr txBox="1"/>
          <p:nvPr/>
        </p:nvSpPr>
        <p:spPr>
          <a:xfrm>
            <a:off x="4898690" y="2564904"/>
            <a:ext cx="4932000" cy="324000"/>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万博国際交流事業</a:t>
            </a: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R6</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年度当初予算案</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8,091</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endPar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楕円 27">
            <a:extLst>
              <a:ext uri="{FF2B5EF4-FFF2-40B4-BE49-F238E27FC236}">
                <a16:creationId xmlns:a16="http://schemas.microsoft.com/office/drawing/2014/main" id="{D2B6C3BB-9475-4C55-B111-F54DA2A4654E}"/>
              </a:ext>
            </a:extLst>
          </p:cNvPr>
          <p:cNvSpPr/>
          <p:nvPr/>
        </p:nvSpPr>
        <p:spPr>
          <a:xfrm>
            <a:off x="6177749" y="2650363"/>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sp>
        <p:nvSpPr>
          <p:cNvPr id="31" name="正方形/長方形 30">
            <a:extLst>
              <a:ext uri="{FF2B5EF4-FFF2-40B4-BE49-F238E27FC236}">
                <a16:creationId xmlns:a16="http://schemas.microsoft.com/office/drawing/2014/main" id="{243D360E-F9C3-4BD8-A331-AAF1EFA420F8}"/>
              </a:ext>
            </a:extLst>
          </p:cNvPr>
          <p:cNvSpPr/>
          <p:nvPr/>
        </p:nvSpPr>
        <p:spPr>
          <a:xfrm>
            <a:off x="9273480" y="2647524"/>
            <a:ext cx="485991" cy="1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Meiryo UI" panose="020B0604030504040204" pitchFamily="50" charset="-128"/>
                <a:ea typeface="Meiryo UI" panose="020B0604030504040204" pitchFamily="50" charset="-128"/>
              </a:rPr>
              <a:t>新規</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25976607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6254</Words>
  <Application>Microsoft Office PowerPoint</Application>
  <PresentationFormat>A4 210 x 297 mm</PresentationFormat>
  <Paragraphs>505</Paragraphs>
  <Slides>9</Slides>
  <Notes>9</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9</vt:i4>
      </vt:variant>
    </vt:vector>
  </HeadingPairs>
  <TitlesOfParts>
    <vt:vector size="13" baseType="lpstr">
      <vt:lpstr>Meiryo UI</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2024-03-15T06:26:56Z</dcterms:modified>
</cp:coreProperties>
</file>