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4"/>
  </p:notesMasterIdLst>
  <p:handoutMasterIdLst>
    <p:handoutMasterId r:id="rId5"/>
  </p:handoutMasterIdLst>
  <p:sldIdLst>
    <p:sldId id="449" r:id="rId2"/>
    <p:sldId id="448" r:id="rId3"/>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25338A4-5C12-4F6E-B48D-5DE75736E76C}">
          <p14:sldIdLst>
            <p14:sldId id="449"/>
            <p14:sldId id="44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EE1F2"/>
    <a:srgbClr val="41719C"/>
    <a:srgbClr val="B5D2EC"/>
    <a:srgbClr val="F7FAFD"/>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434" autoAdjust="0"/>
  </p:normalViewPr>
  <p:slideViewPr>
    <p:cSldViewPr>
      <p:cViewPr varScale="1">
        <p:scale>
          <a:sx n="100" d="100"/>
          <a:sy n="100" d="100"/>
        </p:scale>
        <p:origin x="965" y="62"/>
      </p:cViewPr>
      <p:guideLst>
        <p:guide orient="horz" pos="2160"/>
        <p:guide pos="2880"/>
      </p:guideLst>
    </p:cSldViewPr>
  </p:slideViewPr>
  <p:outlineViewPr>
    <p:cViewPr>
      <p:scale>
        <a:sx n="33" d="100"/>
        <a:sy n="33" d="100"/>
      </p:scale>
      <p:origin x="0" y="-2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31" tIns="45715" rIns="91431" bIns="45715"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31" tIns="45715" rIns="91431" bIns="45715" rtlCol="0"/>
          <a:lstStyle>
            <a:lvl1pPr algn="r">
              <a:defRPr sz="1200"/>
            </a:lvl1pPr>
          </a:lstStyle>
          <a:p>
            <a:fld id="{8117DCB5-3F0B-4DB2-9202-A4B85F2DEDDD}" type="datetimeFigureOut">
              <a:rPr kumimoji="1" lang="ja-JP" altLang="en-US" smtClean="0"/>
              <a:t>2024/3/14</a:t>
            </a:fld>
            <a:endParaRPr kumimoji="1" lang="ja-JP" altLang="en-US" dirty="0"/>
          </a:p>
        </p:txBody>
      </p:sp>
      <p:sp>
        <p:nvSpPr>
          <p:cNvPr id="4" name="フッター プレースホルダー 3"/>
          <p:cNvSpPr>
            <a:spLocks noGrp="1"/>
          </p:cNvSpPr>
          <p:nvPr>
            <p:ph type="ftr" sz="quarter" idx="2"/>
          </p:nvPr>
        </p:nvSpPr>
        <p:spPr>
          <a:xfrm>
            <a:off x="1" y="9429750"/>
            <a:ext cx="2946400" cy="496888"/>
          </a:xfrm>
          <a:prstGeom prst="rect">
            <a:avLst/>
          </a:prstGeom>
        </p:spPr>
        <p:txBody>
          <a:bodyPr vert="horz" lIns="91431" tIns="45715" rIns="91431" bIns="45715"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31" tIns="45715" rIns="91431" bIns="45715" rtlCol="0" anchor="b"/>
          <a:lstStyle>
            <a:lvl1pPr algn="r">
              <a:defRPr sz="1200"/>
            </a:lvl1pPr>
          </a:lstStyle>
          <a:p>
            <a:fld id="{B62B43BC-BBE3-4331-A944-74EDC3F40AAF}" type="slidenum">
              <a:rPr kumimoji="1" lang="ja-JP" altLang="en-US" smtClean="0"/>
              <a:t>‹#›</a:t>
            </a:fld>
            <a:endParaRPr kumimoji="1" lang="ja-JP" altLang="en-US" dirty="0"/>
          </a:p>
        </p:txBody>
      </p:sp>
    </p:spTree>
    <p:extLst>
      <p:ext uri="{BB962C8B-B14F-4D97-AF65-F5344CB8AC3E}">
        <p14:creationId xmlns:p14="http://schemas.microsoft.com/office/powerpoint/2010/main" val="29556522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2945659" cy="496332"/>
          </a:xfrm>
          <a:prstGeom prst="rect">
            <a:avLst/>
          </a:prstGeom>
        </p:spPr>
        <p:txBody>
          <a:bodyPr vert="horz" lIns="91283" tIns="45639" rIns="91283" bIns="45639"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8" y="2"/>
            <a:ext cx="2945659" cy="496332"/>
          </a:xfrm>
          <a:prstGeom prst="rect">
            <a:avLst/>
          </a:prstGeom>
        </p:spPr>
        <p:txBody>
          <a:bodyPr vert="horz" lIns="91283" tIns="45639" rIns="91283" bIns="45639" rtlCol="0"/>
          <a:lstStyle>
            <a:lvl1pPr algn="r">
              <a:defRPr sz="1200"/>
            </a:lvl1pPr>
          </a:lstStyle>
          <a:p>
            <a:fld id="{3D16FDEC-560D-45FF-95E3-45F1DE396D79}" type="datetimeFigureOut">
              <a:rPr kumimoji="1" lang="ja-JP" altLang="en-US" smtClean="0"/>
              <a:t>2024/3/14</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83" tIns="45639" rIns="91283" bIns="45639" rtlCol="0" anchor="ctr"/>
          <a:lstStyle/>
          <a:p>
            <a:endParaRPr lang="ja-JP" altLang="en-US" dirty="0"/>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83" tIns="45639" rIns="91283" bIns="456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8586"/>
            <a:ext cx="2945659" cy="496332"/>
          </a:xfrm>
          <a:prstGeom prst="rect">
            <a:avLst/>
          </a:prstGeom>
        </p:spPr>
        <p:txBody>
          <a:bodyPr vert="horz" lIns="91283" tIns="45639" rIns="91283" bIns="45639"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8" y="9428586"/>
            <a:ext cx="2945659" cy="496332"/>
          </a:xfrm>
          <a:prstGeom prst="rect">
            <a:avLst/>
          </a:prstGeom>
        </p:spPr>
        <p:txBody>
          <a:bodyPr vert="horz" lIns="91283" tIns="45639" rIns="91283" bIns="45639"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dirty="0">
              <a:solidFill>
                <a:prstClr val="black"/>
              </a:solidFill>
            </a:endParaRPr>
          </a:p>
        </p:txBody>
      </p:sp>
      <p:sp>
        <p:nvSpPr>
          <p:cNvPr id="5" name="フッター プレースホルダー 4">
            <a:extLst>
              <a:ext uri="{FF2B5EF4-FFF2-40B4-BE49-F238E27FC236}">
                <a16:creationId xmlns:a16="http://schemas.microsoft.com/office/drawing/2014/main" id="{29A4AE81-7F1E-4607-8539-A6C390C71204}"/>
              </a:ext>
            </a:extLst>
          </p:cNvPr>
          <p:cNvSpPr>
            <a:spLocks noGrp="1"/>
          </p:cNvSpPr>
          <p:nvPr>
            <p:ph type="ftr" sz="quarter" idx="4"/>
          </p:nvPr>
        </p:nvSpPr>
        <p:spPr/>
        <p:txBody>
          <a:bodyPr/>
          <a:lstStyle/>
          <a:p>
            <a:endParaRPr kumimoji="1" lang="ja-JP" altLang="en-US" dirty="0"/>
          </a:p>
        </p:txBody>
      </p:sp>
    </p:spTree>
    <p:extLst>
      <p:ext uri="{BB962C8B-B14F-4D97-AF65-F5344CB8AC3E}">
        <p14:creationId xmlns:p14="http://schemas.microsoft.com/office/powerpoint/2010/main" val="363211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dirty="0">
              <a:solidFill>
                <a:prstClr val="black"/>
              </a:solidFill>
            </a:endParaRPr>
          </a:p>
        </p:txBody>
      </p:sp>
      <p:sp>
        <p:nvSpPr>
          <p:cNvPr id="5" name="フッター プレースホルダー 4">
            <a:extLst>
              <a:ext uri="{FF2B5EF4-FFF2-40B4-BE49-F238E27FC236}">
                <a16:creationId xmlns:a16="http://schemas.microsoft.com/office/drawing/2014/main" id="{36F1373C-70D7-4FE6-9469-F21CBD766ED3}"/>
              </a:ext>
            </a:extLst>
          </p:cNvPr>
          <p:cNvSpPr>
            <a:spLocks noGrp="1"/>
          </p:cNvSpPr>
          <p:nvPr>
            <p:ph type="ftr" sz="quarter" idx="4"/>
          </p:nvPr>
        </p:nvSpPr>
        <p:spPr/>
        <p:txBody>
          <a:bodyPr/>
          <a:lstStyle/>
          <a:p>
            <a:endParaRPr kumimoji="1" lang="ja-JP" altLang="en-US" dirty="0"/>
          </a:p>
        </p:txBody>
      </p:sp>
    </p:spTree>
    <p:extLst>
      <p:ext uri="{BB962C8B-B14F-4D97-AF65-F5344CB8AC3E}">
        <p14:creationId xmlns:p14="http://schemas.microsoft.com/office/powerpoint/2010/main" val="857875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8" name="フッター プレースホルダ 7"/>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9" name="スライド番号プレースホルダ 8"/>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5" name="スライド番号プレースホルダ 4"/>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7041714" y="6592267"/>
            <a:ext cx="2133600" cy="365125"/>
          </a:xfrm>
          <a:prstGeom prst="rect">
            <a:avLst/>
          </a:prstGeom>
        </p:spPr>
        <p:txBody>
          <a:bodyPr/>
          <a:lstStyle>
            <a:lvl1pP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スライド番号プレースホルダ 5"/>
          <p:cNvSpPr>
            <a:spLocks noGrp="1"/>
          </p:cNvSpPr>
          <p:nvPr>
            <p:ph type="sldNum" sz="quarter" idx="4"/>
          </p:nvPr>
        </p:nvSpPr>
        <p:spPr>
          <a:xfrm>
            <a:off x="7046912" y="6597352"/>
            <a:ext cx="2133600" cy="365125"/>
          </a:xfrm>
          <a:prstGeom prst="rect">
            <a:avLst/>
          </a:prstGeom>
        </p:spPr>
        <p:txBody>
          <a:bodyPr vert="horz" lIns="91440" tIns="45720" rIns="91440" bIns="45720" rtlCol="0" anchor="ctr"/>
          <a:lstStyle>
            <a:lvl1pPr algn="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99814" y="188640"/>
            <a:ext cx="9055315" cy="351423"/>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大阪都市魅力創造戦略</a:t>
            </a:r>
            <a:r>
              <a:rPr lang="en-US" altLang="ja-JP" sz="2000" b="1" kern="100" dirty="0">
                <a:solidFill>
                  <a:schemeClr val="tx1"/>
                </a:solidFill>
                <a:ea typeface="Meiryo UI" panose="020B0604030504040204" pitchFamily="50" charset="-128"/>
                <a:cs typeface="Times New Roman" panose="02020603050405020304" pitchFamily="18" charset="0"/>
              </a:rPr>
              <a:t>2025</a:t>
            </a:r>
          </a:p>
          <a:p>
            <a:r>
              <a:rPr lang="ja-JP" altLang="en-US" sz="2000" b="1" kern="100" dirty="0">
                <a:solidFill>
                  <a:schemeClr val="tx1"/>
                </a:solidFill>
                <a:ea typeface="Meiryo UI" panose="020B0604030504040204" pitchFamily="50" charset="-128"/>
                <a:cs typeface="Times New Roman" panose="02020603050405020304" pitchFamily="18" charset="0"/>
              </a:rPr>
              <a:t>内外からの誘客に関する数値目標の再設定について</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a:cxnSpLocks/>
          </p:cNvCxnSpPr>
          <p:nvPr/>
        </p:nvCxnSpPr>
        <p:spPr>
          <a:xfrm>
            <a:off x="0" y="777741"/>
            <a:ext cx="9144000" cy="1"/>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0" y="939798"/>
            <a:ext cx="9047254" cy="325410"/>
          </a:xfrm>
          <a:prstGeom prst="rect">
            <a:avLst/>
          </a:prstGeom>
          <a:noFill/>
          <a:ln>
            <a:noFill/>
          </a:ln>
        </p:spPr>
        <p:txBody>
          <a:bodyPr wrap="square" rtlCol="0">
            <a:spAutoFit/>
          </a:bodyPr>
          <a:lstStyle/>
          <a:p>
            <a:pPr>
              <a:lnSpc>
                <a:spcPts val="2000"/>
              </a:lnSpc>
            </a:pPr>
            <a:r>
              <a:rPr lang="ja-JP" altLang="en-US" sz="1600" b="1" dirty="0">
                <a:latin typeface="Meiryo UI" panose="020B0604030504040204" pitchFamily="50" charset="-128"/>
                <a:ea typeface="Meiryo UI" panose="020B0604030504040204" pitchFamily="50" charset="-128"/>
              </a:rPr>
              <a:t>■　現目標の状況</a:t>
            </a:r>
            <a:endParaRPr lang="en-US" altLang="ja-JP" sz="1600" b="1"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408026872"/>
              </p:ext>
            </p:extLst>
          </p:nvPr>
        </p:nvGraphicFramePr>
        <p:xfrm>
          <a:off x="349986" y="3855915"/>
          <a:ext cx="8444024" cy="2021357"/>
        </p:xfrm>
        <a:graphic>
          <a:graphicData uri="http://schemas.openxmlformats.org/drawingml/2006/table">
            <a:tbl>
              <a:tblPr firstRow="1" bandRow="1">
                <a:tableStyleId>{5C22544A-7EE6-4342-B048-85BDC9FD1C3A}</a:tableStyleId>
              </a:tblPr>
              <a:tblGrid>
                <a:gridCol w="2352806">
                  <a:extLst>
                    <a:ext uri="{9D8B030D-6E8A-4147-A177-3AD203B41FA5}">
                      <a16:colId xmlns:a16="http://schemas.microsoft.com/office/drawing/2014/main" val="1630587658"/>
                    </a:ext>
                  </a:extLst>
                </a:gridCol>
                <a:gridCol w="1375487">
                  <a:extLst>
                    <a:ext uri="{9D8B030D-6E8A-4147-A177-3AD203B41FA5}">
                      <a16:colId xmlns:a16="http://schemas.microsoft.com/office/drawing/2014/main" val="864322531"/>
                    </a:ext>
                  </a:extLst>
                </a:gridCol>
                <a:gridCol w="1339440">
                  <a:extLst>
                    <a:ext uri="{9D8B030D-6E8A-4147-A177-3AD203B41FA5}">
                      <a16:colId xmlns:a16="http://schemas.microsoft.com/office/drawing/2014/main" val="1919129277"/>
                    </a:ext>
                  </a:extLst>
                </a:gridCol>
                <a:gridCol w="3376291">
                  <a:extLst>
                    <a:ext uri="{9D8B030D-6E8A-4147-A177-3AD203B41FA5}">
                      <a16:colId xmlns:a16="http://schemas.microsoft.com/office/drawing/2014/main" val="143107016"/>
                    </a:ext>
                  </a:extLst>
                </a:gridCol>
              </a:tblGrid>
              <a:tr h="498882">
                <a:tc>
                  <a:txBody>
                    <a:bodyPr/>
                    <a:lstStyle/>
                    <a:p>
                      <a:pPr algn="ctr"/>
                      <a:r>
                        <a:rPr kumimoji="1" lang="ja-JP" altLang="en-US" sz="1400" b="0" dirty="0">
                          <a:latin typeface="Meiryo UI" panose="020B0604030504040204" pitchFamily="50" charset="-128"/>
                          <a:ea typeface="Meiryo UI" panose="020B0604030504040204" pitchFamily="50" charset="-128"/>
                        </a:rPr>
                        <a:t>指標</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目標値</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達成をめざす</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時期</a:t>
                      </a:r>
                      <a:endParaRPr kumimoji="1" lang="en-US" altLang="ja-JP" sz="1400" b="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達成状況（見込み）</a:t>
                      </a:r>
                      <a:endParaRPr kumimoji="1" lang="en-US" altLang="ja-JP"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4545396"/>
                  </a:ext>
                </a:extLst>
              </a:tr>
              <a:tr h="571391">
                <a:tc>
                  <a:txBody>
                    <a:bodyPr/>
                    <a:lstStyle/>
                    <a:p>
                      <a:pPr algn="ctr">
                        <a:lnSpc>
                          <a:spcPts val="2100"/>
                        </a:lnSpc>
                      </a:pPr>
                      <a:r>
                        <a:rPr kumimoji="1" lang="ja-JP" altLang="en-US" sz="1400" b="0" dirty="0">
                          <a:latin typeface="Meiryo UI" panose="020B0604030504040204" pitchFamily="50" charset="-128"/>
                          <a:ea typeface="Meiryo UI" panose="020B0604030504040204" pitchFamily="50" charset="-128"/>
                        </a:rPr>
                        <a:t>日本人延べ宿泊者数</a:t>
                      </a:r>
                      <a:r>
                        <a:rPr kumimoji="1" lang="en-US" altLang="ja-JP" sz="1400" b="0"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大阪</a:t>
                      </a:r>
                      <a:r>
                        <a:rPr kumimoji="1" lang="en-US" altLang="ja-JP" sz="1400" b="0" dirty="0">
                          <a:latin typeface="Meiryo UI" panose="020B0604030504040204" pitchFamily="50" charset="-128"/>
                          <a:ea typeface="Meiryo UI" panose="020B0604030504040204" pitchFamily="50" charset="-128"/>
                        </a:rPr>
                        <a:t>〕※</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lnSpc>
                          <a:spcPts val="2100"/>
                        </a:lnSpc>
                      </a:pPr>
                      <a:r>
                        <a:rPr kumimoji="1" lang="en-US" altLang="ja-JP" sz="1400" b="0" dirty="0">
                          <a:latin typeface="Meiryo UI" panose="020B0604030504040204" pitchFamily="50" charset="-128"/>
                          <a:ea typeface="Meiryo UI" panose="020B0604030504040204" pitchFamily="50" charset="-128"/>
                        </a:rPr>
                        <a:t>3,000</a:t>
                      </a:r>
                      <a:r>
                        <a:rPr kumimoji="1" lang="ja-JP" altLang="en-US" sz="1400" b="0" dirty="0">
                          <a:latin typeface="Meiryo UI" panose="020B0604030504040204" pitchFamily="50" charset="-128"/>
                          <a:ea typeface="Meiryo UI" panose="020B0604030504040204" pitchFamily="50" charset="-128"/>
                        </a:rPr>
                        <a:t>万人泊</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algn="ctr">
                        <a:lnSpc>
                          <a:spcPts val="2100"/>
                        </a:lnSpc>
                      </a:pPr>
                      <a:r>
                        <a:rPr kumimoji="1" lang="en-US" altLang="ja-JP" sz="1400" b="0" dirty="0">
                          <a:latin typeface="Meiryo UI" panose="020B0604030504040204" pitchFamily="50" charset="-128"/>
                          <a:ea typeface="Meiryo UI" panose="020B0604030504040204" pitchFamily="50" charset="-128"/>
                        </a:rPr>
                        <a:t>2023</a:t>
                      </a:r>
                      <a:r>
                        <a:rPr kumimoji="1" lang="ja-JP" altLang="en-US" sz="1400" b="0" dirty="0">
                          <a:latin typeface="Meiryo UI" panose="020B0604030504040204" pitchFamily="50" charset="-128"/>
                          <a:ea typeface="Meiryo UI" panose="020B0604030504040204" pitchFamily="50" charset="-128"/>
                        </a:rPr>
                        <a:t>年</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目標値達成見込</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年見込</a:t>
                      </a:r>
                      <a:r>
                        <a:rPr kumimoji="1" lang="en-US" altLang="ja-JP" sz="1400" dirty="0">
                          <a:solidFill>
                            <a:schemeClr val="tx1"/>
                          </a:solidFill>
                          <a:latin typeface="Meiryo UI" panose="020B0604030504040204" pitchFamily="50" charset="-128"/>
                          <a:ea typeface="Meiryo UI" panose="020B0604030504040204" pitchFamily="50" charset="-128"/>
                        </a:rPr>
                        <a:t>:3,080</a:t>
                      </a:r>
                      <a:r>
                        <a:rPr kumimoji="1" lang="ja-JP" altLang="en-US" sz="1400" dirty="0">
                          <a:solidFill>
                            <a:schemeClr val="tx1"/>
                          </a:solidFill>
                          <a:latin typeface="Meiryo UI" panose="020B0604030504040204" pitchFamily="50" charset="-128"/>
                          <a:ea typeface="Meiryo UI" panose="020B0604030504040204" pitchFamily="50" charset="-128"/>
                        </a:rPr>
                        <a:t>万人泊相当</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67509214"/>
                  </a:ext>
                </a:extLst>
              </a:tr>
              <a:tr h="909726">
                <a:tc>
                  <a:txBody>
                    <a:bodyPr/>
                    <a:lstStyle/>
                    <a:p>
                      <a:pPr algn="ctr">
                        <a:lnSpc>
                          <a:spcPts val="2100"/>
                        </a:lnSpc>
                      </a:pPr>
                      <a:r>
                        <a:rPr kumimoji="1" lang="ja-JP" altLang="en-US" sz="1400" b="0" dirty="0">
                          <a:latin typeface="Meiryo UI" panose="020B0604030504040204" pitchFamily="50" charset="-128"/>
                          <a:ea typeface="Meiryo UI" panose="020B0604030504040204" pitchFamily="50" charset="-128"/>
                        </a:rPr>
                        <a:t>来阪外国人旅行者数</a:t>
                      </a:r>
                    </a:p>
                  </a:txBody>
                  <a:tcPr anchor="ctr"/>
                </a:tc>
                <a:tc>
                  <a:txBody>
                    <a:bodyPr/>
                    <a:lstStyle/>
                    <a:p>
                      <a:pPr algn="ctr">
                        <a:lnSpc>
                          <a:spcPts val="2100"/>
                        </a:lnSpc>
                      </a:pPr>
                      <a:r>
                        <a:rPr kumimoji="1" lang="en-US" altLang="ja-JP" sz="1400" b="0" dirty="0">
                          <a:latin typeface="Meiryo UI" panose="020B0604030504040204" pitchFamily="50" charset="-128"/>
                          <a:ea typeface="Meiryo UI" panose="020B0604030504040204" pitchFamily="50" charset="-128"/>
                        </a:rPr>
                        <a:t>1,152.5</a:t>
                      </a:r>
                      <a:r>
                        <a:rPr kumimoji="1" lang="ja-JP" altLang="en-US" sz="1400" b="0" dirty="0">
                          <a:latin typeface="Meiryo UI" panose="020B0604030504040204" pitchFamily="50" charset="-128"/>
                          <a:ea typeface="Meiryo UI" panose="020B0604030504040204" pitchFamily="50" charset="-128"/>
                        </a:rPr>
                        <a:t>万人</a:t>
                      </a:r>
                      <a:endParaRPr kumimoji="1" lang="en-US" altLang="ja-JP" sz="1400" b="0" dirty="0">
                        <a:latin typeface="Meiryo UI" panose="020B0604030504040204" pitchFamily="50" charset="-128"/>
                        <a:ea typeface="Meiryo UI" panose="020B0604030504040204" pitchFamily="50" charset="-128"/>
                      </a:endParaRPr>
                    </a:p>
                    <a:p>
                      <a:pPr algn="ctr">
                        <a:lnSpc>
                          <a:spcPts val="2100"/>
                        </a:lnSpc>
                      </a:pPr>
                      <a:r>
                        <a:rPr kumimoji="1" lang="en-US" altLang="ja-JP" sz="1200" b="0" dirty="0">
                          <a:latin typeface="Meiryo UI" panose="020B0604030504040204" pitchFamily="50" charset="-128"/>
                          <a:ea typeface="Meiryo UI" panose="020B0604030504040204" pitchFamily="50" charset="-128"/>
                        </a:rPr>
                        <a:t>(</a:t>
                      </a:r>
                      <a:r>
                        <a:rPr kumimoji="1" lang="ja-JP" altLang="en-US" sz="1200" b="0" dirty="0">
                          <a:latin typeface="Meiryo UI" panose="020B0604030504040204" pitchFamily="50" charset="-128"/>
                          <a:ea typeface="Meiryo UI" panose="020B0604030504040204" pitchFamily="50" charset="-128"/>
                        </a:rPr>
                        <a:t>コロナ前と同水準</a:t>
                      </a:r>
                      <a:r>
                        <a:rPr kumimoji="1" lang="en-US" altLang="ja-JP" sz="1200" b="0" dirty="0">
                          <a:latin typeface="Meiryo UI" panose="020B0604030504040204" pitchFamily="50" charset="-128"/>
                          <a:ea typeface="Meiryo UI" panose="020B0604030504040204" pitchFamily="50" charset="-128"/>
                        </a:rPr>
                        <a:t>)</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l">
                        <a:lnSpc>
                          <a:spcPts val="2100"/>
                        </a:lnSpc>
                      </a:pPr>
                      <a:r>
                        <a:rPr kumimoji="1" lang="ja-JP" altLang="en-US" sz="1400" b="0" dirty="0">
                          <a:latin typeface="Meiryo UI" panose="020B0604030504040204" pitchFamily="50" charset="-128"/>
                          <a:ea typeface="Meiryo UI" panose="020B0604030504040204" pitchFamily="50" charset="-128"/>
                        </a:rPr>
                        <a:t>入国規制解除</a:t>
                      </a:r>
                      <a:endParaRPr kumimoji="1" lang="en-US" altLang="ja-JP" sz="1400" b="0" dirty="0">
                        <a:latin typeface="Meiryo UI" panose="020B0604030504040204" pitchFamily="50" charset="-128"/>
                        <a:ea typeface="Meiryo UI" panose="020B0604030504040204" pitchFamily="50" charset="-128"/>
                      </a:endParaRPr>
                    </a:p>
                    <a:p>
                      <a:pPr algn="l">
                        <a:lnSpc>
                          <a:spcPts val="2100"/>
                        </a:lnSpc>
                      </a:pPr>
                      <a:r>
                        <a:rPr kumimoji="1" lang="ja-JP" altLang="en-US" sz="1400" b="0" dirty="0">
                          <a:latin typeface="Meiryo UI" panose="020B0604030504040204" pitchFamily="50" charset="-128"/>
                          <a:ea typeface="Meiryo UI" panose="020B0604030504040204" pitchFamily="50" charset="-128"/>
                        </a:rPr>
                        <a:t>から</a:t>
                      </a:r>
                      <a:r>
                        <a:rPr kumimoji="1" lang="en-US" altLang="ja-JP" sz="1400" b="0" dirty="0">
                          <a:latin typeface="Meiryo UI" panose="020B0604030504040204" pitchFamily="50" charset="-128"/>
                          <a:ea typeface="Meiryo UI" panose="020B0604030504040204" pitchFamily="50" charset="-128"/>
                        </a:rPr>
                        <a:t>2</a:t>
                      </a:r>
                      <a:r>
                        <a:rPr kumimoji="1" lang="ja-JP" altLang="en-US" sz="1400" b="0" dirty="0">
                          <a:latin typeface="Meiryo UI" panose="020B0604030504040204" pitchFamily="50" charset="-128"/>
                          <a:ea typeface="Meiryo UI" panose="020B0604030504040204" pitchFamily="50" charset="-128"/>
                        </a:rPr>
                        <a:t>年後</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年通年ベースではコロナ前の水準には達しないが、直近の訪日外国人旅行者数の</a:t>
                      </a:r>
                      <a:r>
                        <a:rPr kumimoji="1" lang="ja-JP" altLang="en-US" sz="1400" b="1" dirty="0">
                          <a:solidFill>
                            <a:schemeClr val="tx1"/>
                          </a:solidFill>
                          <a:latin typeface="Meiryo UI" panose="020B0604030504040204" pitchFamily="50" charset="-128"/>
                          <a:ea typeface="Meiryo UI" panose="020B0604030504040204" pitchFamily="50" charset="-128"/>
                        </a:rPr>
                        <a:t>単月ベースではコロナ前と同水準で推移</a:t>
                      </a:r>
                      <a:endParaRPr kumimoji="1" lang="ja-JP" altLang="en-US" sz="14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74620865"/>
                  </a:ext>
                </a:extLst>
              </a:tr>
            </a:tbl>
          </a:graphicData>
        </a:graphic>
      </p:graphicFrame>
      <p:sp>
        <p:nvSpPr>
          <p:cNvPr id="6" name="テキスト ボックス 5">
            <a:extLst>
              <a:ext uri="{FF2B5EF4-FFF2-40B4-BE49-F238E27FC236}">
                <a16:creationId xmlns:a16="http://schemas.microsoft.com/office/drawing/2014/main" id="{8DED2C6F-66EF-49F6-997A-BA7A152F61B0}"/>
              </a:ext>
            </a:extLst>
          </p:cNvPr>
          <p:cNvSpPr txBox="1"/>
          <p:nvPr/>
        </p:nvSpPr>
        <p:spPr>
          <a:xfrm>
            <a:off x="8604448" y="6596390"/>
            <a:ext cx="792088" cy="261610"/>
          </a:xfrm>
          <a:prstGeom prst="rect">
            <a:avLst/>
          </a:prstGeom>
          <a:noFill/>
        </p:spPr>
        <p:txBody>
          <a:bodyPr wrap="square" rtlCol="0">
            <a:spAutoFit/>
          </a:bodyPr>
          <a:lstStyle/>
          <a:p>
            <a:pPr algn="ctr"/>
            <a:r>
              <a:rPr kumimoji="1" lang="ja-JP" altLang="en-US" sz="1100" dirty="0"/>
              <a:t>１</a:t>
            </a:r>
          </a:p>
        </p:txBody>
      </p:sp>
      <p:sp>
        <p:nvSpPr>
          <p:cNvPr id="8" name="テキスト ボックス 7">
            <a:extLst>
              <a:ext uri="{FF2B5EF4-FFF2-40B4-BE49-F238E27FC236}">
                <a16:creationId xmlns:a16="http://schemas.microsoft.com/office/drawing/2014/main" id="{F063C9E5-C736-1AF5-8A1A-E59462674229}"/>
              </a:ext>
            </a:extLst>
          </p:cNvPr>
          <p:cNvSpPr txBox="1"/>
          <p:nvPr/>
        </p:nvSpPr>
        <p:spPr>
          <a:xfrm>
            <a:off x="76222" y="3444973"/>
            <a:ext cx="1921416" cy="338554"/>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目標の達成状況</a:t>
            </a:r>
            <a:r>
              <a:rPr kumimoji="1" lang="en-US" altLang="ja-JP"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1CC85E8-BB93-0DEC-9CC6-D94C14AD9DAD}"/>
              </a:ext>
            </a:extLst>
          </p:cNvPr>
          <p:cNvSpPr txBox="1"/>
          <p:nvPr/>
        </p:nvSpPr>
        <p:spPr>
          <a:xfrm>
            <a:off x="349988" y="1771949"/>
            <a:ext cx="8444024" cy="1529008"/>
          </a:xfrm>
          <a:prstGeom prst="rect">
            <a:avLst/>
          </a:prstGeom>
          <a:noFill/>
          <a:ln>
            <a:solidFill>
              <a:schemeClr val="accent1"/>
            </a:solidFill>
          </a:ln>
        </p:spPr>
        <p:txBody>
          <a:bodyPr wrap="square" rtlCol="0">
            <a:spAutoFit/>
          </a:bodyPr>
          <a:lstStyle/>
          <a:p>
            <a:pPr>
              <a:lnSpc>
                <a:spcPts val="2300"/>
              </a:lnSpc>
            </a:pPr>
            <a:r>
              <a:rPr lang="ja-JP" altLang="en-US" sz="1400" dirty="0">
                <a:latin typeface="Meiryo UI" panose="020B0604030504040204" pitchFamily="50" charset="-128"/>
                <a:ea typeface="Meiryo UI" panose="020B0604030504040204" pitchFamily="50" charset="-128"/>
              </a:rPr>
              <a:t>　・「⼤阪の再⽣・成⻑に向けた新戦略（</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月）」と整合を図りつつ、戦略の数値目標を設定。</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・戦略策定時は、感染症の状況による変動要因が大きいため、当面の間、新型コロナウイルス感染症発生前の水準</a:t>
            </a:r>
            <a:endParaRPr lang="en-US" altLang="ja-JP" sz="1400" dirty="0">
              <a:latin typeface="Meiryo UI" panose="020B0604030504040204" pitchFamily="50" charset="-128"/>
              <a:ea typeface="Meiryo UI" panose="020B0604030504040204" pitchFamily="50" charset="-128"/>
            </a:endParaRPr>
          </a:p>
          <a:p>
            <a:pPr>
              <a:lnSpc>
                <a:spcPts val="2300"/>
              </a:lnSpc>
            </a:pPr>
            <a:r>
              <a:rPr lang="en-US" altLang="ja-JP" sz="1400" dirty="0">
                <a:latin typeface="Meiryo UI" panose="020B0604030504040204" pitchFamily="50" charset="-128"/>
                <a:ea typeface="Meiryo UI" panose="020B0604030504040204" pitchFamily="50" charset="-128"/>
              </a:rPr>
              <a:t>     (2019</a:t>
            </a:r>
            <a:r>
              <a:rPr lang="ja-JP" altLang="en-US" sz="1400" dirty="0">
                <a:latin typeface="Meiryo UI" panose="020B0604030504040204" pitchFamily="50" charset="-128"/>
                <a:ea typeface="Meiryo UI" panose="020B0604030504040204" pitchFamily="50" charset="-128"/>
              </a:rPr>
              <a:t>年実績）を上回ることを目標とした。</a:t>
            </a:r>
          </a:p>
          <a:p>
            <a:pPr>
              <a:lnSpc>
                <a:spcPts val="2300"/>
              </a:lnSpc>
            </a:pPr>
            <a:r>
              <a:rPr lang="ja-JP" altLang="en-US" sz="1400" dirty="0">
                <a:latin typeface="Meiryo UI" panose="020B0604030504040204" pitchFamily="50" charset="-128"/>
                <a:ea typeface="Meiryo UI" panose="020B0604030504040204" pitchFamily="50" charset="-128"/>
              </a:rPr>
              <a:t>　・先行きが見通しづらい状況を踏まえ社会経済情勢等の変化に応じて、目標値、達成をめざす時期等について、</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必要に応じて柔軟に見直しを行うこととしている。</a:t>
            </a:r>
            <a:endParaRPr lang="en-US" altLang="ja-JP"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4A056C6B-8801-523F-22A7-52744AE38B52}"/>
              </a:ext>
            </a:extLst>
          </p:cNvPr>
          <p:cNvSpPr txBox="1"/>
          <p:nvPr/>
        </p:nvSpPr>
        <p:spPr>
          <a:xfrm>
            <a:off x="76222" y="1356741"/>
            <a:ext cx="2479553"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目標設定の考え方</a:t>
            </a:r>
            <a:r>
              <a:rPr kumimoji="1" lang="en-US" altLang="ja-JP"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grpSp>
        <p:nvGrpSpPr>
          <p:cNvPr id="17" name="グループ化 16">
            <a:extLst>
              <a:ext uri="{FF2B5EF4-FFF2-40B4-BE49-F238E27FC236}">
                <a16:creationId xmlns:a16="http://schemas.microsoft.com/office/drawing/2014/main" id="{9BC17ABE-4C96-E88B-9409-BA500A4E41E1}"/>
              </a:ext>
            </a:extLst>
          </p:cNvPr>
          <p:cNvGrpSpPr/>
          <p:nvPr/>
        </p:nvGrpSpPr>
        <p:grpSpPr>
          <a:xfrm>
            <a:off x="467544" y="6021288"/>
            <a:ext cx="4625100" cy="472919"/>
            <a:chOff x="527407" y="5186179"/>
            <a:chExt cx="3759879" cy="810110"/>
          </a:xfrm>
        </p:grpSpPr>
        <p:sp>
          <p:nvSpPr>
            <p:cNvPr id="14" name="テキスト ボックス 13">
              <a:extLst>
                <a:ext uri="{FF2B5EF4-FFF2-40B4-BE49-F238E27FC236}">
                  <a16:creationId xmlns:a16="http://schemas.microsoft.com/office/drawing/2014/main" id="{D09A6769-8716-9B58-C799-8C99AA630CD6}"/>
                </a:ext>
              </a:extLst>
            </p:cNvPr>
            <p:cNvSpPr txBox="1"/>
            <p:nvPr/>
          </p:nvSpPr>
          <p:spPr>
            <a:xfrm>
              <a:off x="534054" y="5195462"/>
              <a:ext cx="3753232" cy="800827"/>
            </a:xfrm>
            <a:prstGeom prst="rect">
              <a:avLst/>
            </a:prstGeom>
            <a:noFill/>
          </p:spPr>
          <p:txBody>
            <a:bodyPr wrap="square" rtlCol="0">
              <a:spAutoFit/>
            </a:bodyPr>
            <a:lstStyle/>
            <a:p>
              <a:pPr marL="87313">
                <a:lnSpc>
                  <a:spcPts val="15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昨年度、「目標値」を</a:t>
              </a:r>
              <a:r>
                <a:rPr lang="en-US" altLang="ja-JP" sz="1200" dirty="0">
                  <a:latin typeface="Meiryo UI" panose="020B0604030504040204" pitchFamily="50" charset="-128"/>
                  <a:ea typeface="Meiryo UI" panose="020B0604030504040204" pitchFamily="50" charset="-128"/>
                </a:rPr>
                <a:t>2,950</a:t>
              </a:r>
              <a:r>
                <a:rPr lang="ja-JP" altLang="en-US" sz="1200" dirty="0">
                  <a:latin typeface="Meiryo UI" panose="020B0604030504040204" pitchFamily="50" charset="-128"/>
                  <a:ea typeface="Meiryo UI" panose="020B0604030504040204" pitchFamily="50" charset="-128"/>
                </a:rPr>
                <a:t>万人泊→</a:t>
              </a:r>
              <a:r>
                <a:rPr lang="en-US" altLang="ja-JP" sz="1200" dirty="0">
                  <a:latin typeface="Meiryo UI" panose="020B0604030504040204" pitchFamily="50" charset="-128"/>
                  <a:ea typeface="Meiryo UI" panose="020B0604030504040204" pitchFamily="50" charset="-128"/>
                </a:rPr>
                <a:t>3,000</a:t>
              </a:r>
              <a:r>
                <a:rPr lang="ja-JP" altLang="en-US" sz="1200" dirty="0">
                  <a:latin typeface="Meiryo UI" panose="020B0604030504040204" pitchFamily="50" charset="-128"/>
                  <a:ea typeface="Meiryo UI" panose="020B0604030504040204" pitchFamily="50" charset="-128"/>
                </a:rPr>
                <a:t>万人泊、</a:t>
              </a:r>
              <a:endParaRPr lang="en-US" altLang="ja-JP" sz="1200" dirty="0">
                <a:latin typeface="Meiryo UI" panose="020B0604030504040204" pitchFamily="50" charset="-128"/>
                <a:ea typeface="Meiryo UI" panose="020B0604030504040204" pitchFamily="50" charset="-128"/>
              </a:endParaRPr>
            </a:p>
            <a:p>
              <a:pPr marL="87313">
                <a:lnSpc>
                  <a:spcPts val="1500"/>
                </a:lnSpc>
              </a:pPr>
              <a:r>
                <a:rPr lang="ja-JP" altLang="en-US" sz="1200" dirty="0">
                  <a:latin typeface="Meiryo UI" panose="020B0604030504040204" pitchFamily="50" charset="-128"/>
                  <a:ea typeface="Meiryo UI" panose="020B0604030504040204" pitchFamily="50" charset="-128"/>
                </a:rPr>
                <a:t> 　 「達成をめざす時期」を</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年に見直し</a:t>
              </a:r>
              <a:endParaRPr kumimoji="1" lang="ja-JP" altLang="en-US" sz="1600" dirty="0"/>
            </a:p>
          </p:txBody>
        </p:sp>
        <p:sp>
          <p:nvSpPr>
            <p:cNvPr id="13" name="大かっこ 12">
              <a:extLst>
                <a:ext uri="{FF2B5EF4-FFF2-40B4-BE49-F238E27FC236}">
                  <a16:creationId xmlns:a16="http://schemas.microsoft.com/office/drawing/2014/main" id="{2B3943E5-AA07-CF69-CA68-62FB8E2385D7}"/>
                </a:ext>
              </a:extLst>
            </p:cNvPr>
            <p:cNvSpPr/>
            <p:nvPr/>
          </p:nvSpPr>
          <p:spPr>
            <a:xfrm>
              <a:off x="527407" y="5186179"/>
              <a:ext cx="3139510" cy="800827"/>
            </a:xfrm>
            <a:prstGeom prst="bracketPair">
              <a:avLst>
                <a:gd name="adj" fmla="val 91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grpSp>
      <p:sp>
        <p:nvSpPr>
          <p:cNvPr id="2" name="正方形/長方形 1">
            <a:extLst>
              <a:ext uri="{FF2B5EF4-FFF2-40B4-BE49-F238E27FC236}">
                <a16:creationId xmlns:a16="http://schemas.microsoft.com/office/drawing/2014/main" id="{6ACD73C9-542A-7391-24CC-6C5DACB7D8C2}"/>
              </a:ext>
            </a:extLst>
          </p:cNvPr>
          <p:cNvSpPr/>
          <p:nvPr/>
        </p:nvSpPr>
        <p:spPr>
          <a:xfrm>
            <a:off x="7596336" y="116632"/>
            <a:ext cx="1296144"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資料６</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60045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6">
            <a:extLst>
              <a:ext uri="{FF2B5EF4-FFF2-40B4-BE49-F238E27FC236}">
                <a16:creationId xmlns:a16="http://schemas.microsoft.com/office/drawing/2014/main" id="{51CBF145-29B3-84B5-0EC4-DCAD4D8D9BA6}"/>
              </a:ext>
            </a:extLst>
          </p:cNvPr>
          <p:cNvSpPr/>
          <p:nvPr/>
        </p:nvSpPr>
        <p:spPr>
          <a:xfrm>
            <a:off x="35496" y="44624"/>
            <a:ext cx="9250357" cy="643460"/>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内外からの誘客に関する数値目標の再設定について</a:t>
            </a:r>
            <a:endParaRPr lang="en-US" altLang="ja-JP" sz="2000" b="1" kern="100" dirty="0">
              <a:solidFill>
                <a:schemeClr val="tx1"/>
              </a:solidFill>
              <a:ea typeface="Meiryo UI" panose="020B0604030504040204" pitchFamily="50" charset="-128"/>
              <a:cs typeface="Times New Roman" panose="02020603050405020304" pitchFamily="18" charset="0"/>
            </a:endParaRPr>
          </a:p>
          <a:p>
            <a:r>
              <a:rPr lang="ja-JP" altLang="en-US" sz="2000" b="1" kern="100" dirty="0">
                <a:solidFill>
                  <a:schemeClr val="tx1"/>
                </a:solidFill>
                <a:ea typeface="Meiryo UI" panose="020B0604030504040204" pitchFamily="50" charset="-128"/>
                <a:cs typeface="Times New Roman" panose="02020603050405020304" pitchFamily="18" charset="0"/>
              </a:rPr>
              <a:t>（日本人延べ宿泊者数</a:t>
            </a:r>
            <a:r>
              <a:rPr lang="en-US" altLang="ja-JP" sz="2000" b="1" kern="100" dirty="0">
                <a:solidFill>
                  <a:schemeClr val="tx1"/>
                </a:solidFill>
                <a:ea typeface="Meiryo UI" panose="020B0604030504040204" pitchFamily="50" charset="-128"/>
                <a:cs typeface="Times New Roman" panose="02020603050405020304" pitchFamily="18" charset="0"/>
              </a:rPr>
              <a:t>〔</a:t>
            </a:r>
            <a:r>
              <a:rPr lang="ja-JP" altLang="en-US" sz="2000" b="1" kern="100" dirty="0">
                <a:solidFill>
                  <a:schemeClr val="tx1"/>
                </a:solidFill>
                <a:ea typeface="Meiryo UI" panose="020B0604030504040204" pitchFamily="50" charset="-128"/>
                <a:cs typeface="Times New Roman" panose="02020603050405020304" pitchFamily="18" charset="0"/>
              </a:rPr>
              <a:t>大阪</a:t>
            </a:r>
            <a:r>
              <a:rPr lang="en-US" altLang="ja-JP" sz="2000" b="1" kern="100" dirty="0">
                <a:solidFill>
                  <a:schemeClr val="tx1"/>
                </a:solidFill>
                <a:ea typeface="Meiryo UI" panose="020B0604030504040204" pitchFamily="50" charset="-128"/>
                <a:cs typeface="Times New Roman" panose="02020603050405020304" pitchFamily="18" charset="0"/>
              </a:rPr>
              <a:t>〕</a:t>
            </a:r>
            <a:r>
              <a:rPr lang="ja-JP" altLang="en-US" sz="2000" b="1" kern="100" dirty="0">
                <a:solidFill>
                  <a:schemeClr val="tx1"/>
                </a:solidFill>
                <a:ea typeface="Meiryo UI" panose="020B0604030504040204" pitchFamily="50" charset="-128"/>
                <a:cs typeface="Times New Roman" panose="02020603050405020304" pitchFamily="18" charset="0"/>
              </a:rPr>
              <a:t>、来阪外国人旅行者数）</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8" name="直線コネクタ 7">
            <a:extLst>
              <a:ext uri="{FF2B5EF4-FFF2-40B4-BE49-F238E27FC236}">
                <a16:creationId xmlns:a16="http://schemas.microsoft.com/office/drawing/2014/main" id="{4EFEB7C3-E169-468F-8E96-944C4F95E8FA}"/>
              </a:ext>
            </a:extLst>
          </p:cNvPr>
          <p:cNvCxnSpPr>
            <a:cxnSpLocks/>
          </p:cNvCxnSpPr>
          <p:nvPr/>
        </p:nvCxnSpPr>
        <p:spPr>
          <a:xfrm>
            <a:off x="0" y="769933"/>
            <a:ext cx="9144000" cy="1"/>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901C25AC-5C88-4E52-9FB8-43C0BBA3B396}"/>
              </a:ext>
            </a:extLst>
          </p:cNvPr>
          <p:cNvSpPr txBox="1"/>
          <p:nvPr/>
        </p:nvSpPr>
        <p:spPr>
          <a:xfrm>
            <a:off x="8604448" y="6597352"/>
            <a:ext cx="792088" cy="261610"/>
          </a:xfrm>
          <a:prstGeom prst="rect">
            <a:avLst/>
          </a:prstGeom>
          <a:noFill/>
        </p:spPr>
        <p:txBody>
          <a:bodyPr wrap="square" rtlCol="0">
            <a:spAutoFit/>
          </a:bodyPr>
          <a:lstStyle/>
          <a:p>
            <a:pPr algn="ctr"/>
            <a:r>
              <a:rPr kumimoji="1" lang="ja-JP" altLang="en-US" sz="1100" dirty="0"/>
              <a:t>２</a:t>
            </a:r>
          </a:p>
        </p:txBody>
      </p:sp>
      <p:sp>
        <p:nvSpPr>
          <p:cNvPr id="13" name="テキスト ボックス 12">
            <a:extLst>
              <a:ext uri="{FF2B5EF4-FFF2-40B4-BE49-F238E27FC236}">
                <a16:creationId xmlns:a16="http://schemas.microsoft.com/office/drawing/2014/main" id="{1D68C4BD-37F6-6454-D7EA-029DA67D61AE}"/>
              </a:ext>
            </a:extLst>
          </p:cNvPr>
          <p:cNvSpPr txBox="1"/>
          <p:nvPr/>
        </p:nvSpPr>
        <p:spPr>
          <a:xfrm>
            <a:off x="199685" y="1146388"/>
            <a:ext cx="8750317" cy="320344"/>
          </a:xfrm>
          <a:prstGeom prst="rect">
            <a:avLst/>
          </a:prstGeom>
          <a:noFill/>
          <a:ln>
            <a:noFill/>
          </a:ln>
        </p:spPr>
        <p:txBody>
          <a:bodyPr wrap="square" rtlCol="0">
            <a:spAutoFit/>
          </a:bodyPr>
          <a:lstStyle/>
          <a:p>
            <a:pPr>
              <a:lnSpc>
                <a:spcPts val="2000"/>
              </a:lnSpc>
            </a:pPr>
            <a:r>
              <a:rPr lang="ja-JP" altLang="en-US" sz="1400" dirty="0">
                <a:latin typeface="Meiryo UI" panose="020B0604030504040204" pitchFamily="50" charset="-128"/>
                <a:ea typeface="Meiryo UI" panose="020B0604030504040204" pitchFamily="50" charset="-128"/>
              </a:rPr>
              <a:t> 国内外の旅行者数の回復や水際対策の終了などを受け、「達成をめざす時期」及び「目標値」について、見直しを検討。</a:t>
            </a:r>
            <a:endParaRPr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20F9DFA4-1E07-9747-1642-D603EFDF7D1F}"/>
              </a:ext>
            </a:extLst>
          </p:cNvPr>
          <p:cNvSpPr txBox="1"/>
          <p:nvPr/>
        </p:nvSpPr>
        <p:spPr>
          <a:xfrm>
            <a:off x="14290" y="3500433"/>
            <a:ext cx="8935712" cy="335028"/>
          </a:xfrm>
          <a:prstGeom prst="rect">
            <a:avLst/>
          </a:prstGeom>
          <a:noFill/>
          <a:ln>
            <a:noFill/>
          </a:ln>
        </p:spPr>
        <p:txBody>
          <a:bodyPr wrap="square" rtlCol="0">
            <a:spAutoFit/>
          </a:bodyPr>
          <a:lstStyle/>
          <a:p>
            <a:pPr>
              <a:lnSpc>
                <a:spcPts val="2100"/>
              </a:lnSpc>
            </a:pPr>
            <a:r>
              <a:rPr lang="ja-JP" altLang="en-US" sz="1500" b="1" dirty="0">
                <a:latin typeface="Meiryo UI" panose="020B0604030504040204" pitchFamily="50" charset="-128"/>
                <a:ea typeface="Meiryo UI" panose="020B0604030504040204" pitchFamily="50" charset="-128"/>
              </a:rPr>
              <a:t>　□ 日本人延べ宿泊者数</a:t>
            </a:r>
            <a:r>
              <a:rPr lang="en-US" altLang="ja-JP" sz="1500" b="1" dirty="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大阪</a:t>
            </a:r>
            <a:r>
              <a:rPr lang="en-US" altLang="ja-JP" sz="1500" b="1" dirty="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について（案）</a:t>
            </a:r>
            <a:endParaRPr lang="en-US" altLang="ja-JP" sz="1500" b="1" dirty="0">
              <a:latin typeface="Meiryo UI" panose="020B0604030504040204" pitchFamily="50" charset="-128"/>
              <a:ea typeface="Meiryo UI" panose="020B0604030504040204" pitchFamily="50" charset="-128"/>
            </a:endParaRPr>
          </a:p>
        </p:txBody>
      </p:sp>
      <p:graphicFrame>
        <p:nvGraphicFramePr>
          <p:cNvPr id="18" name="表 5">
            <a:extLst>
              <a:ext uri="{FF2B5EF4-FFF2-40B4-BE49-F238E27FC236}">
                <a16:creationId xmlns:a16="http://schemas.microsoft.com/office/drawing/2014/main" id="{9B788F1E-AD84-2535-B03B-87545204B279}"/>
              </a:ext>
            </a:extLst>
          </p:cNvPr>
          <p:cNvGraphicFramePr>
            <a:graphicFrameLocks noGrp="1"/>
          </p:cNvGraphicFramePr>
          <p:nvPr>
            <p:extLst>
              <p:ext uri="{D42A27DB-BD31-4B8C-83A1-F6EECF244321}">
                <p14:modId xmlns:p14="http://schemas.microsoft.com/office/powerpoint/2010/main" val="3154089036"/>
              </p:ext>
            </p:extLst>
          </p:nvPr>
        </p:nvGraphicFramePr>
        <p:xfrm>
          <a:off x="276005" y="3805022"/>
          <a:ext cx="8460000" cy="1070702"/>
        </p:xfrm>
        <a:graphic>
          <a:graphicData uri="http://schemas.openxmlformats.org/drawingml/2006/table">
            <a:tbl>
              <a:tblPr firstRow="1" bandRow="1">
                <a:tableStyleId>{5C22544A-7EE6-4342-B048-85BDC9FD1C3A}</a:tableStyleId>
              </a:tblPr>
              <a:tblGrid>
                <a:gridCol w="2308817">
                  <a:extLst>
                    <a:ext uri="{9D8B030D-6E8A-4147-A177-3AD203B41FA5}">
                      <a16:colId xmlns:a16="http://schemas.microsoft.com/office/drawing/2014/main" val="454000728"/>
                    </a:ext>
                  </a:extLst>
                </a:gridCol>
                <a:gridCol w="6151183">
                  <a:extLst>
                    <a:ext uri="{9D8B030D-6E8A-4147-A177-3AD203B41FA5}">
                      <a16:colId xmlns:a16="http://schemas.microsoft.com/office/drawing/2014/main" val="3895753319"/>
                    </a:ext>
                  </a:extLst>
                </a:gridCol>
              </a:tblGrid>
              <a:tr h="286209">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目標値</a:t>
                      </a:r>
                    </a:p>
                  </a:txBody>
                  <a:tcPr anchor="ct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考え方</a:t>
                      </a:r>
                    </a:p>
                  </a:txBody>
                  <a:tcPr anchor="ctr"/>
                </a:tc>
                <a:extLst>
                  <a:ext uri="{0D108BD9-81ED-4DB2-BD59-A6C34878D82A}">
                    <a16:rowId xmlns:a16="http://schemas.microsoft.com/office/drawing/2014/main" val="3032039966"/>
                  </a:ext>
                </a:extLst>
              </a:tr>
              <a:tr h="765902">
                <a:tc>
                  <a:txBody>
                    <a:bodyPr/>
                    <a:lstStyle/>
                    <a:p>
                      <a:pPr algn="ctr"/>
                      <a:r>
                        <a:rPr kumimoji="1" lang="ja-JP" altLang="en-US" sz="1350" b="1" u="sng" dirty="0">
                          <a:solidFill>
                            <a:schemeClr val="tx1"/>
                          </a:solidFill>
                          <a:latin typeface="Meiryo UI" panose="020B0604030504040204" pitchFamily="50" charset="-128"/>
                          <a:ea typeface="Meiryo UI" panose="020B0604030504040204" pitchFamily="50" charset="-128"/>
                        </a:rPr>
                        <a:t>３，４００万人泊</a:t>
                      </a:r>
                      <a:endParaRPr kumimoji="1" lang="en-US" altLang="ja-JP" sz="1350" b="1" u="sng" dirty="0">
                        <a:solidFill>
                          <a:schemeClr val="tx1"/>
                        </a:solidFill>
                        <a:latin typeface="Meiryo UI" panose="020B0604030504040204" pitchFamily="50" charset="-128"/>
                        <a:ea typeface="Meiryo UI" panose="020B0604030504040204" pitchFamily="50" charset="-128"/>
                      </a:endParaRPr>
                    </a:p>
                    <a:p>
                      <a:pPr algn="ctr">
                        <a:lnSpc>
                          <a:spcPts val="600"/>
                        </a:lnSpc>
                      </a:pPr>
                      <a:endParaRPr kumimoji="1" lang="en-US" altLang="ja-JP" sz="1400" b="1" u="sng"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（対現目標値比：</a:t>
                      </a:r>
                      <a:r>
                        <a:rPr kumimoji="1" lang="en-US" altLang="ja-JP" sz="900" dirty="0">
                          <a:solidFill>
                            <a:schemeClr val="tx1"/>
                          </a:solidFill>
                          <a:latin typeface="Meiryo UI" panose="020B0604030504040204" pitchFamily="50" charset="-128"/>
                          <a:ea typeface="Meiryo UI" panose="020B0604030504040204" pitchFamily="50" charset="-128"/>
                        </a:rPr>
                        <a:t>113</a:t>
                      </a:r>
                      <a:r>
                        <a:rPr kumimoji="1" lang="ja-JP" altLang="en-US" sz="9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84138" indent="-84138" algn="l">
                        <a:lnSpc>
                          <a:spcPts val="2000"/>
                        </a:lnSpc>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年度の大阪府内のホテル・旅館の想定客室数</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84138" indent="-84138" algn="l">
                        <a:lnSpc>
                          <a:spcPts val="2000"/>
                        </a:lnSpc>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2019</a:t>
                      </a:r>
                      <a:r>
                        <a:rPr kumimoji="1" lang="ja-JP" altLang="en-US" sz="1400" dirty="0">
                          <a:solidFill>
                            <a:schemeClr val="tx1"/>
                          </a:solidFill>
                          <a:latin typeface="Meiryo UI" panose="020B0604030504040204" pitchFamily="50" charset="-128"/>
                          <a:ea typeface="Meiryo UI" panose="020B0604030504040204" pitchFamily="50" charset="-128"/>
                        </a:rPr>
                        <a:t>年の大阪の日本人延べ宿泊者数実績（</a:t>
                      </a:r>
                      <a:r>
                        <a:rPr kumimoji="1" lang="en-US" altLang="ja-JP" sz="1400" dirty="0">
                          <a:solidFill>
                            <a:schemeClr val="tx1"/>
                          </a:solidFill>
                          <a:latin typeface="Meiryo UI" panose="020B0604030504040204" pitchFamily="50" charset="-128"/>
                          <a:ea typeface="Meiryo UI" panose="020B0604030504040204" pitchFamily="50" charset="-128"/>
                        </a:rPr>
                        <a:t>2,950</a:t>
                      </a:r>
                      <a:r>
                        <a:rPr kumimoji="1" lang="ja-JP" altLang="en-US" sz="1400" dirty="0">
                          <a:solidFill>
                            <a:schemeClr val="tx1"/>
                          </a:solidFill>
                          <a:latin typeface="Meiryo UI" panose="020B0604030504040204" pitchFamily="50" charset="-128"/>
                          <a:ea typeface="Meiryo UI" panose="020B0604030504040204" pitchFamily="50" charset="-128"/>
                        </a:rPr>
                        <a:t>万人泊）を勘案</a:t>
                      </a:r>
                      <a:r>
                        <a:rPr lang="ja-JP" altLang="en-US" sz="1400" dirty="0">
                          <a:solidFill>
                            <a:schemeClr val="tx1"/>
                          </a:solidFill>
                          <a:latin typeface="Meiryo UI" panose="020B0604030504040204" pitchFamily="50" charset="-128"/>
                          <a:ea typeface="Meiryo UI" panose="020B0604030504040204" pitchFamily="50" charset="-128"/>
                        </a:rPr>
                        <a:t>して設定</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1141911"/>
                  </a:ext>
                </a:extLst>
              </a:tr>
            </a:tbl>
          </a:graphicData>
        </a:graphic>
      </p:graphicFrame>
      <p:sp>
        <p:nvSpPr>
          <p:cNvPr id="19" name="テキスト ボックス 18">
            <a:extLst>
              <a:ext uri="{FF2B5EF4-FFF2-40B4-BE49-F238E27FC236}">
                <a16:creationId xmlns:a16="http://schemas.microsoft.com/office/drawing/2014/main" id="{2E86D548-C667-E2BB-6318-49D926CAE276}"/>
              </a:ext>
            </a:extLst>
          </p:cNvPr>
          <p:cNvSpPr txBox="1"/>
          <p:nvPr/>
        </p:nvSpPr>
        <p:spPr>
          <a:xfrm>
            <a:off x="14290" y="4952985"/>
            <a:ext cx="8935712" cy="335028"/>
          </a:xfrm>
          <a:prstGeom prst="rect">
            <a:avLst/>
          </a:prstGeom>
          <a:noFill/>
          <a:ln>
            <a:noFill/>
          </a:ln>
        </p:spPr>
        <p:txBody>
          <a:bodyPr wrap="square" rtlCol="0">
            <a:spAutoFit/>
          </a:bodyPr>
          <a:lstStyle/>
          <a:p>
            <a:pPr>
              <a:lnSpc>
                <a:spcPts val="2100"/>
              </a:lnSpc>
            </a:pPr>
            <a:r>
              <a:rPr lang="ja-JP" altLang="en-US" sz="1500" b="1" dirty="0">
                <a:latin typeface="Meiryo UI" panose="020B0604030504040204" pitchFamily="50" charset="-128"/>
                <a:ea typeface="Meiryo UI" panose="020B0604030504040204" pitchFamily="50" charset="-128"/>
              </a:rPr>
              <a:t>　□ 来阪外国人旅行者数について（案）</a:t>
            </a:r>
            <a:endParaRPr lang="en-US" altLang="ja-JP" sz="1500" dirty="0">
              <a:latin typeface="Meiryo UI" panose="020B0604030504040204" pitchFamily="50" charset="-128"/>
              <a:ea typeface="Meiryo UI" panose="020B0604030504040204" pitchFamily="50" charset="-128"/>
            </a:endParaRPr>
          </a:p>
        </p:txBody>
      </p:sp>
      <p:graphicFrame>
        <p:nvGraphicFramePr>
          <p:cNvPr id="20" name="表 5">
            <a:extLst>
              <a:ext uri="{FF2B5EF4-FFF2-40B4-BE49-F238E27FC236}">
                <a16:creationId xmlns:a16="http://schemas.microsoft.com/office/drawing/2014/main" id="{686A0FB8-D936-0B2C-585D-C27E5C28E5AB}"/>
              </a:ext>
            </a:extLst>
          </p:cNvPr>
          <p:cNvGraphicFramePr>
            <a:graphicFrameLocks noGrp="1"/>
          </p:cNvGraphicFramePr>
          <p:nvPr>
            <p:extLst>
              <p:ext uri="{D42A27DB-BD31-4B8C-83A1-F6EECF244321}">
                <p14:modId xmlns:p14="http://schemas.microsoft.com/office/powerpoint/2010/main" val="2262887062"/>
              </p:ext>
            </p:extLst>
          </p:nvPr>
        </p:nvGraphicFramePr>
        <p:xfrm>
          <a:off x="272666" y="5243454"/>
          <a:ext cx="8460000" cy="993858"/>
        </p:xfrm>
        <a:graphic>
          <a:graphicData uri="http://schemas.openxmlformats.org/drawingml/2006/table">
            <a:tbl>
              <a:tblPr firstRow="1" bandRow="1">
                <a:tableStyleId>{5C22544A-7EE6-4342-B048-85BDC9FD1C3A}</a:tableStyleId>
              </a:tblPr>
              <a:tblGrid>
                <a:gridCol w="2296042">
                  <a:extLst>
                    <a:ext uri="{9D8B030D-6E8A-4147-A177-3AD203B41FA5}">
                      <a16:colId xmlns:a16="http://schemas.microsoft.com/office/drawing/2014/main" val="454000728"/>
                    </a:ext>
                  </a:extLst>
                </a:gridCol>
                <a:gridCol w="6163958">
                  <a:extLst>
                    <a:ext uri="{9D8B030D-6E8A-4147-A177-3AD203B41FA5}">
                      <a16:colId xmlns:a16="http://schemas.microsoft.com/office/drawing/2014/main" val="3895753319"/>
                    </a:ext>
                  </a:extLst>
                </a:gridCol>
              </a:tblGrid>
              <a:tr h="299629">
                <a:tc>
                  <a:txBody>
                    <a:bodyPr/>
                    <a:lstStyle/>
                    <a:p>
                      <a:pPr algn="ctr"/>
                      <a:r>
                        <a:rPr kumimoji="1" lang="ja-JP" altLang="en-US" sz="1400" dirty="0">
                          <a:latin typeface="Meiryo UI" panose="020B0604030504040204" pitchFamily="50" charset="-128"/>
                          <a:ea typeface="Meiryo UI" panose="020B0604030504040204" pitchFamily="50" charset="-128"/>
                        </a:rPr>
                        <a:t>目標値</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考え方</a:t>
                      </a:r>
                    </a:p>
                  </a:txBody>
                  <a:tcPr anchor="ctr"/>
                </a:tc>
                <a:extLst>
                  <a:ext uri="{0D108BD9-81ED-4DB2-BD59-A6C34878D82A}">
                    <a16:rowId xmlns:a16="http://schemas.microsoft.com/office/drawing/2014/main" val="3032039966"/>
                  </a:ext>
                </a:extLst>
              </a:tr>
              <a:tr h="689058">
                <a:tc>
                  <a:txBody>
                    <a:bodyPr/>
                    <a:lstStyle/>
                    <a:p>
                      <a:pPr algn="ctr"/>
                      <a:r>
                        <a:rPr kumimoji="1" lang="ja-JP" altLang="en-US" sz="1350" b="1" u="sng" dirty="0">
                          <a:solidFill>
                            <a:schemeClr val="tx1"/>
                          </a:solidFill>
                          <a:latin typeface="Meiryo UI" panose="020B0604030504040204" pitchFamily="50" charset="-128"/>
                          <a:ea typeface="Meiryo UI" panose="020B0604030504040204" pitchFamily="50" charset="-128"/>
                        </a:rPr>
                        <a:t>１，５００万人</a:t>
                      </a:r>
                      <a:endParaRPr kumimoji="1" lang="en-US" altLang="ja-JP" sz="1350" b="1" u="sng" dirty="0">
                        <a:solidFill>
                          <a:schemeClr val="tx1"/>
                        </a:solidFill>
                        <a:latin typeface="Meiryo UI" panose="020B0604030504040204" pitchFamily="50" charset="-128"/>
                        <a:ea typeface="Meiryo UI" panose="020B0604030504040204" pitchFamily="50" charset="-128"/>
                      </a:endParaRPr>
                    </a:p>
                    <a:p>
                      <a:pPr algn="ctr">
                        <a:lnSpc>
                          <a:spcPts val="600"/>
                        </a:lnSpc>
                      </a:pPr>
                      <a:endParaRPr kumimoji="1" lang="en-US" altLang="ja-JP" sz="1350" b="1" u="sng"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（対現目標値比：</a:t>
                      </a:r>
                      <a:r>
                        <a:rPr kumimoji="1" lang="en-US" altLang="ja-JP" sz="900" dirty="0">
                          <a:solidFill>
                            <a:schemeClr val="tx1"/>
                          </a:solidFill>
                          <a:latin typeface="Meiryo UI" panose="020B0604030504040204" pitchFamily="50" charset="-128"/>
                          <a:ea typeface="Meiryo UI" panose="020B0604030504040204" pitchFamily="50" charset="-128"/>
                        </a:rPr>
                        <a:t>130</a:t>
                      </a:r>
                      <a:r>
                        <a:rPr kumimoji="1" lang="ja-JP" altLang="en-US" sz="9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・国の目標である「</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年の来阪外国人旅行者数実績（</a:t>
                      </a:r>
                      <a:r>
                        <a:rPr lang="en-US" altLang="ja-JP" sz="1400" dirty="0">
                          <a:solidFill>
                            <a:schemeClr val="tx1"/>
                          </a:solidFill>
                          <a:latin typeface="Meiryo UI" panose="020B0604030504040204" pitchFamily="50" charset="-128"/>
                          <a:ea typeface="Meiryo UI" panose="020B0604030504040204" pitchFamily="50" charset="-128"/>
                        </a:rPr>
                        <a:t>1152.5</a:t>
                      </a:r>
                      <a:r>
                        <a:rPr lang="ja-JP" altLang="en-US" sz="1400" dirty="0">
                          <a:solidFill>
                            <a:schemeClr val="tx1"/>
                          </a:solidFill>
                          <a:latin typeface="Meiryo UI" panose="020B0604030504040204" pitchFamily="50" charset="-128"/>
                          <a:ea typeface="Meiryo UI" panose="020B0604030504040204" pitchFamily="50" charset="-128"/>
                        </a:rPr>
                        <a:t>万人）以上」</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・大阪・関西万博開催による増を勘案して設定</a:t>
                      </a:r>
                      <a:endParaRPr lang="en-US" altLang="ja-JP" sz="13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31661293"/>
                  </a:ext>
                </a:extLst>
              </a:tr>
            </a:tbl>
          </a:graphicData>
        </a:graphic>
      </p:graphicFrame>
      <p:sp>
        <p:nvSpPr>
          <p:cNvPr id="21" name="テキスト ボックス 20">
            <a:extLst>
              <a:ext uri="{FF2B5EF4-FFF2-40B4-BE49-F238E27FC236}">
                <a16:creationId xmlns:a16="http://schemas.microsoft.com/office/drawing/2014/main" id="{53FB05BF-4D34-34D1-D5E9-1266AD8C5579}"/>
              </a:ext>
            </a:extLst>
          </p:cNvPr>
          <p:cNvSpPr txBox="1"/>
          <p:nvPr/>
        </p:nvSpPr>
        <p:spPr>
          <a:xfrm>
            <a:off x="14290" y="3227116"/>
            <a:ext cx="2497480" cy="323165"/>
          </a:xfrm>
          <a:prstGeom prst="rect">
            <a:avLst/>
          </a:prstGeom>
          <a:noFill/>
        </p:spPr>
        <p:txBody>
          <a:bodyPr wrap="square" rtlCol="0">
            <a:spAutoFit/>
          </a:bodyPr>
          <a:lstStyle/>
          <a:p>
            <a:r>
              <a:rPr lang="en-US" altLang="ja-JP" sz="1500" b="1" dirty="0">
                <a:latin typeface="Meiryo UI" panose="020B0604030504040204" pitchFamily="50" charset="-128"/>
                <a:ea typeface="Meiryo UI" panose="020B0604030504040204" pitchFamily="50" charset="-128"/>
              </a:rPr>
              <a:t>【</a:t>
            </a:r>
            <a:r>
              <a:rPr kumimoji="1" lang="ja-JP" altLang="en-US" sz="1500" b="1" dirty="0">
                <a:latin typeface="Meiryo UI" panose="020B0604030504040204" pitchFamily="50" charset="-128"/>
                <a:ea typeface="Meiryo UI" panose="020B0604030504040204" pitchFamily="50" charset="-128"/>
              </a:rPr>
              <a:t>目標値</a:t>
            </a:r>
            <a:r>
              <a:rPr lang="en-US" altLang="ja-JP" sz="1500" b="1" dirty="0">
                <a:latin typeface="Meiryo UI" panose="020B0604030504040204" pitchFamily="50" charset="-128"/>
                <a:ea typeface="Meiryo UI" panose="020B0604030504040204" pitchFamily="50" charset="-128"/>
              </a:rPr>
              <a:t>】</a:t>
            </a:r>
            <a:endParaRPr kumimoji="1" lang="ja-JP" altLang="en-US" sz="1500" b="1"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B31B5D1-6557-0B07-E29A-DCAE23A35DFF}"/>
              </a:ext>
            </a:extLst>
          </p:cNvPr>
          <p:cNvSpPr txBox="1"/>
          <p:nvPr/>
        </p:nvSpPr>
        <p:spPr>
          <a:xfrm>
            <a:off x="0" y="822512"/>
            <a:ext cx="9047254" cy="325410"/>
          </a:xfrm>
          <a:prstGeom prst="rect">
            <a:avLst/>
          </a:prstGeom>
          <a:noFill/>
          <a:ln>
            <a:noFill/>
          </a:ln>
        </p:spPr>
        <p:txBody>
          <a:bodyPr wrap="square" rtlCol="0">
            <a:spAutoFit/>
          </a:bodyPr>
          <a:lstStyle/>
          <a:p>
            <a:pPr>
              <a:lnSpc>
                <a:spcPts val="2000"/>
              </a:lnSpc>
            </a:pPr>
            <a:r>
              <a:rPr lang="ja-JP" altLang="en-US" sz="1600" b="1" dirty="0">
                <a:latin typeface="Meiryo UI" panose="020B0604030504040204" pitchFamily="50" charset="-128"/>
                <a:ea typeface="Meiryo UI" panose="020B0604030504040204" pitchFamily="50" charset="-128"/>
              </a:rPr>
              <a:t>■　数値目標の再設定</a:t>
            </a:r>
            <a:endParaRPr lang="en-US" altLang="ja-JP" sz="1600" b="1" dirty="0">
              <a:latin typeface="Meiryo UI" panose="020B0604030504040204" pitchFamily="50" charset="-128"/>
              <a:ea typeface="Meiryo UI" panose="020B0604030504040204" pitchFamily="50" charset="-128"/>
            </a:endParaRPr>
          </a:p>
        </p:txBody>
      </p:sp>
      <p:graphicFrame>
        <p:nvGraphicFramePr>
          <p:cNvPr id="4" name="表 11">
            <a:extLst>
              <a:ext uri="{FF2B5EF4-FFF2-40B4-BE49-F238E27FC236}">
                <a16:creationId xmlns:a16="http://schemas.microsoft.com/office/drawing/2014/main" id="{55D6C8F9-38BB-F41F-FB31-A40DF658F9CC}"/>
              </a:ext>
            </a:extLst>
          </p:cNvPr>
          <p:cNvGraphicFramePr>
            <a:graphicFrameLocks noGrp="1"/>
          </p:cNvGraphicFramePr>
          <p:nvPr>
            <p:extLst>
              <p:ext uri="{D42A27DB-BD31-4B8C-83A1-F6EECF244321}">
                <p14:modId xmlns:p14="http://schemas.microsoft.com/office/powerpoint/2010/main" val="873140291"/>
              </p:ext>
            </p:extLst>
          </p:nvPr>
        </p:nvGraphicFramePr>
        <p:xfrm>
          <a:off x="248674" y="1936258"/>
          <a:ext cx="8483992" cy="988686"/>
        </p:xfrm>
        <a:graphic>
          <a:graphicData uri="http://schemas.openxmlformats.org/drawingml/2006/table">
            <a:tbl>
              <a:tblPr firstRow="1" bandRow="1">
                <a:tableStyleId>{5C22544A-7EE6-4342-B048-85BDC9FD1C3A}</a:tableStyleId>
              </a:tblPr>
              <a:tblGrid>
                <a:gridCol w="2307102">
                  <a:extLst>
                    <a:ext uri="{9D8B030D-6E8A-4147-A177-3AD203B41FA5}">
                      <a16:colId xmlns:a16="http://schemas.microsoft.com/office/drawing/2014/main" val="160007416"/>
                    </a:ext>
                  </a:extLst>
                </a:gridCol>
                <a:gridCol w="6176890">
                  <a:extLst>
                    <a:ext uri="{9D8B030D-6E8A-4147-A177-3AD203B41FA5}">
                      <a16:colId xmlns:a16="http://schemas.microsoft.com/office/drawing/2014/main" val="491458708"/>
                    </a:ext>
                  </a:extLst>
                </a:gridCol>
              </a:tblGrid>
              <a:tr h="281049">
                <a:tc>
                  <a:txBody>
                    <a:bodyPr/>
                    <a:lstStyle/>
                    <a:p>
                      <a:pPr algn="ctr"/>
                      <a:r>
                        <a:rPr kumimoji="1" lang="ja-JP" altLang="en-US" sz="1400" b="0" dirty="0">
                          <a:latin typeface="Meiryo UI" panose="020B0604030504040204" pitchFamily="50" charset="-128"/>
                          <a:ea typeface="Meiryo UI" panose="020B0604030504040204" pitchFamily="50" charset="-128"/>
                        </a:rPr>
                        <a:t>指標</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考え方</a:t>
                      </a:r>
                      <a:endParaRPr kumimoji="1" lang="en-US" altLang="ja-JP"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20674900"/>
                  </a:ext>
                </a:extLst>
              </a:tr>
              <a:tr h="341943">
                <a:tc>
                  <a:txBody>
                    <a:bodyPr/>
                    <a:lstStyle/>
                    <a:p>
                      <a:pPr algn="ctr"/>
                      <a:r>
                        <a:rPr kumimoji="1" lang="ja-JP" altLang="en-US" sz="1400" b="0" dirty="0">
                          <a:latin typeface="Meiryo UI" panose="020B0604030504040204" pitchFamily="50" charset="-128"/>
                          <a:ea typeface="Meiryo UI" panose="020B0604030504040204" pitchFamily="50" charset="-128"/>
                        </a:rPr>
                        <a:t>日本人延べ宿泊者数</a:t>
                      </a:r>
                      <a:r>
                        <a:rPr kumimoji="1" lang="en-US" altLang="ja-JP" sz="1400" b="0"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大阪</a:t>
                      </a:r>
                      <a:r>
                        <a:rPr kumimoji="1" lang="en-US" altLang="ja-JP" sz="1400" b="0" dirty="0">
                          <a:latin typeface="Meiryo UI" panose="020B0604030504040204" pitchFamily="50" charset="-128"/>
                          <a:ea typeface="Meiryo UI" panose="020B0604030504040204" pitchFamily="50" charset="-128"/>
                        </a:rPr>
                        <a:t>〕</a:t>
                      </a:r>
                      <a:endParaRPr kumimoji="1" lang="ja-JP" altLang="en-US" sz="1400" b="0" dirty="0">
                        <a:latin typeface="Meiryo UI" panose="020B0604030504040204" pitchFamily="50" charset="-128"/>
                        <a:ea typeface="Meiryo UI" panose="020B0604030504040204" pitchFamily="50" charset="-128"/>
                      </a:endParaRPr>
                    </a:p>
                  </a:txBody>
                  <a:tcPr anchor="ctr"/>
                </a:tc>
                <a:tc rowSpan="2">
                  <a:txBody>
                    <a:bodyPr/>
                    <a:lstStyle/>
                    <a:p>
                      <a:pPr algn="l"/>
                      <a:r>
                        <a:rPr lang="ja-JP" altLang="en-US" sz="1400" b="0" dirty="0">
                          <a:latin typeface="Meiryo UI" panose="020B0604030504040204" pitchFamily="50" charset="-128"/>
                          <a:ea typeface="Meiryo UI" panose="020B0604030504040204" pitchFamily="50" charset="-128"/>
                        </a:rPr>
                        <a:t>国内外の旅行者数の回復や水際対策の終了などを受け、</a:t>
                      </a:r>
                      <a:endParaRPr lang="en-US" altLang="ja-JP" sz="1400" b="0" dirty="0">
                        <a:latin typeface="Meiryo UI" panose="020B0604030504040204" pitchFamily="50" charset="-128"/>
                        <a:ea typeface="Meiryo UI" panose="020B0604030504040204" pitchFamily="50" charset="-128"/>
                      </a:endParaRPr>
                    </a:p>
                    <a:p>
                      <a:pPr algn="l"/>
                      <a:r>
                        <a:rPr lang="ja-JP" altLang="en-US" sz="1400" b="0" dirty="0">
                          <a:latin typeface="Meiryo UI" panose="020B0604030504040204" pitchFamily="50" charset="-128"/>
                          <a:ea typeface="Meiryo UI" panose="020B0604030504040204" pitchFamily="50" charset="-128"/>
                        </a:rPr>
                        <a:t>現戦略の最終年度である</a:t>
                      </a:r>
                      <a:r>
                        <a:rPr lang="en-US" altLang="ja-JP" sz="1400" b="1" dirty="0">
                          <a:latin typeface="Meiryo UI" panose="020B0604030504040204" pitchFamily="50" charset="-128"/>
                          <a:ea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rPr>
                        <a:t>年</a:t>
                      </a:r>
                      <a:r>
                        <a:rPr lang="ja-JP" altLang="en-US" sz="1400" b="0" dirty="0">
                          <a:latin typeface="Meiryo UI" panose="020B0604030504040204" pitchFamily="50" charset="-128"/>
                          <a:ea typeface="Meiryo UI" panose="020B0604030504040204" pitchFamily="50" charset="-128"/>
                        </a:rPr>
                        <a:t>に設定</a:t>
                      </a:r>
                      <a:endParaRPr kumimoji="1" lang="ja-JP" altLang="en-US" sz="1400" b="0" u="sng"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06423966"/>
                  </a:ext>
                </a:extLst>
              </a:tr>
              <a:tr h="341943">
                <a:tc>
                  <a:txBody>
                    <a:bodyPr/>
                    <a:lstStyle/>
                    <a:p>
                      <a:pPr algn="ctr"/>
                      <a:r>
                        <a:rPr kumimoji="1" lang="ja-JP" altLang="en-US" sz="1400" b="0" dirty="0">
                          <a:latin typeface="Meiryo UI" panose="020B0604030504040204" pitchFamily="50" charset="-128"/>
                          <a:ea typeface="Meiryo UI" panose="020B0604030504040204" pitchFamily="50" charset="-128"/>
                        </a:rPr>
                        <a:t>来阪外国人旅行者数</a:t>
                      </a:r>
                    </a:p>
                  </a:txBody>
                  <a:tcPr anchor="ctr"/>
                </a:tc>
                <a:tc vMerge="1">
                  <a:txBody>
                    <a:bodyPr/>
                    <a:lstStyle/>
                    <a:p>
                      <a:endParaRPr kumimoji="1" lang="ja-JP" altLang="en-US"/>
                    </a:p>
                  </a:txBody>
                  <a:tcPr/>
                </a:tc>
                <a:extLst>
                  <a:ext uri="{0D108BD9-81ED-4DB2-BD59-A6C34878D82A}">
                    <a16:rowId xmlns:a16="http://schemas.microsoft.com/office/drawing/2014/main" val="3917777572"/>
                  </a:ext>
                </a:extLst>
              </a:tr>
            </a:tbl>
          </a:graphicData>
        </a:graphic>
      </p:graphicFrame>
      <p:sp>
        <p:nvSpPr>
          <p:cNvPr id="5" name="テキスト ボックス 4">
            <a:extLst>
              <a:ext uri="{FF2B5EF4-FFF2-40B4-BE49-F238E27FC236}">
                <a16:creationId xmlns:a16="http://schemas.microsoft.com/office/drawing/2014/main" id="{F5A475D8-C962-EC26-A801-20F471FB5AF5}"/>
              </a:ext>
            </a:extLst>
          </p:cNvPr>
          <p:cNvSpPr txBox="1"/>
          <p:nvPr/>
        </p:nvSpPr>
        <p:spPr>
          <a:xfrm>
            <a:off x="0" y="1628481"/>
            <a:ext cx="2497480" cy="307777"/>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達成</a:t>
            </a:r>
            <a:r>
              <a:rPr lang="ja-JP" altLang="en-US" sz="1400" b="1" dirty="0">
                <a:latin typeface="Meiryo UI" panose="020B0604030504040204" pitchFamily="50" charset="-128"/>
                <a:ea typeface="Meiryo UI" panose="020B0604030504040204" pitchFamily="50" charset="-128"/>
              </a:rPr>
              <a:t>をめざす時期</a:t>
            </a:r>
            <a:r>
              <a:rPr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30673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480</Words>
  <Application>Microsoft Office PowerPoint</Application>
  <PresentationFormat>画面に合わせる (4:3)</PresentationFormat>
  <Paragraphs>61</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2024-03-14T05:15:26Z</dcterms:modified>
</cp:coreProperties>
</file>